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592" r:id="rId2"/>
  </p:sldMasterIdLst>
  <p:notesMasterIdLst>
    <p:notesMasterId r:id="rId58"/>
  </p:notesMasterIdLst>
  <p:handoutMasterIdLst>
    <p:handoutMasterId r:id="rId59"/>
  </p:handoutMasterIdLst>
  <p:sldIdLst>
    <p:sldId id="380" r:id="rId3"/>
    <p:sldId id="265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-136" y="-10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41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" name="Picture 10" descr="Pearson_Strap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9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8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 dirty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3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9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</a:rPr>
              <a:t>© 2014 Pearson Education, Inc.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2" r:id="rId8"/>
    <p:sldLayoutId id="2147484863" r:id="rId9"/>
    <p:sldLayoutId id="2147484864" r:id="rId10"/>
    <p:sldLayoutId id="214748486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8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205413" y="5410200"/>
            <a:ext cx="3168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Chad Snyder, PhD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Grace College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5205413" y="2286000"/>
            <a:ext cx="387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chemeClr val="tx2"/>
                </a:solidFill>
                <a:latin typeface="Arial" charset="0"/>
              </a:rPr>
              <a:t>6</a:t>
            </a:r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>Lecture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05413" y="525463"/>
            <a:ext cx="3873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i="1" dirty="0">
                <a:latin typeface="+mj-lt"/>
                <a:sym typeface="Symbol" pitchFamily="80" charset="2"/>
              </a:rPr>
              <a:t>Organic Chemistry</a:t>
            </a:r>
            <a:r>
              <a:rPr lang="en-US" altLang="en-US" sz="2800" dirty="0">
                <a:latin typeface="+mj-lt"/>
                <a:sym typeface="Symbol" pitchFamily="80" charset="2"/>
              </a:rPr>
              <a:t>, 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9</a:t>
            </a:r>
            <a:r>
              <a:rPr lang="en-US" altLang="en-US" sz="2800" baseline="30000" dirty="0">
                <a:latin typeface="+mj-lt"/>
                <a:sym typeface="Symbol" pitchFamily="80" charset="2"/>
              </a:rPr>
              <a:t>th</a:t>
            </a:r>
            <a:r>
              <a:rPr lang="en-US" altLang="en-US" sz="2800" dirty="0">
                <a:latin typeface="+mj-lt"/>
                <a:sym typeface="Symbol" pitchFamily="80" charset="2"/>
              </a:rPr>
              <a:t> Edition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L. G. Wade, Jr.</a:t>
            </a:r>
          </a:p>
        </p:txBody>
      </p:sp>
      <p:sp>
        <p:nvSpPr>
          <p:cNvPr id="8199" name="Rectangle 10"/>
          <p:cNvSpPr txBox="1">
            <a:spLocks noChangeArrowheads="1"/>
          </p:cNvSpPr>
          <p:nvPr/>
        </p:nvSpPr>
        <p:spPr bwMode="auto">
          <a:xfrm>
            <a:off x="5205413" y="3505199"/>
            <a:ext cx="3863975" cy="141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charset="0"/>
              </a:rPr>
              <a:t>Alkyl Halides;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2800" dirty="0" err="1">
                <a:solidFill>
                  <a:schemeClr val="tx2"/>
                </a:solidFill>
                <a:latin typeface="Arial" charset="0"/>
              </a:rPr>
              <a:t>Nucleophilic</a:t>
            </a:r>
            <a:r>
              <a:rPr lang="en-US" altLang="en-US" sz="2800" dirty="0">
                <a:solidFill>
                  <a:schemeClr val="tx2"/>
                </a:solidFill>
                <a:latin typeface="Arial" charset="0"/>
              </a:rPr>
              <a:t> Substitution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15914" y="6115844"/>
            <a:ext cx="2348706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/>
        </p:blipFill>
        <p:spPr>
          <a:xfrm>
            <a:off x="304798" y="1898650"/>
            <a:ext cx="5595257" cy="258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Types of </a:t>
            </a:r>
            <a:r>
              <a:rPr lang="en-US" sz="4400" b="0" dirty="0" err="1">
                <a:solidFill>
                  <a:schemeClr val="tx1"/>
                </a:solidFill>
              </a:rPr>
              <a:t>Dihalides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2" y="4191000"/>
            <a:ext cx="865414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dirty="0" err="1" smtClean="0"/>
              <a:t>Geminal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dihalide</a:t>
            </a:r>
            <a:r>
              <a:rPr lang="en-US" altLang="en-US" sz="2800" dirty="0" smtClean="0"/>
              <a:t>: Two halogen atoms are bonded to the same carbon.</a:t>
            </a:r>
          </a:p>
          <a:p>
            <a:r>
              <a:rPr lang="en-US" altLang="en-US" sz="2800" b="1" dirty="0" smtClean="0"/>
              <a:t>Vicinal </a:t>
            </a:r>
            <a:r>
              <a:rPr lang="en-US" altLang="en-US" sz="2800" b="1" dirty="0" err="1" smtClean="0"/>
              <a:t>dihalide</a:t>
            </a:r>
            <a:r>
              <a:rPr lang="en-US" altLang="en-US" sz="2800" dirty="0" smtClean="0"/>
              <a:t>: Two halogen atoms are bonded to adjacent carbons.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>
          <a:xfrm>
            <a:off x="1306284" y="1555232"/>
            <a:ext cx="6150429" cy="20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Uses of Alkyl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4" y="1589315"/>
            <a:ext cx="8490855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 smtClean="0"/>
              <a:t>Industrial and household cleaners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Anesthetics</a:t>
            </a:r>
            <a:r>
              <a:rPr lang="en-US" altLang="en-US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CHCl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 was used originally as a general anesthetic but it is toxic and carcinogenic. 	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CF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CHClBr is a mixed halide and is sold as Halothane. 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err="1" smtClean="0"/>
              <a:t>Freons</a:t>
            </a:r>
            <a:r>
              <a:rPr lang="en-US" altLang="en-US" sz="2400" dirty="0" smtClean="0"/>
              <a:t> are used as refrigerants and foaming agents.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err="1" smtClean="0"/>
              <a:t>Freons</a:t>
            </a:r>
            <a:r>
              <a:rPr lang="en-US" altLang="en-US" sz="2400" dirty="0" smtClean="0"/>
              <a:t> can harm the ozone layer, so they have been replaced by low-boiling hydrocarbons or carbon dioxide.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Pesticides</a:t>
            </a:r>
            <a:r>
              <a:rPr lang="en-US" altLang="en-US" sz="2400" dirty="0" smtClean="0"/>
              <a:t> such as DDT are extremely toxic to insects but not as toxic to mammals.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err="1" smtClean="0"/>
              <a:t>Haloalkanes</a:t>
            </a:r>
            <a:r>
              <a:rPr lang="en-US" altLang="en-US" sz="2400" dirty="0" smtClean="0"/>
              <a:t> can not be destroyed by bacteria, so they accumulate in the soil to a level that can be toxic to mammals, especially humans.</a:t>
            </a:r>
          </a:p>
        </p:txBody>
      </p:sp>
    </p:spTree>
    <p:extLst>
      <p:ext uri="{BB962C8B-B14F-4D97-AF65-F5344CB8AC3E}">
        <p14:creationId xmlns:p14="http://schemas.microsoft.com/office/powerpoint/2010/main" val="131535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Dipole Moments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6" y="18288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smtClean="0"/>
              <a:t>Electronegativities of the halides:</a:t>
            </a:r>
            <a:br>
              <a:rPr lang="en-US" altLang="en-US" sz="2400" smtClean="0"/>
            </a:br>
            <a:r>
              <a:rPr lang="en-US" altLang="en-US" sz="2400" smtClean="0"/>
              <a:t>	F &gt; Cl &gt; Br &gt; I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Bond lengths increase as the size of the halogen increases: </a:t>
            </a:r>
            <a:br>
              <a:rPr lang="en-US" altLang="en-US" sz="2400" smtClean="0"/>
            </a:br>
            <a:r>
              <a:rPr lang="en-US" altLang="en-US" sz="2400" smtClean="0"/>
              <a:t>	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F &lt; 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Cl &lt; 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Br &lt; 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I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Bond dipoles     </a:t>
            </a:r>
            <a:br>
              <a:rPr lang="en-US" altLang="en-US" sz="2400" smtClean="0"/>
            </a:br>
            <a:r>
              <a:rPr lang="en-US" altLang="en-US" sz="2400" smtClean="0"/>
              <a:t>	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Cl &gt; 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F &gt; 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Br &gt; C</a:t>
            </a:r>
            <a:r>
              <a:rPr lang="en-US" altLang="en-US" sz="2400" smtClean="0">
                <a:cs typeface="Arial" charset="0"/>
              </a:rPr>
              <a:t>—</a:t>
            </a:r>
            <a:r>
              <a:rPr lang="en-US" altLang="en-US" sz="2400" smtClean="0"/>
              <a:t>I</a:t>
            </a:r>
            <a:br>
              <a:rPr lang="en-US" altLang="en-US" sz="2400" smtClean="0"/>
            </a:br>
            <a:r>
              <a:rPr lang="en-US" altLang="en-US" sz="2400" smtClean="0"/>
              <a:t>       </a:t>
            </a:r>
            <a:r>
              <a:rPr lang="en-US" altLang="en-US" sz="1800" b="1" smtClean="0">
                <a:solidFill>
                  <a:schemeClr val="accent2"/>
                </a:solidFill>
              </a:rPr>
              <a:t>1.56 D         1.51 D      1.48 D      1.29 D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Molecular dipoles depend on the geometry of the molecule.</a:t>
            </a: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44" b="27134"/>
          <a:stretch/>
        </p:blipFill>
        <p:spPr>
          <a:xfrm>
            <a:off x="6074228" y="2342171"/>
            <a:ext cx="2801865" cy="2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Dipole Moments and 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4400" b="0" dirty="0" smtClean="0">
                <a:solidFill>
                  <a:schemeClr val="tx1"/>
                </a:solidFill>
              </a:rPr>
              <a:t>Molecular </a:t>
            </a:r>
            <a:r>
              <a:rPr lang="en-US" sz="4400" b="0" dirty="0">
                <a:solidFill>
                  <a:schemeClr val="tx1"/>
                </a:solidFill>
              </a:rPr>
              <a:t>Geometry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64029" y="5029200"/>
            <a:ext cx="814251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dirty="0">
                <a:latin typeface="+mn-lt"/>
              </a:rPr>
              <a:t>Notice how the four, symmetrically oriented polar bonds of the carbon </a:t>
            </a:r>
            <a:r>
              <a:rPr lang="en-US" altLang="en-US" dirty="0" err="1">
                <a:latin typeface="+mn-lt"/>
              </a:rPr>
              <a:t>tetrahalides</a:t>
            </a:r>
            <a:r>
              <a:rPr lang="en-US" altLang="en-US" dirty="0">
                <a:latin typeface="+mn-lt"/>
              </a:rPr>
              <a:t> cancel to give a molecular dipole moment of zero.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4" r="15786" b="43882"/>
          <a:stretch/>
        </p:blipFill>
        <p:spPr>
          <a:xfrm>
            <a:off x="3238500" y="2329353"/>
            <a:ext cx="2737757" cy="24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6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Boiling Points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33" y="1981200"/>
            <a:ext cx="8447323" cy="36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Greater intermolecular forces, higher b. p.</a:t>
            </a:r>
          </a:p>
          <a:p>
            <a:pPr lvl="1"/>
            <a:r>
              <a:rPr lang="en-US" altLang="en-US" sz="2400" dirty="0" smtClean="0"/>
              <a:t>Dipole–dipole attractions are not significantly different for different halides.</a:t>
            </a:r>
          </a:p>
          <a:p>
            <a:pPr lvl="1"/>
            <a:r>
              <a:rPr lang="en-US" altLang="en-US" sz="2400" dirty="0" smtClean="0"/>
              <a:t>London forces are greater for larger atoms.</a:t>
            </a:r>
          </a:p>
          <a:p>
            <a:r>
              <a:rPr lang="en-US" altLang="en-US" sz="2800" dirty="0" smtClean="0"/>
              <a:t>Greater mass = higher b. p.</a:t>
            </a:r>
          </a:p>
          <a:p>
            <a:r>
              <a:rPr lang="en-US" altLang="en-US" sz="2800" dirty="0" smtClean="0"/>
              <a:t>Spherical shape decreases b. p.</a:t>
            </a:r>
            <a:br>
              <a:rPr lang="en-US" altLang="en-US" sz="2800" dirty="0" smtClean="0"/>
            </a:br>
            <a:r>
              <a:rPr lang="en-US" altLang="en-US" sz="2800" dirty="0" smtClean="0"/>
              <a:t>          </a:t>
            </a:r>
            <a:r>
              <a:rPr lang="en-US" altLang="en-US" sz="2400" dirty="0" smtClean="0"/>
              <a:t>(CH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)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CBr           CH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(CH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)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Br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        73 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/>
              <a:t>C                   102 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/>
              <a:t>C</a:t>
            </a:r>
            <a:r>
              <a:rPr lang="en-US" altLang="en-US" sz="2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217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Densities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4" y="1981199"/>
            <a:ext cx="8425552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Alkyl fluorides and alkyl chlorides (those</a:t>
            </a:r>
          </a:p>
          <a:p>
            <a:pPr>
              <a:buFontTx/>
              <a:buNone/>
            </a:pPr>
            <a:r>
              <a:rPr lang="en-US" altLang="en-US" dirty="0" smtClean="0"/>
              <a:t>   with just one chlorine atom) are less dense than water (1.00 g/mL).</a:t>
            </a:r>
          </a:p>
          <a:p>
            <a:r>
              <a:rPr lang="en-US" altLang="en-US" dirty="0" smtClean="0"/>
              <a:t>Alkyl chlorides with two or more chlorine atoms are denser than water. </a:t>
            </a:r>
          </a:p>
          <a:p>
            <a:r>
              <a:rPr lang="en-US" altLang="en-US" dirty="0" smtClean="0"/>
              <a:t>All alkyl bromides and alkyl iodides are denser than water.</a:t>
            </a:r>
          </a:p>
        </p:txBody>
      </p:sp>
    </p:spTree>
    <p:extLst>
      <p:ext uri="{BB962C8B-B14F-4D97-AF65-F5344CB8AC3E}">
        <p14:creationId xmlns:p14="http://schemas.microsoft.com/office/powerpoint/2010/main" val="386576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Preparation of Alkyl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34" y="1676400"/>
            <a:ext cx="85561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Free radical halogenation (Chapter 4)</a:t>
            </a:r>
          </a:p>
          <a:p>
            <a:pPr lvl="1"/>
            <a:r>
              <a:rPr lang="en-US" altLang="en-US" dirty="0" smtClean="0"/>
              <a:t>Chlorination produces a mixture of products. This reaction is not a good lab synthesis, except in alkanes where all </a:t>
            </a:r>
            <a:r>
              <a:rPr lang="en-US" altLang="en-US" dirty="0" err="1" smtClean="0"/>
              <a:t>hydrogens</a:t>
            </a:r>
            <a:r>
              <a:rPr lang="en-US" altLang="en-US" dirty="0" smtClean="0"/>
              <a:t> are equivalent.</a:t>
            </a:r>
          </a:p>
          <a:p>
            <a:pPr lvl="1"/>
            <a:r>
              <a:rPr lang="en-US" altLang="en-US" dirty="0" err="1" smtClean="0"/>
              <a:t>Bromination</a:t>
            </a:r>
            <a:r>
              <a:rPr lang="en-US" altLang="en-US" dirty="0" smtClean="0"/>
              <a:t> is highly selective.</a:t>
            </a:r>
          </a:p>
          <a:p>
            <a:r>
              <a:rPr lang="en-US" altLang="en-US" dirty="0" smtClean="0"/>
              <a:t>Free radical </a:t>
            </a:r>
            <a:r>
              <a:rPr lang="en-US" altLang="en-US" dirty="0" err="1" smtClean="0"/>
              <a:t>allylic</a:t>
            </a:r>
            <a:r>
              <a:rPr lang="en-US" altLang="en-US" dirty="0" smtClean="0"/>
              <a:t> halogenation</a:t>
            </a:r>
          </a:p>
          <a:p>
            <a:pPr lvl="1"/>
            <a:r>
              <a:rPr lang="en-US" altLang="en-US" dirty="0" smtClean="0"/>
              <a:t>Halogen is placed on a carbon directly attached to the double bond (</a:t>
            </a:r>
            <a:r>
              <a:rPr lang="en-US" altLang="en-US" dirty="0" err="1" smtClean="0"/>
              <a:t>allylic</a:t>
            </a:r>
            <a:r>
              <a:rPr lang="en-US" altLang="en-US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7828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Halogenation of Alkanes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680860"/>
            <a:ext cx="77724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Chlorination is not selective.</a:t>
            </a:r>
          </a:p>
          <a:p>
            <a:r>
              <a:rPr lang="en-US" altLang="en-US" sz="2800" dirty="0" err="1" smtClean="0"/>
              <a:t>Bromination</a:t>
            </a:r>
            <a:r>
              <a:rPr lang="en-US" altLang="en-US" sz="2800" dirty="0" smtClean="0"/>
              <a:t> is highly selective:  </a:t>
            </a:r>
            <a:br>
              <a:rPr lang="en-US" altLang="en-US" sz="2800" dirty="0" smtClean="0"/>
            </a:br>
            <a:r>
              <a:rPr lang="en-US" altLang="en-US" sz="2800" dirty="0" smtClean="0"/>
              <a:t>            3</a:t>
            </a:r>
            <a:r>
              <a:rPr lang="en-US" sz="2800" dirty="0" smtClean="0">
                <a:ea typeface="Calibri"/>
              </a:rPr>
              <a:t>°</a:t>
            </a:r>
            <a:r>
              <a:rPr lang="en-US" altLang="en-US" sz="2800" dirty="0" smtClean="0"/>
              <a:t> carbons &gt; 2</a:t>
            </a:r>
            <a:r>
              <a:rPr lang="en-US" sz="2800" dirty="0" smtClean="0">
                <a:ea typeface="Calibri"/>
              </a:rPr>
              <a:t>°</a:t>
            </a:r>
            <a:r>
              <a:rPr lang="en-US" altLang="en-US" sz="2800" dirty="0" smtClean="0"/>
              <a:t> carbons &gt; 1</a:t>
            </a:r>
            <a:r>
              <a:rPr lang="en-US" sz="2800" dirty="0" smtClean="0">
                <a:ea typeface="Calibri"/>
              </a:rPr>
              <a:t>°</a:t>
            </a:r>
            <a:r>
              <a:rPr lang="en-US" altLang="en-US" sz="2800" dirty="0" smtClean="0"/>
              <a:t> carbons</a:t>
            </a:r>
            <a:endParaRPr lang="en-US" altLang="en-US" sz="2800" dirty="0" smtClean="0">
              <a:sym typeface="Symbol" pitchFamily="80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/>
        </p:blipFill>
        <p:spPr>
          <a:xfrm>
            <a:off x="2079175" y="1242711"/>
            <a:ext cx="5127172" cy="33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9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Allylic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err="1">
                <a:solidFill>
                  <a:schemeClr val="tx1"/>
                </a:solidFill>
              </a:rPr>
              <a:t>Bromination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48332" y="4561114"/>
            <a:ext cx="7772400" cy="1632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err="1" smtClean="0"/>
              <a:t>Allylic</a:t>
            </a:r>
            <a:r>
              <a:rPr lang="en-US" altLang="en-US" sz="2800" dirty="0" smtClean="0"/>
              <a:t> radicals are resonance stabilized</a:t>
            </a:r>
            <a:r>
              <a:rPr lang="en-US" altLang="en-US" sz="2800" dirty="0" smtClean="0">
                <a:sym typeface="Symbol" pitchFamily="80" charset="2"/>
              </a:rPr>
              <a:t>.</a:t>
            </a:r>
          </a:p>
          <a:p>
            <a:r>
              <a:rPr lang="en-US" altLang="en-US" sz="2800" dirty="0" err="1" smtClean="0">
                <a:sym typeface="Symbol" pitchFamily="80" charset="2"/>
              </a:rPr>
              <a:t>Bromination</a:t>
            </a:r>
            <a:r>
              <a:rPr lang="en-US" altLang="en-US" sz="2800" dirty="0" smtClean="0">
                <a:sym typeface="Symbol" pitchFamily="80" charset="2"/>
              </a:rPr>
              <a:t> occurs with good yield at the </a:t>
            </a:r>
            <a:r>
              <a:rPr lang="en-US" altLang="en-US" sz="2800" dirty="0" err="1" smtClean="0">
                <a:sym typeface="Symbol" pitchFamily="80" charset="2"/>
              </a:rPr>
              <a:t>allylic</a:t>
            </a:r>
            <a:r>
              <a:rPr lang="en-US" altLang="en-US" sz="2800" dirty="0" smtClean="0">
                <a:sym typeface="Symbol" pitchFamily="80" charset="2"/>
              </a:rPr>
              <a:t> position (</a:t>
            </a:r>
            <a:r>
              <a:rPr lang="en-US" altLang="en-US" sz="2800" i="1" dirty="0" smtClean="0">
                <a:sym typeface="Symbol" pitchFamily="80" charset="2"/>
              </a:rPr>
              <a:t>sp</a:t>
            </a:r>
            <a:r>
              <a:rPr lang="en-US" altLang="en-US" sz="2800" baseline="30000" dirty="0" smtClean="0">
                <a:sym typeface="Symbol" pitchFamily="80" charset="2"/>
              </a:rPr>
              <a:t>3</a:t>
            </a:r>
            <a:r>
              <a:rPr lang="en-US" altLang="en-US" sz="2800" dirty="0" smtClean="0">
                <a:sym typeface="Symbol" pitchFamily="80" charset="2"/>
              </a:rPr>
              <a:t> C next to C     C).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304800" y="1687285"/>
            <a:ext cx="8534400" cy="2235628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27914" y="5718856"/>
            <a:ext cx="381000" cy="77787"/>
            <a:chOff x="6096000" y="5561013"/>
            <a:chExt cx="381000" cy="77787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6096000" y="5637213"/>
              <a:ext cx="381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9"/>
            <p:cNvCxnSpPr>
              <a:cxnSpLocks noChangeShapeType="1"/>
            </p:cNvCxnSpPr>
            <p:nvPr/>
          </p:nvCxnSpPr>
          <p:spPr bwMode="auto">
            <a:xfrm>
              <a:off x="6096000" y="5561013"/>
              <a:ext cx="3810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8541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Reaction Mechanism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48339" y="4223658"/>
            <a:ext cx="8534400" cy="16110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The mechanism involves an </a:t>
            </a:r>
            <a:r>
              <a:rPr lang="en-US" altLang="en-US" sz="2800" dirty="0" err="1" smtClean="0"/>
              <a:t>allylic</a:t>
            </a:r>
            <a:r>
              <a:rPr lang="en-US" altLang="en-US" sz="2800" dirty="0" smtClean="0"/>
              <a:t> radical stabilized by resonance.</a:t>
            </a:r>
          </a:p>
          <a:p>
            <a:r>
              <a:rPr lang="en-US" altLang="en-US" sz="2800" dirty="0" smtClean="0"/>
              <a:t>Both </a:t>
            </a:r>
            <a:r>
              <a:rPr lang="en-US" altLang="en-US" sz="2800" dirty="0" err="1" smtClean="0"/>
              <a:t>allylic</a:t>
            </a:r>
            <a:r>
              <a:rPr lang="en-US" altLang="en-US" sz="2800" dirty="0" smtClean="0"/>
              <a:t> radicals can react with bromine.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348339" y="1604989"/>
            <a:ext cx="8534400" cy="18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Classes of Alkyl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7457" y="1578783"/>
            <a:ext cx="4484914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dirty="0" smtClean="0"/>
              <a:t>Alkyl halides</a:t>
            </a:r>
            <a:r>
              <a:rPr lang="en-US" altLang="en-US" sz="2800" dirty="0" smtClean="0"/>
              <a:t>: Halogen is directly bonded to an </a:t>
            </a:r>
            <a:r>
              <a:rPr lang="en-US" altLang="en-US" sz="2800" i="1" dirty="0" smtClean="0"/>
              <a:t>sp</a:t>
            </a:r>
            <a:r>
              <a:rPr lang="en-US" altLang="en-US" sz="2800" baseline="30000" dirty="0" smtClean="0"/>
              <a:t>3</a:t>
            </a:r>
            <a:r>
              <a:rPr lang="en-US" altLang="en-US" sz="2800" dirty="0" smtClean="0"/>
              <a:t> carbon.</a:t>
            </a:r>
          </a:p>
          <a:p>
            <a:r>
              <a:rPr lang="en-US" altLang="en-US" sz="2800" b="1" dirty="0" smtClean="0"/>
              <a:t>Vinyl halides</a:t>
            </a:r>
            <a:r>
              <a:rPr lang="en-US" altLang="en-US" sz="2800" dirty="0" smtClean="0"/>
              <a:t>: Halogen is bonded to an </a:t>
            </a:r>
            <a:r>
              <a:rPr lang="en-US" altLang="en-US" sz="2800" i="1" dirty="0" smtClean="0"/>
              <a:t>sp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carbon of alkene.</a:t>
            </a:r>
          </a:p>
          <a:p>
            <a:r>
              <a:rPr lang="en-US" altLang="en-US" sz="2800" b="1" dirty="0" smtClean="0"/>
              <a:t>Aryl halides</a:t>
            </a:r>
            <a:r>
              <a:rPr lang="en-US" altLang="en-US" sz="2800" dirty="0" smtClean="0"/>
              <a:t>: Halogen is bonded to an </a:t>
            </a:r>
            <a:r>
              <a:rPr lang="en-US" altLang="en-US" sz="2800" i="1" dirty="0" smtClean="0"/>
              <a:t>sp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 carbon on a benzene ring.    </a:t>
            </a:r>
          </a:p>
        </p:txBody>
      </p:sp>
      <p:grpSp>
        <p:nvGrpSpPr>
          <p:cNvPr id="7" name="Group 11"/>
          <p:cNvGrpSpPr>
            <a:grpSpLocks noChangeAspect="1"/>
          </p:cNvGrpSpPr>
          <p:nvPr/>
        </p:nvGrpSpPr>
        <p:grpSpPr bwMode="auto">
          <a:xfrm>
            <a:off x="7010401" y="3236913"/>
            <a:ext cx="1831976" cy="1490662"/>
            <a:chOff x="2304" y="2976"/>
            <a:chExt cx="1154" cy="939"/>
          </a:xfrm>
        </p:grpSpPr>
        <p:sp>
          <p:nvSpPr>
            <p:cNvPr id="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304" y="2976"/>
              <a:ext cx="1056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597" y="3245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 dirty="0">
                  <a:solidFill>
                    <a:srgbClr val="000000"/>
                  </a:solidFill>
                  <a:latin typeface="+mn-lt"/>
                </a:rPr>
                <a:t>C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903" y="3245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C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374" y="303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374" y="3453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113" y="303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119" y="3453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C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245" y="3453"/>
              <a:ext cx="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l</a:t>
              </a:r>
              <a:endParaRPr lang="en-US" altLang="en-US">
                <a:latin typeface="+mn-lt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2734" y="3372"/>
              <a:ext cx="15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734" y="3328"/>
              <a:ext cx="158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2529" y="3225"/>
              <a:ext cx="56" cy="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529" y="3422"/>
              <a:ext cx="56" cy="5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3041" y="3225"/>
              <a:ext cx="55" cy="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041" y="3422"/>
              <a:ext cx="66" cy="6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488" y="3702"/>
              <a:ext cx="9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vinyl halide</a:t>
              </a:r>
              <a:endParaRPr lang="en-US" altLang="en-US">
                <a:latin typeface="+mn-lt"/>
              </a:endParaRPr>
            </a:p>
          </p:txBody>
        </p:sp>
      </p:grpSp>
      <p:grpSp>
        <p:nvGrpSpPr>
          <p:cNvPr id="23" name="Group 27"/>
          <p:cNvGrpSpPr>
            <a:grpSpLocks noChangeAspect="1"/>
          </p:cNvGrpSpPr>
          <p:nvPr/>
        </p:nvGrpSpPr>
        <p:grpSpPr bwMode="auto">
          <a:xfrm>
            <a:off x="4953000" y="1524000"/>
            <a:ext cx="1905000" cy="1778000"/>
            <a:chOff x="672" y="2832"/>
            <a:chExt cx="1200" cy="1120"/>
          </a:xfrm>
        </p:grpSpPr>
        <p:sp>
          <p:nvSpPr>
            <p:cNvPr id="2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672" y="2832"/>
              <a:ext cx="1200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037" y="31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C</a:t>
              </a:r>
              <a:endParaRPr lang="en-US" altLang="en-US">
                <a:latin typeface="+mn-lt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032" y="2896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741" y="31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1032" y="3479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1329" y="31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C</a:t>
              </a:r>
              <a:endParaRPr lang="en-US" altLang="en-US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323" y="2896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>
                <a:latin typeface="+mn-lt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1323" y="3479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 dirty="0">
                  <a:solidFill>
                    <a:srgbClr val="000000"/>
                  </a:solidFill>
                  <a:latin typeface="+mn-lt"/>
                </a:rPr>
                <a:t>H</a:t>
              </a:r>
              <a:endParaRPr lang="en-US" altLang="en-US" dirty="0">
                <a:latin typeface="+mn-lt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1619" y="3187"/>
              <a:ext cx="1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B</a:t>
              </a:r>
              <a:endParaRPr lang="en-US" altLang="en-US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1739" y="3187"/>
              <a:ext cx="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000000"/>
                  </a:solidFill>
                  <a:latin typeface="+mn-lt"/>
                </a:rPr>
                <a:t>r</a:t>
              </a:r>
              <a:endParaRPr lang="en-US" altLang="en-US">
                <a:latin typeface="+mn-lt"/>
              </a:endParaRP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 flipV="1">
              <a:off x="1097" y="3081"/>
              <a:ext cx="0" cy="12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893" y="3291"/>
              <a:ext cx="13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1097" y="3373"/>
              <a:ext cx="0" cy="12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1168" y="3291"/>
              <a:ext cx="150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 flipV="1">
              <a:off x="1389" y="3081"/>
              <a:ext cx="0" cy="12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1389" y="3373"/>
              <a:ext cx="0" cy="12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1460" y="3291"/>
              <a:ext cx="13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890" y="3739"/>
              <a:ext cx="9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 dirty="0">
                  <a:solidFill>
                    <a:srgbClr val="000000"/>
                  </a:solidFill>
                  <a:latin typeface="+mn-lt"/>
                </a:rPr>
                <a:t>alkyl halide</a:t>
              </a:r>
              <a:endParaRPr lang="en-US" altLang="en-US" dirty="0">
                <a:latin typeface="+mn-lt"/>
              </a:endParaRPr>
            </a:p>
          </p:txBody>
        </p:sp>
      </p:grpSp>
      <p:grpSp>
        <p:nvGrpSpPr>
          <p:cNvPr id="42" name="Group 46"/>
          <p:cNvGrpSpPr>
            <a:grpSpLocks noChangeAspect="1"/>
          </p:cNvGrpSpPr>
          <p:nvPr/>
        </p:nvGrpSpPr>
        <p:grpSpPr bwMode="auto">
          <a:xfrm>
            <a:off x="5410200" y="4572000"/>
            <a:ext cx="1590675" cy="1760538"/>
            <a:chOff x="3888" y="2784"/>
            <a:chExt cx="1002" cy="1109"/>
          </a:xfrm>
        </p:grpSpPr>
        <p:sp>
          <p:nvSpPr>
            <p:cNvPr id="43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888" y="2784"/>
              <a:ext cx="100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4757" y="2858"/>
              <a:ext cx="5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 b="1">
                  <a:solidFill>
                    <a:srgbClr val="000000"/>
                  </a:solidFill>
                  <a:latin typeface="+mn-lt"/>
                </a:rPr>
                <a:t>I</a:t>
              </a:r>
              <a:endParaRPr lang="en-US" altLang="en-US">
                <a:latin typeface="+mn-lt"/>
              </a:endParaRP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4002" y="3117"/>
              <a:ext cx="0" cy="30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47" y="3152"/>
              <a:ext cx="0" cy="23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 flipH="1">
              <a:off x="4002" y="2966"/>
              <a:ext cx="263" cy="1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flipH="1" flipV="1">
              <a:off x="4265" y="2966"/>
              <a:ext cx="263" cy="1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 flipH="1" flipV="1">
              <a:off x="4272" y="3023"/>
              <a:ext cx="204" cy="11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 flipV="1">
              <a:off x="4528" y="3117"/>
              <a:ext cx="0" cy="30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 flipV="1">
              <a:off x="4265" y="3421"/>
              <a:ext cx="263" cy="15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 flipV="1">
              <a:off x="4272" y="3399"/>
              <a:ext cx="204" cy="11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4002" y="3421"/>
              <a:ext cx="263" cy="15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 flipV="1">
              <a:off x="4528" y="2999"/>
              <a:ext cx="206" cy="11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3945" y="3672"/>
              <a:ext cx="90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300" b="1">
                  <a:solidFill>
                    <a:srgbClr val="000000"/>
                  </a:solidFill>
                  <a:latin typeface="+mn-lt"/>
                </a:rPr>
                <a:t>aryl halide</a:t>
              </a:r>
              <a:endParaRPr lang="en-US" altLang="en-US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i="1" dirty="0">
                <a:solidFill>
                  <a:schemeClr val="tx1"/>
                </a:solidFill>
              </a:rPr>
              <a:t>N</a:t>
            </a:r>
            <a:r>
              <a:rPr lang="en-US" sz="4400" b="0" dirty="0">
                <a:solidFill>
                  <a:schemeClr val="tx1"/>
                </a:solidFill>
              </a:rPr>
              <a:t>-</a:t>
            </a:r>
            <a:r>
              <a:rPr lang="en-US" sz="4400" b="0" dirty="0" err="1">
                <a:solidFill>
                  <a:schemeClr val="tx1"/>
                </a:solidFill>
              </a:rPr>
              <a:t>Bromosuccinimide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37448" y="4343400"/>
            <a:ext cx="7772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i="1" smtClean="0"/>
              <a:t>N</a:t>
            </a:r>
            <a:r>
              <a:rPr lang="en-US" altLang="en-US" sz="2800" smtClean="0"/>
              <a:t>-Bromosuccinimide (NBS) is an allylic brominating agent.</a:t>
            </a:r>
          </a:p>
          <a:p>
            <a:r>
              <a:rPr lang="en-US" altLang="en-US" sz="2800" smtClean="0"/>
              <a:t>It keeps the concentration of Br</a:t>
            </a:r>
            <a:r>
              <a:rPr lang="en-US" altLang="en-US" sz="2800" baseline="-20000" smtClean="0"/>
              <a:t>2</a:t>
            </a:r>
            <a:r>
              <a:rPr lang="en-US" altLang="en-US" sz="2800" smtClean="0"/>
              <a:t> low.</a:t>
            </a:r>
            <a:endParaRPr lang="en-US" alt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>
          <a:xfrm>
            <a:off x="304800" y="1521387"/>
            <a:ext cx="8534400" cy="2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Example of </a:t>
            </a:r>
            <a:r>
              <a:rPr lang="en-US" sz="4400" b="0" dirty="0" err="1">
                <a:solidFill>
                  <a:schemeClr val="tx1"/>
                </a:solidFill>
              </a:rPr>
              <a:t>Allylic</a:t>
            </a:r>
            <a:r>
              <a:rPr lang="en-US" sz="4400" b="0" dirty="0">
                <a:solidFill>
                  <a:schemeClr val="tx1"/>
                </a:solidFill>
              </a:rPr>
              <a:t> 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4400" b="0" dirty="0" smtClean="0">
                <a:solidFill>
                  <a:schemeClr val="tx1"/>
                </a:solidFill>
              </a:rPr>
              <a:t>Halogenation </a:t>
            </a:r>
            <a:r>
              <a:rPr lang="en-US" sz="4400" b="0" dirty="0">
                <a:solidFill>
                  <a:schemeClr val="tx1"/>
                </a:solidFill>
              </a:rPr>
              <a:t>with NBS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>
          <a:xfrm>
            <a:off x="304800" y="3155114"/>
            <a:ext cx="8534400" cy="14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6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Reactions of Alkyl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3"/>
          <a:stretch/>
        </p:blipFill>
        <p:spPr>
          <a:xfrm>
            <a:off x="304800" y="1845782"/>
            <a:ext cx="8534400" cy="1659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"/>
          <a:stretch/>
        </p:blipFill>
        <p:spPr>
          <a:xfrm>
            <a:off x="304800" y="4365170"/>
            <a:ext cx="8534400" cy="15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The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8345" y="4528458"/>
            <a:ext cx="8534398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The halogen atom on the alkyl halide is replaced with the nucleophile (HO</a:t>
            </a:r>
            <a:r>
              <a:rPr lang="en-US" altLang="en-US" sz="3000" baseline="30000" dirty="0" smtClean="0"/>
              <a:t>–</a:t>
            </a:r>
            <a:r>
              <a:rPr lang="en-US" altLang="en-US" sz="24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Since the halogen is more electronegative than carbon, the C</a:t>
            </a:r>
            <a:r>
              <a:rPr lang="en-US" altLang="en-US" sz="2400" dirty="0" smtClean="0">
                <a:cs typeface="Arial" charset="0"/>
              </a:rPr>
              <a:t>—</a:t>
            </a:r>
            <a:r>
              <a:rPr lang="en-US" altLang="en-US" sz="2400" dirty="0" smtClean="0"/>
              <a:t>I bond breaks </a:t>
            </a:r>
            <a:r>
              <a:rPr lang="en-US" altLang="en-US" sz="2400" dirty="0" err="1" smtClean="0"/>
              <a:t>heterolytically</a:t>
            </a:r>
            <a:r>
              <a:rPr lang="en-US" altLang="en-US" sz="2400" dirty="0" smtClean="0"/>
              <a:t> and the iodide ion leaves.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6216"/>
          <a:stretch/>
        </p:blipFill>
        <p:spPr>
          <a:xfrm>
            <a:off x="304800" y="1556657"/>
            <a:ext cx="8534400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Mechanism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48336" y="4114800"/>
            <a:ext cx="840377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dirty="0"/>
              <a:t>  Bimolecular </a:t>
            </a:r>
            <a:r>
              <a:rPr lang="en-US" altLang="en-US" dirty="0" err="1"/>
              <a:t>nucleophilic</a:t>
            </a:r>
            <a:r>
              <a:rPr lang="en-US" altLang="en-US" dirty="0"/>
              <a:t> substitution (S</a:t>
            </a:r>
            <a:r>
              <a:rPr lang="en-US" altLang="en-US" baseline="-20000" dirty="0"/>
              <a:t>N</a:t>
            </a:r>
            <a:r>
              <a:rPr lang="en-US" altLang="en-US" dirty="0"/>
              <a:t>2)</a:t>
            </a:r>
          </a:p>
          <a:p>
            <a:pPr>
              <a:buFontTx/>
              <a:buChar char="•"/>
            </a:pPr>
            <a:r>
              <a:rPr lang="en-US" altLang="en-US" dirty="0"/>
              <a:t>  Concerted reaction: New bond forming and old bond   </a:t>
            </a:r>
          </a:p>
          <a:p>
            <a:r>
              <a:rPr lang="en-US" altLang="en-US" dirty="0"/>
              <a:t>   breaking at same time</a:t>
            </a:r>
          </a:p>
          <a:p>
            <a:pPr>
              <a:buFontTx/>
              <a:buChar char="•"/>
            </a:pPr>
            <a:r>
              <a:rPr lang="en-US" altLang="en-US" dirty="0"/>
              <a:t>  Reaction is second order overall.</a:t>
            </a:r>
          </a:p>
          <a:p>
            <a:pPr>
              <a:buFontTx/>
              <a:buChar char="•"/>
            </a:pPr>
            <a:r>
              <a:rPr lang="en-US" altLang="en-US" dirty="0"/>
              <a:t>  Rate = </a:t>
            </a:r>
            <a:r>
              <a:rPr lang="en-US" altLang="en-US" i="1" dirty="0" err="1"/>
              <a:t>k</a:t>
            </a:r>
            <a:r>
              <a:rPr lang="en-US" altLang="en-US" baseline="-25000" dirty="0" err="1"/>
              <a:t>r</a:t>
            </a:r>
            <a:r>
              <a:rPr lang="en-US" altLang="en-US" dirty="0"/>
              <a:t>[alkyl halide][nucleophile]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/>
        </p:blipFill>
        <p:spPr>
          <a:xfrm>
            <a:off x="304800" y="1598893"/>
            <a:ext cx="8534400" cy="18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Energy Diagram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40" y="51816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/>
              <a:t>The S</a:t>
            </a:r>
            <a:r>
              <a:rPr lang="en-US" altLang="en-US" sz="2800" baseline="-20000" smtClean="0"/>
              <a:t>N</a:t>
            </a:r>
            <a:r>
              <a:rPr lang="en-US" altLang="en-US" sz="2800" smtClean="0"/>
              <a:t>2 reaction is a one-step reaction.</a:t>
            </a:r>
          </a:p>
          <a:p>
            <a:r>
              <a:rPr lang="en-US" altLang="en-US" sz="2800" smtClean="0"/>
              <a:t>Transition state is highest in energy.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"/>
          <a:stretch/>
        </p:blipFill>
        <p:spPr>
          <a:xfrm>
            <a:off x="1687998" y="1274063"/>
            <a:ext cx="5855084" cy="36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5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Uses for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Reactions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/>
        </p:blipFill>
        <p:spPr>
          <a:xfrm>
            <a:off x="1171728" y="1399901"/>
            <a:ext cx="6829271" cy="47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2: </a:t>
            </a:r>
            <a:r>
              <a:rPr lang="en-US" altLang="en-US" sz="4400" b="0" dirty="0" err="1">
                <a:solidFill>
                  <a:srgbClr val="000000"/>
                </a:solidFill>
              </a:rPr>
              <a:t>Nucleophilic</a:t>
            </a:r>
            <a:r>
              <a:rPr lang="en-US" altLang="en-US" sz="4400" b="0" dirty="0">
                <a:solidFill>
                  <a:srgbClr val="000000"/>
                </a:solidFill>
              </a:rPr>
              <a:t> Strength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4" y="1393370"/>
            <a:ext cx="815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Stronger nucleophiles react faster.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Strong bases are strong nucleophiles, but not all strong nucleophiles are basic.</a:t>
            </a:r>
          </a:p>
        </p:txBody>
      </p:sp>
      <p:pic>
        <p:nvPicPr>
          <p:cNvPr id="3" name="Picture 2" descr="Tabvle6-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860547"/>
            <a:ext cx="7529663" cy="34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Basicity Versus </a:t>
            </a:r>
            <a:r>
              <a:rPr lang="en-US" altLang="en-US" sz="4400" b="0" dirty="0" err="1">
                <a:solidFill>
                  <a:srgbClr val="000000"/>
                </a:solidFill>
              </a:rPr>
              <a:t>Nucleophilicity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348334" y="4572006"/>
            <a:ext cx="7772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smtClean="0"/>
              <a:t>Basicity is defined by the equilibrium constant for abstracting a proton.</a:t>
            </a:r>
          </a:p>
          <a:p>
            <a:r>
              <a:rPr lang="en-US" altLang="en-US" sz="2800" smtClean="0"/>
              <a:t>Nucleophilicity is defined by the rate of attack on the electrophilic carbon atom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"/>
          <a:stretch/>
        </p:blipFill>
        <p:spPr>
          <a:xfrm>
            <a:off x="1197427" y="1370730"/>
            <a:ext cx="6629393" cy="27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2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Trends in </a:t>
            </a:r>
            <a:r>
              <a:rPr lang="en-US" altLang="en-US" sz="4400" b="0" dirty="0" err="1">
                <a:solidFill>
                  <a:srgbClr val="000000"/>
                </a:solidFill>
              </a:rPr>
              <a:t>Nucleophilicity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7456" y="1538288"/>
            <a:ext cx="858883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/>
              <a:t>A negatively charged nucleophile is stronger than its neutral counterpart:  </a:t>
            </a:r>
            <a:br>
              <a:rPr lang="en-US" altLang="en-US" sz="2800" dirty="0" smtClean="0"/>
            </a:br>
            <a:r>
              <a:rPr lang="en-US" altLang="en-US" sz="2800" dirty="0" smtClean="0"/>
              <a:t>	</a:t>
            </a:r>
            <a:r>
              <a:rPr lang="en-US" altLang="en-US" sz="2800" baseline="-25000" dirty="0" smtClean="0"/>
              <a:t/>
            </a:r>
            <a:br>
              <a:rPr lang="en-US" altLang="en-US" sz="2800" baseline="-25000" dirty="0" smtClean="0"/>
            </a:br>
            <a:endParaRPr lang="en-US" altLang="en-US" sz="2800" baseline="-250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err="1" smtClean="0"/>
              <a:t>Nucleophilicity</a:t>
            </a:r>
            <a:r>
              <a:rPr lang="en-US" altLang="en-US" sz="2800" dirty="0" smtClean="0"/>
              <a:t> decreases from left to right:  </a:t>
            </a:r>
            <a:br>
              <a:rPr lang="en-US" altLang="en-US" sz="2800" dirty="0" smtClean="0"/>
            </a:br>
            <a:r>
              <a:rPr lang="en-US" altLang="en-US" sz="2800" dirty="0" smtClean="0"/>
              <a:t>	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It increases down periodic table as size and </a:t>
            </a:r>
            <a:r>
              <a:rPr lang="en-US" altLang="en-US" sz="2800" dirty="0" err="1" smtClean="0"/>
              <a:t>polarizability</a:t>
            </a:r>
            <a:r>
              <a:rPr lang="en-US" altLang="en-US" sz="2800" dirty="0" smtClean="0"/>
              <a:t> increase:  </a:t>
            </a:r>
            <a:br>
              <a:rPr lang="en-US" altLang="en-US" sz="2800" dirty="0" smtClean="0"/>
            </a:br>
            <a:r>
              <a:rPr lang="en-US" altLang="en-US" sz="2800" dirty="0" smtClean="0"/>
              <a:t>		</a:t>
            </a:r>
            <a:endParaRPr lang="en-US" altLang="en-US" sz="2800" baseline="40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4"/>
          <a:stretch/>
        </p:blipFill>
        <p:spPr>
          <a:xfrm>
            <a:off x="1431471" y="2594145"/>
            <a:ext cx="6281056" cy="360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6"/>
          <a:stretch/>
        </p:blipFill>
        <p:spPr>
          <a:xfrm>
            <a:off x="364671" y="5296391"/>
            <a:ext cx="8534400" cy="377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1"/>
          <a:stretch/>
        </p:blipFill>
        <p:spPr>
          <a:xfrm>
            <a:off x="364671" y="3715429"/>
            <a:ext cx="8534400" cy="3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8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Polarity and Reactivity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348340" y="1924592"/>
            <a:ext cx="5562603" cy="33876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/>
              <a:t>Halogens are more electronegative than C.</a:t>
            </a:r>
          </a:p>
          <a:p>
            <a:r>
              <a:rPr lang="en-US" altLang="en-US" sz="2400" dirty="0" smtClean="0"/>
              <a:t>Carbon</a:t>
            </a:r>
            <a:r>
              <a:rPr lang="en-US" altLang="en-US" sz="2400" dirty="0" smtClean="0">
                <a:cs typeface="Arial" charset="0"/>
              </a:rPr>
              <a:t>–</a:t>
            </a:r>
            <a:r>
              <a:rPr lang="en-US" altLang="en-US" sz="2400" dirty="0" smtClean="0"/>
              <a:t>halogen bond is polar, so carbon has partial positive charge.</a:t>
            </a:r>
          </a:p>
          <a:p>
            <a:r>
              <a:rPr lang="en-US" altLang="en-US" sz="2400" dirty="0" smtClean="0"/>
              <a:t>Carbon can be attacked by a nucleophile.</a:t>
            </a:r>
          </a:p>
          <a:p>
            <a:r>
              <a:rPr lang="en-US" altLang="en-US" sz="2400" dirty="0" smtClean="0"/>
              <a:t>Halogen can leave with the </a:t>
            </a:r>
            <a:br>
              <a:rPr lang="en-US" altLang="en-US" sz="2400" dirty="0" smtClean="0"/>
            </a:br>
            <a:r>
              <a:rPr lang="en-US" altLang="en-US" sz="2400" dirty="0" smtClean="0"/>
              <a:t>electron pair.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"/>
          <a:stretch/>
        </p:blipFill>
        <p:spPr>
          <a:xfrm>
            <a:off x="6185799" y="1650274"/>
            <a:ext cx="2388659" cy="41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rgbClr val="000000"/>
                </a:solidFill>
              </a:rPr>
              <a:t>Polarizability</a:t>
            </a:r>
            <a:r>
              <a:rPr lang="en-US" altLang="en-US" sz="4400" b="0" dirty="0">
                <a:solidFill>
                  <a:srgbClr val="000000"/>
                </a:solidFill>
              </a:rPr>
              <a:t> Effect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5595257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+mn-lt"/>
              </a:rPr>
              <a:t>Bigger atoms have a soft shell that can start to overlap the carbon atom from a farther distance.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/>
        </p:blipFill>
        <p:spPr>
          <a:xfrm>
            <a:off x="1529045" y="1076380"/>
            <a:ext cx="5933510" cy="43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Solvent Effects: </a:t>
            </a:r>
            <a:r>
              <a:rPr lang="en-US" altLang="en-US" sz="4400" b="0" dirty="0" err="1">
                <a:solidFill>
                  <a:srgbClr val="000000"/>
                </a:solidFill>
              </a:rPr>
              <a:t>Protic</a:t>
            </a:r>
            <a:r>
              <a:rPr lang="en-US" altLang="en-US" sz="4400" b="0" dirty="0">
                <a:solidFill>
                  <a:srgbClr val="000000"/>
                </a:solidFill>
              </a:rPr>
              <a:t> Solvents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>
          <a:xfrm>
            <a:off x="348333" y="4572008"/>
            <a:ext cx="8665037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Polar </a:t>
            </a:r>
            <a:r>
              <a:rPr lang="en-US" altLang="en-US" sz="2400" dirty="0" err="1" smtClean="0"/>
              <a:t>protic</a:t>
            </a:r>
            <a:r>
              <a:rPr lang="en-US" altLang="en-US" sz="2400" dirty="0" smtClean="0"/>
              <a:t> solvents have acidic </a:t>
            </a:r>
            <a:r>
              <a:rPr lang="en-US" altLang="en-US" sz="2400" dirty="0" err="1" smtClean="0"/>
              <a:t>hydrogens</a:t>
            </a:r>
            <a:r>
              <a:rPr lang="en-US" altLang="en-US" sz="2400" dirty="0" smtClean="0"/>
              <a:t> (O</a:t>
            </a:r>
            <a:r>
              <a:rPr lang="en-US" altLang="en-US" sz="2400" dirty="0" smtClean="0">
                <a:cs typeface="Arial" charset="0"/>
              </a:rPr>
              <a:t>—</a:t>
            </a:r>
            <a:r>
              <a:rPr lang="en-US" altLang="en-US" sz="2400" dirty="0" smtClean="0"/>
              <a:t>H or N</a:t>
            </a:r>
            <a:r>
              <a:rPr lang="en-US" altLang="en-US" sz="2400" dirty="0" smtClean="0">
                <a:cs typeface="Arial" charset="0"/>
              </a:rPr>
              <a:t>—</a:t>
            </a:r>
            <a:r>
              <a:rPr lang="en-US" altLang="en-US" sz="2400" dirty="0" smtClean="0"/>
              <a:t>H) that can solvate the nucleophile, reducing their </a:t>
            </a:r>
            <a:r>
              <a:rPr lang="en-US" altLang="en-US" sz="2400" dirty="0" err="1" smtClean="0"/>
              <a:t>nucleophilicity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 smtClean="0"/>
              <a:t>Nucleophilicity</a:t>
            </a:r>
            <a:r>
              <a:rPr lang="en-US" altLang="en-US" sz="2400" dirty="0" smtClean="0"/>
              <a:t> in </a:t>
            </a:r>
            <a:r>
              <a:rPr lang="en-US" altLang="en-US" sz="2400" dirty="0" err="1" smtClean="0"/>
              <a:t>protic</a:t>
            </a:r>
            <a:r>
              <a:rPr lang="en-US" altLang="en-US" sz="2400" dirty="0" smtClean="0"/>
              <a:t> solvents increases as the size of the atom increases.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/>
        </p:blipFill>
        <p:spPr>
          <a:xfrm>
            <a:off x="1442065" y="1216151"/>
            <a:ext cx="6477571" cy="29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Solvent Effects: </a:t>
            </a:r>
            <a:r>
              <a:rPr lang="en-US" altLang="en-US" sz="4400" b="0" dirty="0" smtClean="0">
                <a:solidFill>
                  <a:srgbClr val="000000"/>
                </a:solidFill>
              </a:rPr>
              <a:t/>
            </a:r>
            <a:br>
              <a:rPr lang="en-US" altLang="en-US" sz="4400" b="0" dirty="0" smtClean="0">
                <a:solidFill>
                  <a:srgbClr val="000000"/>
                </a:solidFill>
              </a:rPr>
            </a:br>
            <a:r>
              <a:rPr lang="en-US" altLang="en-US" sz="4400" b="0" dirty="0" smtClean="0">
                <a:solidFill>
                  <a:srgbClr val="000000"/>
                </a:solidFill>
              </a:rPr>
              <a:t>Aprotic </a:t>
            </a:r>
            <a:r>
              <a:rPr lang="en-US" altLang="en-US" sz="4400" b="0" dirty="0">
                <a:solidFill>
                  <a:srgbClr val="000000"/>
                </a:solidFill>
              </a:rPr>
              <a:t>Solvents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8334" y="4267212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/>
              <a:t>Polar aprotic solvents do not have acidic protons and, therefore, cannot hydrogen bond.</a:t>
            </a:r>
          </a:p>
          <a:p>
            <a:r>
              <a:rPr lang="en-US" altLang="en-US" sz="2400" dirty="0" smtClean="0"/>
              <a:t>Some aprotic solvents are acetonitrile: DMF, acetone, and DMSO.</a:t>
            </a:r>
          </a:p>
          <a:p>
            <a:r>
              <a:rPr lang="en-US" altLang="en-US" sz="2400" dirty="0" smtClean="0"/>
              <a:t>S</a:t>
            </a:r>
            <a:r>
              <a:rPr lang="en-US" altLang="en-US" sz="2400" baseline="-25000" dirty="0" smtClean="0"/>
              <a:t>N</a:t>
            </a:r>
            <a:r>
              <a:rPr lang="en-US" altLang="en-US" sz="2400" dirty="0" smtClean="0"/>
              <a:t>2 reactions proceed faster in aprotic solvents.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r="46428" b="7164"/>
          <a:stretch/>
        </p:blipFill>
        <p:spPr>
          <a:xfrm>
            <a:off x="925284" y="1888670"/>
            <a:ext cx="6379029" cy="22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6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Crown Ethers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4" y="1752600"/>
            <a:ext cx="423454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Crown ethers solvate the </a:t>
            </a:r>
            <a:r>
              <a:rPr lang="en-US" altLang="en-US" sz="2800" dirty="0" err="1" smtClean="0"/>
              <a:t>cation</a:t>
            </a:r>
            <a:r>
              <a:rPr lang="en-US" altLang="en-US" sz="2800" dirty="0" smtClean="0"/>
              <a:t>, so the </a:t>
            </a:r>
            <a:r>
              <a:rPr lang="en-US" altLang="en-US" sz="2800" dirty="0" err="1" smtClean="0"/>
              <a:t>nucleophilic</a:t>
            </a:r>
            <a:r>
              <a:rPr lang="en-US" altLang="en-US" sz="2800" dirty="0" smtClean="0"/>
              <a:t> strength of the anion increases.</a:t>
            </a:r>
          </a:p>
          <a:p>
            <a:r>
              <a:rPr lang="en-US" altLang="en-US" sz="2800" dirty="0" smtClean="0"/>
              <a:t>Fluoride becomes a good nucleophile.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6"/>
          <a:stretch/>
        </p:blipFill>
        <p:spPr>
          <a:xfrm>
            <a:off x="5100410" y="1330669"/>
            <a:ext cx="3216276" cy="3346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>
          <a:xfrm>
            <a:off x="2079171" y="5262590"/>
            <a:ext cx="5203371" cy="8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Leaving Group Ability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9220" y="1306282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The best leaving groups are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electron-withdrawing, to polarize the carbon atom.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stable (</a:t>
            </a:r>
            <a:r>
              <a:rPr lang="en-US" altLang="en-US" sz="2400" i="1" dirty="0" smtClean="0"/>
              <a:t>not</a:t>
            </a:r>
            <a:r>
              <a:rPr lang="en-US" altLang="en-US" sz="2400" dirty="0" smtClean="0"/>
              <a:t> a strong base) once they have left.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polarizable, to stabilize the transition state.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/>
        </p:blipFill>
        <p:spPr>
          <a:xfrm>
            <a:off x="1039576" y="3178624"/>
            <a:ext cx="7096769" cy="30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kern="1200" dirty="0">
                <a:solidFill>
                  <a:srgbClr val="000000"/>
                </a:solidFill>
                <a:latin typeface="Arial" charset="0"/>
                <a:cs typeface="+mn-cs"/>
              </a:rPr>
              <a:t>Structure of Substrate on S</a:t>
            </a:r>
            <a:r>
              <a:rPr lang="en-US" altLang="en-US" sz="4400" b="0" kern="1200" baseline="-14000" dirty="0">
                <a:solidFill>
                  <a:srgbClr val="000000"/>
                </a:solidFill>
                <a:latin typeface="Arial" charset="0"/>
                <a:cs typeface="+mn-cs"/>
              </a:rPr>
              <a:t>N</a:t>
            </a:r>
            <a:r>
              <a:rPr lang="en-US" altLang="en-US" sz="4400" b="0" kern="1200" dirty="0">
                <a:solidFill>
                  <a:srgbClr val="000000"/>
                </a:solidFill>
                <a:latin typeface="Arial" charset="0"/>
                <a:cs typeface="+mn-cs"/>
              </a:rPr>
              <a:t>2 Reactions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4539" y="22098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Relative rates for S</a:t>
            </a:r>
            <a:r>
              <a:rPr lang="en-US" altLang="en-US" sz="3200" baseline="-25000" dirty="0">
                <a:latin typeface="+mn-lt"/>
              </a:rPr>
              <a:t>N</a:t>
            </a:r>
            <a:r>
              <a:rPr lang="en-US" altLang="en-US" sz="3200" dirty="0">
                <a:latin typeface="+mn-lt"/>
              </a:rPr>
              <a:t>2:  </a:t>
            </a:r>
            <a:endParaRPr lang="en-US" altLang="en-US" sz="3200" dirty="0" smtClean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3200" dirty="0" smtClean="0">
                <a:latin typeface="+mn-lt"/>
              </a:rPr>
              <a:t>    </a:t>
            </a:r>
            <a:r>
              <a:rPr lang="en-US" altLang="en-US" sz="3200" dirty="0">
                <a:latin typeface="+mn-lt"/>
              </a:rPr>
              <a:t>	</a:t>
            </a:r>
            <a:r>
              <a:rPr lang="en-US" altLang="en-US" sz="3200">
                <a:latin typeface="+mn-lt"/>
              </a:rPr>
              <a:t/>
            </a:r>
            <a:br>
              <a:rPr lang="en-US" altLang="en-US" sz="3200">
                <a:latin typeface="+mn-lt"/>
              </a:rPr>
            </a:br>
            <a:r>
              <a:rPr lang="en-US" altLang="en-US" sz="3200" smtClean="0">
                <a:latin typeface="+mn-lt"/>
              </a:rPr>
              <a:t>CH</a:t>
            </a:r>
            <a:r>
              <a:rPr lang="en-US" altLang="en-US" sz="3200" baseline="-25000" smtClean="0">
                <a:latin typeface="+mn-lt"/>
              </a:rPr>
              <a:t>3</a:t>
            </a:r>
            <a:r>
              <a:rPr lang="en-US" altLang="en-US" sz="3200" smtClean="0">
                <a:latin typeface="+mn-lt"/>
              </a:rPr>
              <a:t>X </a:t>
            </a:r>
            <a:r>
              <a:rPr lang="en-US" altLang="en-US" sz="3200" dirty="0">
                <a:latin typeface="+mn-lt"/>
              </a:rPr>
              <a:t>&gt; </a:t>
            </a:r>
            <a:r>
              <a:rPr lang="en-US" altLang="en-US" sz="3200" dirty="0" smtClean="0">
                <a:latin typeface="+mn-lt"/>
              </a:rPr>
              <a:t>1</a:t>
            </a:r>
            <a:r>
              <a:rPr lang="en-US" sz="3200" dirty="0" smtClean="0">
                <a:latin typeface="Arial"/>
                <a:ea typeface="Calibri"/>
              </a:rPr>
              <a:t>°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>
                <a:latin typeface="+mn-lt"/>
              </a:rPr>
              <a:t>&gt; </a:t>
            </a:r>
            <a:r>
              <a:rPr lang="en-US" altLang="en-US" sz="3200" dirty="0" smtClean="0">
                <a:latin typeface="+mn-lt"/>
              </a:rPr>
              <a:t>2</a:t>
            </a:r>
            <a:r>
              <a:rPr lang="en-US" sz="3200" dirty="0" smtClean="0">
                <a:latin typeface="Arial"/>
                <a:ea typeface="Calibri"/>
              </a:rPr>
              <a:t>°</a:t>
            </a:r>
            <a:r>
              <a:rPr lang="en-US" altLang="en-US" sz="3200" dirty="0" smtClean="0">
                <a:latin typeface="+mn-lt"/>
              </a:rPr>
              <a:t> </a:t>
            </a:r>
            <a:r>
              <a:rPr lang="en-US" altLang="en-US" sz="3200" dirty="0">
                <a:latin typeface="+mn-lt"/>
              </a:rPr>
              <a:t>&gt;&gt; </a:t>
            </a:r>
            <a:r>
              <a:rPr lang="en-US" altLang="en-US" sz="3200" dirty="0" smtClean="0">
                <a:latin typeface="+mn-lt"/>
              </a:rPr>
              <a:t>3</a:t>
            </a:r>
            <a:r>
              <a:rPr lang="en-US" sz="3200" dirty="0" smtClean="0">
                <a:latin typeface="Arial"/>
                <a:ea typeface="Calibri"/>
              </a:rPr>
              <a:t>°</a:t>
            </a:r>
            <a:r>
              <a:rPr lang="en-US" altLang="en-US" sz="3200" dirty="0">
                <a:latin typeface="+mn-lt"/>
              </a:rPr>
              <a:t/>
            </a:r>
            <a:br>
              <a:rPr lang="en-US" altLang="en-US" sz="3200" dirty="0">
                <a:latin typeface="+mn-lt"/>
              </a:rPr>
            </a:br>
            <a:endParaRPr lang="en-US" alt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latin typeface="+mn-lt"/>
              </a:rPr>
              <a:t>Tertiary halides do not react via the S</a:t>
            </a:r>
            <a:r>
              <a:rPr lang="en-US" altLang="en-US" sz="3200" baseline="-25000" dirty="0">
                <a:latin typeface="+mn-lt"/>
              </a:rPr>
              <a:t>N</a:t>
            </a:r>
            <a:r>
              <a:rPr lang="en-US" altLang="en-US" sz="3200" dirty="0">
                <a:latin typeface="+mn-lt"/>
              </a:rPr>
              <a:t>2 mechanism due to steric hindrance.</a:t>
            </a:r>
          </a:p>
        </p:txBody>
      </p:sp>
    </p:spTree>
    <p:extLst>
      <p:ext uri="{BB962C8B-B14F-4D97-AF65-F5344CB8AC3E}">
        <p14:creationId xmlns:p14="http://schemas.microsoft.com/office/powerpoint/2010/main" val="208669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Effect of Substituents on the Rates of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Reactions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>
          <a:xfrm>
            <a:off x="903514" y="1903259"/>
            <a:ext cx="7467600" cy="450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000" b="0" dirty="0">
                <a:solidFill>
                  <a:srgbClr val="000000"/>
                </a:solidFill>
              </a:rPr>
              <a:t>Steric Effects of the Substrate on S</a:t>
            </a:r>
            <a:r>
              <a:rPr lang="en-US" altLang="en-US" sz="40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000" b="0" dirty="0">
                <a:solidFill>
                  <a:srgbClr val="000000"/>
                </a:solidFill>
              </a:rPr>
              <a:t>2 Reactions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42" y="1752600"/>
            <a:ext cx="8719458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Nucleophile approaches from the back side.</a:t>
            </a:r>
          </a:p>
          <a:p>
            <a:r>
              <a:rPr lang="en-US" altLang="en-US" sz="2800" dirty="0" smtClean="0"/>
              <a:t>It must overlap the back lobe of the C</a:t>
            </a:r>
            <a:r>
              <a:rPr lang="en-US" altLang="en-US" sz="2800" dirty="0" smtClean="0">
                <a:cs typeface="Arial" charset="0"/>
              </a:rPr>
              <a:t>—</a:t>
            </a:r>
            <a:r>
              <a:rPr lang="en-US" altLang="en-US" sz="2800" dirty="0" smtClean="0"/>
              <a:t>X </a:t>
            </a:r>
            <a:r>
              <a:rPr lang="en-US" altLang="en-US" sz="2800" i="1" dirty="0" smtClean="0"/>
              <a:t>sp</a:t>
            </a:r>
            <a:r>
              <a:rPr lang="en-US" altLang="en-US" sz="2800" baseline="30000" dirty="0" smtClean="0"/>
              <a:t>3 </a:t>
            </a:r>
            <a:r>
              <a:rPr lang="en-US" altLang="en-US" sz="2800" dirty="0" smtClean="0"/>
              <a:t>orbital.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"/>
          <a:stretch/>
        </p:blipFill>
        <p:spPr>
          <a:xfrm>
            <a:off x="1153885" y="3324932"/>
            <a:ext cx="668383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0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Stereochemistry of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8464" y="1426016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2800" dirty="0" smtClean="0"/>
              <a:t>  	S</a:t>
            </a:r>
            <a:r>
              <a:rPr lang="en-US" altLang="en-US" sz="2800" baseline="-14000" dirty="0" smtClean="0"/>
              <a:t>N</a:t>
            </a:r>
            <a:r>
              <a:rPr lang="en-US" altLang="en-US" sz="2800" dirty="0" smtClean="0"/>
              <a:t>2 reactions will result in an inversion of configuration also called a Walden inversion.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2"/>
          <a:stretch/>
        </p:blipFill>
        <p:spPr>
          <a:xfrm>
            <a:off x="304800" y="3604042"/>
            <a:ext cx="8534400" cy="14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Back-Side Attack in </a:t>
            </a:r>
            <a:r>
              <a:rPr lang="en-US" altLang="en-US" sz="4400" b="0" dirty="0" smtClean="0">
                <a:solidFill>
                  <a:srgbClr val="000000"/>
                </a:solidFill>
              </a:rPr>
              <a:t/>
            </a:r>
            <a:br>
              <a:rPr lang="en-US" altLang="en-US" sz="4400" b="0" dirty="0" smtClean="0">
                <a:solidFill>
                  <a:srgbClr val="000000"/>
                </a:solidFill>
              </a:rPr>
            </a:br>
            <a:r>
              <a:rPr lang="en-US" altLang="en-US" sz="4400" b="0" dirty="0" smtClean="0">
                <a:solidFill>
                  <a:srgbClr val="000000"/>
                </a:solidFill>
              </a:rPr>
              <a:t>the </a:t>
            </a: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Reaction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"/>
          <a:stretch/>
        </p:blipFill>
        <p:spPr>
          <a:xfrm>
            <a:off x="304800" y="2717509"/>
            <a:ext cx="8534400" cy="25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7" y="4075693"/>
            <a:ext cx="3200400" cy="70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30" y="4100513"/>
            <a:ext cx="1755648" cy="70104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IUPAC Nomenclature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34" y="1981200"/>
            <a:ext cx="76200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/>
              <a:t>Name as a </a:t>
            </a:r>
            <a:r>
              <a:rPr lang="en-US" altLang="en-US" sz="2400" dirty="0" err="1" smtClean="0"/>
              <a:t>haloalkane</a:t>
            </a:r>
            <a:r>
              <a:rPr lang="en-US" altLang="en-US" sz="2400" dirty="0" smtClean="0"/>
              <a:t>. </a:t>
            </a:r>
          </a:p>
          <a:p>
            <a:r>
              <a:rPr lang="en-US" altLang="en-US" sz="2400" dirty="0" smtClean="0"/>
              <a:t>Choose the longest carbon chain, </a:t>
            </a:r>
            <a:r>
              <a:rPr lang="en-US" altLang="en-US" sz="2400" i="1" dirty="0" smtClean="0"/>
              <a:t>even if</a:t>
            </a:r>
            <a:r>
              <a:rPr lang="en-US" altLang="en-US" sz="2400" dirty="0" smtClean="0"/>
              <a:t> the halogen is not bonded to any of those carbons.</a:t>
            </a:r>
          </a:p>
          <a:p>
            <a:r>
              <a:rPr lang="en-US" altLang="en-US" sz="2400" dirty="0" smtClean="0"/>
              <a:t>Use lowest possible numbers for position.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81200" y="4662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43000" y="4662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0200" y="4662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38400" y="4662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90600" y="533400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>
                <a:latin typeface="+mn-lt"/>
              </a:rPr>
              <a:t>2-chlorobutane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4572000" y="53340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>
                <a:latin typeface="+mn-lt"/>
              </a:rPr>
              <a:t>4-(2-fluoroethyl)heptane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4800600" y="4648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5105400" y="46482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2     3     4    5     6     7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602615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400800" y="3733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14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The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Reaction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48336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The S</a:t>
            </a:r>
            <a:r>
              <a:rPr lang="en-US" altLang="en-US" baseline="-25000" dirty="0" smtClean="0"/>
              <a:t>N</a:t>
            </a:r>
            <a:r>
              <a:rPr lang="en-US" altLang="en-US" dirty="0" smtClean="0"/>
              <a:t>1 reaction is a </a:t>
            </a:r>
            <a:r>
              <a:rPr lang="en-US" altLang="en-US" dirty="0" err="1" smtClean="0"/>
              <a:t>unimolecular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nucleophilic</a:t>
            </a:r>
            <a:r>
              <a:rPr lang="en-US" altLang="en-US" dirty="0" smtClean="0"/>
              <a:t> substitution.</a:t>
            </a:r>
          </a:p>
          <a:p>
            <a:r>
              <a:rPr lang="en-US" altLang="en-US" dirty="0" smtClean="0"/>
              <a:t>It has a carbocation intermediate.</a:t>
            </a:r>
          </a:p>
          <a:p>
            <a:r>
              <a:rPr lang="en-US" altLang="en-US" dirty="0" smtClean="0"/>
              <a:t>Rate = </a:t>
            </a:r>
            <a:r>
              <a:rPr lang="en-US" altLang="en-US" i="1" dirty="0" err="1" smtClean="0"/>
              <a:t>k</a:t>
            </a:r>
            <a:r>
              <a:rPr lang="en-US" altLang="en-US" baseline="-25000" dirty="0" err="1" smtClean="0"/>
              <a:t>r</a:t>
            </a:r>
            <a:r>
              <a:rPr lang="en-US" altLang="en-US" dirty="0" smtClean="0"/>
              <a:t>[alkyl halide]</a:t>
            </a:r>
          </a:p>
          <a:p>
            <a:r>
              <a:rPr lang="en-US" altLang="en-US" dirty="0" smtClean="0"/>
              <a:t>Racemization occurs.</a:t>
            </a:r>
          </a:p>
        </p:txBody>
      </p:sp>
    </p:spTree>
    <p:extLst>
      <p:ext uri="{BB962C8B-B14F-4D97-AF65-F5344CB8AC3E}">
        <p14:creationId xmlns:p14="http://schemas.microsoft.com/office/powerpoint/2010/main" val="221316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Mechanism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33" y="5029200"/>
            <a:ext cx="85452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/>
              <a:t>If the nucleophile is an uncharged molecule like water or an alcohol, the positively charged product must lose a proton to give the final uncharged product.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8336" y="1589750"/>
            <a:ext cx="519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dirty="0">
                <a:latin typeface="+mn-lt"/>
              </a:rPr>
              <a:t>Step 1: Formation of the carbocation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8336" y="3222171"/>
            <a:ext cx="464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dirty="0">
                <a:latin typeface="+mn-lt"/>
              </a:rPr>
              <a:t>Step 2: Attack of the nucleophile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"/>
          <a:stretch/>
        </p:blipFill>
        <p:spPr>
          <a:xfrm>
            <a:off x="1948539" y="2141192"/>
            <a:ext cx="4774621" cy="755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7"/>
          <a:stretch/>
        </p:blipFill>
        <p:spPr>
          <a:xfrm>
            <a:off x="1719936" y="4094988"/>
            <a:ext cx="5231828" cy="6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Mechanism: Step 1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7451" y="5497865"/>
            <a:ext cx="870857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800" dirty="0" smtClean="0"/>
              <a:t>Formation of carbocation (rate-determining step)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>
          <a:xfrm>
            <a:off x="304800" y="2157984"/>
            <a:ext cx="8534400" cy="23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Mechanism: Step 2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48342" y="5225158"/>
            <a:ext cx="871945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347472" indent="-347472"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nucleophile attacks the </a:t>
            </a:r>
            <a:r>
              <a:rPr lang="en-US" altLang="en-US" sz="2800" dirty="0" smtClean="0"/>
              <a:t>carbocation, forming </a:t>
            </a:r>
            <a:r>
              <a:rPr lang="en-US" altLang="en-US" sz="2800" dirty="0"/>
              <a:t>the product.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1"/>
          <a:stretch/>
        </p:blipFill>
        <p:spPr>
          <a:xfrm>
            <a:off x="304800" y="2484120"/>
            <a:ext cx="8534400" cy="17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Mechanism: Step 3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7457" y="5094515"/>
            <a:ext cx="739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   If the nucleophile is neutral, a third step 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    (</a:t>
            </a:r>
            <a:r>
              <a:rPr lang="en-US" altLang="en-US" sz="2800" dirty="0" err="1">
                <a:latin typeface="+mn-lt"/>
              </a:rPr>
              <a:t>deprotonation</a:t>
            </a:r>
            <a:r>
              <a:rPr lang="en-US" altLang="en-US" sz="2800" dirty="0">
                <a:latin typeface="+mn-lt"/>
              </a:rPr>
              <a:t>) will be needed.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/>
        </p:blipFill>
        <p:spPr>
          <a:xfrm>
            <a:off x="304800" y="2627376"/>
            <a:ext cx="8534400" cy="14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4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Energy Diagram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8342" y="1981200"/>
            <a:ext cx="3897087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Forming the carbocation is an endothermic step.</a:t>
            </a:r>
          </a:p>
          <a:p>
            <a:r>
              <a:rPr lang="en-US" altLang="en-US" dirty="0" smtClean="0"/>
              <a:t>Step 2 is fast with a low activation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90" b="3878"/>
          <a:stretch/>
        </p:blipFill>
        <p:spPr>
          <a:xfrm>
            <a:off x="4615542" y="1527047"/>
            <a:ext cx="4310742" cy="42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Rates of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Reactions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333" y="1763486"/>
            <a:ext cx="8545295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dirty="0" smtClean="0"/>
              <a:t>Order of reactivity follows stability of </a:t>
            </a:r>
            <a:r>
              <a:rPr lang="en-US" altLang="en-US" dirty="0" err="1" smtClean="0"/>
              <a:t>carbocations</a:t>
            </a:r>
            <a:r>
              <a:rPr lang="en-US" altLang="en-US" dirty="0" smtClean="0"/>
              <a:t> (opposite to S</a:t>
            </a:r>
            <a:r>
              <a:rPr lang="en-US" altLang="en-US" baseline="-25000" dirty="0" smtClean="0"/>
              <a:t>N</a:t>
            </a:r>
            <a:r>
              <a:rPr lang="en-US" altLang="en-US" dirty="0" smtClean="0"/>
              <a:t>2).</a:t>
            </a:r>
          </a:p>
          <a:p>
            <a:pPr lvl="1"/>
            <a:r>
              <a:rPr lang="en-US" altLang="en-US" dirty="0" smtClean="0"/>
              <a:t>3</a:t>
            </a:r>
            <a:r>
              <a:rPr lang="en-US" dirty="0" smtClean="0">
                <a:ea typeface="Calibri"/>
              </a:rPr>
              <a:t>°</a:t>
            </a:r>
            <a:r>
              <a:rPr lang="en-US" altLang="en-US" dirty="0" smtClean="0"/>
              <a:t> &gt; 2</a:t>
            </a:r>
            <a:r>
              <a:rPr lang="en-US" dirty="0" smtClean="0">
                <a:ea typeface="Calibri"/>
              </a:rPr>
              <a:t>°</a:t>
            </a:r>
            <a:r>
              <a:rPr lang="en-US" altLang="en-US" dirty="0" smtClean="0"/>
              <a:t> &gt; 1</a:t>
            </a:r>
            <a:r>
              <a:rPr lang="en-US" dirty="0" smtClean="0">
                <a:ea typeface="Calibri"/>
              </a:rPr>
              <a:t>°</a:t>
            </a:r>
            <a:r>
              <a:rPr lang="en-US" altLang="en-US" dirty="0" smtClean="0"/>
              <a:t> &gt;&gt; CH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X</a:t>
            </a:r>
          </a:p>
          <a:p>
            <a:pPr lvl="1"/>
            <a:r>
              <a:rPr lang="en-US" altLang="en-US" dirty="0" smtClean="0"/>
              <a:t>A more stable carbocation requires less energy to form.</a:t>
            </a:r>
          </a:p>
          <a:p>
            <a:r>
              <a:rPr lang="en-US" altLang="en-US" dirty="0" smtClean="0"/>
              <a:t>A better leaving group will increase the rate of the reaction.</a:t>
            </a:r>
          </a:p>
        </p:txBody>
      </p:sp>
    </p:spTree>
    <p:extLst>
      <p:ext uri="{BB962C8B-B14F-4D97-AF65-F5344CB8AC3E}">
        <p14:creationId xmlns:p14="http://schemas.microsoft.com/office/powerpoint/2010/main" val="334869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Substituent Effects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"/>
          <a:stretch/>
        </p:blipFill>
        <p:spPr>
          <a:xfrm>
            <a:off x="544285" y="1304543"/>
            <a:ext cx="8098971" cy="3885853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5577949"/>
            <a:ext cx="8458200" cy="46166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1 reactivity: </a:t>
            </a:r>
            <a:r>
              <a:rPr lang="en-US" dirty="0" smtClean="0"/>
              <a:t>3</a:t>
            </a:r>
            <a:r>
              <a:rPr lang="en-US" dirty="0" smtClean="0">
                <a:latin typeface="Arial"/>
                <a:ea typeface="Calibri"/>
              </a:rPr>
              <a:t>°</a:t>
            </a:r>
            <a:r>
              <a:rPr lang="en-US" dirty="0" smtClean="0"/>
              <a:t> &gt; 2</a:t>
            </a:r>
            <a:r>
              <a:rPr lang="en-US" dirty="0" smtClean="0">
                <a:latin typeface="Arial"/>
                <a:ea typeface="Calibri"/>
              </a:rPr>
              <a:t>°</a:t>
            </a:r>
            <a:r>
              <a:rPr lang="en-US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 1</a:t>
            </a:r>
            <a:r>
              <a:rPr lang="en-US" dirty="0" smtClean="0">
                <a:latin typeface="Arial"/>
                <a:ea typeface="Calibri"/>
              </a:rPr>
              <a:t>°</a:t>
            </a:r>
            <a:r>
              <a:rPr lang="en-US" dirty="0" smtClean="0"/>
              <a:t> </a:t>
            </a:r>
            <a:r>
              <a:rPr lang="en-US" dirty="0"/>
              <a:t>&gt;</a:t>
            </a:r>
            <a:r>
              <a:rPr lang="en-US" dirty="0" smtClean="0"/>
              <a:t> </a:t>
            </a:r>
            <a:r>
              <a:rPr lang="en-US" dirty="0"/>
              <a:t>CH3X</a:t>
            </a:r>
          </a:p>
        </p:txBody>
      </p:sp>
    </p:spTree>
    <p:extLst>
      <p:ext uri="{BB962C8B-B14F-4D97-AF65-F5344CB8AC3E}">
        <p14:creationId xmlns:p14="http://schemas.microsoft.com/office/powerpoint/2010/main" val="333553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Solvation Effect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48333" y="1558575"/>
            <a:ext cx="8523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/>
              <a:t>Polar </a:t>
            </a:r>
            <a:r>
              <a:rPr lang="en-US" altLang="en-US" sz="2800" i="1" smtClean="0"/>
              <a:t>protic</a:t>
            </a:r>
            <a:r>
              <a:rPr lang="en-US" altLang="en-US" sz="2800" smtClean="0"/>
              <a:t> solvent is best because it can solvate both ions strongly through hydrogen bonding.</a:t>
            </a:r>
            <a:endParaRPr lang="en-US" alt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>
          <a:xfrm>
            <a:off x="304800" y="3226526"/>
            <a:ext cx="8534400" cy="255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Structure of the Carbocation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48333" y="4365178"/>
            <a:ext cx="8512637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 err="1" smtClean="0"/>
              <a:t>Carbocations</a:t>
            </a:r>
            <a:r>
              <a:rPr lang="en-US" altLang="en-US" sz="2400" dirty="0" smtClean="0"/>
              <a:t> are </a:t>
            </a:r>
            <a:r>
              <a:rPr lang="en-US" altLang="en-US" sz="2400" i="1" dirty="0" smtClean="0"/>
              <a:t>sp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hybridized and </a:t>
            </a:r>
            <a:r>
              <a:rPr lang="en-US" altLang="en-US" sz="2400" dirty="0" err="1" smtClean="0"/>
              <a:t>trigonal</a:t>
            </a:r>
            <a:r>
              <a:rPr lang="en-US" altLang="en-US" sz="2400" dirty="0" smtClean="0"/>
              <a:t> planar. </a:t>
            </a:r>
            <a:br>
              <a:rPr lang="en-US" altLang="en-US" sz="2400" dirty="0" smtClean="0"/>
            </a:br>
            <a:r>
              <a:rPr lang="en-US" altLang="en-US" sz="2400" dirty="0" smtClean="0"/>
              <a:t>The lobes of the empty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orbital are on both sides of the </a:t>
            </a:r>
            <a:r>
              <a:rPr lang="en-US" altLang="en-US" sz="2400" dirty="0" err="1" smtClean="0"/>
              <a:t>trigonal</a:t>
            </a:r>
            <a:r>
              <a:rPr lang="en-US" altLang="en-US" sz="2400" dirty="0" smtClean="0"/>
              <a:t> plane.</a:t>
            </a:r>
          </a:p>
          <a:p>
            <a:pPr>
              <a:lnSpc>
                <a:spcPct val="80000"/>
              </a:lnSpc>
            </a:pPr>
            <a:r>
              <a:rPr lang="en-US" altLang="en-US" sz="2400" dirty="0" err="1" smtClean="0"/>
              <a:t>Nucleophilic</a:t>
            </a:r>
            <a:r>
              <a:rPr lang="en-US" altLang="en-US" sz="2400" dirty="0" smtClean="0"/>
              <a:t> attack can occur from either side, producing mixtures of retention and inversion of configuration if the carbon is chiral.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8"/>
          <a:stretch/>
        </p:blipFill>
        <p:spPr>
          <a:xfrm>
            <a:off x="870857" y="1207879"/>
            <a:ext cx="7108372" cy="28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1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282"/>
            <a:ext cx="3810000" cy="67056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Examples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81000" y="2590800"/>
            <a:ext cx="361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  <a:latin typeface="+mn-lt"/>
              </a:rPr>
              <a:t>1    2    3     4     5     6    7     8    9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361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>
                <a:latin typeface="+mn-lt"/>
              </a:rPr>
              <a:t>6-bromo-2-methylnonane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267200" y="5410200"/>
            <a:ext cx="462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i="1">
                <a:latin typeface="+mn-lt"/>
              </a:rPr>
              <a:t>cis</a:t>
            </a:r>
            <a:r>
              <a:rPr lang="en-US" altLang="en-US">
                <a:latin typeface="+mn-lt"/>
              </a:rPr>
              <a:t>-1-bromo-3-fluorocyclohexane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38" y="3407229"/>
            <a:ext cx="153009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Carbocation Stability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85800" y="5442857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dirty="0" err="1"/>
              <a:t>Carbocations</a:t>
            </a:r>
            <a:r>
              <a:rPr lang="en-US" altLang="en-US" dirty="0"/>
              <a:t> are stabilized by inductive effect and by </a:t>
            </a:r>
            <a:r>
              <a:rPr lang="en-US" altLang="en-US" dirty="0" err="1"/>
              <a:t>hyperconjugation</a:t>
            </a:r>
            <a:r>
              <a:rPr lang="en-US" alt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"/>
          <a:stretch/>
        </p:blipFill>
        <p:spPr>
          <a:xfrm>
            <a:off x="567864" y="1348091"/>
            <a:ext cx="7779671" cy="37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Stereochemistry of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59228" y="5410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The S</a:t>
            </a:r>
            <a:r>
              <a:rPr lang="en-US" altLang="en-US" baseline="-20000" dirty="0">
                <a:latin typeface="+mn-lt"/>
              </a:rPr>
              <a:t>N</a:t>
            </a:r>
            <a:r>
              <a:rPr lang="en-US" altLang="en-US" dirty="0">
                <a:latin typeface="+mn-lt"/>
              </a:rPr>
              <a:t>1 reaction produces mixtures of enantiomers. There is usually more inversion than retention of configuration.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/>
        </p:blipFill>
        <p:spPr>
          <a:xfrm>
            <a:off x="832756" y="1311557"/>
            <a:ext cx="7434943" cy="379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Rearrangements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9223" y="4038600"/>
            <a:ext cx="8501747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err="1" smtClean="0"/>
              <a:t>Carbocations</a:t>
            </a:r>
            <a:r>
              <a:rPr lang="en-US" altLang="en-US" sz="2400" dirty="0" smtClean="0"/>
              <a:t> can rearrange to form a more stable carbocation.</a:t>
            </a:r>
          </a:p>
          <a:p>
            <a:r>
              <a:rPr lang="en-US" altLang="en-US" sz="2400" dirty="0" smtClean="0"/>
              <a:t>Move the smallest group on the adjacent carbon:</a:t>
            </a:r>
          </a:p>
          <a:p>
            <a:pPr lvl="1"/>
            <a:r>
              <a:rPr lang="en-US" altLang="en-US" sz="2400" dirty="0" smtClean="0"/>
              <a:t>Hydride shift: H</a:t>
            </a:r>
            <a:r>
              <a:rPr lang="en-US" altLang="en-US" sz="2400" b="1" baseline="30000" dirty="0" smtClean="0"/>
              <a:t>–</a:t>
            </a:r>
            <a:r>
              <a:rPr lang="en-US" altLang="en-US" sz="2400" dirty="0" smtClean="0"/>
              <a:t> on adjacent carbon moves.</a:t>
            </a:r>
          </a:p>
          <a:p>
            <a:pPr lvl="1"/>
            <a:r>
              <a:rPr lang="en-US" altLang="en-US" sz="2400" dirty="0" smtClean="0"/>
              <a:t>Methyl shift: CH</a:t>
            </a:r>
            <a:r>
              <a:rPr lang="en-US" altLang="en-US" sz="2400" baseline="-20000" dirty="0" smtClean="0"/>
              <a:t>3</a:t>
            </a:r>
            <a:r>
              <a:rPr lang="en-US" altLang="en-US" sz="2400" b="1" baseline="30000" dirty="0" smtClean="0"/>
              <a:t>–</a:t>
            </a:r>
            <a:r>
              <a:rPr lang="en-US" altLang="en-US" sz="2400" dirty="0" smtClean="0"/>
              <a:t> on adjacent carbon moves.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>
          <a:xfrm>
            <a:off x="304800" y="1746504"/>
            <a:ext cx="8534400" cy="1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Hydride and Methyl Shifts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59228" y="4310742"/>
            <a:ext cx="8643257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Since a primary carbocation cannot form, the methyl group on the adjacent carbon will move (along with both bonding electrons) to the primary carbon, displacing the bromide and forming a tertiary carbocation.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The smallest groups on the adjacent carbon will move: If there is a hydrogen, it will give a hydride shift.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"/>
          <a:stretch/>
        </p:blipFill>
        <p:spPr>
          <a:xfrm>
            <a:off x="1016892" y="1362022"/>
            <a:ext cx="7327927" cy="257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400" b="0" dirty="0">
                <a:solidFill>
                  <a:srgbClr val="000000"/>
                </a:solidFill>
              </a:rPr>
              <a:t>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1 or S</a:t>
            </a:r>
            <a:r>
              <a:rPr lang="en-US" altLang="en-US" sz="4400" b="0" baseline="-25000" dirty="0">
                <a:solidFill>
                  <a:srgbClr val="000000"/>
                </a:solidFill>
              </a:rPr>
              <a:t>N</a:t>
            </a:r>
            <a:r>
              <a:rPr lang="en-US" altLang="en-US" sz="4400" b="0" dirty="0">
                <a:solidFill>
                  <a:srgbClr val="000000"/>
                </a:solidFill>
              </a:rPr>
              <a:t>2 Mechanism?</a:t>
            </a:r>
            <a:endParaRPr lang="en-US" altLang="en-US" sz="4400" b="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645920"/>
            <a:ext cx="7869936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1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850" r="1303" b="3370"/>
          <a:stretch/>
        </p:blipFill>
        <p:spPr>
          <a:xfrm>
            <a:off x="315685" y="1109152"/>
            <a:ext cx="8577943" cy="46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Systematic Common Names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8345" y="1981200"/>
            <a:ext cx="77724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The alkyl groups is a substituent on halide.</a:t>
            </a:r>
          </a:p>
          <a:p>
            <a:r>
              <a:rPr lang="en-US" altLang="en-US" sz="2800" dirty="0" smtClean="0"/>
              <a:t>It is useful only for small alkyl groups.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250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i="1">
                <a:latin typeface="+mn-lt"/>
              </a:rPr>
              <a:t>iso</a:t>
            </a:r>
            <a:r>
              <a:rPr lang="en-US" altLang="en-US">
                <a:latin typeface="+mn-lt"/>
              </a:rPr>
              <a:t>butyl bromide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40150" y="48768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i="1">
                <a:latin typeface="+mn-lt"/>
              </a:rPr>
              <a:t>sec</a:t>
            </a:r>
            <a:r>
              <a:rPr lang="en-US" altLang="en-US">
                <a:latin typeface="+mn-lt"/>
              </a:rPr>
              <a:t>-butyl bromide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400800" y="5334000"/>
            <a:ext cx="255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i="1">
                <a:latin typeface="+mn-lt"/>
              </a:rPr>
              <a:t>tert</a:t>
            </a:r>
            <a:r>
              <a:rPr lang="en-US" altLang="en-US">
                <a:latin typeface="+mn-lt"/>
              </a:rPr>
              <a:t>-butyl bromide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96640"/>
            <a:ext cx="77724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Common Names of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8340" y="1981200"/>
            <a:ext cx="8458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/>
              <a:t>CH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X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is called methylene halide.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CHX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is a </a:t>
            </a:r>
            <a:r>
              <a:rPr lang="en-US" altLang="en-US" sz="2800" dirty="0" err="1" smtClean="0"/>
              <a:t>haloform</a:t>
            </a:r>
            <a:r>
              <a:rPr lang="en-US" alt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CX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 is carbon </a:t>
            </a:r>
            <a:r>
              <a:rPr lang="en-US" altLang="en-US" sz="2800" dirty="0" err="1" smtClean="0"/>
              <a:t>tetrahalide</a:t>
            </a:r>
            <a:r>
              <a:rPr lang="en-US" alt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Common halogenated solvents:</a:t>
            </a:r>
            <a:r>
              <a:rPr lang="en-US" altLang="en-US" sz="2400" dirty="0" smtClean="0"/>
              <a:t>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CH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Cl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is methylene chloride.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CHCl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 is chloroform.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dirty="0" smtClean="0"/>
              <a:t>CCl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is carbon tetrachloride.</a:t>
            </a:r>
            <a:r>
              <a:rPr lang="en-US" altLang="en-US" sz="2400" dirty="0" smtClean="0"/>
              <a:t> 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11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Alkyl Halides Classification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8335" y="1676400"/>
            <a:ext cx="8665035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b="1" dirty="0" smtClean="0"/>
              <a:t>Methyl halides</a:t>
            </a:r>
            <a:r>
              <a:rPr lang="en-US" altLang="en-US" sz="2800" dirty="0" smtClean="0"/>
              <a:t>: Halide is attached to a methyl group.</a:t>
            </a:r>
          </a:p>
          <a:p>
            <a:r>
              <a:rPr lang="en-US" altLang="en-US" sz="2800" b="1" dirty="0" smtClean="0"/>
              <a:t>Primary alkyl halide</a:t>
            </a:r>
            <a:r>
              <a:rPr lang="en-US" altLang="en-US" sz="2800" dirty="0" smtClean="0"/>
              <a:t>: Carbon to which halogen is bonded is attached to only one other carbon.</a:t>
            </a:r>
          </a:p>
          <a:p>
            <a:r>
              <a:rPr lang="en-US" altLang="en-US" sz="2800" b="1" dirty="0" smtClean="0"/>
              <a:t>Secondary alkyl halide</a:t>
            </a:r>
            <a:r>
              <a:rPr lang="en-US" altLang="en-US" sz="2800" dirty="0" smtClean="0"/>
              <a:t>: Carbon to which halogen is bonded is attached to two other carbons.</a:t>
            </a:r>
          </a:p>
          <a:p>
            <a:r>
              <a:rPr lang="en-US" altLang="en-US" sz="2800" b="1" dirty="0" smtClean="0"/>
              <a:t>Tertiary alkyl halide</a:t>
            </a:r>
            <a:r>
              <a:rPr lang="en-US" altLang="en-US" sz="2800" dirty="0" smtClean="0"/>
              <a:t>: Carbon to which halogen is bonded is attached to three other carbons.</a:t>
            </a:r>
          </a:p>
        </p:txBody>
      </p:sp>
    </p:spTree>
    <p:extLst>
      <p:ext uri="{BB962C8B-B14F-4D97-AF65-F5344CB8AC3E}">
        <p14:creationId xmlns:p14="http://schemas.microsoft.com/office/powerpoint/2010/main" val="94673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Primary, Secondary, and Tertiary Alkyl Halides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>
          <a:xfrm>
            <a:off x="304800" y="2933482"/>
            <a:ext cx="8534400" cy="15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14706</TotalTime>
  <Words>1510</Words>
  <Application>Microsoft Macintosh PowerPoint</Application>
  <PresentationFormat>On-screen Show (4:3)</PresentationFormat>
  <Paragraphs>272</Paragraphs>
  <Slides>55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HA5Lect_template</vt:lpstr>
      <vt:lpstr>2_Default Design</vt:lpstr>
      <vt:lpstr>PowerPoint Presentation</vt:lpstr>
      <vt:lpstr>Classes of Alkyl Halides</vt:lpstr>
      <vt:lpstr>Polarity and Reactivity</vt:lpstr>
      <vt:lpstr>IUPAC Nomenclature</vt:lpstr>
      <vt:lpstr>Examples</vt:lpstr>
      <vt:lpstr>Systematic Common Names</vt:lpstr>
      <vt:lpstr>Common Names of Halides</vt:lpstr>
      <vt:lpstr>Alkyl Halides Classification</vt:lpstr>
      <vt:lpstr>Primary, Secondary, and Tertiary Alkyl Halides</vt:lpstr>
      <vt:lpstr>Types of Dihalides</vt:lpstr>
      <vt:lpstr>Uses of Alkyl Halides</vt:lpstr>
      <vt:lpstr>Dipole Moments</vt:lpstr>
      <vt:lpstr>Dipole Moments and  Molecular Geometry</vt:lpstr>
      <vt:lpstr>Boiling Points</vt:lpstr>
      <vt:lpstr>Densities</vt:lpstr>
      <vt:lpstr>Preparation of Alkyl Halides</vt:lpstr>
      <vt:lpstr>Halogenation of Alkanes</vt:lpstr>
      <vt:lpstr>Allylic Bromination</vt:lpstr>
      <vt:lpstr>Reaction Mechanism</vt:lpstr>
      <vt:lpstr>N-Bromosuccinimide</vt:lpstr>
      <vt:lpstr>Example of Allylic  Halogenation with NBS</vt:lpstr>
      <vt:lpstr>Reactions of Alkyl Halides</vt:lpstr>
      <vt:lpstr>The SN2 Reaction</vt:lpstr>
      <vt:lpstr>SN2 Mechanism</vt:lpstr>
      <vt:lpstr>SN2 Energy Diagram</vt:lpstr>
      <vt:lpstr>Uses for SN2 Reactions</vt:lpstr>
      <vt:lpstr>SN2: Nucleophilic Strength</vt:lpstr>
      <vt:lpstr>Basicity Versus Nucleophilicity</vt:lpstr>
      <vt:lpstr>Trends in Nucleophilicity</vt:lpstr>
      <vt:lpstr>Polarizability Effect</vt:lpstr>
      <vt:lpstr>Solvent Effects: Protic Solvents</vt:lpstr>
      <vt:lpstr>Solvent Effects:  Aprotic Solvents</vt:lpstr>
      <vt:lpstr>Crown Ethers</vt:lpstr>
      <vt:lpstr>Leaving Group Ability</vt:lpstr>
      <vt:lpstr>Structure of Substrate on SN2 Reactions</vt:lpstr>
      <vt:lpstr>Effect of Substituents on the Rates of SN2 Reactions</vt:lpstr>
      <vt:lpstr>Steric Effects of the Substrate on SN2 Reactions</vt:lpstr>
      <vt:lpstr>Stereochemistry of SN2</vt:lpstr>
      <vt:lpstr>Back-Side Attack in  the SN2 Reaction</vt:lpstr>
      <vt:lpstr>The SN1 Reaction</vt:lpstr>
      <vt:lpstr>SN1 Mechanism</vt:lpstr>
      <vt:lpstr>SN1 Mechanism: Step 1</vt:lpstr>
      <vt:lpstr>SN1 Mechanism: Step 2</vt:lpstr>
      <vt:lpstr>SN1 Mechanism: Step 3</vt:lpstr>
      <vt:lpstr>SN1 Energy Diagram</vt:lpstr>
      <vt:lpstr>Rates of SN1 Reactions</vt:lpstr>
      <vt:lpstr>Substituent Effects</vt:lpstr>
      <vt:lpstr>Solvation Effect</vt:lpstr>
      <vt:lpstr>Structure of the Carbocation</vt:lpstr>
      <vt:lpstr>Carbocation Stability</vt:lpstr>
      <vt:lpstr>Stereochemistry of SN1</vt:lpstr>
      <vt:lpstr>Rearrangements</vt:lpstr>
      <vt:lpstr>Hydride and Methyl Shifts</vt:lpstr>
      <vt:lpstr>SN1 or SN2 Mechanism?</vt:lpstr>
      <vt:lpstr>PowerPoint Presentation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Administrator</cp:lastModifiedBy>
  <cp:revision>267</cp:revision>
  <dcterms:created xsi:type="dcterms:W3CDTF">2007-09-26T05:29:17Z</dcterms:created>
  <dcterms:modified xsi:type="dcterms:W3CDTF">2016-04-13T15:59:56Z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