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0"/>
  </p:notesMasterIdLst>
  <p:sldIdLst>
    <p:sldId id="334" r:id="rId2"/>
    <p:sldId id="257" r:id="rId3"/>
    <p:sldId id="258" r:id="rId4"/>
    <p:sldId id="259" r:id="rId5"/>
    <p:sldId id="260" r:id="rId6"/>
    <p:sldId id="261" r:id="rId7"/>
    <p:sldId id="262" r:id="rId8"/>
    <p:sldId id="299" r:id="rId9"/>
    <p:sldId id="336" r:id="rId10"/>
    <p:sldId id="335" r:id="rId11"/>
    <p:sldId id="263" r:id="rId12"/>
    <p:sldId id="264" r:id="rId13"/>
    <p:sldId id="266" r:id="rId14"/>
    <p:sldId id="265" r:id="rId15"/>
    <p:sldId id="267" r:id="rId16"/>
    <p:sldId id="268" r:id="rId17"/>
    <p:sldId id="318" r:id="rId18"/>
    <p:sldId id="320" r:id="rId19"/>
    <p:sldId id="269" r:id="rId20"/>
    <p:sldId id="270" r:id="rId21"/>
    <p:sldId id="301" r:id="rId22"/>
    <p:sldId id="302" r:id="rId23"/>
    <p:sldId id="271" r:id="rId24"/>
    <p:sldId id="273" r:id="rId25"/>
    <p:sldId id="297" r:id="rId26"/>
    <p:sldId id="317" r:id="rId27"/>
    <p:sldId id="274" r:id="rId28"/>
    <p:sldId id="322" r:id="rId29"/>
    <p:sldId id="275" r:id="rId30"/>
    <p:sldId id="276" r:id="rId31"/>
    <p:sldId id="277" r:id="rId32"/>
    <p:sldId id="298" r:id="rId33"/>
    <p:sldId id="278" r:id="rId34"/>
    <p:sldId id="279" r:id="rId35"/>
    <p:sldId id="280" r:id="rId36"/>
    <p:sldId id="304" r:id="rId37"/>
    <p:sldId id="305" r:id="rId38"/>
    <p:sldId id="281" r:id="rId39"/>
    <p:sldId id="282" r:id="rId40"/>
    <p:sldId id="283" r:id="rId41"/>
    <p:sldId id="306" r:id="rId42"/>
    <p:sldId id="284" r:id="rId43"/>
    <p:sldId id="285" r:id="rId44"/>
    <p:sldId id="307" r:id="rId45"/>
    <p:sldId id="308" r:id="rId46"/>
    <p:sldId id="286" r:id="rId47"/>
    <p:sldId id="309" r:id="rId48"/>
    <p:sldId id="287" r:id="rId49"/>
    <p:sldId id="288" r:id="rId50"/>
    <p:sldId id="323" r:id="rId51"/>
    <p:sldId id="289" r:id="rId52"/>
    <p:sldId id="327" r:id="rId53"/>
    <p:sldId id="310" r:id="rId54"/>
    <p:sldId id="328" r:id="rId55"/>
    <p:sldId id="329" r:id="rId56"/>
    <p:sldId id="312" r:id="rId57"/>
    <p:sldId id="313" r:id="rId58"/>
    <p:sldId id="314" r:id="rId59"/>
    <p:sldId id="311" r:id="rId60"/>
    <p:sldId id="290" r:id="rId61"/>
    <p:sldId id="291" r:id="rId62"/>
    <p:sldId id="292" r:id="rId63"/>
    <p:sldId id="293" r:id="rId64"/>
    <p:sldId id="315" r:id="rId65"/>
    <p:sldId id="294" r:id="rId66"/>
    <p:sldId id="295" r:id="rId67"/>
    <p:sldId id="330" r:id="rId68"/>
    <p:sldId id="331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4"/>
    <p:restoredTop sz="91977" autoAdjust="0"/>
  </p:normalViewPr>
  <p:slideViewPr>
    <p:cSldViewPr showGuides="1">
      <p:cViewPr varScale="1">
        <p:scale>
          <a:sx n="84" d="100"/>
          <a:sy n="84" d="100"/>
        </p:scale>
        <p:origin x="-762" y="-90"/>
      </p:cViewPr>
      <p:guideLst>
        <p:guide orient="horz" pos="2352"/>
        <p:guide orient="horz" pos="528"/>
        <p:guide orient="horz" pos="1152"/>
        <p:guide pos="288"/>
        <p:guide pos="2880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 smtClean="0">
                <a:latin typeface="Times New Roman" pitchFamily="-110" charset="-5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 smtClean="0">
                <a:latin typeface="Times New Roman" pitchFamily="-110" charset="-5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 smtClean="0">
                <a:latin typeface="Times New Roman" pitchFamily="-110" charset="-5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-110" charset="-52"/>
              </a:defRPr>
            </a:lvl1pPr>
          </a:lstStyle>
          <a:p>
            <a:pPr>
              <a:defRPr/>
            </a:pPr>
            <a:fld id="{32F65216-974F-479E-B603-CD7B31BA80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98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78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78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78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78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eaLnBrk="1" hangingPunct="1"/>
            <a:fld id="{EB35EE8F-1CA9-4C47-963E-B638E4FD254D}" type="slidenum">
              <a:rPr lang="en-US" altLang="en-US" sz="1200">
                <a:solidFill>
                  <a:srgbClr val="000000"/>
                </a:solidFill>
                <a:latin typeface="Times New Roman" pitchFamily="-110" charset="-52"/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04F8BE06-402A-42B5-8B6C-188B8321DB1A}" type="slidenum">
              <a:rPr lang="en-US" altLang="en-US" sz="1200">
                <a:latin typeface="Times New Roman" pitchFamily="-110" charset="-52"/>
              </a:rPr>
              <a:pPr/>
              <a:t>12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33A6204-02CD-4C5B-A052-467BC61677E8}" type="slidenum">
              <a:rPr lang="en-US" altLang="en-US" sz="1200">
                <a:latin typeface="Times New Roman" pitchFamily="-110" charset="-52"/>
              </a:rPr>
              <a:pPr/>
              <a:t>13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F247B6D-7AE8-46CE-9C6A-C1ED3B15320A}" type="slidenum">
              <a:rPr lang="en-US" altLang="en-US" sz="1200">
                <a:latin typeface="Times New Roman" pitchFamily="-110" charset="-52"/>
              </a:rPr>
              <a:pPr/>
              <a:t>14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862CC993-B5CA-4FA5-A570-10BF2EA24D3F}" type="slidenum">
              <a:rPr lang="en-US" altLang="en-US" sz="1200">
                <a:latin typeface="Times New Roman" pitchFamily="-110" charset="-52"/>
              </a:rPr>
              <a:pPr/>
              <a:t>15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E292B00C-D55F-4C77-9555-119AB9D707B8}" type="slidenum">
              <a:rPr lang="en-US" altLang="en-US" sz="1200">
                <a:latin typeface="Times New Roman" pitchFamily="-110" charset="-52"/>
              </a:rPr>
              <a:pPr/>
              <a:t>16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1734F766-251B-4664-989A-BF9F26CA5B25}" type="slidenum">
              <a:rPr lang="en-US" altLang="en-US" sz="1200">
                <a:latin typeface="Times New Roman" pitchFamily="-110" charset="-52"/>
              </a:rPr>
              <a:pPr/>
              <a:t>17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9CD3557A-2F94-4EA8-96CE-44329DE9357C}" type="slidenum">
              <a:rPr lang="en-US" altLang="en-US" sz="1200">
                <a:latin typeface="Times New Roman" pitchFamily="-110" charset="-52"/>
              </a:rPr>
              <a:pPr/>
              <a:t>19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26F93FC-F432-41B6-B998-C2121BC9257F}" type="slidenum">
              <a:rPr lang="en-US" altLang="en-US" sz="1200">
                <a:latin typeface="Times New Roman" pitchFamily="-110" charset="-52"/>
              </a:rPr>
              <a:pPr/>
              <a:t>20</a:t>
            </a:fld>
            <a:endParaRPr lang="en-US" altLang="en-US" sz="1200">
              <a:latin typeface="Times New Roman" pitchFamily="-110" charset="-52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1326983-C589-4105-B996-2397DECC0229}" type="slidenum">
              <a:rPr lang="en-US" altLang="en-US" sz="1200">
                <a:latin typeface="Times New Roman" pitchFamily="-110" charset="-52"/>
              </a:rPr>
              <a:pPr/>
              <a:t>21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7153F26-F694-42B1-8FAB-80950A3631E9}" type="slidenum">
              <a:rPr lang="en-US" altLang="en-US" sz="1200">
                <a:latin typeface="Times New Roman" pitchFamily="-110" charset="-52"/>
              </a:rPr>
              <a:pPr/>
              <a:t>22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D3E076F-D1C7-4E81-83A7-2B73FC982789}" type="slidenum">
              <a:rPr lang="en-US" altLang="en-US" sz="1200">
                <a:latin typeface="Times New Roman" pitchFamily="-110" charset="-52"/>
              </a:rPr>
              <a:pPr/>
              <a:t>2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EB8FC445-6E74-4794-9DA7-5F74BE0C6A96}" type="slidenum">
              <a:rPr lang="en-US" altLang="en-US" sz="1200">
                <a:latin typeface="Times New Roman" pitchFamily="-110" charset="-52"/>
              </a:rPr>
              <a:pPr/>
              <a:t>23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2CA31625-163D-4950-A97F-4A4EE9AF44B3}" type="slidenum">
              <a:rPr lang="en-US" altLang="en-US" sz="1200">
                <a:latin typeface="Times New Roman" pitchFamily="-110" charset="-52"/>
              </a:rPr>
              <a:pPr/>
              <a:t>24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17740FC-30FE-4AA6-A7B6-6014D1AA0AD2}" type="slidenum">
              <a:rPr lang="en-US" altLang="en-US" sz="1200">
                <a:latin typeface="Times New Roman" pitchFamily="-110" charset="-52"/>
              </a:rPr>
              <a:pPr/>
              <a:t>25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A5F67F98-4252-4103-8623-EFEAC64CC529}" type="slidenum">
              <a:rPr lang="en-US" altLang="en-US" sz="1200">
                <a:latin typeface="Times New Roman" pitchFamily="-110" charset="-52"/>
              </a:rPr>
              <a:pPr/>
              <a:t>26</a:t>
            </a:fld>
            <a:endParaRPr lang="en-US" altLang="en-US" sz="1200">
              <a:latin typeface="Times New Roman" pitchFamily="-110" charset="-52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-110" charset="-52"/>
                <a:ea typeface="ＭＳ Ｐゴシック" pitchFamily="-110" charset="-128"/>
              </a:rPr>
              <a:t>Copyright © 2006 Pearson Prentice Hall, Inc.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7B228D67-D0FE-4555-9E71-2B2BD3662B8F}" type="slidenum">
              <a:rPr lang="en-US" altLang="en-US" sz="1200">
                <a:latin typeface="Times New Roman" pitchFamily="-110" charset="-52"/>
              </a:rPr>
              <a:pPr/>
              <a:t>27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702CA3F9-1D4C-4944-9FB7-EE2F61C1754D}" type="slidenum">
              <a:rPr lang="en-US" altLang="en-US" sz="1200">
                <a:latin typeface="Times New Roman" pitchFamily="-110" charset="-52"/>
              </a:rPr>
              <a:pPr/>
              <a:t>29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D5BF063-D305-46A9-B8BB-6BC06CBDABBD}" type="slidenum">
              <a:rPr lang="en-US" altLang="en-US" sz="1200">
                <a:latin typeface="Times New Roman" pitchFamily="-110" charset="-52"/>
              </a:rPr>
              <a:pPr/>
              <a:t>30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4EE61E41-2860-4F28-9584-D6555C04E8C8}" type="slidenum">
              <a:rPr lang="en-US" altLang="en-US" sz="1200">
                <a:latin typeface="Times New Roman" pitchFamily="-110" charset="-52"/>
              </a:rPr>
              <a:pPr/>
              <a:t>31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EE63B394-0197-4027-8C97-F622197162E6}" type="slidenum">
              <a:rPr lang="en-US" altLang="en-US" sz="1200">
                <a:latin typeface="Times New Roman" pitchFamily="-110" charset="-52"/>
              </a:rPr>
              <a:pPr/>
              <a:t>32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07136A3-D393-48E8-971C-91351F2AAFCF}" type="slidenum">
              <a:rPr lang="en-US" altLang="en-US" sz="1200">
                <a:latin typeface="Times New Roman" pitchFamily="-110" charset="-52"/>
              </a:rPr>
              <a:pPr/>
              <a:t>33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BB1DB7B-816D-43C8-BC0B-751B10C393B1}" type="slidenum">
              <a:rPr lang="en-US" altLang="en-US" sz="1200">
                <a:latin typeface="Times New Roman" pitchFamily="-110" charset="-52"/>
              </a:rPr>
              <a:pPr/>
              <a:t>3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35D4D0E-DBA0-4A87-84FA-E6BB2DAC0042}" type="slidenum">
              <a:rPr lang="en-US" altLang="en-US" sz="1200">
                <a:latin typeface="Times New Roman" pitchFamily="-110" charset="-52"/>
              </a:rPr>
              <a:pPr/>
              <a:t>34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47CFE1E-A651-4C2B-8CBC-EAD67DF6B97C}" type="slidenum">
              <a:rPr lang="en-US" altLang="en-US" sz="1200">
                <a:latin typeface="Times New Roman" pitchFamily="-110" charset="-52"/>
              </a:rPr>
              <a:pPr/>
              <a:t>35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A04DAF1B-518D-49CA-81B3-641B1773DA4B}" type="slidenum">
              <a:rPr lang="en-US" altLang="en-US" sz="1200">
                <a:latin typeface="Times New Roman" pitchFamily="-110" charset="-52"/>
              </a:rPr>
              <a:pPr/>
              <a:t>36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D8B6A6C-2559-464C-803B-C205E114253A}" type="slidenum">
              <a:rPr lang="en-US" altLang="en-US" sz="1200">
                <a:latin typeface="Times New Roman" pitchFamily="-110" charset="-52"/>
              </a:rPr>
              <a:pPr/>
              <a:t>37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6F458D3-5402-42BE-B532-81DBB8F06125}" type="slidenum">
              <a:rPr lang="en-US" altLang="en-US" sz="1200">
                <a:latin typeface="Times New Roman" pitchFamily="-110" charset="-52"/>
              </a:rPr>
              <a:pPr/>
              <a:t>38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693082FF-BBD0-43FE-9149-99313E0767FF}" type="slidenum">
              <a:rPr lang="en-US" altLang="en-US" sz="1200">
                <a:latin typeface="Times New Roman" pitchFamily="-110" charset="-52"/>
              </a:rPr>
              <a:pPr/>
              <a:t>39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146FE8F8-DBF2-4C9C-B79A-60FA26098165}" type="slidenum">
              <a:rPr lang="en-US" altLang="en-US" sz="1200">
                <a:latin typeface="Times New Roman" pitchFamily="-110" charset="-52"/>
              </a:rPr>
              <a:pPr/>
              <a:t>40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79AB654-958E-4BA2-854D-2D6CB96D3C5A}" type="slidenum">
              <a:rPr lang="en-US" altLang="en-US" sz="1200">
                <a:latin typeface="Times New Roman" pitchFamily="-110" charset="-52"/>
              </a:rPr>
              <a:pPr/>
              <a:t>41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12B65FD0-AF6D-4FA5-869C-EAFD70BE19F7}" type="slidenum">
              <a:rPr lang="en-US" altLang="en-US" sz="1200">
                <a:latin typeface="Times New Roman" pitchFamily="-110" charset="-52"/>
              </a:rPr>
              <a:pPr/>
              <a:t>42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9202D80-A733-4B04-B7CD-0DE9827817E6}" type="slidenum">
              <a:rPr lang="en-US" altLang="en-US" sz="1200">
                <a:latin typeface="Times New Roman" pitchFamily="-110" charset="-52"/>
              </a:rPr>
              <a:pPr/>
              <a:t>43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82D8F670-1936-4AF4-B87A-29F5E865608C}" type="slidenum">
              <a:rPr lang="en-US" altLang="en-US" sz="1200">
                <a:latin typeface="Times New Roman" pitchFamily="-110" charset="-52"/>
              </a:rPr>
              <a:pPr/>
              <a:t>4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81A57E16-4F7D-4503-A850-405DEE425723}" type="slidenum">
              <a:rPr lang="en-US" altLang="en-US" sz="1200">
                <a:latin typeface="Times New Roman" pitchFamily="-110" charset="-52"/>
              </a:rPr>
              <a:pPr/>
              <a:t>44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874D2728-FB60-4B72-8C0F-2588214C4DF6}" type="slidenum">
              <a:rPr lang="en-US" altLang="en-US" sz="1200">
                <a:latin typeface="Times New Roman" pitchFamily="-110" charset="-52"/>
              </a:rPr>
              <a:pPr/>
              <a:t>45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A351BF8-3F21-4F5E-8D49-CB681C01232C}" type="slidenum">
              <a:rPr lang="en-US" altLang="en-US" sz="1200">
                <a:latin typeface="Times New Roman" pitchFamily="-110" charset="-52"/>
              </a:rPr>
              <a:pPr/>
              <a:t>46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70AD28D7-004D-459F-BE66-901DD098BACB}" type="slidenum">
              <a:rPr lang="en-US" altLang="en-US" sz="1200">
                <a:latin typeface="Times New Roman" pitchFamily="-110" charset="-52"/>
              </a:rPr>
              <a:pPr/>
              <a:t>47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2A54544-C4FD-4AC2-93E5-7088278121A6}" type="slidenum">
              <a:rPr lang="en-US" altLang="en-US" sz="1200">
                <a:latin typeface="Times New Roman" pitchFamily="-110" charset="-52"/>
              </a:rPr>
              <a:pPr/>
              <a:t>48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12D60722-C8F4-4531-A01D-B38EE8DA968F}" type="slidenum">
              <a:rPr lang="en-US" altLang="en-US" sz="1200">
                <a:latin typeface="Times New Roman" pitchFamily="-110" charset="-52"/>
              </a:rPr>
              <a:pPr/>
              <a:t>49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C0D820A-F8E3-4AF1-A27B-7B4EC7C150B0}" type="slidenum">
              <a:rPr lang="en-US" altLang="en-US" sz="1200">
                <a:latin typeface="Times New Roman" pitchFamily="-110" charset="-52"/>
              </a:rPr>
              <a:pPr/>
              <a:t>51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42298885-A747-4349-A44D-A6BF4CDAF77C}" type="slidenum">
              <a:rPr lang="en-US" altLang="en-US" sz="1200">
                <a:latin typeface="Times New Roman" pitchFamily="-110" charset="-52"/>
              </a:rPr>
              <a:pPr/>
              <a:t>53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2D272CD-70A5-4AA1-B3DF-6FCF8BF06ACF}" type="slidenum">
              <a:rPr lang="en-US" altLang="en-US" sz="1200">
                <a:latin typeface="Times New Roman" pitchFamily="-110" charset="-52"/>
              </a:rPr>
              <a:pPr/>
              <a:t>56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683AF4F2-AB5B-47D9-933C-F4A3E48D43BE}" type="slidenum">
              <a:rPr lang="en-US" altLang="en-US" sz="1200">
                <a:latin typeface="Times New Roman" pitchFamily="-110" charset="-52"/>
              </a:rPr>
              <a:pPr/>
              <a:t>57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A5F36F02-7BBC-47FD-ABA3-203EB671F4E8}" type="slidenum">
              <a:rPr lang="en-US" altLang="en-US" sz="1200">
                <a:latin typeface="Times New Roman" pitchFamily="-110" charset="-52"/>
              </a:rPr>
              <a:pPr/>
              <a:t>5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5657ECA3-3EC2-433E-B996-61D79B4C839D}" type="slidenum">
              <a:rPr lang="en-US" altLang="en-US" sz="1200">
                <a:latin typeface="Times New Roman" pitchFamily="-110" charset="-52"/>
              </a:rPr>
              <a:pPr/>
              <a:t>58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ABD76AA-0E0B-40BF-AD19-7EFE3C78AD41}" type="slidenum">
              <a:rPr lang="en-US" altLang="en-US" sz="1200">
                <a:latin typeface="Times New Roman" pitchFamily="-110" charset="-52"/>
              </a:rPr>
              <a:pPr/>
              <a:t>59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CE123A58-D9E2-44A6-94B6-574E54FDDDC7}" type="slidenum">
              <a:rPr lang="en-US" altLang="en-US" sz="1200">
                <a:latin typeface="Times New Roman" pitchFamily="-110" charset="-52"/>
              </a:rPr>
              <a:pPr/>
              <a:t>60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D82FA57D-FB7C-4783-90AF-4BB3D849B274}" type="slidenum">
              <a:rPr lang="en-US" altLang="en-US" sz="1200">
                <a:latin typeface="Times New Roman" pitchFamily="-110" charset="-52"/>
              </a:rPr>
              <a:pPr/>
              <a:t>61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62F6A19D-61DF-4E28-8375-86B9A49AEB7B}" type="slidenum">
              <a:rPr lang="en-US" altLang="en-US" sz="1200">
                <a:latin typeface="Times New Roman" pitchFamily="-110" charset="-52"/>
              </a:rPr>
              <a:pPr/>
              <a:t>62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42788E89-8354-4634-A6DA-63B466381DCC}" type="slidenum">
              <a:rPr lang="en-US" altLang="en-US" sz="1200">
                <a:latin typeface="Times New Roman" pitchFamily="-110" charset="-52"/>
              </a:rPr>
              <a:pPr/>
              <a:t>63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30ED523A-0640-4210-A442-08F8B2F9B733}" type="slidenum">
              <a:rPr lang="en-US" altLang="en-US" sz="1200">
                <a:latin typeface="Times New Roman" pitchFamily="-110" charset="-52"/>
              </a:rPr>
              <a:pPr/>
              <a:t>64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862C77EF-361A-4467-89D2-8D05B3BBDEFA}" type="slidenum">
              <a:rPr lang="en-US" altLang="en-US" sz="1200">
                <a:latin typeface="Times New Roman" pitchFamily="-110" charset="-52"/>
              </a:rPr>
              <a:pPr/>
              <a:t>65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B0114FA6-C665-4FD6-B6DA-5298EDD10CF1}" type="slidenum">
              <a:rPr lang="en-US" altLang="en-US" sz="1200">
                <a:latin typeface="Times New Roman" pitchFamily="-110" charset="-52"/>
              </a:rPr>
              <a:pPr/>
              <a:t>66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F2E0CE92-084F-46AF-9462-8F91F37B5C65}" type="slidenum">
              <a:rPr lang="en-US" altLang="en-US" sz="1200">
                <a:latin typeface="Times New Roman" pitchFamily="-110" charset="-52"/>
              </a:rPr>
              <a:pPr/>
              <a:t>6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956A2F61-5D4E-4227-A149-81974A313EA3}" type="slidenum">
              <a:rPr lang="en-US" altLang="en-US" sz="1200">
                <a:latin typeface="Times New Roman" pitchFamily="-110" charset="-52"/>
              </a:rPr>
              <a:pPr/>
              <a:t>7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088E79EE-B95C-4AA6-9891-517F5A787EF7}" type="slidenum">
              <a:rPr lang="en-US" altLang="en-US" sz="1200">
                <a:latin typeface="Times New Roman" pitchFamily="-110" charset="-52"/>
              </a:rPr>
              <a:pPr/>
              <a:t>8</a:t>
            </a:fld>
            <a:endParaRPr lang="en-US" altLang="en-US" sz="1200">
              <a:latin typeface="Times New Roman" pitchFamily="-110" charset="-52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Times New Roman" pitchFamily="-110" charset="-52"/>
                <a:ea typeface="ＭＳ Ｐゴシック" pitchFamily="-110" charset="-128"/>
              </a:rPr>
              <a:t>Figure: 24_02-02T021.jpg</a:t>
            </a:r>
          </a:p>
          <a:p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  <a:p>
            <a:r>
              <a:rPr lang="en-US" altLang="en-US" dirty="0" smtClean="0">
                <a:latin typeface="Times New Roman" pitchFamily="-110" charset="-52"/>
                <a:ea typeface="ＭＳ Ｐゴシック" pitchFamily="-110" charset="-128"/>
              </a:rPr>
              <a:t>Title: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Times New Roman" pitchFamily="-110" charset="-52"/>
                <a:ea typeface="ＭＳ Ｐゴシック" pitchFamily="-110" charset="-128"/>
              </a:rPr>
              <a:t>Standard Amino Acids</a:t>
            </a:r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  <a:p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  <a:p>
            <a:r>
              <a:rPr lang="en-US" altLang="en-US" dirty="0" smtClean="0">
                <a:latin typeface="Times New Roman" pitchFamily="-110" charset="-52"/>
                <a:ea typeface="ＭＳ Ｐゴシック" pitchFamily="-110" charset="-128"/>
              </a:rPr>
              <a:t>Caption: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Times New Roman" pitchFamily="-110" charset="-52"/>
                <a:ea typeface="ＭＳ Ｐゴシック" pitchFamily="-110" charset="-128"/>
              </a:rPr>
              <a:t>There are 20 alpha-amino acids, called the standard amino acids, that are found in nearly all proteins.</a:t>
            </a:r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  <a:p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  <a:p>
            <a:r>
              <a:rPr lang="en-US" altLang="en-US" dirty="0" smtClean="0">
                <a:latin typeface="Times New Roman" pitchFamily="-110" charset="-52"/>
                <a:ea typeface="ＭＳ Ｐゴシック" pitchFamily="-110" charset="-128"/>
              </a:rPr>
              <a:t>Notes:</a:t>
            </a:r>
          </a:p>
          <a:p>
            <a:r>
              <a:rPr lang="en-US" altLang="en-US" dirty="0" smtClean="0">
                <a:solidFill>
                  <a:srgbClr val="000000"/>
                </a:solidFill>
                <a:latin typeface="Times New Roman" pitchFamily="-110" charset="-52"/>
                <a:ea typeface="ＭＳ Ｐゴシック" pitchFamily="-110" charset="-128"/>
              </a:rPr>
              <a:t>The standard amino acids differ from each other in the structure of the side chains bonded to their </a:t>
            </a:r>
            <a:r>
              <a:rPr lang="en-US" altLang="en-US" i="1" dirty="0" smtClean="0">
                <a:latin typeface="Times New Roman" pitchFamily="-110" charset="-52"/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-110" charset="-52"/>
                <a:ea typeface="ＭＳ Ｐゴシック" pitchFamily="-110" charset="-128"/>
              </a:rPr>
              <a:t> carbon atoms.</a:t>
            </a:r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  <a:p>
            <a:endParaRPr lang="en-US" altLang="en-US" dirty="0" smtClean="0">
              <a:latin typeface="Times New Roman" pitchFamily="-110" charset="-52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-110" charset="-52"/>
              <a:ea typeface="ＭＳ Ｐゴシック" pitchFamily="-110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fld id="{4F024B56-0521-4178-9C06-E37FF652265D}" type="slidenum">
              <a:rPr lang="en-US" altLang="en-US" sz="1200">
                <a:latin typeface="Times New Roman" pitchFamily="-110" charset="-52"/>
              </a:rPr>
              <a:pPr/>
              <a:t>11</a:t>
            </a:fld>
            <a:endParaRPr lang="en-US" altLang="en-US" sz="1200">
              <a:latin typeface="Times New Roman" pitchFamily="-110" charset="-5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161925" y="6461125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© </a:t>
            </a:r>
            <a:r>
              <a:rPr lang="en-US" altLang="en-US" sz="1000" dirty="0" smtClean="0">
                <a:solidFill>
                  <a:srgbClr val="000000"/>
                </a:solidFill>
              </a:rPr>
              <a:t>2017 </a:t>
            </a:r>
            <a:r>
              <a:rPr lang="en-US" altLang="en-US" sz="1000" dirty="0">
                <a:solidFill>
                  <a:srgbClr val="000000"/>
                </a:solidFill>
              </a:rPr>
              <a:t>Pearson Education, Inc.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6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7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62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2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8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61925" y="6461125"/>
            <a:ext cx="220027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© </a:t>
            </a:r>
            <a:r>
              <a:rPr lang="en-US" altLang="en-US" sz="1000" dirty="0" smtClean="0">
                <a:solidFill>
                  <a:srgbClr val="000000"/>
                </a:solidFill>
              </a:rPr>
              <a:t>2017 </a:t>
            </a:r>
            <a:r>
              <a:rPr lang="en-US" altLang="en-US" sz="1000" dirty="0">
                <a:solidFill>
                  <a:srgbClr val="000000"/>
                </a:solidFill>
              </a:rPr>
              <a:t>Pearson Education, Inc.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29" r:id="rId2"/>
    <p:sldLayoutId id="2147483831" r:id="rId3"/>
    <p:sldLayoutId id="2147483832" r:id="rId4"/>
    <p:sldLayoutId id="2147483833" r:id="rId5"/>
    <p:sldLayoutId id="2147483834" r:id="rId6"/>
    <p:sldLayoutId id="2147483840" r:id="rId7"/>
    <p:sldLayoutId id="2147483841" r:id="rId8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3200">
          <a:solidFill>
            <a:schemeClr val="tx1"/>
          </a:solidFill>
          <a:latin typeface="+mn-lt"/>
          <a:ea typeface="ＭＳ Ｐゴシック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2800">
          <a:solidFill>
            <a:schemeClr val="tx1"/>
          </a:solidFill>
          <a:latin typeface="+mn-lt"/>
          <a:ea typeface="ＭＳ Ｐゴシック" pitchFamily="78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2400">
          <a:solidFill>
            <a:schemeClr val="tx1"/>
          </a:solidFill>
          <a:latin typeface="+mn-lt"/>
          <a:ea typeface="ＭＳ Ｐゴシック" pitchFamily="78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78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78" charset="-128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2286000"/>
            <a:ext cx="4114800" cy="1143000"/>
          </a:xfrm>
        </p:spPr>
        <p:txBody>
          <a:bodyPr/>
          <a:lstStyle/>
          <a:p>
            <a:r>
              <a:rPr lang="en-US" altLang="en-US" sz="4000" smtClean="0">
                <a:ea typeface="ＭＳ Ｐゴシック" pitchFamily="-110" charset="-128"/>
              </a:rPr>
              <a:t>Chapter 24</a:t>
            </a:r>
            <a:br>
              <a:rPr lang="en-US" altLang="en-US" sz="4000" smtClean="0">
                <a:ea typeface="ＭＳ Ｐゴシック" pitchFamily="-110" charset="-128"/>
              </a:rPr>
            </a:br>
            <a:r>
              <a:rPr lang="en-US" altLang="en-US" sz="4000" smtClean="0">
                <a:ea typeface="ＭＳ Ｐゴシック" pitchFamily="-110" charset="-128"/>
              </a:rPr>
              <a:t>Lecture</a:t>
            </a: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4724400" y="525463"/>
            <a:ext cx="4267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i="1">
                <a:solidFill>
                  <a:srgbClr val="000000"/>
                </a:solidFill>
                <a:sym typeface="Symbol" pitchFamily="-110" charset="2"/>
              </a:rPr>
              <a:t>Organic Chemistry</a:t>
            </a:r>
            <a:r>
              <a:rPr lang="en-US" altLang="en-US" sz="2800">
                <a:solidFill>
                  <a:srgbClr val="000000"/>
                </a:solidFill>
                <a:sym typeface="Symbol" pitchFamily="-110" charset="2"/>
              </a:rPr>
              <a:t>, </a:t>
            </a:r>
            <a:br>
              <a:rPr lang="en-US" altLang="en-US" sz="2800">
                <a:solidFill>
                  <a:srgbClr val="000000"/>
                </a:solidFill>
                <a:sym typeface="Symbol" pitchFamily="-110" charset="2"/>
              </a:rPr>
            </a:br>
            <a:r>
              <a:rPr lang="en-US" altLang="en-US" sz="2800">
                <a:solidFill>
                  <a:srgbClr val="000000"/>
                </a:solidFill>
                <a:sym typeface="Symbol" pitchFamily="-110" charset="2"/>
              </a:rPr>
              <a:t>9</a:t>
            </a:r>
            <a:r>
              <a:rPr lang="en-US" altLang="en-US" sz="2800" baseline="30000">
                <a:solidFill>
                  <a:srgbClr val="000000"/>
                </a:solidFill>
                <a:sym typeface="Symbol" pitchFamily="-110" charset="2"/>
              </a:rPr>
              <a:t>th</a:t>
            </a:r>
            <a:r>
              <a:rPr lang="en-US" altLang="en-US" sz="2800">
                <a:solidFill>
                  <a:srgbClr val="000000"/>
                </a:solidFill>
                <a:sym typeface="Symbol" pitchFamily="-110" charset="2"/>
              </a:rPr>
              <a:t> Edition</a:t>
            </a:r>
            <a:br>
              <a:rPr lang="en-US" altLang="en-US" sz="2800">
                <a:solidFill>
                  <a:srgbClr val="000000"/>
                </a:solidFill>
                <a:sym typeface="Symbol" pitchFamily="-110" charset="2"/>
              </a:rPr>
            </a:br>
            <a:r>
              <a:rPr lang="en-US" altLang="en-US" sz="2800">
                <a:solidFill>
                  <a:srgbClr val="000000"/>
                </a:solidFill>
                <a:sym typeface="Symbol" pitchFamily="-110" charset="2"/>
              </a:rPr>
              <a:t>L. G. Wade, Jr.</a:t>
            </a:r>
          </a:p>
        </p:txBody>
      </p:sp>
      <p:sp>
        <p:nvSpPr>
          <p:cNvPr id="3077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4648200" y="3505200"/>
            <a:ext cx="4416425" cy="1219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2800" dirty="0" smtClean="0">
                <a:ea typeface="ＭＳ Ｐゴシック" pitchFamily="-110" charset="-128"/>
              </a:rPr>
              <a:t>Amino Acids, Peptides, and Proteins</a:t>
            </a:r>
            <a:endParaRPr lang="en-US" altLang="en-US" sz="2800" dirty="0" smtClean="0">
              <a:solidFill>
                <a:schemeClr val="tx2"/>
              </a:solidFill>
              <a:ea typeface="ＭＳ Ｐゴシック" pitchFamily="-110" charset="-128"/>
            </a:endParaRPr>
          </a:p>
        </p:txBody>
      </p:sp>
      <p:pic>
        <p:nvPicPr>
          <p:cNvPr id="3078" name="Picture 9" descr="Pearson_Bound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Pearson_Strap_Bound_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Line 11"/>
          <p:cNvSpPr>
            <a:spLocks noChangeShapeType="1"/>
          </p:cNvSpPr>
          <p:nvPr/>
        </p:nvSpPr>
        <p:spPr bwMode="gray">
          <a:xfrm>
            <a:off x="1588" y="6399213"/>
            <a:ext cx="9139237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Text Box 14"/>
          <p:cNvSpPr txBox="1">
            <a:spLocks noChangeArrowheads="1"/>
          </p:cNvSpPr>
          <p:nvPr/>
        </p:nvSpPr>
        <p:spPr bwMode="auto">
          <a:xfrm>
            <a:off x="161925" y="6096000"/>
            <a:ext cx="2200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</a:rPr>
              <a:t>© </a:t>
            </a:r>
            <a:r>
              <a:rPr lang="en-US" altLang="en-US" sz="1000" smtClean="0">
                <a:solidFill>
                  <a:srgbClr val="000000"/>
                </a:solidFill>
              </a:rPr>
              <a:t>2017 </a:t>
            </a:r>
            <a:r>
              <a:rPr lang="en-US" altLang="en-US" sz="1000">
                <a:solidFill>
                  <a:srgbClr val="000000"/>
                </a:solidFill>
              </a:rPr>
              <a:t>Pearson Education, Inc.</a:t>
            </a:r>
            <a:endParaRPr lang="en-US" altLang="en-US" sz="1000" b="1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 txBox="1">
            <a:spLocks noChangeArrowheads="1"/>
          </p:cNvSpPr>
          <p:nvPr/>
        </p:nvSpPr>
        <p:spPr bwMode="auto">
          <a:xfrm>
            <a:off x="4876800" y="5105400"/>
            <a:ext cx="266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Chad Snyder, PhD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Grace College</a:t>
            </a:r>
          </a:p>
        </p:txBody>
      </p:sp>
      <p:pic>
        <p:nvPicPr>
          <p:cNvPr id="2" name="Picture 1" descr="24_00_ChOpen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4761488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_02_Table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4"/>
          <a:stretch/>
        </p:blipFill>
        <p:spPr>
          <a:xfrm>
            <a:off x="304800" y="609600"/>
            <a:ext cx="8534400" cy="43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Complete Proteins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48006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Provide all the essential amino acids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Examples: Those found in meat, fish, milk,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and eggs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Proteins that are severely deficient in one or more of the essential amino acids are called </a:t>
            </a:r>
            <a:r>
              <a:rPr lang="en-US" altLang="en-US" sz="2800" b="1" dirty="0" smtClean="0">
                <a:ea typeface="ＭＳ Ｐゴシック" pitchFamily="-110" charset="-128"/>
              </a:rPr>
              <a:t>incomplete proteins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  <a:r>
              <a:rPr lang="en-US" altLang="en-US" sz="2800" b="1" dirty="0" smtClean="0">
                <a:ea typeface="ＭＳ Ｐゴシック" pitchFamily="-110" charset="-128"/>
              </a:rPr>
              <a:t> </a:t>
            </a:r>
            <a:r>
              <a:rPr lang="en-US" altLang="en-US" sz="2800" dirty="0" smtClean="0">
                <a:ea typeface="ＭＳ Ｐゴシック" pitchFamily="-110" charset="-128"/>
              </a:rPr>
              <a:t>Plant proteins are generally incomplete.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Vegetarians should eat many different kinds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of plants or supplement their diets with milk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and/or eggs.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Rare Amino Acids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676400"/>
            <a:ext cx="830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78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78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78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78" charset="-128"/>
                <a:cs typeface="ＭＳ Ｐゴシック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4-Hydroxyproline and 5-hydroxylysine are found in collagen.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D-Glutamic acid is found in cell walls of bacteria.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D-Serine is found in earthworms.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i="1" dirty="0" smtClean="0">
                <a:ea typeface="ＭＳ Ｐゴシック" pitchFamily="-110" charset="-128"/>
                <a:sym typeface="Symbol" pitchFamily="-110" charset="2"/>
              </a:rPr>
              <a:t>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-</a:t>
            </a:r>
            <a:r>
              <a:rPr lang="en-US" altLang="en-US" sz="2800" dirty="0" err="1" smtClean="0">
                <a:ea typeface="ＭＳ Ｐゴシック" pitchFamily="-110" charset="-128"/>
                <a:sym typeface="Symbol" pitchFamily="-110" charset="2"/>
              </a:rPr>
              <a:t>Aminobutyric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acid is a neurotransmitter.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i="1" dirty="0" smtClean="0">
                <a:ea typeface="ＭＳ Ｐゴシック" pitchFamily="-110" charset="-128"/>
                <a:sym typeface="Symbol" pitchFamily="-110" charset="2"/>
              </a:rPr>
              <a:t>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-Alanine is a constituent of the vitamin pantothenic acid.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Properties of Amino Acids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34290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High melting points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More soluble in water than in ether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Larger dipole moments than simple acids or simple amines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Less acidic than most carboxylic acids; less basic than most amines</a:t>
            </a:r>
          </a:p>
        </p:txBody>
      </p:sp>
      <p:pic>
        <p:nvPicPr>
          <p:cNvPr id="3" name="Picture 2" descr="24_Pg1228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1"/>
          <a:stretch/>
        </p:blipFill>
        <p:spPr>
          <a:xfrm>
            <a:off x="457200" y="4191000"/>
            <a:ext cx="8534400" cy="2187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Zwitterion Formation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419600"/>
            <a:ext cx="6705600" cy="1600200"/>
          </a:xfrm>
        </p:spPr>
        <p:txBody>
          <a:bodyPr/>
          <a:lstStyle/>
          <a:p>
            <a:pPr>
              <a:spcBef>
                <a:spcPts val="575"/>
              </a:spcBef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Amino acid exists as a dipolar ion.</a:t>
            </a:r>
          </a:p>
          <a:p>
            <a:pPr>
              <a:spcBef>
                <a:spcPts val="575"/>
              </a:spcBef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—COOH loses H</a:t>
            </a:r>
            <a:r>
              <a:rPr lang="en-US" altLang="en-US" sz="2800" baseline="30000" dirty="0" smtClean="0">
                <a:ea typeface="ＭＳ Ｐゴシック" pitchFamily="-110" charset="-128"/>
              </a:rPr>
              <a:t>+</a:t>
            </a:r>
            <a:r>
              <a:rPr lang="en-US" altLang="en-US" sz="2800" dirty="0" smtClean="0">
                <a:ea typeface="ＭＳ Ｐゴシック" pitchFamily="-110" charset="-128"/>
              </a:rPr>
              <a:t>; —NH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 gains H</a:t>
            </a:r>
            <a:r>
              <a:rPr lang="en-US" altLang="en-US" sz="2800" baseline="30000" dirty="0" smtClean="0">
                <a:ea typeface="ＭＳ Ｐゴシック" pitchFamily="-110" charset="-128"/>
              </a:rPr>
              <a:t>+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  <a:p>
            <a:pPr>
              <a:spcBef>
                <a:spcPts val="575"/>
              </a:spcBef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Actual structure depends on </a:t>
            </a:r>
            <a:r>
              <a:rPr lang="en-US" altLang="en-US" sz="2800" dirty="0" err="1" smtClean="0">
                <a:ea typeface="ＭＳ Ｐゴシック" pitchFamily="-110" charset="-128"/>
              </a:rPr>
              <a:t>pH.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Pg1228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"/>
          <a:stretch/>
        </p:blipFill>
        <p:spPr>
          <a:xfrm>
            <a:off x="304800" y="1295400"/>
            <a:ext cx="8534400" cy="2538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Structure and pH</a:t>
            </a:r>
          </a:p>
        </p:txBody>
      </p:sp>
      <p:pic>
        <p:nvPicPr>
          <p:cNvPr id="2" name="Picture 1" descr="24_0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"/>
          <a:stretch/>
        </p:blipFill>
        <p:spPr>
          <a:xfrm>
            <a:off x="1571242" y="1254611"/>
            <a:ext cx="6048758" cy="5146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772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Isoelectric Point of Amino Acids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657600"/>
            <a:ext cx="8382000" cy="2438400"/>
          </a:xfrm>
        </p:spPr>
        <p:txBody>
          <a:bodyPr/>
          <a:lstStyle/>
          <a:p>
            <a:pPr>
              <a:spcBef>
                <a:spcPts val="575"/>
              </a:spcBef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Isoelectric point</a:t>
            </a:r>
            <a:r>
              <a:rPr lang="en-US" altLang="en-US" sz="2800" dirty="0" smtClean="0">
                <a:ea typeface="ＭＳ Ｐゴシック" pitchFamily="-110" charset="-128"/>
              </a:rPr>
              <a:t> (</a:t>
            </a:r>
            <a:r>
              <a:rPr lang="en-US" altLang="en-US" sz="2800" dirty="0" err="1" smtClean="0">
                <a:ea typeface="ＭＳ Ｐゴシック" pitchFamily="-110" charset="-128"/>
              </a:rPr>
              <a:t>pI</a:t>
            </a:r>
            <a:r>
              <a:rPr lang="en-US" altLang="en-US" sz="2800" dirty="0" smtClean="0">
                <a:ea typeface="ＭＳ Ｐゴシック" pitchFamily="-110" charset="-128"/>
              </a:rPr>
              <a:t>) is defined as the pH at which amino acids exist as the zwitterion (neutral charge).</a:t>
            </a:r>
          </a:p>
          <a:p>
            <a:pPr>
              <a:spcBef>
                <a:spcPts val="575"/>
              </a:spcBef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</a:t>
            </a:r>
            <a:r>
              <a:rPr lang="en-US" altLang="en-US" sz="2800" dirty="0" err="1" smtClean="0">
                <a:ea typeface="ＭＳ Ｐゴシック" pitchFamily="-110" charset="-128"/>
              </a:rPr>
              <a:t>pI</a:t>
            </a:r>
            <a:r>
              <a:rPr lang="en-US" altLang="en-US" sz="2800" dirty="0" smtClean="0">
                <a:ea typeface="ＭＳ Ｐゴシック" pitchFamily="-110" charset="-128"/>
              </a:rPr>
              <a:t> depends on structure of the side chain of the amino acid.</a:t>
            </a:r>
          </a:p>
        </p:txBody>
      </p:sp>
      <p:pic>
        <p:nvPicPr>
          <p:cNvPr id="2" name="Picture 1" descr="24_Pg1229_Un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6"/>
          <a:stretch/>
        </p:blipFill>
        <p:spPr>
          <a:xfrm>
            <a:off x="304800" y="1600200"/>
            <a:ext cx="8534400" cy="132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772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Isoelectric Points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229600" cy="2514600"/>
          </a:xfrm>
        </p:spPr>
        <p:txBody>
          <a:bodyPr/>
          <a:lstStyle/>
          <a:p>
            <a:pPr>
              <a:spcBef>
                <a:spcPts val="575"/>
              </a:spcBef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Acidic amino acids: Isoelectric pH ~3.</a:t>
            </a:r>
          </a:p>
          <a:p>
            <a:pPr>
              <a:spcBef>
                <a:spcPts val="575"/>
              </a:spcBef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Basic amino acids: Isoelectric pH ~9.</a:t>
            </a:r>
          </a:p>
          <a:p>
            <a:pPr>
              <a:spcBef>
                <a:spcPts val="575"/>
              </a:spcBef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Neutral amino acids: Isoelectric pH is slightly acidic, 5–6.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Electrophoresis Separation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Electrophoresis uses differences in isoelectric points to separate mixtures of amino acids.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Positively charged (cationic) amino acids are attracted to the negative electrode (the cathode). 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Negatively charged (anionic) amino acids are attracted to the positive electrode (the anode). 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An amino acid at its isoelectric point has no net charge, so it does not move.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60960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Electrophoresis</a:t>
            </a:r>
          </a:p>
        </p:txBody>
      </p:sp>
      <p:pic>
        <p:nvPicPr>
          <p:cNvPr id="2" name="Picture 1" descr="24_04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2"/>
          <a:stretch/>
        </p:blipFill>
        <p:spPr>
          <a:xfrm>
            <a:off x="1108880" y="1219200"/>
            <a:ext cx="692624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Proteins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7772400" cy="34290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Biopolymers of 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amino acids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Amino acids are joined by peptide bond.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They serve a variety of functions: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Structure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Enzymes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Transport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Protection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Hormones           </a:t>
            </a:r>
          </a:p>
        </p:txBody>
      </p:sp>
      <p:pic>
        <p:nvPicPr>
          <p:cNvPr id="3" name="Picture 2" descr="24_01_Ta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"/>
          <a:stretch/>
        </p:blipFill>
        <p:spPr>
          <a:xfrm>
            <a:off x="2819400" y="3733800"/>
            <a:ext cx="6154054" cy="2577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Reductive Amination</a:t>
            </a:r>
          </a:p>
        </p:txBody>
      </p:sp>
      <p:pic>
        <p:nvPicPr>
          <p:cNvPr id="2" name="Picture 1" descr="24_Pg1231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0"/>
          <a:stretch/>
        </p:blipFill>
        <p:spPr>
          <a:xfrm>
            <a:off x="457200" y="1828800"/>
            <a:ext cx="8534400" cy="953914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733800"/>
            <a:ext cx="7772400" cy="1981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This method for synthesizing amino acids is </a:t>
            </a:r>
            <a:r>
              <a:rPr lang="en-US" altLang="en-US" sz="2800" i="1" dirty="0" smtClean="0">
                <a:ea typeface="ＭＳ Ｐゴシック" pitchFamily="-110" charset="-128"/>
              </a:rPr>
              <a:t>biomimetic</a:t>
            </a:r>
            <a:r>
              <a:rPr lang="en-US" altLang="en-US" sz="2800" dirty="0" smtClean="0">
                <a:ea typeface="ＭＳ Ｐゴシック" pitchFamily="-110" charset="-128"/>
              </a:rPr>
              <a:t>: it mimics the biological process.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Reaction of an </a:t>
            </a:r>
            <a:r>
              <a:rPr lang="en-US" altLang="en-US" sz="2800" i="1" dirty="0" smtClean="0"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-</a:t>
            </a:r>
            <a:r>
              <a:rPr lang="en-US" altLang="en-US" sz="2800" dirty="0" err="1" smtClean="0">
                <a:ea typeface="ＭＳ Ｐゴシック" pitchFamily="-110" charset="-128"/>
                <a:sym typeface="Symbol" pitchFamily="-110" charset="2"/>
              </a:rPr>
              <a:t>ketoacid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with ammonia, followed by reduction of the imine with H</a:t>
            </a:r>
            <a:r>
              <a:rPr lang="en-US" altLang="en-US" sz="2800" baseline="-25000" dirty="0" smtClean="0">
                <a:ea typeface="ＭＳ Ｐゴシック" pitchFamily="-110" charset="-128"/>
                <a:sym typeface="Symbol" pitchFamily="-110" charset="2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/</a:t>
            </a:r>
            <a:r>
              <a:rPr lang="en-US" altLang="en-US" sz="2800" dirty="0" err="1" smtClean="0">
                <a:ea typeface="ＭＳ Ｐゴシック" pitchFamily="-110" charset="-128"/>
                <a:sym typeface="Symbol" pitchFamily="-110" charset="2"/>
              </a:rPr>
              <a:t>Pd</a:t>
            </a:r>
            <a:endParaRPr lang="en-US" altLang="en-US" sz="2800" dirty="0" smtClean="0">
              <a:ea typeface="ＭＳ Ｐゴシック" pitchFamily="-110" charset="-128"/>
              <a:sym typeface="Symbol" pitchFamily="-110" charset="2"/>
            </a:endParaRP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A racemic mixture is obtained.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Biosynthesis of Amino Acids</a:t>
            </a:r>
          </a:p>
        </p:txBody>
      </p:sp>
      <p:pic>
        <p:nvPicPr>
          <p:cNvPr id="2" name="Picture 1" descr="24_Pg1232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>
          <a:xfrm>
            <a:off x="76200" y="1447800"/>
            <a:ext cx="8933861" cy="1600200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886200"/>
            <a:ext cx="8382000" cy="2438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The biosynthesis begins with reductive </a:t>
            </a:r>
            <a:r>
              <a:rPr lang="en-US" altLang="en-US" sz="2600" dirty="0" err="1" smtClean="0">
                <a:solidFill>
                  <a:srgbClr val="000000"/>
                </a:solidFill>
                <a:ea typeface="ＭＳ Ｐゴシック" pitchFamily="-110" charset="-128"/>
              </a:rPr>
              <a:t>amination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 of </a:t>
            </a:r>
            <a:r>
              <a:rPr lang="en-US" altLang="en-US" sz="2600" i="1" dirty="0" smtClean="0"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-</a:t>
            </a:r>
            <a:r>
              <a:rPr lang="en-US" altLang="en-US" sz="2600" dirty="0" err="1" smtClean="0">
                <a:solidFill>
                  <a:srgbClr val="000000"/>
                </a:solidFill>
                <a:ea typeface="ＭＳ Ｐゴシック" pitchFamily="-110" charset="-128"/>
              </a:rPr>
              <a:t>ketoglutaric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 acid using the ammonium ion as the </a:t>
            </a:r>
            <a:r>
              <a:rPr lang="en-US" altLang="en-US" sz="2600" dirty="0" err="1" smtClean="0">
                <a:solidFill>
                  <a:srgbClr val="000000"/>
                </a:solidFill>
                <a:ea typeface="ＭＳ Ｐゴシック" pitchFamily="-110" charset="-128"/>
              </a:rPr>
              <a:t>aminating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 agent and NADH as the reducing agent. </a:t>
            </a:r>
          </a:p>
          <a:p>
            <a:pPr>
              <a:buFont typeface="Arial" charset="0"/>
              <a:buChar char="•"/>
            </a:pP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The product of this enzyme-catalyzed reaction is the pure L-enantiomer of glutamic acid.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Transamination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657600"/>
            <a:ext cx="8458200" cy="1981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Biosynthesis of other amino acids uses L-glutamic acid as the source of the amino group. 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Such a reaction, moving an amino group from one molecule to another, is called a </a:t>
            </a:r>
            <a:r>
              <a:rPr lang="en-US" altLang="en-US" sz="2800" b="1" dirty="0" smtClean="0">
                <a:solidFill>
                  <a:srgbClr val="000000"/>
                </a:solidFill>
                <a:ea typeface="ＭＳ Ｐゴシック" pitchFamily="-110" charset="-128"/>
              </a:rPr>
              <a:t>transamination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, and the enzymes that catalyze these reactions are called </a:t>
            </a:r>
            <a:r>
              <a:rPr lang="en-US" altLang="en-US" sz="2800" b="1" dirty="0" smtClean="0">
                <a:solidFill>
                  <a:srgbClr val="000000"/>
                </a:solidFill>
                <a:ea typeface="ＭＳ Ｐゴシック" pitchFamily="-110" charset="-128"/>
              </a:rPr>
              <a:t>transaminases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Pg1232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>
          <a:xfrm>
            <a:off x="304800" y="1120371"/>
            <a:ext cx="8534400" cy="2461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itchFamily="-110" charset="-128"/>
              </a:rPr>
              <a:t>Amination</a:t>
            </a:r>
            <a:r>
              <a:rPr lang="en-US" altLang="en-US" dirty="0">
                <a:ea typeface="ＭＳ Ｐゴシック" pitchFamily="-110" charset="-128"/>
              </a:rPr>
              <a:t> of </a:t>
            </a:r>
            <a:r>
              <a:rPr lang="en-US" altLang="en-US" i="1" dirty="0"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dirty="0">
                <a:solidFill>
                  <a:schemeClr val="tx1"/>
                </a:solidFill>
                <a:ea typeface="ＭＳ Ｐゴシック" pitchFamily="-110" charset="-128"/>
                <a:sym typeface="Symbol" pitchFamily="-110" charset="2"/>
              </a:rPr>
              <a:t>-Halo Acids</a:t>
            </a:r>
            <a:endParaRPr lang="en-US" altLang="en-US" dirty="0" smtClean="0">
              <a:solidFill>
                <a:schemeClr val="tx1"/>
              </a:solidFill>
              <a:ea typeface="ＭＳ Ｐゴシック" pitchFamily="-110" charset="-128"/>
              <a:sym typeface="Symbol" pitchFamily="-110" charset="2"/>
            </a:endParaRPr>
          </a:p>
        </p:txBody>
      </p:sp>
      <p:pic>
        <p:nvPicPr>
          <p:cNvPr id="2" name="Picture 1" descr="24_Pg1232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>
          <a:xfrm>
            <a:off x="304800" y="1600200"/>
            <a:ext cx="8534400" cy="1061477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505200"/>
            <a:ext cx="8458200" cy="2362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Hell–</a:t>
            </a:r>
            <a:r>
              <a:rPr lang="en-US" altLang="en-US" sz="2800" dirty="0" err="1" smtClean="0">
                <a:ea typeface="ＭＳ Ｐゴシック" pitchFamily="-110" charset="-128"/>
              </a:rPr>
              <a:t>Volhard</a:t>
            </a:r>
            <a:r>
              <a:rPr lang="en-US" altLang="en-US" sz="2800" dirty="0" smtClean="0">
                <a:ea typeface="ＭＳ Ｐゴシック" pitchFamily="-110" charset="-128"/>
              </a:rPr>
              <a:t>–</a:t>
            </a:r>
            <a:r>
              <a:rPr lang="en-US" altLang="en-US" sz="2800" dirty="0" err="1" smtClean="0">
                <a:ea typeface="ＭＳ Ｐゴシック" pitchFamily="-110" charset="-128"/>
              </a:rPr>
              <a:t>Zelinsky</a:t>
            </a:r>
            <a:r>
              <a:rPr lang="en-US" altLang="en-US" sz="2800" dirty="0" smtClean="0">
                <a:ea typeface="ＭＳ Ｐゴシック" pitchFamily="-110" charset="-128"/>
              </a:rPr>
              <a:t> reaction places a bromine on the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</a:t>
            </a:r>
            <a:r>
              <a:rPr lang="en-US" altLang="en-US" sz="2800" i="1" dirty="0" smtClean="0"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carbon of a carboxylic acid.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Bromine is then replaced by reaction with excess ammonia.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A racemic mixture is obtained.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2192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Strecker Synthesis</a:t>
            </a:r>
          </a:p>
        </p:txBody>
      </p:sp>
      <p:pic>
        <p:nvPicPr>
          <p:cNvPr id="2" name="Picture 1" descr="24_Pg1233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4"/>
          <a:stretch/>
        </p:blipFill>
        <p:spPr>
          <a:xfrm>
            <a:off x="304800" y="1371600"/>
            <a:ext cx="8534400" cy="2169360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038600"/>
            <a:ext cx="8610600" cy="24384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600" dirty="0" smtClean="0">
                <a:ea typeface="ＭＳ Ｐゴシック" pitchFamily="-110" charset="-128"/>
              </a:rPr>
              <a:t>First known synthesis of amino acid occurred in 1850.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600" dirty="0" smtClean="0">
                <a:ea typeface="ＭＳ Ｐゴシック" pitchFamily="-110" charset="-128"/>
              </a:rPr>
              <a:t>Aldehyde reaction with NH</a:t>
            </a:r>
            <a:r>
              <a:rPr lang="en-US" altLang="en-US" sz="2600" baseline="-25000" dirty="0" smtClean="0">
                <a:ea typeface="ＭＳ Ｐゴシック" pitchFamily="-110" charset="-128"/>
              </a:rPr>
              <a:t>3</a:t>
            </a:r>
            <a:r>
              <a:rPr lang="en-US" altLang="en-US" sz="2600" dirty="0" smtClean="0">
                <a:ea typeface="ＭＳ Ｐゴシック" pitchFamily="-110" charset="-128"/>
              </a:rPr>
              <a:t> yields imine.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600" dirty="0" smtClean="0">
                <a:ea typeface="ＭＳ Ｐゴシック" pitchFamily="-110" charset="-128"/>
              </a:rPr>
              <a:t>Cyanide ion attacks the protonated imine.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600" dirty="0" smtClean="0">
                <a:ea typeface="ＭＳ Ｐゴシック" pitchFamily="-110" charset="-128"/>
              </a:rPr>
              <a:t>The resulting </a:t>
            </a:r>
            <a:r>
              <a:rPr lang="en-US" altLang="en-US" sz="2600" i="1" dirty="0" smtClean="0"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sz="2600" dirty="0" smtClean="0">
                <a:ea typeface="ＭＳ Ｐゴシック" pitchFamily="-110" charset="-128"/>
                <a:sym typeface="Symbol" pitchFamily="-110" charset="2"/>
              </a:rPr>
              <a:t>-amino nitrile is hydrolyzed to a carboxylic acid.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Strecker Mechanism</a:t>
            </a:r>
          </a:p>
        </p:txBody>
      </p:sp>
      <p:pic>
        <p:nvPicPr>
          <p:cNvPr id="2" name="Picture 1" descr="24_Pg1233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6"/>
          <a:stretch/>
        </p:blipFill>
        <p:spPr>
          <a:xfrm>
            <a:off x="304800" y="1611662"/>
            <a:ext cx="8534400" cy="3950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5"/>
          <p:cNvSpPr txBox="1">
            <a:spLocks noChangeArrowheads="1"/>
          </p:cNvSpPr>
          <p:nvPr/>
        </p:nvSpPr>
        <p:spPr bwMode="auto">
          <a:xfrm>
            <a:off x="381000" y="1492250"/>
            <a:ext cx="8610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200" dirty="0">
                <a:latin typeface="+mn-lt"/>
              </a:rPr>
              <a:t>Show how you would use a Strecker synthesis to make isoleucine.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381000" y="2745730"/>
            <a:ext cx="8610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200" dirty="0">
                <a:latin typeface="+mn-lt"/>
              </a:rPr>
              <a:t>Isoleucine has a </a:t>
            </a:r>
            <a:r>
              <a:rPr lang="en-US" altLang="en-US" sz="2200" i="1" dirty="0">
                <a:latin typeface="+mn-lt"/>
              </a:rPr>
              <a:t>sec</a:t>
            </a:r>
            <a:r>
              <a:rPr lang="en-US" altLang="en-US" sz="2200" dirty="0">
                <a:latin typeface="+mn-lt"/>
              </a:rPr>
              <a:t>-butyl group for its side chain. Remember that CH</a:t>
            </a:r>
            <a:r>
              <a:rPr lang="en-US" altLang="en-US" sz="2200" baseline="-25000" dirty="0">
                <a:latin typeface="+mn-lt"/>
              </a:rPr>
              <a:t>3</a:t>
            </a:r>
            <a:r>
              <a:rPr lang="en-US" altLang="en-US" sz="2200" dirty="0">
                <a:latin typeface="+mn-lt"/>
              </a:rPr>
              <a:t>–CHO undergoes Strecker synthesis to give alanine, with CH</a:t>
            </a:r>
            <a:r>
              <a:rPr lang="en-US" altLang="en-US" sz="2200" baseline="-25000" dirty="0">
                <a:latin typeface="+mn-lt"/>
              </a:rPr>
              <a:t>3 </a:t>
            </a:r>
            <a:r>
              <a:rPr lang="en-US" altLang="en-US" sz="2200" dirty="0">
                <a:latin typeface="+mn-lt"/>
              </a:rPr>
              <a:t>as the side chain. Therefore, </a:t>
            </a:r>
            <a:r>
              <a:rPr lang="en-US" altLang="en-US" sz="2200" i="1" dirty="0">
                <a:latin typeface="+mn-lt"/>
              </a:rPr>
              <a:t>sec</a:t>
            </a:r>
            <a:r>
              <a:rPr lang="en-US" altLang="en-US" sz="2200" dirty="0">
                <a:latin typeface="+mn-lt"/>
              </a:rPr>
              <a:t>-butyl–CHO should give isoleucine.</a:t>
            </a:r>
          </a:p>
        </p:txBody>
      </p:sp>
      <p:sp>
        <p:nvSpPr>
          <p:cNvPr id="26628" name="Title 1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</a:rPr>
              <a:t>Solved Problem 1</a:t>
            </a:r>
          </a:p>
        </p:txBody>
      </p:sp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381000" y="2329805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dirty="0">
                <a:latin typeface="+mn-lt"/>
              </a:rPr>
              <a:t>Solution</a:t>
            </a:r>
          </a:p>
        </p:txBody>
      </p:sp>
      <p:pic>
        <p:nvPicPr>
          <p:cNvPr id="2" name="Picture 1" descr="24_Pg1234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/>
        </p:blipFill>
        <p:spPr>
          <a:xfrm>
            <a:off x="304800" y="4452292"/>
            <a:ext cx="8534400" cy="1273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0010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Resolution of Amino Acids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3886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Usually, only the L-enantiomer is biologically active.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Convert the amino acid to a salt, using a chiral acid or base. The result is a mixture of </a:t>
            </a:r>
            <a:r>
              <a:rPr lang="en-US" altLang="en-US" sz="2800" dirty="0" err="1" smtClean="0">
                <a:ea typeface="ＭＳ Ｐゴシック" pitchFamily="-110" charset="-128"/>
              </a:rPr>
              <a:t>diastereomeric</a:t>
            </a:r>
            <a:r>
              <a:rPr lang="en-US" altLang="en-US" sz="2800" dirty="0" smtClean="0">
                <a:ea typeface="ＭＳ Ｐゴシック" pitchFamily="-110" charset="-128"/>
              </a:rPr>
              <a:t> salts that can be separated by chromatography.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Use an enzyme, such as </a:t>
            </a:r>
            <a:r>
              <a:rPr lang="en-US" altLang="en-US" sz="2800" dirty="0" err="1" smtClean="0">
                <a:ea typeface="ＭＳ Ｐゴシック" pitchFamily="-110" charset="-128"/>
              </a:rPr>
              <a:t>acylase</a:t>
            </a:r>
            <a:r>
              <a:rPr lang="en-US" altLang="en-US" sz="2800" dirty="0" smtClean="0">
                <a:ea typeface="ＭＳ Ｐゴシック" pitchFamily="-110" charset="-128"/>
              </a:rPr>
              <a:t>, that will react with only one enantiomer.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Selective Enzymatic </a:t>
            </a:r>
            <a:r>
              <a:rPr lang="en-US" altLang="en-US" dirty="0" err="1" smtClean="0">
                <a:ea typeface="ＭＳ Ｐゴシック" pitchFamily="-110" charset="-128"/>
              </a:rPr>
              <a:t>Deacylation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3" name="Picture 2" descr="24_05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3"/>
          <a:stretch/>
        </p:blipFill>
        <p:spPr>
          <a:xfrm>
            <a:off x="304800" y="2061722"/>
            <a:ext cx="8534400" cy="3039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Esterification of the 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ea typeface="ＭＳ Ｐゴシック" pitchFamily="-110" charset="-128"/>
              </a:rPr>
              <a:t>Carboxyl Group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191000"/>
            <a:ext cx="8458200" cy="1981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Use a large excess of alcohol and an acidic catalyst.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Esters are often used as protective derivatives.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Aqueous hydrolysis regenerates the acid.</a:t>
            </a:r>
          </a:p>
        </p:txBody>
      </p:sp>
      <p:pic>
        <p:nvPicPr>
          <p:cNvPr id="2" name="Picture 1" descr="24_Pg1236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6"/>
          <a:stretch/>
        </p:blipFill>
        <p:spPr>
          <a:xfrm>
            <a:off x="304800" y="1865453"/>
            <a:ext cx="8534400" cy="2020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Structure of Proteins</a:t>
            </a:r>
          </a:p>
        </p:txBody>
      </p:sp>
      <p:pic>
        <p:nvPicPr>
          <p:cNvPr id="2" name="Picture 1" descr="24_01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04800" y="1219200"/>
            <a:ext cx="8534400" cy="4783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Acylation of the Amino Group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581400"/>
            <a:ext cx="8229600" cy="21336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amino group is converted to an amide.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Acid chlorides and anhydrides are the </a:t>
            </a:r>
            <a:r>
              <a:rPr lang="en-US" altLang="en-US" sz="2800" dirty="0" err="1" smtClean="0">
                <a:ea typeface="ＭＳ Ｐゴシック" pitchFamily="-110" charset="-128"/>
              </a:rPr>
              <a:t>acylating</a:t>
            </a:r>
            <a:r>
              <a:rPr lang="en-US" altLang="en-US" sz="2800" dirty="0" smtClean="0">
                <a:ea typeface="ＭＳ Ｐゴシック" pitchFamily="-110" charset="-128"/>
              </a:rPr>
              <a:t> agents.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Benzyl </a:t>
            </a:r>
            <a:r>
              <a:rPr lang="en-US" altLang="en-US" sz="2800" dirty="0" err="1" smtClean="0">
                <a:ea typeface="ＭＳ Ｐゴシック" pitchFamily="-110" charset="-128"/>
              </a:rPr>
              <a:t>chloroformate</a:t>
            </a:r>
            <a:r>
              <a:rPr lang="en-US" altLang="en-US" sz="2800" dirty="0" smtClean="0">
                <a:ea typeface="ＭＳ Ｐゴシック" pitchFamily="-110" charset="-128"/>
              </a:rPr>
              <a:t>, PhCH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OCOCl, is commonly used because it is easily removed. </a:t>
            </a:r>
          </a:p>
        </p:txBody>
      </p:sp>
      <p:pic>
        <p:nvPicPr>
          <p:cNvPr id="2" name="Picture 1" descr="24_Pg1237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6"/>
          <a:stretch/>
        </p:blipFill>
        <p:spPr>
          <a:xfrm>
            <a:off x="304800" y="1447800"/>
            <a:ext cx="8534400" cy="1796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1143000"/>
          </a:xfrm>
        </p:spPr>
        <p:txBody>
          <a:bodyPr/>
          <a:lstStyle/>
          <a:p>
            <a:pPr algn="l"/>
            <a:r>
              <a:rPr lang="en-US" altLang="en-US" smtClean="0">
                <a:ea typeface="ＭＳ Ｐゴシック" pitchFamily="-110" charset="-128"/>
              </a:rPr>
              <a:t>     Reaction with Ninhydrin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962400"/>
            <a:ext cx="8229600" cy="1981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Used to visualize spots or bands of amino acids separated by chromatography or electrophoresis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Deep purple color formed with traces of any amino acid</a:t>
            </a:r>
          </a:p>
        </p:txBody>
      </p:sp>
      <p:pic>
        <p:nvPicPr>
          <p:cNvPr id="2" name="Picture 1" descr="24_Pg1237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 b="7929"/>
          <a:stretch/>
        </p:blipFill>
        <p:spPr>
          <a:xfrm>
            <a:off x="304800" y="1828800"/>
            <a:ext cx="8534400" cy="1480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Resonance Stabilization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7772400" cy="11430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peptide bond is an amide bond.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Amides are very stable and neutral.</a:t>
            </a:r>
          </a:p>
        </p:txBody>
      </p:sp>
      <p:pic>
        <p:nvPicPr>
          <p:cNvPr id="2" name="Picture 1" descr="24_06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2"/>
          <a:stretch/>
        </p:blipFill>
        <p:spPr>
          <a:xfrm>
            <a:off x="304800" y="2438400"/>
            <a:ext cx="8534400" cy="3647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algn="l"/>
            <a:r>
              <a:rPr lang="en-US" altLang="en-US" smtClean="0">
                <a:ea typeface="ＭＳ Ｐゴシック" pitchFamily="-110" charset="-128"/>
              </a:rPr>
              <a:t>     Peptide Bond Formation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962400"/>
            <a:ext cx="81534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amino group of one molecule condenses with the acid group of another.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Polypeptides usually have molecular weight less than 5000.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Protein molecular weight is 6000–40,000,000.</a:t>
            </a:r>
          </a:p>
        </p:txBody>
      </p:sp>
      <p:pic>
        <p:nvPicPr>
          <p:cNvPr id="2" name="Picture 1" descr="24_Pg1239_Un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>
          <a:xfrm>
            <a:off x="304800" y="1219200"/>
            <a:ext cx="8534400" cy="2216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010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Human Hormone Bradykinin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657600"/>
            <a:ext cx="8382000" cy="19812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An oligopeptide is made out of four to ten amino acids.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Peptide structures are drawn with the N-terminal end at the left.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Peptides are named from left to right: </a:t>
            </a:r>
            <a:r>
              <a:rPr lang="en-US" altLang="en-US" sz="2800" dirty="0" err="1" smtClean="0">
                <a:ea typeface="ＭＳ Ｐゴシック" pitchFamily="-110" charset="-128"/>
              </a:rPr>
              <a:t>arginylprolylprolyl</a:t>
            </a:r>
            <a:r>
              <a:rPr lang="en-US" altLang="en-US" sz="2800" dirty="0" smtClean="0">
                <a:ea typeface="ＭＳ Ｐゴシック" pitchFamily="-110" charset="-128"/>
              </a:rPr>
              <a:t>…arginine.</a:t>
            </a:r>
          </a:p>
        </p:txBody>
      </p:sp>
      <p:pic>
        <p:nvPicPr>
          <p:cNvPr id="2" name="Picture 1" descr="24_07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1"/>
          <a:stretch/>
        </p:blipFill>
        <p:spPr>
          <a:xfrm>
            <a:off x="304800" y="1219200"/>
            <a:ext cx="8534400" cy="1856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Disulfide Linkages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7772400" cy="533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Cysteine can form disulfide bridges.</a:t>
            </a:r>
          </a:p>
        </p:txBody>
      </p:sp>
      <p:pic>
        <p:nvPicPr>
          <p:cNvPr id="2" name="Picture 1" descr="24_08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"/>
          <a:stretch/>
        </p:blipFill>
        <p:spPr>
          <a:xfrm>
            <a:off x="474213" y="1981200"/>
            <a:ext cx="8534400" cy="4391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Human Oxytocin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36867" name="Text Box 7"/>
          <p:cNvSpPr txBox="1">
            <a:spLocks noChangeArrowheads="1"/>
          </p:cNvSpPr>
          <p:nvPr/>
        </p:nvSpPr>
        <p:spPr bwMode="auto">
          <a:xfrm>
            <a:off x="381000" y="5260538"/>
            <a:ext cx="86106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347472" indent="-347472">
              <a:spcBef>
                <a:spcPct val="50000"/>
              </a:spcBef>
              <a:buFont typeface="Arial" charset="0"/>
              <a:buChar char="•"/>
            </a:pPr>
            <a:r>
              <a:rPr lang="en-US" altLang="en-US" sz="2600" dirty="0" smtClean="0">
                <a:solidFill>
                  <a:srgbClr val="000000"/>
                </a:solidFill>
              </a:rPr>
              <a:t>Oxytocin </a:t>
            </a:r>
            <a:r>
              <a:rPr lang="en-US" altLang="en-US" sz="2600" dirty="0">
                <a:solidFill>
                  <a:srgbClr val="000000"/>
                </a:solidFill>
              </a:rPr>
              <a:t>is a </a:t>
            </a:r>
            <a:r>
              <a:rPr lang="en-US" altLang="en-US" sz="2600" dirty="0" err="1">
                <a:solidFill>
                  <a:srgbClr val="000000"/>
                </a:solidFill>
              </a:rPr>
              <a:t>nonapeptide</a:t>
            </a:r>
            <a:r>
              <a:rPr lang="en-US" altLang="en-US" sz="2600" dirty="0">
                <a:solidFill>
                  <a:srgbClr val="000000"/>
                </a:solidFill>
              </a:rPr>
              <a:t> with two </a:t>
            </a:r>
            <a:r>
              <a:rPr lang="en-US" altLang="en-US" sz="2600" dirty="0" smtClean="0">
                <a:solidFill>
                  <a:srgbClr val="000000"/>
                </a:solidFill>
              </a:rPr>
              <a:t>cysteine residues (at positions </a:t>
            </a:r>
            <a:r>
              <a:rPr lang="en-US" altLang="en-US" sz="2600" dirty="0">
                <a:solidFill>
                  <a:srgbClr val="000000"/>
                </a:solidFill>
              </a:rPr>
              <a:t>1 and 6) linking part of the molecule in a large ring.</a:t>
            </a:r>
          </a:p>
        </p:txBody>
      </p:sp>
      <p:pic>
        <p:nvPicPr>
          <p:cNvPr id="2" name="Picture 1" descr="24_09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"/>
          <a:stretch/>
        </p:blipFill>
        <p:spPr>
          <a:xfrm>
            <a:off x="1371600" y="990600"/>
            <a:ext cx="6400800" cy="4171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Bovine Insulin</a:t>
            </a:r>
            <a:endParaRPr lang="en-US" altLang="en-US" smtClean="0">
              <a:ea typeface="ＭＳ Ｐゴシック" pitchFamily="-110" charset="-128"/>
            </a:endParaRP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724400"/>
            <a:ext cx="8305800" cy="1066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Insulin is composed of two separate peptide chains, the A chain, containing 21 amino acid residues, and the B chain, containing 30.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10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7"/>
          <a:stretch/>
        </p:blipFill>
        <p:spPr>
          <a:xfrm>
            <a:off x="304800" y="1371600"/>
            <a:ext cx="8534400" cy="2839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153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Peptide Structure Determination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7467600" cy="2743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Cleavage of disulfide linkages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Determination of amino acid composition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Sequencing from the N terminus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C-terminal residue analysis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Partial hydrolysis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Disulfide Cleavage</a:t>
            </a:r>
          </a:p>
        </p:txBody>
      </p:sp>
      <p:pic>
        <p:nvPicPr>
          <p:cNvPr id="2" name="Picture 1" descr="24_11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"/>
          <a:stretch/>
        </p:blipFill>
        <p:spPr>
          <a:xfrm>
            <a:off x="1447800" y="990600"/>
            <a:ext cx="6248400" cy="543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Amino Acids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610600" cy="4495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—NH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 on the carbon next to —COOH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Glycine, NH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—CH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—COOH, is simplest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amino acid.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Amino acids with a side chain (—R) are chiral. Almost all the naturally occurring amino acids have the (</a:t>
            </a:r>
            <a:r>
              <a:rPr lang="en-US" altLang="en-US" sz="2800" i="1" dirty="0" smtClean="0">
                <a:ea typeface="ＭＳ Ｐゴシック" pitchFamily="-110" charset="-128"/>
              </a:rPr>
              <a:t>S</a:t>
            </a:r>
            <a:r>
              <a:rPr lang="en-US" altLang="en-US" sz="2800" dirty="0" smtClean="0">
                <a:ea typeface="ＭＳ Ｐゴシック" pitchFamily="-110" charset="-128"/>
              </a:rPr>
              <a:t>)</a:t>
            </a:r>
            <a:r>
              <a:rPr lang="en-US" altLang="en-US" sz="2800" i="1" dirty="0" smtClean="0">
                <a:ea typeface="ＭＳ Ｐゴシック" pitchFamily="-110" charset="-128"/>
              </a:rPr>
              <a:t> </a:t>
            </a:r>
            <a:r>
              <a:rPr lang="en-US" altLang="en-US" sz="2800" dirty="0" smtClean="0">
                <a:ea typeface="ＭＳ Ｐゴシック" pitchFamily="-110" charset="-128"/>
              </a:rPr>
              <a:t>configuration.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They are called L-amino acids because they resemble L-(–)-glyceraldehyde.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Direction of optical rotation, (+) or (–), </a:t>
            </a:r>
            <a:r>
              <a:rPr lang="en-US" altLang="en-US" sz="2800" i="1" dirty="0" smtClean="0">
                <a:ea typeface="ＭＳ Ｐゴシック" pitchFamily="-110" charset="-128"/>
              </a:rPr>
              <a:t>must</a:t>
            </a:r>
            <a:r>
              <a:rPr lang="en-US" altLang="en-US" sz="2800" dirty="0" smtClean="0">
                <a:ea typeface="ＭＳ Ｐゴシック" pitchFamily="-110" charset="-128"/>
              </a:rPr>
              <a:t> be determined experimentally.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algn="l"/>
            <a:r>
              <a:rPr lang="en-US" altLang="en-US" smtClean="0">
                <a:ea typeface="ＭＳ Ｐゴシック" pitchFamily="-110" charset="-128"/>
              </a:rPr>
              <a:t>     Amino Acid Composition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Separate the individual peptide chains.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Boil with 6 M </a:t>
            </a:r>
            <a:r>
              <a:rPr lang="en-US" altLang="en-US" sz="2800" dirty="0" err="1" smtClean="0">
                <a:ea typeface="ＭＳ Ｐゴシック" pitchFamily="-110" charset="-128"/>
              </a:rPr>
              <a:t>HCl</a:t>
            </a:r>
            <a:r>
              <a:rPr lang="en-US" altLang="en-US" sz="2800" dirty="0" smtClean="0">
                <a:ea typeface="ＭＳ Ｐゴシック" pitchFamily="-110" charset="-128"/>
              </a:rPr>
              <a:t> for 24 hours.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Separate in an amino acid analyzer.</a:t>
            </a:r>
          </a:p>
        </p:txBody>
      </p:sp>
      <p:pic>
        <p:nvPicPr>
          <p:cNvPr id="2" name="Picture 1" descr="24_12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"/>
          <a:stretch/>
        </p:blipFill>
        <p:spPr>
          <a:xfrm>
            <a:off x="1752600" y="2895600"/>
            <a:ext cx="5193229" cy="3613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Composition of Human </a:t>
            </a:r>
            <a:r>
              <a:rPr lang="en-US" altLang="en-US" dirty="0" err="1" smtClean="0">
                <a:solidFill>
                  <a:srgbClr val="000000"/>
                </a:solidFill>
                <a:ea typeface="ＭＳ Ｐゴシック" pitchFamily="-110" charset="-128"/>
              </a:rPr>
              <a:t>Bradykinin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457200" y="5410200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altLang="en-US" sz="2800" dirty="0">
                <a:latin typeface="+mn-lt"/>
              </a:rPr>
              <a:t>Use of an amino acid analyzer to determine the composition of human bradykinin</a:t>
            </a:r>
          </a:p>
        </p:txBody>
      </p:sp>
      <p:pic>
        <p:nvPicPr>
          <p:cNvPr id="2" name="Picture 1" descr="24_1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"/>
          <a:stretch/>
        </p:blipFill>
        <p:spPr>
          <a:xfrm>
            <a:off x="990600" y="1143000"/>
            <a:ext cx="6934200" cy="3984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Sequencing from the N Terminus: The Edman Degradation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09800"/>
            <a:ext cx="8305800" cy="30480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Edman degradation</a:t>
            </a:r>
            <a:r>
              <a:rPr lang="en-US" altLang="en-US" sz="2800" dirty="0" smtClean="0">
                <a:ea typeface="ＭＳ Ｐゴシック" pitchFamily="-110" charset="-128"/>
              </a:rPr>
              <a:t>: The reaction with phenyl </a:t>
            </a:r>
            <a:r>
              <a:rPr lang="en-US" altLang="en-US" sz="2800" dirty="0" err="1" smtClean="0">
                <a:ea typeface="ＭＳ Ｐゴシック" pitchFamily="-110" charset="-128"/>
              </a:rPr>
              <a:t>isothiocyanate</a:t>
            </a:r>
            <a:r>
              <a:rPr lang="en-US" altLang="en-US" sz="2800" dirty="0" smtClean="0">
                <a:ea typeface="ＭＳ Ｐゴシック" pitchFamily="-110" charset="-128"/>
              </a:rPr>
              <a:t> followed by hydrolysis removes the N terminus amino acid.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</a:t>
            </a:r>
            <a:r>
              <a:rPr lang="en-US" altLang="en-US" sz="2800" dirty="0" err="1" smtClean="0">
                <a:ea typeface="ＭＳ Ｐゴシック" pitchFamily="-110" charset="-128"/>
              </a:rPr>
              <a:t>phenylthiohydantoin</a:t>
            </a:r>
            <a:r>
              <a:rPr lang="en-US" altLang="en-US" sz="2800" dirty="0" smtClean="0">
                <a:ea typeface="ＭＳ Ｐゴシック" pitchFamily="-110" charset="-128"/>
              </a:rPr>
              <a:t> derivative is identified by chromatography. 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Use for peptides with &lt; 30 amino acids.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13716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Edman Degradation </a:t>
            </a:r>
          </a:p>
        </p:txBody>
      </p:sp>
      <p:pic>
        <p:nvPicPr>
          <p:cNvPr id="2" name="Picture 1" descr="24_Pg1244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4"/>
          <a:stretch/>
        </p:blipFill>
        <p:spPr>
          <a:xfrm>
            <a:off x="381000" y="3505200"/>
            <a:ext cx="8534400" cy="2118626"/>
          </a:xfrm>
          <a:prstGeom prst="rect">
            <a:avLst/>
          </a:prstGeom>
        </p:spPr>
      </p:pic>
      <p:pic>
        <p:nvPicPr>
          <p:cNvPr id="3" name="Picture 2" descr="24_Pg1244_UnFigure_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>
          <a:xfrm>
            <a:off x="381000" y="1600200"/>
            <a:ext cx="8534400" cy="176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Last Step of the 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err="1" smtClean="0">
                <a:ea typeface="ＭＳ Ｐゴシック" pitchFamily="-110" charset="-128"/>
              </a:rPr>
              <a:t>Edman</a:t>
            </a:r>
            <a:r>
              <a:rPr lang="en-US" altLang="en-US" dirty="0" smtClean="0">
                <a:ea typeface="ＭＳ Ｐゴシック" pitchFamily="-110" charset="-128"/>
              </a:rPr>
              <a:t> Degradation</a:t>
            </a:r>
          </a:p>
        </p:txBody>
      </p:sp>
      <p:sp>
        <p:nvSpPr>
          <p:cNvPr id="4505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495800"/>
            <a:ext cx="8382000" cy="9906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In the final step (step 3) the </a:t>
            </a:r>
            <a:r>
              <a:rPr lang="en-US" altLang="en-US" sz="2800" dirty="0" err="1" smtClean="0">
                <a:ea typeface="ＭＳ Ｐゴシック" pitchFamily="-110" charset="-128"/>
              </a:rPr>
              <a:t>thiazoline</a:t>
            </a:r>
            <a:r>
              <a:rPr lang="en-US" altLang="en-US" sz="2800" dirty="0" smtClean="0">
                <a:ea typeface="ＭＳ Ｐゴシック" pitchFamily="-110" charset="-128"/>
              </a:rPr>
              <a:t> isomerizes to the more stable </a:t>
            </a:r>
            <a:r>
              <a:rPr lang="en-US" altLang="en-US" sz="2800" dirty="0" err="1" smtClean="0">
                <a:ea typeface="ＭＳ Ｐゴシック" pitchFamily="-110" charset="-128"/>
              </a:rPr>
              <a:t>phenylthiohydantoin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 descr="24_Pg1245_Un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4766"/>
          <a:stretch/>
        </p:blipFill>
        <p:spPr>
          <a:xfrm>
            <a:off x="439018" y="1524000"/>
            <a:ext cx="8534400" cy="2411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The Sanger Method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381000" y="4800600"/>
            <a:ext cx="8229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800" dirty="0">
                <a:latin typeface="+mn-lt"/>
              </a:rPr>
              <a:t>The Sanger method for N terminus determination is a less common alternative to the </a:t>
            </a:r>
            <a:r>
              <a:rPr lang="en-US" altLang="en-US" sz="2800" dirty="0" err="1">
                <a:latin typeface="+mn-lt"/>
              </a:rPr>
              <a:t>Edman</a:t>
            </a:r>
            <a:r>
              <a:rPr lang="en-US" altLang="en-US" sz="2800" dirty="0">
                <a:latin typeface="+mn-lt"/>
              </a:rPr>
              <a:t> degradation.</a:t>
            </a:r>
          </a:p>
        </p:txBody>
      </p:sp>
      <p:pic>
        <p:nvPicPr>
          <p:cNvPr id="2" name="Picture 1" descr="24_Pg1246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/>
        </p:blipFill>
        <p:spPr>
          <a:xfrm>
            <a:off x="457200" y="1447800"/>
            <a:ext cx="8534400" cy="3011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Sequencing from the C Terminus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686800" cy="3124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enzyme carboxypeptidase cleaves the </a:t>
            </a:r>
            <a:br>
              <a:rPr lang="en-US" altLang="en-US" sz="2800" dirty="0" smtClean="0">
                <a:ea typeface="ＭＳ Ｐゴシック" pitchFamily="-110" charset="-128"/>
              </a:rPr>
            </a:br>
            <a:r>
              <a:rPr lang="en-US" altLang="en-US" sz="2800" dirty="0" smtClean="0">
                <a:ea typeface="ＭＳ Ｐゴシック" pitchFamily="-110" charset="-128"/>
              </a:rPr>
              <a:t>C-terminal peptide bond.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However, since different amino acids react at different rates, it’s difficult to determine more than the original C-terminal amino acid.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C-Terminal Residue Analysis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3429000"/>
            <a:ext cx="8305800" cy="1981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 C-terminal amino acid can be identified using the enzyme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carboxypeptidase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, which cleaves the C-terminal peptide bond.</a:t>
            </a:r>
            <a:endParaRPr lang="en-US" altLang="en-US" sz="2800" dirty="0" smtClean="0">
              <a:ea typeface="ＭＳ Ｐゴシック" pitchFamily="-110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Eventually, the entire peptide is hydrolyzed to its individual amino acids.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Pg1246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8"/>
          <a:stretch/>
        </p:blipFill>
        <p:spPr>
          <a:xfrm>
            <a:off x="304800" y="1676400"/>
            <a:ext cx="8534400" cy="131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Partial Hydrolysis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3124200"/>
          </a:xfrm>
        </p:spPr>
        <p:txBody>
          <a:bodyPr/>
          <a:lstStyle/>
          <a:p>
            <a:pPr marL="346075" indent="-346075"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Break the peptide chain into smaller fragments.</a:t>
            </a:r>
          </a:p>
          <a:p>
            <a:pPr marL="746125" lvl="2" indent="-346075">
              <a:buFont typeface="Arial" pitchFamily="34" charset="0"/>
              <a:buChar char="–"/>
            </a:pPr>
            <a:r>
              <a:rPr lang="en-US" altLang="en-US" dirty="0" smtClean="0">
                <a:ea typeface="ＭＳ Ｐゴシック" pitchFamily="-110" charset="-128"/>
              </a:rPr>
              <a:t>Trypsin cleaves at the carboxyl group of lysine and arginine.</a:t>
            </a:r>
          </a:p>
          <a:p>
            <a:pPr marL="746125" lvl="2" indent="-346075">
              <a:buFont typeface="Arial" pitchFamily="34" charset="0"/>
              <a:buChar char="–"/>
            </a:pPr>
            <a:r>
              <a:rPr lang="en-US" altLang="en-US" dirty="0" smtClean="0">
                <a:ea typeface="ＭＳ Ｐゴシック" pitchFamily="-110" charset="-128"/>
              </a:rPr>
              <a:t>Chymotrypsin cleaves at the carboxyl group of phenylalanine, tyrosine, and tryptophan.</a:t>
            </a:r>
          </a:p>
          <a:p>
            <a:pPr marL="346075" indent="-346075"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Sequence each fragment, then fit them together like a jigsaw puzzle.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Solution Phase Peptide Synthesis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86000"/>
            <a:ext cx="8382000" cy="32004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First, protect the amino group at the N terminus with benzyl </a:t>
            </a:r>
            <a:r>
              <a:rPr lang="en-US" altLang="en-US" sz="2800" dirty="0" err="1" smtClean="0">
                <a:ea typeface="ＭＳ Ｐゴシック" pitchFamily="-110" charset="-128"/>
              </a:rPr>
              <a:t>chloroformate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Activate the carboxyl group with ethyl </a:t>
            </a:r>
            <a:r>
              <a:rPr lang="en-US" altLang="en-US" sz="2800" dirty="0" err="1" smtClean="0">
                <a:ea typeface="ＭＳ Ｐゴシック" pitchFamily="-110" charset="-128"/>
              </a:rPr>
              <a:t>chloroformate</a:t>
            </a:r>
            <a:r>
              <a:rPr lang="en-US" altLang="en-US" sz="2800" dirty="0" smtClean="0">
                <a:ea typeface="ＭＳ Ｐゴシック" pitchFamily="-110" charset="-128"/>
              </a:rPr>
              <a:t> to form anhydride of carbonic acid.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Couple the next amino acid.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Repeat activation and coupling until all amino acids needed have been added.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Remove the protecting group.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itchFamily="-110" charset="-128"/>
              </a:rPr>
              <a:t>Stereochemistry of </a:t>
            </a:r>
            <a:r>
              <a:rPr lang="en-US" altLang="en-US" i="1" dirty="0">
                <a:solidFill>
                  <a:schemeClr val="tx1"/>
                </a:solidFill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dirty="0">
                <a:solidFill>
                  <a:schemeClr val="tx1"/>
                </a:solidFill>
                <a:ea typeface="ＭＳ Ｐゴシック" pitchFamily="-110" charset="-128"/>
                <a:sym typeface="Symbol" pitchFamily="-110" charset="2"/>
              </a:rPr>
              <a:t>-</a:t>
            </a:r>
            <a:r>
              <a:rPr lang="en-US" altLang="en-US" dirty="0">
                <a:ea typeface="ＭＳ Ｐゴシック" pitchFamily="-110" charset="-128"/>
              </a:rPr>
              <a:t>Amino Acids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02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9"/>
          <a:stretch/>
        </p:blipFill>
        <p:spPr>
          <a:xfrm>
            <a:off x="304800" y="1582755"/>
            <a:ext cx="8534400" cy="428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Solution Phase Peptide Synthesis: </a:t>
            </a:r>
            <a:r>
              <a:rPr lang="en-US" altLang="en-US" dirty="0" smtClean="0">
                <a:solidFill>
                  <a:schemeClr val="tx1"/>
                </a:solidFill>
                <a:ea typeface="ＭＳ Ｐゴシック" pitchFamily="-110" charset="-128"/>
              </a:rPr>
              <a:t>Protect, react, then </a:t>
            </a:r>
            <a:r>
              <a:rPr lang="en-US" altLang="en-US" dirty="0" err="1" smtClean="0">
                <a:solidFill>
                  <a:schemeClr val="tx1"/>
                </a:solidFill>
                <a:ea typeface="ＭＳ Ｐゴシック" pitchFamily="-110" charset="-128"/>
              </a:rPr>
              <a:t>Deprotect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Pg1248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5"/>
          <a:stretch/>
        </p:blipFill>
        <p:spPr>
          <a:xfrm>
            <a:off x="685800" y="2438400"/>
            <a:ext cx="6827520" cy="796408"/>
          </a:xfrm>
          <a:prstGeom prst="rect">
            <a:avLst/>
          </a:prstGeom>
        </p:spPr>
      </p:pic>
      <p:pic>
        <p:nvPicPr>
          <p:cNvPr id="3" name="Picture 2" descr="24_Pg1249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4"/>
          <a:stretch/>
        </p:blipFill>
        <p:spPr>
          <a:xfrm>
            <a:off x="411480" y="3429000"/>
            <a:ext cx="6827520" cy="1778512"/>
          </a:xfrm>
          <a:prstGeom prst="rect">
            <a:avLst/>
          </a:prstGeom>
        </p:spPr>
      </p:pic>
      <p:pic>
        <p:nvPicPr>
          <p:cNvPr id="4" name="Picture 3" descr="24_Pg1249_UnFigure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5"/>
          <a:stretch/>
        </p:blipFill>
        <p:spPr>
          <a:xfrm>
            <a:off x="716280" y="5410200"/>
            <a:ext cx="6827520" cy="1118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Solid Phase Synthesis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3962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Attaching the growing peptide chains to solid polystyrene beads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Intermediates do not have to be purified.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Excess reagents are washed away with a solvent rinse.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 process can be automated.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Larger peptides can be constructed.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Attaching the Peptide to the Solid Support</a:t>
            </a:r>
          </a:p>
        </p:txBody>
      </p:sp>
      <p:pic>
        <p:nvPicPr>
          <p:cNvPr id="2" name="Picture 1" descr="24_Pg1249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"/>
          <a:stretch/>
        </p:blipFill>
        <p:spPr>
          <a:xfrm>
            <a:off x="304800" y="2730109"/>
            <a:ext cx="8534400" cy="2299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Attachment of the C-Terminal Amino Acid</a:t>
            </a:r>
          </a:p>
        </p:txBody>
      </p:sp>
      <p:sp>
        <p:nvSpPr>
          <p:cNvPr id="5427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648200"/>
            <a:ext cx="7772400" cy="15240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Once the C-terminal amino acid is fixed to the polymer, the chain is built on the amino group of this amino acid.</a:t>
            </a:r>
            <a:endParaRPr lang="en-US" altLang="en-US" sz="2800" smtClean="0">
              <a:ea typeface="ＭＳ Ｐゴシック" pitchFamily="-110" charset="-128"/>
            </a:endParaRPr>
          </a:p>
        </p:txBody>
      </p:sp>
      <p:pic>
        <p:nvPicPr>
          <p:cNvPr id="2" name="Picture 1" descr="24_Pg1250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1"/>
          <a:stretch/>
        </p:blipFill>
        <p:spPr>
          <a:xfrm>
            <a:off x="304800" y="2093367"/>
            <a:ext cx="8534400" cy="225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Protection of the Amino Group as Its </a:t>
            </a:r>
            <a:r>
              <a:rPr lang="en-US" altLang="en-US" dirty="0" err="1" smtClean="0">
                <a:ea typeface="ＭＳ Ｐゴシック" pitchFamily="-110" charset="-128"/>
              </a:rPr>
              <a:t>Fmoc</a:t>
            </a:r>
            <a:r>
              <a:rPr lang="en-US" altLang="en-US" dirty="0" smtClean="0">
                <a:ea typeface="ＭＳ Ｐゴシック" pitchFamily="-110" charset="-128"/>
              </a:rPr>
              <a:t> Derivative</a:t>
            </a:r>
          </a:p>
        </p:txBody>
      </p:sp>
      <p:pic>
        <p:nvPicPr>
          <p:cNvPr id="2" name="Picture 1" descr="24_Pg1250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5"/>
          <a:stretch/>
        </p:blipFill>
        <p:spPr>
          <a:xfrm>
            <a:off x="228600" y="2921087"/>
            <a:ext cx="8763000" cy="1695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Removal of the 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err="1" smtClean="0">
                <a:ea typeface="ＭＳ Ｐゴシック" pitchFamily="-110" charset="-128"/>
              </a:rPr>
              <a:t>Boc</a:t>
            </a:r>
            <a:r>
              <a:rPr lang="en-US" altLang="en-US" dirty="0" smtClean="0">
                <a:ea typeface="ＭＳ Ｐゴシック" pitchFamily="-110" charset="-128"/>
              </a:rPr>
              <a:t> Protecting Group</a:t>
            </a:r>
          </a:p>
        </p:txBody>
      </p:sp>
      <p:sp>
        <p:nvSpPr>
          <p:cNvPr id="56323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410200"/>
            <a:ext cx="7772400" cy="1066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smtClean="0">
                <a:ea typeface="ＭＳ Ｐゴシック" pitchFamily="-110" charset="-128"/>
              </a:rPr>
              <a:t>The Fmoc group is easily cleaved by brief treatment with mildly basic conditions.</a:t>
            </a:r>
          </a:p>
        </p:txBody>
      </p:sp>
      <p:pic>
        <p:nvPicPr>
          <p:cNvPr id="2" name="Picture 1" descr="24_Pg1250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4"/>
          <a:stretch/>
        </p:blipFill>
        <p:spPr>
          <a:xfrm>
            <a:off x="304800" y="2514600"/>
            <a:ext cx="8534400" cy="1693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i="1" dirty="0" smtClean="0">
                <a:solidFill>
                  <a:srgbClr val="000000"/>
                </a:solidFill>
                <a:ea typeface="ＭＳ Ｐゴシック" pitchFamily="-110" charset="-128"/>
              </a:rPr>
              <a:t>N,N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’-</a:t>
            </a:r>
            <a:r>
              <a:rPr lang="en-US" altLang="en-US" dirty="0" err="1" smtClean="0">
                <a:solidFill>
                  <a:srgbClr val="000000"/>
                </a:solidFill>
                <a:ea typeface="ＭＳ Ｐゴシック" pitchFamily="-110" charset="-128"/>
              </a:rPr>
              <a:t>Dicyclohexylcarbodiimide</a:t>
            </a: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 (DCC) Coupling</a:t>
            </a:r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419600"/>
            <a:ext cx="8229600" cy="1600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When a mixture of an amine and an acid is treated with DCC, the amine and the acid couple to form an amide.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Pg1250_UnFigure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7"/>
          <a:stretch/>
        </p:blipFill>
        <p:spPr>
          <a:xfrm>
            <a:off x="228600" y="2438400"/>
            <a:ext cx="8610600" cy="974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ea typeface="ＭＳ Ｐゴシック" pitchFamily="-110" charset="-128"/>
              </a:rPr>
              <a:t>DCC-Activated Acyl Derivative</a:t>
            </a:r>
          </a:p>
        </p:txBody>
      </p:sp>
      <p:sp>
        <p:nvSpPr>
          <p:cNvPr id="5837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42899" y="4267200"/>
            <a:ext cx="8643845" cy="15240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The carboxylate ion adds to the strongly electrophilic carbon of the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diimide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, giving an activated acyl derivative of the acid.</a:t>
            </a:r>
          </a:p>
        </p:txBody>
      </p:sp>
      <p:pic>
        <p:nvPicPr>
          <p:cNvPr id="2" name="Picture 1" descr="24_Pg1251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9"/>
          <a:stretch/>
        </p:blipFill>
        <p:spPr>
          <a:xfrm>
            <a:off x="452345" y="1752600"/>
            <a:ext cx="8534400" cy="171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Coupling with the Amine</a:t>
            </a:r>
          </a:p>
        </p:txBody>
      </p:sp>
      <p:pic>
        <p:nvPicPr>
          <p:cNvPr id="2" name="Picture 1" descr="24_Pg1251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4"/>
          <a:stretch/>
        </p:blipFill>
        <p:spPr>
          <a:xfrm>
            <a:off x="304800" y="2690709"/>
            <a:ext cx="8534400" cy="178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Cleavage of the </a:t>
            </a:r>
            <a:b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Finished Peptide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572000"/>
            <a:ext cx="8610600" cy="17526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At the completion of the synthesis, the ester bonded to the polymer is cleaved by anhydrous HF. </a:t>
            </a:r>
            <a:endParaRPr lang="en-US" altLang="en-US" sz="2600" dirty="0" smtClean="0">
              <a:ea typeface="ＭＳ Ｐゴシック" pitchFamily="-110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Because this is an ester bond, it is more easily cleaved than the amide bonds of the peptide.</a:t>
            </a:r>
            <a:endParaRPr lang="en-US" altLang="en-US" sz="2600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Pg1251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3"/>
          <a:stretch/>
        </p:blipFill>
        <p:spPr>
          <a:xfrm>
            <a:off x="990600" y="1828799"/>
            <a:ext cx="7086600" cy="2617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Standard Amino Acids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7772400" cy="4343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Twenty standard alpha-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amino acids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Differ in side-chain characteristics: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—H or alkyl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Contains an —OH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Contains sulfur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Contains a </a:t>
            </a:r>
            <a:r>
              <a:rPr lang="en-US" altLang="en-US" sz="2400" dirty="0" err="1" smtClean="0">
                <a:ea typeface="ＭＳ Ｐゴシック" pitchFamily="-110" charset="-128"/>
                <a:sym typeface="Symbol" pitchFamily="-110" charset="2"/>
              </a:rPr>
              <a:t>nonbasic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 nitrogen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Has —COOH</a:t>
            </a:r>
          </a:p>
          <a:p>
            <a:pPr lvl="1">
              <a:buFont typeface="Arial" pitchFamily="34" charset="0"/>
              <a:buChar char="–"/>
            </a:pP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Has a basic nitrogen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Classification of Proteins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153400" cy="4267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Simple</a:t>
            </a:r>
            <a:r>
              <a:rPr lang="en-US" altLang="en-US" sz="2800" dirty="0" smtClean="0">
                <a:ea typeface="ＭＳ Ｐゴシック" pitchFamily="-110" charset="-128"/>
              </a:rPr>
              <a:t>: Hydrolyzed to amino acids only</a:t>
            </a:r>
          </a:p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Conjugated</a:t>
            </a:r>
            <a:r>
              <a:rPr lang="en-US" altLang="en-US" sz="2800" dirty="0" smtClean="0">
                <a:ea typeface="ＭＳ Ｐゴシック" pitchFamily="-110" charset="-128"/>
              </a:rPr>
              <a:t>: Bonded to a </a:t>
            </a:r>
            <a:r>
              <a:rPr lang="en-US" altLang="en-US" sz="2800" dirty="0" err="1" smtClean="0">
                <a:ea typeface="ＭＳ Ｐゴシック" pitchFamily="-110" charset="-128"/>
              </a:rPr>
              <a:t>nonprotein</a:t>
            </a:r>
            <a:r>
              <a:rPr lang="en-US" altLang="en-US" sz="2800" dirty="0" smtClean="0">
                <a:ea typeface="ＭＳ Ｐゴシック" pitchFamily="-110" charset="-128"/>
              </a:rPr>
              <a:t> group, such as sugar, nucleic acid, or lipid</a:t>
            </a:r>
          </a:p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Fibrous</a:t>
            </a:r>
            <a:r>
              <a:rPr lang="en-US" altLang="en-US" sz="2800" dirty="0" smtClean="0">
                <a:ea typeface="ＭＳ Ｐゴシック" pitchFamily="-110" charset="-128"/>
              </a:rPr>
              <a:t>: Long, stringy filaments, insoluble in water; function as structure</a:t>
            </a:r>
          </a:p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Globular</a:t>
            </a:r>
            <a:r>
              <a:rPr lang="en-US" altLang="en-US" sz="2800" dirty="0" smtClean="0">
                <a:ea typeface="ＭＳ Ｐゴシック" pitchFamily="-110" charset="-128"/>
              </a:rPr>
              <a:t>: Folded into spherical shape; function as enzymes, hormones, or transport proteins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Levels of Protein Structure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676400"/>
            <a:ext cx="8610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78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78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78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10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78" charset="-128"/>
                <a:cs typeface="ＭＳ Ｐゴシック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Primary</a:t>
            </a:r>
            <a:r>
              <a:rPr lang="en-US" altLang="en-US" sz="2800" dirty="0" smtClean="0">
                <a:ea typeface="ＭＳ Ｐゴシック" pitchFamily="-110" charset="-128"/>
              </a:rPr>
              <a:t>: The sequence of the amino acids in the chain and the disulfide links</a:t>
            </a:r>
          </a:p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Secondary</a:t>
            </a:r>
            <a:r>
              <a:rPr lang="en-US" altLang="en-US" sz="2800" dirty="0" smtClean="0">
                <a:ea typeface="ＭＳ Ｐゴシック" pitchFamily="-110" charset="-128"/>
              </a:rPr>
              <a:t>: Structure formed by hydrogen bonding. Examples are </a:t>
            </a:r>
            <a:r>
              <a:rPr lang="en-US" altLang="en-US" sz="2800" i="1" dirty="0" smtClean="0"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helix and pleated sheet.</a:t>
            </a:r>
          </a:p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  <a:sym typeface="Symbol" pitchFamily="-110" charset="2"/>
              </a:rPr>
              <a:t>Tertiary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: Complete 3-D conformation </a:t>
            </a:r>
          </a:p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  <a:sym typeface="Symbol" pitchFamily="-110" charset="2"/>
              </a:rPr>
              <a:t>Quaternary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: Association of two or more peptide chains to form 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Secondary Structure: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ea typeface="ＭＳ Ｐゴシック" pitchFamily="-110" charset="-128"/>
              </a:rPr>
              <a:t>Alpha Helix</a:t>
            </a:r>
          </a:p>
        </p:txBody>
      </p:sp>
      <p:sp>
        <p:nvSpPr>
          <p:cNvPr id="63491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876800"/>
            <a:ext cx="7924800" cy="13716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Each carbonyl oxygen can hydrogen bond with an N—H hydrogen on the next turn of the coil.</a:t>
            </a:r>
          </a:p>
        </p:txBody>
      </p:sp>
      <p:pic>
        <p:nvPicPr>
          <p:cNvPr id="2" name="Picture 1" descr="24_15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7"/>
          <a:stretch/>
        </p:blipFill>
        <p:spPr>
          <a:xfrm>
            <a:off x="304800" y="1981200"/>
            <a:ext cx="8534400" cy="2464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Secondary Structure: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Pleated Sheet Arrangement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1000" y="5584448"/>
            <a:ext cx="8382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600" dirty="0">
                <a:latin typeface="+mn-lt"/>
              </a:rPr>
              <a:t>Each carbonyl oxygen hydrogen bonds with a N—H on an adjacent peptide chain.</a:t>
            </a:r>
          </a:p>
        </p:txBody>
      </p:sp>
      <p:pic>
        <p:nvPicPr>
          <p:cNvPr id="2" name="Picture 1" descr="24_16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5"/>
          <a:stretch/>
        </p:blipFill>
        <p:spPr>
          <a:xfrm>
            <a:off x="1333500" y="1752600"/>
            <a:ext cx="6477000" cy="3751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Tertiary Structure of </a:t>
            </a:r>
            <a:b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dirty="0" smtClean="0">
                <a:solidFill>
                  <a:srgbClr val="000000"/>
                </a:solidFill>
                <a:ea typeface="ＭＳ Ｐゴシック" pitchFamily="-110" charset="-128"/>
              </a:rPr>
              <a:t>Globular Proteins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2" name="Picture 1" descr="24_1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"/>
          <a:stretch/>
        </p:blipFill>
        <p:spPr>
          <a:xfrm>
            <a:off x="2019300" y="1594555"/>
            <a:ext cx="5105400" cy="3556995"/>
          </a:xfrm>
          <a:prstGeom prst="rect">
            <a:avLst/>
          </a:prstGeom>
        </p:spPr>
      </p:pic>
      <p:sp>
        <p:nvSpPr>
          <p:cNvPr id="6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50838" y="5257800"/>
            <a:ext cx="8335962" cy="1219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tertiary structure of a typical globular protein includes segments of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  <a:sym typeface="Symbol" pitchFamily="-110" charset="2"/>
              </a:rPr>
              <a:t>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helix with segments of random coil at the points where the helix is folded.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Summary of Structures</a:t>
            </a:r>
          </a:p>
        </p:txBody>
      </p:sp>
      <p:pic>
        <p:nvPicPr>
          <p:cNvPr id="2" name="Picture 1" descr="24_18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"/>
          <a:stretch/>
        </p:blipFill>
        <p:spPr>
          <a:xfrm>
            <a:off x="1180141" y="1147906"/>
            <a:ext cx="6783718" cy="5100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Denaturation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b="1" dirty="0" smtClean="0">
                <a:ea typeface="ＭＳ Ｐゴシック" pitchFamily="-110" charset="-128"/>
              </a:rPr>
              <a:t>Denaturation</a:t>
            </a:r>
            <a:r>
              <a:rPr lang="en-US" altLang="en-US" sz="2800" dirty="0" smtClean="0">
                <a:ea typeface="ＭＳ Ｐゴシック" pitchFamily="-110" charset="-128"/>
              </a:rPr>
              <a:t> is defined as the disruption of the normal structure of a protein, such that it loses biological activity.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Usually caused by heat or changes in pH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Usually irreversible. </a:t>
            </a:r>
          </a:p>
          <a:p>
            <a:pPr marL="740664" lvl="2" indent="-283464">
              <a:buFont typeface="Arial" pitchFamily="34" charset="0"/>
              <a:buChar char="–"/>
            </a:pPr>
            <a:r>
              <a:rPr lang="en-US" altLang="en-US" dirty="0" smtClean="0">
                <a:ea typeface="ＭＳ Ｐゴシック" pitchFamily="-110" charset="-128"/>
              </a:rPr>
              <a:t>A cooked egg cannot be “uncooked.”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-110" charset="-128"/>
              </a:rPr>
              <a:t>Prion Diseases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Neurologist Stanley B. </a:t>
            </a:r>
            <a:r>
              <a:rPr lang="en-US" altLang="en-US" sz="2800" dirty="0" err="1" smtClean="0">
                <a:ea typeface="ＭＳ Ｐゴシック" pitchFamily="-110" charset="-128"/>
              </a:rPr>
              <a:t>Prusiner</a:t>
            </a:r>
            <a:r>
              <a:rPr lang="en-US" altLang="en-US" sz="2800" dirty="0" smtClean="0">
                <a:ea typeface="ＭＳ Ｐゴシック" pitchFamily="-110" charset="-128"/>
              </a:rPr>
              <a:t> studied </a:t>
            </a:r>
            <a:r>
              <a:rPr lang="en-US" altLang="en-US" sz="2800" dirty="0" err="1" smtClean="0">
                <a:ea typeface="ＭＳ Ｐゴシック" pitchFamily="-110" charset="-128"/>
              </a:rPr>
              <a:t>scrapie</a:t>
            </a:r>
            <a:r>
              <a:rPr lang="en-US" altLang="en-US" sz="2800" dirty="0" smtClean="0">
                <a:ea typeface="ＭＳ Ｐゴシック" pitchFamily="-110" charset="-128"/>
              </a:rPr>
              <a:t>-infected sheep brains and suggested that it was caused by a protein infectious agent that he called prion protein.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It is believed that prion diseases are caused by </a:t>
            </a:r>
            <a:r>
              <a:rPr lang="en-US" altLang="en-US" sz="2800" dirty="0" err="1" smtClean="0">
                <a:ea typeface="ＭＳ Ｐゴシック" pitchFamily="-110" charset="-128"/>
              </a:rPr>
              <a:t>misfolded</a:t>
            </a:r>
            <a:r>
              <a:rPr lang="en-US" altLang="en-US" sz="2800" dirty="0" smtClean="0">
                <a:ea typeface="ＭＳ Ｐゴシック" pitchFamily="-110" charset="-128"/>
              </a:rPr>
              <a:t> proteins, denatured versions of the normal protein.</a:t>
            </a:r>
          </a:p>
          <a:p>
            <a:pPr>
              <a:buFont typeface="Arial" charset="0"/>
              <a:buChar char="•"/>
            </a:pPr>
            <a:r>
              <a:rPr lang="en-US" altLang="en-US" sz="2800" dirty="0" smtClean="0">
                <a:ea typeface="ＭＳ Ｐゴシック" pitchFamily="-110" charset="-128"/>
              </a:rPr>
              <a:t>They induce normal proteins to </a:t>
            </a:r>
            <a:r>
              <a:rPr lang="en-US" altLang="en-US" sz="2800" dirty="0" err="1" smtClean="0">
                <a:ea typeface="ＭＳ Ｐゴシック" pitchFamily="-110" charset="-128"/>
              </a:rPr>
              <a:t>misfold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New-Variant Creutzfeldt–Jakob Disease (vCJD)</a:t>
            </a:r>
          </a:p>
        </p:txBody>
      </p:sp>
      <p:sp>
        <p:nvSpPr>
          <p:cNvPr id="69635" name="Text Placeholder 5"/>
          <p:cNvSpPr>
            <a:spLocks noGrp="1"/>
          </p:cNvSpPr>
          <p:nvPr>
            <p:ph type="body" idx="1"/>
          </p:nvPr>
        </p:nvSpPr>
        <p:spPr>
          <a:xfrm>
            <a:off x="457200" y="5380038"/>
            <a:ext cx="4040188" cy="639762"/>
          </a:xfrm>
        </p:spPr>
        <p:txBody>
          <a:bodyPr/>
          <a:lstStyle/>
          <a:p>
            <a:pPr algn="ctr"/>
            <a:r>
              <a:rPr lang="en-US" altLang="en-US" smtClean="0">
                <a:ea typeface="ＭＳ Ｐゴシック" pitchFamily="-110" charset="-128"/>
              </a:rPr>
              <a:t>Normal</a:t>
            </a:r>
          </a:p>
        </p:txBody>
      </p:sp>
      <p:sp>
        <p:nvSpPr>
          <p:cNvPr id="69637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5380038"/>
            <a:ext cx="4041775" cy="639762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-110" charset="-128"/>
              </a:rPr>
              <a:t>Infected with </a:t>
            </a:r>
            <a:r>
              <a:rPr lang="en-US" altLang="en-US" dirty="0" err="1" smtClean="0">
                <a:ea typeface="ＭＳ Ｐゴシック" pitchFamily="-110" charset="-128"/>
              </a:rPr>
              <a:t>vCJD</a:t>
            </a:r>
            <a:endParaRPr lang="en-US" altLang="en-US" dirty="0" smtClean="0">
              <a:ea typeface="ＭＳ Ｐゴシック" pitchFamily="-110" charset="-128"/>
            </a:endParaRPr>
          </a:p>
        </p:txBody>
      </p:sp>
      <p:pic>
        <p:nvPicPr>
          <p:cNvPr id="3" name="Content Placeholder 2" descr="24_Pg1258_UnFigure_1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r="15600"/>
          <a:stretch>
            <a:fillRect/>
          </a:stretch>
        </p:blipFill>
        <p:spPr>
          <a:xfrm>
            <a:off x="457200" y="1722438"/>
            <a:ext cx="3895721" cy="3810000"/>
          </a:xfrm>
        </p:spPr>
      </p:pic>
      <p:pic>
        <p:nvPicPr>
          <p:cNvPr id="5" name="Content Placeholder 4" descr="24_Pg1258_UnFigure_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r="15660"/>
          <a:stretch>
            <a:fillRect/>
          </a:stretch>
        </p:blipFill>
        <p:spPr>
          <a:xfrm>
            <a:off x="4789549" y="1722438"/>
            <a:ext cx="3897251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-110" charset="-128"/>
              </a:rPr>
              <a:t>Essential Amino Acids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47800"/>
            <a:ext cx="41910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dirty="0" smtClean="0">
                <a:ea typeface="ＭＳ Ｐゴシック" pitchFamily="-110" charset="-128"/>
              </a:rPr>
              <a:t>Arginine (</a:t>
            </a:r>
            <a:r>
              <a:rPr lang="en-US" altLang="en-US" dirty="0" err="1" smtClean="0">
                <a:ea typeface="ＭＳ Ｐゴシック" pitchFamily="-110" charset="-128"/>
              </a:rPr>
              <a:t>Arg</a:t>
            </a:r>
            <a:r>
              <a:rPr lang="en-US" altLang="en-US" dirty="0" smtClean="0">
                <a:ea typeface="ＭＳ Ｐゴシック" pitchFamily="-110" charset="-128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altLang="en-US" dirty="0" smtClean="0">
                <a:ea typeface="ＭＳ Ｐゴシック" pitchFamily="-110" charset="-128"/>
              </a:rPr>
              <a:t>Threonine (</a:t>
            </a:r>
            <a:r>
              <a:rPr lang="en-US" altLang="en-US" dirty="0" err="1" smtClean="0">
                <a:ea typeface="ＭＳ Ｐゴシック" pitchFamily="-110" charset="-128"/>
              </a:rPr>
              <a:t>Thr</a:t>
            </a:r>
            <a:r>
              <a:rPr lang="en-US" altLang="en-US" dirty="0" smtClean="0">
                <a:ea typeface="ＭＳ Ｐゴシック" pitchFamily="-110" charset="-128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altLang="en-US" dirty="0" smtClean="0">
                <a:ea typeface="ＭＳ Ｐゴシック" pitchFamily="-110" charset="-128"/>
              </a:rPr>
              <a:t>Lysine (Lys)</a:t>
            </a:r>
          </a:p>
          <a:p>
            <a:pPr>
              <a:buFont typeface="Arial" charset="0"/>
              <a:buChar char="•"/>
            </a:pPr>
            <a:r>
              <a:rPr lang="en-US" altLang="en-US" dirty="0" err="1" smtClean="0">
                <a:ea typeface="ＭＳ Ｐゴシック" pitchFamily="-110" charset="-128"/>
              </a:rPr>
              <a:t>Valine</a:t>
            </a:r>
            <a:r>
              <a:rPr lang="en-US" altLang="en-US" dirty="0" smtClean="0">
                <a:ea typeface="ＭＳ Ｐゴシック" pitchFamily="-110" charset="-128"/>
              </a:rPr>
              <a:t> (Val)</a:t>
            </a:r>
          </a:p>
          <a:p>
            <a:pPr>
              <a:buFont typeface="Arial" charset="0"/>
              <a:buChar char="•"/>
            </a:pPr>
            <a:r>
              <a:rPr lang="en-US" altLang="en-US" dirty="0" smtClean="0">
                <a:ea typeface="ＭＳ Ｐゴシック" pitchFamily="-110" charset="-128"/>
              </a:rPr>
              <a:t>Phenylalanine (</a:t>
            </a:r>
            <a:r>
              <a:rPr lang="en-US" altLang="en-US" dirty="0" err="1" smtClean="0">
                <a:ea typeface="ＭＳ Ｐゴシック" pitchFamily="-110" charset="-128"/>
              </a:rPr>
              <a:t>Phe</a:t>
            </a:r>
            <a:r>
              <a:rPr lang="en-US" altLang="en-US" dirty="0" smtClean="0">
                <a:ea typeface="ＭＳ Ｐゴシック" pitchFamily="-110" charset="-128"/>
              </a:rPr>
              <a:t>)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447800"/>
            <a:ext cx="38100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mtClean="0">
                <a:ea typeface="ＭＳ Ｐゴシック" pitchFamily="-110" charset="-128"/>
              </a:rPr>
              <a:t>Tryptophan (Trp)</a:t>
            </a:r>
          </a:p>
          <a:p>
            <a:pPr>
              <a:buFont typeface="Arial" charset="0"/>
              <a:buChar char="•"/>
            </a:pPr>
            <a:r>
              <a:rPr lang="en-US" altLang="en-US" smtClean="0">
                <a:ea typeface="ＭＳ Ｐゴシック" pitchFamily="-110" charset="-128"/>
              </a:rPr>
              <a:t>Methionine (Met)</a:t>
            </a:r>
          </a:p>
          <a:p>
            <a:pPr>
              <a:buFont typeface="Arial" charset="0"/>
              <a:buChar char="•"/>
            </a:pPr>
            <a:r>
              <a:rPr lang="en-US" altLang="en-US" smtClean="0">
                <a:ea typeface="ＭＳ Ｐゴシック" pitchFamily="-110" charset="-128"/>
              </a:rPr>
              <a:t>Histidine (His)</a:t>
            </a:r>
          </a:p>
          <a:p>
            <a:pPr>
              <a:buFont typeface="Arial" charset="0"/>
              <a:buChar char="•"/>
            </a:pPr>
            <a:r>
              <a:rPr lang="en-US" altLang="en-US" smtClean="0">
                <a:ea typeface="ＭＳ Ｐゴシック" pitchFamily="-110" charset="-128"/>
              </a:rPr>
              <a:t>Leucine (Leu)</a:t>
            </a:r>
          </a:p>
          <a:p>
            <a:pPr>
              <a:buFont typeface="Arial" charset="0"/>
              <a:buChar char="•"/>
            </a:pPr>
            <a:r>
              <a:rPr lang="en-US" altLang="en-US" smtClean="0">
                <a:ea typeface="ＭＳ Ｐゴシック" pitchFamily="-110" charset="-128"/>
              </a:rPr>
              <a:t>Isoleucine (Ile)</a:t>
            </a:r>
            <a:br>
              <a:rPr lang="en-US" altLang="en-US" smtClean="0">
                <a:ea typeface="ＭＳ Ｐゴシック" pitchFamily="-110" charset="-128"/>
              </a:rPr>
            </a:br>
            <a:endParaRPr lang="en-US" altLang="en-US" smtClean="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_02_Table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"/>
          <a:stretch/>
        </p:blipFill>
        <p:spPr>
          <a:xfrm>
            <a:off x="228600" y="609600"/>
            <a:ext cx="8534400" cy="4807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_02_Table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6"/>
          <a:stretch/>
        </p:blipFill>
        <p:spPr>
          <a:xfrm>
            <a:off x="2261616" y="14628"/>
            <a:ext cx="4620768" cy="63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5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1915</Words>
  <Application>Microsoft Office PowerPoint</Application>
  <PresentationFormat>On-screen Show (4:3)</PresentationFormat>
  <Paragraphs>292</Paragraphs>
  <Slides>68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Default Design</vt:lpstr>
      <vt:lpstr>Chapter 24 Lecture</vt:lpstr>
      <vt:lpstr>Proteins</vt:lpstr>
      <vt:lpstr>Structure of Proteins</vt:lpstr>
      <vt:lpstr>Amino Acids</vt:lpstr>
      <vt:lpstr>Stereochemistry of -Amino Acids</vt:lpstr>
      <vt:lpstr>Standard Amino Acids</vt:lpstr>
      <vt:lpstr>Essential Amino Acids</vt:lpstr>
      <vt:lpstr>PowerPoint Presentation</vt:lpstr>
      <vt:lpstr>PowerPoint Presentation</vt:lpstr>
      <vt:lpstr>PowerPoint Presentation</vt:lpstr>
      <vt:lpstr>Complete Proteins</vt:lpstr>
      <vt:lpstr>Rare Amino Acids</vt:lpstr>
      <vt:lpstr>Properties of Amino Acids</vt:lpstr>
      <vt:lpstr>Zwitterion Formation</vt:lpstr>
      <vt:lpstr>Structure and pH</vt:lpstr>
      <vt:lpstr>Isoelectric Point of Amino Acids</vt:lpstr>
      <vt:lpstr>Isoelectric Points</vt:lpstr>
      <vt:lpstr>Electrophoresis Separation</vt:lpstr>
      <vt:lpstr>Electrophoresis</vt:lpstr>
      <vt:lpstr>Reductive Amination</vt:lpstr>
      <vt:lpstr>Biosynthesis of Amino Acids</vt:lpstr>
      <vt:lpstr>Transamination</vt:lpstr>
      <vt:lpstr>Amination of -Halo Acids</vt:lpstr>
      <vt:lpstr>Strecker Synthesis</vt:lpstr>
      <vt:lpstr>Strecker Mechanism</vt:lpstr>
      <vt:lpstr>PowerPoint Presentation</vt:lpstr>
      <vt:lpstr>Resolution of Amino Acids</vt:lpstr>
      <vt:lpstr>Selective Enzymatic Deacylation</vt:lpstr>
      <vt:lpstr>Esterification of the  Carboxyl Group</vt:lpstr>
      <vt:lpstr>Acylation of the Amino Group</vt:lpstr>
      <vt:lpstr>     Reaction with Ninhydrin</vt:lpstr>
      <vt:lpstr>Resonance Stabilization</vt:lpstr>
      <vt:lpstr>     Peptide Bond Formation</vt:lpstr>
      <vt:lpstr>Human Hormone Bradykinin</vt:lpstr>
      <vt:lpstr>Disulfide Linkages</vt:lpstr>
      <vt:lpstr>Human Oxytocin</vt:lpstr>
      <vt:lpstr>Bovine Insulin</vt:lpstr>
      <vt:lpstr>Peptide Structure Determination</vt:lpstr>
      <vt:lpstr>Disulfide Cleavage</vt:lpstr>
      <vt:lpstr>     Amino Acid Composition</vt:lpstr>
      <vt:lpstr>Composition of Human Bradykinin</vt:lpstr>
      <vt:lpstr>Sequencing from the N Terminus: The Edman Degradation</vt:lpstr>
      <vt:lpstr>Edman Degradation </vt:lpstr>
      <vt:lpstr>Last Step of the  Edman Degradation</vt:lpstr>
      <vt:lpstr>The Sanger Method</vt:lpstr>
      <vt:lpstr>Sequencing from the C Terminus</vt:lpstr>
      <vt:lpstr>C-Terminal Residue Analysis</vt:lpstr>
      <vt:lpstr>Partial Hydrolysis</vt:lpstr>
      <vt:lpstr>Solution Phase Peptide Synthesis</vt:lpstr>
      <vt:lpstr>Solution Phase Peptide Synthesis: Protect, react, then Deprotect</vt:lpstr>
      <vt:lpstr>Solid Phase Synthesis</vt:lpstr>
      <vt:lpstr>Attaching the Peptide to the Solid Support</vt:lpstr>
      <vt:lpstr>Attachment of the C-Terminal Amino Acid</vt:lpstr>
      <vt:lpstr>Protection of the Amino Group as Its Fmoc Derivative</vt:lpstr>
      <vt:lpstr>Removal of the  Boc Protecting Group</vt:lpstr>
      <vt:lpstr>N,N’-Dicyclohexylcarbodiimide (DCC) Coupling</vt:lpstr>
      <vt:lpstr>DCC-Activated Acyl Derivative</vt:lpstr>
      <vt:lpstr>Coupling with the Amine</vt:lpstr>
      <vt:lpstr>Cleavage of the  Finished Peptide</vt:lpstr>
      <vt:lpstr>Classification of Proteins</vt:lpstr>
      <vt:lpstr>Levels of Protein Structure</vt:lpstr>
      <vt:lpstr>Secondary Structure: Alpha Helix</vt:lpstr>
      <vt:lpstr>Secondary Structure: Pleated Sheet Arrangement</vt:lpstr>
      <vt:lpstr>Tertiary Structure of  Globular Proteins</vt:lpstr>
      <vt:lpstr>Summary of Structures</vt:lpstr>
      <vt:lpstr>Denaturation</vt:lpstr>
      <vt:lpstr>Prion Diseases</vt:lpstr>
      <vt:lpstr>New-Variant Creutzfeldt–Jakob Disease (vCJD)</vt:lpstr>
    </vt:vector>
  </TitlesOfParts>
  <Company>Scottish Software Solutions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24 Amino Acids,  Peptides, and Proteins</dc:title>
  <dc:creator>Ralph Blackburn</dc:creator>
  <cp:lastModifiedBy>windows</cp:lastModifiedBy>
  <cp:revision>248</cp:revision>
  <dcterms:created xsi:type="dcterms:W3CDTF">2002-06-19T01:29:32Z</dcterms:created>
  <dcterms:modified xsi:type="dcterms:W3CDTF">2016-04-15T17:01:37Z</dcterms:modified>
</cp:coreProperties>
</file>