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5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401" r:id="rId12"/>
    <p:sldId id="406" r:id="rId13"/>
    <p:sldId id="409" r:id="rId14"/>
    <p:sldId id="455" r:id="rId15"/>
    <p:sldId id="456" r:id="rId16"/>
    <p:sldId id="45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915" y="10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Biologically Active Amines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7" name="Rectangle 1036"/>
          <p:cNvSpPr txBox="1">
            <a:spLocks noChangeArrowheads="1"/>
          </p:cNvSpPr>
          <p:nvPr/>
        </p:nvSpPr>
        <p:spPr>
          <a:xfrm>
            <a:off x="348334" y="4474029"/>
            <a:ext cx="8654152" cy="16437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The alkaloids are an important group of biologically active amines, mostly synthesized by plants to protect them from being eaten by insects and other animals.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Many drugs of addiction are classified as alkaloids.</a:t>
            </a:r>
            <a:endParaRPr lang="en-US" alt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"/>
          <a:stretch/>
        </p:blipFill>
        <p:spPr>
          <a:xfrm>
            <a:off x="304800" y="1606731"/>
            <a:ext cx="8534400" cy="214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Heterocyclic Amines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70106" y="1447800"/>
            <a:ext cx="8479980" cy="9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80" charset="2"/>
              <a:buNone/>
            </a:pPr>
            <a:r>
              <a:rPr lang="en-US" altLang="en-US" sz="2800" dirty="0" smtClean="0"/>
              <a:t>When naming a cyclic amine, the nitrogen is assigned position number 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>
          <a:xfrm>
            <a:off x="713009" y="2527898"/>
            <a:ext cx="7794173" cy="1889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>
          <a:xfrm>
            <a:off x="892624" y="4659521"/>
            <a:ext cx="7434943" cy="16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Amine Basicity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2285999" y="1051560"/>
            <a:ext cx="4565033" cy="5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Hybridization Effects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348340" y="4278086"/>
            <a:ext cx="8632374" cy="14369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</a:rPr>
              <a:t>Pyridine is less basic than aliphatic amines, but it is more basic than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pyrrole</a:t>
            </a:r>
            <a:r>
              <a:rPr lang="en-US" altLang="en-US" sz="2800" dirty="0" smtClean="0">
                <a:solidFill>
                  <a:srgbClr val="000000"/>
                </a:solidFill>
              </a:rPr>
              <a:t> because it does not lose its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aromaticity</a:t>
            </a:r>
            <a:r>
              <a:rPr lang="en-US" altLang="en-US" sz="2800" dirty="0" smtClean="0">
                <a:solidFill>
                  <a:srgbClr val="000000"/>
                </a:solidFill>
              </a:rPr>
              <a:t> on protonation.</a:t>
            </a:r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/>
        </p:blipFill>
        <p:spPr>
          <a:xfrm>
            <a:off x="304800" y="1660290"/>
            <a:ext cx="8534400" cy="17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IR Spectroscopy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7454" y="4920343"/>
            <a:ext cx="7772400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N—H stretch between 3200 and 3500 cm</a:t>
            </a:r>
            <a:r>
              <a:rPr lang="en-US" altLang="en-US" sz="2800" baseline="30000" dirty="0" smtClean="0"/>
              <a:t>–1</a:t>
            </a:r>
            <a:endParaRPr lang="en-US" altLang="en-US" sz="2800" dirty="0" smtClean="0"/>
          </a:p>
          <a:p>
            <a:r>
              <a:rPr lang="en-US" altLang="en-US" sz="2800" dirty="0" smtClean="0"/>
              <a:t>Two peaks for 1</a:t>
            </a:r>
            <a:r>
              <a:rPr lang="en-US" sz="2800" dirty="0" smtClean="0">
                <a:ea typeface="Calibri"/>
              </a:rPr>
              <a:t>°</a:t>
            </a:r>
            <a:r>
              <a:rPr lang="en-US" altLang="en-US" sz="2800" dirty="0" smtClean="0">
                <a:sym typeface="Symbol" pitchFamily="80" charset="2"/>
              </a:rPr>
              <a:t> amine, one for 2</a:t>
            </a:r>
            <a:r>
              <a:rPr lang="en-US" sz="2800" dirty="0" smtClean="0">
                <a:ea typeface="Calibri"/>
              </a:rPr>
              <a:t>°</a:t>
            </a:r>
            <a:endParaRPr lang="en-US" altLang="en-US" sz="2800" dirty="0" smtClean="0">
              <a:sym typeface="Symbol" pitchFamily="80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"/>
          <a:stretch/>
        </p:blipFill>
        <p:spPr>
          <a:xfrm>
            <a:off x="304800" y="1336331"/>
            <a:ext cx="8534400" cy="32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Arenediazonium</a:t>
            </a:r>
            <a:r>
              <a:rPr lang="en-US" sz="4400" b="0" dirty="0">
                <a:solidFill>
                  <a:schemeClr val="tx1"/>
                </a:solidFill>
              </a:rPr>
              <a:t> Salts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8333" y="4604657"/>
            <a:ext cx="8621495" cy="1251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</a:rPr>
              <a:t>By forming and diazotizing an amine, an activated aromatic position can be converted into a wide variety of functional groups.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4"/>
          <a:stretch/>
        </p:blipFill>
        <p:spPr>
          <a:xfrm>
            <a:off x="304800" y="1898905"/>
            <a:ext cx="8534400" cy="19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Reactions of 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4400" b="0" dirty="0" err="1" smtClean="0">
                <a:solidFill>
                  <a:schemeClr val="tx1"/>
                </a:solidFill>
              </a:rPr>
              <a:t>Arenediazonium</a:t>
            </a:r>
            <a:r>
              <a:rPr lang="en-US" sz="4400" b="0" dirty="0" smtClean="0">
                <a:solidFill>
                  <a:schemeClr val="tx1"/>
                </a:solidFill>
              </a:rPr>
              <a:t> </a:t>
            </a:r>
            <a:r>
              <a:rPr lang="en-US" sz="4400" b="0" dirty="0">
                <a:solidFill>
                  <a:schemeClr val="tx1"/>
                </a:solidFill>
              </a:rPr>
              <a:t>Salts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8"/>
          <a:stretch/>
        </p:blipFill>
        <p:spPr>
          <a:xfrm>
            <a:off x="969662" y="2020389"/>
            <a:ext cx="7125957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The </a:t>
            </a:r>
            <a:r>
              <a:rPr lang="en-US" sz="4400" b="0" dirty="0" err="1">
                <a:solidFill>
                  <a:schemeClr val="tx1"/>
                </a:solidFill>
              </a:rPr>
              <a:t>Sandmeyer</a:t>
            </a:r>
            <a:r>
              <a:rPr lang="en-US" sz="4400" b="0" dirty="0">
                <a:solidFill>
                  <a:schemeClr val="tx1"/>
                </a:solidFill>
              </a:rPr>
              <a:t> Reaction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>
          <a:xfrm>
            <a:off x="1284680" y="1138647"/>
            <a:ext cx="6738091" cy="52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Biological Activity of Amines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>
          <a:xfrm>
            <a:off x="304800" y="1646355"/>
            <a:ext cx="8534400" cy="40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Classes of Amines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348334" y="1665516"/>
            <a:ext cx="8523521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 smtClean="0"/>
              <a:t>Primary (1</a:t>
            </a:r>
            <a:r>
              <a:rPr lang="en-US" b="1" dirty="0" smtClean="0">
                <a:ea typeface="Calibri"/>
              </a:rPr>
              <a:t>°</a:t>
            </a:r>
            <a:r>
              <a:rPr lang="en-US" altLang="en-US" b="1" dirty="0" smtClean="0">
                <a:sym typeface="Symbol" pitchFamily="80" charset="2"/>
              </a:rPr>
              <a:t>)</a:t>
            </a:r>
            <a:r>
              <a:rPr lang="en-US" altLang="en-US" dirty="0" smtClean="0">
                <a:sym typeface="Symbol" pitchFamily="80" charset="2"/>
              </a:rPr>
              <a:t>: Has one alkyl group bonded to the nitrogen (RNH</a:t>
            </a:r>
            <a:r>
              <a:rPr lang="en-US" altLang="en-US" baseline="-20000" dirty="0" smtClean="0">
                <a:sym typeface="Symbol" pitchFamily="80" charset="2"/>
              </a:rPr>
              <a:t>2</a:t>
            </a:r>
            <a:r>
              <a:rPr lang="en-US" altLang="en-US" dirty="0" smtClean="0">
                <a:sym typeface="Symbol" pitchFamily="80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ym typeface="Symbol" pitchFamily="80" charset="2"/>
              </a:rPr>
              <a:t>Secondary (2</a:t>
            </a:r>
            <a:r>
              <a:rPr lang="en-US" b="1" dirty="0" smtClean="0">
                <a:ea typeface="Calibri"/>
              </a:rPr>
              <a:t>°</a:t>
            </a:r>
            <a:r>
              <a:rPr lang="en-US" altLang="en-US" b="1" dirty="0" smtClean="0">
                <a:sym typeface="Symbol" pitchFamily="80" charset="2"/>
              </a:rPr>
              <a:t>)</a:t>
            </a:r>
            <a:r>
              <a:rPr lang="en-US" altLang="en-US" dirty="0" smtClean="0">
                <a:sym typeface="Symbol" pitchFamily="80" charset="2"/>
              </a:rPr>
              <a:t>: Has two alkyl groups bonded to the nitrogen (R</a:t>
            </a:r>
            <a:r>
              <a:rPr lang="en-US" altLang="en-US" baseline="-20000" dirty="0" smtClean="0">
                <a:sym typeface="Symbol" pitchFamily="80" charset="2"/>
              </a:rPr>
              <a:t>2</a:t>
            </a:r>
            <a:r>
              <a:rPr lang="en-US" altLang="en-US" dirty="0" smtClean="0">
                <a:sym typeface="Symbol" pitchFamily="80" charset="2"/>
              </a:rPr>
              <a:t>NH)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ym typeface="Symbol" pitchFamily="80" charset="2"/>
              </a:rPr>
              <a:t>Tertiary (3</a:t>
            </a:r>
            <a:r>
              <a:rPr lang="en-US" b="1" dirty="0" smtClean="0">
                <a:ea typeface="Calibri"/>
              </a:rPr>
              <a:t>°</a:t>
            </a:r>
            <a:r>
              <a:rPr lang="en-US" altLang="en-US" b="1" dirty="0" smtClean="0">
                <a:sym typeface="Symbol" pitchFamily="80" charset="2"/>
              </a:rPr>
              <a:t>)</a:t>
            </a:r>
            <a:r>
              <a:rPr lang="en-US" altLang="en-US" dirty="0" smtClean="0">
                <a:sym typeface="Symbol" pitchFamily="80" charset="2"/>
              </a:rPr>
              <a:t>: Has three alkyl groups bonded to the nitrogen (R</a:t>
            </a:r>
            <a:r>
              <a:rPr lang="en-US" altLang="en-US" baseline="-20000" dirty="0" smtClean="0">
                <a:sym typeface="Symbol" pitchFamily="80" charset="2"/>
              </a:rPr>
              <a:t>3</a:t>
            </a:r>
            <a:r>
              <a:rPr lang="en-US" altLang="en-US" dirty="0" smtClean="0">
                <a:sym typeface="Symbol" pitchFamily="80" charset="2"/>
              </a:rPr>
              <a:t>N) 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ym typeface="Symbol" pitchFamily="80" charset="2"/>
              </a:rPr>
              <a:t>Quaternary (4</a:t>
            </a:r>
            <a:r>
              <a:rPr lang="en-US" b="1" dirty="0" smtClean="0">
                <a:ea typeface="Calibri"/>
              </a:rPr>
              <a:t>°</a:t>
            </a:r>
            <a:r>
              <a:rPr lang="en-US" altLang="en-US" b="1" dirty="0" smtClean="0">
                <a:sym typeface="Symbol" pitchFamily="80" charset="2"/>
              </a:rPr>
              <a:t>)</a:t>
            </a:r>
            <a:r>
              <a:rPr lang="en-US" altLang="en-US" dirty="0" smtClean="0">
                <a:sym typeface="Symbol" pitchFamily="80" charset="2"/>
              </a:rPr>
              <a:t>: Has four alkyl groups bonded to the nitrogen and the nitrogen bears a positive charge (R</a:t>
            </a:r>
            <a:r>
              <a:rPr lang="en-US" altLang="en-US" baseline="-20000" dirty="0" smtClean="0">
                <a:sym typeface="Symbol" pitchFamily="80" charset="2"/>
              </a:rPr>
              <a:t>4</a:t>
            </a:r>
            <a:r>
              <a:rPr lang="en-US" altLang="en-US" dirty="0" smtClean="0">
                <a:sym typeface="Symbol" pitchFamily="80" charset="2"/>
              </a:rPr>
              <a:t>N</a:t>
            </a:r>
            <a:r>
              <a:rPr lang="en-US" altLang="en-US" baseline="40000" dirty="0" smtClean="0">
                <a:sym typeface="Symbol" pitchFamily="80" charset="2"/>
              </a:rPr>
              <a:t>+</a:t>
            </a:r>
            <a:r>
              <a:rPr lang="en-US" altLang="en-US" dirty="0" smtClean="0">
                <a:sym typeface="Symbol" pitchFamily="80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2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Classification of Amines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5"/>
          <a:stretch/>
        </p:blipFill>
        <p:spPr>
          <a:xfrm>
            <a:off x="304800" y="2602992"/>
            <a:ext cx="8534400" cy="14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Quaternary Ammonium Salts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8334" y="4343399"/>
            <a:ext cx="7772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mtClean="0"/>
              <a:t>The nitrogen atom has four alkyl groups attached.</a:t>
            </a:r>
          </a:p>
          <a:p>
            <a:r>
              <a:rPr lang="en-US" altLang="en-US" smtClean="0"/>
              <a:t>The nitrogen is positively charged.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304800" y="1752600"/>
            <a:ext cx="8534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Common Names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48333" y="4648200"/>
            <a:ext cx="8621495" cy="15566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/>
              <a:t>Common names of amines are formed from the names of the alkyl groups bonded to nitrogen, followed by the suffix -</a:t>
            </a:r>
            <a:r>
              <a:rPr lang="en-US" altLang="en-US" sz="2800" i="1" smtClean="0"/>
              <a:t>amine.</a:t>
            </a:r>
            <a:endParaRPr lang="en-US" altLang="en-US" sz="2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7"/>
          <a:stretch/>
        </p:blipFill>
        <p:spPr>
          <a:xfrm>
            <a:off x="304800" y="1537498"/>
            <a:ext cx="8534400" cy="25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Amine As Substituent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8334" y="4882243"/>
            <a:ext cx="7772400" cy="968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On a molecule with a higher-priority functional group, the amine is named as a substituent.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2"/>
          <a:stretch/>
        </p:blipFill>
        <p:spPr>
          <a:xfrm>
            <a:off x="304800" y="2085703"/>
            <a:ext cx="8534400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IUPAC Names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34" y="1774365"/>
            <a:ext cx="8567066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Name is based on longest carbon chain.</a:t>
            </a:r>
          </a:p>
          <a:p>
            <a:r>
              <a:rPr lang="en-US" altLang="en-US" dirty="0" smtClean="0"/>
              <a:t>The -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 of alkane is replaced with -</a:t>
            </a:r>
            <a:r>
              <a:rPr lang="en-US" altLang="en-US" i="1" dirty="0" smtClean="0"/>
              <a:t>amine</a:t>
            </a:r>
            <a:r>
              <a:rPr lang="en-US" alt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>
          <a:xfrm>
            <a:off x="304800" y="3727270"/>
            <a:ext cx="8534400" cy="13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Aromatic Amines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48333" y="4419600"/>
            <a:ext cx="8599723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/>
              <a:t>In aromatic amines, the amino group is bonded to a benzene ring. </a:t>
            </a:r>
          </a:p>
          <a:p>
            <a:r>
              <a:rPr lang="en-US" altLang="en-US" sz="2800" smtClean="0"/>
              <a:t>The parent compound is called aniline.</a:t>
            </a:r>
            <a:endParaRPr lang="en-US" alt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2"/>
          <a:stretch/>
        </p:blipFill>
        <p:spPr>
          <a:xfrm>
            <a:off x="304800" y="1700784"/>
            <a:ext cx="8534400" cy="20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14831</TotalTime>
  <Words>334</Words>
  <Application>Microsoft Office PowerPoint</Application>
  <PresentationFormat>On-screen Show (4:3)</PresentationFormat>
  <Paragraphs>51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HA5Lect_template</vt:lpstr>
      <vt:lpstr>Biologically Active Amines</vt:lpstr>
      <vt:lpstr>Biological Activity of Amines</vt:lpstr>
      <vt:lpstr>Classes of Amines</vt:lpstr>
      <vt:lpstr>Classification of Amines</vt:lpstr>
      <vt:lpstr>Quaternary Ammonium Salts</vt:lpstr>
      <vt:lpstr>Common Names</vt:lpstr>
      <vt:lpstr>Amine As Substituent</vt:lpstr>
      <vt:lpstr>IUPAC Names</vt:lpstr>
      <vt:lpstr>Aromatic Amines</vt:lpstr>
      <vt:lpstr>Heterocyclic Amines</vt:lpstr>
      <vt:lpstr>Amine Basicity</vt:lpstr>
      <vt:lpstr>Hybridization Effects</vt:lpstr>
      <vt:lpstr>IR Spectroscopy</vt:lpstr>
      <vt:lpstr>Arenediazonium Salts</vt:lpstr>
      <vt:lpstr>Reactions of  Arenediazonium Salts</vt:lpstr>
      <vt:lpstr>The Sandmeyer Reaction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285</cp:revision>
  <dcterms:created xsi:type="dcterms:W3CDTF">2007-09-26T05:29:17Z</dcterms:created>
  <dcterms:modified xsi:type="dcterms:W3CDTF">2018-11-16T22:08:56Z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