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381" r:id="rId2"/>
    <p:sldId id="388" r:id="rId3"/>
    <p:sldId id="391" r:id="rId4"/>
    <p:sldId id="392" r:id="rId5"/>
    <p:sldId id="398" r:id="rId6"/>
    <p:sldId id="399" r:id="rId7"/>
    <p:sldId id="400" r:id="rId8"/>
    <p:sldId id="401" r:id="rId9"/>
    <p:sldId id="410" r:id="rId10"/>
    <p:sldId id="411" r:id="rId11"/>
    <p:sldId id="416" r:id="rId12"/>
    <p:sldId id="417" r:id="rId13"/>
    <p:sldId id="420" r:id="rId14"/>
    <p:sldId id="421" r:id="rId15"/>
    <p:sldId id="425" r:id="rId16"/>
    <p:sldId id="426" r:id="rId17"/>
    <p:sldId id="427" r:id="rId18"/>
    <p:sldId id="428" r:id="rId19"/>
    <p:sldId id="430" r:id="rId20"/>
    <p:sldId id="434" r:id="rId21"/>
    <p:sldId id="437" r:id="rId22"/>
    <p:sldId id="438" r:id="rId23"/>
    <p:sldId id="441" r:id="rId24"/>
    <p:sldId id="462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3399"/>
    <a:srgbClr val="FFFFCC"/>
    <a:srgbClr val="FF66FF"/>
    <a:srgbClr val="3333CC"/>
    <a:srgbClr val="143C83"/>
    <a:srgbClr val="FF0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>
        <p:scale>
          <a:sx n="72" d="100"/>
          <a:sy n="72" d="100"/>
        </p:scale>
        <p:origin x="-1752" y="-336"/>
      </p:cViewPr>
      <p:guideLst>
        <p:guide orient="horz" pos="216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1756ED1-7C99-4CAA-A494-A46823501D3C}" type="datetimeFigureOut">
              <a:rPr lang="en-US"/>
              <a:pPr>
                <a:defRPr/>
              </a:pPr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41522C9-F2DD-4E11-B892-780977A75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8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C438B5A-85D7-40B8-97AC-02390B22C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5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</p:spPr>
        <p:txBody>
          <a:bodyPr vert="horz"/>
          <a:lstStyle>
            <a:lvl1pPr>
              <a:defRPr>
                <a:ln>
                  <a:noFill/>
                </a:ln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0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340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340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5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3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9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4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68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97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4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gray">
          <a:xfrm>
            <a:off x="315913" y="6553200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1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5" r:id="rId1"/>
    <p:sldLayoutId id="2147484846" r:id="rId2"/>
    <p:sldLayoutId id="2147484847" r:id="rId3"/>
    <p:sldLayoutId id="2147484848" r:id="rId4"/>
    <p:sldLayoutId id="2147484849" r:id="rId5"/>
    <p:sldLayoutId id="2147484850" r:id="rId6"/>
    <p:sldLayoutId id="2147484851" r:id="rId7"/>
    <p:sldLayoutId id="2147484852" r:id="rId8"/>
    <p:sldLayoutId id="2147484853" r:id="rId9"/>
    <p:sldLayoutId id="214748485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80" charset="-128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80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8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8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8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8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Mechanism of Electrophilic Aromatic Substitution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348334" y="1828800"/>
            <a:ext cx="69175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2000" dirty="0">
                <a:latin typeface="+mn-lt"/>
              </a:rPr>
              <a:t>Step 1: Attack on the electrophile forms the sigma complex.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348336" y="4432391"/>
            <a:ext cx="64315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2000">
                <a:latin typeface="+mn-lt"/>
              </a:rPr>
              <a:t>Step 2: Loss of a proton gives the substitution product.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9"/>
          <a:stretch/>
        </p:blipFill>
        <p:spPr>
          <a:xfrm>
            <a:off x="315676" y="2381310"/>
            <a:ext cx="8534400" cy="1731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4"/>
          <a:stretch/>
        </p:blipFill>
        <p:spPr>
          <a:xfrm>
            <a:off x="2105435" y="5067159"/>
            <a:ext cx="5275080" cy="128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Activators and Deactivators 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48333" y="4746178"/>
            <a:ext cx="8610609" cy="160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If the substituent on the ring is electron donating, the </a:t>
            </a:r>
            <a:r>
              <a:rPr lang="en-US" altLang="en-US" sz="2400" dirty="0" err="1" smtClean="0">
                <a:ea typeface="ＭＳ Ｐゴシック" pitchFamily="34" charset="-128"/>
              </a:rPr>
              <a:t>ortho</a:t>
            </a:r>
            <a:r>
              <a:rPr lang="en-US" altLang="en-US" sz="2400" dirty="0" smtClean="0">
                <a:ea typeface="ＭＳ Ｐゴシック" pitchFamily="34" charset="-128"/>
              </a:rPr>
              <a:t> and </a:t>
            </a:r>
            <a:r>
              <a:rPr lang="en-US" altLang="en-US" sz="2400" dirty="0" err="1" smtClean="0">
                <a:ea typeface="ＭＳ Ｐゴシック" pitchFamily="34" charset="-128"/>
              </a:rPr>
              <a:t>para</a:t>
            </a:r>
            <a:r>
              <a:rPr lang="en-US" altLang="en-US" sz="2400" dirty="0" smtClean="0">
                <a:ea typeface="ＭＳ Ｐゴシック" pitchFamily="34" charset="-128"/>
              </a:rPr>
              <a:t> positions will be activated.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If the group is electron withdrawing, the </a:t>
            </a:r>
            <a:r>
              <a:rPr lang="en-US" altLang="en-US" sz="2400" dirty="0" err="1" smtClean="0">
                <a:ea typeface="ＭＳ Ｐゴシック" pitchFamily="34" charset="-128"/>
              </a:rPr>
              <a:t>ortho</a:t>
            </a:r>
            <a:r>
              <a:rPr lang="en-US" altLang="en-US" sz="2400" dirty="0" smtClean="0">
                <a:ea typeface="ＭＳ Ｐゴシック" pitchFamily="34" charset="-128"/>
              </a:rPr>
              <a:t> and </a:t>
            </a:r>
            <a:r>
              <a:rPr lang="en-US" altLang="en-US" sz="2400" dirty="0" err="1" smtClean="0">
                <a:ea typeface="ＭＳ Ｐゴシック" pitchFamily="34" charset="-128"/>
              </a:rPr>
              <a:t>para</a:t>
            </a:r>
            <a:r>
              <a:rPr lang="en-US" altLang="en-US" sz="2400" dirty="0" smtClean="0">
                <a:ea typeface="ＭＳ Ｐゴシック" pitchFamily="34" charset="-128"/>
              </a:rPr>
              <a:t> positions will be deactivated.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0"/>
          <a:stretch/>
        </p:blipFill>
        <p:spPr>
          <a:xfrm>
            <a:off x="1066791" y="1383791"/>
            <a:ext cx="6335486" cy="291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5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Energy Diagram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/>
        </p:blipFill>
        <p:spPr>
          <a:xfrm>
            <a:off x="1088570" y="1352006"/>
            <a:ext cx="6531430" cy="495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Deactivators and Meta-Directors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8334" y="1828799"/>
            <a:ext cx="8577952" cy="328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>
                <a:ea typeface="ＭＳ Ｐゴシック" pitchFamily="34" charset="-128"/>
              </a:rPr>
              <a:t>Most electron-withdrawing groups are deactivators and meta-directors.</a:t>
            </a:r>
          </a:p>
          <a:p>
            <a:r>
              <a:rPr lang="en-US" altLang="en-US" sz="2800" dirty="0" smtClean="0">
                <a:ea typeface="ＭＳ Ｐゴシック" pitchFamily="34" charset="-128"/>
              </a:rPr>
              <a:t>The atom attached to the aromatic ring has a positive or partial positive charge.</a:t>
            </a:r>
          </a:p>
          <a:p>
            <a:r>
              <a:rPr lang="en-US" altLang="en-US" sz="2800" dirty="0" smtClean="0">
                <a:ea typeface="ＭＳ Ｐゴシック" pitchFamily="34" charset="-128"/>
              </a:rPr>
              <a:t>Electron density is withdrawn inductively along the sigma bond, so the ring has less electron density than benzene, and thus it will be slower to react.</a:t>
            </a:r>
          </a:p>
        </p:txBody>
      </p:sp>
    </p:spTree>
    <p:extLst>
      <p:ext uri="{BB962C8B-B14F-4D97-AF65-F5344CB8AC3E}">
        <p14:creationId xmlns:p14="http://schemas.microsoft.com/office/powerpoint/2010/main" val="95640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Other Deactivators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1"/>
          <a:stretch/>
        </p:blipFill>
        <p:spPr>
          <a:xfrm>
            <a:off x="914399" y="1004757"/>
            <a:ext cx="6988629" cy="550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Halogens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48333" y="4212787"/>
            <a:ext cx="8610609" cy="1981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>
                <a:ea typeface="ＭＳ Ｐゴシック" pitchFamily="34" charset="-128"/>
              </a:rPr>
              <a:t>Halogens are deactivators since they react slower than benzene.</a:t>
            </a:r>
          </a:p>
          <a:p>
            <a:r>
              <a:rPr lang="en-US" altLang="en-US" sz="2800" dirty="0" smtClean="0">
                <a:ea typeface="ＭＳ Ｐゴシック" pitchFamily="34" charset="-128"/>
              </a:rPr>
              <a:t>Halogens are </a:t>
            </a:r>
            <a:r>
              <a:rPr lang="en-US" altLang="en-US" sz="2800" dirty="0" err="1" smtClean="0">
                <a:ea typeface="ＭＳ Ｐゴシック" pitchFamily="34" charset="-128"/>
              </a:rPr>
              <a:t>ortho</a:t>
            </a:r>
            <a:r>
              <a:rPr lang="en-US" altLang="en-US" sz="2800" dirty="0" smtClean="0">
                <a:ea typeface="ＭＳ Ｐゴシック" pitchFamily="34" charset="-128"/>
              </a:rPr>
              <a:t>, </a:t>
            </a:r>
            <a:r>
              <a:rPr lang="en-US" altLang="en-US" sz="2800" dirty="0" err="1" smtClean="0">
                <a:ea typeface="ＭＳ Ｐゴシック" pitchFamily="34" charset="-128"/>
              </a:rPr>
              <a:t>para</a:t>
            </a:r>
            <a:r>
              <a:rPr lang="en-US" altLang="en-US" sz="2800" dirty="0" smtClean="0">
                <a:ea typeface="ＭＳ Ｐゴシック" pitchFamily="34" charset="-128"/>
              </a:rPr>
              <a:t>-directors because the halogen can stabilize the sigma complex.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6"/>
          <a:stretch/>
        </p:blipFill>
        <p:spPr>
          <a:xfrm>
            <a:off x="304800" y="1454767"/>
            <a:ext cx="8534400" cy="249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9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Summary of Directing Effects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3"/>
          <a:stretch/>
        </p:blipFill>
        <p:spPr>
          <a:xfrm>
            <a:off x="304800" y="1901952"/>
            <a:ext cx="8534400" cy="287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Effect of Multiple Substituents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348333" y="5029200"/>
            <a:ext cx="8665037" cy="96882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smtClean="0">
                <a:ea typeface="ＭＳ Ｐゴシック" pitchFamily="34" charset="-128"/>
              </a:rPr>
              <a:t>The directing effect of the two (or more) groups may reinforce each other.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4" t="48151" b="2677"/>
          <a:stretch/>
        </p:blipFill>
        <p:spPr>
          <a:xfrm>
            <a:off x="1175656" y="1426030"/>
            <a:ext cx="668382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8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Effect of Multiple Substituents (Continued)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8333" y="5018328"/>
            <a:ext cx="8610609" cy="131715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smtClean="0">
                <a:ea typeface="ＭＳ Ｐゴシック" pitchFamily="34" charset="-128"/>
              </a:rPr>
              <a:t>The position in between two groups in positions 1 and 3 is hindered for substitution, and it is less reactive.</a:t>
            </a:r>
            <a:endParaRPr lang="en-US" altLang="en-US" sz="2800" dirty="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03"/>
          <a:stretch/>
        </p:blipFill>
        <p:spPr>
          <a:xfrm>
            <a:off x="304800" y="2027573"/>
            <a:ext cx="8534400" cy="280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Effect of Multiple Substituents (Continued)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48333" y="5105409"/>
            <a:ext cx="8665037" cy="11429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If directing effects oppose each other, the most powerful activating group has the dominant influence.</a:t>
            </a:r>
            <a:endParaRPr lang="en-US" altLang="en-US" sz="2800" dirty="0" smtClean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1"/>
          <a:stretch/>
        </p:blipFill>
        <p:spPr>
          <a:xfrm>
            <a:off x="304800" y="2093976"/>
            <a:ext cx="8534400" cy="252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9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 err="1">
                <a:solidFill>
                  <a:schemeClr val="tx1"/>
                </a:solidFill>
              </a:rPr>
              <a:t>Friedel</a:t>
            </a:r>
            <a:r>
              <a:rPr lang="en-US" sz="4400" b="0" dirty="0">
                <a:solidFill>
                  <a:schemeClr val="tx1"/>
                </a:solidFill>
              </a:rPr>
              <a:t>–Crafts Alkylation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348334" y="4354290"/>
            <a:ext cx="8719466" cy="179613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Synthesis of alkyl benzenes from alkyl halides and a Lewis acid, usually AlCl</a:t>
            </a:r>
            <a:r>
              <a:rPr lang="en-US" altLang="en-US" sz="2800" baseline="-25000" smtClean="0">
                <a:ea typeface="ＭＳ Ｐゴシック" pitchFamily="34" charset="-128"/>
              </a:rPr>
              <a:t>3</a:t>
            </a:r>
            <a:endParaRPr lang="en-US" altLang="en-US" sz="28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Reactions of alkyl halide with Lewis acid produce a carbocation, which is the electrophile.</a:t>
            </a:r>
            <a:endParaRPr lang="en-US" altLang="en-US" sz="2800" dirty="0" smtClean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"/>
          <a:stretch/>
        </p:blipFill>
        <p:spPr>
          <a:xfrm>
            <a:off x="304800" y="1883229"/>
            <a:ext cx="8534400" cy="181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Nitration of Benzene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8" name="Rectangle 11"/>
          <p:cNvSpPr txBox="1">
            <a:spLocks noChangeArrowheads="1"/>
          </p:cNvSpPr>
          <p:nvPr/>
        </p:nvSpPr>
        <p:spPr>
          <a:xfrm>
            <a:off x="348339" y="4321628"/>
            <a:ext cx="8686803" cy="17743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400" dirty="0" smtClean="0">
                <a:ea typeface="ＭＳ Ｐゴシック" pitchFamily="34" charset="-128"/>
              </a:rPr>
              <a:t>Sulfuric acid acts as a catalyst, allowing the reaction to be faster and at lower temperatures.</a:t>
            </a:r>
          </a:p>
          <a:p>
            <a:r>
              <a:rPr lang="en-US" altLang="en-US" sz="2400" dirty="0" smtClean="0">
                <a:ea typeface="ＭＳ Ｐゴシック" pitchFamily="34" charset="-128"/>
              </a:rPr>
              <a:t>HNO</a:t>
            </a:r>
            <a:r>
              <a:rPr lang="en-US" altLang="en-US" sz="2400" baseline="-20000" dirty="0" smtClean="0">
                <a:ea typeface="ＭＳ Ｐゴシック" pitchFamily="34" charset="-128"/>
              </a:rPr>
              <a:t>3</a:t>
            </a:r>
            <a:r>
              <a:rPr lang="en-US" altLang="en-US" sz="2400" dirty="0" smtClean="0">
                <a:ea typeface="ＭＳ Ｐゴシック" pitchFamily="34" charset="-128"/>
              </a:rPr>
              <a:t> and H</a:t>
            </a:r>
            <a:r>
              <a:rPr lang="en-US" altLang="en-US" sz="2400" baseline="-20000" dirty="0" smtClean="0">
                <a:ea typeface="ＭＳ Ｐゴシック" pitchFamily="34" charset="-128"/>
              </a:rPr>
              <a:t>2</a:t>
            </a:r>
            <a:r>
              <a:rPr lang="en-US" altLang="en-US" sz="2400" dirty="0" smtClean="0">
                <a:ea typeface="ＭＳ Ｐゴシック" pitchFamily="34" charset="-128"/>
              </a:rPr>
              <a:t>SO</a:t>
            </a:r>
            <a:r>
              <a:rPr lang="en-US" altLang="en-US" sz="2400" baseline="-20000" dirty="0" smtClean="0">
                <a:ea typeface="ＭＳ Ｐゴシック" pitchFamily="34" charset="-128"/>
              </a:rPr>
              <a:t>4</a:t>
            </a:r>
            <a:r>
              <a:rPr lang="en-US" altLang="en-US" sz="2400" dirty="0" smtClean="0">
                <a:ea typeface="ＭＳ Ｐゴシック" pitchFamily="34" charset="-128"/>
              </a:rPr>
              <a:t> react together to form the electrophile of the reaction: </a:t>
            </a:r>
            <a:r>
              <a:rPr lang="en-US" altLang="en-US" sz="2400" dirty="0" err="1" smtClean="0">
                <a:ea typeface="ＭＳ Ｐゴシック" pitchFamily="34" charset="-128"/>
              </a:rPr>
              <a:t>nitronium</a:t>
            </a:r>
            <a:r>
              <a:rPr lang="en-US" altLang="en-US" sz="2400" dirty="0" smtClean="0">
                <a:ea typeface="ＭＳ Ｐゴシック" pitchFamily="34" charset="-128"/>
              </a:rPr>
              <a:t> ion (NO</a:t>
            </a:r>
            <a:r>
              <a:rPr lang="en-US" altLang="en-US" sz="2400" baseline="-20000" dirty="0" smtClean="0">
                <a:ea typeface="ＭＳ Ｐゴシック" pitchFamily="34" charset="-128"/>
              </a:rPr>
              <a:t>2</a:t>
            </a:r>
            <a:r>
              <a:rPr lang="en-US" altLang="en-US" sz="2400" baseline="40000" dirty="0" smtClean="0">
                <a:ea typeface="ＭＳ Ｐゴシック" pitchFamily="34" charset="-128"/>
              </a:rPr>
              <a:t>+</a:t>
            </a:r>
            <a:r>
              <a:rPr lang="en-US" altLang="en-US" sz="2400" dirty="0" smtClean="0">
                <a:ea typeface="ＭＳ Ｐゴシック" pitchFamily="34" charset="-128"/>
              </a:rPr>
              <a:t>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8"/>
          <a:stretch/>
        </p:blipFill>
        <p:spPr>
          <a:xfrm>
            <a:off x="304800" y="1943752"/>
            <a:ext cx="8534400" cy="173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6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Limitations of </a:t>
            </a:r>
            <a:r>
              <a:rPr lang="en-US" sz="4400" b="0" dirty="0" err="1">
                <a:solidFill>
                  <a:schemeClr val="tx1"/>
                </a:solidFill>
              </a:rPr>
              <a:t>Friedel</a:t>
            </a:r>
            <a:r>
              <a:rPr lang="en-US" sz="4400" b="0" dirty="0">
                <a:solidFill>
                  <a:schemeClr val="tx1"/>
                </a:solidFill>
              </a:rPr>
              <a:t>–Crafts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8340" y="2209800"/>
            <a:ext cx="830580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dirty="0" smtClean="0">
                <a:ea typeface="ＭＳ Ｐゴシック" pitchFamily="34" charset="-128"/>
              </a:rPr>
              <a:t>Reaction fails if benzene has a substituent that is more deactivating than halogens.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Rearrangements are possible.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The </a:t>
            </a:r>
            <a:r>
              <a:rPr lang="en-US" altLang="en-US" dirty="0" err="1" smtClean="0">
                <a:ea typeface="ＭＳ Ｐゴシック" pitchFamily="34" charset="-128"/>
              </a:rPr>
              <a:t>alkylbenzene</a:t>
            </a:r>
            <a:r>
              <a:rPr lang="en-US" altLang="en-US" dirty="0" smtClean="0">
                <a:ea typeface="ＭＳ Ｐゴシック" pitchFamily="34" charset="-128"/>
              </a:rPr>
              <a:t> product is more reactive than benzene, so </a:t>
            </a:r>
            <a:r>
              <a:rPr lang="en-US" altLang="en-US" dirty="0" err="1" smtClean="0">
                <a:ea typeface="ＭＳ Ｐゴシック" pitchFamily="34" charset="-128"/>
              </a:rPr>
              <a:t>polyalkylation</a:t>
            </a:r>
            <a:r>
              <a:rPr lang="en-US" altLang="en-US" dirty="0" smtClean="0">
                <a:ea typeface="ＭＳ Ｐゴシック" pitchFamily="34" charset="-128"/>
              </a:rPr>
              <a:t> occurs.</a:t>
            </a:r>
          </a:p>
        </p:txBody>
      </p:sp>
    </p:spTree>
    <p:extLst>
      <p:ext uri="{BB962C8B-B14F-4D97-AF65-F5344CB8AC3E}">
        <p14:creationId xmlns:p14="http://schemas.microsoft.com/office/powerpoint/2010/main" val="19550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Multiple </a:t>
            </a:r>
            <a:r>
              <a:rPr lang="en-US" sz="4400" b="0" dirty="0" err="1">
                <a:solidFill>
                  <a:schemeClr val="tx1"/>
                </a:solidFill>
              </a:rPr>
              <a:t>Alkylations</a:t>
            </a:r>
            <a:endParaRPr lang="en-US" sz="4400" b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6"/>
          <a:stretch/>
        </p:blipFill>
        <p:spPr>
          <a:xfrm>
            <a:off x="304800" y="2499360"/>
            <a:ext cx="8534400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 err="1">
                <a:solidFill>
                  <a:schemeClr val="tx1"/>
                </a:solidFill>
              </a:rPr>
              <a:t>Friedel</a:t>
            </a:r>
            <a:r>
              <a:rPr lang="en-US" sz="4400" b="0" dirty="0">
                <a:solidFill>
                  <a:schemeClr val="tx1"/>
                </a:solidFill>
              </a:rPr>
              <a:t>–Crafts Acylation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48334" y="4953008"/>
            <a:ext cx="8643266" cy="148045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>
                <a:ea typeface="ＭＳ Ｐゴシック" pitchFamily="34" charset="-128"/>
              </a:rPr>
              <a:t>Acyl chloride is used in place of alkyl chloride.</a:t>
            </a:r>
          </a:p>
          <a:p>
            <a:r>
              <a:rPr lang="en-US" altLang="en-US" sz="2800" dirty="0" smtClean="0">
                <a:ea typeface="ＭＳ Ｐゴシック" pitchFamily="34" charset="-128"/>
              </a:rPr>
              <a:t>The product is a phenyl ketone that is less reactive than benzene.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2"/>
          <a:stretch/>
        </p:blipFill>
        <p:spPr>
          <a:xfrm>
            <a:off x="1208309" y="1064836"/>
            <a:ext cx="6923315" cy="364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 err="1">
                <a:solidFill>
                  <a:schemeClr val="tx1"/>
                </a:solidFill>
              </a:rPr>
              <a:t>Clemmensen</a:t>
            </a:r>
            <a:r>
              <a:rPr lang="en-US" sz="4400" b="0" dirty="0">
                <a:solidFill>
                  <a:schemeClr val="tx1"/>
                </a:solidFill>
              </a:rPr>
              <a:t> Reduction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8334" y="4354286"/>
            <a:ext cx="8632380" cy="16219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>
                <a:ea typeface="ＭＳ Ｐゴシック" pitchFamily="34" charset="-128"/>
              </a:rPr>
              <a:t>The </a:t>
            </a:r>
            <a:r>
              <a:rPr lang="en-US" altLang="en-US" sz="2800" b="1" dirty="0" err="1" smtClean="0">
                <a:ea typeface="ＭＳ Ｐゴシック" pitchFamily="34" charset="-128"/>
              </a:rPr>
              <a:t>Clemmensen</a:t>
            </a:r>
            <a:r>
              <a:rPr lang="en-US" altLang="en-US" sz="2800" b="1" dirty="0" smtClean="0">
                <a:ea typeface="ＭＳ Ｐゴシック" pitchFamily="34" charset="-128"/>
              </a:rPr>
              <a:t> reduction</a:t>
            </a:r>
            <a:r>
              <a:rPr lang="en-US" altLang="en-US" sz="2800" dirty="0" smtClean="0">
                <a:ea typeface="ＭＳ Ｐゴシック" pitchFamily="34" charset="-128"/>
              </a:rPr>
              <a:t> is a way to convert </a:t>
            </a:r>
            <a:r>
              <a:rPr lang="en-US" altLang="en-US" sz="2800" dirty="0" err="1" smtClean="0">
                <a:ea typeface="ＭＳ Ｐゴシック" pitchFamily="34" charset="-128"/>
              </a:rPr>
              <a:t>acylbenzenes</a:t>
            </a:r>
            <a:r>
              <a:rPr lang="en-US" altLang="en-US" sz="2800" dirty="0" smtClean="0">
                <a:ea typeface="ＭＳ Ｐゴシック" pitchFamily="34" charset="-128"/>
              </a:rPr>
              <a:t> to </a:t>
            </a:r>
            <a:r>
              <a:rPr lang="en-US" altLang="en-US" sz="2800" dirty="0" err="1" smtClean="0">
                <a:ea typeface="ＭＳ Ｐゴシック" pitchFamily="34" charset="-128"/>
              </a:rPr>
              <a:t>alkylbenzenes</a:t>
            </a:r>
            <a:r>
              <a:rPr lang="en-US" altLang="en-US" sz="2800" dirty="0" smtClean="0">
                <a:ea typeface="ＭＳ Ｐゴシック" pitchFamily="34" charset="-128"/>
              </a:rPr>
              <a:t> by treatment with aqueous </a:t>
            </a:r>
            <a:r>
              <a:rPr lang="en-US" altLang="en-US" sz="2800" dirty="0" err="1" smtClean="0">
                <a:ea typeface="ＭＳ Ｐゴシック" pitchFamily="34" charset="-128"/>
              </a:rPr>
              <a:t>HCl</a:t>
            </a:r>
            <a:r>
              <a:rPr lang="en-US" altLang="en-US" sz="2800" dirty="0" smtClean="0">
                <a:ea typeface="ＭＳ Ｐゴシック" pitchFamily="34" charset="-128"/>
              </a:rPr>
              <a:t> and amalgamated zinc.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0"/>
          <a:stretch/>
        </p:blipFill>
        <p:spPr>
          <a:xfrm>
            <a:off x="304800" y="2197608"/>
            <a:ext cx="8534400" cy="138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Side-Chain Oxidation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8331" y="4942114"/>
            <a:ext cx="8621497" cy="148045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 err="1" smtClean="0">
                <a:ea typeface="ＭＳ Ｐゴシック" pitchFamily="34" charset="-128"/>
              </a:rPr>
              <a:t>Alkylbenzenes</a:t>
            </a:r>
            <a:r>
              <a:rPr lang="en-US" altLang="en-US" sz="2400" dirty="0" smtClean="0">
                <a:ea typeface="ＭＳ Ｐゴシック" pitchFamily="34" charset="-128"/>
              </a:rPr>
              <a:t> are oxidized to benzoic acid by heating in basic KMnO</a:t>
            </a:r>
            <a:r>
              <a:rPr lang="en-US" altLang="en-US" sz="2400" baseline="-25000" dirty="0" smtClean="0">
                <a:ea typeface="ＭＳ Ｐゴシック" pitchFamily="34" charset="-128"/>
              </a:rPr>
              <a:t>4</a:t>
            </a:r>
            <a:r>
              <a:rPr lang="en-US" altLang="en-US" sz="2400" dirty="0" smtClean="0">
                <a:ea typeface="ＭＳ Ｐゴシック" pitchFamily="34" charset="-128"/>
              </a:rPr>
              <a:t> or heating in Na</a:t>
            </a:r>
            <a:r>
              <a:rPr lang="en-US" altLang="en-US" sz="2400" baseline="-25000" dirty="0" smtClean="0">
                <a:ea typeface="ＭＳ Ｐゴシック" pitchFamily="34" charset="-128"/>
              </a:rPr>
              <a:t>2</a:t>
            </a:r>
            <a:r>
              <a:rPr lang="en-US" altLang="en-US" sz="2400" dirty="0" smtClean="0">
                <a:ea typeface="ＭＳ Ｐゴシック" pitchFamily="34" charset="-128"/>
              </a:rPr>
              <a:t>Cr</a:t>
            </a:r>
            <a:r>
              <a:rPr lang="en-US" altLang="en-US" sz="2400" baseline="-25000" dirty="0" smtClean="0">
                <a:ea typeface="ＭＳ Ｐゴシック" pitchFamily="34" charset="-128"/>
              </a:rPr>
              <a:t>2</a:t>
            </a:r>
            <a:r>
              <a:rPr lang="en-US" altLang="en-US" sz="2400" dirty="0" smtClean="0">
                <a:ea typeface="ＭＳ Ｐゴシック" pitchFamily="34" charset="-128"/>
              </a:rPr>
              <a:t>O</a:t>
            </a:r>
            <a:r>
              <a:rPr lang="en-US" altLang="en-US" sz="2400" baseline="-25000" dirty="0" smtClean="0">
                <a:ea typeface="ＭＳ Ｐゴシック" pitchFamily="34" charset="-128"/>
              </a:rPr>
              <a:t>7</a:t>
            </a:r>
            <a:r>
              <a:rPr lang="en-US" altLang="en-US" sz="2400" dirty="0" smtClean="0">
                <a:ea typeface="ＭＳ Ｐゴシック" pitchFamily="34" charset="-128"/>
              </a:rPr>
              <a:t>/H</a:t>
            </a:r>
            <a:r>
              <a:rPr lang="en-US" altLang="en-US" sz="2400" baseline="-25000" dirty="0" smtClean="0">
                <a:ea typeface="ＭＳ Ｐゴシック" pitchFamily="34" charset="-128"/>
              </a:rPr>
              <a:t>2</a:t>
            </a:r>
            <a:r>
              <a:rPr lang="en-US" altLang="en-US" sz="2400" dirty="0" smtClean="0">
                <a:ea typeface="ＭＳ Ｐゴシック" pitchFamily="34" charset="-128"/>
              </a:rPr>
              <a:t>SO</a:t>
            </a:r>
            <a:r>
              <a:rPr lang="en-US" altLang="en-US" sz="2400" baseline="-25000" dirty="0" smtClean="0">
                <a:ea typeface="ＭＳ Ｐゴシック" pitchFamily="34" charset="-128"/>
              </a:rPr>
              <a:t>4</a:t>
            </a:r>
            <a:r>
              <a:rPr lang="en-US" altLang="en-US" sz="2400" dirty="0" smtClean="0">
                <a:ea typeface="ＭＳ Ｐゴシック" pitchFamily="34" charset="-128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The </a:t>
            </a:r>
            <a:r>
              <a:rPr lang="en-US" altLang="en-US" sz="2400" dirty="0" err="1" smtClean="0">
                <a:ea typeface="ＭＳ Ｐゴシック" pitchFamily="34" charset="-128"/>
              </a:rPr>
              <a:t>benzylic</a:t>
            </a:r>
            <a:r>
              <a:rPr lang="en-US" altLang="en-US" sz="2400" dirty="0" smtClean="0">
                <a:ea typeface="ＭＳ Ｐゴシック" pitchFamily="34" charset="-128"/>
              </a:rPr>
              <a:t> carbon will be oxidized to the </a:t>
            </a:r>
            <a:br>
              <a:rPr lang="en-US" altLang="en-US" sz="2400" dirty="0" smtClean="0">
                <a:ea typeface="ＭＳ Ｐゴシック" pitchFamily="34" charset="-128"/>
              </a:rPr>
            </a:br>
            <a:r>
              <a:rPr lang="en-US" altLang="en-US" sz="2400" dirty="0" smtClean="0">
                <a:ea typeface="ＭＳ Ｐゴシック" pitchFamily="34" charset="-128"/>
              </a:rPr>
              <a:t>carboxylic acid.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2"/>
          <a:stretch/>
        </p:blipFill>
        <p:spPr>
          <a:xfrm>
            <a:off x="304800" y="1178705"/>
            <a:ext cx="8534400" cy="1194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7"/>
          <a:stretch/>
        </p:blipFill>
        <p:spPr>
          <a:xfrm>
            <a:off x="1077685" y="2967011"/>
            <a:ext cx="6988629" cy="14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Reduction of the Nitro Group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48334" y="4114800"/>
            <a:ext cx="7772400" cy="1981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>
                <a:ea typeface="ＭＳ Ｐゴシック" pitchFamily="34" charset="-128"/>
              </a:rPr>
              <a:t>Treatment with zinc, tin, or iron in dilute acid will reduce the nitro to an amino group.</a:t>
            </a:r>
          </a:p>
          <a:p>
            <a:r>
              <a:rPr lang="en-US" altLang="en-US" sz="2800" dirty="0" smtClean="0">
                <a:ea typeface="ＭＳ Ｐゴシック" pitchFamily="34" charset="-128"/>
              </a:rPr>
              <a:t>This is the best method for adding an amino group to the ring.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8"/>
          <a:stretch/>
        </p:blipFill>
        <p:spPr>
          <a:xfrm>
            <a:off x="304800" y="2019518"/>
            <a:ext cx="8534400" cy="11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 err="1">
                <a:solidFill>
                  <a:schemeClr val="tx1"/>
                </a:solidFill>
              </a:rPr>
              <a:t>Sulfonation</a:t>
            </a:r>
            <a:r>
              <a:rPr lang="en-US" sz="4400" b="0" dirty="0">
                <a:solidFill>
                  <a:schemeClr val="tx1"/>
                </a:solidFill>
              </a:rPr>
              <a:t> of Benzene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48334" y="4071257"/>
            <a:ext cx="8632380" cy="180702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600" dirty="0" smtClean="0">
                <a:solidFill>
                  <a:srgbClr val="000000"/>
                </a:solidFill>
                <a:ea typeface="ＭＳ Ｐゴシック" pitchFamily="34" charset="-128"/>
              </a:rPr>
              <a:t>Sulfur trioxide (SO</a:t>
            </a:r>
            <a:r>
              <a:rPr lang="en-US" altLang="en-US" sz="2600" baseline="-20000" dirty="0" smtClean="0">
                <a:solidFill>
                  <a:srgbClr val="000000"/>
                </a:solidFill>
                <a:ea typeface="ＭＳ Ｐゴシック" pitchFamily="34" charset="-128"/>
              </a:rPr>
              <a:t>3</a:t>
            </a:r>
            <a:r>
              <a:rPr lang="en-US" altLang="en-US" sz="2600" dirty="0" smtClean="0">
                <a:solidFill>
                  <a:srgbClr val="000000"/>
                </a:solidFill>
                <a:ea typeface="ＭＳ Ｐゴシック" pitchFamily="34" charset="-128"/>
              </a:rPr>
              <a:t>) is the electrophile in the reaction.</a:t>
            </a:r>
          </a:p>
          <a:p>
            <a:pPr>
              <a:lnSpc>
                <a:spcPct val="90000"/>
              </a:lnSpc>
            </a:pPr>
            <a:r>
              <a:rPr lang="en-US" altLang="en-US" sz="2600" dirty="0" smtClean="0">
                <a:solidFill>
                  <a:srgbClr val="000000"/>
                </a:solidFill>
                <a:ea typeface="ＭＳ Ｐゴシック" pitchFamily="34" charset="-128"/>
              </a:rPr>
              <a:t>A 7% mixture of SO</a:t>
            </a:r>
            <a:r>
              <a:rPr lang="en-US" altLang="en-US" sz="2600" baseline="-20000" dirty="0" smtClean="0">
                <a:solidFill>
                  <a:srgbClr val="000000"/>
                </a:solidFill>
                <a:ea typeface="ＭＳ Ｐゴシック" pitchFamily="34" charset="-128"/>
              </a:rPr>
              <a:t>3</a:t>
            </a:r>
            <a:r>
              <a:rPr lang="en-US" altLang="en-US" sz="2600" dirty="0" smtClean="0">
                <a:solidFill>
                  <a:srgbClr val="000000"/>
                </a:solidFill>
                <a:ea typeface="ＭＳ Ｐゴシック" pitchFamily="34" charset="-128"/>
              </a:rPr>
              <a:t> and H</a:t>
            </a:r>
            <a:r>
              <a:rPr lang="en-US" altLang="en-US" sz="2600" baseline="-20000" dirty="0" smtClean="0">
                <a:solidFill>
                  <a:srgbClr val="000000"/>
                </a:solidFill>
                <a:ea typeface="ＭＳ Ｐゴシック" pitchFamily="34" charset="-128"/>
              </a:rPr>
              <a:t>2</a:t>
            </a:r>
            <a:r>
              <a:rPr lang="en-US" altLang="en-US" sz="2600" dirty="0" smtClean="0">
                <a:solidFill>
                  <a:srgbClr val="000000"/>
                </a:solidFill>
                <a:ea typeface="ＭＳ Ｐゴシック" pitchFamily="34" charset="-128"/>
              </a:rPr>
              <a:t>SO</a:t>
            </a:r>
            <a:r>
              <a:rPr lang="en-US" altLang="en-US" sz="2600" baseline="-20000" dirty="0" smtClean="0">
                <a:solidFill>
                  <a:srgbClr val="000000"/>
                </a:solidFill>
                <a:ea typeface="ＭＳ Ｐゴシック" pitchFamily="34" charset="-128"/>
              </a:rPr>
              <a:t>4</a:t>
            </a:r>
            <a:r>
              <a:rPr lang="en-US" altLang="en-US" sz="2600" dirty="0" smtClean="0">
                <a:solidFill>
                  <a:srgbClr val="000000"/>
                </a:solidFill>
                <a:ea typeface="ＭＳ Ｐゴシック" pitchFamily="34" charset="-128"/>
              </a:rPr>
              <a:t> is commonly referred to as “fuming sulfuric acid.”</a:t>
            </a:r>
          </a:p>
          <a:p>
            <a:pPr>
              <a:lnSpc>
                <a:spcPct val="90000"/>
              </a:lnSpc>
            </a:pPr>
            <a:r>
              <a:rPr lang="en-US" altLang="en-US" sz="2600" dirty="0" smtClean="0">
                <a:solidFill>
                  <a:srgbClr val="000000"/>
                </a:solidFill>
                <a:ea typeface="ＭＳ Ｐゴシック" pitchFamily="34" charset="-128"/>
              </a:rPr>
              <a:t>The —SO</a:t>
            </a:r>
            <a:r>
              <a:rPr lang="en-US" altLang="en-US" sz="2600" baseline="-20000" dirty="0" smtClean="0">
                <a:solidFill>
                  <a:srgbClr val="000000"/>
                </a:solidFill>
                <a:ea typeface="ＭＳ Ｐゴシック" pitchFamily="34" charset="-128"/>
              </a:rPr>
              <a:t>3</a:t>
            </a:r>
            <a:r>
              <a:rPr lang="en-US" altLang="en-US" sz="2600" dirty="0" smtClean="0">
                <a:solidFill>
                  <a:srgbClr val="000000"/>
                </a:solidFill>
                <a:ea typeface="ＭＳ Ｐゴシック" pitchFamily="34" charset="-128"/>
              </a:rPr>
              <a:t>H group is called a </a:t>
            </a:r>
            <a:r>
              <a:rPr lang="en-US" altLang="en-US" sz="2600" b="1" dirty="0" smtClean="0">
                <a:solidFill>
                  <a:srgbClr val="000000"/>
                </a:solidFill>
                <a:ea typeface="ＭＳ Ｐゴシック" pitchFamily="34" charset="-128"/>
              </a:rPr>
              <a:t>sulfonic acid</a:t>
            </a:r>
            <a:r>
              <a:rPr lang="en-US" altLang="en-US" sz="2600" dirty="0" smtClean="0">
                <a:solidFill>
                  <a:srgbClr val="000000"/>
                </a:solidFill>
                <a:ea typeface="ＭＳ Ｐゴシック" pitchFamily="34" charset="-128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9"/>
          <a:stretch/>
        </p:blipFill>
        <p:spPr>
          <a:xfrm>
            <a:off x="304800" y="1818350"/>
            <a:ext cx="8534400" cy="139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Nitration of Toluene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48334" y="4114800"/>
            <a:ext cx="7772400" cy="1981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smtClean="0">
                <a:ea typeface="ＭＳ Ｐゴシック" pitchFamily="34" charset="-128"/>
              </a:rPr>
              <a:t>Toluene reacts 25 times faster than benzene. </a:t>
            </a:r>
          </a:p>
          <a:p>
            <a:r>
              <a:rPr lang="en-US" altLang="en-US" sz="2800" smtClean="0">
                <a:ea typeface="ＭＳ Ｐゴシック" pitchFamily="34" charset="-128"/>
              </a:rPr>
              <a:t>The methyl group is an activator.</a:t>
            </a:r>
          </a:p>
          <a:p>
            <a:r>
              <a:rPr lang="en-US" altLang="en-US" sz="2800" smtClean="0">
                <a:ea typeface="ＭＳ Ｐゴシック" pitchFamily="34" charset="-128"/>
              </a:rPr>
              <a:t>The product mix contains mostly </a:t>
            </a:r>
            <a:r>
              <a:rPr lang="en-US" altLang="en-US" sz="2800" i="1" smtClean="0">
                <a:ea typeface="ＭＳ Ｐゴシック" pitchFamily="34" charset="-128"/>
              </a:rPr>
              <a:t>ortho-</a:t>
            </a:r>
            <a:r>
              <a:rPr lang="en-US" altLang="en-US" sz="2800" smtClean="0">
                <a:ea typeface="ＭＳ Ｐゴシック" pitchFamily="34" charset="-128"/>
              </a:rPr>
              <a:t> and </a:t>
            </a:r>
            <a:r>
              <a:rPr lang="en-US" altLang="en-US" sz="2800" i="1" smtClean="0">
                <a:ea typeface="ＭＳ Ｐゴシック" pitchFamily="34" charset="-128"/>
              </a:rPr>
              <a:t>para</a:t>
            </a:r>
            <a:r>
              <a:rPr lang="en-US" altLang="en-US" sz="2800" smtClean="0">
                <a:ea typeface="ＭＳ Ｐゴシック" pitchFamily="34" charset="-128"/>
              </a:rPr>
              <a:t>-substituted molecules.</a:t>
            </a:r>
            <a:endParaRPr lang="en-US" altLang="en-US" sz="2800" dirty="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>
          <a:xfrm>
            <a:off x="304800" y="1739102"/>
            <a:ext cx="8534400" cy="187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Substitution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1"/>
          <a:stretch/>
        </p:blipFill>
        <p:spPr>
          <a:xfrm>
            <a:off x="304800" y="2346960"/>
            <a:ext cx="8534400" cy="201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Ortho and Para Substitution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>
          <a:xfrm>
            <a:off x="348334" y="5649694"/>
            <a:ext cx="8001000" cy="914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400" i="1" smtClean="0">
                <a:solidFill>
                  <a:srgbClr val="000000"/>
                </a:solidFill>
                <a:ea typeface="ＭＳ Ｐゴシック" pitchFamily="34" charset="-128"/>
              </a:rPr>
              <a:t>Ortho</a:t>
            </a:r>
            <a:r>
              <a:rPr lang="en-US" altLang="en-US" sz="2400" smtClean="0">
                <a:solidFill>
                  <a:srgbClr val="000000"/>
                </a:solidFill>
                <a:ea typeface="ＭＳ Ｐゴシック" pitchFamily="34" charset="-128"/>
              </a:rPr>
              <a:t> and </a:t>
            </a:r>
            <a:r>
              <a:rPr lang="en-US" altLang="en-US" sz="2400" i="1" smtClean="0">
                <a:solidFill>
                  <a:srgbClr val="000000"/>
                </a:solidFill>
                <a:ea typeface="ＭＳ Ｐゴシック" pitchFamily="34" charset="-128"/>
              </a:rPr>
              <a:t>para</a:t>
            </a:r>
            <a:r>
              <a:rPr lang="en-US" altLang="en-US" sz="2400" smtClean="0">
                <a:solidFill>
                  <a:srgbClr val="000000"/>
                </a:solidFill>
                <a:ea typeface="ＭＳ Ｐゴシック" pitchFamily="34" charset="-128"/>
              </a:rPr>
              <a:t> attacks are preferred because their resonance structures include one tertiary carbocation.</a:t>
            </a:r>
            <a:endParaRPr lang="en-US" altLang="en-US" sz="240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9"/>
          <a:stretch/>
        </p:blipFill>
        <p:spPr>
          <a:xfrm>
            <a:off x="968828" y="1263178"/>
            <a:ext cx="7021287" cy="417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Energy Diagram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2"/>
          <a:stretch/>
        </p:blipFill>
        <p:spPr>
          <a:xfrm>
            <a:off x="304800" y="1272322"/>
            <a:ext cx="8534400" cy="505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9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Summary of Activators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4"/>
          <a:stretch/>
        </p:blipFill>
        <p:spPr>
          <a:xfrm>
            <a:off x="304800" y="1923288"/>
            <a:ext cx="8534400" cy="286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14788</TotalTime>
  <Words>567</Words>
  <Application>Microsoft Office PowerPoint</Application>
  <PresentationFormat>On-screen Show (4:3)</PresentationFormat>
  <Paragraphs>81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HA5Lect_template</vt:lpstr>
      <vt:lpstr>Mechanism of Electrophilic Aromatic Substitution</vt:lpstr>
      <vt:lpstr>Nitration of Benzene</vt:lpstr>
      <vt:lpstr>Reduction of the Nitro Group</vt:lpstr>
      <vt:lpstr>Sulfonation of Benzene</vt:lpstr>
      <vt:lpstr>Nitration of Toluene</vt:lpstr>
      <vt:lpstr>Substitution</vt:lpstr>
      <vt:lpstr>Ortho and Para Substitution</vt:lpstr>
      <vt:lpstr>Energy Diagram</vt:lpstr>
      <vt:lpstr>Summary of Activators</vt:lpstr>
      <vt:lpstr>Activators and Deactivators </vt:lpstr>
      <vt:lpstr>Energy Diagram</vt:lpstr>
      <vt:lpstr>Deactivators and Meta-Directors</vt:lpstr>
      <vt:lpstr>Other Deactivators</vt:lpstr>
      <vt:lpstr>Halogens</vt:lpstr>
      <vt:lpstr>Summary of Directing Effects</vt:lpstr>
      <vt:lpstr>Effect of Multiple Substituents</vt:lpstr>
      <vt:lpstr>Effect of Multiple Substituents (Continued)</vt:lpstr>
      <vt:lpstr>Effect of Multiple Substituents (Continued)</vt:lpstr>
      <vt:lpstr>Friedel–Crafts Alkylation</vt:lpstr>
      <vt:lpstr>Limitations of Friedel–Crafts</vt:lpstr>
      <vt:lpstr>Multiple Alkylations</vt:lpstr>
      <vt:lpstr>Friedel–Crafts Acylation </vt:lpstr>
      <vt:lpstr>Clemmensen Reduction</vt:lpstr>
      <vt:lpstr>Side-Chain Oxidation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tsherlock</cp:lastModifiedBy>
  <cp:revision>289</cp:revision>
  <dcterms:created xsi:type="dcterms:W3CDTF">2007-09-26T05:29:17Z</dcterms:created>
  <dcterms:modified xsi:type="dcterms:W3CDTF">2018-11-16T20:52:38Z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