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4592" r:id="rId2"/>
  </p:sldMasterIdLst>
  <p:notesMasterIdLst>
    <p:notesMasterId r:id="rId69"/>
  </p:notesMasterIdLst>
  <p:handoutMasterIdLst>
    <p:handoutMasterId r:id="rId70"/>
  </p:handoutMasterIdLst>
  <p:sldIdLst>
    <p:sldId id="380" r:id="rId3"/>
    <p:sldId id="265" r:id="rId4"/>
    <p:sldId id="382" r:id="rId5"/>
    <p:sldId id="383" r:id="rId6"/>
    <p:sldId id="384" r:id="rId7"/>
    <p:sldId id="385" r:id="rId8"/>
    <p:sldId id="386" r:id="rId9"/>
    <p:sldId id="387" r:id="rId10"/>
    <p:sldId id="389" r:id="rId11"/>
    <p:sldId id="390" r:id="rId12"/>
    <p:sldId id="391" r:id="rId13"/>
    <p:sldId id="392" r:id="rId14"/>
    <p:sldId id="393" r:id="rId15"/>
    <p:sldId id="394" r:id="rId16"/>
    <p:sldId id="395" r:id="rId17"/>
    <p:sldId id="396" r:id="rId18"/>
    <p:sldId id="397" r:id="rId19"/>
    <p:sldId id="398" r:id="rId20"/>
    <p:sldId id="400" r:id="rId21"/>
    <p:sldId id="401" r:id="rId22"/>
    <p:sldId id="402" r:id="rId23"/>
    <p:sldId id="403" r:id="rId24"/>
    <p:sldId id="404" r:id="rId25"/>
    <p:sldId id="406" r:id="rId26"/>
    <p:sldId id="407" r:id="rId27"/>
    <p:sldId id="408" r:id="rId28"/>
    <p:sldId id="438" r:id="rId29"/>
    <p:sldId id="411" r:id="rId30"/>
    <p:sldId id="412" r:id="rId31"/>
    <p:sldId id="439" r:id="rId32"/>
    <p:sldId id="414" r:id="rId33"/>
    <p:sldId id="440" r:id="rId34"/>
    <p:sldId id="441" r:id="rId35"/>
    <p:sldId id="415" r:id="rId36"/>
    <p:sldId id="416" r:id="rId37"/>
    <p:sldId id="417" r:id="rId38"/>
    <p:sldId id="418" r:id="rId39"/>
    <p:sldId id="419" r:id="rId40"/>
    <p:sldId id="420" r:id="rId41"/>
    <p:sldId id="422" r:id="rId42"/>
    <p:sldId id="424" r:id="rId43"/>
    <p:sldId id="425" r:id="rId44"/>
    <p:sldId id="426" r:id="rId45"/>
    <p:sldId id="427" r:id="rId46"/>
    <p:sldId id="428" r:id="rId47"/>
    <p:sldId id="429" r:id="rId48"/>
    <p:sldId id="430" r:id="rId49"/>
    <p:sldId id="431" r:id="rId50"/>
    <p:sldId id="432" r:id="rId51"/>
    <p:sldId id="433" r:id="rId52"/>
    <p:sldId id="434" r:id="rId53"/>
    <p:sldId id="435" r:id="rId54"/>
    <p:sldId id="436" r:id="rId55"/>
    <p:sldId id="437" r:id="rId56"/>
    <p:sldId id="442" r:id="rId57"/>
    <p:sldId id="443" r:id="rId58"/>
    <p:sldId id="444" r:id="rId59"/>
    <p:sldId id="445" r:id="rId60"/>
    <p:sldId id="446" r:id="rId61"/>
    <p:sldId id="447" r:id="rId62"/>
    <p:sldId id="448" r:id="rId63"/>
    <p:sldId id="449" r:id="rId64"/>
    <p:sldId id="450" r:id="rId65"/>
    <p:sldId id="451" r:id="rId66"/>
    <p:sldId id="452" r:id="rId67"/>
    <p:sldId id="453" r:id="rId6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80"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80"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80"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8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3399"/>
    <a:srgbClr val="FFFFCC"/>
    <a:srgbClr val="FF66FF"/>
    <a:srgbClr val="3333CC"/>
    <a:srgbClr val="143C83"/>
    <a:srgbClr val="FF00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3" autoAdjust="0"/>
    <p:restoredTop sz="92678" autoAdjust="0"/>
  </p:normalViewPr>
  <p:slideViewPr>
    <p:cSldViewPr snapToGrid="0" showGuides="1">
      <p:cViewPr varScale="1">
        <p:scale>
          <a:sx n="121" d="100"/>
          <a:sy n="121" d="100"/>
        </p:scale>
        <p:origin x="-328" y="-104"/>
      </p:cViewPr>
      <p:guideLst>
        <p:guide orient="horz" pos="2872"/>
        <p:guide pos="2643"/>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notesMaster" Target="notesMasters/notesMaster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handoutMaster" Target="handoutMasters/handout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ＭＳ Ｐゴシック"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pitchFamily="-84" charset="0"/>
                <a:ea typeface="ＭＳ Ｐゴシック" pitchFamily="34" charset="-128"/>
              </a:defRPr>
            </a:lvl1pPr>
          </a:lstStyle>
          <a:p>
            <a:pPr>
              <a:defRPr/>
            </a:pPr>
            <a:fld id="{51756ED1-7C99-4CAA-A494-A46823501D3C}" type="datetimeFigureOut">
              <a:rPr lang="en-US"/>
              <a:pPr>
                <a:defRPr/>
              </a:pPr>
              <a:t>4/13/16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charset="0"/>
                <a:ea typeface="ＭＳ Ｐゴシック"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pitchFamily="-84" charset="0"/>
                <a:ea typeface="ＭＳ Ｐゴシック" pitchFamily="34" charset="-128"/>
              </a:defRPr>
            </a:lvl1pPr>
          </a:lstStyle>
          <a:p>
            <a:pPr>
              <a:defRPr/>
            </a:pPr>
            <a:fld id="{541522C9-F2DD-4E11-B892-780977A758A7}" type="slidenum">
              <a:rPr lang="en-US"/>
              <a:pPr>
                <a:defRPr/>
              </a:pPr>
              <a:t>‹#›</a:t>
            </a:fld>
            <a:endParaRPr lang="en-US"/>
          </a:p>
        </p:txBody>
      </p:sp>
    </p:spTree>
    <p:extLst>
      <p:ext uri="{BB962C8B-B14F-4D97-AF65-F5344CB8AC3E}">
        <p14:creationId xmlns:p14="http://schemas.microsoft.com/office/powerpoint/2010/main" val="30495980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84" charset="0"/>
                <a:ea typeface="ＭＳ Ｐゴシック" pitchFamily="34" charset="-128"/>
              </a:defRPr>
            </a:lvl1pPr>
          </a:lstStyle>
          <a:p>
            <a:pPr>
              <a:defRPr/>
            </a:pPr>
            <a:fld id="{AC438B5A-85D7-40B8-97AC-02390B22C029}" type="slidenum">
              <a:rPr lang="en-US"/>
              <a:pPr>
                <a:defRPr/>
              </a:pPr>
              <a:t>‹#›</a:t>
            </a:fld>
            <a:endParaRPr lang="en-US"/>
          </a:p>
        </p:txBody>
      </p:sp>
    </p:spTree>
    <p:extLst>
      <p:ext uri="{BB962C8B-B14F-4D97-AF65-F5344CB8AC3E}">
        <p14:creationId xmlns:p14="http://schemas.microsoft.com/office/powerpoint/2010/main" val="38653857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pitchFamily="80"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039F1A31-DAE5-429A-BC3B-25CCCF593F48}" type="slidenum">
              <a:rPr lang="en-US" sz="1200" smtClean="0"/>
              <a:pPr/>
              <a:t>11</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B32DAFFE-C965-4A63-A5D4-2381608B6C95}" type="slidenum">
              <a:rPr lang="en-US" sz="1200" smtClean="0"/>
              <a:pPr/>
              <a:t>12</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4F11C9ED-E08E-4F2F-ADE9-71F1098D8D80}" type="slidenum">
              <a:rPr lang="en-US" sz="1200" smtClean="0"/>
              <a:pPr/>
              <a:t>13</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7043E490-9B4B-420A-95E9-0DD9713E3755}" type="slidenum">
              <a:rPr lang="en-US" sz="1200" smtClean="0"/>
              <a:pPr/>
              <a:t>14</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3EC8364-766A-4298-96C9-B914F6AF2AB5}" type="slidenum">
              <a:rPr lang="en-US" sz="1200" smtClean="0"/>
              <a:pPr/>
              <a:t>15</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D1D98383-583F-422C-8611-557E72FE8259}" type="slidenum">
              <a:rPr lang="en-US" sz="1200" smtClean="0"/>
              <a:pPr/>
              <a:t>16</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FBC77791-BF11-4C85-AE35-2B498D2EF0DD}" type="slidenum">
              <a:rPr lang="en-US" sz="1200" smtClean="0"/>
              <a:pPr/>
              <a:t>17</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7933B81F-8D42-4B48-B0BA-0CD13E5885F2}" type="slidenum">
              <a:rPr lang="en-US" sz="1200" smtClean="0"/>
              <a:pPr/>
              <a:t>18</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9EFFED3-3BD8-4FFB-8BC3-7819826BA572}" type="slidenum">
              <a:rPr lang="en-US" sz="1200" smtClean="0"/>
              <a:pPr/>
              <a:t>19</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7F00D911-62DA-4664-B89C-B83CD85B9149}" type="slidenum">
              <a:rPr lang="en-US" sz="1200" smtClean="0"/>
              <a:pPr/>
              <a:t>20</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6A9BA3FA-AF19-4671-A1FF-3F3DFA96C0B6}" type="slidenum">
              <a:rPr lang="en-US" sz="1200" smtClean="0"/>
              <a:pPr/>
              <a:t>3</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9BFD18E7-974D-4529-8098-4554C8938B94}" type="slidenum">
              <a:rPr lang="en-US" sz="1200" smtClean="0"/>
              <a:pPr/>
              <a:t>21</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486CD1F9-CB2C-40E2-ADB4-984658C61696}" type="slidenum">
              <a:rPr lang="en-US" sz="1200" smtClean="0"/>
              <a:pPr/>
              <a:t>22</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72EE6A72-875E-419F-8827-AFDE3B019554}" type="slidenum">
              <a:rPr lang="en-US" sz="1200" smtClean="0"/>
              <a:pPr/>
              <a:t>23</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EBEEE8B0-8B44-4E33-8637-5CCF9ADF2705}" type="slidenum">
              <a:rPr lang="en-US" sz="1200" smtClean="0"/>
              <a:pPr/>
              <a:t>24</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A8473677-D2FD-40D6-B908-0C68492CFE6D}" type="slidenum">
              <a:rPr lang="en-US" sz="1200" smtClean="0"/>
              <a:pPr/>
              <a:t>25</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CCC795F3-D3A4-4D7E-A964-F9C008074AB7}" type="slidenum">
              <a:rPr lang="en-US" sz="1200" smtClean="0"/>
              <a:pPr/>
              <a:t>26</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CCC795F3-D3A4-4D7E-A964-F9C008074AB7}" type="slidenum">
              <a:rPr lang="en-US" sz="1200" smtClean="0"/>
              <a:pPr/>
              <a:t>27</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28</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29</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30</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3D642CDF-C06A-449E-AD2A-529BF10953B5}" type="slidenum">
              <a:rPr lang="en-US" sz="1200" smtClean="0"/>
              <a:pPr/>
              <a:t>4</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31</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32</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33</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34</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35</a:t>
            </a:fld>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36</a:t>
            </a:fld>
            <a:endParaRPr 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37</a:t>
            </a:fld>
            <a:endParaRPr 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38</a:t>
            </a:fld>
            <a:endParaRPr 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39</a:t>
            </a:fld>
            <a:endParaRPr 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40</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75B13612-0E17-4050-A419-F46CAB4AEE6F}" type="slidenum">
              <a:rPr lang="en-US" sz="1200" smtClean="0"/>
              <a:pPr/>
              <a:t>5</a:t>
            </a:fld>
            <a:endParaRPr 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41</a:t>
            </a:fld>
            <a:endParaRPr 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42</a:t>
            </a:fld>
            <a:endParaRPr 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43</a:t>
            </a:fld>
            <a:endParaRPr 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44</a:t>
            </a:fld>
            <a:endParaRPr lang="en-US" sz="12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45</a:t>
            </a:fld>
            <a:endParaRPr lang="en-US" sz="12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46</a:t>
            </a:fld>
            <a:endParaRPr lang="en-US" sz="12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47</a:t>
            </a:fld>
            <a:endParaRPr lang="en-US" sz="12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48</a:t>
            </a:fld>
            <a:endParaRPr lang="en-US" sz="12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49</a:t>
            </a:fld>
            <a:endParaRPr lang="en-US" sz="12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50</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971AD275-353F-4BB9-8818-0458F5CD1CF6}" type="slidenum">
              <a:rPr lang="en-US" sz="1200" smtClean="0"/>
              <a:pPr/>
              <a:t>6</a:t>
            </a:fld>
            <a:endParaRPr lang="en-US" sz="12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51</a:t>
            </a:fld>
            <a:endParaRPr lang="en-US" sz="12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52</a:t>
            </a:fld>
            <a:endParaRPr lang="en-US" sz="12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53</a:t>
            </a:fld>
            <a:endParaRPr lang="en-US" sz="12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54</a:t>
            </a:fld>
            <a:endParaRPr lang="en-US" sz="12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55</a:t>
            </a:fld>
            <a:endParaRPr lang="en-US" sz="12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56</a:t>
            </a:fld>
            <a:endParaRPr lang="en-US" sz="120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57</a:t>
            </a:fld>
            <a:endParaRPr lang="en-US" sz="120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58</a:t>
            </a:fld>
            <a:endParaRPr lang="en-US" sz="120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59</a:t>
            </a:fld>
            <a:endParaRPr lang="en-US" sz="120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60</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9715AB80-FD15-4936-A8E9-CAD79B08E95B}" type="slidenum">
              <a:rPr lang="en-US" sz="1200" smtClean="0"/>
              <a:pPr/>
              <a:t>7</a:t>
            </a:fld>
            <a:endParaRPr lang="en-US" sz="12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61</a:t>
            </a:fld>
            <a:endParaRPr lang="en-US" sz="120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62</a:t>
            </a:fld>
            <a:endParaRPr lang="en-US" sz="120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63</a:t>
            </a:fld>
            <a:endParaRPr lang="en-US" sz="120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64</a:t>
            </a:fld>
            <a:endParaRPr lang="en-US" sz="120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65</a:t>
            </a:fld>
            <a:endParaRPr lang="en-US" sz="120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1601841A-B3FC-4800-A8D3-47A069349F41}" type="slidenum">
              <a:rPr lang="en-US" sz="1200" smtClean="0"/>
              <a:pPr/>
              <a:t>66</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2CF0160A-A013-4954-8DB4-FFB55AACBCF2}" type="slidenum">
              <a:rPr lang="en-US" sz="1200" smtClean="0"/>
              <a:pPr/>
              <a:t>8</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A698EFA9-E4F4-4A7D-B502-66DBE7A67789}" type="slidenum">
              <a:rPr lang="en-US" sz="1200" smtClean="0"/>
              <a:pPr/>
              <a:t>9</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BC3235D5-6152-4153-AE43-FCAA1336C0A4}" type="slidenum">
              <a:rPr lang="en-US" sz="1200" smtClean="0"/>
              <a:pPr/>
              <a:t>10</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ln>
            <a:noFill/>
          </a:ln>
        </p:spPr>
        <p:txBody>
          <a:bodyPr vert="horz"/>
          <a:lstStyle>
            <a:lvl1pPr>
              <a:defRPr>
                <a:ln>
                  <a:noFill/>
                </a:ln>
                <a:solidFill>
                  <a:srgbClr val="FF66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1103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3402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3402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5739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33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ＭＳ Ｐゴシック" charset="0"/>
            </a:endParaRPr>
          </a:p>
        </p:txBody>
      </p:sp>
      <p:sp>
        <p:nvSpPr>
          <p:cNvPr id="4" name="Rectangle 24"/>
          <p:cNvSpPr>
            <a:spLocks noChangeArrowheads="1"/>
          </p:cNvSpPr>
          <p:nvPr userDrawn="1"/>
        </p:nvSpPr>
        <p:spPr bwMode="auto">
          <a:xfrm>
            <a:off x="0" y="6400800"/>
            <a:ext cx="9144000" cy="457200"/>
          </a:xfrm>
          <a:prstGeom prst="rect">
            <a:avLst/>
          </a:prstGeom>
          <a:solidFill>
            <a:srgbClr val="941C3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pic>
        <p:nvPicPr>
          <p:cNvPr id="5" name="Picture 10" descr="Pearson_Strap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8"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earson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quarter" idx="10"/>
          </p:nvPr>
        </p:nvSpPr>
        <p:spPr>
          <a:xfrm>
            <a:off x="1295400" y="16764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970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4865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3095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4080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9980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9859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489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noChangeArrowheads="1"/>
          </p:cNvSpPr>
          <p:nvPr>
            <p:ph type="ftr" sz="quarter" idx="10"/>
          </p:nvPr>
        </p:nvSpPr>
        <p:spPr>
          <a:xfrm>
            <a:off x="76200" y="6602413"/>
            <a:ext cx="5399088" cy="179387"/>
          </a:xfrm>
          <a:prstGeom prst="rect">
            <a:avLst/>
          </a:prstGeom>
          <a:extLst/>
        </p:spPr>
        <p:txBody>
          <a:bodyPr/>
          <a:lstStyle>
            <a:lvl1pPr>
              <a:defRPr dirty="0">
                <a:latin typeface="+mn-lt"/>
                <a:ea typeface="ＭＳ Ｐゴシック" charset="0"/>
              </a:defRPr>
            </a:lvl1pPr>
          </a:lstStyle>
          <a:p>
            <a:pPr>
              <a:defRPr/>
            </a:pPr>
            <a:endParaRPr lang="en-GB" dirty="0"/>
          </a:p>
        </p:txBody>
      </p:sp>
    </p:spTree>
    <p:extLst>
      <p:ext uri="{BB962C8B-B14F-4D97-AF65-F5344CB8AC3E}">
        <p14:creationId xmlns:p14="http://schemas.microsoft.com/office/powerpoint/2010/main" val="1525639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noChangeArrowheads="1"/>
          </p:cNvSpPr>
          <p:nvPr>
            <p:ph type="ftr" sz="quarter" idx="10"/>
          </p:nvPr>
        </p:nvSpPr>
        <p:spPr>
          <a:xfrm>
            <a:off x="76200" y="6602413"/>
            <a:ext cx="5399088" cy="179387"/>
          </a:xfrm>
          <a:prstGeom prst="rect">
            <a:avLst/>
          </a:prstGeom>
          <a:extLst/>
        </p:spPr>
        <p:txBody>
          <a:bodyPr/>
          <a:lstStyle>
            <a:lvl1pPr>
              <a:defRPr>
                <a:latin typeface="+mn-lt"/>
                <a:ea typeface="ＭＳ Ｐゴシック" charset="0"/>
              </a:defRPr>
            </a:lvl1pPr>
          </a:lstStyle>
          <a:p>
            <a:pPr>
              <a:defRPr/>
            </a:pPr>
            <a:endParaRPr lang="en-GB"/>
          </a:p>
        </p:txBody>
      </p:sp>
    </p:spTree>
    <p:extLst>
      <p:ext uri="{BB962C8B-B14F-4D97-AF65-F5344CB8AC3E}">
        <p14:creationId xmlns:p14="http://schemas.microsoft.com/office/powerpoint/2010/main" val="1259770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55587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noChangeArrowheads="1"/>
          </p:cNvSpPr>
          <p:nvPr>
            <p:ph type="ftr" sz="quarter" idx="10"/>
          </p:nvPr>
        </p:nvSpPr>
        <p:spPr>
          <a:xfrm>
            <a:off x="76200" y="6602413"/>
            <a:ext cx="5399088" cy="179387"/>
          </a:xfrm>
          <a:prstGeom prst="rect">
            <a:avLst/>
          </a:prstGeom>
          <a:extLst/>
        </p:spPr>
        <p:txBody>
          <a:bodyPr/>
          <a:lstStyle>
            <a:lvl1pPr>
              <a:defRPr>
                <a:latin typeface="+mn-lt"/>
                <a:ea typeface="ＭＳ Ｐゴシック" charset="0"/>
              </a:defRPr>
            </a:lvl1pPr>
          </a:lstStyle>
          <a:p>
            <a:pPr>
              <a:defRPr/>
            </a:pPr>
            <a:endParaRPr lang="en-GB"/>
          </a:p>
        </p:txBody>
      </p:sp>
    </p:spTree>
    <p:extLst>
      <p:ext uri="{BB962C8B-B14F-4D97-AF65-F5344CB8AC3E}">
        <p14:creationId xmlns:p14="http://schemas.microsoft.com/office/powerpoint/2010/main" val="1862098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noChangeArrowheads="1"/>
          </p:cNvSpPr>
          <p:nvPr>
            <p:ph type="ftr" sz="quarter" idx="10"/>
          </p:nvPr>
        </p:nvSpPr>
        <p:spPr>
          <a:xfrm>
            <a:off x="76200" y="6602413"/>
            <a:ext cx="5399088" cy="179387"/>
          </a:xfrm>
          <a:prstGeom prst="rect">
            <a:avLst/>
          </a:prstGeom>
          <a:extLst/>
        </p:spPr>
        <p:txBody>
          <a:bodyPr/>
          <a:lstStyle>
            <a:lvl1pPr>
              <a:defRPr>
                <a:latin typeface="+mn-lt"/>
                <a:ea typeface="ＭＳ Ｐゴシック" charset="0"/>
              </a:defRPr>
            </a:lvl1pPr>
          </a:lstStyle>
          <a:p>
            <a:pPr>
              <a:defRPr/>
            </a:pPr>
            <a:endParaRPr lang="en-GB"/>
          </a:p>
        </p:txBody>
      </p:sp>
    </p:spTree>
    <p:extLst>
      <p:ext uri="{BB962C8B-B14F-4D97-AF65-F5344CB8AC3E}">
        <p14:creationId xmlns:p14="http://schemas.microsoft.com/office/powerpoint/2010/main" val="61347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a:xfrm>
            <a:off x="457200" y="274638"/>
            <a:ext cx="8229600" cy="1143000"/>
          </a:xfrm>
          <a:prstGeom prst="rect">
            <a:avLst/>
          </a:prstGeom>
        </p:spPr>
        <p:txBody>
          <a:bodyPr vert="horz"/>
          <a:lstStyle>
            <a:lvl1pPr>
              <a:defRPr>
                <a:solidFill>
                  <a:srgbClr val="FF6600"/>
                </a:solidFill>
              </a:defRPr>
            </a:lvl1pPr>
          </a:lstStyle>
          <a:p>
            <a:r>
              <a:rPr lang="en-US" smtClean="0"/>
              <a:t>Click to edit Master title style</a:t>
            </a:r>
            <a:endParaRPr lang="en-US"/>
          </a:p>
        </p:txBody>
      </p:sp>
    </p:spTree>
    <p:extLst>
      <p:ext uri="{BB962C8B-B14F-4D97-AF65-F5344CB8AC3E}">
        <p14:creationId xmlns:p14="http://schemas.microsoft.com/office/powerpoint/2010/main" val="47973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FF66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83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66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33449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68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7971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714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xfrm>
            <a:off x="457200" y="274638"/>
            <a:ext cx="8229600" cy="1143000"/>
          </a:xfrm>
          <a:prstGeom prst="rect">
            <a:avLst/>
          </a:prstGeom>
        </p:spPr>
        <p:txBody>
          <a:bodyPr vert="horz"/>
          <a:lstStyle>
            <a:lvl1pPr>
              <a:defRPr>
                <a:solidFill>
                  <a:srgbClr val="FF6600"/>
                </a:solidFill>
              </a:defRPr>
            </a:lvl1pPr>
          </a:lstStyle>
          <a:p>
            <a:r>
              <a:rPr lang="en-US" smtClean="0"/>
              <a:t>Click to edit Master title style</a:t>
            </a:r>
            <a:endParaRPr lang="en-US"/>
          </a:p>
        </p:txBody>
      </p:sp>
    </p:spTree>
    <p:extLst>
      <p:ext uri="{BB962C8B-B14F-4D97-AF65-F5344CB8AC3E}">
        <p14:creationId xmlns:p14="http://schemas.microsoft.com/office/powerpoint/2010/main" val="1859133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365125" y="1141413"/>
            <a:ext cx="8229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ChangeArrowheads="1"/>
          </p:cNvSpPr>
          <p:nvPr userDrawn="1"/>
        </p:nvSpPr>
        <p:spPr bwMode="gray">
          <a:xfrm>
            <a:off x="315913" y="655320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eaLnBrk="1" hangingPunct="1">
              <a:defRPr/>
            </a:pPr>
            <a:r>
              <a:rPr lang="en-GB" sz="1000" dirty="0">
                <a:latin typeface="Arial" pitchFamily="34" charset="0"/>
                <a:ea typeface="ＭＳ Ｐゴシック" pitchFamily="34" charset="-128"/>
                <a:cs typeface="Arial" pitchFamily="34" charset="0"/>
              </a:rPr>
              <a:t>© 2017 Pearson Education, Inc.</a:t>
            </a:r>
          </a:p>
        </p:txBody>
      </p:sp>
    </p:spTree>
  </p:cSld>
  <p:clrMap bg1="lt1" tx1="dk1" bg2="lt2" tx2="dk2" accent1="accent1" accent2="accent2" accent3="accent3" accent4="accent4" accent5="accent5" accent6="accent6" hlink="hlink" folHlink="folHlink"/>
  <p:sldLayoutIdLst>
    <p:sldLayoutId id="2147484845" r:id="rId1"/>
    <p:sldLayoutId id="2147484846" r:id="rId2"/>
    <p:sldLayoutId id="2147484847" r:id="rId3"/>
    <p:sldLayoutId id="2147484848" r:id="rId4"/>
    <p:sldLayoutId id="2147484849" r:id="rId5"/>
    <p:sldLayoutId id="2147484850" r:id="rId6"/>
    <p:sldLayoutId id="2147484851" r:id="rId7"/>
    <p:sldLayoutId id="2147484852" r:id="rId8"/>
    <p:sldLayoutId id="2147484853" r:id="rId9"/>
    <p:sldLayoutId id="2147484854" r:id="rId10"/>
  </p:sldLayoutIdLst>
  <p:timing>
    <p:tnLst>
      <p:par>
        <p:cTn xmlns:p14="http://schemas.microsoft.com/office/powerpoint/2010/main" id="1" dur="indefinite" restart="never" nodeType="tmRoot"/>
      </p:par>
    </p:tnLst>
  </p:timing>
  <p:hf sldNum="0" hdr="0" ftr="0" dt="0"/>
  <p:txStyles>
    <p:titleStyle>
      <a:lvl1pPr algn="l" rtl="0" eaLnBrk="0" fontAlgn="base" hangingPunct="0">
        <a:spcBef>
          <a:spcPct val="50000"/>
        </a:spcBef>
        <a:spcAft>
          <a:spcPct val="0"/>
        </a:spcAft>
        <a:defRPr sz="3200" b="1">
          <a:solidFill>
            <a:schemeClr val="tx1"/>
          </a:solidFill>
          <a:latin typeface="+mj-lt"/>
          <a:ea typeface="ＭＳ Ｐゴシック" pitchFamily="80" charset="-128"/>
          <a:cs typeface="+mj-cs"/>
        </a:defRPr>
      </a:lvl1pPr>
      <a:lvl2pPr algn="l" rtl="0" eaLnBrk="0" fontAlgn="base" hangingPunct="0">
        <a:spcBef>
          <a:spcPct val="50000"/>
        </a:spcBef>
        <a:spcAft>
          <a:spcPct val="0"/>
        </a:spcAft>
        <a:defRPr sz="3200" b="1">
          <a:solidFill>
            <a:schemeClr val="tx1"/>
          </a:solidFill>
          <a:latin typeface="Arial" charset="0"/>
          <a:ea typeface="ＭＳ Ｐゴシック" pitchFamily="80"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ＭＳ Ｐゴシック" pitchFamily="80"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ＭＳ Ｐゴシック" pitchFamily="80"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ＭＳ Ｐゴシック" pitchFamily="80"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a:spLocks noChangeArrowheads="1"/>
          </p:cNvSpPr>
          <p:nvPr userDrawn="1"/>
        </p:nvSpPr>
        <p:spPr bwMode="gray">
          <a:xfrm>
            <a:off x="76200" y="6602413"/>
            <a:ext cx="5399088"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eaLnBrk="1" hangingPunct="1">
              <a:defRPr/>
            </a:pPr>
            <a:r>
              <a:rPr lang="en-GB" sz="1000" dirty="0">
                <a:latin typeface="Arial" pitchFamily="34" charset="0"/>
                <a:ea typeface="ＭＳ Ｐゴシック" pitchFamily="34" charset="-128"/>
              </a:rPr>
              <a:t>© 2014 Pearson Education, Inc.</a:t>
            </a:r>
          </a:p>
        </p:txBody>
      </p:sp>
      <p:sp>
        <p:nvSpPr>
          <p:cNvPr id="245762" name="Rectangle 2"/>
          <p:cNvSpPr>
            <a:spLocks noGrp="1" noChangeArrowheads="1"/>
          </p:cNvSpPr>
          <p:nvPr>
            <p:ph type="title"/>
          </p:nvPr>
        </p:nvSpPr>
        <p:spPr bwMode="auto">
          <a:xfrm>
            <a:off x="457200" y="609600"/>
            <a:ext cx="8229600"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5763" name="Rectangle 3"/>
          <p:cNvSpPr>
            <a:spLocks noGrp="1" noChangeArrowheads="1"/>
          </p:cNvSpPr>
          <p:nvPr>
            <p:ph type="body" idx="1"/>
          </p:nvPr>
        </p:nvSpPr>
        <p:spPr bwMode="auto">
          <a:xfrm>
            <a:off x="457200" y="2971800"/>
            <a:ext cx="8229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861" r:id="rId1"/>
    <p:sldLayoutId id="2147484855" r:id="rId2"/>
    <p:sldLayoutId id="2147484856" r:id="rId3"/>
    <p:sldLayoutId id="2147484857" r:id="rId4"/>
    <p:sldLayoutId id="2147484858" r:id="rId5"/>
    <p:sldLayoutId id="2147484859" r:id="rId6"/>
    <p:sldLayoutId id="2147484860" r:id="rId7"/>
    <p:sldLayoutId id="2147484862" r:id="rId8"/>
    <p:sldLayoutId id="2147484863" r:id="rId9"/>
    <p:sldLayoutId id="2147484864" r:id="rId10"/>
    <p:sldLayoutId id="2147484865" r:id="rId11"/>
  </p:sldLayoutIdLst>
  <p:timing>
    <p:tnLst>
      <p:par>
        <p:cTn xmlns:p14="http://schemas.microsoft.com/office/powerpoint/2010/main" id="1" dur="indefinite" restart="never" nodeType="tmRoot"/>
      </p:par>
    </p:tnLst>
  </p:timing>
  <p:hf sldNum="0" hdr="0" ftr="0" dt="0"/>
  <p:txStyles>
    <p:titleStyle>
      <a:lvl1pPr algn="ctr" rtl="0" eaLnBrk="0" fontAlgn="base" hangingPunct="0">
        <a:spcBef>
          <a:spcPct val="0"/>
        </a:spcBef>
        <a:spcAft>
          <a:spcPct val="0"/>
        </a:spcAft>
        <a:defRPr sz="3000">
          <a:solidFill>
            <a:schemeClr val="tx2"/>
          </a:solidFill>
          <a:latin typeface="+mj-lt"/>
          <a:ea typeface="ＭＳ Ｐゴシック" pitchFamily="80" charset="-128"/>
          <a:cs typeface="+mj-cs"/>
        </a:defRPr>
      </a:lvl1pPr>
      <a:lvl2pPr algn="ctr" rtl="0" eaLnBrk="0" fontAlgn="base" hangingPunct="0">
        <a:spcBef>
          <a:spcPct val="0"/>
        </a:spcBef>
        <a:spcAft>
          <a:spcPct val="0"/>
        </a:spcAft>
        <a:defRPr sz="3000">
          <a:solidFill>
            <a:schemeClr val="tx2"/>
          </a:solidFill>
          <a:latin typeface="Arial" charset="0"/>
          <a:ea typeface="ＭＳ Ｐゴシック" pitchFamily="80" charset="-128"/>
          <a:cs typeface="Arial" charset="0"/>
        </a:defRPr>
      </a:lvl2pPr>
      <a:lvl3pPr algn="ctr" rtl="0" eaLnBrk="0" fontAlgn="base" hangingPunct="0">
        <a:spcBef>
          <a:spcPct val="0"/>
        </a:spcBef>
        <a:spcAft>
          <a:spcPct val="0"/>
        </a:spcAft>
        <a:defRPr sz="3000">
          <a:solidFill>
            <a:schemeClr val="tx2"/>
          </a:solidFill>
          <a:latin typeface="Arial" charset="0"/>
          <a:ea typeface="ＭＳ Ｐゴシック" pitchFamily="80" charset="-128"/>
          <a:cs typeface="Arial" charset="0"/>
        </a:defRPr>
      </a:lvl3pPr>
      <a:lvl4pPr algn="ctr" rtl="0" eaLnBrk="0" fontAlgn="base" hangingPunct="0">
        <a:spcBef>
          <a:spcPct val="0"/>
        </a:spcBef>
        <a:spcAft>
          <a:spcPct val="0"/>
        </a:spcAft>
        <a:defRPr sz="3000">
          <a:solidFill>
            <a:schemeClr val="tx2"/>
          </a:solidFill>
          <a:latin typeface="Arial" charset="0"/>
          <a:ea typeface="ＭＳ Ｐゴシック" pitchFamily="80" charset="-128"/>
          <a:cs typeface="Arial" charset="0"/>
        </a:defRPr>
      </a:lvl4pPr>
      <a:lvl5pPr algn="ctr" rtl="0" eaLnBrk="0" fontAlgn="base" hangingPunct="0">
        <a:spcBef>
          <a:spcPct val="0"/>
        </a:spcBef>
        <a:spcAft>
          <a:spcPct val="0"/>
        </a:spcAft>
        <a:defRPr sz="3000">
          <a:solidFill>
            <a:schemeClr val="tx2"/>
          </a:solidFill>
          <a:latin typeface="Arial" charset="0"/>
          <a:ea typeface="ＭＳ Ｐゴシック" pitchFamily="80" charset="-128"/>
          <a:cs typeface="Arial" charset="0"/>
        </a:defRPr>
      </a:lvl5pPr>
      <a:lvl6pPr marL="457200" algn="ctr" rtl="0" fontAlgn="base">
        <a:spcBef>
          <a:spcPct val="0"/>
        </a:spcBef>
        <a:spcAft>
          <a:spcPct val="0"/>
        </a:spcAft>
        <a:defRPr sz="3000">
          <a:solidFill>
            <a:schemeClr val="tx2"/>
          </a:solidFill>
          <a:latin typeface="Arial" charset="0"/>
          <a:ea typeface="ＭＳ Ｐゴシック" charset="0"/>
          <a:cs typeface="Arial" charset="0"/>
        </a:defRPr>
      </a:lvl6pPr>
      <a:lvl7pPr marL="914400" algn="ctr" rtl="0" fontAlgn="base">
        <a:spcBef>
          <a:spcPct val="0"/>
        </a:spcBef>
        <a:spcAft>
          <a:spcPct val="0"/>
        </a:spcAft>
        <a:defRPr sz="3000">
          <a:solidFill>
            <a:schemeClr val="tx2"/>
          </a:solidFill>
          <a:latin typeface="Arial" charset="0"/>
          <a:ea typeface="ＭＳ Ｐゴシック" charset="0"/>
          <a:cs typeface="Arial" charset="0"/>
        </a:defRPr>
      </a:lvl7pPr>
      <a:lvl8pPr marL="1371600" algn="ctr" rtl="0" fontAlgn="base">
        <a:spcBef>
          <a:spcPct val="0"/>
        </a:spcBef>
        <a:spcAft>
          <a:spcPct val="0"/>
        </a:spcAft>
        <a:defRPr sz="3000">
          <a:solidFill>
            <a:schemeClr val="tx2"/>
          </a:solidFill>
          <a:latin typeface="Arial" charset="0"/>
          <a:ea typeface="ＭＳ Ｐゴシック" charset="0"/>
          <a:cs typeface="Arial" charset="0"/>
        </a:defRPr>
      </a:lvl8pPr>
      <a:lvl9pPr marL="1828800" algn="ctr" rtl="0" fontAlgn="base">
        <a:spcBef>
          <a:spcPct val="0"/>
        </a:spcBef>
        <a:spcAft>
          <a:spcPct val="0"/>
        </a:spcAft>
        <a:defRPr sz="3000">
          <a:solidFill>
            <a:schemeClr val="tx2"/>
          </a:solidFill>
          <a:latin typeface="Arial" charset="0"/>
          <a:ea typeface="ＭＳ Ｐゴシック" charset="0"/>
          <a:cs typeface="Arial"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80" charset="-128"/>
          <a:cs typeface="+mn-cs"/>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Arial" charset="0"/>
          <a:cs typeface="+mn-cs"/>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Arial" charset="0"/>
          <a:cs typeface="+mn-cs"/>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Arial" charset="0"/>
          <a:cs typeface="+mn-cs"/>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Arial" charset="0"/>
          <a:cs typeface="+mn-cs"/>
        </a:defRPr>
      </a:lvl5pPr>
      <a:lvl6pPr marL="2781300" indent="-495300" algn="l" rtl="0" fontAlgn="base">
        <a:spcBef>
          <a:spcPct val="20000"/>
        </a:spcBef>
        <a:spcAft>
          <a:spcPct val="0"/>
        </a:spcAft>
        <a:buFont typeface="Arial" charset="0"/>
        <a:buAutoNum type="alphaLcParenR"/>
        <a:defRPr sz="2600">
          <a:solidFill>
            <a:schemeClr val="tx1"/>
          </a:solidFill>
          <a:latin typeface="+mn-lt"/>
          <a:ea typeface="Arial" charset="0"/>
          <a:cs typeface="+mn-cs"/>
        </a:defRPr>
      </a:lvl6pPr>
      <a:lvl7pPr marL="3238500" indent="-495300" algn="l" rtl="0" fontAlgn="base">
        <a:spcBef>
          <a:spcPct val="20000"/>
        </a:spcBef>
        <a:spcAft>
          <a:spcPct val="0"/>
        </a:spcAft>
        <a:buFont typeface="Arial" charset="0"/>
        <a:buAutoNum type="alphaLcParenR"/>
        <a:defRPr sz="2600">
          <a:solidFill>
            <a:schemeClr val="tx1"/>
          </a:solidFill>
          <a:latin typeface="+mn-lt"/>
          <a:ea typeface="Arial" charset="0"/>
          <a:cs typeface="+mn-cs"/>
        </a:defRPr>
      </a:lvl7pPr>
      <a:lvl8pPr marL="3695700" indent="-495300" algn="l" rtl="0" fontAlgn="base">
        <a:spcBef>
          <a:spcPct val="20000"/>
        </a:spcBef>
        <a:spcAft>
          <a:spcPct val="0"/>
        </a:spcAft>
        <a:buFont typeface="Arial" charset="0"/>
        <a:buAutoNum type="alphaLcParenR"/>
        <a:defRPr sz="2600">
          <a:solidFill>
            <a:schemeClr val="tx1"/>
          </a:solidFill>
          <a:latin typeface="+mn-lt"/>
          <a:ea typeface="Arial" charset="0"/>
          <a:cs typeface="+mn-cs"/>
        </a:defRPr>
      </a:lvl8pPr>
      <a:lvl9pPr marL="4152900" indent="-495300" algn="l" rtl="0" fontAlgn="base">
        <a:spcBef>
          <a:spcPct val="20000"/>
        </a:spcBef>
        <a:spcAft>
          <a:spcPct val="0"/>
        </a:spcAft>
        <a:buFont typeface="Arial" charset="0"/>
        <a:buAutoNum type="alphaLcParenR"/>
        <a:defRPr sz="26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 Id="rId6" Type="http://schemas.openxmlformats.org/officeDocument/2006/relationships/image" Target="../media/image18.jp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2.jp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50.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5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52.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5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5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55.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56.jpg"/></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59.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60.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61.jpeg"/></Relationships>
</file>

<file path=ppt/slides/_rels/slide59.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64.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65.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66.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67.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68.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6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685800" y="1600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endParaRPr lang="en-US" sz="3000">
              <a:solidFill>
                <a:schemeClr val="tx2"/>
              </a:solidFill>
              <a:latin typeface="Arial" charset="0"/>
              <a:ea typeface="ＭＳ Ｐゴシック" charset="0"/>
            </a:endParaRPr>
          </a:p>
        </p:txBody>
      </p:sp>
      <p:sp>
        <p:nvSpPr>
          <p:cNvPr id="14339" name="Rectangle 3"/>
          <p:cNvSpPr>
            <a:spLocks noChangeArrowheads="1"/>
          </p:cNvSpPr>
          <p:nvPr/>
        </p:nvSpPr>
        <p:spPr bwMode="auto">
          <a:xfrm>
            <a:off x="5205413" y="5410200"/>
            <a:ext cx="31686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defRPr/>
            </a:pPr>
            <a:r>
              <a:rPr lang="en-US" sz="2100" dirty="0">
                <a:latin typeface="+mn-lt"/>
              </a:rPr>
              <a:t>Chad Snyder, PhD</a:t>
            </a:r>
          </a:p>
          <a:p>
            <a:pPr eaLnBrk="1" hangingPunct="1">
              <a:lnSpc>
                <a:spcPct val="80000"/>
              </a:lnSpc>
              <a:spcBef>
                <a:spcPct val="20000"/>
              </a:spcBef>
              <a:defRPr/>
            </a:pPr>
            <a:r>
              <a:rPr lang="en-US" sz="2100" dirty="0">
                <a:latin typeface="+mn-lt"/>
              </a:rPr>
              <a:t>Grace College</a:t>
            </a:r>
          </a:p>
        </p:txBody>
      </p:sp>
      <p:sp>
        <p:nvSpPr>
          <p:cNvPr id="8197" name="Rectangle 2"/>
          <p:cNvSpPr txBox="1">
            <a:spLocks noChangeArrowheads="1"/>
          </p:cNvSpPr>
          <p:nvPr/>
        </p:nvSpPr>
        <p:spPr bwMode="auto">
          <a:xfrm>
            <a:off x="5205413" y="2286000"/>
            <a:ext cx="3873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pPr algn="ctr"/>
            <a:r>
              <a:rPr lang="en-US" altLang="en-US" sz="4000" dirty="0">
                <a:solidFill>
                  <a:schemeClr val="tx2"/>
                </a:solidFill>
                <a:latin typeface="Arial" charset="0"/>
              </a:rPr>
              <a:t>Chapter </a:t>
            </a:r>
            <a:r>
              <a:rPr lang="en-US" altLang="en-US" sz="4000" dirty="0" smtClean="0">
                <a:solidFill>
                  <a:schemeClr val="tx2"/>
                </a:solidFill>
                <a:latin typeface="Arial" charset="0"/>
              </a:rPr>
              <a:t>1</a:t>
            </a:r>
            <a:r>
              <a:rPr lang="en-US" altLang="en-US" sz="4000" dirty="0">
                <a:solidFill>
                  <a:schemeClr val="tx2"/>
                </a:solidFill>
                <a:latin typeface="Arial" charset="0"/>
              </a:rPr>
              <a:t/>
            </a:r>
            <a:br>
              <a:rPr lang="en-US" altLang="en-US" sz="4000" dirty="0">
                <a:solidFill>
                  <a:schemeClr val="tx2"/>
                </a:solidFill>
                <a:latin typeface="Arial" charset="0"/>
              </a:rPr>
            </a:br>
            <a:r>
              <a:rPr lang="en-US" altLang="en-US" sz="4000" dirty="0">
                <a:solidFill>
                  <a:schemeClr val="tx2"/>
                </a:solidFill>
                <a:latin typeface="Arial" charset="0"/>
              </a:rPr>
              <a:t>Lecture</a:t>
            </a:r>
          </a:p>
        </p:txBody>
      </p:sp>
      <p:sp>
        <p:nvSpPr>
          <p:cNvPr id="13" name="Rectangle 8"/>
          <p:cNvSpPr>
            <a:spLocks noChangeArrowheads="1"/>
          </p:cNvSpPr>
          <p:nvPr/>
        </p:nvSpPr>
        <p:spPr bwMode="auto">
          <a:xfrm>
            <a:off x="5205413" y="525463"/>
            <a:ext cx="38735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altLang="en-US" sz="2800" i="1" dirty="0">
                <a:latin typeface="+mj-lt"/>
                <a:sym typeface="Symbol" pitchFamily="80" charset="2"/>
              </a:rPr>
              <a:t>Organic Chemistry</a:t>
            </a:r>
            <a:r>
              <a:rPr lang="en-US" altLang="en-US" sz="2800" dirty="0">
                <a:latin typeface="+mj-lt"/>
                <a:sym typeface="Symbol" pitchFamily="80" charset="2"/>
              </a:rPr>
              <a:t>, </a:t>
            </a:r>
            <a:br>
              <a:rPr lang="en-US" altLang="en-US" sz="2800" dirty="0">
                <a:latin typeface="+mj-lt"/>
                <a:sym typeface="Symbol" pitchFamily="80" charset="2"/>
              </a:rPr>
            </a:br>
            <a:r>
              <a:rPr lang="en-US" altLang="en-US" sz="2800" dirty="0">
                <a:latin typeface="+mj-lt"/>
                <a:sym typeface="Symbol" pitchFamily="80" charset="2"/>
              </a:rPr>
              <a:t>9</a:t>
            </a:r>
            <a:r>
              <a:rPr lang="en-US" altLang="en-US" sz="2800" baseline="30000" dirty="0">
                <a:latin typeface="+mj-lt"/>
                <a:sym typeface="Symbol" pitchFamily="80" charset="2"/>
              </a:rPr>
              <a:t>th</a:t>
            </a:r>
            <a:r>
              <a:rPr lang="en-US" altLang="en-US" sz="2800" dirty="0">
                <a:latin typeface="+mj-lt"/>
                <a:sym typeface="Symbol" pitchFamily="80" charset="2"/>
              </a:rPr>
              <a:t> Edition</a:t>
            </a:r>
            <a:br>
              <a:rPr lang="en-US" altLang="en-US" sz="2800" dirty="0">
                <a:latin typeface="+mj-lt"/>
                <a:sym typeface="Symbol" pitchFamily="80" charset="2"/>
              </a:rPr>
            </a:br>
            <a:r>
              <a:rPr lang="en-US" altLang="en-US" sz="2800" dirty="0">
                <a:latin typeface="+mj-lt"/>
                <a:sym typeface="Symbol" pitchFamily="80" charset="2"/>
              </a:rPr>
              <a:t>L. G. Wade, Jr.</a:t>
            </a:r>
          </a:p>
        </p:txBody>
      </p:sp>
      <p:sp>
        <p:nvSpPr>
          <p:cNvPr id="8199" name="Rectangle 10"/>
          <p:cNvSpPr txBox="1">
            <a:spLocks noChangeArrowheads="1"/>
          </p:cNvSpPr>
          <p:nvPr/>
        </p:nvSpPr>
        <p:spPr bwMode="auto">
          <a:xfrm>
            <a:off x="5205413" y="3505200"/>
            <a:ext cx="3863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pPr algn="ctr" eaLnBrk="1" hangingPunct="1">
              <a:buFont typeface="Arial" charset="0"/>
              <a:buNone/>
            </a:pPr>
            <a:r>
              <a:rPr lang="en-US" altLang="en-US" sz="2800" dirty="0">
                <a:solidFill>
                  <a:schemeClr val="tx2"/>
                </a:solidFill>
                <a:latin typeface="Arial" charset="0"/>
              </a:rPr>
              <a:t>Structure and Bonding</a:t>
            </a:r>
          </a:p>
        </p:txBody>
      </p:sp>
      <p:sp>
        <p:nvSpPr>
          <p:cNvPr id="10" name="Rectangle 8"/>
          <p:cNvSpPr>
            <a:spLocks noChangeArrowheads="1"/>
          </p:cNvSpPr>
          <p:nvPr/>
        </p:nvSpPr>
        <p:spPr bwMode="gray">
          <a:xfrm>
            <a:off x="315914" y="6115844"/>
            <a:ext cx="234870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eaLnBrk="1" hangingPunct="1">
              <a:defRPr/>
            </a:pPr>
            <a:r>
              <a:rPr lang="en-GB" sz="1000" dirty="0">
                <a:latin typeface="Arial" pitchFamily="34" charset="0"/>
                <a:ea typeface="ＭＳ Ｐゴシック" pitchFamily="34" charset="-128"/>
                <a:cs typeface="Arial" pitchFamily="34" charset="0"/>
              </a:rPr>
              <a:t>© 2017 Pearson Education, Inc.</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424"/>
          <a:stretch/>
        </p:blipFill>
        <p:spPr>
          <a:xfrm>
            <a:off x="362821" y="898442"/>
            <a:ext cx="4714256" cy="44475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Covalent Bonding</a:t>
            </a:r>
            <a:endParaRPr lang="en-US" sz="4400" b="0" dirty="0" smtClean="0">
              <a:solidFill>
                <a:schemeClr val="tx1"/>
              </a:solidFill>
            </a:endParaRPr>
          </a:p>
        </p:txBody>
      </p:sp>
      <p:sp>
        <p:nvSpPr>
          <p:cNvPr id="19459" name="Content Placeholder 2"/>
          <p:cNvSpPr>
            <a:spLocks noGrp="1"/>
          </p:cNvSpPr>
          <p:nvPr>
            <p:ph idx="1"/>
          </p:nvPr>
        </p:nvSpPr>
        <p:spPr>
          <a:xfrm>
            <a:off x="365125" y="1614488"/>
            <a:ext cx="8634413" cy="2332946"/>
          </a:xfrm>
        </p:spPr>
        <p:txBody>
          <a:bodyPr/>
          <a:lstStyle/>
          <a:p>
            <a:pPr eaLnBrk="1" hangingPunct="1">
              <a:lnSpc>
                <a:spcPct val="80000"/>
              </a:lnSpc>
            </a:pPr>
            <a:r>
              <a:rPr lang="en-US" altLang="en-US" sz="2800" dirty="0">
                <a:ea typeface="ＭＳ Ｐゴシック" pitchFamily="34" charset="-128"/>
              </a:rPr>
              <a:t>Electrons are shared between the atoms to complete </a:t>
            </a:r>
            <a:r>
              <a:rPr lang="en-US" altLang="en-US" sz="2800" dirty="0" smtClean="0">
                <a:ea typeface="ＭＳ Ｐゴシック" pitchFamily="34" charset="-128"/>
              </a:rPr>
              <a:t>the octet</a:t>
            </a:r>
            <a:r>
              <a:rPr lang="en-US" altLang="en-US" sz="2800" dirty="0">
                <a:ea typeface="ＭＳ Ｐゴシック" pitchFamily="34" charset="-128"/>
              </a:rPr>
              <a:t>.</a:t>
            </a:r>
          </a:p>
          <a:p>
            <a:pPr eaLnBrk="1" hangingPunct="1">
              <a:lnSpc>
                <a:spcPct val="80000"/>
              </a:lnSpc>
            </a:pPr>
            <a:r>
              <a:rPr lang="en-US" altLang="en-US" sz="2800" dirty="0">
                <a:ea typeface="ＭＳ Ｐゴシック" pitchFamily="34" charset="-128"/>
              </a:rPr>
              <a:t>When the electrons are shared evenly, the bond is said to be </a:t>
            </a:r>
            <a:r>
              <a:rPr lang="en-US" altLang="en-US" sz="2800" b="1" dirty="0">
                <a:ea typeface="ＭＳ Ｐゴシック" pitchFamily="34" charset="-128"/>
              </a:rPr>
              <a:t>nonpolar</a:t>
            </a:r>
            <a:r>
              <a:rPr lang="en-US" altLang="en-US" sz="2800" dirty="0">
                <a:ea typeface="ＭＳ Ｐゴシック" pitchFamily="34" charset="-128"/>
              </a:rPr>
              <a:t> </a:t>
            </a:r>
            <a:r>
              <a:rPr lang="en-US" altLang="en-US" sz="2800" b="1" dirty="0">
                <a:ea typeface="ＭＳ Ｐゴシック" pitchFamily="34" charset="-128"/>
              </a:rPr>
              <a:t>covalent</a:t>
            </a:r>
            <a:r>
              <a:rPr lang="en-US" altLang="en-US" sz="2800" dirty="0">
                <a:ea typeface="ＭＳ Ｐゴシック" pitchFamily="34" charset="-128"/>
              </a:rPr>
              <a:t>, or pure covalent.</a:t>
            </a:r>
          </a:p>
          <a:p>
            <a:pPr eaLnBrk="1" hangingPunct="1">
              <a:lnSpc>
                <a:spcPct val="80000"/>
              </a:lnSpc>
            </a:pPr>
            <a:r>
              <a:rPr lang="en-US" altLang="en-US" sz="2800" dirty="0">
                <a:ea typeface="ＭＳ Ｐゴシック" pitchFamily="34" charset="-128"/>
              </a:rPr>
              <a:t>When electrons are not shared evenly between the atoms, the resulting bond will be </a:t>
            </a:r>
            <a:r>
              <a:rPr lang="en-US" altLang="en-US" sz="2800" b="1" dirty="0">
                <a:ea typeface="ＭＳ Ｐゴシック" pitchFamily="34" charset="-128"/>
              </a:rPr>
              <a:t>polar covalent</a:t>
            </a:r>
            <a:r>
              <a:rPr lang="en-US" altLang="en-US" sz="2800" dirty="0">
                <a:ea typeface="ＭＳ Ｐゴシック" pitchFamily="34" charset="-128"/>
              </a:rPr>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719"/>
          <a:stretch/>
        </p:blipFill>
        <p:spPr>
          <a:xfrm>
            <a:off x="304800" y="4078705"/>
            <a:ext cx="8534400" cy="21095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Lewis Structures</a:t>
            </a:r>
            <a:endParaRPr lang="en-US" sz="4400" b="0" dirty="0" smtClean="0">
              <a:solidFill>
                <a:schemeClr val="tx1"/>
              </a:solidFill>
            </a:endParaRPr>
          </a:p>
        </p:txBody>
      </p:sp>
      <p:sp>
        <p:nvSpPr>
          <p:cNvPr id="5" name="Content Placeholder 2"/>
          <p:cNvSpPr>
            <a:spLocks noGrp="1"/>
          </p:cNvSpPr>
          <p:nvPr>
            <p:ph idx="1"/>
          </p:nvPr>
        </p:nvSpPr>
        <p:spPr>
          <a:xfrm>
            <a:off x="365125" y="1614488"/>
            <a:ext cx="8634413" cy="3539430"/>
          </a:xfrm>
        </p:spPr>
        <p:txBody>
          <a:bodyPr/>
          <a:lstStyle/>
          <a:p>
            <a:pPr marL="0" indent="0" eaLnBrk="1" hangingPunct="1">
              <a:buNone/>
              <a:defRPr/>
            </a:pPr>
            <a:r>
              <a:rPr lang="en-US" altLang="en-US" b="1" dirty="0">
                <a:solidFill>
                  <a:schemeClr val="accent2"/>
                </a:solidFill>
                <a:effectLst>
                  <a:outerShdw blurRad="38100" dist="38100" dir="2700000" algn="tl">
                    <a:srgbClr val="C0C0C0"/>
                  </a:outerShdw>
                </a:effectLst>
                <a:latin typeface="Times New Roman" panose="02020603050405020304" pitchFamily="18" charset="0"/>
              </a:rPr>
              <a:t> </a:t>
            </a:r>
            <a:r>
              <a:rPr lang="en-US" altLang="en-US" b="1" dirty="0" smtClean="0">
                <a:solidFill>
                  <a:schemeClr val="accent2"/>
                </a:solidFill>
                <a:effectLst>
                  <a:outerShdw blurRad="38100" dist="38100" dir="2700000" algn="tl">
                    <a:srgbClr val="C0C0C0"/>
                  </a:outerShdw>
                </a:effectLst>
                <a:latin typeface="Times New Roman" panose="02020603050405020304" pitchFamily="18" charset="0"/>
              </a:rPr>
              <a:t>	CH</a:t>
            </a:r>
            <a:r>
              <a:rPr lang="en-US" altLang="en-US" b="1" baseline="-25000" dirty="0" smtClean="0">
                <a:solidFill>
                  <a:schemeClr val="accent2"/>
                </a:solidFill>
                <a:effectLst>
                  <a:outerShdw blurRad="38100" dist="38100" dir="2700000" algn="tl">
                    <a:srgbClr val="C0C0C0"/>
                  </a:outerShdw>
                </a:effectLst>
                <a:latin typeface="Times New Roman" panose="02020603050405020304" pitchFamily="18" charset="0"/>
              </a:rPr>
              <a:t>4</a:t>
            </a:r>
            <a:r>
              <a:rPr lang="en-US" altLang="en-US" b="1" dirty="0" smtClean="0">
                <a:solidFill>
                  <a:schemeClr val="accent2"/>
                </a:solidFill>
                <a:effectLst>
                  <a:outerShdw blurRad="38100" dist="38100" dir="2700000" algn="tl">
                    <a:srgbClr val="C0C0C0"/>
                  </a:outerShdw>
                </a:effectLst>
                <a:latin typeface="Times New Roman" panose="02020603050405020304" pitchFamily="18" charset="0"/>
              </a:rPr>
              <a:t>                                </a:t>
            </a:r>
            <a:r>
              <a:rPr lang="en-US" altLang="en-US" b="1" dirty="0">
                <a:solidFill>
                  <a:schemeClr val="accent2"/>
                </a:solidFill>
                <a:effectLst>
                  <a:outerShdw blurRad="38100" dist="38100" dir="2700000" algn="tl">
                    <a:srgbClr val="C0C0C0"/>
                  </a:outerShdw>
                </a:effectLst>
                <a:latin typeface="Times New Roman" panose="02020603050405020304" pitchFamily="18" charset="0"/>
              </a:rPr>
              <a:t>NH</a:t>
            </a:r>
            <a:r>
              <a:rPr lang="en-US" altLang="en-US" b="1" baseline="-25000" dirty="0">
                <a:solidFill>
                  <a:schemeClr val="accent2"/>
                </a:solidFill>
                <a:effectLst>
                  <a:outerShdw blurRad="38100" dist="38100" dir="2700000" algn="tl">
                    <a:srgbClr val="C0C0C0"/>
                  </a:outerShdw>
                </a:effectLst>
                <a:latin typeface="Times New Roman" panose="02020603050405020304" pitchFamily="18" charset="0"/>
              </a:rPr>
              <a:t>3</a:t>
            </a:r>
          </a:p>
          <a:p>
            <a:pPr marL="0" indent="0" eaLnBrk="1" hangingPunct="1">
              <a:buNone/>
              <a:defRPr/>
            </a:pPr>
            <a:endParaRPr lang="en-US" altLang="en-US" b="1" dirty="0">
              <a:solidFill>
                <a:schemeClr val="accent2"/>
              </a:solidFill>
              <a:effectLst>
                <a:outerShdw blurRad="38100" dist="38100" dir="2700000" algn="tl">
                  <a:srgbClr val="C0C0C0"/>
                </a:outerShdw>
              </a:effectLst>
              <a:latin typeface="Times New Roman" panose="02020603050405020304" pitchFamily="18" charset="0"/>
            </a:endParaRPr>
          </a:p>
          <a:p>
            <a:pPr marL="0" indent="0" eaLnBrk="1" hangingPunct="1">
              <a:buNone/>
              <a:defRPr/>
            </a:pPr>
            <a:endParaRPr lang="en-US" altLang="en-US" b="1" dirty="0">
              <a:solidFill>
                <a:schemeClr val="accent2"/>
              </a:solidFill>
              <a:effectLst>
                <a:outerShdw blurRad="38100" dist="38100" dir="2700000" algn="tl">
                  <a:srgbClr val="C0C0C0"/>
                </a:outerShdw>
              </a:effectLst>
              <a:latin typeface="Times New Roman" panose="02020603050405020304" pitchFamily="18" charset="0"/>
            </a:endParaRPr>
          </a:p>
          <a:p>
            <a:pPr marL="0" indent="0" eaLnBrk="1" hangingPunct="1">
              <a:buNone/>
              <a:defRPr/>
            </a:pPr>
            <a:endParaRPr lang="en-US" altLang="en-US" b="1" dirty="0" smtClean="0">
              <a:solidFill>
                <a:schemeClr val="accent2"/>
              </a:solidFill>
              <a:effectLst>
                <a:outerShdw blurRad="38100" dist="38100" dir="2700000" algn="tl">
                  <a:srgbClr val="C0C0C0"/>
                </a:outerShdw>
              </a:effectLst>
              <a:latin typeface="Times New Roman" panose="02020603050405020304" pitchFamily="18" charset="0"/>
            </a:endParaRPr>
          </a:p>
          <a:p>
            <a:pPr marL="0" indent="0" eaLnBrk="1" hangingPunct="1">
              <a:buNone/>
              <a:defRPr/>
            </a:pPr>
            <a:endParaRPr lang="en-US" altLang="en-US" b="1" dirty="0">
              <a:solidFill>
                <a:schemeClr val="accent2"/>
              </a:solidFill>
              <a:effectLst>
                <a:outerShdw blurRad="38100" dist="38100" dir="2700000" algn="tl">
                  <a:srgbClr val="C0C0C0"/>
                </a:outerShdw>
              </a:effectLst>
              <a:latin typeface="Times New Roman" panose="02020603050405020304" pitchFamily="18" charset="0"/>
            </a:endParaRPr>
          </a:p>
          <a:p>
            <a:pPr marL="0" indent="0" eaLnBrk="1" hangingPunct="1">
              <a:buNone/>
              <a:defRPr/>
            </a:pPr>
            <a:r>
              <a:rPr lang="en-US" altLang="en-US" b="1" dirty="0" smtClean="0">
                <a:solidFill>
                  <a:schemeClr val="accent2"/>
                </a:solidFill>
                <a:effectLst>
                  <a:outerShdw blurRad="38100" dist="38100" dir="2700000" algn="tl">
                    <a:srgbClr val="C0C0C0"/>
                  </a:outerShdw>
                </a:effectLst>
                <a:latin typeface="Times New Roman" panose="02020603050405020304" pitchFamily="18" charset="0"/>
              </a:rPr>
              <a:t>	H</a:t>
            </a:r>
            <a:r>
              <a:rPr lang="en-US" altLang="en-US" b="1" baseline="-25000" dirty="0" smtClean="0">
                <a:solidFill>
                  <a:schemeClr val="accent2"/>
                </a:solidFill>
                <a:effectLst>
                  <a:outerShdw blurRad="38100" dist="38100" dir="2700000" algn="tl">
                    <a:srgbClr val="C0C0C0"/>
                  </a:outerShdw>
                </a:effectLst>
                <a:latin typeface="Times New Roman" panose="02020603050405020304" pitchFamily="18" charset="0"/>
              </a:rPr>
              <a:t>2</a:t>
            </a:r>
            <a:r>
              <a:rPr lang="en-US" altLang="en-US" b="1" dirty="0" smtClean="0">
                <a:solidFill>
                  <a:schemeClr val="accent2"/>
                </a:solidFill>
                <a:effectLst>
                  <a:outerShdw blurRad="38100" dist="38100" dir="2700000" algn="tl">
                    <a:srgbClr val="C0C0C0"/>
                  </a:outerShdw>
                </a:effectLst>
                <a:latin typeface="Times New Roman" panose="02020603050405020304" pitchFamily="18" charset="0"/>
              </a:rPr>
              <a:t>O                               Cl</a:t>
            </a:r>
            <a:r>
              <a:rPr lang="en-US" altLang="en-US" b="1" baseline="-25000" dirty="0" smtClean="0">
                <a:solidFill>
                  <a:schemeClr val="accent2"/>
                </a:solidFill>
                <a:effectLst>
                  <a:outerShdw blurRad="38100" dist="38100" dir="2700000" algn="tl">
                    <a:srgbClr val="C0C0C0"/>
                  </a:outerShdw>
                </a:effectLst>
                <a:latin typeface="Times New Roman" panose="02020603050405020304" pitchFamily="18" charset="0"/>
              </a:rPr>
              <a:t>2</a:t>
            </a:r>
            <a:endParaRPr lang="en-US" altLang="en-US" dirty="0" smtClean="0"/>
          </a:p>
        </p:txBody>
      </p:sp>
      <p:sp>
        <p:nvSpPr>
          <p:cNvPr id="8" name="Text Box 8"/>
          <p:cNvSpPr txBox="1">
            <a:spLocks noChangeArrowheads="1"/>
          </p:cNvSpPr>
          <p:nvPr/>
        </p:nvSpPr>
        <p:spPr bwMode="auto">
          <a:xfrm>
            <a:off x="212725" y="2438400"/>
            <a:ext cx="19208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        Carbon: 4 </a:t>
            </a:r>
            <a:r>
              <a:rPr kumimoji="0" lang="en-US" altLang="en-US" sz="1800" b="0" i="1"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e</a:t>
            </a:r>
            <a:endParaRPr kumimoji="0" lang="en-US" altLang="en-US" sz="1800" b="0" i="1" u="none" strike="noStrike" kern="0" cap="none" spc="0" normalizeH="0" baseline="40000" noProof="0" dirty="0" smtClean="0">
              <a:ln>
                <a:noFill/>
              </a:ln>
              <a:solidFill>
                <a:srgbClr val="000000"/>
              </a:solidFill>
              <a:effectLst/>
              <a:uLnTx/>
              <a:uFillTx/>
              <a:latin typeface="Arial" pitchFamily="34" charset="0"/>
              <a:ea typeface="ＭＳ Ｐゴシック"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4 H@1 </a:t>
            </a:r>
            <a:r>
              <a:rPr kumimoji="0" lang="en-US" altLang="en-US" sz="1800" b="0" i="1"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e</a:t>
            </a:r>
            <a:r>
              <a:rPr kumimoji="0" lang="en-US" altLang="en-US" sz="1800" b="0" i="0"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 </a:t>
            </a:r>
            <a:r>
              <a:rPr kumimoji="0" lang="en-US" altLang="en-US" sz="1800" b="0" i="0" u="none" strike="noStrike" kern="0" cap="none" spc="0" normalizeH="0" baseline="0" noProof="0" dirty="0" err="1" smtClean="0">
                <a:ln>
                  <a:noFill/>
                </a:ln>
                <a:solidFill>
                  <a:srgbClr val="000000"/>
                </a:solidFill>
                <a:effectLst/>
                <a:uLnTx/>
                <a:uFillTx/>
                <a:latin typeface="Arial" pitchFamily="34" charset="0"/>
                <a:ea typeface="ＭＳ Ｐゴシック" pitchFamily="34" charset="-128"/>
              </a:rPr>
              <a:t>ea</a:t>
            </a:r>
            <a:r>
              <a:rPr kumimoji="0" lang="en-US" altLang="en-US" sz="1800" b="0" i="0"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 </a:t>
            </a:r>
            <a:r>
              <a:rPr kumimoji="0" lang="en-US" altLang="en-US" sz="1800" b="0" i="0" u="sng" strike="noStrike" kern="0" cap="none" spc="0" normalizeH="0" baseline="0" noProof="0" dirty="0" smtClean="0">
                <a:ln>
                  <a:noFill/>
                </a:ln>
                <a:solidFill>
                  <a:srgbClr val="000000"/>
                </a:solidFill>
                <a:effectLst/>
                <a:uLnTx/>
                <a:uFillTx/>
                <a:latin typeface="Arial" pitchFamily="34" charset="0"/>
                <a:ea typeface="ＭＳ Ｐゴシック" pitchFamily="34" charset="-128"/>
              </a:rPr>
              <a:t>4 </a:t>
            </a:r>
            <a:r>
              <a:rPr kumimoji="0" lang="en-US" altLang="en-US" sz="1800" b="0" i="1" u="sng" strike="noStrike" kern="0" cap="none" spc="0" normalizeH="0" baseline="0" noProof="0" dirty="0" smtClean="0">
                <a:ln>
                  <a:noFill/>
                </a:ln>
                <a:solidFill>
                  <a:srgbClr val="000000"/>
                </a:solidFill>
                <a:effectLst/>
                <a:uLnTx/>
                <a:uFillTx/>
                <a:latin typeface="Arial" pitchFamily="34" charset="0"/>
                <a:ea typeface="ＭＳ Ｐゴシック" pitchFamily="34" charset="-128"/>
              </a:rPr>
              <a: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                      8 </a:t>
            </a:r>
            <a:r>
              <a:rPr kumimoji="0" lang="en-US" altLang="en-US" sz="1800" b="0" i="1"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e</a:t>
            </a:r>
          </a:p>
        </p:txBody>
      </p:sp>
      <p:sp>
        <p:nvSpPr>
          <p:cNvPr id="11" name="Text Box 9"/>
          <p:cNvSpPr txBox="1">
            <a:spLocks noChangeArrowheads="1"/>
          </p:cNvSpPr>
          <p:nvPr/>
        </p:nvSpPr>
        <p:spPr bwMode="auto">
          <a:xfrm>
            <a:off x="4724399" y="2438400"/>
            <a:ext cx="19208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      Nitrogen: 5 </a:t>
            </a:r>
            <a:r>
              <a:rPr kumimoji="0" lang="en-US" altLang="en-US" sz="1800" b="0" i="1"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e</a:t>
            </a:r>
            <a:endParaRPr kumimoji="0" lang="en-US" altLang="en-US" sz="1800" b="0" i="1" u="none" strike="noStrike" kern="0" cap="none" spc="0" normalizeH="0" baseline="40000" noProof="0" dirty="0" smtClean="0">
              <a:ln>
                <a:noFill/>
              </a:ln>
              <a:solidFill>
                <a:srgbClr val="000000"/>
              </a:solidFill>
              <a:effectLst/>
              <a:uLnTx/>
              <a:uFillTx/>
              <a:latin typeface="Arial" pitchFamily="34" charset="0"/>
              <a:ea typeface="ＭＳ Ｐゴシック"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3 H@1 </a:t>
            </a:r>
            <a:r>
              <a:rPr kumimoji="0" lang="en-US" altLang="en-US" sz="1800" b="0" i="1"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e</a:t>
            </a:r>
            <a:r>
              <a:rPr kumimoji="0" lang="en-US" altLang="en-US" sz="1800" b="0" i="0"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 </a:t>
            </a:r>
            <a:r>
              <a:rPr kumimoji="0" lang="en-US" altLang="en-US" sz="1800" b="0" i="0" u="none" strike="noStrike" kern="0" cap="none" spc="0" normalizeH="0" baseline="0" noProof="0" dirty="0" err="1" smtClean="0">
                <a:ln>
                  <a:noFill/>
                </a:ln>
                <a:solidFill>
                  <a:srgbClr val="000000"/>
                </a:solidFill>
                <a:effectLst/>
                <a:uLnTx/>
                <a:uFillTx/>
                <a:latin typeface="Arial" pitchFamily="34" charset="0"/>
                <a:ea typeface="ＭＳ Ｐゴシック" pitchFamily="34" charset="-128"/>
              </a:rPr>
              <a:t>ea</a:t>
            </a:r>
            <a:r>
              <a:rPr kumimoji="0" lang="en-US" altLang="en-US" sz="1800" b="0" i="0"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 </a:t>
            </a:r>
            <a:r>
              <a:rPr kumimoji="0" lang="en-US" altLang="en-US" sz="1800" b="0" i="0" u="sng" strike="noStrike" kern="0" cap="none" spc="0" normalizeH="0" baseline="0" noProof="0" dirty="0" smtClean="0">
                <a:ln>
                  <a:noFill/>
                </a:ln>
                <a:solidFill>
                  <a:srgbClr val="000000"/>
                </a:solidFill>
                <a:effectLst/>
                <a:uLnTx/>
                <a:uFillTx/>
                <a:latin typeface="Arial" pitchFamily="34" charset="0"/>
                <a:ea typeface="ＭＳ Ｐゴシック" pitchFamily="34" charset="-128"/>
              </a:rPr>
              <a:t>3 </a:t>
            </a:r>
            <a:r>
              <a:rPr kumimoji="0" lang="en-US" altLang="en-US" sz="1800" b="0" i="1" u="sng" strike="noStrike" kern="0" cap="none" spc="0" normalizeH="0" baseline="0" noProof="0" dirty="0" smtClean="0">
                <a:ln>
                  <a:noFill/>
                </a:ln>
                <a:solidFill>
                  <a:srgbClr val="000000"/>
                </a:solidFill>
                <a:effectLst/>
                <a:uLnTx/>
                <a:uFillTx/>
                <a:latin typeface="Arial" pitchFamily="34" charset="0"/>
                <a:ea typeface="ＭＳ Ｐゴシック" pitchFamily="34" charset="-128"/>
              </a:rPr>
              <a: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                      8 </a:t>
            </a:r>
            <a:r>
              <a:rPr kumimoji="0" lang="en-US" altLang="en-US" sz="1800" b="0" i="1"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e</a:t>
            </a:r>
          </a:p>
        </p:txBody>
      </p:sp>
      <p:sp>
        <p:nvSpPr>
          <p:cNvPr id="13" name="Text Box 10"/>
          <p:cNvSpPr txBox="1">
            <a:spLocks noChangeArrowheads="1"/>
          </p:cNvSpPr>
          <p:nvPr/>
        </p:nvSpPr>
        <p:spPr bwMode="auto">
          <a:xfrm>
            <a:off x="152400" y="5257800"/>
            <a:ext cx="19208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       Oxygen: 6 </a:t>
            </a:r>
            <a:r>
              <a:rPr kumimoji="0" lang="en-US" altLang="en-US" sz="1800" b="0" i="1"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e</a:t>
            </a:r>
            <a:endParaRPr kumimoji="0" lang="en-US" altLang="en-US" sz="1800" b="0" i="1" u="none" strike="noStrike" kern="0" cap="none" spc="0" normalizeH="0" baseline="40000" noProof="0" dirty="0" smtClean="0">
              <a:ln>
                <a:noFill/>
              </a:ln>
              <a:solidFill>
                <a:srgbClr val="000000"/>
              </a:solidFill>
              <a:effectLst/>
              <a:uLnTx/>
              <a:uFillTx/>
              <a:latin typeface="Arial" pitchFamily="34" charset="0"/>
              <a:ea typeface="ＭＳ Ｐゴシック"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2 H@1 </a:t>
            </a:r>
            <a:r>
              <a:rPr kumimoji="0" lang="en-US" altLang="en-US" sz="1800" b="0" i="1"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e</a:t>
            </a:r>
            <a:r>
              <a:rPr kumimoji="0" lang="en-US" altLang="en-US" sz="1800" b="0" i="0"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 </a:t>
            </a:r>
            <a:r>
              <a:rPr kumimoji="0" lang="en-US" altLang="en-US" sz="1800" b="0" i="0" u="none" strike="noStrike" kern="0" cap="none" spc="0" normalizeH="0" baseline="0" noProof="0" dirty="0" err="1" smtClean="0">
                <a:ln>
                  <a:noFill/>
                </a:ln>
                <a:solidFill>
                  <a:srgbClr val="000000"/>
                </a:solidFill>
                <a:effectLst/>
                <a:uLnTx/>
                <a:uFillTx/>
                <a:latin typeface="Arial" pitchFamily="34" charset="0"/>
                <a:ea typeface="ＭＳ Ｐゴシック" pitchFamily="34" charset="-128"/>
              </a:rPr>
              <a:t>ea</a:t>
            </a:r>
            <a:r>
              <a:rPr kumimoji="0" lang="en-US" altLang="en-US" sz="1800" b="0" i="0"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 </a:t>
            </a:r>
            <a:r>
              <a:rPr kumimoji="0" lang="en-US" altLang="en-US" sz="1800" b="0" i="0" u="sng" strike="noStrike" kern="0" cap="none" spc="0" normalizeH="0" baseline="0" noProof="0" dirty="0" smtClean="0">
                <a:ln>
                  <a:noFill/>
                </a:ln>
                <a:solidFill>
                  <a:srgbClr val="000000"/>
                </a:solidFill>
                <a:effectLst/>
                <a:uLnTx/>
                <a:uFillTx/>
                <a:latin typeface="Arial" pitchFamily="34" charset="0"/>
                <a:ea typeface="ＭＳ Ｐゴシック" pitchFamily="34" charset="-128"/>
              </a:rPr>
              <a:t>2 </a:t>
            </a:r>
            <a:r>
              <a:rPr kumimoji="0" lang="en-US" altLang="en-US" sz="1800" b="0" i="1" u="sng" strike="noStrike" kern="0" cap="none" spc="0" normalizeH="0" baseline="0" noProof="0" dirty="0" smtClean="0">
                <a:ln>
                  <a:noFill/>
                </a:ln>
                <a:solidFill>
                  <a:srgbClr val="000000"/>
                </a:solidFill>
                <a:effectLst/>
                <a:uLnTx/>
                <a:uFillTx/>
                <a:latin typeface="Arial" pitchFamily="34" charset="0"/>
                <a:ea typeface="ＭＳ Ｐゴシック" pitchFamily="34" charset="-128"/>
              </a:rPr>
              <a: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                      8 </a:t>
            </a:r>
            <a:r>
              <a:rPr kumimoji="0" lang="en-US" altLang="en-US" sz="1800" b="0" i="1"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e</a:t>
            </a:r>
          </a:p>
        </p:txBody>
      </p:sp>
      <p:sp>
        <p:nvSpPr>
          <p:cNvPr id="15" name="Text Box 11"/>
          <p:cNvSpPr txBox="1">
            <a:spLocks noChangeArrowheads="1"/>
          </p:cNvSpPr>
          <p:nvPr/>
        </p:nvSpPr>
        <p:spPr bwMode="auto">
          <a:xfrm>
            <a:off x="4696814" y="5692702"/>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2 Cl@7 </a:t>
            </a:r>
            <a:r>
              <a:rPr kumimoji="0" lang="en-US" altLang="en-US" sz="1800" b="0" i="1"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e</a:t>
            </a:r>
            <a:r>
              <a:rPr kumimoji="0" lang="en-US" altLang="en-US" sz="1800" b="0" i="0"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 </a:t>
            </a:r>
            <a:r>
              <a:rPr kumimoji="0" lang="en-US" altLang="en-US" sz="1800" b="0" i="0" u="none" strike="noStrike" kern="0" cap="none" spc="0" normalizeH="0" baseline="0" noProof="0" dirty="0" err="1" smtClean="0">
                <a:ln>
                  <a:noFill/>
                </a:ln>
                <a:solidFill>
                  <a:srgbClr val="000000"/>
                </a:solidFill>
                <a:effectLst/>
                <a:uLnTx/>
                <a:uFillTx/>
                <a:latin typeface="Arial" pitchFamily="34" charset="0"/>
                <a:ea typeface="ＭＳ Ｐゴシック" pitchFamily="34" charset="-128"/>
              </a:rPr>
              <a:t>ea</a:t>
            </a:r>
            <a:r>
              <a:rPr kumimoji="0" lang="en-US" altLang="en-US" sz="1800" b="0" i="0"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 14 </a:t>
            </a:r>
            <a:r>
              <a:rPr kumimoji="0" lang="en-US" altLang="en-US" sz="1800" b="0" i="1" u="none" strike="noStrike" kern="0" cap="none" spc="0" normalizeH="0" baseline="0" noProof="0" dirty="0" smtClean="0">
                <a:ln>
                  <a:noFill/>
                </a:ln>
                <a:solidFill>
                  <a:srgbClr val="000000"/>
                </a:solidFill>
                <a:effectLst/>
                <a:uLnTx/>
                <a:uFillTx/>
                <a:latin typeface="Arial" pitchFamily="34" charset="0"/>
                <a:ea typeface="ＭＳ Ｐゴシック" pitchFamily="34" charset="-128"/>
              </a:rPr>
              <a:t>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9861" y="2140344"/>
            <a:ext cx="1444752" cy="1828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014" y="2339570"/>
            <a:ext cx="1389888" cy="1048512"/>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9861" y="5376187"/>
            <a:ext cx="1456944" cy="499872"/>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9014" y="5626123"/>
            <a:ext cx="1219200" cy="4815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Bonding Patterns</a:t>
            </a:r>
            <a:endParaRPr lang="en-US" sz="4400" b="0" dirty="0" smtClean="0">
              <a:solidFill>
                <a:schemeClr val="tx1"/>
              </a:solidFill>
            </a:endParaRPr>
          </a:p>
        </p:txBody>
      </p:sp>
      <p:pic>
        <p:nvPicPr>
          <p:cNvPr id="3" name="Picture 2" descr="01_0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244067"/>
            <a:ext cx="8443460" cy="197002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Nonbonding Electrons</a:t>
            </a:r>
            <a:endParaRPr lang="en-US" sz="4400" b="0" dirty="0" smtClean="0">
              <a:solidFill>
                <a:schemeClr val="tx1"/>
              </a:solidFill>
            </a:endParaRPr>
          </a:p>
        </p:txBody>
      </p:sp>
      <p:sp>
        <p:nvSpPr>
          <p:cNvPr id="22531" name="Content Placeholder 2"/>
          <p:cNvSpPr>
            <a:spLocks noGrp="1"/>
          </p:cNvSpPr>
          <p:nvPr>
            <p:ph idx="1"/>
          </p:nvPr>
        </p:nvSpPr>
        <p:spPr>
          <a:xfrm>
            <a:off x="365125" y="4149141"/>
            <a:ext cx="8634413" cy="1569660"/>
          </a:xfrm>
        </p:spPr>
        <p:txBody>
          <a:bodyPr/>
          <a:lstStyle/>
          <a:p>
            <a:r>
              <a:rPr lang="en-US" altLang="en-US" sz="3000" dirty="0">
                <a:ea typeface="ＭＳ Ｐゴシック" pitchFamily="34" charset="-128"/>
              </a:rPr>
              <a:t>Also called lone pairs</a:t>
            </a:r>
          </a:p>
          <a:p>
            <a:r>
              <a:rPr lang="en-US" altLang="en-US" sz="3000" dirty="0">
                <a:ea typeface="ＭＳ Ｐゴシック" pitchFamily="34" charset="-128"/>
              </a:rPr>
              <a:t>Nonbonding electrons are valence-shell electrons that are not shared between atoms.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0307"/>
          <a:stretch/>
        </p:blipFill>
        <p:spPr>
          <a:xfrm>
            <a:off x="336884" y="1694446"/>
            <a:ext cx="8534400" cy="16403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Multiple Bonding</a:t>
            </a:r>
            <a:endParaRPr lang="en-US" sz="4400" b="0" dirty="0" smtClean="0">
              <a:solidFill>
                <a:schemeClr val="tx1"/>
              </a:solidFill>
            </a:endParaRPr>
          </a:p>
        </p:txBody>
      </p:sp>
      <p:sp>
        <p:nvSpPr>
          <p:cNvPr id="5" name="Text Box 4"/>
          <p:cNvSpPr txBox="1">
            <a:spLocks noChangeArrowheads="1"/>
          </p:cNvSpPr>
          <p:nvPr/>
        </p:nvSpPr>
        <p:spPr bwMode="auto">
          <a:xfrm>
            <a:off x="365760" y="5185610"/>
            <a:ext cx="79408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80" charset="-128"/>
              </a:defRPr>
            </a:lvl1pPr>
            <a:lvl2pPr marL="37931725" indent="-37474525">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342900" indent="-342900">
              <a:buFont typeface="Arial" panose="020B0604020202020204" pitchFamily="34" charset="0"/>
              <a:buChar char="•"/>
            </a:pPr>
            <a:r>
              <a:rPr lang="en-US" altLang="en-US" dirty="0">
                <a:ea typeface="ＭＳ Ｐゴシック" pitchFamily="34" charset="-128"/>
              </a:rPr>
              <a:t>Sharing two pairs of electrons is called a double bond.</a:t>
            </a:r>
          </a:p>
          <a:p>
            <a:pPr marL="342900" indent="-342900">
              <a:buFont typeface="Arial" panose="020B0604020202020204" pitchFamily="34" charset="0"/>
              <a:buChar char="•"/>
            </a:pPr>
            <a:r>
              <a:rPr lang="en-US" altLang="en-US" dirty="0">
                <a:ea typeface="ＭＳ Ｐゴシック" pitchFamily="34" charset="-128"/>
              </a:rPr>
              <a:t>Sharing three pairs of electrons is called a triple bond.</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4061"/>
          <a:stretch/>
        </p:blipFill>
        <p:spPr>
          <a:xfrm>
            <a:off x="365760" y="1340317"/>
            <a:ext cx="8534400" cy="339210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Electronegativity and Bond Polarity</a:t>
            </a:r>
            <a:endParaRPr lang="en-US" sz="4400" b="0" dirty="0" smtClean="0">
              <a:solidFill>
                <a:schemeClr val="tx1"/>
              </a:solidFill>
            </a:endParaRPr>
          </a:p>
        </p:txBody>
      </p:sp>
      <p:sp>
        <p:nvSpPr>
          <p:cNvPr id="6" name="Text Box 7"/>
          <p:cNvSpPr txBox="1">
            <a:spLocks noChangeArrowheads="1"/>
          </p:cNvSpPr>
          <p:nvPr/>
        </p:nvSpPr>
        <p:spPr bwMode="auto">
          <a:xfrm>
            <a:off x="374650" y="5350160"/>
            <a:ext cx="8585200"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0" charset="-128"/>
              </a:defRPr>
            </a:lvl1pPr>
            <a:lvl2pPr marL="37931725" indent="-37474525">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342900" indent="-342900" eaLnBrk="1" hangingPunct="1">
              <a:lnSpc>
                <a:spcPct val="90000"/>
              </a:lnSpc>
              <a:buFont typeface="Arial" panose="020B0604020202020204" pitchFamily="34" charset="0"/>
              <a:buChar char="•"/>
            </a:pPr>
            <a:r>
              <a:rPr lang="en-US" altLang="en-US" sz="2200" dirty="0"/>
              <a:t>A bond with the electrons shared equally between two atoms is called a </a:t>
            </a:r>
            <a:r>
              <a:rPr lang="en-US" altLang="en-US" sz="2200" b="1" dirty="0"/>
              <a:t>nonpolar covalent bond</a:t>
            </a:r>
            <a:r>
              <a:rPr lang="en-US" altLang="en-US" sz="2200" dirty="0"/>
              <a:t>. An unequally shared pair of bonding electrons is called a </a:t>
            </a:r>
            <a:r>
              <a:rPr lang="en-US" altLang="en-US" sz="2200" b="1" dirty="0"/>
              <a:t>polar covalent bond</a:t>
            </a:r>
            <a:r>
              <a:rPr lang="en-US" altLang="en-US" sz="2200" dirty="0"/>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6316"/>
          <a:stretch/>
        </p:blipFill>
        <p:spPr>
          <a:xfrm>
            <a:off x="304801" y="1881911"/>
            <a:ext cx="8534400" cy="2141621"/>
          </a:xfrm>
          <a:prstGeom prst="rect">
            <a:avLst/>
          </a:prstGeom>
        </p:spPr>
      </p:pic>
      <p:pic>
        <p:nvPicPr>
          <p:cNvPr id="4" name="Picture 3" descr="01_1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3700" y="4443350"/>
            <a:ext cx="2467075" cy="84270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it-IT" sz="4400" b="0" dirty="0">
                <a:solidFill>
                  <a:schemeClr val="tx1"/>
                </a:solidFill>
              </a:rPr>
              <a:t>Dipole Moment</a:t>
            </a:r>
            <a:endParaRPr lang="en-US" sz="4400" b="0" dirty="0" smtClean="0">
              <a:solidFill>
                <a:schemeClr val="tx1"/>
              </a:solidFill>
            </a:endParaRPr>
          </a:p>
        </p:txBody>
      </p:sp>
      <p:sp>
        <p:nvSpPr>
          <p:cNvPr id="5" name="Text Box 9"/>
          <p:cNvSpPr txBox="1">
            <a:spLocks noChangeArrowheads="1"/>
          </p:cNvSpPr>
          <p:nvPr/>
        </p:nvSpPr>
        <p:spPr bwMode="auto">
          <a:xfrm>
            <a:off x="365759" y="4953000"/>
            <a:ext cx="8505525"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80" charset="-128"/>
              </a:defRPr>
            </a:lvl1pPr>
            <a:lvl2pPr marL="37931725" indent="-37474525">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342900" indent="-342900" eaLnBrk="1" hangingPunct="1">
              <a:lnSpc>
                <a:spcPct val="90000"/>
              </a:lnSpc>
              <a:buFont typeface="Arial" panose="020B0604020202020204" pitchFamily="34" charset="0"/>
              <a:buChar char="•"/>
            </a:pPr>
            <a:r>
              <a:rPr lang="en-US" altLang="en-US" sz="2200" dirty="0">
                <a:ea typeface="ＭＳ Ｐゴシック" pitchFamily="34" charset="-128"/>
              </a:rPr>
              <a:t>Dipole moment is defined to be the amount of charge separation (</a:t>
            </a:r>
            <a:r>
              <a:rPr lang="en-US" altLang="en-US" sz="2200" i="1" dirty="0">
                <a:latin typeface="Symbol" pitchFamily="18" charset="2"/>
                <a:ea typeface="ＭＳ Ｐゴシック" pitchFamily="34" charset="-128"/>
              </a:rPr>
              <a:t>d</a:t>
            </a:r>
            <a:r>
              <a:rPr lang="en-US" altLang="en-US" sz="2200" dirty="0">
                <a:ea typeface="ＭＳ Ｐゴシック" pitchFamily="34" charset="-128"/>
              </a:rPr>
              <a:t>) multiplied by the bond length (</a:t>
            </a:r>
            <a:r>
              <a:rPr lang="en-US" altLang="en-US" sz="2200" i="1" dirty="0">
                <a:latin typeface="Symbol" pitchFamily="18" charset="2"/>
                <a:ea typeface="ＭＳ Ｐゴシック" pitchFamily="34" charset="-128"/>
              </a:rPr>
              <a:t>m</a:t>
            </a:r>
            <a:r>
              <a:rPr lang="en-US" altLang="en-US" sz="2200" dirty="0">
                <a:ea typeface="ＭＳ Ｐゴシック" pitchFamily="34" charset="-128"/>
              </a:rPr>
              <a:t>).</a:t>
            </a:r>
          </a:p>
          <a:p>
            <a:pPr marL="342900" indent="-342900" eaLnBrk="1" hangingPunct="1">
              <a:lnSpc>
                <a:spcPct val="90000"/>
              </a:lnSpc>
              <a:buFont typeface="Arial" panose="020B0604020202020204" pitchFamily="34" charset="0"/>
              <a:buChar char="•"/>
            </a:pPr>
            <a:r>
              <a:rPr lang="en-US" altLang="en-US" sz="2200" dirty="0">
                <a:ea typeface="ＭＳ Ｐゴシック" pitchFamily="34" charset="-128"/>
              </a:rPr>
              <a:t>Charge separation is shown by an electrostatic potential map (EPM), where red indicates a partially negative region and blue indicates a partially positive region.</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4047"/>
          <a:stretch/>
        </p:blipFill>
        <p:spPr>
          <a:xfrm>
            <a:off x="1308848" y="1561699"/>
            <a:ext cx="6619346" cy="299425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Pauling </a:t>
            </a:r>
            <a:r>
              <a:rPr lang="en-US" sz="4400" b="0" dirty="0" err="1">
                <a:solidFill>
                  <a:schemeClr val="tx1"/>
                </a:solidFill>
              </a:rPr>
              <a:t>Electronegativities</a:t>
            </a:r>
            <a:endParaRPr lang="en-US" sz="4400" b="0" dirty="0" smtClean="0">
              <a:solidFill>
                <a:schemeClr val="tx1"/>
              </a:solidFill>
            </a:endParaRPr>
          </a:p>
        </p:txBody>
      </p:sp>
      <p:sp>
        <p:nvSpPr>
          <p:cNvPr id="6" name="Text Box 7"/>
          <p:cNvSpPr txBox="1">
            <a:spLocks noChangeArrowheads="1"/>
          </p:cNvSpPr>
          <p:nvPr/>
        </p:nvSpPr>
        <p:spPr bwMode="auto">
          <a:xfrm>
            <a:off x="365760" y="1368676"/>
            <a:ext cx="84312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0" charset="-128"/>
              </a:defRPr>
            </a:lvl1pPr>
            <a:lvl2pPr marL="37931725" indent="-37474525">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342900" indent="-342900" eaLnBrk="1" hangingPunct="1">
              <a:buFont typeface="Arial" panose="020B0604020202020204" pitchFamily="34" charset="0"/>
              <a:buChar char="•"/>
            </a:pPr>
            <a:r>
              <a:rPr lang="en-US" altLang="en-US" dirty="0" err="1">
                <a:ea typeface="ＭＳ Ｐゴシック" pitchFamily="34" charset="-128"/>
              </a:rPr>
              <a:t>Electronegativities</a:t>
            </a:r>
            <a:r>
              <a:rPr lang="en-US" altLang="en-US" dirty="0">
                <a:ea typeface="ＭＳ Ｐゴシック" pitchFamily="34" charset="-128"/>
              </a:rPr>
              <a:t> can be used to predict whether a bond will be polar and also predict the direction of its dipole moment.  </a:t>
            </a:r>
          </a:p>
          <a:p>
            <a:pPr marL="342900" indent="-342900" eaLnBrk="1" hangingPunct="1">
              <a:buFont typeface="Arial" panose="020B0604020202020204" pitchFamily="34" charset="0"/>
              <a:buChar char="•"/>
            </a:pPr>
            <a:r>
              <a:rPr lang="en-US" altLang="en-US" dirty="0">
                <a:ea typeface="ＭＳ Ｐゴシック" pitchFamily="34" charset="-128"/>
              </a:rPr>
              <a:t>Since the </a:t>
            </a:r>
            <a:r>
              <a:rPr lang="en-US" altLang="en-US" dirty="0" err="1">
                <a:ea typeface="ＭＳ Ｐゴシック" pitchFamily="34" charset="-128"/>
              </a:rPr>
              <a:t>electronegativities</a:t>
            </a:r>
            <a:r>
              <a:rPr lang="en-US" altLang="en-US" dirty="0">
                <a:ea typeface="ＭＳ Ｐゴシック" pitchFamily="34" charset="-128"/>
              </a:rPr>
              <a:t> of carbon and hydrogen are similar, C</a:t>
            </a:r>
            <a:r>
              <a:rPr lang="en-US" altLang="en-US" dirty="0">
                <a:ea typeface="ＭＳ Ｐゴシック" pitchFamily="34" charset="-128"/>
                <a:cs typeface="Arial" pitchFamily="34" charset="0"/>
              </a:rPr>
              <a:t>—</a:t>
            </a:r>
            <a:r>
              <a:rPr lang="en-US" altLang="en-US" dirty="0">
                <a:ea typeface="ＭＳ Ｐゴシック" pitchFamily="34" charset="-128"/>
              </a:rPr>
              <a:t>H bonds are considered to be nonpolar.</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726"/>
          <a:stretch/>
        </p:blipFill>
        <p:spPr>
          <a:xfrm>
            <a:off x="2502567" y="3419962"/>
            <a:ext cx="4395537" cy="296244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Formal Charges</a:t>
            </a:r>
            <a:endParaRPr lang="en-US" sz="4400" b="0" dirty="0" smtClean="0">
              <a:solidFill>
                <a:schemeClr val="tx1"/>
              </a:solidFill>
            </a:endParaRPr>
          </a:p>
        </p:txBody>
      </p:sp>
      <p:sp>
        <p:nvSpPr>
          <p:cNvPr id="27651" name="Content Placeholder 2"/>
          <p:cNvSpPr>
            <a:spLocks noGrp="1"/>
          </p:cNvSpPr>
          <p:nvPr>
            <p:ph idx="1"/>
          </p:nvPr>
        </p:nvSpPr>
        <p:spPr>
          <a:xfrm>
            <a:off x="365125" y="1614488"/>
            <a:ext cx="8634413" cy="4936736"/>
          </a:xfrm>
        </p:spPr>
        <p:txBody>
          <a:bodyPr/>
          <a:lstStyle/>
          <a:p>
            <a:pPr marL="0" indent="0" eaLnBrk="1" hangingPunct="1">
              <a:spcBef>
                <a:spcPct val="50000"/>
              </a:spcBef>
              <a:buNone/>
              <a:defRPr/>
            </a:pPr>
            <a:r>
              <a:rPr lang="en-US" altLang="en-US" sz="1800" dirty="0">
                <a:solidFill>
                  <a:srgbClr val="A50021"/>
                </a:solidFill>
              </a:rPr>
              <a:t>Formal charge = [group number ] – [nonbonding electrons ] –  ½ [shared electrons</a:t>
            </a:r>
            <a:r>
              <a:rPr lang="en-US" altLang="en-US" sz="1800" dirty="0" smtClean="0">
                <a:solidFill>
                  <a:srgbClr val="A50021"/>
                </a:solidFill>
              </a:rPr>
              <a:t>]</a:t>
            </a:r>
          </a:p>
          <a:p>
            <a:pPr eaLnBrk="1" hangingPunct="1">
              <a:spcBef>
                <a:spcPct val="50000"/>
              </a:spcBef>
              <a:defRPr/>
            </a:pPr>
            <a:endParaRPr lang="en-US" altLang="en-US" sz="1600" dirty="0">
              <a:solidFill>
                <a:srgbClr val="A50021"/>
              </a:solidFill>
            </a:endParaRPr>
          </a:p>
          <a:p>
            <a:pPr marL="0" indent="0" eaLnBrk="1" hangingPunct="1">
              <a:spcBef>
                <a:spcPct val="50000"/>
              </a:spcBef>
              <a:buNone/>
              <a:defRPr/>
            </a:pPr>
            <a:r>
              <a:rPr lang="en-US" altLang="en-US" sz="2000" b="1" dirty="0" smtClean="0">
                <a:ea typeface="ＭＳ Ｐゴシック" pitchFamily="34" charset="-128"/>
              </a:rPr>
              <a:t>		 </a:t>
            </a:r>
            <a:r>
              <a:rPr lang="en-US" altLang="en-US" sz="2000" b="1" dirty="0">
                <a:ea typeface="ＭＳ Ｐゴシック" pitchFamily="34" charset="-128"/>
              </a:rPr>
              <a:t>H</a:t>
            </a:r>
            <a:r>
              <a:rPr lang="en-US" altLang="en-US" sz="2000" b="1" baseline="-25000" dirty="0">
                <a:ea typeface="ＭＳ Ｐゴシック" pitchFamily="34" charset="-128"/>
              </a:rPr>
              <a:t>3</a:t>
            </a:r>
            <a:r>
              <a:rPr lang="en-US" altLang="en-US" sz="2000" b="1" dirty="0">
                <a:ea typeface="ＭＳ Ｐゴシック" pitchFamily="34" charset="-128"/>
              </a:rPr>
              <a:t>O</a:t>
            </a:r>
            <a:r>
              <a:rPr lang="en-US" altLang="en-US" sz="2000" b="1" baseline="30000" dirty="0">
                <a:ea typeface="ＭＳ Ｐゴシック" pitchFamily="34" charset="-128"/>
              </a:rPr>
              <a:t>+</a:t>
            </a:r>
            <a:r>
              <a:rPr lang="en-US" altLang="en-US" sz="2000" b="1" dirty="0">
                <a:ea typeface="ＭＳ Ｐゴシック" pitchFamily="34" charset="-128"/>
              </a:rPr>
              <a:t>                                      </a:t>
            </a:r>
            <a:r>
              <a:rPr lang="en-US" altLang="en-US" sz="2000" b="1" dirty="0" smtClean="0">
                <a:ea typeface="ＭＳ Ｐゴシック" pitchFamily="34" charset="-128"/>
              </a:rPr>
              <a:t>	 </a:t>
            </a:r>
            <a:r>
              <a:rPr lang="en-US" altLang="en-US" sz="2000" b="1" dirty="0">
                <a:ea typeface="ＭＳ Ｐゴシック" pitchFamily="34" charset="-128"/>
              </a:rPr>
              <a:t>NO</a:t>
            </a:r>
            <a:r>
              <a:rPr lang="en-US" altLang="en-US" sz="2000" b="1" baseline="30000" dirty="0">
                <a:ea typeface="ＭＳ Ｐゴシック" pitchFamily="34" charset="-128"/>
              </a:rPr>
              <a:t>+</a:t>
            </a:r>
          </a:p>
          <a:p>
            <a:pPr eaLnBrk="1" hangingPunct="1">
              <a:spcBef>
                <a:spcPct val="50000"/>
              </a:spcBef>
              <a:defRPr/>
            </a:pPr>
            <a:endParaRPr lang="en-US" altLang="en-US" sz="1600" dirty="0" smtClean="0">
              <a:solidFill>
                <a:srgbClr val="A50021"/>
              </a:solidFill>
            </a:endParaRPr>
          </a:p>
          <a:p>
            <a:pPr eaLnBrk="1" hangingPunct="1">
              <a:spcBef>
                <a:spcPct val="50000"/>
              </a:spcBef>
              <a:defRPr/>
            </a:pPr>
            <a:endParaRPr lang="en-US" altLang="en-US" sz="1600" dirty="0">
              <a:solidFill>
                <a:srgbClr val="A50021"/>
              </a:solidFill>
            </a:endParaRPr>
          </a:p>
          <a:p>
            <a:pPr eaLnBrk="1" hangingPunct="1">
              <a:spcBef>
                <a:spcPct val="50000"/>
              </a:spcBef>
              <a:defRPr/>
            </a:pPr>
            <a:endParaRPr lang="en-US" altLang="en-US" sz="1600" dirty="0" smtClean="0">
              <a:solidFill>
                <a:srgbClr val="A50021"/>
              </a:solidFill>
            </a:endParaRPr>
          </a:p>
          <a:p>
            <a:pPr eaLnBrk="1" hangingPunct="1">
              <a:spcBef>
                <a:spcPct val="50000"/>
              </a:spcBef>
              <a:defRPr/>
            </a:pPr>
            <a:endParaRPr lang="en-US" altLang="en-US" sz="1600" dirty="0">
              <a:solidFill>
                <a:srgbClr val="A50021"/>
              </a:solidFill>
            </a:endParaRPr>
          </a:p>
          <a:p>
            <a:pPr eaLnBrk="1" hangingPunct="1">
              <a:spcBef>
                <a:spcPct val="50000"/>
              </a:spcBef>
              <a:defRPr/>
            </a:pPr>
            <a:endParaRPr lang="en-US" altLang="en-US" sz="1600" dirty="0" smtClean="0">
              <a:solidFill>
                <a:srgbClr val="A50021"/>
              </a:solidFill>
            </a:endParaRPr>
          </a:p>
          <a:p>
            <a:pPr eaLnBrk="1" hangingPunct="1">
              <a:spcBef>
                <a:spcPct val="50000"/>
              </a:spcBef>
              <a:defRPr/>
            </a:pPr>
            <a:endParaRPr lang="en-US" altLang="en-US" sz="1600" dirty="0" smtClean="0">
              <a:solidFill>
                <a:srgbClr val="A50021"/>
              </a:solidFill>
            </a:endParaRPr>
          </a:p>
          <a:p>
            <a:pPr marL="0" indent="0" eaLnBrk="1" hangingPunct="1">
              <a:spcBef>
                <a:spcPct val="50000"/>
              </a:spcBef>
              <a:buNone/>
              <a:defRPr/>
            </a:pPr>
            <a:endParaRPr lang="en-US" altLang="en-US" sz="1600" dirty="0" smtClean="0">
              <a:solidFill>
                <a:srgbClr val="A50021"/>
              </a:solidFill>
            </a:endParaRPr>
          </a:p>
          <a:p>
            <a:pPr eaLnBrk="1" hangingPunct="1"/>
            <a:r>
              <a:rPr lang="en-US" altLang="en-US" sz="2200" dirty="0"/>
              <a:t>Formal charges are a way of keeping track of electrons.</a:t>
            </a:r>
          </a:p>
          <a:p>
            <a:pPr eaLnBrk="1" hangingPunct="1"/>
            <a:r>
              <a:rPr lang="en-US" altLang="en-US" sz="2200" dirty="0"/>
              <a:t>They may or may not correspond to actual charges in the molecule</a:t>
            </a:r>
            <a:r>
              <a:rPr lang="en-US" altLang="en-US" sz="2200" dirty="0" smtClean="0"/>
              <a:t>.</a:t>
            </a:r>
            <a:endParaRPr lang="en-US" altLang="en-US" sz="2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2990409"/>
            <a:ext cx="7680960" cy="17434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Solved Problem 1</a:t>
            </a:r>
          </a:p>
        </p:txBody>
      </p:sp>
      <p:sp>
        <p:nvSpPr>
          <p:cNvPr id="29699" name="Content Placeholder 2"/>
          <p:cNvSpPr>
            <a:spLocks noGrp="1"/>
          </p:cNvSpPr>
          <p:nvPr>
            <p:ph idx="1"/>
          </p:nvPr>
        </p:nvSpPr>
        <p:spPr>
          <a:xfrm>
            <a:off x="365125" y="1385888"/>
            <a:ext cx="8634413" cy="461665"/>
          </a:xfrm>
        </p:spPr>
        <p:txBody>
          <a:bodyPr/>
          <a:lstStyle/>
          <a:p>
            <a:pPr marL="0" indent="0">
              <a:buNone/>
              <a:defRPr/>
            </a:pPr>
            <a:r>
              <a:rPr lang="en-US" altLang="en-US" sz="2400" dirty="0"/>
              <a:t>Compute the formal charge (FC) on each atom in H</a:t>
            </a:r>
            <a:r>
              <a:rPr lang="en-US" altLang="en-US" sz="2400" baseline="-20000" dirty="0"/>
              <a:t>3</a:t>
            </a:r>
            <a:r>
              <a:rPr lang="en-US" altLang="en-US" sz="2400" dirty="0"/>
              <a:t>N—BH</a:t>
            </a:r>
            <a:r>
              <a:rPr lang="en-US" altLang="en-US" sz="2400" baseline="-20000" dirty="0"/>
              <a:t>3</a:t>
            </a:r>
            <a:r>
              <a:rPr lang="en-US" altLang="en-US" sz="2400" dirty="0"/>
              <a: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5762"/>
          <a:stretch/>
        </p:blipFill>
        <p:spPr>
          <a:xfrm>
            <a:off x="256674" y="3236040"/>
            <a:ext cx="8534400" cy="2332362"/>
          </a:xfrm>
          <a:prstGeom prst="rect">
            <a:avLst/>
          </a:prstGeom>
        </p:spPr>
      </p:pic>
      <p:sp>
        <p:nvSpPr>
          <p:cNvPr id="3" name="Rectangle 2"/>
          <p:cNvSpPr/>
          <p:nvPr/>
        </p:nvSpPr>
        <p:spPr>
          <a:xfrm>
            <a:off x="376934" y="3005208"/>
            <a:ext cx="1298753" cy="461665"/>
          </a:xfrm>
          <a:prstGeom prst="rect">
            <a:avLst/>
          </a:prstGeom>
        </p:spPr>
        <p:txBody>
          <a:bodyPr wrap="none">
            <a:spAutoFit/>
          </a:bodyPr>
          <a:lstStyle/>
          <a:p>
            <a:r>
              <a:rPr lang="en-US" dirty="0">
                <a:latin typeface="+mn-lt"/>
              </a:rPr>
              <a:t>Solution</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Organic Chemistry </a:t>
            </a:r>
            <a:endParaRPr lang="en-US" sz="4400" b="0" dirty="0" smtClean="0">
              <a:solidFill>
                <a:schemeClr val="tx1"/>
              </a:solidFill>
            </a:endParaRPr>
          </a:p>
        </p:txBody>
      </p:sp>
      <p:sp>
        <p:nvSpPr>
          <p:cNvPr id="9219" name="Content Placeholder 2"/>
          <p:cNvSpPr>
            <a:spLocks noGrp="1"/>
          </p:cNvSpPr>
          <p:nvPr>
            <p:ph idx="1"/>
          </p:nvPr>
        </p:nvSpPr>
        <p:spPr>
          <a:xfrm>
            <a:off x="365125" y="5637797"/>
            <a:ext cx="8634413" cy="424732"/>
          </a:xfrm>
        </p:spPr>
        <p:txBody>
          <a:bodyPr/>
          <a:lstStyle/>
          <a:p>
            <a:pPr eaLnBrk="1" hangingPunct="1">
              <a:lnSpc>
                <a:spcPct val="90000"/>
              </a:lnSpc>
            </a:pPr>
            <a:r>
              <a:rPr lang="en-US" altLang="en-US" sz="2400" dirty="0">
                <a:ea typeface="ＭＳ Ｐゴシック" pitchFamily="34" charset="-128"/>
              </a:rPr>
              <a:t>Organic chemistry is the chemistry of carbon compounds.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46" y="1820298"/>
            <a:ext cx="3730752" cy="144475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3629" y="3666596"/>
            <a:ext cx="1645920" cy="156057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2309" y="1579833"/>
            <a:ext cx="3566160" cy="279196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Common Bonding Patterns</a:t>
            </a:r>
            <a:endParaRPr lang="en-US" sz="4400" b="0" dirty="0" smtClean="0">
              <a:solidFill>
                <a:schemeClr val="tx1"/>
              </a:solidFill>
            </a:endParaRPr>
          </a:p>
        </p:txBody>
      </p:sp>
      <p:pic>
        <p:nvPicPr>
          <p:cNvPr id="2" name="Picture 1" descr="01_01_SummaryTable.jpg"/>
          <p:cNvPicPr>
            <a:picLocks noChangeAspect="1"/>
          </p:cNvPicPr>
          <p:nvPr/>
        </p:nvPicPr>
        <p:blipFill rotWithShape="1">
          <a:blip r:embed="rId3">
            <a:extLst>
              <a:ext uri="{28A0092B-C50C-407E-A947-70E740481C1C}">
                <a14:useLocalDpi xmlns:a14="http://schemas.microsoft.com/office/drawing/2010/main" val="0"/>
              </a:ext>
            </a:extLst>
          </a:blip>
          <a:srcRect b="5932"/>
          <a:stretch/>
        </p:blipFill>
        <p:spPr>
          <a:xfrm>
            <a:off x="457200" y="1839976"/>
            <a:ext cx="8534400" cy="322847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Resonance Forms</a:t>
            </a:r>
            <a:endParaRPr lang="en-US" sz="4400" b="0" dirty="0" smtClean="0">
              <a:solidFill>
                <a:schemeClr val="tx1"/>
              </a:solidFill>
            </a:endParaRPr>
          </a:p>
        </p:txBody>
      </p:sp>
      <p:sp>
        <p:nvSpPr>
          <p:cNvPr id="31747" name="Content Placeholder 2"/>
          <p:cNvSpPr>
            <a:spLocks noGrp="1"/>
          </p:cNvSpPr>
          <p:nvPr>
            <p:ph idx="1"/>
          </p:nvPr>
        </p:nvSpPr>
        <p:spPr>
          <a:xfrm>
            <a:off x="365125" y="1735138"/>
            <a:ext cx="8778875" cy="2055947"/>
          </a:xfrm>
        </p:spPr>
        <p:txBody>
          <a:bodyPr/>
          <a:lstStyle/>
          <a:p>
            <a:pPr eaLnBrk="1" hangingPunct="1">
              <a:lnSpc>
                <a:spcPct val="90000"/>
              </a:lnSpc>
            </a:pPr>
            <a:r>
              <a:rPr lang="en-US" altLang="en-US" sz="2200" dirty="0">
                <a:solidFill>
                  <a:srgbClr val="000000"/>
                </a:solidFill>
                <a:ea typeface="ＭＳ Ｐゴシック" pitchFamily="34" charset="-128"/>
              </a:rPr>
              <a:t>The structures of some compounds are not adequately represented by a single Lewis structure.</a:t>
            </a:r>
          </a:p>
          <a:p>
            <a:pPr eaLnBrk="1" hangingPunct="1">
              <a:lnSpc>
                <a:spcPct val="90000"/>
              </a:lnSpc>
            </a:pPr>
            <a:r>
              <a:rPr lang="en-US" altLang="en-US" sz="2200" dirty="0">
                <a:solidFill>
                  <a:srgbClr val="000000"/>
                </a:solidFill>
                <a:ea typeface="ＭＳ Ｐゴシック" pitchFamily="34" charset="-128"/>
              </a:rPr>
              <a:t>Resonance forms are Lewis structures that can be interconverted by moving electrons only.  </a:t>
            </a:r>
          </a:p>
          <a:p>
            <a:pPr eaLnBrk="1" hangingPunct="1">
              <a:lnSpc>
                <a:spcPct val="90000"/>
              </a:lnSpc>
            </a:pPr>
            <a:r>
              <a:rPr lang="en-US" altLang="en-US" sz="2200" dirty="0">
                <a:solidFill>
                  <a:srgbClr val="000000"/>
                </a:solidFill>
                <a:ea typeface="ＭＳ Ｐゴシック" pitchFamily="34" charset="-128"/>
              </a:rPr>
              <a:t>The true structure will be a hybrid between the contributing resonance forms.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5751"/>
          <a:stretch/>
        </p:blipFill>
        <p:spPr>
          <a:xfrm>
            <a:off x="529389" y="4026883"/>
            <a:ext cx="8133347" cy="215732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Resonance Forms</a:t>
            </a:r>
            <a:endParaRPr lang="en-US" sz="4400" b="0" dirty="0" smtClean="0">
              <a:solidFill>
                <a:schemeClr val="tx1"/>
              </a:solidFill>
            </a:endParaRPr>
          </a:p>
        </p:txBody>
      </p:sp>
      <p:sp>
        <p:nvSpPr>
          <p:cNvPr id="32771" name="Content Placeholder 2"/>
          <p:cNvSpPr>
            <a:spLocks noGrp="1"/>
          </p:cNvSpPr>
          <p:nvPr>
            <p:ph idx="1"/>
          </p:nvPr>
        </p:nvSpPr>
        <p:spPr>
          <a:xfrm>
            <a:off x="365125" y="1731295"/>
            <a:ext cx="8634413" cy="4068806"/>
          </a:xfrm>
        </p:spPr>
        <p:txBody>
          <a:bodyPr/>
          <a:lstStyle/>
          <a:p>
            <a:pPr marL="0" indent="0" eaLnBrk="1" hangingPunct="1">
              <a:buNone/>
            </a:pPr>
            <a:r>
              <a:rPr lang="en-US" altLang="en-US" dirty="0" smtClean="0">
                <a:ea typeface="ＭＳ Ｐゴシック" pitchFamily="34" charset="-128"/>
              </a:rPr>
              <a:t>Resonance </a:t>
            </a:r>
            <a:r>
              <a:rPr lang="en-US" altLang="en-US" dirty="0">
                <a:ea typeface="ＭＳ Ｐゴシック" pitchFamily="34" charset="-128"/>
              </a:rPr>
              <a:t>forms can be compared using the following criteria, beginning with the most important:</a:t>
            </a:r>
          </a:p>
          <a:p>
            <a:pPr marL="514350" lvl="1" indent="-514350" eaLnBrk="1" hangingPunct="1">
              <a:buFont typeface="+mj-lt"/>
              <a:buAutoNum type="arabicPeriod"/>
            </a:pPr>
            <a:r>
              <a:rPr lang="en-US" altLang="en-US" dirty="0">
                <a:ea typeface="ＭＳ Ｐゴシック" pitchFamily="34" charset="-128"/>
              </a:rPr>
              <a:t>Has as many octets as possible</a:t>
            </a:r>
          </a:p>
          <a:p>
            <a:pPr marL="514350" lvl="1" indent="-514350" eaLnBrk="1" hangingPunct="1">
              <a:buFont typeface="+mj-lt"/>
              <a:buAutoNum type="arabicPeriod"/>
            </a:pPr>
            <a:r>
              <a:rPr lang="en-US" altLang="en-US" dirty="0">
                <a:ea typeface="ＭＳ Ｐゴシック" pitchFamily="34" charset="-128"/>
              </a:rPr>
              <a:t>Has as many bonds as possible</a:t>
            </a:r>
          </a:p>
          <a:p>
            <a:pPr marL="514350" lvl="1" indent="-514350" eaLnBrk="1" hangingPunct="1">
              <a:buFont typeface="+mj-lt"/>
              <a:buAutoNum type="arabicPeriod"/>
            </a:pPr>
            <a:r>
              <a:rPr lang="en-US" altLang="en-US" dirty="0">
                <a:ea typeface="ＭＳ Ｐゴシック" pitchFamily="34" charset="-128"/>
              </a:rPr>
              <a:t>Has the negative charge on the most electronegative atom</a:t>
            </a:r>
          </a:p>
          <a:p>
            <a:pPr marL="514350" lvl="1" indent="-514350" eaLnBrk="1" hangingPunct="1">
              <a:buFont typeface="+mj-lt"/>
              <a:buAutoNum type="arabicPeriod"/>
            </a:pPr>
            <a:r>
              <a:rPr lang="en-US" altLang="en-US" dirty="0">
                <a:ea typeface="ＭＳ Ｐゴシック" pitchFamily="34" charset="-128"/>
              </a:rPr>
              <a:t>Has as little charge separation as possible</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Major and Minor Contributors</a:t>
            </a:r>
            <a:endParaRPr lang="en-US" sz="4400" b="0" dirty="0" smtClean="0">
              <a:solidFill>
                <a:schemeClr val="tx1"/>
              </a:solidFill>
            </a:endParaRPr>
          </a:p>
        </p:txBody>
      </p:sp>
      <p:sp>
        <p:nvSpPr>
          <p:cNvPr id="33796" name="Content Placeholder 2"/>
          <p:cNvSpPr>
            <a:spLocks noGrp="1"/>
          </p:cNvSpPr>
          <p:nvPr>
            <p:ph idx="1"/>
          </p:nvPr>
        </p:nvSpPr>
        <p:spPr>
          <a:xfrm>
            <a:off x="365125" y="1495843"/>
            <a:ext cx="8634413" cy="1815882"/>
          </a:xfrm>
        </p:spPr>
        <p:txBody>
          <a:bodyPr/>
          <a:lstStyle/>
          <a:p>
            <a:pPr eaLnBrk="1" hangingPunct="1"/>
            <a:r>
              <a:rPr lang="en-US" altLang="en-US" sz="2800" dirty="0">
                <a:ea typeface="ＭＳ Ｐゴシック" pitchFamily="34" charset="-128"/>
              </a:rPr>
              <a:t>The major contributor is the one in which all the atoms have a complete octet of electrons.</a:t>
            </a:r>
            <a:br>
              <a:rPr lang="en-US" altLang="en-US" sz="2800" dirty="0">
                <a:ea typeface="ＭＳ Ｐゴシック" pitchFamily="34" charset="-128"/>
              </a:rPr>
            </a:br>
            <a:r>
              <a:rPr lang="en-US" altLang="en-US" sz="2800" dirty="0">
                <a:ea typeface="ＭＳ Ｐゴシック" pitchFamily="34" charset="-128"/>
              </a:rPr>
              <a:t/>
            </a:r>
            <a:br>
              <a:rPr lang="en-US" altLang="en-US" sz="2800" dirty="0">
                <a:ea typeface="ＭＳ Ｐゴシック" pitchFamily="34" charset="-128"/>
              </a:rPr>
            </a:br>
            <a:endParaRPr lang="en-US" altLang="en-US" sz="2800" dirty="0">
              <a:ea typeface="ＭＳ Ｐゴシック" pitchFamily="34"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79" b="4891"/>
          <a:stretch/>
        </p:blipFill>
        <p:spPr>
          <a:xfrm>
            <a:off x="930442" y="3060769"/>
            <a:ext cx="7299158" cy="253138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Major and Minor Contributors (Continued)</a:t>
            </a:r>
            <a:endParaRPr lang="en-US" sz="4400" b="0" dirty="0" smtClean="0">
              <a:solidFill>
                <a:schemeClr val="tx1"/>
              </a:solidFill>
            </a:endParaRPr>
          </a:p>
        </p:txBody>
      </p:sp>
      <p:sp>
        <p:nvSpPr>
          <p:cNvPr id="35843" name="Content Placeholder 2"/>
          <p:cNvSpPr>
            <a:spLocks noGrp="1"/>
          </p:cNvSpPr>
          <p:nvPr>
            <p:ph idx="1"/>
          </p:nvPr>
        </p:nvSpPr>
        <p:spPr>
          <a:xfrm>
            <a:off x="365125" y="2016871"/>
            <a:ext cx="8634413" cy="3016210"/>
          </a:xfrm>
        </p:spPr>
        <p:txBody>
          <a:bodyPr/>
          <a:lstStyle/>
          <a:p>
            <a:pPr eaLnBrk="1" hangingPunct="1">
              <a:lnSpc>
                <a:spcPct val="90000"/>
              </a:lnSpc>
            </a:pPr>
            <a:r>
              <a:rPr lang="en-US" altLang="en-US" sz="2800" dirty="0">
                <a:ea typeface="ＭＳ Ｐゴシック" pitchFamily="34" charset="-128"/>
              </a:rPr>
              <a:t>When both resonance forms obey the octet rule, the major contributor is the one with the negative charge on the most electronegative atom</a:t>
            </a:r>
            <a:r>
              <a:rPr lang="en-US" altLang="en-US" sz="2800" dirty="0" smtClean="0">
                <a:ea typeface="ＭＳ Ｐゴシック" pitchFamily="34" charset="-128"/>
              </a:rPr>
              <a:t>.</a:t>
            </a:r>
          </a:p>
          <a:p>
            <a:pPr eaLnBrk="1" hangingPunct="1">
              <a:lnSpc>
                <a:spcPct val="90000"/>
              </a:lnSpc>
            </a:pPr>
            <a:endParaRPr lang="en-US" altLang="en-US" sz="2800" dirty="0">
              <a:ea typeface="ＭＳ Ｐゴシック" pitchFamily="34" charset="-128"/>
            </a:endParaRPr>
          </a:p>
          <a:p>
            <a:pPr eaLnBrk="1" hangingPunct="1">
              <a:lnSpc>
                <a:spcPct val="90000"/>
              </a:lnSpc>
            </a:pPr>
            <a:endParaRPr lang="en-US" altLang="en-US" sz="2800" dirty="0" smtClean="0">
              <a:ea typeface="ＭＳ Ｐゴシック" pitchFamily="34" charset="-128"/>
            </a:endParaRPr>
          </a:p>
          <a:p>
            <a:pPr eaLnBrk="1" hangingPunct="1">
              <a:lnSpc>
                <a:spcPct val="90000"/>
              </a:lnSpc>
            </a:pPr>
            <a:endParaRPr lang="en-US" altLang="en-US" sz="2800" dirty="0" smtClean="0">
              <a:ea typeface="ＭＳ Ｐゴシック" pitchFamily="34" charset="-128"/>
            </a:endParaRPr>
          </a:p>
          <a:p>
            <a:pPr marL="0" indent="0" eaLnBrk="1" hangingPunct="1">
              <a:lnSpc>
                <a:spcPct val="90000"/>
              </a:lnSpc>
              <a:buNone/>
            </a:pPr>
            <a:endParaRPr lang="en-US" altLang="en-US" sz="2000" dirty="0" smtClean="0">
              <a:ea typeface="ＭＳ Ｐゴシック" pitchFamily="34" charset="-12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517072"/>
            <a:ext cx="6553200" cy="1395984"/>
          </a:xfrm>
          <a:prstGeom prst="rect">
            <a:avLst/>
          </a:prstGeom>
        </p:spPr>
      </p:pic>
      <p:sp>
        <p:nvSpPr>
          <p:cNvPr id="4" name="Rectangle 3"/>
          <p:cNvSpPr/>
          <p:nvPr/>
        </p:nvSpPr>
        <p:spPr>
          <a:xfrm>
            <a:off x="490654" y="5082182"/>
            <a:ext cx="3869473" cy="923330"/>
          </a:xfrm>
          <a:prstGeom prst="rect">
            <a:avLst/>
          </a:prstGeom>
        </p:spPr>
        <p:txBody>
          <a:bodyPr wrap="square">
            <a:spAutoFit/>
          </a:bodyPr>
          <a:lstStyle/>
          <a:p>
            <a:pPr lvl="0" algn="ctr" eaLnBrk="1" hangingPunct="1">
              <a:lnSpc>
                <a:spcPct val="90000"/>
              </a:lnSpc>
              <a:spcBef>
                <a:spcPct val="20000"/>
              </a:spcBef>
            </a:pPr>
            <a:r>
              <a:rPr lang="en-US" altLang="en-US" sz="2000" kern="0" dirty="0">
                <a:solidFill>
                  <a:srgbClr val="000000"/>
                </a:solidFill>
                <a:latin typeface="Arial"/>
              </a:rPr>
              <a:t>The oxygen is more </a:t>
            </a:r>
            <a:r>
              <a:rPr lang="en-US" altLang="en-US" sz="2000" kern="0" dirty="0" smtClean="0">
                <a:solidFill>
                  <a:srgbClr val="000000"/>
                </a:solidFill>
                <a:latin typeface="Arial"/>
              </a:rPr>
              <a:t>electronegative</a:t>
            </a:r>
            <a:r>
              <a:rPr lang="en-US" altLang="en-US" sz="2000" kern="0" dirty="0">
                <a:solidFill>
                  <a:srgbClr val="000000"/>
                </a:solidFill>
                <a:latin typeface="Arial"/>
              </a:rPr>
              <a:t>, </a:t>
            </a:r>
            <a:r>
              <a:rPr lang="en-US" altLang="en-US" sz="2000" kern="0" dirty="0" smtClean="0">
                <a:solidFill>
                  <a:srgbClr val="000000"/>
                </a:solidFill>
                <a:latin typeface="Arial"/>
              </a:rPr>
              <a:t>so </a:t>
            </a:r>
            <a:r>
              <a:rPr lang="en-US" altLang="en-US" sz="2000" kern="0" dirty="0">
                <a:solidFill>
                  <a:srgbClr val="000000"/>
                </a:solidFill>
                <a:latin typeface="Arial"/>
              </a:rPr>
              <a:t>it should have the </a:t>
            </a:r>
            <a:r>
              <a:rPr lang="en-US" altLang="en-US" sz="2000" kern="0" dirty="0" smtClean="0">
                <a:solidFill>
                  <a:srgbClr val="000000"/>
                </a:solidFill>
                <a:latin typeface="Arial"/>
              </a:rPr>
              <a:t>negative </a:t>
            </a:r>
            <a:r>
              <a:rPr lang="en-US" altLang="en-US" sz="2000" kern="0" dirty="0">
                <a:solidFill>
                  <a:srgbClr val="000000"/>
                </a:solidFill>
                <a:latin typeface="Arial"/>
              </a:rPr>
              <a:t>charge.</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Non-Equivalent Resonance</a:t>
            </a:r>
          </a:p>
        </p:txBody>
      </p:sp>
      <p:sp>
        <p:nvSpPr>
          <p:cNvPr id="36867" name="Content Placeholder 2"/>
          <p:cNvSpPr>
            <a:spLocks noGrp="1"/>
          </p:cNvSpPr>
          <p:nvPr>
            <p:ph idx="1"/>
          </p:nvPr>
        </p:nvSpPr>
        <p:spPr>
          <a:xfrm>
            <a:off x="365125" y="1487905"/>
            <a:ext cx="8634413" cy="4487382"/>
          </a:xfrm>
        </p:spPr>
        <p:txBody>
          <a:bodyPr/>
          <a:lstStyle/>
          <a:p>
            <a:pPr eaLnBrk="1" hangingPunct="1"/>
            <a:r>
              <a:rPr lang="en-US" altLang="en-US" sz="2400" dirty="0">
                <a:ea typeface="ＭＳ Ｐゴシック" pitchFamily="34" charset="-128"/>
              </a:rPr>
              <a:t>Opposite charges should be on adjacent atoms</a:t>
            </a:r>
            <a:r>
              <a:rPr lang="en-US" altLang="en-US" sz="2400" dirty="0" smtClean="0">
                <a:ea typeface="ＭＳ Ｐゴシック" pitchFamily="34" charset="-128"/>
              </a:rPr>
              <a:t>.</a:t>
            </a:r>
          </a:p>
          <a:p>
            <a:pPr eaLnBrk="1" hangingPunct="1"/>
            <a:endParaRPr lang="en-US" altLang="en-US" sz="2400" dirty="0">
              <a:ea typeface="ＭＳ Ｐゴシック" pitchFamily="34" charset="-128"/>
            </a:endParaRPr>
          </a:p>
          <a:p>
            <a:pPr eaLnBrk="1" hangingPunct="1"/>
            <a:endParaRPr lang="en-US" altLang="en-US" sz="2400" dirty="0" smtClean="0">
              <a:ea typeface="ＭＳ Ｐゴシック" pitchFamily="34" charset="-128"/>
            </a:endParaRPr>
          </a:p>
          <a:p>
            <a:pPr eaLnBrk="1" hangingPunct="1"/>
            <a:endParaRPr lang="en-US" altLang="en-US" sz="2400" dirty="0">
              <a:ea typeface="ＭＳ Ｐゴシック" pitchFamily="34" charset="-128"/>
            </a:endParaRPr>
          </a:p>
          <a:p>
            <a:pPr eaLnBrk="1" hangingPunct="1"/>
            <a:endParaRPr lang="en-US" altLang="en-US" sz="2400" dirty="0" smtClean="0">
              <a:ea typeface="ＭＳ Ｐゴシック" pitchFamily="34" charset="-128"/>
            </a:endParaRPr>
          </a:p>
          <a:p>
            <a:pPr eaLnBrk="1" hangingPunct="1"/>
            <a:endParaRPr lang="en-US" altLang="en-US" sz="2400" dirty="0">
              <a:ea typeface="ＭＳ Ｐゴシック" pitchFamily="34" charset="-128"/>
            </a:endParaRPr>
          </a:p>
          <a:p>
            <a:pPr eaLnBrk="1" hangingPunct="1"/>
            <a:endParaRPr lang="en-US" altLang="en-US" sz="2400" dirty="0" smtClean="0">
              <a:ea typeface="ＭＳ Ｐゴシック" pitchFamily="34" charset="-128"/>
            </a:endParaRPr>
          </a:p>
          <a:p>
            <a:pPr marL="0" indent="0" eaLnBrk="1" hangingPunct="1">
              <a:buNone/>
            </a:pPr>
            <a:r>
              <a:rPr lang="en-US" altLang="en-US" sz="2400" dirty="0"/>
              <a:t>The most stable one is the one with the smallest separation of oppositely charged atoms.</a:t>
            </a:r>
          </a:p>
          <a:p>
            <a:pPr eaLnBrk="1" hangingPunct="1"/>
            <a:endParaRPr lang="en-US" altLang="en-US" sz="2400" dirty="0">
              <a:ea typeface="ＭＳ Ｐゴシック" pitchFamily="34"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160" y="2743200"/>
            <a:ext cx="6583680" cy="1371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Solved Problem 2</a:t>
            </a:r>
            <a:endParaRPr lang="en-US" sz="4400" b="0" dirty="0" smtClean="0">
              <a:solidFill>
                <a:schemeClr val="tx1"/>
              </a:solidFill>
            </a:endParaRPr>
          </a:p>
        </p:txBody>
      </p:sp>
      <p:sp>
        <p:nvSpPr>
          <p:cNvPr id="5" name="Content Placeholder 2"/>
          <p:cNvSpPr>
            <a:spLocks noGrp="1"/>
          </p:cNvSpPr>
          <p:nvPr>
            <p:ph idx="1"/>
          </p:nvPr>
        </p:nvSpPr>
        <p:spPr>
          <a:xfrm>
            <a:off x="365125" y="1487905"/>
            <a:ext cx="8490117" cy="5324535"/>
          </a:xfrm>
        </p:spPr>
        <p:txBody>
          <a:bodyPr/>
          <a:lstStyle/>
          <a:p>
            <a:pPr marL="0" indent="0">
              <a:buNone/>
              <a:defRPr/>
            </a:pPr>
            <a:r>
              <a:rPr lang="en-US" altLang="en-US" sz="2000" dirty="0"/>
              <a:t>Draw the important resonance forms for [CH</a:t>
            </a:r>
            <a:r>
              <a:rPr lang="en-US" altLang="en-US" sz="2000" baseline="-20000" dirty="0"/>
              <a:t>3</a:t>
            </a:r>
            <a:r>
              <a:rPr lang="en-US" altLang="en-US" sz="2000" dirty="0"/>
              <a:t>OCH</a:t>
            </a:r>
            <a:r>
              <a:rPr lang="en-US" altLang="en-US" sz="2000" baseline="-20000" dirty="0"/>
              <a:t>2</a:t>
            </a:r>
            <a:r>
              <a:rPr lang="en-US" altLang="en-US" sz="2000" dirty="0"/>
              <a:t>]</a:t>
            </a:r>
            <a:r>
              <a:rPr lang="en-US" altLang="en-US" sz="2000" baseline="30000" dirty="0"/>
              <a:t>+</a:t>
            </a:r>
            <a:r>
              <a:rPr lang="en-US" altLang="en-US" sz="2000" dirty="0"/>
              <a:t>. Indicate which structure is the major and minor contributor or whether they would have the same energy.</a:t>
            </a:r>
          </a:p>
          <a:p>
            <a:pPr marL="0" indent="0" eaLnBrk="1" hangingPunct="1">
              <a:buNone/>
            </a:pPr>
            <a:endParaRPr lang="en-US" altLang="en-US" sz="2000" dirty="0" smtClean="0">
              <a:ea typeface="ＭＳ Ｐゴシック" pitchFamily="34" charset="-128"/>
            </a:endParaRPr>
          </a:p>
          <a:p>
            <a:pPr marL="0" indent="0" eaLnBrk="1" hangingPunct="1">
              <a:buNone/>
            </a:pPr>
            <a:endParaRPr lang="en-US" altLang="en-US" sz="2000" dirty="0" smtClean="0">
              <a:ea typeface="ＭＳ Ｐゴシック" pitchFamily="34" charset="-128"/>
            </a:endParaRPr>
          </a:p>
          <a:p>
            <a:pPr marL="0" indent="0" eaLnBrk="1" hangingPunct="1">
              <a:buNone/>
            </a:pPr>
            <a:r>
              <a:rPr lang="en-US" altLang="en-US" sz="2000" dirty="0" smtClean="0"/>
              <a:t>Solution</a:t>
            </a:r>
            <a:endParaRPr lang="en-US" altLang="en-US" sz="2000" dirty="0" smtClean="0">
              <a:ea typeface="ＭＳ Ｐゴシック" pitchFamily="34" charset="-128"/>
            </a:endParaRPr>
          </a:p>
          <a:p>
            <a:pPr eaLnBrk="1" hangingPunct="1"/>
            <a:endParaRPr lang="en-US" altLang="en-US" sz="2000" dirty="0" smtClean="0">
              <a:ea typeface="ＭＳ Ｐゴシック" pitchFamily="34" charset="-128"/>
            </a:endParaRPr>
          </a:p>
          <a:p>
            <a:pPr eaLnBrk="1" hangingPunct="1"/>
            <a:endParaRPr lang="en-US" altLang="en-US" sz="2000" dirty="0">
              <a:ea typeface="ＭＳ Ｐゴシック" pitchFamily="34" charset="-128"/>
            </a:endParaRPr>
          </a:p>
          <a:p>
            <a:pPr eaLnBrk="1" hangingPunct="1"/>
            <a:endParaRPr lang="en-US" altLang="en-US" sz="2000" dirty="0" smtClean="0">
              <a:ea typeface="ＭＳ Ｐゴシック" pitchFamily="34" charset="-128"/>
            </a:endParaRPr>
          </a:p>
          <a:p>
            <a:pPr eaLnBrk="1" hangingPunct="1"/>
            <a:endParaRPr lang="en-US" altLang="en-US" sz="2000" dirty="0">
              <a:ea typeface="ＭＳ Ｐゴシック" pitchFamily="34" charset="-128"/>
            </a:endParaRPr>
          </a:p>
          <a:p>
            <a:pPr eaLnBrk="1" hangingPunct="1"/>
            <a:endParaRPr lang="en-US" altLang="en-US" sz="2000" dirty="0" smtClean="0">
              <a:ea typeface="ＭＳ Ｐゴシック" pitchFamily="34" charset="-128"/>
            </a:endParaRPr>
          </a:p>
          <a:p>
            <a:pPr marL="0" indent="0">
              <a:buNone/>
              <a:defRPr/>
            </a:pPr>
            <a:r>
              <a:rPr lang="en-US" altLang="en-US" sz="2000" dirty="0"/>
              <a:t>The first (minor) structure has a carbon atom with only six electrons around it. The second (major) structure has octets on all atoms and an additional bond.</a:t>
            </a:r>
          </a:p>
          <a:p>
            <a:pPr eaLnBrk="1" hangingPunct="1"/>
            <a:endParaRPr lang="en-US" altLang="en-US" sz="2000" dirty="0">
              <a:ea typeface="ＭＳ Ｐゴシック" pitchFamily="34"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938"/>
          <a:stretch/>
        </p:blipFill>
        <p:spPr>
          <a:xfrm>
            <a:off x="1909008" y="3041904"/>
            <a:ext cx="6481011" cy="1819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Solved Problem 3</a:t>
            </a:r>
            <a:endParaRPr lang="en-US" sz="4400" b="0" dirty="0" smtClean="0">
              <a:solidFill>
                <a:schemeClr val="tx1"/>
              </a:solidFill>
            </a:endParaRPr>
          </a:p>
        </p:txBody>
      </p:sp>
      <p:sp>
        <p:nvSpPr>
          <p:cNvPr id="5" name="Content Placeholder 2"/>
          <p:cNvSpPr>
            <a:spLocks noGrp="1"/>
          </p:cNvSpPr>
          <p:nvPr>
            <p:ph idx="1"/>
          </p:nvPr>
        </p:nvSpPr>
        <p:spPr>
          <a:xfrm>
            <a:off x="365125" y="1262822"/>
            <a:ext cx="8490117" cy="5632311"/>
          </a:xfrm>
        </p:spPr>
        <p:txBody>
          <a:bodyPr/>
          <a:lstStyle/>
          <a:p>
            <a:pPr marL="0" indent="0">
              <a:buNone/>
              <a:defRPr/>
            </a:pPr>
            <a:r>
              <a:rPr lang="en-US" altLang="en-US" sz="2000" dirty="0"/>
              <a:t>Draw the resonance structures of the compound below. Indicate which structure is the major and minor contributor or whether they would have the same energy.</a:t>
            </a:r>
          </a:p>
          <a:p>
            <a:pPr>
              <a:defRPr/>
            </a:pPr>
            <a:endParaRPr lang="en-US" altLang="en-US" sz="2000" dirty="0">
              <a:latin typeface="Times" pitchFamily="-110" charset="0"/>
            </a:endParaRPr>
          </a:p>
          <a:p>
            <a:pPr marL="0" indent="0" eaLnBrk="1" hangingPunct="1">
              <a:buNone/>
            </a:pPr>
            <a:endParaRPr lang="en-US" altLang="en-US" sz="2000" dirty="0" smtClean="0">
              <a:ea typeface="ＭＳ Ｐゴシック" pitchFamily="34" charset="-128"/>
            </a:endParaRPr>
          </a:p>
          <a:p>
            <a:pPr marL="0" indent="0" eaLnBrk="1" hangingPunct="1">
              <a:buNone/>
            </a:pPr>
            <a:r>
              <a:rPr lang="en-US" altLang="en-US" sz="2000" dirty="0" smtClean="0"/>
              <a:t>Solution</a:t>
            </a:r>
            <a:endParaRPr lang="en-US" altLang="en-US" sz="2000" dirty="0" smtClean="0">
              <a:ea typeface="ＭＳ Ｐゴシック" pitchFamily="34" charset="-128"/>
            </a:endParaRPr>
          </a:p>
          <a:p>
            <a:pPr eaLnBrk="1" hangingPunct="1"/>
            <a:endParaRPr lang="en-US" altLang="en-US" sz="2000" dirty="0" smtClean="0">
              <a:ea typeface="ＭＳ Ｐゴシック" pitchFamily="34" charset="-128"/>
            </a:endParaRPr>
          </a:p>
          <a:p>
            <a:pPr eaLnBrk="1" hangingPunct="1"/>
            <a:endParaRPr lang="en-US" altLang="en-US" sz="2000" dirty="0">
              <a:ea typeface="ＭＳ Ｐゴシック" pitchFamily="34" charset="-128"/>
            </a:endParaRPr>
          </a:p>
          <a:p>
            <a:pPr eaLnBrk="1" hangingPunct="1"/>
            <a:endParaRPr lang="en-US" altLang="en-US" sz="2000" dirty="0" smtClean="0">
              <a:ea typeface="ＭＳ Ｐゴシック" pitchFamily="34" charset="-128"/>
            </a:endParaRPr>
          </a:p>
          <a:p>
            <a:pPr eaLnBrk="1" hangingPunct="1"/>
            <a:endParaRPr lang="en-US" altLang="en-US" sz="2000" dirty="0">
              <a:ea typeface="ＭＳ Ｐゴシック" pitchFamily="34" charset="-128"/>
            </a:endParaRPr>
          </a:p>
          <a:p>
            <a:pPr eaLnBrk="1" hangingPunct="1"/>
            <a:endParaRPr lang="en-US" altLang="en-US" sz="2000" dirty="0" smtClean="0">
              <a:ea typeface="ＭＳ Ｐゴシック" pitchFamily="34" charset="-128"/>
            </a:endParaRPr>
          </a:p>
          <a:p>
            <a:pPr marL="0" indent="0">
              <a:buNone/>
              <a:defRPr/>
            </a:pPr>
            <a:r>
              <a:rPr lang="en-US" altLang="en-US" sz="2000" dirty="0"/>
              <a:t>Both of these structures have octets on oxygen and both carbon atoms, and they have the same number of bonds. The first structure has the negative charge on carbon, the second on oxygen. Oxygen is the more electronegative element, so the second structure is the major contributor.</a:t>
            </a:r>
          </a:p>
          <a:p>
            <a:pPr eaLnBrk="1" hangingPunct="1"/>
            <a:endParaRPr lang="en-US" altLang="en-US" sz="2000" dirty="0">
              <a:ea typeface="ＭＳ Ｐゴシック" pitchFamily="34" charset="-128"/>
            </a:endParaRPr>
          </a:p>
        </p:txBody>
      </p:sp>
      <p:pic>
        <p:nvPicPr>
          <p:cNvPr id="9" name="Picture 3"/>
          <p:cNvPicPr>
            <a:picLocks noChangeAspect="1"/>
          </p:cNvPicPr>
          <p:nvPr/>
        </p:nvPicPr>
        <p:blipFill>
          <a:blip r:embed="rId3">
            <a:extLst>
              <a:ext uri="{28A0092B-C50C-407E-A947-70E740481C1C}">
                <a14:useLocalDpi xmlns:a14="http://schemas.microsoft.com/office/drawing/2010/main" val="0"/>
              </a:ext>
            </a:extLst>
          </a:blip>
          <a:srcRect l="18137" r="-1855"/>
          <a:stretch>
            <a:fillRect/>
          </a:stretch>
        </p:blipFill>
        <p:spPr bwMode="auto">
          <a:xfrm>
            <a:off x="4055012" y="2033303"/>
            <a:ext cx="1371600" cy="90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5403"/>
          <a:stretch/>
        </p:blipFill>
        <p:spPr>
          <a:xfrm>
            <a:off x="2349305" y="3623368"/>
            <a:ext cx="4520418" cy="1426415"/>
          </a:xfrm>
          <a:prstGeom prst="rect">
            <a:avLst/>
          </a:prstGeom>
        </p:spPr>
      </p:pic>
    </p:spTree>
    <p:extLst>
      <p:ext uri="{BB962C8B-B14F-4D97-AF65-F5344CB8AC3E}">
        <p14:creationId xmlns:p14="http://schemas.microsoft.com/office/powerpoint/2010/main" val="38328586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Resonance Forms for the </a:t>
            </a:r>
            <a:br>
              <a:rPr lang="en-US" sz="4400" b="0" dirty="0">
                <a:solidFill>
                  <a:schemeClr val="tx1"/>
                </a:solidFill>
              </a:rPr>
            </a:br>
            <a:r>
              <a:rPr lang="en-US" sz="4400" b="0" dirty="0">
                <a:solidFill>
                  <a:schemeClr val="tx1"/>
                </a:solidFill>
              </a:rPr>
              <a:t>Acetate Ion</a:t>
            </a:r>
            <a:endParaRPr lang="en-US" sz="4400" b="0" baseline="-25000" dirty="0" smtClean="0">
              <a:solidFill>
                <a:schemeClr val="tx1"/>
              </a:solidFill>
            </a:endParaRPr>
          </a:p>
        </p:txBody>
      </p:sp>
      <p:sp>
        <p:nvSpPr>
          <p:cNvPr id="40963" name="Content Placeholder 2"/>
          <p:cNvSpPr>
            <a:spLocks noGrp="1"/>
          </p:cNvSpPr>
          <p:nvPr>
            <p:ph idx="1"/>
          </p:nvPr>
        </p:nvSpPr>
        <p:spPr>
          <a:xfrm>
            <a:off x="369888" y="4311917"/>
            <a:ext cx="8629650" cy="2308324"/>
          </a:xfrm>
        </p:spPr>
        <p:txBody>
          <a:bodyPr/>
          <a:lstStyle/>
          <a:p>
            <a:pPr eaLnBrk="1" hangingPunct="1">
              <a:lnSpc>
                <a:spcPct val="80000"/>
              </a:lnSpc>
            </a:pPr>
            <a:r>
              <a:rPr lang="en-US" altLang="en-US" sz="2400" dirty="0">
                <a:solidFill>
                  <a:srgbClr val="000000"/>
                </a:solidFill>
                <a:ea typeface="ＭＳ Ｐゴシック" pitchFamily="34" charset="-128"/>
              </a:rPr>
              <a:t>When acetic acid loses a proton, the resulting acetate ion has a negative charge delocalized over both oxygen atoms. </a:t>
            </a:r>
          </a:p>
          <a:p>
            <a:pPr eaLnBrk="1" hangingPunct="1">
              <a:lnSpc>
                <a:spcPct val="80000"/>
              </a:lnSpc>
            </a:pPr>
            <a:r>
              <a:rPr lang="en-US" altLang="en-US" sz="2400" dirty="0">
                <a:solidFill>
                  <a:srgbClr val="000000"/>
                </a:solidFill>
                <a:ea typeface="ＭＳ Ｐゴシック" pitchFamily="34" charset="-128"/>
              </a:rPr>
              <a:t>Each oxygen atom bears half of the negative charge, and this delocalization stabilizes the ion. </a:t>
            </a:r>
          </a:p>
          <a:p>
            <a:pPr eaLnBrk="1" hangingPunct="1">
              <a:lnSpc>
                <a:spcPct val="80000"/>
              </a:lnSpc>
            </a:pPr>
            <a:r>
              <a:rPr lang="en-US" altLang="en-US" sz="2400" dirty="0">
                <a:solidFill>
                  <a:srgbClr val="000000"/>
                </a:solidFill>
                <a:ea typeface="ＭＳ Ｐゴシック" pitchFamily="34" charset="-128"/>
              </a:rPr>
              <a:t>Each of the carbon</a:t>
            </a:r>
            <a:r>
              <a:rPr lang="en-US" altLang="en-US" sz="2400" dirty="0">
                <a:solidFill>
                  <a:srgbClr val="000000"/>
                </a:solidFill>
                <a:ea typeface="ＭＳ Ｐゴシック" pitchFamily="34" charset="-128"/>
                <a:cs typeface="Arial" pitchFamily="34" charset="0"/>
              </a:rPr>
              <a:t>–</a:t>
            </a:r>
            <a:r>
              <a:rPr lang="en-US" altLang="en-US" sz="2400" dirty="0">
                <a:solidFill>
                  <a:srgbClr val="000000"/>
                </a:solidFill>
                <a:ea typeface="ＭＳ Ｐゴシック" pitchFamily="34" charset="-128"/>
              </a:rPr>
              <a:t>oxygen bonds is halfway between a single bond and a double bond and is said to have a </a:t>
            </a:r>
            <a:r>
              <a:rPr lang="en-US" altLang="en-US" sz="2400" b="1" dirty="0">
                <a:solidFill>
                  <a:srgbClr val="000000"/>
                </a:solidFill>
                <a:ea typeface="ＭＳ Ｐゴシック" pitchFamily="34" charset="-128"/>
              </a:rPr>
              <a:t>bond order</a:t>
            </a:r>
            <a:r>
              <a:rPr lang="en-US" altLang="en-US" sz="2400" dirty="0">
                <a:solidFill>
                  <a:srgbClr val="000000"/>
                </a:solidFill>
                <a:ea typeface="ＭＳ Ｐゴシック" pitchFamily="34" charset="-128"/>
              </a:rPr>
              <a:t> of  1</a:t>
            </a:r>
            <a:r>
              <a:rPr lang="en-US" altLang="en-US" sz="2400" dirty="0">
                <a:solidFill>
                  <a:srgbClr val="000000"/>
                </a:solidFill>
                <a:ea typeface="ＭＳ Ｐゴシック" pitchFamily="34" charset="-128"/>
                <a:cs typeface="Arial" pitchFamily="34" charset="0"/>
              </a:rPr>
              <a:t>½</a:t>
            </a:r>
            <a:r>
              <a:rPr lang="en-US" altLang="en-US" sz="2400" dirty="0">
                <a:solidFill>
                  <a:srgbClr val="000000"/>
                </a:solidFill>
                <a:ea typeface="ＭＳ Ｐゴシック" pitchFamily="34" charset="-128"/>
              </a:rPr>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9210"/>
          <a:stretch/>
        </p:blipFill>
        <p:spPr>
          <a:xfrm>
            <a:off x="304800" y="2100072"/>
            <a:ext cx="8534400" cy="141685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Condensed Structural Formulas</a:t>
            </a:r>
            <a:endParaRPr lang="en-US" sz="4400" b="0" baseline="-25000" dirty="0" smtClean="0">
              <a:solidFill>
                <a:schemeClr val="tx1"/>
              </a:solidFill>
            </a:endParaRPr>
          </a:p>
        </p:txBody>
      </p:sp>
      <p:sp>
        <p:nvSpPr>
          <p:cNvPr id="40963" name="Content Placeholder 2"/>
          <p:cNvSpPr>
            <a:spLocks noGrp="1"/>
          </p:cNvSpPr>
          <p:nvPr>
            <p:ph idx="1"/>
          </p:nvPr>
        </p:nvSpPr>
        <p:spPr>
          <a:xfrm>
            <a:off x="369888" y="1267807"/>
            <a:ext cx="8629650" cy="5336846"/>
          </a:xfrm>
        </p:spPr>
        <p:txBody>
          <a:bodyPr/>
          <a:lstStyle/>
          <a:p>
            <a:pPr marL="0" indent="0" eaLnBrk="1" hangingPunct="1">
              <a:lnSpc>
                <a:spcPct val="80000"/>
              </a:lnSpc>
              <a:buNone/>
            </a:pPr>
            <a:endParaRPr lang="en-US" altLang="en-US" sz="2400" dirty="0" smtClean="0">
              <a:solidFill>
                <a:srgbClr val="000000"/>
              </a:solidFill>
            </a:endParaRPr>
          </a:p>
          <a:p>
            <a:pPr marL="1884363" indent="0" eaLnBrk="1" hangingPunct="1">
              <a:lnSpc>
                <a:spcPct val="80000"/>
              </a:lnSpc>
              <a:buNone/>
              <a:tabLst>
                <a:tab pos="5599113" algn="l"/>
              </a:tabLst>
            </a:pPr>
            <a:r>
              <a:rPr lang="en-US" altLang="en-US" sz="2400" dirty="0" smtClean="0">
                <a:ea typeface="ＭＳ Ｐゴシック" pitchFamily="34" charset="-128"/>
              </a:rPr>
              <a:t> </a:t>
            </a:r>
            <a:r>
              <a:rPr lang="en-US" altLang="en-US" sz="2400" dirty="0">
                <a:ea typeface="ＭＳ Ｐゴシック" pitchFamily="34" charset="-128"/>
              </a:rPr>
              <a:t>Lewis                            </a:t>
            </a:r>
            <a:r>
              <a:rPr lang="en-US" altLang="en-US" sz="2400" dirty="0" smtClean="0">
                <a:ea typeface="ＭＳ Ｐゴシック" pitchFamily="34" charset="-128"/>
              </a:rPr>
              <a:t>	Condensed</a:t>
            </a:r>
            <a:endParaRPr lang="en-US" altLang="en-US" sz="2400" dirty="0" smtClean="0">
              <a:solidFill>
                <a:srgbClr val="000000"/>
              </a:solidFill>
            </a:endParaRPr>
          </a:p>
          <a:p>
            <a:pPr eaLnBrk="1" hangingPunct="1">
              <a:lnSpc>
                <a:spcPct val="80000"/>
              </a:lnSpc>
            </a:pPr>
            <a:endParaRPr lang="en-US" altLang="en-US" sz="2400" dirty="0">
              <a:solidFill>
                <a:srgbClr val="000000"/>
              </a:solidFill>
            </a:endParaRPr>
          </a:p>
          <a:p>
            <a:pPr eaLnBrk="1" hangingPunct="1">
              <a:lnSpc>
                <a:spcPct val="80000"/>
              </a:lnSpc>
            </a:pPr>
            <a:endParaRPr lang="en-US" altLang="en-US" sz="2400" dirty="0" smtClean="0">
              <a:solidFill>
                <a:srgbClr val="000000"/>
              </a:solidFill>
            </a:endParaRPr>
          </a:p>
          <a:p>
            <a:pPr eaLnBrk="1" hangingPunct="1">
              <a:lnSpc>
                <a:spcPct val="80000"/>
              </a:lnSpc>
            </a:pPr>
            <a:endParaRPr lang="en-US" altLang="en-US" sz="2400" dirty="0">
              <a:solidFill>
                <a:srgbClr val="000000"/>
              </a:solidFill>
            </a:endParaRPr>
          </a:p>
          <a:p>
            <a:pPr eaLnBrk="1" hangingPunct="1">
              <a:lnSpc>
                <a:spcPct val="80000"/>
              </a:lnSpc>
            </a:pPr>
            <a:endParaRPr lang="en-US" altLang="en-US" sz="2400" dirty="0" smtClean="0">
              <a:solidFill>
                <a:srgbClr val="000000"/>
              </a:solidFill>
            </a:endParaRPr>
          </a:p>
          <a:p>
            <a:pPr eaLnBrk="1" hangingPunct="1">
              <a:lnSpc>
                <a:spcPct val="80000"/>
              </a:lnSpc>
            </a:pPr>
            <a:endParaRPr lang="en-US" altLang="en-US" sz="2400" dirty="0">
              <a:solidFill>
                <a:srgbClr val="000000"/>
              </a:solidFill>
            </a:endParaRPr>
          </a:p>
          <a:p>
            <a:pPr marL="0" indent="0" eaLnBrk="1" hangingPunct="1">
              <a:lnSpc>
                <a:spcPct val="80000"/>
              </a:lnSpc>
              <a:buNone/>
            </a:pPr>
            <a:endParaRPr lang="en-US" altLang="en-US" sz="2400" dirty="0" smtClean="0">
              <a:solidFill>
                <a:srgbClr val="000000"/>
              </a:solidFill>
            </a:endParaRPr>
          </a:p>
          <a:p>
            <a:pPr marL="0" indent="0" eaLnBrk="1" hangingPunct="1">
              <a:lnSpc>
                <a:spcPct val="80000"/>
              </a:lnSpc>
              <a:buNone/>
            </a:pPr>
            <a:endParaRPr lang="en-US" altLang="en-US" sz="2400" dirty="0">
              <a:solidFill>
                <a:srgbClr val="000000"/>
              </a:solidFill>
            </a:endParaRPr>
          </a:p>
          <a:p>
            <a:pPr eaLnBrk="1" hangingPunct="1">
              <a:lnSpc>
                <a:spcPct val="80000"/>
              </a:lnSpc>
            </a:pPr>
            <a:r>
              <a:rPr lang="en-US" altLang="en-US" sz="2400" dirty="0" smtClean="0">
                <a:solidFill>
                  <a:srgbClr val="000000"/>
                </a:solidFill>
              </a:rPr>
              <a:t>Condensed </a:t>
            </a:r>
            <a:r>
              <a:rPr lang="en-US" altLang="en-US" sz="2400" dirty="0">
                <a:solidFill>
                  <a:srgbClr val="000000"/>
                </a:solidFill>
              </a:rPr>
              <a:t>forms are written without showing all the individual bonds.</a:t>
            </a:r>
          </a:p>
          <a:p>
            <a:pPr eaLnBrk="1" hangingPunct="1">
              <a:lnSpc>
                <a:spcPct val="80000"/>
              </a:lnSpc>
            </a:pPr>
            <a:r>
              <a:rPr lang="en-US" altLang="en-US" sz="2400" dirty="0">
                <a:solidFill>
                  <a:srgbClr val="000000"/>
                </a:solidFill>
              </a:rPr>
              <a:t>Atoms bonded to the central atom are listed after the central atom (CH</a:t>
            </a:r>
            <a:r>
              <a:rPr lang="en-US" altLang="en-US" sz="2400" baseline="-25000" dirty="0">
                <a:solidFill>
                  <a:srgbClr val="000000"/>
                </a:solidFill>
              </a:rPr>
              <a:t>3</a:t>
            </a:r>
            <a:r>
              <a:rPr lang="en-US" altLang="en-US" sz="2400" dirty="0">
                <a:solidFill>
                  <a:srgbClr val="000000"/>
                </a:solidFill>
              </a:rPr>
              <a:t>CH</a:t>
            </a:r>
            <a:r>
              <a:rPr lang="en-US" altLang="en-US" sz="2400" baseline="-25000" dirty="0">
                <a:solidFill>
                  <a:srgbClr val="000000"/>
                </a:solidFill>
              </a:rPr>
              <a:t>3</a:t>
            </a:r>
            <a:r>
              <a:rPr lang="en-US" altLang="en-US" sz="2400" dirty="0">
                <a:solidFill>
                  <a:srgbClr val="000000"/>
                </a:solidFill>
              </a:rPr>
              <a:t>, not H</a:t>
            </a:r>
            <a:r>
              <a:rPr lang="en-US" altLang="en-US" sz="2400" baseline="-25000" dirty="0">
                <a:solidFill>
                  <a:srgbClr val="000000"/>
                </a:solidFill>
              </a:rPr>
              <a:t>3</a:t>
            </a:r>
            <a:r>
              <a:rPr lang="en-US" altLang="en-US" sz="2400" dirty="0">
                <a:solidFill>
                  <a:srgbClr val="000000"/>
                </a:solidFill>
              </a:rPr>
              <a:t>CCH</a:t>
            </a:r>
            <a:r>
              <a:rPr lang="en-US" altLang="en-US" sz="2400" baseline="-25000" dirty="0">
                <a:solidFill>
                  <a:srgbClr val="000000"/>
                </a:solidFill>
              </a:rPr>
              <a:t>3</a:t>
            </a:r>
            <a:r>
              <a:rPr lang="en-US" altLang="en-US" sz="2400" dirty="0">
                <a:solidFill>
                  <a:srgbClr val="000000"/>
                </a:solidFill>
              </a:rPr>
              <a:t>).</a:t>
            </a:r>
          </a:p>
          <a:p>
            <a:pPr eaLnBrk="1" hangingPunct="1">
              <a:lnSpc>
                <a:spcPct val="80000"/>
              </a:lnSpc>
            </a:pPr>
            <a:r>
              <a:rPr lang="en-US" altLang="en-US" sz="2400" dirty="0">
                <a:solidFill>
                  <a:srgbClr val="000000"/>
                </a:solidFill>
              </a:rPr>
              <a:t>If there are two or more identical groups, parentheses and a subscript may be used to represent them.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392" y="2315073"/>
            <a:ext cx="5919216" cy="1749552"/>
          </a:xfrm>
          <a:prstGeom prst="rect">
            <a:avLst/>
          </a:prstGeom>
        </p:spPr>
      </p:pic>
      <p:sp>
        <p:nvSpPr>
          <p:cNvPr id="6" name="Line 7"/>
          <p:cNvSpPr>
            <a:spLocks noChangeShapeType="1"/>
          </p:cNvSpPr>
          <p:nvPr/>
        </p:nvSpPr>
        <p:spPr bwMode="auto">
          <a:xfrm>
            <a:off x="381000" y="2073813"/>
            <a:ext cx="838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 Box 9"/>
          <p:cNvSpPr txBox="1">
            <a:spLocks noChangeArrowheads="1"/>
          </p:cNvSpPr>
          <p:nvPr/>
        </p:nvSpPr>
        <p:spPr bwMode="auto">
          <a:xfrm>
            <a:off x="2158224" y="2732431"/>
            <a:ext cx="1073150" cy="366713"/>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800" dirty="0" smtClean="0">
                <a:solidFill>
                  <a:srgbClr val="FF0000"/>
                </a:solidFill>
                <a:effectLst>
                  <a:outerShdw blurRad="38100" dist="38100" dir="2700000" algn="tl">
                    <a:srgbClr val="C0C0C0"/>
                  </a:outerShdw>
                </a:effectLst>
              </a:rPr>
              <a:t>1        2  </a:t>
            </a:r>
          </a:p>
        </p:txBody>
      </p:sp>
    </p:spTree>
    <p:extLst>
      <p:ext uri="{BB962C8B-B14F-4D97-AF65-F5344CB8AC3E}">
        <p14:creationId xmlns:p14="http://schemas.microsoft.com/office/powerpoint/2010/main" val="25788190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Electronic Structure of the Atom</a:t>
            </a:r>
            <a:endParaRPr lang="en-US" sz="4400" b="0" dirty="0" smtClean="0">
              <a:solidFill>
                <a:schemeClr val="tx1"/>
              </a:solidFill>
            </a:endParaRPr>
          </a:p>
        </p:txBody>
      </p:sp>
      <p:sp>
        <p:nvSpPr>
          <p:cNvPr id="11267" name="Content Placeholder 2"/>
          <p:cNvSpPr>
            <a:spLocks noGrp="1"/>
          </p:cNvSpPr>
          <p:nvPr>
            <p:ph idx="1"/>
          </p:nvPr>
        </p:nvSpPr>
        <p:spPr>
          <a:xfrm>
            <a:off x="365126" y="1630446"/>
            <a:ext cx="3757695" cy="3822585"/>
          </a:xfrm>
        </p:spPr>
        <p:txBody>
          <a:bodyPr/>
          <a:lstStyle/>
          <a:p>
            <a:pPr eaLnBrk="1" hangingPunct="1">
              <a:lnSpc>
                <a:spcPct val="90000"/>
              </a:lnSpc>
            </a:pPr>
            <a:r>
              <a:rPr lang="en-US" altLang="en-US" sz="2400" dirty="0">
                <a:solidFill>
                  <a:srgbClr val="000000"/>
                </a:solidFill>
                <a:ea typeface="ＭＳ Ｐゴシック" pitchFamily="34" charset="-128"/>
              </a:rPr>
              <a:t>An atom has a dense, positively charged nucleus surrounded by a cloud of electrons.</a:t>
            </a:r>
          </a:p>
          <a:p>
            <a:pPr eaLnBrk="1" hangingPunct="1">
              <a:lnSpc>
                <a:spcPct val="90000"/>
              </a:lnSpc>
            </a:pPr>
            <a:r>
              <a:rPr lang="en-US" altLang="en-US" sz="2400" dirty="0">
                <a:solidFill>
                  <a:srgbClr val="000000"/>
                </a:solidFill>
                <a:ea typeface="ＭＳ Ｐゴシック" pitchFamily="34" charset="-128"/>
              </a:rPr>
              <a:t>The electron density is highest at the nucleus and drops off exponentially with increasing distance from the nucleus in </a:t>
            </a:r>
            <a:r>
              <a:rPr lang="en-US" altLang="en-US" sz="2400" dirty="0" smtClean="0">
                <a:solidFill>
                  <a:srgbClr val="000000"/>
                </a:solidFill>
                <a:ea typeface="ＭＳ Ｐゴシック" pitchFamily="34" charset="-128"/>
              </a:rPr>
              <a:t/>
            </a:r>
            <a:br>
              <a:rPr lang="en-US" altLang="en-US" sz="2400" dirty="0" smtClean="0">
                <a:solidFill>
                  <a:srgbClr val="000000"/>
                </a:solidFill>
                <a:ea typeface="ＭＳ Ｐゴシック" pitchFamily="34" charset="-128"/>
              </a:rPr>
            </a:br>
            <a:r>
              <a:rPr lang="en-US" altLang="en-US" sz="2400" dirty="0" smtClean="0">
                <a:solidFill>
                  <a:srgbClr val="000000"/>
                </a:solidFill>
                <a:ea typeface="ＭＳ Ｐゴシック" pitchFamily="34" charset="-128"/>
              </a:rPr>
              <a:t>any </a:t>
            </a:r>
            <a:r>
              <a:rPr lang="en-US" altLang="en-US" sz="2400" dirty="0">
                <a:solidFill>
                  <a:srgbClr val="000000"/>
                </a:solidFill>
                <a:ea typeface="ＭＳ Ｐゴシック" pitchFamily="34" charset="-128"/>
              </a:rPr>
              <a:t>direction.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668"/>
          <a:stretch/>
        </p:blipFill>
        <p:spPr>
          <a:xfrm>
            <a:off x="4381742" y="1705767"/>
            <a:ext cx="4521627" cy="39807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Condensed Structural Formulas</a:t>
            </a:r>
            <a:endParaRPr lang="en-US" sz="4400" b="0" baseline="-25000" dirty="0" smtClean="0">
              <a:solidFill>
                <a:schemeClr val="tx1"/>
              </a:solidFill>
            </a:endParaRPr>
          </a:p>
        </p:txBody>
      </p:sp>
      <p:sp>
        <p:nvSpPr>
          <p:cNvPr id="40963" name="Content Placeholder 2"/>
          <p:cNvSpPr>
            <a:spLocks noGrp="1"/>
          </p:cNvSpPr>
          <p:nvPr>
            <p:ph idx="1"/>
          </p:nvPr>
        </p:nvSpPr>
        <p:spPr>
          <a:xfrm>
            <a:off x="369888" y="1267807"/>
            <a:ext cx="8629650" cy="2973122"/>
          </a:xfrm>
        </p:spPr>
        <p:txBody>
          <a:bodyPr/>
          <a:lstStyle/>
          <a:p>
            <a:pPr marL="0" indent="0" eaLnBrk="1" hangingPunct="1">
              <a:lnSpc>
                <a:spcPct val="80000"/>
              </a:lnSpc>
              <a:buNone/>
            </a:pPr>
            <a:endParaRPr lang="en-US" altLang="en-US" sz="2400" dirty="0" smtClean="0">
              <a:solidFill>
                <a:srgbClr val="000000"/>
              </a:solidFill>
            </a:endParaRPr>
          </a:p>
          <a:p>
            <a:pPr marL="1884363" indent="0" eaLnBrk="1" hangingPunct="1">
              <a:lnSpc>
                <a:spcPct val="80000"/>
              </a:lnSpc>
              <a:buNone/>
              <a:tabLst>
                <a:tab pos="5599113" algn="l"/>
              </a:tabLst>
            </a:pPr>
            <a:r>
              <a:rPr lang="en-US" altLang="en-US" sz="2400" dirty="0" smtClean="0">
                <a:ea typeface="ＭＳ Ｐゴシック" pitchFamily="34" charset="-128"/>
              </a:rPr>
              <a:t> </a:t>
            </a:r>
            <a:r>
              <a:rPr lang="en-US" altLang="en-US" sz="2400" dirty="0">
                <a:ea typeface="ＭＳ Ｐゴシック" pitchFamily="34" charset="-128"/>
              </a:rPr>
              <a:t>Lewis                            </a:t>
            </a:r>
            <a:r>
              <a:rPr lang="en-US" altLang="en-US" sz="2400" dirty="0" smtClean="0">
                <a:ea typeface="ＭＳ Ｐゴシック" pitchFamily="34" charset="-128"/>
              </a:rPr>
              <a:t>	Condensed</a:t>
            </a:r>
            <a:endParaRPr lang="en-US" altLang="en-US" sz="2400" dirty="0" smtClean="0">
              <a:solidFill>
                <a:srgbClr val="000000"/>
              </a:solidFill>
            </a:endParaRPr>
          </a:p>
          <a:p>
            <a:pPr eaLnBrk="1" hangingPunct="1">
              <a:lnSpc>
                <a:spcPct val="80000"/>
              </a:lnSpc>
            </a:pPr>
            <a:endParaRPr lang="en-US" altLang="en-US" sz="2400" dirty="0">
              <a:solidFill>
                <a:srgbClr val="000000"/>
              </a:solidFill>
            </a:endParaRPr>
          </a:p>
          <a:p>
            <a:pPr eaLnBrk="1" hangingPunct="1">
              <a:lnSpc>
                <a:spcPct val="80000"/>
              </a:lnSpc>
            </a:pPr>
            <a:endParaRPr lang="en-US" altLang="en-US" sz="2400" dirty="0" smtClean="0">
              <a:solidFill>
                <a:srgbClr val="000000"/>
              </a:solidFill>
            </a:endParaRPr>
          </a:p>
          <a:p>
            <a:pPr eaLnBrk="1" hangingPunct="1">
              <a:lnSpc>
                <a:spcPct val="80000"/>
              </a:lnSpc>
            </a:pPr>
            <a:endParaRPr lang="en-US" altLang="en-US" sz="2400" dirty="0">
              <a:solidFill>
                <a:srgbClr val="000000"/>
              </a:solidFill>
            </a:endParaRPr>
          </a:p>
          <a:p>
            <a:pPr eaLnBrk="1" hangingPunct="1">
              <a:lnSpc>
                <a:spcPct val="80000"/>
              </a:lnSpc>
            </a:pPr>
            <a:endParaRPr lang="en-US" altLang="en-US" sz="2400" dirty="0" smtClean="0">
              <a:solidFill>
                <a:srgbClr val="000000"/>
              </a:solidFill>
            </a:endParaRPr>
          </a:p>
          <a:p>
            <a:pPr eaLnBrk="1" hangingPunct="1">
              <a:lnSpc>
                <a:spcPct val="80000"/>
              </a:lnSpc>
            </a:pPr>
            <a:endParaRPr lang="en-US" altLang="en-US" sz="2400" dirty="0">
              <a:solidFill>
                <a:srgbClr val="000000"/>
              </a:solidFill>
            </a:endParaRPr>
          </a:p>
          <a:p>
            <a:pPr marL="0" indent="0" eaLnBrk="1" hangingPunct="1">
              <a:lnSpc>
                <a:spcPct val="80000"/>
              </a:lnSpc>
              <a:buNone/>
            </a:pPr>
            <a:endParaRPr lang="en-US" altLang="en-US" sz="2400" dirty="0" smtClean="0">
              <a:solidFill>
                <a:srgbClr val="000000"/>
              </a:solidFill>
            </a:endParaRPr>
          </a:p>
        </p:txBody>
      </p:sp>
      <p:sp>
        <p:nvSpPr>
          <p:cNvPr id="6" name="Line 7"/>
          <p:cNvSpPr>
            <a:spLocks noChangeShapeType="1"/>
          </p:cNvSpPr>
          <p:nvPr/>
        </p:nvSpPr>
        <p:spPr bwMode="auto">
          <a:xfrm>
            <a:off x="381000" y="2073813"/>
            <a:ext cx="838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396197"/>
            <a:ext cx="7315200" cy="3810000"/>
          </a:xfrm>
          <a:prstGeom prst="rect">
            <a:avLst/>
          </a:prstGeom>
        </p:spPr>
      </p:pic>
    </p:spTree>
    <p:extLst>
      <p:ext uri="{BB962C8B-B14F-4D97-AF65-F5344CB8AC3E}">
        <p14:creationId xmlns:p14="http://schemas.microsoft.com/office/powerpoint/2010/main" val="333609016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Condensed Structural Formulas (Continued)</a:t>
            </a:r>
            <a:endParaRPr lang="en-US" sz="4400" b="0" baseline="-25000" dirty="0" smtClean="0">
              <a:solidFill>
                <a:schemeClr val="tx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50000"/>
          <a:stretch/>
        </p:blipFill>
        <p:spPr>
          <a:xfrm>
            <a:off x="1091653" y="1909689"/>
            <a:ext cx="7269714" cy="4420772"/>
          </a:xfrm>
          <a:prstGeom prst="rect">
            <a:avLst/>
          </a:prstGeom>
        </p:spPr>
      </p:pic>
    </p:spTree>
    <p:extLst>
      <p:ext uri="{BB962C8B-B14F-4D97-AF65-F5344CB8AC3E}">
        <p14:creationId xmlns:p14="http://schemas.microsoft.com/office/powerpoint/2010/main" val="156770499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Condensed Structural Formulas (Continued)</a:t>
            </a:r>
            <a:endParaRPr lang="en-US" sz="4400" b="0" baseline="-25000" dirty="0" smtClean="0">
              <a:solidFill>
                <a:schemeClr val="tx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0000" r="2973" b="3500"/>
          <a:stretch/>
        </p:blipFill>
        <p:spPr>
          <a:xfrm>
            <a:off x="1091653" y="1909689"/>
            <a:ext cx="7053541" cy="4111283"/>
          </a:xfrm>
          <a:prstGeom prst="rect">
            <a:avLst/>
          </a:prstGeom>
        </p:spPr>
      </p:pic>
    </p:spTree>
    <p:extLst>
      <p:ext uri="{BB962C8B-B14F-4D97-AF65-F5344CB8AC3E}">
        <p14:creationId xmlns:p14="http://schemas.microsoft.com/office/powerpoint/2010/main" val="6311942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Condensed Structural Formulas (Continued)</a:t>
            </a:r>
            <a:endParaRPr lang="en-US" sz="4400" b="0" baseline="-25000" dirty="0" smtClean="0">
              <a:solidFill>
                <a:schemeClr val="tx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151"/>
          <a:stretch/>
        </p:blipFill>
        <p:spPr>
          <a:xfrm>
            <a:off x="1451001" y="1079694"/>
            <a:ext cx="6428764" cy="5388013"/>
          </a:xfrm>
          <a:prstGeom prst="rect">
            <a:avLst/>
          </a:prstGeom>
        </p:spPr>
      </p:pic>
    </p:spTree>
    <p:extLst>
      <p:ext uri="{BB962C8B-B14F-4D97-AF65-F5344CB8AC3E}">
        <p14:creationId xmlns:p14="http://schemas.microsoft.com/office/powerpoint/2010/main" val="331118180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Line-Angle Drawings</a:t>
            </a:r>
            <a:endParaRPr lang="en-US" sz="4400" b="0" baseline="-25000" dirty="0" smtClean="0">
              <a:solidFill>
                <a:schemeClr val="tx1"/>
              </a:solidFill>
            </a:endParaRPr>
          </a:p>
        </p:txBody>
      </p:sp>
      <p:sp>
        <p:nvSpPr>
          <p:cNvPr id="40963" name="Content Placeholder 2"/>
          <p:cNvSpPr>
            <a:spLocks noGrp="1"/>
          </p:cNvSpPr>
          <p:nvPr>
            <p:ph idx="1"/>
          </p:nvPr>
        </p:nvSpPr>
        <p:spPr>
          <a:xfrm>
            <a:off x="369887" y="3857645"/>
            <a:ext cx="8239857" cy="2252924"/>
          </a:xfrm>
        </p:spPr>
        <p:txBody>
          <a:bodyPr/>
          <a:lstStyle/>
          <a:p>
            <a:pPr eaLnBrk="1" hangingPunct="1">
              <a:lnSpc>
                <a:spcPct val="80000"/>
              </a:lnSpc>
            </a:pPr>
            <a:r>
              <a:rPr lang="en-US" altLang="en-US" sz="2600" dirty="0">
                <a:solidFill>
                  <a:srgbClr val="000000"/>
                </a:solidFill>
              </a:rPr>
              <a:t>Sometimes called skeletal structure or stick figure.</a:t>
            </a:r>
          </a:p>
          <a:p>
            <a:pPr eaLnBrk="1" hangingPunct="1">
              <a:lnSpc>
                <a:spcPct val="80000"/>
              </a:lnSpc>
            </a:pPr>
            <a:r>
              <a:rPr lang="en-US" altLang="en-US" sz="2600" dirty="0">
                <a:solidFill>
                  <a:srgbClr val="000000"/>
                </a:solidFill>
              </a:rPr>
              <a:t>Bonds are represented by lines, and carbons are present where a line begins or ends and where two lines meet.</a:t>
            </a:r>
          </a:p>
          <a:p>
            <a:pPr eaLnBrk="1" hangingPunct="1">
              <a:lnSpc>
                <a:spcPct val="80000"/>
              </a:lnSpc>
            </a:pPr>
            <a:r>
              <a:rPr lang="en-US" altLang="en-US" sz="2600" dirty="0">
                <a:solidFill>
                  <a:srgbClr val="000000"/>
                </a:solidFill>
              </a:rPr>
              <a:t>Hydrogens attached to carbon are not shown.</a:t>
            </a:r>
          </a:p>
          <a:p>
            <a:pPr eaLnBrk="1" hangingPunct="1">
              <a:lnSpc>
                <a:spcPct val="80000"/>
              </a:lnSpc>
            </a:pPr>
            <a:r>
              <a:rPr lang="en-US" altLang="en-US" sz="2600" dirty="0">
                <a:solidFill>
                  <a:srgbClr val="000000"/>
                </a:solidFill>
              </a:rPr>
              <a:t>Nitrogen, oxygen, and halides must be shown.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805589"/>
            <a:ext cx="7620000" cy="1426464"/>
          </a:xfrm>
          <a:prstGeom prst="rect">
            <a:avLst/>
          </a:prstGeom>
        </p:spPr>
      </p:pic>
    </p:spTree>
    <p:extLst>
      <p:ext uri="{BB962C8B-B14F-4D97-AF65-F5344CB8AC3E}">
        <p14:creationId xmlns:p14="http://schemas.microsoft.com/office/powerpoint/2010/main" val="160508219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Line–Angle Drawings</a:t>
            </a:r>
            <a:endParaRPr lang="en-US" sz="4400" b="0" baseline="-25000" dirty="0" smtClean="0">
              <a:solidFill>
                <a:schemeClr val="tx1"/>
              </a:solidFill>
            </a:endParaRPr>
          </a:p>
        </p:txBody>
      </p:sp>
      <p:sp>
        <p:nvSpPr>
          <p:cNvPr id="40963" name="Content Placeholder 2"/>
          <p:cNvSpPr>
            <a:spLocks noGrp="1"/>
          </p:cNvSpPr>
          <p:nvPr>
            <p:ph idx="1"/>
          </p:nvPr>
        </p:nvSpPr>
        <p:spPr>
          <a:xfrm>
            <a:off x="369887" y="4997762"/>
            <a:ext cx="8239857" cy="867930"/>
          </a:xfrm>
        </p:spPr>
        <p:txBody>
          <a:bodyPr/>
          <a:lstStyle/>
          <a:p>
            <a:pPr eaLnBrk="1" hangingPunct="1">
              <a:lnSpc>
                <a:spcPct val="80000"/>
              </a:lnSpc>
            </a:pPr>
            <a:r>
              <a:rPr lang="en-US" altLang="en-US" sz="2800" dirty="0">
                <a:solidFill>
                  <a:srgbClr val="000000"/>
                </a:solidFill>
              </a:rPr>
              <a:t>Atoms other than carbon must be shown.</a:t>
            </a:r>
          </a:p>
          <a:p>
            <a:pPr eaLnBrk="1" hangingPunct="1">
              <a:lnSpc>
                <a:spcPct val="80000"/>
              </a:lnSpc>
            </a:pPr>
            <a:r>
              <a:rPr lang="en-US" altLang="en-US" sz="2800" dirty="0">
                <a:solidFill>
                  <a:srgbClr val="000000"/>
                </a:solidFill>
              </a:rPr>
              <a:t>Double and triple bonds must also be shown.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 y="2749296"/>
            <a:ext cx="7607808" cy="1359408"/>
          </a:xfrm>
          <a:prstGeom prst="rect">
            <a:avLst/>
          </a:prstGeom>
        </p:spPr>
      </p:pic>
    </p:spTree>
    <p:extLst>
      <p:ext uri="{BB962C8B-B14F-4D97-AF65-F5344CB8AC3E}">
        <p14:creationId xmlns:p14="http://schemas.microsoft.com/office/powerpoint/2010/main" val="369761658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Line–Angle Formulas (Continued)</a:t>
            </a:r>
            <a:endParaRPr lang="en-US" sz="4400" b="0" baseline="-25000" dirty="0" smtClean="0">
              <a:solidFill>
                <a:schemeClr val="tx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776"/>
          <a:stretch/>
        </p:blipFill>
        <p:spPr>
          <a:xfrm>
            <a:off x="1113692" y="1969477"/>
            <a:ext cx="7122942" cy="4038943"/>
          </a:xfrm>
          <a:prstGeom prst="rect">
            <a:avLst/>
          </a:prstGeom>
        </p:spPr>
      </p:pic>
    </p:spTree>
    <p:extLst>
      <p:ext uri="{BB962C8B-B14F-4D97-AF65-F5344CB8AC3E}">
        <p14:creationId xmlns:p14="http://schemas.microsoft.com/office/powerpoint/2010/main" val="414078535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Effect of Resonance on </a:t>
            </a:r>
            <a:r>
              <a:rPr lang="en-US" sz="4400" b="0" dirty="0" err="1">
                <a:solidFill>
                  <a:schemeClr val="tx1"/>
                </a:solidFill>
              </a:rPr>
              <a:t>p</a:t>
            </a:r>
            <a:r>
              <a:rPr lang="en-US" sz="4400" b="0" i="1" dirty="0" err="1">
                <a:solidFill>
                  <a:schemeClr val="tx1"/>
                </a:solidFill>
              </a:rPr>
              <a:t>K</a:t>
            </a:r>
            <a:r>
              <a:rPr lang="en-US" sz="4400" b="0" baseline="-25000" dirty="0" err="1">
                <a:solidFill>
                  <a:schemeClr val="tx1"/>
                </a:solidFill>
              </a:rPr>
              <a:t>a</a:t>
            </a:r>
            <a:endParaRPr lang="en-US" sz="4400" b="0" baseline="-25000" dirty="0" smtClean="0">
              <a:solidFill>
                <a:schemeClr val="tx1"/>
              </a:solidFill>
            </a:endParaRPr>
          </a:p>
        </p:txBody>
      </p:sp>
      <p:sp>
        <p:nvSpPr>
          <p:cNvPr id="40963" name="Content Placeholder 2"/>
          <p:cNvSpPr>
            <a:spLocks noGrp="1"/>
          </p:cNvSpPr>
          <p:nvPr>
            <p:ph idx="1"/>
          </p:nvPr>
        </p:nvSpPr>
        <p:spPr>
          <a:xfrm>
            <a:off x="369887" y="1998813"/>
            <a:ext cx="8239857" cy="2405787"/>
          </a:xfrm>
        </p:spPr>
        <p:txBody>
          <a:bodyPr/>
          <a:lstStyle/>
          <a:p>
            <a:pPr marL="290513" indent="-290513" eaLnBrk="1" hangingPunct="1">
              <a:lnSpc>
                <a:spcPct val="90000"/>
              </a:lnSpc>
              <a:buFont typeface="Arial" pitchFamily="34" charset="0"/>
              <a:buChar char="•"/>
              <a:defRPr/>
            </a:pPr>
            <a:r>
              <a:rPr lang="en-US" altLang="en-US" sz="2000" dirty="0" smtClean="0">
                <a:latin typeface="Arial" charset="0"/>
              </a:rPr>
              <a:t>The </a:t>
            </a:r>
            <a:r>
              <a:rPr lang="en-US" altLang="en-US" sz="2000" dirty="0">
                <a:latin typeface="Arial" charset="0"/>
              </a:rPr>
              <a:t>molecular formula gives the number of atoms of each element in one molecule of a </a:t>
            </a:r>
            <a:r>
              <a:rPr lang="en-US" altLang="en-US" sz="2000" dirty="0" smtClean="0">
                <a:latin typeface="Arial" charset="0"/>
              </a:rPr>
              <a:t>compound</a:t>
            </a:r>
          </a:p>
          <a:p>
            <a:pPr marL="290513" indent="-290513" eaLnBrk="1" hangingPunct="1">
              <a:lnSpc>
                <a:spcPct val="90000"/>
              </a:lnSpc>
              <a:buFont typeface="Arial" pitchFamily="34" charset="0"/>
              <a:buChar char="•"/>
              <a:defRPr/>
            </a:pPr>
            <a:endParaRPr lang="en-US" altLang="en-US" sz="2000" dirty="0">
              <a:latin typeface="Arial" charset="0"/>
            </a:endParaRPr>
          </a:p>
          <a:p>
            <a:pPr marL="0" indent="0" eaLnBrk="1" hangingPunct="1">
              <a:lnSpc>
                <a:spcPct val="90000"/>
              </a:lnSpc>
              <a:buNone/>
              <a:defRPr/>
            </a:pPr>
            <a:endParaRPr lang="en-US" altLang="en-US" sz="2000" dirty="0" smtClean="0">
              <a:latin typeface="Arial" charset="0"/>
            </a:endParaRPr>
          </a:p>
          <a:p>
            <a:pPr marL="0" indent="0" algn="ctr">
              <a:buNone/>
            </a:pPr>
            <a:r>
              <a:rPr lang="en-US" sz="2000" dirty="0"/>
              <a:t>CH</a:t>
            </a:r>
            <a:r>
              <a:rPr lang="en-US" sz="2000" baseline="-25000" dirty="0"/>
              <a:t>3</a:t>
            </a:r>
            <a:r>
              <a:rPr lang="en-US" sz="2000" dirty="0"/>
              <a:t>CH</a:t>
            </a:r>
            <a:r>
              <a:rPr lang="en-US" sz="2000" baseline="-25000" dirty="0"/>
              <a:t>2</a:t>
            </a:r>
            <a:r>
              <a:rPr lang="en-US" sz="2000" dirty="0"/>
              <a:t>CH</a:t>
            </a:r>
            <a:r>
              <a:rPr lang="en-US" sz="2000" baseline="-25000" dirty="0"/>
              <a:t>2</a:t>
            </a:r>
            <a:r>
              <a:rPr lang="en-US" sz="2000" dirty="0"/>
              <a:t>CH</a:t>
            </a:r>
            <a:r>
              <a:rPr lang="en-US" sz="2000" baseline="-25000" dirty="0"/>
              <a:t>2</a:t>
            </a:r>
            <a:r>
              <a:rPr lang="en-US" sz="2000" dirty="0"/>
              <a:t>OH</a:t>
            </a:r>
          </a:p>
          <a:p>
            <a:pPr marL="0" indent="0" algn="ctr">
              <a:buNone/>
            </a:pPr>
            <a:r>
              <a:rPr lang="en-US" sz="2000" dirty="0" smtClean="0"/>
              <a:t>butan</a:t>
            </a:r>
            <a:r>
              <a:rPr lang="en-US" sz="2000" dirty="0"/>
              <a:t>-1-ol, molecular formula C</a:t>
            </a:r>
            <a:r>
              <a:rPr lang="en-US" sz="2000" baseline="-25000" dirty="0"/>
              <a:t>4</a:t>
            </a:r>
            <a:r>
              <a:rPr lang="en-US" sz="2000" dirty="0"/>
              <a:t>H</a:t>
            </a:r>
            <a:r>
              <a:rPr lang="en-US" sz="2000" baseline="-25000" dirty="0"/>
              <a:t>10</a:t>
            </a:r>
            <a:r>
              <a:rPr lang="en-US" sz="2000" dirty="0"/>
              <a:t>O</a:t>
            </a:r>
          </a:p>
          <a:p>
            <a:pPr marL="0" indent="0" eaLnBrk="1" hangingPunct="1">
              <a:lnSpc>
                <a:spcPct val="90000"/>
              </a:lnSpc>
              <a:buNone/>
              <a:defRPr/>
            </a:pPr>
            <a:endParaRPr lang="en-US" altLang="en-US" sz="2000" dirty="0">
              <a:latin typeface="Arial" charset="0"/>
            </a:endParaRPr>
          </a:p>
        </p:txBody>
      </p:sp>
    </p:spTree>
    <p:extLst>
      <p:ext uri="{BB962C8B-B14F-4D97-AF65-F5344CB8AC3E}">
        <p14:creationId xmlns:p14="http://schemas.microsoft.com/office/powerpoint/2010/main" val="14063356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Calculating Empirical Formulas</a:t>
            </a:r>
            <a:endParaRPr lang="en-US" sz="4400" b="0" baseline="-25000" dirty="0" smtClean="0">
              <a:solidFill>
                <a:schemeClr val="tx1"/>
              </a:solidFill>
            </a:endParaRPr>
          </a:p>
        </p:txBody>
      </p:sp>
      <p:sp>
        <p:nvSpPr>
          <p:cNvPr id="40963" name="Content Placeholder 2"/>
          <p:cNvSpPr>
            <a:spLocks noGrp="1"/>
          </p:cNvSpPr>
          <p:nvPr>
            <p:ph idx="1"/>
          </p:nvPr>
        </p:nvSpPr>
        <p:spPr>
          <a:xfrm>
            <a:off x="369887" y="1587057"/>
            <a:ext cx="8239857" cy="4930581"/>
          </a:xfrm>
        </p:spPr>
        <p:txBody>
          <a:bodyPr/>
          <a:lstStyle/>
          <a:p>
            <a:pPr marL="0" indent="0" eaLnBrk="1" hangingPunct="1">
              <a:buFontTx/>
              <a:buNone/>
            </a:pPr>
            <a:r>
              <a:rPr lang="en-US" altLang="en-US" dirty="0" smtClean="0">
                <a:ea typeface="ＭＳ Ｐゴシック" pitchFamily="34" charset="-128"/>
              </a:rPr>
              <a:t>The </a:t>
            </a:r>
            <a:r>
              <a:rPr lang="en-US" altLang="en-US" dirty="0">
                <a:ea typeface="ＭＳ Ｐゴシック" pitchFamily="34" charset="-128"/>
              </a:rPr>
              <a:t>following are items that need to be considered when calculating empirical formulas:</a:t>
            </a:r>
          </a:p>
          <a:p>
            <a:pPr marL="334963" lvl="1" eaLnBrk="1" hangingPunct="1"/>
            <a:r>
              <a:rPr lang="en-US" altLang="en-US" dirty="0">
                <a:ea typeface="ＭＳ Ｐゴシック" pitchFamily="34" charset="-128"/>
              </a:rPr>
              <a:t>Given % composition for each element, assume 100 g.</a:t>
            </a:r>
          </a:p>
          <a:p>
            <a:pPr marL="334963" lvl="1" eaLnBrk="1" hangingPunct="1"/>
            <a:r>
              <a:rPr lang="en-US" altLang="en-US" dirty="0">
                <a:ea typeface="ＭＳ Ｐゴシック" pitchFamily="34" charset="-128"/>
              </a:rPr>
              <a:t>Convert the grams of each element to moles.</a:t>
            </a:r>
          </a:p>
          <a:p>
            <a:pPr marL="334963" lvl="1" eaLnBrk="1" hangingPunct="1"/>
            <a:r>
              <a:rPr lang="en-US" altLang="en-US" dirty="0">
                <a:ea typeface="ＭＳ Ｐゴシック" pitchFamily="34" charset="-128"/>
              </a:rPr>
              <a:t>Divide by the smallest number of moles to get the ratio.</a:t>
            </a:r>
          </a:p>
          <a:p>
            <a:pPr marL="334963" lvl="1" eaLnBrk="1" hangingPunct="1"/>
            <a:r>
              <a:rPr lang="en-US" altLang="en-US" dirty="0">
                <a:ea typeface="ＭＳ Ｐゴシック" pitchFamily="34" charset="-128"/>
              </a:rPr>
              <a:t>The molecular formula may be a multiple of the empirical formula</a:t>
            </a:r>
            <a:r>
              <a:rPr lang="en-US" altLang="en-US" dirty="0" smtClean="0">
                <a:ea typeface="ＭＳ Ｐゴシック" pitchFamily="34" charset="-128"/>
              </a:rPr>
              <a:t>.                             </a:t>
            </a:r>
            <a:endParaRPr lang="en-US" altLang="en-US" dirty="0">
              <a:ea typeface="ＭＳ Ｐゴシック" pitchFamily="34" charset="-128"/>
            </a:endParaRPr>
          </a:p>
        </p:txBody>
      </p:sp>
    </p:spTree>
    <p:extLst>
      <p:ext uri="{BB962C8B-B14F-4D97-AF65-F5344CB8AC3E}">
        <p14:creationId xmlns:p14="http://schemas.microsoft.com/office/powerpoint/2010/main" val="418214588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Wave Properties of Electrons</a:t>
            </a:r>
            <a:endParaRPr lang="en-US" sz="4400" b="0" baseline="-25000" dirty="0" smtClean="0">
              <a:solidFill>
                <a:schemeClr val="tx1"/>
              </a:solidFill>
            </a:endParaRPr>
          </a:p>
        </p:txBody>
      </p:sp>
      <p:sp>
        <p:nvSpPr>
          <p:cNvPr id="40963" name="Content Placeholder 2"/>
          <p:cNvSpPr>
            <a:spLocks noGrp="1"/>
          </p:cNvSpPr>
          <p:nvPr>
            <p:ph idx="1"/>
          </p:nvPr>
        </p:nvSpPr>
        <p:spPr>
          <a:xfrm>
            <a:off x="369887" y="4605832"/>
            <a:ext cx="8239857" cy="1818959"/>
          </a:xfrm>
        </p:spPr>
        <p:txBody>
          <a:bodyPr/>
          <a:lstStyle/>
          <a:p>
            <a:pPr>
              <a:lnSpc>
                <a:spcPct val="90000"/>
              </a:lnSpc>
              <a:defRPr/>
            </a:pPr>
            <a:r>
              <a:rPr lang="en-US" altLang="en-US" sz="2200" dirty="0">
                <a:ea typeface="ＭＳ Ｐゴシック" panose="020B0600070205080204" pitchFamily="34" charset="-128"/>
              </a:rPr>
              <a:t>Standing wave vibrates in a fixed location.</a:t>
            </a:r>
          </a:p>
          <a:p>
            <a:pPr>
              <a:lnSpc>
                <a:spcPct val="90000"/>
              </a:lnSpc>
              <a:defRPr/>
            </a:pPr>
            <a:r>
              <a:rPr lang="en-US" altLang="en-US" sz="2200" dirty="0">
                <a:ea typeface="ＭＳ Ｐゴシック" panose="020B0600070205080204" pitchFamily="34" charset="-128"/>
              </a:rPr>
              <a:t>Wave function, </a:t>
            </a:r>
            <a:r>
              <a:rPr lang="en-US" altLang="en-US" sz="2200" i="1" dirty="0">
                <a:latin typeface="Symbol" panose="05050102010706020507" pitchFamily="18" charset="2"/>
                <a:ea typeface="ＭＳ Ｐゴシック" panose="020B0600070205080204" pitchFamily="34" charset="-128"/>
                <a:sym typeface="Symbol" panose="05050102010706020507" pitchFamily="18" charset="2"/>
              </a:rPr>
              <a:t></a:t>
            </a:r>
            <a:r>
              <a:rPr lang="en-US" altLang="en-US" sz="2200" dirty="0">
                <a:ea typeface="ＭＳ Ｐゴシック" panose="020B0600070205080204" pitchFamily="34" charset="-128"/>
                <a:sym typeface="Symbol" panose="05050102010706020507" pitchFamily="18" charset="2"/>
              </a:rPr>
              <a:t>,</a:t>
            </a:r>
            <a:r>
              <a:rPr lang="en-US" altLang="en-US" sz="2200" dirty="0">
                <a:ea typeface="ＭＳ Ｐゴシック" panose="020B0600070205080204" pitchFamily="34" charset="-128"/>
              </a:rPr>
              <a:t> is a mathematical description of size, shape, and orientation.</a:t>
            </a:r>
          </a:p>
          <a:p>
            <a:pPr>
              <a:lnSpc>
                <a:spcPct val="90000"/>
              </a:lnSpc>
              <a:defRPr/>
            </a:pPr>
            <a:r>
              <a:rPr lang="en-US" altLang="en-US" sz="2200" dirty="0">
                <a:ea typeface="ＭＳ Ｐゴシック" panose="020B0600070205080204" pitchFamily="34" charset="-128"/>
              </a:rPr>
              <a:t>Amplitude may be positive or negative.</a:t>
            </a:r>
          </a:p>
          <a:p>
            <a:pPr>
              <a:lnSpc>
                <a:spcPct val="90000"/>
              </a:lnSpc>
              <a:defRPr/>
            </a:pPr>
            <a:r>
              <a:rPr lang="en-US" altLang="en-US" sz="2200" b="1" dirty="0">
                <a:ea typeface="ＭＳ Ｐゴシック" panose="020B0600070205080204" pitchFamily="34" charset="-128"/>
              </a:rPr>
              <a:t>Node</a:t>
            </a:r>
            <a:r>
              <a:rPr lang="en-US" altLang="en-US" sz="2200" dirty="0">
                <a:ea typeface="ＭＳ Ｐゴシック" panose="020B0600070205080204" pitchFamily="34" charset="-128"/>
              </a:rPr>
              <a:t>: Amplitude is zero.</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3724"/>
          <a:stretch/>
        </p:blipFill>
        <p:spPr>
          <a:xfrm>
            <a:off x="1641231" y="1192338"/>
            <a:ext cx="5477022" cy="3216546"/>
          </a:xfrm>
          <a:prstGeom prst="rect">
            <a:avLst/>
          </a:prstGeom>
        </p:spPr>
      </p:pic>
    </p:spTree>
    <p:extLst>
      <p:ext uri="{BB962C8B-B14F-4D97-AF65-F5344CB8AC3E}">
        <p14:creationId xmlns:p14="http://schemas.microsoft.com/office/powerpoint/2010/main" val="26829655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Electronic Structure of the Atom</a:t>
            </a:r>
            <a:endParaRPr lang="en-US" sz="4400" b="0" dirty="0" smtClean="0">
              <a:solidFill>
                <a:schemeClr val="tx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800"/>
          <a:stretch/>
        </p:blipFill>
        <p:spPr>
          <a:xfrm>
            <a:off x="1090862" y="1577742"/>
            <a:ext cx="7202907" cy="43007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Linear Combination of Atomic Orbitals</a:t>
            </a:r>
            <a:endParaRPr lang="en-US" sz="4400" b="0" baseline="-25000" dirty="0" smtClean="0">
              <a:solidFill>
                <a:schemeClr val="tx1"/>
              </a:solidFill>
            </a:endParaRPr>
          </a:p>
        </p:txBody>
      </p:sp>
      <p:sp>
        <p:nvSpPr>
          <p:cNvPr id="40963" name="Content Placeholder 2"/>
          <p:cNvSpPr>
            <a:spLocks noGrp="1"/>
          </p:cNvSpPr>
          <p:nvPr>
            <p:ph idx="1"/>
          </p:nvPr>
        </p:nvSpPr>
        <p:spPr>
          <a:xfrm>
            <a:off x="369887" y="1882479"/>
            <a:ext cx="8640549" cy="3958007"/>
          </a:xfrm>
        </p:spPr>
        <p:txBody>
          <a:bodyPr/>
          <a:lstStyle/>
          <a:p>
            <a:pPr>
              <a:defRPr/>
            </a:pPr>
            <a:r>
              <a:rPr lang="en-US" altLang="en-US" sz="2800" dirty="0">
                <a:ea typeface="ＭＳ Ｐゴシック" panose="020B0600070205080204" pitchFamily="34" charset="-128"/>
              </a:rPr>
              <a:t>Combining orbitals between two different atoms is </a:t>
            </a:r>
            <a:r>
              <a:rPr lang="en-US" altLang="en-US" sz="2800" b="1" dirty="0">
                <a:ea typeface="ＭＳ Ｐゴシック" panose="020B0600070205080204" pitchFamily="34" charset="-128"/>
              </a:rPr>
              <a:t>bond formation</a:t>
            </a:r>
            <a:r>
              <a:rPr lang="en-US" altLang="en-US" sz="2800" dirty="0">
                <a:ea typeface="ＭＳ Ｐゴシック" panose="020B0600070205080204" pitchFamily="34" charset="-128"/>
              </a:rPr>
              <a:t>.</a:t>
            </a:r>
          </a:p>
          <a:p>
            <a:pPr>
              <a:defRPr/>
            </a:pPr>
            <a:r>
              <a:rPr lang="en-US" altLang="en-US" sz="2800" dirty="0">
                <a:ea typeface="ＭＳ Ｐゴシック" panose="020B0600070205080204" pitchFamily="34" charset="-128"/>
              </a:rPr>
              <a:t>Combining orbitals on the same atom is </a:t>
            </a:r>
            <a:r>
              <a:rPr lang="en-US" altLang="en-US" sz="2800" b="1" dirty="0">
                <a:ea typeface="ＭＳ Ｐゴシック" panose="020B0600070205080204" pitchFamily="34" charset="-128"/>
              </a:rPr>
              <a:t>hybridization</a:t>
            </a:r>
            <a:r>
              <a:rPr lang="en-US" altLang="en-US" sz="2800" dirty="0">
                <a:ea typeface="ＭＳ Ｐゴシック" panose="020B0600070205080204" pitchFamily="34" charset="-128"/>
              </a:rPr>
              <a:t>.</a:t>
            </a:r>
          </a:p>
          <a:p>
            <a:pPr>
              <a:defRPr/>
            </a:pPr>
            <a:r>
              <a:rPr lang="en-US" altLang="en-US" sz="2800" dirty="0">
                <a:ea typeface="ＭＳ Ｐゴシック" panose="020B0600070205080204" pitchFamily="34" charset="-128"/>
              </a:rPr>
              <a:t>Conservation of orbitals</a:t>
            </a:r>
          </a:p>
          <a:p>
            <a:pPr>
              <a:defRPr/>
            </a:pPr>
            <a:r>
              <a:rPr lang="en-US" altLang="en-US" sz="2800" dirty="0">
                <a:ea typeface="ＭＳ Ｐゴシック" panose="020B0600070205080204" pitchFamily="34" charset="-128"/>
              </a:rPr>
              <a:t>Waves that are in phase add together.</a:t>
            </a:r>
            <a:br>
              <a:rPr lang="en-US" altLang="en-US" sz="2800" dirty="0">
                <a:ea typeface="ＭＳ Ｐゴシック" panose="020B0600070205080204" pitchFamily="34" charset="-128"/>
              </a:rPr>
            </a:br>
            <a:r>
              <a:rPr lang="en-US" altLang="en-US" sz="2800" dirty="0">
                <a:ea typeface="ＭＳ Ｐゴシック" panose="020B0600070205080204" pitchFamily="34" charset="-128"/>
              </a:rPr>
              <a:t>Amplitude increases.</a:t>
            </a:r>
          </a:p>
          <a:p>
            <a:pPr>
              <a:defRPr/>
            </a:pPr>
            <a:r>
              <a:rPr lang="en-US" altLang="en-US" sz="2800" dirty="0">
                <a:ea typeface="ＭＳ Ｐゴシック" panose="020B0600070205080204" pitchFamily="34" charset="-128"/>
              </a:rPr>
              <a:t>Waves that are out of phase cancel out.</a:t>
            </a:r>
          </a:p>
        </p:txBody>
      </p:sp>
    </p:spTree>
    <p:extLst>
      <p:ext uri="{BB962C8B-B14F-4D97-AF65-F5344CB8AC3E}">
        <p14:creationId xmlns:p14="http://schemas.microsoft.com/office/powerpoint/2010/main" val="284775081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Sigma Bonding</a:t>
            </a:r>
            <a:endParaRPr lang="en-US" sz="4400" b="0" baseline="-25000" dirty="0" smtClean="0">
              <a:solidFill>
                <a:schemeClr val="tx1"/>
              </a:solidFill>
            </a:endParaRPr>
          </a:p>
        </p:txBody>
      </p:sp>
      <p:sp>
        <p:nvSpPr>
          <p:cNvPr id="40963" name="Content Placeholder 2"/>
          <p:cNvSpPr>
            <a:spLocks noGrp="1"/>
          </p:cNvSpPr>
          <p:nvPr>
            <p:ph idx="1"/>
          </p:nvPr>
        </p:nvSpPr>
        <p:spPr>
          <a:xfrm>
            <a:off x="369887" y="1635741"/>
            <a:ext cx="8640549" cy="3490186"/>
          </a:xfrm>
        </p:spPr>
        <p:txBody>
          <a:bodyPr/>
          <a:lstStyle/>
          <a:p>
            <a:pPr>
              <a:lnSpc>
                <a:spcPct val="90000"/>
              </a:lnSpc>
              <a:defRPr/>
            </a:pPr>
            <a:r>
              <a:rPr lang="en-US" altLang="en-US" dirty="0">
                <a:ea typeface="ＭＳ Ｐゴシック" panose="020B0600070205080204" pitchFamily="34" charset="-128"/>
              </a:rPr>
              <a:t>Electron density lies between the nuclei.</a:t>
            </a:r>
          </a:p>
          <a:p>
            <a:pPr>
              <a:lnSpc>
                <a:spcPct val="90000"/>
              </a:lnSpc>
              <a:defRPr/>
            </a:pPr>
            <a:r>
              <a:rPr lang="en-US" altLang="en-US" dirty="0">
                <a:ea typeface="ＭＳ Ｐゴシック" panose="020B0600070205080204" pitchFamily="34" charset="-128"/>
              </a:rPr>
              <a:t>A bond may be formed by </a:t>
            </a:r>
            <a:r>
              <a:rPr lang="en-US" altLang="en-US" i="1" dirty="0">
                <a:ea typeface="ＭＳ Ｐゴシック" panose="020B0600070205080204" pitchFamily="34" charset="-128"/>
              </a:rPr>
              <a:t>s</a:t>
            </a:r>
            <a:r>
              <a:rPr lang="en-US" altLang="en-US" i="1" dirty="0">
                <a:ea typeface="ＭＳ Ｐゴシック" panose="020B0600070205080204" pitchFamily="34" charset="-128"/>
                <a:cs typeface="Arial" panose="020B0604020202020204" pitchFamily="34" charset="0"/>
              </a:rPr>
              <a:t>—</a:t>
            </a:r>
            <a:r>
              <a:rPr lang="en-US" altLang="en-US" i="1" dirty="0">
                <a:ea typeface="ＭＳ Ｐゴシック" panose="020B0600070205080204" pitchFamily="34" charset="-128"/>
              </a:rPr>
              <a:t>s</a:t>
            </a:r>
            <a:r>
              <a:rPr lang="en-US" altLang="en-US" dirty="0">
                <a:ea typeface="ＭＳ Ｐゴシック" panose="020B0600070205080204" pitchFamily="34" charset="-128"/>
              </a:rPr>
              <a:t>, </a:t>
            </a:r>
            <a:r>
              <a:rPr lang="en-US" altLang="en-US" i="1" dirty="0">
                <a:ea typeface="ＭＳ Ｐゴシック" panose="020B0600070205080204" pitchFamily="34" charset="-128"/>
              </a:rPr>
              <a:t>p</a:t>
            </a:r>
            <a:r>
              <a:rPr lang="en-US" altLang="en-US" i="1" dirty="0">
                <a:ea typeface="ＭＳ Ｐゴシック" panose="020B0600070205080204" pitchFamily="34" charset="-128"/>
                <a:cs typeface="Arial" panose="020B0604020202020204" pitchFamily="34" charset="0"/>
              </a:rPr>
              <a:t>—</a:t>
            </a:r>
            <a:r>
              <a:rPr lang="en-US" altLang="en-US" i="1" dirty="0">
                <a:ea typeface="ＭＳ Ｐゴシック" panose="020B0600070205080204" pitchFamily="34" charset="-128"/>
              </a:rPr>
              <a:t>p</a:t>
            </a:r>
            <a:r>
              <a:rPr lang="en-US" altLang="en-US" dirty="0">
                <a:ea typeface="ＭＳ Ｐゴシック" panose="020B0600070205080204" pitchFamily="34" charset="-128"/>
              </a:rPr>
              <a:t>, </a:t>
            </a:r>
            <a:r>
              <a:rPr lang="en-US" altLang="en-US" i="1" dirty="0">
                <a:ea typeface="ＭＳ Ｐゴシック" panose="020B0600070205080204" pitchFamily="34" charset="-128"/>
              </a:rPr>
              <a:t>s</a:t>
            </a:r>
            <a:r>
              <a:rPr lang="en-US" altLang="en-US" i="1" dirty="0">
                <a:ea typeface="ＭＳ Ｐゴシック" panose="020B0600070205080204" pitchFamily="34" charset="-128"/>
                <a:cs typeface="Arial" panose="020B0604020202020204" pitchFamily="34" charset="0"/>
              </a:rPr>
              <a:t>—</a:t>
            </a:r>
            <a:r>
              <a:rPr lang="en-US" altLang="en-US" i="1" dirty="0">
                <a:ea typeface="ＭＳ Ｐゴシック" panose="020B0600070205080204" pitchFamily="34" charset="-128"/>
              </a:rPr>
              <a:t>p</a:t>
            </a:r>
            <a:r>
              <a:rPr lang="en-US" altLang="en-US" dirty="0">
                <a:ea typeface="ＭＳ Ｐゴシック" panose="020B0600070205080204" pitchFamily="34" charset="-128"/>
              </a:rPr>
              <a:t>, or hybridized orbital overlaps.</a:t>
            </a:r>
          </a:p>
          <a:p>
            <a:pPr>
              <a:lnSpc>
                <a:spcPct val="90000"/>
              </a:lnSpc>
              <a:defRPr/>
            </a:pPr>
            <a:r>
              <a:rPr lang="en-US" altLang="en-US" dirty="0">
                <a:ea typeface="ＭＳ Ｐゴシック" panose="020B0600070205080204" pitchFamily="34" charset="-128"/>
              </a:rPr>
              <a:t>The bonding molecular orbital (MO) is lower in energy than the original atomic orbitals.</a:t>
            </a:r>
          </a:p>
          <a:p>
            <a:pPr>
              <a:lnSpc>
                <a:spcPct val="90000"/>
              </a:lnSpc>
              <a:defRPr/>
            </a:pPr>
            <a:r>
              <a:rPr lang="en-US" altLang="en-US" dirty="0">
                <a:ea typeface="ＭＳ Ｐゴシック" panose="020B0600070205080204" pitchFamily="34" charset="-128"/>
              </a:rPr>
              <a:t>The antibonding MO is higher in energy than the atomic orbitals.   </a:t>
            </a:r>
          </a:p>
        </p:txBody>
      </p:sp>
    </p:spTree>
    <p:extLst>
      <p:ext uri="{BB962C8B-B14F-4D97-AF65-F5344CB8AC3E}">
        <p14:creationId xmlns:p14="http://schemas.microsoft.com/office/powerpoint/2010/main" val="48223637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The Bonding Region</a:t>
            </a:r>
            <a:endParaRPr lang="en-US" sz="4400" b="0" baseline="-25000" dirty="0" smtClean="0">
              <a:solidFill>
                <a:schemeClr val="tx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3581"/>
          <a:stretch/>
        </p:blipFill>
        <p:spPr>
          <a:xfrm>
            <a:off x="304800" y="1476880"/>
            <a:ext cx="8534400" cy="4361219"/>
          </a:xfrm>
          <a:prstGeom prst="rect">
            <a:avLst/>
          </a:prstGeom>
        </p:spPr>
      </p:pic>
    </p:spTree>
    <p:extLst>
      <p:ext uri="{BB962C8B-B14F-4D97-AF65-F5344CB8AC3E}">
        <p14:creationId xmlns:p14="http://schemas.microsoft.com/office/powerpoint/2010/main" val="269831606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i="1" dirty="0">
                <a:solidFill>
                  <a:schemeClr val="tx1"/>
                </a:solidFill>
                <a:latin typeface="Symbol" pitchFamily="18" charset="2"/>
                <a:ea typeface="ＭＳ Ｐゴシック" pitchFamily="34" charset="-128"/>
              </a:rPr>
              <a:t>s</a:t>
            </a:r>
            <a:r>
              <a:rPr lang="en-US" altLang="en-US" sz="4400" b="0" dirty="0">
                <a:solidFill>
                  <a:schemeClr val="tx1"/>
                </a:solidFill>
                <a:ea typeface="ＭＳ Ｐゴシック" pitchFamily="34" charset="-128"/>
              </a:rPr>
              <a:t>-Bonding MO</a:t>
            </a:r>
            <a:endParaRPr lang="en-US" sz="4400" b="0" baseline="-25000" dirty="0" smtClean="0">
              <a:solidFill>
                <a:schemeClr val="tx1"/>
              </a:solidFill>
            </a:endParaRPr>
          </a:p>
        </p:txBody>
      </p:sp>
      <p:sp>
        <p:nvSpPr>
          <p:cNvPr id="40963" name="Content Placeholder 2"/>
          <p:cNvSpPr>
            <a:spLocks noGrp="1"/>
          </p:cNvSpPr>
          <p:nvPr>
            <p:ph idx="1"/>
          </p:nvPr>
        </p:nvSpPr>
        <p:spPr>
          <a:xfrm>
            <a:off x="369887" y="5282592"/>
            <a:ext cx="8640549" cy="1200329"/>
          </a:xfrm>
        </p:spPr>
        <p:txBody>
          <a:bodyPr/>
          <a:lstStyle/>
          <a:p>
            <a:pPr marL="0" indent="0" eaLnBrk="1" hangingPunct="1">
              <a:spcBef>
                <a:spcPct val="50000"/>
              </a:spcBef>
              <a:buFontTx/>
              <a:buNone/>
            </a:pPr>
            <a:r>
              <a:rPr lang="en-US" altLang="en-US" sz="2400" dirty="0">
                <a:solidFill>
                  <a:srgbClr val="000000"/>
                </a:solidFill>
              </a:rPr>
              <a:t>Formation of a </a:t>
            </a:r>
            <a:r>
              <a:rPr lang="en-US" altLang="en-US" sz="2400" i="1" dirty="0">
                <a:solidFill>
                  <a:srgbClr val="000000"/>
                </a:solidFill>
                <a:latin typeface="Symbol" pitchFamily="18" charset="2"/>
              </a:rPr>
              <a:t>s</a:t>
            </a:r>
            <a:r>
              <a:rPr lang="en-US" altLang="en-US" sz="2400" dirty="0">
                <a:solidFill>
                  <a:srgbClr val="000000"/>
                </a:solidFill>
              </a:rPr>
              <a:t>-bonding MO: When the 1</a:t>
            </a:r>
            <a:r>
              <a:rPr lang="en-US" altLang="en-US" sz="2400" i="1" dirty="0">
                <a:solidFill>
                  <a:srgbClr val="000000"/>
                </a:solidFill>
              </a:rPr>
              <a:t>s</a:t>
            </a:r>
            <a:r>
              <a:rPr lang="en-US" altLang="en-US" sz="2400" dirty="0">
                <a:solidFill>
                  <a:srgbClr val="000000"/>
                </a:solidFill>
              </a:rPr>
              <a:t> orbitals of two hydrogen atoms overlap in phase with each other, they interact constructively to form a bonding MO.</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83" b="2083"/>
          <a:stretch/>
        </p:blipFill>
        <p:spPr>
          <a:xfrm>
            <a:off x="2293037" y="1084942"/>
            <a:ext cx="4688527" cy="4120105"/>
          </a:xfrm>
          <a:prstGeom prst="rect">
            <a:avLst/>
          </a:prstGeom>
        </p:spPr>
      </p:pic>
    </p:spTree>
    <p:extLst>
      <p:ext uri="{BB962C8B-B14F-4D97-AF65-F5344CB8AC3E}">
        <p14:creationId xmlns:p14="http://schemas.microsoft.com/office/powerpoint/2010/main" val="327505172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chemeClr val="tx1"/>
                </a:solidFill>
                <a:ea typeface="ＭＳ Ｐゴシック" pitchFamily="34" charset="-128"/>
              </a:rPr>
              <a:t>EPM of H</a:t>
            </a:r>
            <a:r>
              <a:rPr lang="en-US" altLang="en-US" sz="4400" b="0" baseline="-25000" dirty="0">
                <a:solidFill>
                  <a:schemeClr val="tx1"/>
                </a:solidFill>
                <a:ea typeface="ＭＳ Ｐゴシック" pitchFamily="34" charset="-128"/>
              </a:rPr>
              <a:t>2</a:t>
            </a:r>
            <a:endParaRPr lang="en-US" sz="4400" b="0" baseline="-25000" dirty="0" smtClean="0">
              <a:solidFill>
                <a:schemeClr val="tx1"/>
              </a:solidFill>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2384"/>
          <a:stretch/>
        </p:blipFill>
        <p:spPr>
          <a:xfrm>
            <a:off x="2643391" y="1661917"/>
            <a:ext cx="3779376" cy="3894821"/>
          </a:xfrm>
        </p:spPr>
      </p:pic>
    </p:spTree>
    <p:extLst>
      <p:ext uri="{BB962C8B-B14F-4D97-AF65-F5344CB8AC3E}">
        <p14:creationId xmlns:p14="http://schemas.microsoft.com/office/powerpoint/2010/main" val="323569427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i="1" dirty="0">
                <a:solidFill>
                  <a:schemeClr val="tx1"/>
                </a:solidFill>
                <a:latin typeface="Symbol" pitchFamily="18" charset="2"/>
                <a:ea typeface="ＭＳ Ｐゴシック" pitchFamily="34" charset="-128"/>
              </a:rPr>
              <a:t>s</a:t>
            </a:r>
            <a:r>
              <a:rPr lang="en-US" altLang="en-US" sz="4400" b="0" dirty="0">
                <a:solidFill>
                  <a:schemeClr val="tx1"/>
                </a:solidFill>
                <a:latin typeface="Symbol" pitchFamily="18" charset="2"/>
                <a:ea typeface="ＭＳ Ｐゴシック" pitchFamily="34" charset="-128"/>
              </a:rPr>
              <a:t>*</a:t>
            </a:r>
            <a:r>
              <a:rPr lang="en-US" altLang="en-US" sz="4400" b="0" dirty="0">
                <a:solidFill>
                  <a:schemeClr val="tx1"/>
                </a:solidFill>
                <a:ea typeface="ＭＳ Ｐゴシック" pitchFamily="34" charset="-128"/>
              </a:rPr>
              <a:t>-Antibonding MO</a:t>
            </a:r>
            <a:endParaRPr lang="en-US" sz="4400" b="0" baseline="-25000" dirty="0" smtClean="0">
              <a:solidFill>
                <a:schemeClr val="tx1"/>
              </a:solidFill>
            </a:endParaRPr>
          </a:p>
        </p:txBody>
      </p:sp>
      <p:sp>
        <p:nvSpPr>
          <p:cNvPr id="40963" name="Content Placeholder 2"/>
          <p:cNvSpPr>
            <a:spLocks noGrp="1"/>
          </p:cNvSpPr>
          <p:nvPr>
            <p:ph idx="1"/>
          </p:nvPr>
        </p:nvSpPr>
        <p:spPr>
          <a:xfrm>
            <a:off x="483702" y="1900622"/>
            <a:ext cx="3441184" cy="3693319"/>
          </a:xfrm>
        </p:spPr>
        <p:txBody>
          <a:bodyPr/>
          <a:lstStyle/>
          <a:p>
            <a:pPr marL="0" indent="0" eaLnBrk="1" hangingPunct="1">
              <a:spcBef>
                <a:spcPct val="50000"/>
              </a:spcBef>
              <a:buFontTx/>
              <a:buNone/>
            </a:pPr>
            <a:r>
              <a:rPr lang="en-US" altLang="en-US" sz="2600" dirty="0">
                <a:solidFill>
                  <a:srgbClr val="000000"/>
                </a:solidFill>
              </a:rPr>
              <a:t>Formation of a</a:t>
            </a:r>
            <a:r>
              <a:rPr lang="en-US" altLang="en-US" sz="2600" i="1" dirty="0">
                <a:solidFill>
                  <a:srgbClr val="000000"/>
                </a:solidFill>
              </a:rPr>
              <a:t> </a:t>
            </a:r>
            <a:r>
              <a:rPr lang="en-US" altLang="en-US" sz="2600" i="1" dirty="0" smtClean="0">
                <a:solidFill>
                  <a:srgbClr val="000000"/>
                </a:solidFill>
              </a:rPr>
              <a:t/>
            </a:r>
            <a:br>
              <a:rPr lang="en-US" altLang="en-US" sz="2600" i="1" dirty="0" smtClean="0">
                <a:solidFill>
                  <a:srgbClr val="000000"/>
                </a:solidFill>
              </a:rPr>
            </a:br>
            <a:r>
              <a:rPr lang="en-US" altLang="en-US" sz="2600" i="1" dirty="0" smtClean="0">
                <a:solidFill>
                  <a:srgbClr val="000000"/>
                </a:solidFill>
                <a:latin typeface="Symbol" pitchFamily="18" charset="2"/>
              </a:rPr>
              <a:t>s</a:t>
            </a:r>
            <a:r>
              <a:rPr lang="en-US" altLang="en-US" sz="2600" dirty="0">
                <a:solidFill>
                  <a:srgbClr val="000000"/>
                </a:solidFill>
              </a:rPr>
              <a:t>*-antibonding MO: When two 1</a:t>
            </a:r>
            <a:r>
              <a:rPr lang="en-US" altLang="en-US" sz="2600" i="1" dirty="0">
                <a:solidFill>
                  <a:srgbClr val="000000"/>
                </a:solidFill>
              </a:rPr>
              <a:t>s</a:t>
            </a:r>
            <a:r>
              <a:rPr lang="en-US" altLang="en-US" sz="2600" dirty="0">
                <a:solidFill>
                  <a:srgbClr val="000000"/>
                </a:solidFill>
              </a:rPr>
              <a:t> orbitals overlap out of phase, they interact destructively to form an antibonding MO.</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511"/>
          <a:stretch/>
        </p:blipFill>
        <p:spPr>
          <a:xfrm>
            <a:off x="4502934" y="1220373"/>
            <a:ext cx="4340018" cy="5363308"/>
          </a:xfrm>
          <a:prstGeom prst="rect">
            <a:avLst/>
          </a:prstGeom>
        </p:spPr>
      </p:pic>
    </p:spTree>
    <p:extLst>
      <p:ext uri="{BB962C8B-B14F-4D97-AF65-F5344CB8AC3E}">
        <p14:creationId xmlns:p14="http://schemas.microsoft.com/office/powerpoint/2010/main" val="62255005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chemeClr val="tx1"/>
                </a:solidFill>
                <a:ea typeface="ＭＳ Ｐゴシック" pitchFamily="34" charset="-128"/>
              </a:rPr>
              <a:t>H</a:t>
            </a:r>
            <a:r>
              <a:rPr lang="en-US" altLang="en-US" sz="4400" b="0" baseline="-25000" dirty="0">
                <a:solidFill>
                  <a:schemeClr val="tx1"/>
                </a:solidFill>
                <a:ea typeface="ＭＳ Ｐゴシック" pitchFamily="34" charset="-128"/>
              </a:rPr>
              <a:t>2</a:t>
            </a:r>
            <a:r>
              <a:rPr lang="en-US" altLang="en-US" sz="4400" b="0" dirty="0">
                <a:solidFill>
                  <a:schemeClr val="tx1"/>
                </a:solidFill>
                <a:ea typeface="ＭＳ Ｐゴシック" pitchFamily="34" charset="-128"/>
              </a:rPr>
              <a:t>: </a:t>
            </a:r>
            <a:r>
              <a:rPr lang="en-US" altLang="en-US" sz="4400" b="0" i="1" dirty="0">
                <a:solidFill>
                  <a:schemeClr val="tx1"/>
                </a:solidFill>
                <a:ea typeface="ＭＳ Ｐゴシック" pitchFamily="34" charset="-128"/>
              </a:rPr>
              <a:t>s</a:t>
            </a:r>
            <a:r>
              <a:rPr lang="en-US" altLang="en-US" sz="4400" b="0" i="1" dirty="0">
                <a:solidFill>
                  <a:schemeClr val="tx1"/>
                </a:solidFill>
                <a:ea typeface="ＭＳ Ｐゴシック" pitchFamily="34" charset="-128"/>
                <a:cs typeface="Arial" pitchFamily="34" charset="0"/>
              </a:rPr>
              <a:t>—</a:t>
            </a:r>
            <a:r>
              <a:rPr lang="en-US" altLang="en-US" sz="4400" b="0" i="1" dirty="0">
                <a:solidFill>
                  <a:schemeClr val="tx1"/>
                </a:solidFill>
                <a:ea typeface="ＭＳ Ｐゴシック" pitchFamily="34" charset="-128"/>
              </a:rPr>
              <a:t>s</a:t>
            </a:r>
            <a:r>
              <a:rPr lang="en-US" altLang="en-US" sz="4400" b="0" dirty="0">
                <a:solidFill>
                  <a:schemeClr val="tx1"/>
                </a:solidFill>
                <a:ea typeface="ＭＳ Ｐゴシック" pitchFamily="34" charset="-128"/>
              </a:rPr>
              <a:t> Overlap</a:t>
            </a:r>
            <a:endParaRPr lang="en-US" sz="4400" b="0" baseline="-25000" dirty="0" smtClean="0">
              <a:solidFill>
                <a:schemeClr val="tx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856"/>
          <a:stretch/>
        </p:blipFill>
        <p:spPr>
          <a:xfrm>
            <a:off x="1437001" y="1508761"/>
            <a:ext cx="6445596" cy="4427806"/>
          </a:xfrm>
          <a:prstGeom prst="rect">
            <a:avLst/>
          </a:prstGeom>
        </p:spPr>
      </p:pic>
    </p:spTree>
    <p:extLst>
      <p:ext uri="{BB962C8B-B14F-4D97-AF65-F5344CB8AC3E}">
        <p14:creationId xmlns:p14="http://schemas.microsoft.com/office/powerpoint/2010/main" val="317612616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chemeClr val="tx1"/>
                </a:solidFill>
                <a:ea typeface="ＭＳ Ｐゴシック" pitchFamily="34" charset="-128"/>
              </a:rPr>
              <a:t>Cl</a:t>
            </a:r>
            <a:r>
              <a:rPr lang="en-US" altLang="en-US" sz="4400" b="0" baseline="-25000" dirty="0">
                <a:solidFill>
                  <a:schemeClr val="tx1"/>
                </a:solidFill>
                <a:ea typeface="ＭＳ Ｐゴシック" pitchFamily="34" charset="-128"/>
              </a:rPr>
              <a:t>2</a:t>
            </a:r>
            <a:r>
              <a:rPr lang="en-US" altLang="en-US" sz="4400" b="0" dirty="0">
                <a:solidFill>
                  <a:schemeClr val="tx1"/>
                </a:solidFill>
                <a:ea typeface="ＭＳ Ｐゴシック" pitchFamily="34" charset="-128"/>
              </a:rPr>
              <a:t>: </a:t>
            </a:r>
            <a:r>
              <a:rPr lang="en-US" altLang="en-US" sz="4400" b="0" i="1" dirty="0">
                <a:solidFill>
                  <a:schemeClr val="tx1"/>
                </a:solidFill>
                <a:ea typeface="ＭＳ Ｐゴシック" pitchFamily="34" charset="-128"/>
              </a:rPr>
              <a:t>p</a:t>
            </a:r>
            <a:r>
              <a:rPr lang="en-US" altLang="en-US" sz="4400" b="0" i="1" dirty="0">
                <a:solidFill>
                  <a:schemeClr val="tx1"/>
                </a:solidFill>
                <a:ea typeface="ＭＳ Ｐゴシック" pitchFamily="34" charset="-128"/>
                <a:cs typeface="Arial" pitchFamily="34" charset="0"/>
              </a:rPr>
              <a:t>—</a:t>
            </a:r>
            <a:r>
              <a:rPr lang="en-US" altLang="en-US" sz="4400" b="0" i="1" dirty="0">
                <a:solidFill>
                  <a:schemeClr val="tx1"/>
                </a:solidFill>
                <a:ea typeface="ＭＳ Ｐゴシック" pitchFamily="34" charset="-128"/>
              </a:rPr>
              <a:t>p</a:t>
            </a:r>
            <a:r>
              <a:rPr lang="en-US" altLang="en-US" sz="4400" b="0" dirty="0">
                <a:solidFill>
                  <a:schemeClr val="tx1"/>
                </a:solidFill>
                <a:ea typeface="ＭＳ Ｐゴシック" pitchFamily="34" charset="-128"/>
              </a:rPr>
              <a:t> Overlap</a:t>
            </a:r>
            <a:endParaRPr lang="en-US" sz="4400" b="0" baseline="-25000" dirty="0" smtClean="0">
              <a:solidFill>
                <a:schemeClr val="tx1"/>
              </a:solidFill>
            </a:endParaRPr>
          </a:p>
        </p:txBody>
      </p:sp>
      <p:sp>
        <p:nvSpPr>
          <p:cNvPr id="40963" name="Content Placeholder 2"/>
          <p:cNvSpPr>
            <a:spLocks noGrp="1"/>
          </p:cNvSpPr>
          <p:nvPr>
            <p:ph idx="1"/>
          </p:nvPr>
        </p:nvSpPr>
        <p:spPr>
          <a:xfrm>
            <a:off x="369887" y="3831249"/>
            <a:ext cx="8640549" cy="1751249"/>
          </a:xfrm>
        </p:spPr>
        <p:txBody>
          <a:bodyPr/>
          <a:lstStyle/>
          <a:p>
            <a:pPr>
              <a:lnSpc>
                <a:spcPct val="90000"/>
              </a:lnSpc>
              <a:defRPr/>
            </a:pPr>
            <a:r>
              <a:rPr lang="en-US" altLang="en-US" sz="2200" dirty="0">
                <a:solidFill>
                  <a:srgbClr val="000000"/>
                </a:solidFill>
                <a:ea typeface="ＭＳ Ｐゴシック" panose="020B0600070205080204" pitchFamily="34" charset="-128"/>
              </a:rPr>
              <a:t>When two </a:t>
            </a:r>
            <a:r>
              <a:rPr lang="en-US" altLang="en-US" sz="2200" i="1" dirty="0">
                <a:solidFill>
                  <a:srgbClr val="000000"/>
                </a:solidFill>
                <a:ea typeface="ＭＳ Ｐゴシック" panose="020B0600070205080204" pitchFamily="34" charset="-128"/>
              </a:rPr>
              <a:t>p</a:t>
            </a:r>
            <a:r>
              <a:rPr lang="en-US" altLang="en-US" sz="2200" dirty="0">
                <a:solidFill>
                  <a:srgbClr val="000000"/>
                </a:solidFill>
                <a:ea typeface="ＭＳ Ｐゴシック" panose="020B0600070205080204" pitchFamily="34" charset="-128"/>
              </a:rPr>
              <a:t> orbitals overlap along the line between the nuclei, a bonding orbital and an antibonding orbital result. </a:t>
            </a:r>
          </a:p>
          <a:p>
            <a:pPr>
              <a:lnSpc>
                <a:spcPct val="90000"/>
              </a:lnSpc>
              <a:defRPr/>
            </a:pPr>
            <a:r>
              <a:rPr lang="en-US" altLang="en-US" sz="2200" dirty="0">
                <a:solidFill>
                  <a:srgbClr val="000000"/>
                </a:solidFill>
                <a:ea typeface="ＭＳ Ｐゴシック" panose="020B0600070205080204" pitchFamily="34" charset="-128"/>
              </a:rPr>
              <a:t>Most of the electron density is centered along the line between the nuclei. </a:t>
            </a:r>
          </a:p>
          <a:p>
            <a:pPr>
              <a:lnSpc>
                <a:spcPct val="90000"/>
              </a:lnSpc>
              <a:defRPr/>
            </a:pPr>
            <a:r>
              <a:rPr lang="en-US" altLang="en-US" sz="2200" dirty="0">
                <a:solidFill>
                  <a:srgbClr val="000000"/>
                </a:solidFill>
                <a:ea typeface="ＭＳ Ｐゴシック" panose="020B0600070205080204" pitchFamily="34" charset="-128"/>
              </a:rPr>
              <a:t>This linear overlap is another type of sigma bonding MO.</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2440"/>
          <a:stretch/>
        </p:blipFill>
        <p:spPr>
          <a:xfrm>
            <a:off x="304800" y="2098196"/>
            <a:ext cx="8534400" cy="1024831"/>
          </a:xfrm>
          <a:prstGeom prst="rect">
            <a:avLst/>
          </a:prstGeom>
        </p:spPr>
      </p:pic>
    </p:spTree>
    <p:extLst>
      <p:ext uri="{BB962C8B-B14F-4D97-AF65-F5344CB8AC3E}">
        <p14:creationId xmlns:p14="http://schemas.microsoft.com/office/powerpoint/2010/main" val="164038060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i="1" dirty="0">
                <a:solidFill>
                  <a:schemeClr val="tx1"/>
                </a:solidFill>
                <a:ea typeface="ＭＳ Ｐゴシック" pitchFamily="34" charset="-128"/>
              </a:rPr>
              <a:t>s</a:t>
            </a:r>
            <a:r>
              <a:rPr lang="en-US" altLang="en-US" sz="4400" b="0" dirty="0">
                <a:solidFill>
                  <a:schemeClr val="tx1"/>
                </a:solidFill>
                <a:ea typeface="ＭＳ Ｐゴシック" pitchFamily="34" charset="-128"/>
              </a:rPr>
              <a:t> and </a:t>
            </a:r>
            <a:r>
              <a:rPr lang="en-US" altLang="en-US" sz="4400" b="0" i="1" dirty="0">
                <a:solidFill>
                  <a:schemeClr val="tx1"/>
                </a:solidFill>
                <a:ea typeface="ＭＳ Ｐゴシック" pitchFamily="34" charset="-128"/>
              </a:rPr>
              <a:t>p</a:t>
            </a:r>
            <a:r>
              <a:rPr lang="en-US" altLang="en-US" sz="4400" b="0" dirty="0">
                <a:solidFill>
                  <a:schemeClr val="tx1"/>
                </a:solidFill>
                <a:ea typeface="ＭＳ Ｐゴシック" pitchFamily="34" charset="-128"/>
              </a:rPr>
              <a:t> Orbital Overlap</a:t>
            </a:r>
            <a:endParaRPr lang="en-US" sz="4400" b="0" baseline="-25000" dirty="0" smtClean="0">
              <a:solidFill>
                <a:schemeClr val="tx1"/>
              </a:solidFill>
            </a:endParaRPr>
          </a:p>
        </p:txBody>
      </p:sp>
      <p:sp>
        <p:nvSpPr>
          <p:cNvPr id="40963" name="Content Placeholder 2"/>
          <p:cNvSpPr>
            <a:spLocks noGrp="1"/>
          </p:cNvSpPr>
          <p:nvPr>
            <p:ph idx="1"/>
          </p:nvPr>
        </p:nvSpPr>
        <p:spPr>
          <a:xfrm>
            <a:off x="369887" y="5438444"/>
            <a:ext cx="8640549" cy="830997"/>
          </a:xfrm>
        </p:spPr>
        <p:txBody>
          <a:bodyPr/>
          <a:lstStyle/>
          <a:p>
            <a:pPr>
              <a:defRPr/>
            </a:pPr>
            <a:r>
              <a:rPr lang="en-US" altLang="en-US" sz="2400" dirty="0">
                <a:solidFill>
                  <a:srgbClr val="000000"/>
                </a:solidFill>
                <a:ea typeface="ＭＳ Ｐゴシック" panose="020B0600070205080204" pitchFamily="34" charset="-128"/>
              </a:rPr>
              <a:t>Overlap of an </a:t>
            </a:r>
            <a:r>
              <a:rPr lang="en-US" altLang="en-US" sz="2400" i="1" dirty="0">
                <a:solidFill>
                  <a:srgbClr val="000000"/>
                </a:solidFill>
                <a:ea typeface="ＭＳ Ｐゴシック" panose="020B0600070205080204" pitchFamily="34" charset="-128"/>
              </a:rPr>
              <a:t>s</a:t>
            </a:r>
            <a:r>
              <a:rPr lang="en-US" altLang="en-US" sz="2400" dirty="0">
                <a:solidFill>
                  <a:srgbClr val="000000"/>
                </a:solidFill>
                <a:ea typeface="ＭＳ Ｐゴシック" panose="020B0600070205080204" pitchFamily="34" charset="-128"/>
              </a:rPr>
              <a:t> orbital with a </a:t>
            </a:r>
            <a:r>
              <a:rPr lang="en-US" altLang="en-US" sz="2400" i="1" dirty="0">
                <a:solidFill>
                  <a:srgbClr val="000000"/>
                </a:solidFill>
                <a:ea typeface="ＭＳ Ｐゴシック" panose="020B0600070205080204" pitchFamily="34" charset="-128"/>
              </a:rPr>
              <a:t>p</a:t>
            </a:r>
            <a:r>
              <a:rPr lang="en-US" altLang="en-US" sz="2400" dirty="0">
                <a:solidFill>
                  <a:srgbClr val="000000"/>
                </a:solidFill>
                <a:ea typeface="ＭＳ Ｐゴシック" panose="020B0600070205080204" pitchFamily="34" charset="-128"/>
              </a:rPr>
              <a:t> orbital gives a </a:t>
            </a:r>
            <a:r>
              <a:rPr lang="en-US" altLang="en-US" sz="2400" i="1" dirty="0">
                <a:solidFill>
                  <a:srgbClr val="000000"/>
                </a:solidFill>
                <a:latin typeface="Symbol" panose="05050102010706020507" pitchFamily="18" charset="2"/>
                <a:ea typeface="ＭＳ Ｐゴシック" panose="020B0600070205080204" pitchFamily="34" charset="-128"/>
              </a:rPr>
              <a:t>s</a:t>
            </a:r>
            <a:r>
              <a:rPr lang="en-US" altLang="en-US" sz="2400" dirty="0">
                <a:solidFill>
                  <a:srgbClr val="000000"/>
                </a:solidFill>
                <a:ea typeface="ＭＳ Ｐゴシック" panose="020B0600070205080204" pitchFamily="34" charset="-128"/>
              </a:rPr>
              <a:t>-bonding MO and a </a:t>
            </a:r>
            <a:r>
              <a:rPr lang="en-US" altLang="en-US" sz="2400" i="1" dirty="0">
                <a:solidFill>
                  <a:srgbClr val="000000"/>
                </a:solidFill>
                <a:latin typeface="Symbol" panose="05050102010706020507" pitchFamily="18" charset="2"/>
                <a:ea typeface="ＭＳ Ｐゴシック" panose="020B0600070205080204" pitchFamily="34" charset="-128"/>
              </a:rPr>
              <a:t>s</a:t>
            </a:r>
            <a:r>
              <a:rPr lang="en-US" altLang="en-US" sz="2400" dirty="0">
                <a:solidFill>
                  <a:srgbClr val="000000"/>
                </a:solidFill>
                <a:ea typeface="ＭＳ Ｐゴシック" panose="020B0600070205080204" pitchFamily="34" charset="-128"/>
              </a:rPr>
              <a:t>*-antibonding MO.</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3977"/>
          <a:stretch/>
        </p:blipFill>
        <p:spPr>
          <a:xfrm>
            <a:off x="304800" y="1545336"/>
            <a:ext cx="8534400" cy="3617507"/>
          </a:xfrm>
          <a:prstGeom prst="rect">
            <a:avLst/>
          </a:prstGeom>
        </p:spPr>
      </p:pic>
    </p:spTree>
    <p:extLst>
      <p:ext uri="{BB962C8B-B14F-4D97-AF65-F5344CB8AC3E}">
        <p14:creationId xmlns:p14="http://schemas.microsoft.com/office/powerpoint/2010/main" val="77688522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chemeClr val="tx1"/>
                </a:solidFill>
                <a:ea typeface="ＭＳ Ｐゴシック" pitchFamily="34" charset="-128"/>
              </a:rPr>
              <a:t>Pi</a:t>
            </a:r>
            <a:r>
              <a:rPr lang="en-US" altLang="en-US" sz="4400" b="0" dirty="0">
                <a:solidFill>
                  <a:schemeClr val="tx1"/>
                </a:solidFill>
                <a:latin typeface="Symbol" pitchFamily="18" charset="2"/>
                <a:ea typeface="ＭＳ Ｐゴシック" pitchFamily="34" charset="-128"/>
              </a:rPr>
              <a:t> </a:t>
            </a:r>
            <a:r>
              <a:rPr lang="en-US" altLang="en-US" sz="4400" b="0" dirty="0">
                <a:solidFill>
                  <a:schemeClr val="tx1"/>
                </a:solidFill>
                <a:ea typeface="ＭＳ Ｐゴシック" pitchFamily="34" charset="-128"/>
              </a:rPr>
              <a:t>Bonding and Antibonding</a:t>
            </a:r>
            <a:endParaRPr lang="en-US" sz="4400" b="0" baseline="-25000" dirty="0" smtClean="0">
              <a:solidFill>
                <a:schemeClr val="tx1"/>
              </a:solidFill>
            </a:endParaRPr>
          </a:p>
        </p:txBody>
      </p:sp>
      <p:sp>
        <p:nvSpPr>
          <p:cNvPr id="40963" name="Content Placeholder 2"/>
          <p:cNvSpPr>
            <a:spLocks noGrp="1"/>
          </p:cNvSpPr>
          <p:nvPr>
            <p:ph idx="1"/>
          </p:nvPr>
        </p:nvSpPr>
        <p:spPr>
          <a:xfrm>
            <a:off x="369888" y="5087384"/>
            <a:ext cx="8476162" cy="1200329"/>
          </a:xfrm>
        </p:spPr>
        <p:txBody>
          <a:bodyPr/>
          <a:lstStyle/>
          <a:p>
            <a:pPr marL="0" indent="0" eaLnBrk="1" hangingPunct="1">
              <a:spcBef>
                <a:spcPct val="50000"/>
              </a:spcBef>
              <a:buFontTx/>
              <a:buNone/>
            </a:pPr>
            <a:r>
              <a:rPr lang="en-US" altLang="en-US" sz="2400" dirty="0">
                <a:solidFill>
                  <a:srgbClr val="000000"/>
                </a:solidFill>
              </a:rPr>
              <a:t>The sideways overlap of two parallel </a:t>
            </a:r>
            <a:r>
              <a:rPr lang="en-US" altLang="en-US" sz="2400" i="1" dirty="0">
                <a:solidFill>
                  <a:srgbClr val="000000"/>
                </a:solidFill>
              </a:rPr>
              <a:t>p</a:t>
            </a:r>
            <a:r>
              <a:rPr lang="en-US" altLang="en-US" sz="2400" dirty="0">
                <a:solidFill>
                  <a:srgbClr val="000000"/>
                </a:solidFill>
              </a:rPr>
              <a:t> orbitals leads to a </a:t>
            </a:r>
            <a:r>
              <a:rPr lang="en-US" altLang="en-US" sz="2400" dirty="0" smtClean="0">
                <a:solidFill>
                  <a:srgbClr val="000000"/>
                </a:solidFill>
              </a:rPr>
              <a:t/>
            </a:r>
            <a:br>
              <a:rPr lang="en-US" altLang="en-US" sz="2400" dirty="0" smtClean="0">
                <a:solidFill>
                  <a:srgbClr val="000000"/>
                </a:solidFill>
              </a:rPr>
            </a:br>
            <a:r>
              <a:rPr lang="en-US" altLang="en-US" sz="2400" i="1" dirty="0" smtClean="0">
                <a:solidFill>
                  <a:srgbClr val="000000"/>
                </a:solidFill>
                <a:latin typeface="Symbol" pitchFamily="18" charset="2"/>
              </a:rPr>
              <a:t>p</a:t>
            </a:r>
            <a:r>
              <a:rPr lang="en-US" altLang="en-US" sz="2400" dirty="0">
                <a:solidFill>
                  <a:srgbClr val="000000"/>
                </a:solidFill>
              </a:rPr>
              <a:t>-bonding MO and a </a:t>
            </a:r>
            <a:r>
              <a:rPr lang="en-US" altLang="en-US" sz="2400" i="1" dirty="0">
                <a:solidFill>
                  <a:srgbClr val="000000"/>
                </a:solidFill>
                <a:latin typeface="Symbol" pitchFamily="18" charset="2"/>
              </a:rPr>
              <a:t>p</a:t>
            </a:r>
            <a:r>
              <a:rPr lang="en-US" altLang="en-US" sz="2400" dirty="0">
                <a:solidFill>
                  <a:srgbClr val="000000"/>
                </a:solidFill>
                <a:latin typeface="Symbol" pitchFamily="18" charset="2"/>
              </a:rPr>
              <a:t>*</a:t>
            </a:r>
            <a:r>
              <a:rPr lang="en-US" altLang="en-US" sz="2400" dirty="0">
                <a:solidFill>
                  <a:srgbClr val="000000"/>
                </a:solidFill>
              </a:rPr>
              <a:t>-antibonding MO. A pi (</a:t>
            </a:r>
            <a:r>
              <a:rPr lang="en-US" altLang="en-US" sz="2400" i="1" dirty="0">
                <a:solidFill>
                  <a:srgbClr val="000000"/>
                </a:solidFill>
                <a:latin typeface="Symbol" pitchFamily="18" charset="2"/>
              </a:rPr>
              <a:t>p</a:t>
            </a:r>
            <a:r>
              <a:rPr lang="en-US" altLang="en-US" sz="2400" dirty="0">
                <a:solidFill>
                  <a:srgbClr val="000000"/>
                </a:solidFill>
              </a:rPr>
              <a:t>) bond is not as strong as most sigma bonds.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3176"/>
          <a:stretch/>
        </p:blipFill>
        <p:spPr>
          <a:xfrm>
            <a:off x="1856320" y="1181452"/>
            <a:ext cx="5515149" cy="3745604"/>
          </a:xfrm>
          <a:prstGeom prst="rect">
            <a:avLst/>
          </a:prstGeom>
        </p:spPr>
      </p:pic>
    </p:spTree>
    <p:extLst>
      <p:ext uri="{BB962C8B-B14F-4D97-AF65-F5344CB8AC3E}">
        <p14:creationId xmlns:p14="http://schemas.microsoft.com/office/powerpoint/2010/main" val="6551952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The 2p Orbitals</a:t>
            </a:r>
            <a:endParaRPr lang="en-US" sz="4400" b="0" dirty="0" smtClean="0">
              <a:solidFill>
                <a:schemeClr val="tx1"/>
              </a:solidFill>
            </a:endParaRPr>
          </a:p>
        </p:txBody>
      </p:sp>
      <p:sp>
        <p:nvSpPr>
          <p:cNvPr id="13315" name="Content Placeholder 2"/>
          <p:cNvSpPr>
            <a:spLocks noGrp="1"/>
          </p:cNvSpPr>
          <p:nvPr>
            <p:ph idx="1"/>
          </p:nvPr>
        </p:nvSpPr>
        <p:spPr>
          <a:xfrm>
            <a:off x="365126" y="1685925"/>
            <a:ext cx="3533106" cy="3564053"/>
          </a:xfrm>
        </p:spPr>
        <p:txBody>
          <a:bodyPr/>
          <a:lstStyle/>
          <a:p>
            <a:pPr eaLnBrk="1" hangingPunct="1">
              <a:lnSpc>
                <a:spcPct val="90000"/>
              </a:lnSpc>
            </a:pPr>
            <a:r>
              <a:rPr lang="en-US" altLang="en-US" sz="2400" dirty="0">
                <a:solidFill>
                  <a:srgbClr val="000000"/>
                </a:solidFill>
                <a:ea typeface="ＭＳ Ｐゴシック" pitchFamily="34" charset="-128"/>
              </a:rPr>
              <a:t>There are three 2</a:t>
            </a:r>
            <a:r>
              <a:rPr lang="en-US" altLang="en-US" sz="2400" i="1" dirty="0">
                <a:solidFill>
                  <a:srgbClr val="000000"/>
                </a:solidFill>
                <a:ea typeface="ＭＳ Ｐゴシック" pitchFamily="34" charset="-128"/>
              </a:rPr>
              <a:t>p </a:t>
            </a:r>
            <a:r>
              <a:rPr lang="en-US" altLang="en-US" sz="2400" dirty="0">
                <a:solidFill>
                  <a:srgbClr val="000000"/>
                </a:solidFill>
                <a:ea typeface="ＭＳ Ｐゴシック" pitchFamily="34" charset="-128"/>
              </a:rPr>
              <a:t>orbitals oriented at right angles to </a:t>
            </a:r>
            <a:r>
              <a:rPr lang="en-US" altLang="en-US" sz="2400" dirty="0" smtClean="0">
                <a:solidFill>
                  <a:srgbClr val="000000"/>
                </a:solidFill>
                <a:ea typeface="ＭＳ Ｐゴシック" pitchFamily="34" charset="-128"/>
              </a:rPr>
              <a:t/>
            </a:r>
            <a:br>
              <a:rPr lang="en-US" altLang="en-US" sz="2400" dirty="0" smtClean="0">
                <a:solidFill>
                  <a:srgbClr val="000000"/>
                </a:solidFill>
                <a:ea typeface="ＭＳ Ｐゴシック" pitchFamily="34" charset="-128"/>
              </a:rPr>
            </a:br>
            <a:r>
              <a:rPr lang="en-US" altLang="en-US" sz="2400" dirty="0" smtClean="0">
                <a:solidFill>
                  <a:srgbClr val="000000"/>
                </a:solidFill>
                <a:ea typeface="ＭＳ Ｐゴシック" pitchFamily="34" charset="-128"/>
              </a:rPr>
              <a:t>each </a:t>
            </a:r>
            <a:r>
              <a:rPr lang="en-US" altLang="en-US" sz="2400" dirty="0">
                <a:solidFill>
                  <a:srgbClr val="000000"/>
                </a:solidFill>
                <a:ea typeface="ＭＳ Ｐゴシック" pitchFamily="34" charset="-128"/>
              </a:rPr>
              <a:t>other. </a:t>
            </a:r>
          </a:p>
          <a:p>
            <a:pPr eaLnBrk="1" hangingPunct="1">
              <a:lnSpc>
                <a:spcPct val="90000"/>
              </a:lnSpc>
            </a:pPr>
            <a:r>
              <a:rPr lang="en-US" altLang="en-US" sz="2400" dirty="0">
                <a:solidFill>
                  <a:srgbClr val="000000"/>
                </a:solidFill>
                <a:ea typeface="ＭＳ Ｐゴシック" pitchFamily="34" charset="-128"/>
              </a:rPr>
              <a:t>Each </a:t>
            </a:r>
            <a:r>
              <a:rPr lang="en-US" altLang="en-US" sz="2400" i="1" dirty="0">
                <a:solidFill>
                  <a:srgbClr val="000000"/>
                </a:solidFill>
                <a:ea typeface="ＭＳ Ｐゴシック" pitchFamily="34" charset="-128"/>
              </a:rPr>
              <a:t>p</a:t>
            </a:r>
            <a:r>
              <a:rPr lang="en-US" altLang="en-US" sz="2400" dirty="0">
                <a:solidFill>
                  <a:srgbClr val="000000"/>
                </a:solidFill>
                <a:ea typeface="ＭＳ Ｐゴシック" pitchFamily="34" charset="-128"/>
              </a:rPr>
              <a:t> orbital consists of two lobes.</a:t>
            </a:r>
          </a:p>
          <a:p>
            <a:pPr eaLnBrk="1" hangingPunct="1">
              <a:lnSpc>
                <a:spcPct val="90000"/>
              </a:lnSpc>
            </a:pPr>
            <a:r>
              <a:rPr lang="en-US" altLang="en-US" sz="2400" dirty="0">
                <a:solidFill>
                  <a:srgbClr val="000000"/>
                </a:solidFill>
                <a:ea typeface="ＭＳ Ｐゴシック" pitchFamily="34" charset="-128"/>
              </a:rPr>
              <a:t>Each is labeled according to its orientation along the </a:t>
            </a:r>
            <a:r>
              <a:rPr lang="en-US" altLang="en-US" sz="2400" i="1" dirty="0">
                <a:solidFill>
                  <a:srgbClr val="000000"/>
                </a:solidFill>
                <a:ea typeface="ＭＳ Ｐゴシック" pitchFamily="34" charset="-128"/>
              </a:rPr>
              <a:t>x</a:t>
            </a:r>
            <a:r>
              <a:rPr lang="en-US" altLang="en-US" sz="2400" dirty="0">
                <a:solidFill>
                  <a:srgbClr val="000000"/>
                </a:solidFill>
                <a:ea typeface="ＭＳ Ｐゴシック" pitchFamily="34" charset="-128"/>
              </a:rPr>
              <a:t>, </a:t>
            </a:r>
            <a:r>
              <a:rPr lang="en-US" altLang="en-US" sz="2400" i="1" dirty="0">
                <a:solidFill>
                  <a:srgbClr val="000000"/>
                </a:solidFill>
                <a:ea typeface="ＭＳ Ｐゴシック" pitchFamily="34" charset="-128"/>
              </a:rPr>
              <a:t>y</a:t>
            </a:r>
            <a:r>
              <a:rPr lang="en-US" altLang="en-US" sz="2400" dirty="0">
                <a:solidFill>
                  <a:srgbClr val="000000"/>
                </a:solidFill>
                <a:ea typeface="ＭＳ Ｐゴシック" pitchFamily="34" charset="-128"/>
              </a:rPr>
              <a:t>, or </a:t>
            </a:r>
            <a:r>
              <a:rPr lang="en-US" altLang="en-US" sz="2400" i="1" dirty="0">
                <a:solidFill>
                  <a:srgbClr val="000000"/>
                </a:solidFill>
                <a:ea typeface="ＭＳ Ｐゴシック" pitchFamily="34" charset="-128"/>
              </a:rPr>
              <a:t>z</a:t>
            </a:r>
            <a:r>
              <a:rPr lang="en-US" altLang="en-US" sz="2400" dirty="0">
                <a:solidFill>
                  <a:srgbClr val="000000"/>
                </a:solidFill>
                <a:ea typeface="ＭＳ Ｐゴシック" pitchFamily="34" charset="-128"/>
              </a:rPr>
              <a:t> axis.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424"/>
          <a:stretch/>
        </p:blipFill>
        <p:spPr>
          <a:xfrm>
            <a:off x="4055738" y="1556085"/>
            <a:ext cx="4936664" cy="454352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Multiple Bonds</a:t>
            </a:r>
            <a:endParaRPr lang="en-US" sz="4400" b="0" baseline="-25000" dirty="0" smtClean="0">
              <a:solidFill>
                <a:schemeClr val="tx1"/>
              </a:solidFill>
            </a:endParaRPr>
          </a:p>
        </p:txBody>
      </p:sp>
      <p:sp>
        <p:nvSpPr>
          <p:cNvPr id="40963" name="Content Placeholder 2"/>
          <p:cNvSpPr>
            <a:spLocks noGrp="1"/>
          </p:cNvSpPr>
          <p:nvPr>
            <p:ph idx="1"/>
          </p:nvPr>
        </p:nvSpPr>
        <p:spPr>
          <a:xfrm>
            <a:off x="369888" y="4918571"/>
            <a:ext cx="8476162" cy="1495794"/>
          </a:xfrm>
        </p:spPr>
        <p:txBody>
          <a:bodyPr/>
          <a:lstStyle/>
          <a:p>
            <a:pPr>
              <a:lnSpc>
                <a:spcPct val="90000"/>
              </a:lnSpc>
              <a:defRPr/>
            </a:pPr>
            <a:r>
              <a:rPr lang="en-US" altLang="en-US" sz="2400" dirty="0">
                <a:ea typeface="ＭＳ Ｐゴシック" panose="020B0600070205080204" pitchFamily="34" charset="-128"/>
              </a:rPr>
              <a:t>A double bond (two pairs of shared electrons) consists of a sigma bond and a pi bond.</a:t>
            </a:r>
          </a:p>
          <a:p>
            <a:pPr>
              <a:lnSpc>
                <a:spcPct val="90000"/>
              </a:lnSpc>
              <a:defRPr/>
            </a:pPr>
            <a:r>
              <a:rPr lang="en-US" altLang="en-US" sz="2400" dirty="0">
                <a:ea typeface="ＭＳ Ｐゴシック" panose="020B0600070205080204" pitchFamily="34" charset="-128"/>
              </a:rPr>
              <a:t>A triple bond (three pairs of shared electrons) consists of a sigma bond and two pi bonds.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5205"/>
          <a:stretch/>
        </p:blipFill>
        <p:spPr>
          <a:xfrm>
            <a:off x="304800" y="1479921"/>
            <a:ext cx="8534400" cy="2895131"/>
          </a:xfrm>
          <a:prstGeom prst="rect">
            <a:avLst/>
          </a:prstGeom>
        </p:spPr>
      </p:pic>
    </p:spTree>
    <p:extLst>
      <p:ext uri="{BB962C8B-B14F-4D97-AF65-F5344CB8AC3E}">
        <p14:creationId xmlns:p14="http://schemas.microsoft.com/office/powerpoint/2010/main" val="236083828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Molecular Shapes</a:t>
            </a:r>
            <a:endParaRPr lang="en-US" sz="4400" b="0" baseline="-25000" dirty="0" smtClean="0">
              <a:solidFill>
                <a:schemeClr val="tx1"/>
              </a:solidFill>
            </a:endParaRPr>
          </a:p>
        </p:txBody>
      </p:sp>
      <p:sp>
        <p:nvSpPr>
          <p:cNvPr id="40963" name="Content Placeholder 2"/>
          <p:cNvSpPr>
            <a:spLocks noGrp="1"/>
          </p:cNvSpPr>
          <p:nvPr>
            <p:ph idx="1"/>
          </p:nvPr>
        </p:nvSpPr>
        <p:spPr>
          <a:xfrm>
            <a:off x="369888" y="4516300"/>
            <a:ext cx="8476162" cy="1751249"/>
          </a:xfrm>
        </p:spPr>
        <p:txBody>
          <a:bodyPr/>
          <a:lstStyle/>
          <a:p>
            <a:pPr>
              <a:lnSpc>
                <a:spcPct val="90000"/>
              </a:lnSpc>
              <a:defRPr/>
            </a:pPr>
            <a:r>
              <a:rPr lang="en-US" altLang="en-US" sz="2200" dirty="0">
                <a:ea typeface="ＭＳ Ｐゴシック" panose="020B0600070205080204" pitchFamily="34" charset="-128"/>
              </a:rPr>
              <a:t>Bond angles cannot be explained with simple </a:t>
            </a:r>
            <a:r>
              <a:rPr lang="en-US" altLang="en-US" sz="2200" i="1" dirty="0">
                <a:ea typeface="ＭＳ Ｐゴシック" panose="020B0600070205080204" pitchFamily="34" charset="-128"/>
              </a:rPr>
              <a:t>s</a:t>
            </a:r>
            <a:r>
              <a:rPr lang="en-US" altLang="en-US" sz="2200" dirty="0">
                <a:ea typeface="ＭＳ Ｐゴシック" panose="020B0600070205080204" pitchFamily="34" charset="-128"/>
              </a:rPr>
              <a:t> and </a:t>
            </a:r>
            <a:r>
              <a:rPr lang="en-US" altLang="en-US" sz="2200" i="1" dirty="0">
                <a:ea typeface="ＭＳ Ｐゴシック" panose="020B0600070205080204" pitchFamily="34" charset="-128"/>
              </a:rPr>
              <a:t>p</a:t>
            </a:r>
            <a:r>
              <a:rPr lang="en-US" altLang="en-US" sz="2200" dirty="0">
                <a:ea typeface="ＭＳ Ｐゴシック" panose="020B0600070205080204" pitchFamily="34" charset="-128"/>
              </a:rPr>
              <a:t> orbitals.  </a:t>
            </a:r>
          </a:p>
          <a:p>
            <a:pPr>
              <a:lnSpc>
                <a:spcPct val="90000"/>
              </a:lnSpc>
              <a:defRPr/>
            </a:pPr>
            <a:r>
              <a:rPr lang="en-US" altLang="en-US" sz="2200" b="1" dirty="0">
                <a:ea typeface="ＭＳ Ｐゴシック" panose="020B0600070205080204" pitchFamily="34" charset="-128"/>
              </a:rPr>
              <a:t>Valence-shell electron-pair repulsion </a:t>
            </a:r>
            <a:r>
              <a:rPr lang="en-US" altLang="en-US" sz="2200" dirty="0">
                <a:ea typeface="ＭＳ Ｐゴシック" panose="020B0600070205080204" pitchFamily="34" charset="-128"/>
              </a:rPr>
              <a:t>theory (</a:t>
            </a:r>
            <a:r>
              <a:rPr lang="en-US" altLang="en-US" sz="2200" b="1" dirty="0">
                <a:ea typeface="ＭＳ Ｐゴシック" panose="020B0600070205080204" pitchFamily="34" charset="-128"/>
              </a:rPr>
              <a:t>VSEPR</a:t>
            </a:r>
            <a:r>
              <a:rPr lang="en-US" altLang="en-US" sz="2200" dirty="0">
                <a:ea typeface="ＭＳ Ｐゴシック" panose="020B0600070205080204" pitchFamily="34" charset="-128"/>
              </a:rPr>
              <a:t>) is used to explain the molecular shape of molecules.</a:t>
            </a:r>
          </a:p>
          <a:p>
            <a:pPr>
              <a:lnSpc>
                <a:spcPct val="90000"/>
              </a:lnSpc>
              <a:defRPr/>
            </a:pPr>
            <a:r>
              <a:rPr lang="en-US" altLang="en-US" sz="2200" dirty="0">
                <a:ea typeface="ＭＳ Ｐゴシック" panose="020B0600070205080204" pitchFamily="34" charset="-128"/>
              </a:rPr>
              <a:t>Hybridized orbitals are lower in energy because electron pairs are farther apart.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6112"/>
          <a:stretch/>
        </p:blipFill>
        <p:spPr>
          <a:xfrm>
            <a:off x="398584" y="1206539"/>
            <a:ext cx="8534400" cy="2535467"/>
          </a:xfrm>
          <a:prstGeom prst="rect">
            <a:avLst/>
          </a:prstGeom>
        </p:spPr>
      </p:pic>
    </p:spTree>
    <p:extLst>
      <p:ext uri="{BB962C8B-B14F-4D97-AF65-F5344CB8AC3E}">
        <p14:creationId xmlns:p14="http://schemas.microsoft.com/office/powerpoint/2010/main" val="66928396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i="1" dirty="0" err="1" smtClean="0">
                <a:solidFill>
                  <a:schemeClr val="tx1"/>
                </a:solidFill>
                <a:ea typeface="ＭＳ Ｐゴシック" pitchFamily="34" charset="-128"/>
              </a:rPr>
              <a:t>sp</a:t>
            </a:r>
            <a:r>
              <a:rPr lang="en-US" altLang="en-US" sz="4400" b="0" dirty="0" smtClean="0">
                <a:solidFill>
                  <a:schemeClr val="tx1"/>
                </a:solidFill>
                <a:ea typeface="ＭＳ Ｐゴシック" pitchFamily="34" charset="-128"/>
              </a:rPr>
              <a:t> Hybrid Orbitals</a:t>
            </a:r>
            <a:endParaRPr lang="en-US" sz="4400" b="0" baseline="-25000" dirty="0" smtClean="0">
              <a:solidFill>
                <a:schemeClr val="tx1"/>
              </a:solidFill>
            </a:endParaRPr>
          </a:p>
        </p:txBody>
      </p:sp>
      <p:sp>
        <p:nvSpPr>
          <p:cNvPr id="40963" name="Content Placeholder 2"/>
          <p:cNvSpPr>
            <a:spLocks noGrp="1"/>
          </p:cNvSpPr>
          <p:nvPr>
            <p:ph idx="1"/>
          </p:nvPr>
        </p:nvSpPr>
        <p:spPr>
          <a:xfrm>
            <a:off x="492894" y="1985063"/>
            <a:ext cx="3892623" cy="3637919"/>
          </a:xfrm>
        </p:spPr>
        <p:txBody>
          <a:bodyPr/>
          <a:lstStyle/>
          <a:p>
            <a:pPr>
              <a:defRPr/>
            </a:pPr>
            <a:r>
              <a:rPr lang="en-US" altLang="en-US" sz="2400" dirty="0">
                <a:ea typeface="ＭＳ Ｐゴシック" panose="020B0600070205080204" pitchFamily="34" charset="-128"/>
              </a:rPr>
              <a:t>Hybrid orbitals result when orbitals in the same atom combine.</a:t>
            </a:r>
          </a:p>
          <a:p>
            <a:pPr>
              <a:defRPr/>
            </a:pPr>
            <a:r>
              <a:rPr lang="en-US" altLang="en-US" sz="2400" dirty="0">
                <a:ea typeface="ＭＳ Ｐゴシック" panose="020B0600070205080204" pitchFamily="34" charset="-128"/>
              </a:rPr>
              <a:t>Two orbitals (</a:t>
            </a:r>
            <a:r>
              <a:rPr lang="en-US" altLang="en-US" sz="2400" i="1" dirty="0">
                <a:ea typeface="ＭＳ Ｐゴシック" panose="020B0600070205080204" pitchFamily="34" charset="-128"/>
              </a:rPr>
              <a:t>s</a:t>
            </a:r>
            <a:r>
              <a:rPr lang="en-US" altLang="en-US" sz="2400" dirty="0">
                <a:ea typeface="ＭＳ Ｐゴシック" panose="020B0600070205080204" pitchFamily="34" charset="-128"/>
              </a:rPr>
              <a:t> and </a:t>
            </a:r>
            <a:r>
              <a:rPr lang="en-US" altLang="en-US" sz="2400" i="1" dirty="0">
                <a:ea typeface="ＭＳ Ｐゴシック" panose="020B0600070205080204" pitchFamily="34" charset="-128"/>
              </a:rPr>
              <a:t>p</a:t>
            </a:r>
            <a:r>
              <a:rPr lang="en-US" altLang="en-US" sz="2400" dirty="0">
                <a:ea typeface="ＭＳ Ｐゴシック" panose="020B0600070205080204" pitchFamily="34" charset="-128"/>
              </a:rPr>
              <a:t>) combine to form two </a:t>
            </a:r>
            <a:r>
              <a:rPr lang="en-US" altLang="en-US" sz="2400" dirty="0" smtClean="0">
                <a:ea typeface="ＭＳ Ｐゴシック" panose="020B0600070205080204" pitchFamily="34" charset="-128"/>
              </a:rPr>
              <a:t/>
            </a:r>
            <a:br>
              <a:rPr lang="en-US" altLang="en-US" sz="2400" dirty="0" smtClean="0">
                <a:ea typeface="ＭＳ Ｐゴシック" panose="020B0600070205080204" pitchFamily="34" charset="-128"/>
              </a:rPr>
            </a:br>
            <a:r>
              <a:rPr lang="en-US" altLang="en-US" sz="2400" i="1" dirty="0" err="1" smtClean="0">
                <a:ea typeface="ＭＳ Ｐゴシック" panose="020B0600070205080204" pitchFamily="34" charset="-128"/>
              </a:rPr>
              <a:t>sp</a:t>
            </a:r>
            <a:r>
              <a:rPr lang="en-US" altLang="en-US" sz="2400" dirty="0" smtClean="0">
                <a:ea typeface="ＭＳ Ｐゴシック" panose="020B0600070205080204" pitchFamily="34" charset="-128"/>
              </a:rPr>
              <a:t> </a:t>
            </a:r>
            <a:r>
              <a:rPr lang="en-US" altLang="en-US" sz="2400" dirty="0">
                <a:ea typeface="ＭＳ Ｐゴシック" panose="020B0600070205080204" pitchFamily="34" charset="-128"/>
              </a:rPr>
              <a:t>orbitals.</a:t>
            </a:r>
          </a:p>
          <a:p>
            <a:pPr>
              <a:defRPr/>
            </a:pPr>
            <a:r>
              <a:rPr lang="en-US" altLang="en-US" sz="2400" dirty="0">
                <a:ea typeface="ＭＳ Ｐゴシック" panose="020B0600070205080204" pitchFamily="34" charset="-128"/>
              </a:rPr>
              <a:t>Linear electron pair geometry</a:t>
            </a:r>
          </a:p>
          <a:p>
            <a:pPr>
              <a:defRPr/>
            </a:pPr>
            <a:r>
              <a:rPr lang="en-US" altLang="en-US" sz="2400" dirty="0" smtClean="0">
                <a:ea typeface="ＭＳ Ｐゴシック" panose="020B0600070205080204" pitchFamily="34" charset="-128"/>
              </a:rPr>
              <a:t>180</a:t>
            </a:r>
            <a:r>
              <a:rPr lang="en-US" sz="2400" dirty="0" smtClean="0">
                <a:ea typeface="Calibri"/>
              </a:rPr>
              <a:t>°</a:t>
            </a:r>
            <a:r>
              <a:rPr lang="en-US" altLang="en-US" sz="2400" dirty="0" smtClean="0">
                <a:ea typeface="ＭＳ Ｐゴシック" panose="020B0600070205080204" pitchFamily="34" charset="-128"/>
              </a:rPr>
              <a:t> bond </a:t>
            </a:r>
            <a:r>
              <a:rPr lang="en-US" altLang="en-US" sz="2400" dirty="0">
                <a:ea typeface="ＭＳ Ｐゴシック" panose="020B0600070205080204" pitchFamily="34" charset="-128"/>
              </a:rPr>
              <a:t>angle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297"/>
          <a:stretch/>
        </p:blipFill>
        <p:spPr>
          <a:xfrm>
            <a:off x="4146363" y="1825278"/>
            <a:ext cx="4758483" cy="4139418"/>
          </a:xfrm>
          <a:prstGeom prst="rect">
            <a:avLst/>
          </a:prstGeom>
        </p:spPr>
      </p:pic>
    </p:spTree>
    <p:extLst>
      <p:ext uri="{BB962C8B-B14F-4D97-AF65-F5344CB8AC3E}">
        <p14:creationId xmlns:p14="http://schemas.microsoft.com/office/powerpoint/2010/main" val="216658053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chemeClr val="tx1"/>
                </a:solidFill>
                <a:ea typeface="ＭＳ Ｐゴシック" pitchFamily="34" charset="-128"/>
              </a:rPr>
              <a:t>The Bonding of BeH</a:t>
            </a:r>
            <a:r>
              <a:rPr lang="en-US" altLang="en-US" sz="4400" b="0" baseline="-20000" dirty="0">
                <a:solidFill>
                  <a:schemeClr val="tx1"/>
                </a:solidFill>
                <a:ea typeface="ＭＳ Ｐゴシック" pitchFamily="34" charset="-128"/>
              </a:rPr>
              <a:t>2</a:t>
            </a:r>
            <a:endParaRPr lang="en-US" sz="4400" b="0" baseline="-25000" dirty="0" smtClean="0">
              <a:solidFill>
                <a:schemeClr val="tx1"/>
              </a:solidFill>
            </a:endParaRPr>
          </a:p>
        </p:txBody>
      </p:sp>
      <p:sp>
        <p:nvSpPr>
          <p:cNvPr id="40963" name="Content Placeholder 2"/>
          <p:cNvSpPr>
            <a:spLocks noGrp="1"/>
          </p:cNvSpPr>
          <p:nvPr>
            <p:ph idx="1"/>
          </p:nvPr>
        </p:nvSpPr>
        <p:spPr>
          <a:xfrm>
            <a:off x="369888" y="6022491"/>
            <a:ext cx="8147388" cy="430887"/>
          </a:xfrm>
        </p:spPr>
        <p:txBody>
          <a:bodyPr/>
          <a:lstStyle/>
          <a:p>
            <a:pPr>
              <a:lnSpc>
                <a:spcPct val="90000"/>
              </a:lnSpc>
              <a:defRPr/>
            </a:pPr>
            <a:r>
              <a:rPr lang="en-US" altLang="en-US" sz="2200" dirty="0">
                <a:solidFill>
                  <a:srgbClr val="000000"/>
                </a:solidFill>
                <a:ea typeface="ＭＳ Ｐゴシック" panose="020B0600070205080204" pitchFamily="34" charset="-128"/>
              </a:rPr>
              <a:t>The bond angle in BeH</a:t>
            </a:r>
            <a:r>
              <a:rPr lang="en-US" altLang="en-US" sz="2200" baseline="-20000" dirty="0">
                <a:solidFill>
                  <a:srgbClr val="000000"/>
                </a:solidFill>
                <a:ea typeface="ＭＳ Ｐゴシック" panose="020B0600070205080204" pitchFamily="34" charset="-128"/>
              </a:rPr>
              <a:t>2 </a:t>
            </a:r>
            <a:r>
              <a:rPr lang="en-US" altLang="en-US" sz="2200" dirty="0">
                <a:solidFill>
                  <a:srgbClr val="000000"/>
                </a:solidFill>
                <a:ea typeface="ＭＳ Ｐゴシック" panose="020B0600070205080204" pitchFamily="34" charset="-128"/>
              </a:rPr>
              <a:t>is </a:t>
            </a:r>
            <a:r>
              <a:rPr lang="en-US" altLang="en-US" sz="2200" dirty="0" smtClean="0">
                <a:solidFill>
                  <a:srgbClr val="000000"/>
                </a:solidFill>
                <a:ea typeface="ＭＳ Ｐゴシック" panose="020B0600070205080204" pitchFamily="34" charset="-128"/>
              </a:rPr>
              <a:t>180</a:t>
            </a:r>
            <a:r>
              <a:rPr lang="en-US" sz="2000" dirty="0">
                <a:ea typeface="Calibri"/>
              </a:rPr>
              <a:t>°</a:t>
            </a:r>
            <a:r>
              <a:rPr lang="en-US" sz="2400" dirty="0" smtClean="0">
                <a:solidFill>
                  <a:srgbClr val="000000"/>
                </a:solidFill>
                <a:ea typeface="ＭＳ Ｐゴシック" panose="020B0600070205080204" pitchFamily="34" charset="-128"/>
              </a:rPr>
              <a:t> </a:t>
            </a:r>
            <a:r>
              <a:rPr lang="en-US" altLang="en-US" sz="2200" dirty="0" smtClean="0">
                <a:solidFill>
                  <a:srgbClr val="000000"/>
                </a:solidFill>
                <a:ea typeface="ＭＳ Ｐゴシック" panose="020B0600070205080204" pitchFamily="34" charset="-128"/>
              </a:rPr>
              <a:t>and </a:t>
            </a:r>
            <a:r>
              <a:rPr lang="en-US" altLang="en-US" sz="2200" dirty="0">
                <a:solidFill>
                  <a:srgbClr val="000000"/>
                </a:solidFill>
                <a:ea typeface="ＭＳ Ｐゴシック" panose="020B0600070205080204" pitchFamily="34" charset="-128"/>
              </a:rPr>
              <a:t>the geometry is linear.</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144"/>
          <a:stretch/>
        </p:blipFill>
        <p:spPr>
          <a:xfrm>
            <a:off x="1195754" y="1192003"/>
            <a:ext cx="7047913" cy="4568751"/>
          </a:xfrm>
          <a:prstGeom prst="rect">
            <a:avLst/>
          </a:prstGeom>
        </p:spPr>
      </p:pic>
    </p:spTree>
    <p:extLst>
      <p:ext uri="{BB962C8B-B14F-4D97-AF65-F5344CB8AC3E}">
        <p14:creationId xmlns:p14="http://schemas.microsoft.com/office/powerpoint/2010/main" val="112083837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i="1" dirty="0">
                <a:solidFill>
                  <a:schemeClr val="tx1"/>
                </a:solidFill>
                <a:ea typeface="ＭＳ Ｐゴシック" pitchFamily="34" charset="-128"/>
              </a:rPr>
              <a:t>sp</a:t>
            </a:r>
            <a:r>
              <a:rPr lang="en-US" altLang="en-US" sz="4400" b="0" baseline="30000" dirty="0">
                <a:solidFill>
                  <a:schemeClr val="tx1"/>
                </a:solidFill>
                <a:ea typeface="ＭＳ Ｐゴシック" pitchFamily="34" charset="-128"/>
              </a:rPr>
              <a:t>2</a:t>
            </a:r>
            <a:r>
              <a:rPr lang="en-US" altLang="en-US" sz="4400" b="0" dirty="0">
                <a:solidFill>
                  <a:schemeClr val="tx1"/>
                </a:solidFill>
                <a:ea typeface="ＭＳ Ｐゴシック" pitchFamily="34" charset="-128"/>
              </a:rPr>
              <a:t> Hybrid Orbitals</a:t>
            </a:r>
            <a:endParaRPr lang="en-US" sz="4400" b="0" baseline="-25000" dirty="0" smtClean="0">
              <a:solidFill>
                <a:schemeClr val="tx1"/>
              </a:solidFill>
            </a:endParaRPr>
          </a:p>
        </p:txBody>
      </p:sp>
      <p:sp>
        <p:nvSpPr>
          <p:cNvPr id="40963" name="Content Placeholder 2"/>
          <p:cNvSpPr>
            <a:spLocks noGrp="1"/>
          </p:cNvSpPr>
          <p:nvPr>
            <p:ph idx="1"/>
          </p:nvPr>
        </p:nvSpPr>
        <p:spPr>
          <a:xfrm>
            <a:off x="369888" y="5248768"/>
            <a:ext cx="8147388" cy="1138773"/>
          </a:xfrm>
        </p:spPr>
        <p:txBody>
          <a:bodyPr/>
          <a:lstStyle/>
          <a:p>
            <a:pPr>
              <a:defRPr/>
            </a:pPr>
            <a:r>
              <a:rPr lang="en-US" altLang="en-US" sz="2000" dirty="0">
                <a:ea typeface="ＭＳ Ｐゴシック" panose="020B0600070205080204" pitchFamily="34" charset="-128"/>
              </a:rPr>
              <a:t>Three orbitals (one </a:t>
            </a:r>
            <a:r>
              <a:rPr lang="en-US" altLang="en-US" sz="2000" i="1" dirty="0">
                <a:ea typeface="ＭＳ Ｐゴシック" panose="020B0600070205080204" pitchFamily="34" charset="-128"/>
              </a:rPr>
              <a:t>s</a:t>
            </a:r>
            <a:r>
              <a:rPr lang="en-US" altLang="en-US" sz="2000" dirty="0">
                <a:ea typeface="ＭＳ Ｐゴシック" panose="020B0600070205080204" pitchFamily="34" charset="-128"/>
              </a:rPr>
              <a:t> and two </a:t>
            </a:r>
            <a:r>
              <a:rPr lang="en-US" altLang="en-US" sz="2000" i="1" dirty="0">
                <a:ea typeface="ＭＳ Ｐゴシック" panose="020B0600070205080204" pitchFamily="34" charset="-128"/>
              </a:rPr>
              <a:t>p</a:t>
            </a:r>
            <a:r>
              <a:rPr lang="en-US" altLang="en-US" sz="2000" dirty="0">
                <a:ea typeface="ＭＳ Ｐゴシック" panose="020B0600070205080204" pitchFamily="34" charset="-128"/>
              </a:rPr>
              <a:t>) combine to form three </a:t>
            </a:r>
            <a:r>
              <a:rPr lang="en-US" altLang="en-US" sz="2000" i="1" dirty="0">
                <a:ea typeface="ＭＳ Ｐゴシック" panose="020B0600070205080204" pitchFamily="34" charset="-128"/>
              </a:rPr>
              <a:t>sp</a:t>
            </a:r>
            <a:r>
              <a:rPr lang="en-US" altLang="en-US" sz="2000" i="1" baseline="30000" dirty="0">
                <a:ea typeface="ＭＳ Ｐゴシック" panose="020B0600070205080204" pitchFamily="34" charset="-128"/>
              </a:rPr>
              <a:t>2</a:t>
            </a:r>
            <a:r>
              <a:rPr lang="en-US" altLang="en-US" sz="2000" dirty="0">
                <a:ea typeface="ＭＳ Ｐゴシック" panose="020B0600070205080204" pitchFamily="34" charset="-128"/>
              </a:rPr>
              <a:t> orbitals.</a:t>
            </a:r>
          </a:p>
          <a:p>
            <a:pPr>
              <a:defRPr/>
            </a:pPr>
            <a:r>
              <a:rPr lang="en-US" altLang="en-US" sz="2000" dirty="0">
                <a:ea typeface="ＭＳ Ｐゴシック" panose="020B0600070205080204" pitchFamily="34" charset="-128"/>
              </a:rPr>
              <a:t>Trigonal planar geometry</a:t>
            </a:r>
          </a:p>
          <a:p>
            <a:pPr>
              <a:defRPr/>
            </a:pPr>
            <a:r>
              <a:rPr lang="en-US" altLang="en-US" sz="2000" dirty="0" smtClean="0">
                <a:ea typeface="ＭＳ Ｐゴシック" panose="020B0600070205080204" pitchFamily="34" charset="-128"/>
              </a:rPr>
              <a:t>120</a:t>
            </a:r>
            <a:r>
              <a:rPr lang="en-US" sz="2000" dirty="0" smtClean="0">
                <a:ea typeface="Calibri"/>
              </a:rPr>
              <a:t>° </a:t>
            </a:r>
            <a:r>
              <a:rPr lang="en-US" altLang="en-US" sz="2000" dirty="0" smtClean="0">
                <a:ea typeface="ＭＳ Ｐゴシック" panose="020B0600070205080204" pitchFamily="34" charset="-128"/>
              </a:rPr>
              <a:t>bond </a:t>
            </a:r>
            <a:r>
              <a:rPr lang="en-US" altLang="en-US" sz="2000" dirty="0">
                <a:ea typeface="ＭＳ Ｐゴシック" panose="020B0600070205080204" pitchFamily="34" charset="-128"/>
              </a:rPr>
              <a:t>angle</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3434"/>
          <a:stretch/>
        </p:blipFill>
        <p:spPr>
          <a:xfrm>
            <a:off x="1777151" y="1192471"/>
            <a:ext cx="5949111" cy="3787492"/>
          </a:xfrm>
          <a:prstGeom prst="rect">
            <a:avLst/>
          </a:prstGeom>
        </p:spPr>
      </p:pic>
    </p:spTree>
    <p:extLst>
      <p:ext uri="{BB962C8B-B14F-4D97-AF65-F5344CB8AC3E}">
        <p14:creationId xmlns:p14="http://schemas.microsoft.com/office/powerpoint/2010/main" val="413010519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chemeClr val="tx1"/>
                </a:solidFill>
                <a:ea typeface="ＭＳ Ｐゴシック" pitchFamily="34" charset="-128"/>
              </a:rPr>
              <a:t>Solved Problem 1</a:t>
            </a:r>
          </a:p>
        </p:txBody>
      </p:sp>
      <p:sp>
        <p:nvSpPr>
          <p:cNvPr id="40963" name="Content Placeholder 2"/>
          <p:cNvSpPr>
            <a:spLocks noGrp="1"/>
          </p:cNvSpPr>
          <p:nvPr>
            <p:ph idx="1"/>
          </p:nvPr>
        </p:nvSpPr>
        <p:spPr>
          <a:xfrm>
            <a:off x="369887" y="1225408"/>
            <a:ext cx="8450839" cy="1668149"/>
          </a:xfrm>
        </p:spPr>
        <p:txBody>
          <a:bodyPr/>
          <a:lstStyle/>
          <a:p>
            <a:pPr marL="0" indent="0" eaLnBrk="1" hangingPunct="1">
              <a:buNone/>
              <a:tabLst>
                <a:tab pos="571500" algn="l"/>
              </a:tabLst>
              <a:defRPr/>
            </a:pPr>
            <a:r>
              <a:rPr lang="en-US" altLang="en-US" sz="1600" dirty="0"/>
              <a:t>Borane (BH</a:t>
            </a:r>
            <a:r>
              <a:rPr lang="en-US" altLang="en-US" sz="1600" baseline="-25000" dirty="0"/>
              <a:t>3</a:t>
            </a:r>
            <a:r>
              <a:rPr lang="en-US" altLang="en-US" sz="1600" dirty="0"/>
              <a:t>) is not stable under normal conditions, but it has been detected at </a:t>
            </a:r>
            <a:r>
              <a:rPr lang="en-US" altLang="en-US" sz="1600" dirty="0" smtClean="0"/>
              <a:t>low pressure. (a) Draw </a:t>
            </a:r>
            <a:r>
              <a:rPr lang="en-US" altLang="en-US" sz="1600" dirty="0"/>
              <a:t>the Lewis structure for borane. (b) Draw a diagram of the bonding in this molecule, and label the hybridization of each orbital. (c) Predict the H–B–H bond angle</a:t>
            </a:r>
            <a:r>
              <a:rPr lang="en-US" altLang="en-US" sz="1600" dirty="0" smtClean="0"/>
              <a:t>.</a:t>
            </a:r>
          </a:p>
          <a:p>
            <a:pPr marL="0" indent="0" eaLnBrk="1" hangingPunct="1">
              <a:buNone/>
              <a:tabLst>
                <a:tab pos="571500" algn="l"/>
              </a:tabLst>
              <a:defRPr/>
            </a:pPr>
            <a:r>
              <a:rPr lang="en-US" altLang="en-US" sz="1600" b="1" dirty="0" smtClean="0">
                <a:cs typeface="Arial" pitchFamily="34" charset="0"/>
              </a:rPr>
              <a:t>Solution</a:t>
            </a:r>
            <a:endParaRPr lang="en-US" altLang="en-US" sz="1600" b="1" dirty="0">
              <a:cs typeface="Arial" pitchFamily="34" charset="0"/>
            </a:endParaRPr>
          </a:p>
          <a:p>
            <a:pPr marL="0" indent="0" eaLnBrk="1" hangingPunct="1">
              <a:buNone/>
              <a:tabLst>
                <a:tab pos="571500" algn="l"/>
              </a:tabLst>
              <a:defRPr/>
            </a:pPr>
            <a:r>
              <a:rPr lang="en-US" altLang="en-US" sz="1600" dirty="0"/>
              <a:t>There are only six valence electrons in borane. Boron has a single bond to each of the three hydrogen atoms</a:t>
            </a:r>
            <a:r>
              <a:rPr lang="en-US" altLang="en-US" sz="1600" dirty="0" smtClean="0"/>
              <a:t>.</a:t>
            </a:r>
            <a:endParaRPr lang="en-US" altLang="en-US" sz="1600" dirty="0"/>
          </a:p>
        </p:txBody>
      </p:sp>
      <p:sp>
        <p:nvSpPr>
          <p:cNvPr id="5" name="Content Placeholder 2"/>
          <p:cNvSpPr txBox="1">
            <a:spLocks/>
          </p:cNvSpPr>
          <p:nvPr/>
        </p:nvSpPr>
        <p:spPr bwMode="auto">
          <a:xfrm>
            <a:off x="423814" y="3853723"/>
            <a:ext cx="478318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US" altLang="en-US" sz="1600" dirty="0"/>
              <a:t>The best bonding orbitals are those that provide the greatest electron density in the bonding region while keeping the three pairs of bonding electrons as far apart as possible. Hybridization of an </a:t>
            </a:r>
            <a:r>
              <a:rPr lang="en-US" altLang="en-US" sz="1600" dirty="0" smtClean="0"/>
              <a:t/>
            </a:r>
            <a:br>
              <a:rPr lang="en-US" altLang="en-US" sz="1600" dirty="0" smtClean="0"/>
            </a:br>
            <a:r>
              <a:rPr lang="en-US" altLang="en-US" sz="1600" i="1" dirty="0" smtClean="0"/>
              <a:t>s</a:t>
            </a:r>
            <a:r>
              <a:rPr lang="en-US" altLang="en-US" sz="1600" dirty="0" smtClean="0"/>
              <a:t> </a:t>
            </a:r>
            <a:r>
              <a:rPr lang="en-US" altLang="en-US" sz="1600" dirty="0"/>
              <a:t>orbital with two </a:t>
            </a:r>
            <a:r>
              <a:rPr lang="en-US" altLang="en-US" sz="1600" i="1" dirty="0"/>
              <a:t>p</a:t>
            </a:r>
            <a:r>
              <a:rPr lang="en-US" altLang="en-US" sz="1600" dirty="0"/>
              <a:t> orbitals gives three </a:t>
            </a:r>
            <a:r>
              <a:rPr lang="en-US" altLang="en-US" sz="1600" i="1" dirty="0"/>
              <a:t>sp</a:t>
            </a:r>
            <a:r>
              <a:rPr lang="en-US" altLang="en-US" sz="1600" baseline="30000" dirty="0"/>
              <a:t>2</a:t>
            </a:r>
            <a:r>
              <a:rPr lang="en-US" altLang="en-US" sz="1600" dirty="0"/>
              <a:t> hybrid orbitals directed </a:t>
            </a:r>
            <a:r>
              <a:rPr lang="en-US" altLang="en-US" sz="1600" dirty="0" smtClean="0"/>
              <a:t>120</a:t>
            </a:r>
            <a:r>
              <a:rPr lang="en-US" sz="1600" dirty="0" smtClean="0">
                <a:ea typeface="Calibri"/>
              </a:rPr>
              <a:t>°</a:t>
            </a:r>
            <a:r>
              <a:rPr lang="en-US" altLang="en-US" sz="1600" dirty="0" smtClean="0"/>
              <a:t> </a:t>
            </a:r>
            <a:r>
              <a:rPr lang="en-US" altLang="en-US" sz="1600" dirty="0"/>
              <a:t>apart. Overlap of these orbitals with the hydrogen 1</a:t>
            </a:r>
            <a:r>
              <a:rPr lang="en-US" altLang="en-US" sz="1600" i="1" dirty="0"/>
              <a:t>s</a:t>
            </a:r>
            <a:r>
              <a:rPr lang="en-US" altLang="en-US" sz="1600" dirty="0"/>
              <a:t> orbitals gives a planar, trigonal molecule. (Note that the small back lobes of the hybrid orbitals have been omitted.)</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084"/>
          <a:stretch/>
        </p:blipFill>
        <p:spPr>
          <a:xfrm>
            <a:off x="5419727" y="3344593"/>
            <a:ext cx="3073408" cy="2831123"/>
          </a:xfrm>
          <a:prstGeom prst="rect">
            <a:avLst/>
          </a:prstGeom>
        </p:spPr>
      </p:pic>
      <p:pic>
        <p:nvPicPr>
          <p:cNvPr id="3" name="Picture 2" descr="01_3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0363" y="2958139"/>
            <a:ext cx="762001" cy="789543"/>
          </a:xfrm>
          <a:prstGeom prst="rect">
            <a:avLst/>
          </a:prstGeom>
        </p:spPr>
      </p:pic>
    </p:spTree>
    <p:extLst>
      <p:ext uri="{BB962C8B-B14F-4D97-AF65-F5344CB8AC3E}">
        <p14:creationId xmlns:p14="http://schemas.microsoft.com/office/powerpoint/2010/main" val="177906799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i="1" dirty="0" smtClean="0">
                <a:solidFill>
                  <a:schemeClr val="tx1"/>
                </a:solidFill>
                <a:ea typeface="ＭＳ Ｐゴシック" pitchFamily="34" charset="-128"/>
              </a:rPr>
              <a:t>sp</a:t>
            </a:r>
            <a:r>
              <a:rPr lang="en-US" altLang="en-US" sz="4400" b="0" baseline="30000" dirty="0" smtClean="0">
                <a:solidFill>
                  <a:schemeClr val="tx1"/>
                </a:solidFill>
                <a:ea typeface="ＭＳ Ｐゴシック" pitchFamily="34" charset="-128"/>
              </a:rPr>
              <a:t>3</a:t>
            </a:r>
            <a:r>
              <a:rPr lang="en-US" altLang="en-US" sz="4400" b="0" dirty="0" smtClean="0">
                <a:solidFill>
                  <a:schemeClr val="tx1"/>
                </a:solidFill>
                <a:ea typeface="ＭＳ Ｐゴシック" pitchFamily="34" charset="-128"/>
              </a:rPr>
              <a:t> </a:t>
            </a:r>
            <a:r>
              <a:rPr lang="en-US" altLang="en-US" sz="4400" b="0" dirty="0">
                <a:solidFill>
                  <a:schemeClr val="tx1"/>
                </a:solidFill>
                <a:ea typeface="ＭＳ Ｐゴシック" pitchFamily="34" charset="-128"/>
              </a:rPr>
              <a:t>Hybrid Orbitals</a:t>
            </a:r>
            <a:endParaRPr lang="en-US" sz="4400" b="0" baseline="-25000" dirty="0" smtClean="0">
              <a:solidFill>
                <a:schemeClr val="tx1"/>
              </a:solidFill>
            </a:endParaRPr>
          </a:p>
        </p:txBody>
      </p:sp>
      <p:sp>
        <p:nvSpPr>
          <p:cNvPr id="40963" name="Content Placeholder 2"/>
          <p:cNvSpPr>
            <a:spLocks noGrp="1"/>
          </p:cNvSpPr>
          <p:nvPr>
            <p:ph idx="1"/>
          </p:nvPr>
        </p:nvSpPr>
        <p:spPr>
          <a:xfrm>
            <a:off x="369888" y="5248768"/>
            <a:ext cx="8147388" cy="1175706"/>
          </a:xfrm>
        </p:spPr>
        <p:txBody>
          <a:bodyPr/>
          <a:lstStyle/>
          <a:p>
            <a:pPr>
              <a:defRPr/>
            </a:pPr>
            <a:r>
              <a:rPr lang="en-US" altLang="en-US" sz="2000" dirty="0">
                <a:ea typeface="ＭＳ Ｐゴシック" panose="020B0600070205080204" pitchFamily="34" charset="-128"/>
              </a:rPr>
              <a:t>Four orbitals (one </a:t>
            </a:r>
            <a:r>
              <a:rPr lang="en-US" altLang="en-US" sz="2000" i="1" dirty="0">
                <a:ea typeface="ＭＳ Ｐゴシック" panose="020B0600070205080204" pitchFamily="34" charset="-128"/>
              </a:rPr>
              <a:t>s</a:t>
            </a:r>
            <a:r>
              <a:rPr lang="en-US" altLang="en-US" sz="2000" dirty="0">
                <a:ea typeface="ＭＳ Ｐゴシック" panose="020B0600070205080204" pitchFamily="34" charset="-128"/>
              </a:rPr>
              <a:t> and three </a:t>
            </a:r>
            <a:r>
              <a:rPr lang="en-US" altLang="en-US" sz="2000" i="1" dirty="0">
                <a:ea typeface="ＭＳ Ｐゴシック" panose="020B0600070205080204" pitchFamily="34" charset="-128"/>
              </a:rPr>
              <a:t>p</a:t>
            </a:r>
            <a:r>
              <a:rPr lang="en-US" altLang="en-US" sz="2000" dirty="0">
                <a:ea typeface="ＭＳ Ｐゴシック" panose="020B0600070205080204" pitchFamily="34" charset="-128"/>
              </a:rPr>
              <a:t>) combine to form four </a:t>
            </a:r>
            <a:r>
              <a:rPr lang="en-US" altLang="en-US" sz="2000" i="1" dirty="0">
                <a:ea typeface="ＭＳ Ｐゴシック" panose="020B0600070205080204" pitchFamily="34" charset="-128"/>
              </a:rPr>
              <a:t>sp</a:t>
            </a:r>
            <a:r>
              <a:rPr lang="en-US" altLang="en-US" sz="2000" i="1" baseline="30000" dirty="0">
                <a:ea typeface="ＭＳ Ｐゴシック" panose="020B0600070205080204" pitchFamily="34" charset="-128"/>
              </a:rPr>
              <a:t>3</a:t>
            </a:r>
            <a:r>
              <a:rPr lang="en-US" altLang="en-US" sz="2000" dirty="0">
                <a:ea typeface="ＭＳ Ｐゴシック" panose="020B0600070205080204" pitchFamily="34" charset="-128"/>
              </a:rPr>
              <a:t> orbitals.</a:t>
            </a:r>
          </a:p>
          <a:p>
            <a:pPr>
              <a:defRPr/>
            </a:pPr>
            <a:r>
              <a:rPr lang="en-US" altLang="en-US" sz="2000" dirty="0">
                <a:ea typeface="ＭＳ Ｐゴシック" panose="020B0600070205080204" pitchFamily="34" charset="-128"/>
              </a:rPr>
              <a:t>The atom has tetrahedral electron-pair geometry.</a:t>
            </a:r>
          </a:p>
          <a:p>
            <a:pPr>
              <a:defRPr/>
            </a:pPr>
            <a:r>
              <a:rPr lang="en-US" altLang="en-US" sz="2000" dirty="0" smtClean="0">
                <a:ea typeface="ＭＳ Ｐゴシック" panose="020B0600070205080204" pitchFamily="34" charset="-128"/>
              </a:rPr>
              <a:t>109.5</a:t>
            </a:r>
            <a:r>
              <a:rPr lang="en-US" sz="2200" dirty="0" smtClean="0">
                <a:ea typeface="Calibri"/>
              </a:rPr>
              <a:t>°</a:t>
            </a:r>
            <a:r>
              <a:rPr lang="en-US" altLang="en-US" sz="2000" dirty="0" smtClean="0">
                <a:ea typeface="ＭＳ Ｐゴシック" panose="020B0600070205080204" pitchFamily="34" charset="-128"/>
              </a:rPr>
              <a:t> </a:t>
            </a:r>
            <a:r>
              <a:rPr lang="en-US" altLang="en-US" sz="2000" dirty="0">
                <a:ea typeface="ＭＳ Ｐゴシック" panose="020B0600070205080204" pitchFamily="34" charset="-128"/>
              </a:rPr>
              <a:t>bond </a:t>
            </a:r>
            <a:r>
              <a:rPr lang="en-US" altLang="en-US" sz="2000" dirty="0" smtClean="0">
                <a:ea typeface="ＭＳ Ｐゴシック" panose="020B0600070205080204" pitchFamily="34" charset="-128"/>
              </a:rPr>
              <a:t>angle.</a:t>
            </a:r>
            <a:endParaRPr lang="en-US" altLang="en-US" sz="2000" dirty="0">
              <a:ea typeface="ＭＳ Ｐゴシック" panose="020B0600070205080204" pitchFamily="34"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5825"/>
          <a:stretch/>
        </p:blipFill>
        <p:spPr>
          <a:xfrm>
            <a:off x="304800" y="2167128"/>
            <a:ext cx="8534400" cy="2376737"/>
          </a:xfrm>
          <a:prstGeom prst="rect">
            <a:avLst/>
          </a:prstGeom>
        </p:spPr>
      </p:pic>
    </p:spTree>
    <p:extLst>
      <p:ext uri="{BB962C8B-B14F-4D97-AF65-F5344CB8AC3E}">
        <p14:creationId xmlns:p14="http://schemas.microsoft.com/office/powerpoint/2010/main" val="305281950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chemeClr val="tx1"/>
                </a:solidFill>
                <a:ea typeface="ＭＳ Ｐゴシック" pitchFamily="34" charset="-128"/>
              </a:rPr>
              <a:t>Methane</a:t>
            </a:r>
            <a:endParaRPr lang="en-US" sz="4400" b="0" baseline="-25000" dirty="0" smtClean="0">
              <a:solidFill>
                <a:schemeClr val="tx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3234"/>
          <a:stretch/>
        </p:blipFill>
        <p:spPr>
          <a:xfrm>
            <a:off x="304800" y="1062814"/>
            <a:ext cx="8534400" cy="5450527"/>
          </a:xfrm>
          <a:prstGeom prst="rect">
            <a:avLst/>
          </a:prstGeom>
        </p:spPr>
      </p:pic>
    </p:spTree>
    <p:extLst>
      <p:ext uri="{BB962C8B-B14F-4D97-AF65-F5344CB8AC3E}">
        <p14:creationId xmlns:p14="http://schemas.microsoft.com/office/powerpoint/2010/main" val="156158924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chemeClr val="tx1"/>
                </a:solidFill>
                <a:ea typeface="ＭＳ Ｐゴシック" pitchFamily="34" charset="-128"/>
              </a:rPr>
              <a:t>Summary of Hybridization and Geometry</a:t>
            </a:r>
            <a:endParaRPr lang="en-US" sz="4400" b="0" baseline="-25000" dirty="0" smtClean="0">
              <a:solidFill>
                <a:schemeClr val="tx1"/>
              </a:solidFill>
            </a:endParaRPr>
          </a:p>
        </p:txBody>
      </p:sp>
      <p:pic>
        <p:nvPicPr>
          <p:cNvPr id="3" name="Picture 2" descr="01_3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715883"/>
            <a:ext cx="8472946" cy="1671390"/>
          </a:xfrm>
          <a:prstGeom prst="rect">
            <a:avLst/>
          </a:prstGeom>
        </p:spPr>
      </p:pic>
    </p:spTree>
    <p:extLst>
      <p:ext uri="{BB962C8B-B14F-4D97-AF65-F5344CB8AC3E}">
        <p14:creationId xmlns:p14="http://schemas.microsoft.com/office/powerpoint/2010/main" val="131614818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chemeClr val="tx1"/>
                </a:solidFill>
                <a:ea typeface="ＭＳ Ｐゴシック" pitchFamily="34" charset="-128"/>
              </a:rPr>
              <a:t>Solved Problem </a:t>
            </a:r>
            <a:r>
              <a:rPr lang="en-US" altLang="en-US" sz="4400" b="0" dirty="0" smtClean="0">
                <a:solidFill>
                  <a:schemeClr val="tx1"/>
                </a:solidFill>
                <a:ea typeface="ＭＳ Ｐゴシック" pitchFamily="34" charset="-128"/>
              </a:rPr>
              <a:t>2</a:t>
            </a:r>
            <a:endParaRPr lang="en-US" altLang="en-US" sz="4400" b="0" dirty="0">
              <a:solidFill>
                <a:schemeClr val="tx1"/>
              </a:solidFill>
              <a:ea typeface="ＭＳ Ｐゴシック" pitchFamily="34" charset="-128"/>
            </a:endParaRPr>
          </a:p>
        </p:txBody>
      </p:sp>
      <p:sp>
        <p:nvSpPr>
          <p:cNvPr id="40963" name="Content Placeholder 2"/>
          <p:cNvSpPr>
            <a:spLocks noGrp="1"/>
          </p:cNvSpPr>
          <p:nvPr>
            <p:ph idx="1"/>
          </p:nvPr>
        </p:nvSpPr>
        <p:spPr>
          <a:xfrm>
            <a:off x="369888" y="1225408"/>
            <a:ext cx="8147388" cy="1717393"/>
          </a:xfrm>
        </p:spPr>
        <p:txBody>
          <a:bodyPr/>
          <a:lstStyle/>
          <a:p>
            <a:pPr marL="0" indent="0" eaLnBrk="1" hangingPunct="1">
              <a:buNone/>
              <a:tabLst>
                <a:tab pos="571500" algn="l"/>
              </a:tabLst>
              <a:defRPr/>
            </a:pPr>
            <a:r>
              <a:rPr lang="en-US" altLang="en-US" sz="1600" dirty="0"/>
              <a:t>Predict the hybridization of the nitrogen atom in ammonia, NH</a:t>
            </a:r>
            <a:r>
              <a:rPr lang="en-US" altLang="en-US" sz="1600" baseline="-25000" dirty="0"/>
              <a:t>3</a:t>
            </a:r>
            <a:r>
              <a:rPr lang="en-US" altLang="en-US" sz="1600" dirty="0"/>
              <a:t>. Draw a picture of the three-dimensional structure of ammonia, and predict the bond angles.</a:t>
            </a:r>
            <a:endParaRPr lang="en-US" altLang="en-US" sz="2400" dirty="0"/>
          </a:p>
          <a:p>
            <a:pPr marL="0" indent="0" eaLnBrk="1" hangingPunct="1">
              <a:buNone/>
              <a:tabLst>
                <a:tab pos="571500" algn="l"/>
              </a:tabLst>
              <a:defRPr/>
            </a:pPr>
            <a:endParaRPr lang="en-US" altLang="en-US" sz="1600" dirty="0" smtClean="0"/>
          </a:p>
          <a:p>
            <a:pPr marL="0" indent="0" eaLnBrk="1" hangingPunct="1">
              <a:buNone/>
              <a:tabLst>
                <a:tab pos="571500" algn="l"/>
              </a:tabLst>
              <a:defRPr/>
            </a:pPr>
            <a:r>
              <a:rPr lang="en-US" altLang="en-US" sz="1600" b="1" dirty="0">
                <a:cs typeface="Arial" pitchFamily="34" charset="0"/>
              </a:rPr>
              <a:t>Solution</a:t>
            </a:r>
          </a:p>
          <a:p>
            <a:pPr marL="0" indent="0" eaLnBrk="1" hangingPunct="1">
              <a:buNone/>
              <a:defRPr/>
            </a:pPr>
            <a:r>
              <a:rPr lang="en-US" altLang="en-US" sz="1600" dirty="0"/>
              <a:t>The hybridization depends on the number of sigma bonds plus lone pairs. A Lewis structure provides this information.</a:t>
            </a:r>
            <a:endParaRPr lang="en-US" altLang="en-US" sz="2400" dirty="0"/>
          </a:p>
        </p:txBody>
      </p:sp>
      <p:sp>
        <p:nvSpPr>
          <p:cNvPr id="5" name="Content Placeholder 2"/>
          <p:cNvSpPr txBox="1">
            <a:spLocks/>
          </p:cNvSpPr>
          <p:nvPr/>
        </p:nvSpPr>
        <p:spPr bwMode="auto">
          <a:xfrm>
            <a:off x="423815" y="4736203"/>
            <a:ext cx="485157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US" altLang="en-US" sz="1600" dirty="0"/>
              <a:t>In this structure, there are three sigma bonds and one pair of nonbonding electrons. Four hybrid orbitals are required, implying </a:t>
            </a:r>
            <a:r>
              <a:rPr lang="en-US" altLang="en-US" sz="1600" i="1" dirty="0"/>
              <a:t>sp</a:t>
            </a:r>
            <a:r>
              <a:rPr lang="en-US" altLang="en-US" sz="1600" baseline="30000" dirty="0"/>
              <a:t>3</a:t>
            </a:r>
            <a:r>
              <a:rPr lang="en-US" altLang="en-US" sz="1600" dirty="0"/>
              <a:t> hybridization and tetrahedral geometry around the nitrogen atom, with bond angles slightly smaller than </a:t>
            </a:r>
            <a:r>
              <a:rPr lang="en-US" altLang="en-US" sz="1600" dirty="0" smtClean="0"/>
              <a:t>109.5</a:t>
            </a:r>
            <a:r>
              <a:rPr lang="en-US" sz="1600" dirty="0" smtClean="0">
                <a:ea typeface="Calibri"/>
              </a:rPr>
              <a:t>°</a:t>
            </a:r>
            <a:r>
              <a:rPr lang="en-US" altLang="en-US" sz="1600" dirty="0" smtClean="0"/>
              <a:t>. </a:t>
            </a:r>
            <a:endParaRPr lang="en-US" altLang="en-US" sz="16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724"/>
          <a:stretch/>
        </p:blipFill>
        <p:spPr>
          <a:xfrm>
            <a:off x="6112758" y="4440726"/>
            <a:ext cx="2035249" cy="204807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5206"/>
          <a:stretch/>
        </p:blipFill>
        <p:spPr>
          <a:xfrm>
            <a:off x="2532211" y="3103675"/>
            <a:ext cx="4079575" cy="1317595"/>
          </a:xfrm>
          <a:prstGeom prst="rect">
            <a:avLst/>
          </a:prstGeom>
        </p:spPr>
      </p:pic>
    </p:spTree>
    <p:extLst>
      <p:ext uri="{BB962C8B-B14F-4D97-AF65-F5344CB8AC3E}">
        <p14:creationId xmlns:p14="http://schemas.microsoft.com/office/powerpoint/2010/main" val="31208777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Isotopes</a:t>
            </a:r>
            <a:endParaRPr lang="en-US" sz="4400" b="0" dirty="0" smtClean="0">
              <a:solidFill>
                <a:schemeClr val="tx1"/>
              </a:solidFill>
            </a:endParaRPr>
          </a:p>
        </p:txBody>
      </p:sp>
      <p:sp>
        <p:nvSpPr>
          <p:cNvPr id="14339" name="Content Placeholder 2"/>
          <p:cNvSpPr>
            <a:spLocks noGrp="1"/>
          </p:cNvSpPr>
          <p:nvPr>
            <p:ph idx="1"/>
          </p:nvPr>
        </p:nvSpPr>
        <p:spPr>
          <a:xfrm>
            <a:off x="365125" y="3963904"/>
            <a:ext cx="8634413" cy="1902059"/>
          </a:xfrm>
        </p:spPr>
        <p:txBody>
          <a:bodyPr/>
          <a:lstStyle/>
          <a:p>
            <a:pPr eaLnBrk="1" hangingPunct="1"/>
            <a:r>
              <a:rPr lang="en-US" altLang="en-US" sz="2800" b="1" dirty="0">
                <a:ea typeface="ＭＳ Ｐゴシック" pitchFamily="34" charset="-128"/>
              </a:rPr>
              <a:t>Isotopes</a:t>
            </a:r>
            <a:r>
              <a:rPr lang="en-US" altLang="en-US" sz="2800" dirty="0">
                <a:ea typeface="ＭＳ Ｐゴシック" pitchFamily="34" charset="-128"/>
              </a:rPr>
              <a:t> are atoms with the same number of protons but a different number of neutrons.</a:t>
            </a:r>
          </a:p>
          <a:p>
            <a:pPr eaLnBrk="1" hangingPunct="1"/>
            <a:r>
              <a:rPr lang="en-US" altLang="en-US" sz="2800" b="1" dirty="0">
                <a:ea typeface="ＭＳ Ｐゴシック" pitchFamily="34" charset="-128"/>
              </a:rPr>
              <a:t>Mass number</a:t>
            </a:r>
            <a:r>
              <a:rPr lang="en-US" altLang="en-US" sz="2800" dirty="0">
                <a:ea typeface="ＭＳ Ｐゴシック" pitchFamily="34" charset="-128"/>
              </a:rPr>
              <a:t> is the sum of the protons and neutrons in an atom.</a:t>
            </a:r>
          </a:p>
        </p:txBody>
      </p:sp>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828800"/>
            <a:ext cx="337185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chemeClr val="tx1"/>
                </a:solidFill>
                <a:ea typeface="ＭＳ Ｐゴシック" pitchFamily="34" charset="-128"/>
              </a:rPr>
              <a:t>Bonding in Ethylene</a:t>
            </a:r>
            <a:endParaRPr lang="en-US" sz="4400" b="0" baseline="-25000" dirty="0" smtClean="0">
              <a:solidFill>
                <a:schemeClr val="tx1"/>
              </a:solidFill>
            </a:endParaRPr>
          </a:p>
        </p:txBody>
      </p:sp>
      <p:sp>
        <p:nvSpPr>
          <p:cNvPr id="40963" name="Content Placeholder 2"/>
          <p:cNvSpPr>
            <a:spLocks noGrp="1"/>
          </p:cNvSpPr>
          <p:nvPr>
            <p:ph idx="1"/>
          </p:nvPr>
        </p:nvSpPr>
        <p:spPr>
          <a:xfrm>
            <a:off x="369888" y="4418774"/>
            <a:ext cx="8147388" cy="1938992"/>
          </a:xfrm>
        </p:spPr>
        <p:txBody>
          <a:bodyPr/>
          <a:lstStyle/>
          <a:p>
            <a:pPr>
              <a:lnSpc>
                <a:spcPct val="80000"/>
              </a:lnSpc>
              <a:defRPr/>
            </a:pPr>
            <a:r>
              <a:rPr lang="en-US" altLang="en-US" sz="2000" dirty="0">
                <a:solidFill>
                  <a:srgbClr val="000000"/>
                </a:solidFill>
                <a:ea typeface="ＭＳ Ｐゴシック" panose="020B0600070205080204" pitchFamily="34" charset="-128"/>
              </a:rPr>
              <a:t>Ethylene has three sigma bonds formed by its </a:t>
            </a:r>
            <a:r>
              <a:rPr lang="en-US" altLang="en-US" sz="2000" i="1" dirty="0">
                <a:solidFill>
                  <a:srgbClr val="000000"/>
                </a:solidFill>
                <a:ea typeface="ＭＳ Ｐゴシック" panose="020B0600070205080204" pitchFamily="34" charset="-128"/>
              </a:rPr>
              <a:t>sp</a:t>
            </a:r>
            <a:r>
              <a:rPr lang="en-US" altLang="en-US" sz="2000" baseline="30000" dirty="0">
                <a:solidFill>
                  <a:srgbClr val="000000"/>
                </a:solidFill>
                <a:ea typeface="ＭＳ Ｐゴシック" panose="020B0600070205080204" pitchFamily="34" charset="-128"/>
              </a:rPr>
              <a:t>2</a:t>
            </a:r>
            <a:r>
              <a:rPr lang="en-US" altLang="en-US" sz="2000" dirty="0">
                <a:solidFill>
                  <a:srgbClr val="000000"/>
                </a:solidFill>
                <a:ea typeface="ＭＳ Ｐゴシック" panose="020B0600070205080204" pitchFamily="34" charset="-128"/>
              </a:rPr>
              <a:t> hybrid orbitals in a trigonal planar geometry.  </a:t>
            </a:r>
          </a:p>
          <a:p>
            <a:pPr>
              <a:lnSpc>
                <a:spcPct val="80000"/>
              </a:lnSpc>
              <a:defRPr/>
            </a:pPr>
            <a:r>
              <a:rPr lang="en-US" altLang="en-US" sz="2000" dirty="0">
                <a:solidFill>
                  <a:srgbClr val="000000"/>
                </a:solidFill>
                <a:ea typeface="ＭＳ Ｐゴシック" panose="020B0600070205080204" pitchFamily="34" charset="-128"/>
              </a:rPr>
              <a:t>The </a:t>
            </a:r>
            <a:r>
              <a:rPr lang="en-US" altLang="en-US" sz="2000" dirty="0" err="1">
                <a:solidFill>
                  <a:srgbClr val="000000"/>
                </a:solidFill>
                <a:ea typeface="ＭＳ Ｐゴシック" panose="020B0600070205080204" pitchFamily="34" charset="-128"/>
              </a:rPr>
              <a:t>unhybridized</a:t>
            </a:r>
            <a:r>
              <a:rPr lang="en-US" altLang="en-US" sz="2000" dirty="0">
                <a:solidFill>
                  <a:srgbClr val="000000"/>
                </a:solidFill>
                <a:ea typeface="ＭＳ Ｐゴシック" panose="020B0600070205080204" pitchFamily="34" charset="-128"/>
              </a:rPr>
              <a:t> </a:t>
            </a:r>
            <a:r>
              <a:rPr lang="en-US" altLang="en-US" sz="2000" i="1" dirty="0">
                <a:solidFill>
                  <a:srgbClr val="000000"/>
                </a:solidFill>
                <a:ea typeface="ＭＳ Ｐゴシック" panose="020B0600070205080204" pitchFamily="34" charset="-128"/>
              </a:rPr>
              <a:t>p</a:t>
            </a:r>
            <a:r>
              <a:rPr lang="en-US" altLang="en-US" sz="2000" dirty="0">
                <a:solidFill>
                  <a:srgbClr val="000000"/>
                </a:solidFill>
                <a:ea typeface="ＭＳ Ｐゴシック" panose="020B0600070205080204" pitchFamily="34" charset="-128"/>
              </a:rPr>
              <a:t> orbital of one carbon is perpendicular to its </a:t>
            </a:r>
            <a:r>
              <a:rPr lang="en-US" altLang="en-US" sz="2000" i="1" dirty="0">
                <a:solidFill>
                  <a:srgbClr val="000000"/>
                </a:solidFill>
                <a:ea typeface="ＭＳ Ｐゴシック" panose="020B0600070205080204" pitchFamily="34" charset="-128"/>
              </a:rPr>
              <a:t>sp</a:t>
            </a:r>
            <a:r>
              <a:rPr lang="en-US" altLang="en-US" sz="2000" baseline="30000" dirty="0">
                <a:solidFill>
                  <a:srgbClr val="000000"/>
                </a:solidFill>
                <a:ea typeface="ＭＳ Ｐゴシック" panose="020B0600070205080204" pitchFamily="34" charset="-128"/>
              </a:rPr>
              <a:t>2</a:t>
            </a:r>
            <a:r>
              <a:rPr lang="en-US" altLang="en-US" sz="2000" dirty="0">
                <a:solidFill>
                  <a:srgbClr val="000000"/>
                </a:solidFill>
                <a:ea typeface="ＭＳ Ｐゴシック" panose="020B0600070205080204" pitchFamily="34" charset="-128"/>
              </a:rPr>
              <a:t> hybrid orbitals, and it is parallel to the </a:t>
            </a:r>
            <a:r>
              <a:rPr lang="en-US" altLang="en-US" sz="2000" dirty="0" err="1">
                <a:solidFill>
                  <a:srgbClr val="000000"/>
                </a:solidFill>
                <a:ea typeface="ＭＳ Ｐゴシック" panose="020B0600070205080204" pitchFamily="34" charset="-128"/>
              </a:rPr>
              <a:t>unhybridized</a:t>
            </a:r>
            <a:r>
              <a:rPr lang="en-US" altLang="en-US" sz="2000" dirty="0">
                <a:solidFill>
                  <a:srgbClr val="000000"/>
                </a:solidFill>
                <a:ea typeface="ＭＳ Ｐゴシック" panose="020B0600070205080204" pitchFamily="34" charset="-128"/>
              </a:rPr>
              <a:t> </a:t>
            </a:r>
            <a:r>
              <a:rPr lang="en-US" altLang="en-US" sz="2000" i="1" dirty="0">
                <a:solidFill>
                  <a:srgbClr val="000000"/>
                </a:solidFill>
                <a:ea typeface="ＭＳ Ｐゴシック" panose="020B0600070205080204" pitchFamily="34" charset="-128"/>
              </a:rPr>
              <a:t>p</a:t>
            </a:r>
            <a:r>
              <a:rPr lang="en-US" altLang="en-US" sz="2000" dirty="0">
                <a:solidFill>
                  <a:srgbClr val="000000"/>
                </a:solidFill>
                <a:ea typeface="ＭＳ Ｐゴシック" panose="020B0600070205080204" pitchFamily="34" charset="-128"/>
              </a:rPr>
              <a:t> orbital of the second carbon.  </a:t>
            </a:r>
          </a:p>
          <a:p>
            <a:pPr>
              <a:lnSpc>
                <a:spcPct val="80000"/>
              </a:lnSpc>
              <a:defRPr/>
            </a:pPr>
            <a:r>
              <a:rPr lang="en-US" altLang="en-US" sz="2000" dirty="0">
                <a:solidFill>
                  <a:srgbClr val="000000"/>
                </a:solidFill>
                <a:ea typeface="ＭＳ Ｐゴシック" panose="020B0600070205080204" pitchFamily="34" charset="-128"/>
              </a:rPr>
              <a:t>Overlap of these two </a:t>
            </a:r>
            <a:r>
              <a:rPr lang="en-US" altLang="en-US" sz="2000" i="1" dirty="0">
                <a:solidFill>
                  <a:srgbClr val="000000"/>
                </a:solidFill>
                <a:ea typeface="ＭＳ Ｐゴシック" panose="020B0600070205080204" pitchFamily="34" charset="-128"/>
              </a:rPr>
              <a:t>p</a:t>
            </a:r>
            <a:r>
              <a:rPr lang="en-US" altLang="en-US" sz="2000" dirty="0">
                <a:solidFill>
                  <a:srgbClr val="000000"/>
                </a:solidFill>
                <a:ea typeface="ＭＳ Ｐゴシック" panose="020B0600070205080204" pitchFamily="34" charset="-128"/>
              </a:rPr>
              <a:t> orbitals will produce a pi bond (double bond) that is located above and below the sigma bond</a:t>
            </a:r>
            <a:r>
              <a:rPr lang="en-US" altLang="en-US" sz="2000" dirty="0" smtClean="0">
                <a:solidFill>
                  <a:srgbClr val="000000"/>
                </a:solidFill>
                <a:ea typeface="ＭＳ Ｐゴシック" panose="020B0600070205080204" pitchFamily="34" charset="-128"/>
              </a:rPr>
              <a:t>.</a:t>
            </a:r>
            <a:endParaRPr lang="en-US" altLang="en-US" sz="2000" dirty="0">
              <a:solidFill>
                <a:srgbClr val="000000"/>
              </a:solidFill>
              <a:ea typeface="ＭＳ Ｐゴシック" panose="020B0600070205080204" pitchFamily="34"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624"/>
          <a:stretch/>
        </p:blipFill>
        <p:spPr>
          <a:xfrm>
            <a:off x="304800" y="1748614"/>
            <a:ext cx="8534400" cy="1908986"/>
          </a:xfrm>
          <a:prstGeom prst="rect">
            <a:avLst/>
          </a:prstGeom>
        </p:spPr>
      </p:pic>
    </p:spTree>
    <p:extLst>
      <p:ext uri="{BB962C8B-B14F-4D97-AF65-F5344CB8AC3E}">
        <p14:creationId xmlns:p14="http://schemas.microsoft.com/office/powerpoint/2010/main" val="96590341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chemeClr val="tx1"/>
                </a:solidFill>
                <a:ea typeface="ＭＳ Ｐゴシック" pitchFamily="34" charset="-128"/>
              </a:rPr>
              <a:t>Bonding in Acetylene</a:t>
            </a:r>
            <a:endParaRPr lang="en-US" sz="4400" b="0" baseline="-25000" dirty="0" smtClean="0">
              <a:solidFill>
                <a:schemeClr val="tx1"/>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5021"/>
          <a:stretch/>
        </p:blipFill>
        <p:spPr>
          <a:xfrm>
            <a:off x="304800" y="1783080"/>
            <a:ext cx="8534400" cy="3126545"/>
          </a:xfrm>
          <a:prstGeom prst="rect">
            <a:avLst/>
          </a:prstGeom>
        </p:spPr>
      </p:pic>
    </p:spTree>
    <p:extLst>
      <p:ext uri="{BB962C8B-B14F-4D97-AF65-F5344CB8AC3E}">
        <p14:creationId xmlns:p14="http://schemas.microsoft.com/office/powerpoint/2010/main" val="312513197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chemeClr val="tx1"/>
                </a:solidFill>
                <a:ea typeface="ＭＳ Ｐゴシック" pitchFamily="34" charset="-128"/>
              </a:rPr>
              <a:t>Rotation in Single Bonds</a:t>
            </a:r>
            <a:endParaRPr lang="en-US" sz="4400" b="0" baseline="-25000" dirty="0" smtClean="0">
              <a:solidFill>
                <a:schemeClr val="tx1"/>
              </a:solidFill>
            </a:endParaRPr>
          </a:p>
        </p:txBody>
      </p:sp>
      <p:sp>
        <p:nvSpPr>
          <p:cNvPr id="40963" name="Content Placeholder 2"/>
          <p:cNvSpPr>
            <a:spLocks noGrp="1"/>
          </p:cNvSpPr>
          <p:nvPr>
            <p:ph idx="1"/>
          </p:nvPr>
        </p:nvSpPr>
        <p:spPr>
          <a:xfrm>
            <a:off x="369888" y="5698934"/>
            <a:ext cx="8147388" cy="400110"/>
          </a:xfrm>
        </p:spPr>
        <p:txBody>
          <a:bodyPr/>
          <a:lstStyle/>
          <a:p>
            <a:pPr eaLnBrk="1" hangingPunct="1">
              <a:spcBef>
                <a:spcPct val="0"/>
              </a:spcBef>
              <a:buFontTx/>
              <a:buNone/>
            </a:pPr>
            <a:r>
              <a:rPr lang="en-US" altLang="en-US" sz="2000" dirty="0"/>
              <a:t>Single bonds are allowed to rotate giving a variety of conformations.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765"/>
          <a:stretch/>
        </p:blipFill>
        <p:spPr>
          <a:xfrm>
            <a:off x="1153796" y="1331508"/>
            <a:ext cx="6982020" cy="3986081"/>
          </a:xfrm>
          <a:prstGeom prst="rect">
            <a:avLst/>
          </a:prstGeom>
        </p:spPr>
      </p:pic>
    </p:spTree>
    <p:extLst>
      <p:ext uri="{BB962C8B-B14F-4D97-AF65-F5344CB8AC3E}">
        <p14:creationId xmlns:p14="http://schemas.microsoft.com/office/powerpoint/2010/main" val="289029312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chemeClr val="tx1"/>
                </a:solidFill>
                <a:ea typeface="ＭＳ Ｐゴシック" pitchFamily="34" charset="-128"/>
              </a:rPr>
              <a:t>Rotation Around Double Bonds</a:t>
            </a:r>
            <a:endParaRPr lang="en-US" sz="4400" b="0" baseline="-25000" dirty="0" smtClean="0">
              <a:solidFill>
                <a:schemeClr val="tx1"/>
              </a:solidFill>
            </a:endParaRPr>
          </a:p>
        </p:txBody>
      </p:sp>
      <p:sp>
        <p:nvSpPr>
          <p:cNvPr id="40963" name="Content Placeholder 2"/>
          <p:cNvSpPr>
            <a:spLocks noGrp="1"/>
          </p:cNvSpPr>
          <p:nvPr>
            <p:ph idx="1"/>
          </p:nvPr>
        </p:nvSpPr>
        <p:spPr>
          <a:xfrm>
            <a:off x="369888" y="5192497"/>
            <a:ext cx="8147388" cy="1077218"/>
          </a:xfrm>
        </p:spPr>
        <p:txBody>
          <a:bodyPr/>
          <a:lstStyle/>
          <a:p>
            <a:pPr>
              <a:defRPr/>
            </a:pPr>
            <a:r>
              <a:rPr lang="en-US" altLang="en-US" sz="2000" dirty="0">
                <a:ea typeface="ＭＳ Ｐゴシック" panose="020B0600070205080204" pitchFamily="34" charset="-128"/>
              </a:rPr>
              <a:t>Double bonds cannot rotate.</a:t>
            </a:r>
          </a:p>
          <a:p>
            <a:pPr>
              <a:defRPr/>
            </a:pPr>
            <a:r>
              <a:rPr lang="en-US" altLang="en-US" sz="2000" dirty="0">
                <a:ea typeface="ＭＳ Ｐゴシック" panose="020B0600070205080204" pitchFamily="34" charset="-128"/>
              </a:rPr>
              <a:t>Compounds that differ in how their substituents are arranged around the double bond can be isolated and separated.</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5339"/>
          <a:stretch/>
        </p:blipFill>
        <p:spPr>
          <a:xfrm>
            <a:off x="304800" y="2039112"/>
            <a:ext cx="8534400" cy="2631362"/>
          </a:xfrm>
          <a:prstGeom prst="rect">
            <a:avLst/>
          </a:prstGeom>
        </p:spPr>
      </p:pic>
    </p:spTree>
    <p:extLst>
      <p:ext uri="{BB962C8B-B14F-4D97-AF65-F5344CB8AC3E}">
        <p14:creationId xmlns:p14="http://schemas.microsoft.com/office/powerpoint/2010/main" val="429239700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chemeClr val="tx1"/>
                </a:solidFill>
                <a:ea typeface="ＭＳ Ｐゴシック" pitchFamily="34" charset="-128"/>
              </a:rPr>
              <a:t>Isomerism</a:t>
            </a:r>
            <a:endParaRPr lang="en-US" sz="4400" b="0" baseline="-25000" dirty="0" smtClean="0">
              <a:solidFill>
                <a:schemeClr val="tx1"/>
              </a:solidFill>
            </a:endParaRPr>
          </a:p>
        </p:txBody>
      </p:sp>
      <p:sp>
        <p:nvSpPr>
          <p:cNvPr id="40963" name="Content Placeholder 2"/>
          <p:cNvSpPr>
            <a:spLocks noGrp="1"/>
          </p:cNvSpPr>
          <p:nvPr>
            <p:ph idx="1"/>
          </p:nvPr>
        </p:nvSpPr>
        <p:spPr>
          <a:xfrm>
            <a:off x="369888" y="2041334"/>
            <a:ext cx="8147388" cy="2773067"/>
          </a:xfrm>
        </p:spPr>
        <p:txBody>
          <a:bodyPr/>
          <a:lstStyle/>
          <a:p>
            <a:pPr>
              <a:lnSpc>
                <a:spcPct val="90000"/>
              </a:lnSpc>
              <a:defRPr/>
            </a:pPr>
            <a:r>
              <a:rPr lang="en-US" altLang="en-US" sz="2600" dirty="0">
                <a:ea typeface="ＭＳ Ｐゴシック" panose="020B0600070205080204" pitchFamily="34" charset="-128"/>
              </a:rPr>
              <a:t>Molecules that have the same molecular formula but differ in the arrangement of their atoms are called </a:t>
            </a:r>
            <a:r>
              <a:rPr lang="en-US" altLang="en-US" sz="2600" b="1" dirty="0">
                <a:ea typeface="ＭＳ Ｐゴシック" panose="020B0600070205080204" pitchFamily="34" charset="-128"/>
              </a:rPr>
              <a:t>isomers</a:t>
            </a:r>
            <a:r>
              <a:rPr lang="en-US" altLang="en-US" sz="2600" dirty="0">
                <a:ea typeface="ＭＳ Ｐゴシック" panose="020B0600070205080204" pitchFamily="34" charset="-128"/>
              </a:rPr>
              <a:t>.</a:t>
            </a:r>
          </a:p>
          <a:p>
            <a:pPr>
              <a:lnSpc>
                <a:spcPct val="90000"/>
              </a:lnSpc>
              <a:defRPr/>
            </a:pPr>
            <a:r>
              <a:rPr lang="en-US" altLang="en-US" sz="2600" dirty="0">
                <a:ea typeface="ＭＳ Ｐゴシック" panose="020B0600070205080204" pitchFamily="34" charset="-128"/>
              </a:rPr>
              <a:t>Constitutional (or structural) isomers differ in their bonding sequence.</a:t>
            </a:r>
          </a:p>
          <a:p>
            <a:pPr>
              <a:lnSpc>
                <a:spcPct val="90000"/>
              </a:lnSpc>
              <a:defRPr/>
            </a:pPr>
            <a:r>
              <a:rPr lang="en-US" altLang="en-US" sz="2600" dirty="0">
                <a:ea typeface="ＭＳ Ｐゴシック" panose="020B0600070205080204" pitchFamily="34" charset="-128"/>
              </a:rPr>
              <a:t>Stereoisomers differ only in the arrangement of the atoms in space. </a:t>
            </a:r>
          </a:p>
        </p:txBody>
      </p:sp>
    </p:spTree>
    <p:extLst>
      <p:ext uri="{BB962C8B-B14F-4D97-AF65-F5344CB8AC3E}">
        <p14:creationId xmlns:p14="http://schemas.microsoft.com/office/powerpoint/2010/main" val="383314100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chemeClr val="tx1"/>
                </a:solidFill>
                <a:ea typeface="ＭＳ Ｐゴシック" pitchFamily="34" charset="-128"/>
              </a:rPr>
              <a:t>Constitutional Isomers</a:t>
            </a:r>
            <a:endParaRPr lang="en-US" sz="4400" b="0" baseline="-25000" dirty="0" smtClean="0">
              <a:solidFill>
                <a:schemeClr val="tx1"/>
              </a:solidFill>
            </a:endParaRPr>
          </a:p>
        </p:txBody>
      </p:sp>
      <p:sp>
        <p:nvSpPr>
          <p:cNvPr id="40963" name="Content Placeholder 2"/>
          <p:cNvSpPr>
            <a:spLocks noGrp="1"/>
          </p:cNvSpPr>
          <p:nvPr>
            <p:ph idx="1"/>
          </p:nvPr>
        </p:nvSpPr>
        <p:spPr>
          <a:xfrm>
            <a:off x="369888" y="3813863"/>
            <a:ext cx="8147388" cy="2086725"/>
          </a:xfrm>
        </p:spPr>
        <p:txBody>
          <a:bodyPr/>
          <a:lstStyle/>
          <a:p>
            <a:pPr>
              <a:defRPr/>
            </a:pPr>
            <a:r>
              <a:rPr lang="en-US" altLang="en-US" sz="2400" dirty="0">
                <a:solidFill>
                  <a:srgbClr val="000000"/>
                </a:solidFill>
                <a:ea typeface="ＭＳ Ｐゴシック" panose="020B0600070205080204" pitchFamily="34" charset="-128"/>
              </a:rPr>
              <a:t>Constitutional isomers have the same chemical formula, but the atoms are connected in a different order.  </a:t>
            </a:r>
          </a:p>
          <a:p>
            <a:pPr>
              <a:defRPr/>
            </a:pPr>
            <a:r>
              <a:rPr lang="en-US" altLang="en-US" sz="2400" dirty="0">
                <a:solidFill>
                  <a:srgbClr val="000000"/>
                </a:solidFill>
                <a:ea typeface="ＭＳ Ｐゴシック" panose="020B0600070205080204" pitchFamily="34" charset="-128"/>
              </a:rPr>
              <a:t>Constitutional isomers have different properties.</a:t>
            </a:r>
          </a:p>
          <a:p>
            <a:pPr>
              <a:defRPr/>
            </a:pPr>
            <a:r>
              <a:rPr lang="en-US" altLang="en-US" sz="2400" dirty="0">
                <a:solidFill>
                  <a:srgbClr val="000000"/>
                </a:solidFill>
                <a:ea typeface="ＭＳ Ｐゴシック" panose="020B0600070205080204" pitchFamily="34" charset="-128"/>
              </a:rPr>
              <a:t>The number of isomers increases rapidly as the number of carbon atoms increases.</a:t>
            </a:r>
            <a:endParaRPr lang="en-US" altLang="en-US" sz="2400" dirty="0">
              <a:ea typeface="ＭＳ Ｐゴシック" panose="020B0600070205080204" pitchFamily="34"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479"/>
          <a:stretch/>
        </p:blipFill>
        <p:spPr>
          <a:xfrm>
            <a:off x="304800" y="1774405"/>
            <a:ext cx="8534400" cy="1629977"/>
          </a:xfrm>
          <a:prstGeom prst="rect">
            <a:avLst/>
          </a:prstGeom>
        </p:spPr>
      </p:pic>
    </p:spTree>
    <p:extLst>
      <p:ext uri="{BB962C8B-B14F-4D97-AF65-F5344CB8AC3E}">
        <p14:creationId xmlns:p14="http://schemas.microsoft.com/office/powerpoint/2010/main" val="36548227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57200" y="274638"/>
            <a:ext cx="8229600" cy="140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chemeClr val="tx1"/>
                </a:solidFill>
                <a:ea typeface="ＭＳ Ｐゴシック" pitchFamily="34" charset="-128"/>
              </a:rPr>
              <a:t>Geometric Isomers: </a:t>
            </a:r>
            <a:r>
              <a:rPr lang="en-US" altLang="en-US" sz="4400" b="0" dirty="0" smtClean="0">
                <a:solidFill>
                  <a:schemeClr val="tx1"/>
                </a:solidFill>
                <a:ea typeface="ＭＳ Ｐゴシック" pitchFamily="34" charset="-128"/>
              </a:rPr>
              <a:t/>
            </a:r>
            <a:br>
              <a:rPr lang="en-US" altLang="en-US" sz="4400" b="0" dirty="0" smtClean="0">
                <a:solidFill>
                  <a:schemeClr val="tx1"/>
                </a:solidFill>
                <a:ea typeface="ＭＳ Ｐゴシック" pitchFamily="34" charset="-128"/>
              </a:rPr>
            </a:br>
            <a:r>
              <a:rPr lang="en-US" altLang="en-US" sz="4400" b="0" dirty="0" smtClean="0">
                <a:solidFill>
                  <a:schemeClr val="tx1"/>
                </a:solidFill>
                <a:ea typeface="ＭＳ Ｐゴシック" pitchFamily="34" charset="-128"/>
              </a:rPr>
              <a:t>Cis </a:t>
            </a:r>
            <a:r>
              <a:rPr lang="en-US" altLang="en-US" sz="4400" b="0" dirty="0">
                <a:solidFill>
                  <a:schemeClr val="tx1"/>
                </a:solidFill>
                <a:ea typeface="ＭＳ Ｐゴシック" pitchFamily="34" charset="-128"/>
              </a:rPr>
              <a:t>and Trans</a:t>
            </a:r>
            <a:endParaRPr lang="en-US" sz="4400" b="0" baseline="-25000" dirty="0" smtClean="0">
              <a:solidFill>
                <a:schemeClr val="tx1"/>
              </a:solidFill>
            </a:endParaRPr>
          </a:p>
        </p:txBody>
      </p:sp>
      <p:sp>
        <p:nvSpPr>
          <p:cNvPr id="40963" name="Content Placeholder 2"/>
          <p:cNvSpPr>
            <a:spLocks noGrp="1"/>
          </p:cNvSpPr>
          <p:nvPr>
            <p:ph idx="1"/>
          </p:nvPr>
        </p:nvSpPr>
        <p:spPr>
          <a:xfrm>
            <a:off x="369888" y="4193690"/>
            <a:ext cx="8147388" cy="2257541"/>
          </a:xfrm>
        </p:spPr>
        <p:txBody>
          <a:bodyPr/>
          <a:lstStyle/>
          <a:p>
            <a:pPr>
              <a:lnSpc>
                <a:spcPct val="90000"/>
              </a:lnSpc>
              <a:defRPr/>
            </a:pPr>
            <a:r>
              <a:rPr lang="en-US" altLang="en-US" sz="2100" dirty="0">
                <a:solidFill>
                  <a:srgbClr val="000000"/>
                </a:solidFill>
                <a:ea typeface="ＭＳ Ｐゴシック" panose="020B0600070205080204" pitchFamily="34" charset="-128"/>
              </a:rPr>
              <a:t>Stereoisomers are compounds with the atoms bonded in </a:t>
            </a:r>
            <a:r>
              <a:rPr lang="en-US" altLang="en-US" sz="2100" dirty="0" smtClean="0">
                <a:solidFill>
                  <a:srgbClr val="000000"/>
                </a:solidFill>
                <a:ea typeface="ＭＳ Ｐゴシック" panose="020B0600070205080204" pitchFamily="34" charset="-128"/>
              </a:rPr>
              <a:t>the </a:t>
            </a:r>
            <a:r>
              <a:rPr lang="en-US" altLang="en-US" sz="2100" dirty="0">
                <a:solidFill>
                  <a:srgbClr val="000000"/>
                </a:solidFill>
                <a:ea typeface="ＭＳ Ｐゴシック" panose="020B0600070205080204" pitchFamily="34" charset="-128"/>
              </a:rPr>
              <a:t>same order, but their atoms have different orientations </a:t>
            </a:r>
            <a:r>
              <a:rPr lang="en-US" altLang="en-US" sz="2100" dirty="0" smtClean="0">
                <a:solidFill>
                  <a:srgbClr val="000000"/>
                </a:solidFill>
                <a:ea typeface="ＭＳ Ｐゴシック" panose="020B0600070205080204" pitchFamily="34" charset="-128"/>
              </a:rPr>
              <a:t>in </a:t>
            </a:r>
            <a:r>
              <a:rPr lang="en-US" altLang="en-US" sz="2100" dirty="0">
                <a:solidFill>
                  <a:srgbClr val="000000"/>
                </a:solidFill>
                <a:ea typeface="ＭＳ Ｐゴシック" panose="020B0600070205080204" pitchFamily="34" charset="-128"/>
              </a:rPr>
              <a:t>space. </a:t>
            </a:r>
          </a:p>
          <a:p>
            <a:pPr>
              <a:lnSpc>
                <a:spcPct val="90000"/>
              </a:lnSpc>
              <a:defRPr/>
            </a:pPr>
            <a:r>
              <a:rPr lang="en-US" altLang="en-US" sz="2100" dirty="0">
                <a:solidFill>
                  <a:srgbClr val="000000"/>
                </a:solidFill>
                <a:ea typeface="ＭＳ Ｐゴシック" panose="020B0600070205080204" pitchFamily="34" charset="-128"/>
              </a:rPr>
              <a:t>Cis and trans are examples of geometric stereoisomers; they occur when there is a double bond in the compound.  </a:t>
            </a:r>
          </a:p>
          <a:p>
            <a:pPr>
              <a:lnSpc>
                <a:spcPct val="90000"/>
              </a:lnSpc>
              <a:defRPr/>
            </a:pPr>
            <a:r>
              <a:rPr lang="en-US" altLang="en-US" sz="2100" dirty="0">
                <a:solidFill>
                  <a:srgbClr val="000000"/>
                </a:solidFill>
                <a:ea typeface="ＭＳ Ｐゴシック" panose="020B0600070205080204" pitchFamily="34" charset="-128"/>
              </a:rPr>
              <a:t>Since there is no free rotation along the carbon</a:t>
            </a:r>
            <a:r>
              <a:rPr lang="en-US" altLang="en-US" sz="2100" dirty="0">
                <a:solidFill>
                  <a:srgbClr val="000000"/>
                </a:solidFill>
                <a:ea typeface="ＭＳ Ｐゴシック" panose="020B0600070205080204" pitchFamily="34" charset="-128"/>
                <a:cs typeface="Arial" panose="020B0604020202020204" pitchFamily="34" charset="0"/>
              </a:rPr>
              <a:t>–</a:t>
            </a:r>
            <a:r>
              <a:rPr lang="en-US" altLang="en-US" sz="2100" dirty="0">
                <a:solidFill>
                  <a:srgbClr val="000000"/>
                </a:solidFill>
                <a:ea typeface="ＭＳ Ｐゴシック" panose="020B0600070205080204" pitchFamily="34" charset="-128"/>
              </a:rPr>
              <a:t>carbon double bond, the groups on these carbons can point to different places in space. </a:t>
            </a:r>
            <a:endParaRPr lang="en-US" altLang="en-US" sz="2100" dirty="0">
              <a:ea typeface="ＭＳ Ｐゴシック" panose="020B0600070205080204" pitchFamily="34" charset="-12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4957"/>
          <a:stretch/>
        </p:blipFill>
        <p:spPr>
          <a:xfrm>
            <a:off x="1153549" y="1744629"/>
            <a:ext cx="6836900" cy="2265005"/>
          </a:xfrm>
          <a:prstGeom prst="rect">
            <a:avLst/>
          </a:prstGeom>
        </p:spPr>
      </p:pic>
    </p:spTree>
    <p:extLst>
      <p:ext uri="{BB962C8B-B14F-4D97-AF65-F5344CB8AC3E}">
        <p14:creationId xmlns:p14="http://schemas.microsoft.com/office/powerpoint/2010/main" val="23497781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chemeClr val="tx1"/>
                </a:solidFill>
              </a:rPr>
              <a:t>Electronic Configurations </a:t>
            </a:r>
            <a:r>
              <a:rPr lang="en-US" altLang="en-US" sz="4400" b="0" dirty="0" smtClean="0">
                <a:solidFill>
                  <a:schemeClr val="tx1"/>
                </a:solidFill>
              </a:rPr>
              <a:t/>
            </a:r>
            <a:br>
              <a:rPr lang="en-US" altLang="en-US" sz="4400" b="0" dirty="0" smtClean="0">
                <a:solidFill>
                  <a:schemeClr val="tx1"/>
                </a:solidFill>
              </a:rPr>
            </a:br>
            <a:r>
              <a:rPr lang="en-US" altLang="en-US" sz="4400" b="0" dirty="0" smtClean="0">
                <a:solidFill>
                  <a:schemeClr val="tx1"/>
                </a:solidFill>
              </a:rPr>
              <a:t>of </a:t>
            </a:r>
            <a:r>
              <a:rPr lang="en-US" altLang="en-US" sz="4400" b="0" dirty="0">
                <a:solidFill>
                  <a:schemeClr val="tx1"/>
                </a:solidFill>
              </a:rPr>
              <a:t>Atoms</a:t>
            </a:r>
            <a:endParaRPr lang="en-US" sz="4400" b="0" dirty="0" smtClean="0">
              <a:solidFill>
                <a:schemeClr val="tx1"/>
              </a:solidFill>
            </a:endParaRPr>
          </a:p>
        </p:txBody>
      </p:sp>
      <p:sp>
        <p:nvSpPr>
          <p:cNvPr id="4" name="Content Placeholder 2"/>
          <p:cNvSpPr>
            <a:spLocks noGrp="1"/>
          </p:cNvSpPr>
          <p:nvPr>
            <p:ph idx="1"/>
          </p:nvPr>
        </p:nvSpPr>
        <p:spPr>
          <a:xfrm>
            <a:off x="365126" y="1862388"/>
            <a:ext cx="3484980" cy="892552"/>
          </a:xfrm>
        </p:spPr>
        <p:txBody>
          <a:bodyPr/>
          <a:lstStyle/>
          <a:p>
            <a:pPr eaLnBrk="1" hangingPunct="1"/>
            <a:r>
              <a:rPr lang="en-US" altLang="en-US" sz="2600" b="1" dirty="0">
                <a:ea typeface="ＭＳ Ｐゴシック" pitchFamily="34" charset="-128"/>
              </a:rPr>
              <a:t>Valence electrons</a:t>
            </a:r>
            <a:r>
              <a:rPr lang="en-US" altLang="en-US" sz="2600" dirty="0">
                <a:ea typeface="ＭＳ Ｐゴシック" pitchFamily="34" charset="-128"/>
              </a:rPr>
              <a:t> are electrons on the outermost shell of the atom.</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181"/>
          <a:stretch/>
        </p:blipFill>
        <p:spPr>
          <a:xfrm>
            <a:off x="4191009" y="1885748"/>
            <a:ext cx="4613541" cy="429046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Electronic Configurations</a:t>
            </a:r>
            <a:endParaRPr lang="en-US" sz="4400" b="0" dirty="0" smtClean="0">
              <a:solidFill>
                <a:schemeClr val="tx1"/>
              </a:solidFill>
            </a:endParaRPr>
          </a:p>
        </p:txBody>
      </p:sp>
      <p:sp>
        <p:nvSpPr>
          <p:cNvPr id="16387" name="Content Placeholder 2"/>
          <p:cNvSpPr>
            <a:spLocks noGrp="1"/>
          </p:cNvSpPr>
          <p:nvPr>
            <p:ph idx="1"/>
          </p:nvPr>
        </p:nvSpPr>
        <p:spPr>
          <a:xfrm>
            <a:off x="365125" y="1413209"/>
            <a:ext cx="8586370" cy="3490186"/>
          </a:xfrm>
        </p:spPr>
        <p:txBody>
          <a:bodyPr/>
          <a:lstStyle/>
          <a:p>
            <a:pPr eaLnBrk="1" hangingPunct="1"/>
            <a:r>
              <a:rPr lang="en-US" altLang="en-US" sz="2400" dirty="0">
                <a:ea typeface="ＭＳ Ｐゴシック" pitchFamily="34" charset="-128"/>
              </a:rPr>
              <a:t>The </a:t>
            </a:r>
            <a:r>
              <a:rPr lang="en-US" altLang="en-US" sz="2400" b="1" dirty="0" err="1">
                <a:ea typeface="ＭＳ Ｐゴシック" pitchFamily="34" charset="-128"/>
              </a:rPr>
              <a:t>aufbau</a:t>
            </a:r>
            <a:r>
              <a:rPr lang="en-US" altLang="en-US" sz="2400" b="1" dirty="0">
                <a:ea typeface="ＭＳ Ｐゴシック" pitchFamily="34" charset="-128"/>
              </a:rPr>
              <a:t> principle</a:t>
            </a:r>
            <a:r>
              <a:rPr lang="en-US" altLang="en-US" sz="2400" dirty="0">
                <a:ea typeface="ＭＳ Ｐゴシック" pitchFamily="34" charset="-128"/>
              </a:rPr>
              <a:t> states we must fill the lowest energy orbitals first.</a:t>
            </a:r>
          </a:p>
          <a:p>
            <a:pPr eaLnBrk="1" hangingPunct="1"/>
            <a:r>
              <a:rPr lang="en-US" altLang="en-US" sz="2400" b="1" dirty="0">
                <a:ea typeface="ＭＳ Ｐゴシック" pitchFamily="34" charset="-128"/>
              </a:rPr>
              <a:t>Hund’s rule</a:t>
            </a:r>
            <a:r>
              <a:rPr lang="en-US" altLang="en-US" sz="2400" dirty="0">
                <a:ea typeface="ＭＳ Ｐゴシック" pitchFamily="34" charset="-128"/>
              </a:rPr>
              <a:t> states that when there are two or more orbitals of the same energy (degenerate), electrons will go into different orbitals rather than pairing up in the same orbital.</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3338"/>
          <a:stretch/>
        </p:blipFill>
        <p:spPr>
          <a:xfrm>
            <a:off x="2229851" y="3720442"/>
            <a:ext cx="4732421" cy="278714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Ionic Bonding</a:t>
            </a:r>
            <a:endParaRPr lang="en-US" sz="4400" b="0" dirty="0" smtClean="0">
              <a:solidFill>
                <a:schemeClr val="tx1"/>
              </a:solidFill>
            </a:endParaRPr>
          </a:p>
        </p:txBody>
      </p:sp>
      <p:sp>
        <p:nvSpPr>
          <p:cNvPr id="18435" name="Content Placeholder 2"/>
          <p:cNvSpPr>
            <a:spLocks noGrp="1"/>
          </p:cNvSpPr>
          <p:nvPr>
            <p:ph idx="1"/>
          </p:nvPr>
        </p:nvSpPr>
        <p:spPr>
          <a:xfrm>
            <a:off x="365125" y="1672724"/>
            <a:ext cx="8634413" cy="1902059"/>
          </a:xfrm>
        </p:spPr>
        <p:txBody>
          <a:bodyPr/>
          <a:lstStyle/>
          <a:p>
            <a:pPr eaLnBrk="1" hangingPunct="1">
              <a:lnSpc>
                <a:spcPct val="90000"/>
              </a:lnSpc>
            </a:pPr>
            <a:r>
              <a:rPr lang="en-US" altLang="en-US" sz="2400" dirty="0">
                <a:ea typeface="ＭＳ Ｐゴシック" pitchFamily="34" charset="-128"/>
              </a:rPr>
              <a:t>To obtain a noble gas configuration (a full valence shell), atoms may transfer electrons from one atom to another.</a:t>
            </a:r>
          </a:p>
          <a:p>
            <a:pPr eaLnBrk="1" hangingPunct="1">
              <a:lnSpc>
                <a:spcPct val="90000"/>
              </a:lnSpc>
            </a:pPr>
            <a:r>
              <a:rPr lang="en-US" altLang="en-US" sz="2400" dirty="0">
                <a:ea typeface="ＭＳ Ｐゴシック" pitchFamily="34" charset="-128"/>
              </a:rPr>
              <a:t>The atoms, now bearing opposite charges, attract each other, forming an </a:t>
            </a:r>
            <a:r>
              <a:rPr lang="en-US" altLang="en-US" sz="2400" b="1" dirty="0">
                <a:ea typeface="ＭＳ Ｐゴシック" pitchFamily="34" charset="-128"/>
              </a:rPr>
              <a:t>ionic bond</a:t>
            </a:r>
            <a:r>
              <a:rPr lang="en-US" altLang="en-US" sz="2400" dirty="0">
                <a:ea typeface="ＭＳ Ｐゴシック" pitchFamily="34" charset="-128"/>
              </a:rPr>
              <a:t>.</a:t>
            </a:r>
          </a:p>
          <a:p>
            <a:pPr eaLnBrk="1" hangingPunct="1">
              <a:lnSpc>
                <a:spcPct val="90000"/>
              </a:lnSpc>
            </a:pPr>
            <a:endParaRPr lang="en-US" altLang="en-US" sz="2400" dirty="0">
              <a:ea typeface="ＭＳ Ｐゴシック" pitchFamily="34"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7983"/>
          <a:stretch/>
        </p:blipFill>
        <p:spPr>
          <a:xfrm>
            <a:off x="304800" y="4191000"/>
            <a:ext cx="8534400" cy="749968"/>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14711</TotalTime>
  <Words>2218</Words>
  <Application>Microsoft Macintosh PowerPoint</Application>
  <PresentationFormat>On-screen Show (4:3)</PresentationFormat>
  <Paragraphs>330</Paragraphs>
  <Slides>66</Slides>
  <Notes>65</Notes>
  <HiddenSlides>0</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HA5Lect_template</vt:lpstr>
      <vt:lpstr>2_Default Design</vt:lpstr>
      <vt:lpstr>PowerPoint Presentation</vt:lpstr>
      <vt:lpstr>Organic Chemistry </vt:lpstr>
      <vt:lpstr>Electronic Structure of the Atom</vt:lpstr>
      <vt:lpstr>Electronic Structure of the Atom</vt:lpstr>
      <vt:lpstr>The 2p Orbitals</vt:lpstr>
      <vt:lpstr>Isotopes</vt:lpstr>
      <vt:lpstr>Electronic Configurations  of Atoms</vt:lpstr>
      <vt:lpstr>Electronic Configurations</vt:lpstr>
      <vt:lpstr>Ionic Bonding</vt:lpstr>
      <vt:lpstr>Covalent Bonding</vt:lpstr>
      <vt:lpstr>Lewis Structures</vt:lpstr>
      <vt:lpstr>Bonding Patterns</vt:lpstr>
      <vt:lpstr>Nonbonding Electrons</vt:lpstr>
      <vt:lpstr>Multiple Bonding</vt:lpstr>
      <vt:lpstr>Electronegativity and Bond Polarity</vt:lpstr>
      <vt:lpstr>Dipole Moment</vt:lpstr>
      <vt:lpstr>Pauling Electronegativities</vt:lpstr>
      <vt:lpstr>Formal Charges</vt:lpstr>
      <vt:lpstr>Solved Problem 1</vt:lpstr>
      <vt:lpstr>Common Bonding Patterns</vt:lpstr>
      <vt:lpstr>Resonance Forms</vt:lpstr>
      <vt:lpstr>Resonance Forms</vt:lpstr>
      <vt:lpstr>Major and Minor Contributors</vt:lpstr>
      <vt:lpstr>Major and Minor Contributors (Continued)</vt:lpstr>
      <vt:lpstr>Non-Equivalent Resonance</vt:lpstr>
      <vt:lpstr>Solved Problem 2</vt:lpstr>
      <vt:lpstr>Solved Problem 3</vt:lpstr>
      <vt:lpstr>Resonance Forms for the  Acetate Ion</vt:lpstr>
      <vt:lpstr>Condensed Structural Formulas</vt:lpstr>
      <vt:lpstr>Condensed Structural Formulas</vt:lpstr>
      <vt:lpstr>Condensed Structural Formulas (Continued)</vt:lpstr>
      <vt:lpstr>Condensed Structural Formulas (Continued)</vt:lpstr>
      <vt:lpstr>Condensed Structural Formulas (Continued)</vt:lpstr>
      <vt:lpstr>Line-Angle Drawings</vt:lpstr>
      <vt:lpstr>Line–Angle Drawings</vt:lpstr>
      <vt:lpstr>Line–Angle Formulas (Continued)</vt:lpstr>
      <vt:lpstr>Effect of Resonance on pKa</vt:lpstr>
      <vt:lpstr>Calculating Empirical Formulas</vt:lpstr>
      <vt:lpstr>Wave Properties of Electrons</vt:lpstr>
      <vt:lpstr>Linear Combination of Atomic Orbitals</vt:lpstr>
      <vt:lpstr>Sigma Bonding</vt:lpstr>
      <vt:lpstr>The Bonding Region</vt:lpstr>
      <vt:lpstr>s-Bonding MO</vt:lpstr>
      <vt:lpstr>EPM of H2</vt:lpstr>
      <vt:lpstr>s*-Antibonding MO</vt:lpstr>
      <vt:lpstr>H2: s—s Overlap</vt:lpstr>
      <vt:lpstr>Cl2: p—p Overlap</vt:lpstr>
      <vt:lpstr>s and p Orbital Overlap</vt:lpstr>
      <vt:lpstr>Pi Bonding and Antibonding</vt:lpstr>
      <vt:lpstr>Multiple Bonds</vt:lpstr>
      <vt:lpstr>Molecular Shapes</vt:lpstr>
      <vt:lpstr>sp Hybrid Orbitals</vt:lpstr>
      <vt:lpstr>The Bonding of BeH2</vt:lpstr>
      <vt:lpstr>sp2 Hybrid Orbitals</vt:lpstr>
      <vt:lpstr>Solved Problem 1</vt:lpstr>
      <vt:lpstr>sp3 Hybrid Orbitals</vt:lpstr>
      <vt:lpstr>Methane</vt:lpstr>
      <vt:lpstr>Summary of Hybridization and Geometry</vt:lpstr>
      <vt:lpstr>Solved Problem 2</vt:lpstr>
      <vt:lpstr>Bonding in Ethylene</vt:lpstr>
      <vt:lpstr>Bonding in Acetylene</vt:lpstr>
      <vt:lpstr>Rotation in Single Bonds</vt:lpstr>
      <vt:lpstr>Rotation Around Double Bonds</vt:lpstr>
      <vt:lpstr>Isomerism</vt:lpstr>
      <vt:lpstr>Constitutional Isomers</vt:lpstr>
      <vt:lpstr>Geometric Isomers:  Cis and Trans</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Administrator</cp:lastModifiedBy>
  <cp:revision>328</cp:revision>
  <dcterms:created xsi:type="dcterms:W3CDTF">2007-09-26T05:29:17Z</dcterms:created>
  <dcterms:modified xsi:type="dcterms:W3CDTF">2016-04-13T15:39:06Z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