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62"/>
  </p:notesMasterIdLst>
  <p:handoutMasterIdLst>
    <p:handoutMasterId r:id="rId63"/>
  </p:handoutMasterIdLst>
  <p:sldIdLst>
    <p:sldId id="380" r:id="rId3"/>
    <p:sldId id="265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99"/>
    <a:srgbClr val="FFFFCC"/>
    <a:srgbClr val="FF66FF"/>
    <a:srgbClr val="3333CC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A698EFA9-E4F4-4A7D-B502-66DBE7A67789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C3235D5-6152-4153-AE43-FCAA1336C0A4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039F1A31-DAE5-429A-BC3B-25CCCF593F48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32DAFFE-C965-4A63-A5D4-2381608B6C95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4F11C9ED-E08E-4F2F-ADE9-71F1098D8D80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043E490-9B4B-420A-95E9-0DD9713E3755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3EC8364-766A-4298-96C9-B914F6AF2AB5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D1D98383-583F-422C-8611-557E72FE8259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FBC77791-BF11-4C85-AE35-2B498D2EF0DD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933B81F-8D42-4B48-B0BA-0CD13E5885F2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CB163BB1-4320-48A8-8E64-871750E65D4F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0170EF3-2AE4-4207-8FDB-31F4C5F60A4E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9EFFED3-3BD8-4FFB-8BC3-7819826BA572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F00D911-62DA-4664-B89C-B83CD85B9149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9BFD18E7-974D-4529-8098-4554C8938B94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486CD1F9-CB2C-40E2-ADB4-984658C61696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2EE6A72-875E-419F-8827-AFDE3B019554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E21925-25FC-40E7-96B3-AAA79CECA462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EBEEE8B0-8B44-4E33-8637-5CCF9ADF2705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A8473677-D2FD-40D6-B908-0C68492CFE6D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CCC795F3-D3A4-4D7E-A964-F9C008074AB7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6A9BA3FA-AF19-4671-A1FF-3F3DFA96C0B6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94FA7EB-8C8F-4B06-98BD-E117471F3F32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DA7D07FA-282A-4456-B671-09B7F0717C22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3D642CDF-C06A-449E-AD2A-529BF10953B5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75B13612-0E17-4050-A419-F46CAB4AEE6F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1601841A-B3FC-4800-A8D3-47A069349F41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971AD275-353F-4BB9-8818-0458F5CD1CF6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9715AB80-FD15-4936-A8E9-CAD79B08E95B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2CF0160A-A013-4954-8DB4-FFB55AACBCF2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BEEE3B7E-AD9D-451C-9D2A-38D6AD720904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>
            <a:ext uri="{FAA26D3D-D897-4be2-8F04-BA451C77F1D7}"/>
          </a:extLst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205413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  <p:pic>
        <p:nvPicPr>
          <p:cNvPr id="819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"/>
          <a:stretch>
            <a:fillRect/>
          </a:stretch>
        </p:blipFill>
        <p:spPr bwMode="auto">
          <a:xfrm>
            <a:off x="123825" y="446088"/>
            <a:ext cx="50815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>
                <a:solidFill>
                  <a:schemeClr val="tx2"/>
                </a:solidFill>
                <a:latin typeface="Arial" charset="0"/>
              </a:rPr>
              <a:t>Chapter 2</a:t>
            </a:r>
            <a:br>
              <a:rPr lang="en-US" altLang="en-US" sz="400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5205413" y="3505200"/>
            <a:ext cx="386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>
                <a:solidFill>
                  <a:schemeClr val="tx2"/>
                </a:solidFill>
                <a:latin typeface="Arial" charset="0"/>
              </a:rPr>
              <a:t>Acids and Bases; Functional Groups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smtClean="0">
                <a:solidFill>
                  <a:schemeClr val="tx1"/>
                </a:solidFill>
              </a:rPr>
              <a:t>Dispersions</a:t>
            </a:r>
            <a:endParaRPr lang="en-US" sz="4400" b="0" smtClean="0">
              <a:solidFill>
                <a:schemeClr val="tx1"/>
              </a:solidFill>
            </a:endParaRP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6" b="2278"/>
          <a:stretch>
            <a:fillRect/>
          </a:stretch>
        </p:blipFill>
        <p:spPr bwMode="auto">
          <a:xfrm>
            <a:off x="1347788" y="1582738"/>
            <a:ext cx="6411912" cy="437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Effect of Branching on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Boiling Point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65125" y="3854450"/>
            <a:ext cx="8634413" cy="2492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600" smtClean="0">
                <a:solidFill>
                  <a:srgbClr val="000000"/>
                </a:solidFill>
              </a:rPr>
              <a:t>The long-chain isomer (</a:t>
            </a:r>
            <a:r>
              <a:rPr lang="en-US" altLang="en-US" sz="2600" i="1" smtClean="0">
                <a:solidFill>
                  <a:srgbClr val="000000"/>
                </a:solidFill>
              </a:rPr>
              <a:t>n</a:t>
            </a:r>
            <a:r>
              <a:rPr lang="en-US" altLang="en-US" sz="2600" smtClean="0">
                <a:solidFill>
                  <a:srgbClr val="000000"/>
                </a:solidFill>
              </a:rPr>
              <a:t>-pentane) has the greatest surface area and the highest boiling point. </a:t>
            </a:r>
          </a:p>
          <a:p>
            <a:pPr>
              <a:lnSpc>
                <a:spcPct val="80000"/>
              </a:lnSpc>
            </a:pPr>
            <a:r>
              <a:rPr lang="en-US" altLang="en-US" sz="2600" smtClean="0">
                <a:solidFill>
                  <a:srgbClr val="000000"/>
                </a:solidFill>
              </a:rPr>
              <a:t>As the amount of chain branching increases, the molecule becomes more spherical and its surface area decreases. </a:t>
            </a:r>
          </a:p>
          <a:p>
            <a:pPr>
              <a:lnSpc>
                <a:spcPct val="80000"/>
              </a:lnSpc>
            </a:pPr>
            <a:r>
              <a:rPr lang="en-US" altLang="en-US" sz="2600" smtClean="0">
                <a:solidFill>
                  <a:srgbClr val="000000"/>
                </a:solidFill>
              </a:rPr>
              <a:t>The most highly branched isomer (neopentane) has the smallest surface area and the lowest boiling point.</a:t>
            </a:r>
            <a:endParaRPr lang="en-US" altLang="en-US" sz="2600" smtClean="0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3" b="16475"/>
          <a:stretch>
            <a:fillRect/>
          </a:stretch>
        </p:blipFill>
        <p:spPr bwMode="auto">
          <a:xfrm>
            <a:off x="387350" y="1898650"/>
            <a:ext cx="85344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Hydrogen Bonding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365125" y="1614488"/>
            <a:ext cx="8634413" cy="3797300"/>
          </a:xfrm>
        </p:spPr>
        <p:txBody>
          <a:bodyPr/>
          <a:lstStyle/>
          <a:p>
            <a:r>
              <a:rPr lang="en-US" altLang="en-US" sz="2800" smtClean="0"/>
              <a:t>Strong dipole–dipole attraction</a:t>
            </a:r>
          </a:p>
          <a:p>
            <a:r>
              <a:rPr lang="en-US" altLang="en-US" sz="2800" smtClean="0"/>
              <a:t>Organic molecules </a:t>
            </a:r>
            <a:r>
              <a:rPr lang="en-US" altLang="en-US" sz="2800" i="1" smtClean="0"/>
              <a:t>must</a:t>
            </a:r>
            <a:r>
              <a:rPr lang="en-US" altLang="en-US" sz="2800" smtClean="0"/>
              <a:t> have N</a:t>
            </a:r>
            <a:r>
              <a:rPr lang="en-US" altLang="en-US" sz="2800" smtClean="0">
                <a:cs typeface="Arial" charset="0"/>
              </a:rPr>
              <a:t>—</a:t>
            </a:r>
            <a:r>
              <a:rPr lang="en-US" altLang="en-US" sz="2800" smtClean="0"/>
              <a:t>H or O</a:t>
            </a:r>
            <a:r>
              <a:rPr lang="en-US" altLang="en-US" sz="2800" smtClean="0">
                <a:cs typeface="Arial" charset="0"/>
              </a:rPr>
              <a:t>—</a:t>
            </a:r>
            <a:r>
              <a:rPr lang="en-US" altLang="en-US" sz="2800" smtClean="0"/>
              <a:t>H to be able to form a hydrogen bond.</a:t>
            </a:r>
          </a:p>
          <a:p>
            <a:r>
              <a:rPr lang="en-US" altLang="en-US" sz="2800" smtClean="0"/>
              <a:t>The hydrogen from one molecule is strongly attracted to a lone pair of electrons on the oxygen of another molecule.</a:t>
            </a:r>
          </a:p>
          <a:p>
            <a:r>
              <a:rPr lang="en-US" altLang="en-US" sz="2800" smtClean="0"/>
              <a:t>O</a:t>
            </a:r>
            <a:r>
              <a:rPr lang="en-US" altLang="en-US" sz="2800" smtClean="0">
                <a:cs typeface="Arial" charset="0"/>
              </a:rPr>
              <a:t>—</a:t>
            </a:r>
            <a:r>
              <a:rPr lang="en-US" altLang="en-US" sz="2800" smtClean="0"/>
              <a:t>H is more polar than N</a:t>
            </a:r>
            <a:r>
              <a:rPr lang="en-US" altLang="en-US" sz="2800" smtClean="0">
                <a:cs typeface="Arial" charset="0"/>
              </a:rPr>
              <a:t>—</a:t>
            </a:r>
            <a:r>
              <a:rPr lang="en-US" altLang="en-US" sz="2800" smtClean="0"/>
              <a:t>H, so alcohols have stronger hydrogen bonding.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Hydrogen Bonds</a:t>
            </a:r>
          </a:p>
        </p:txBody>
      </p:sp>
      <p:pic>
        <p:nvPicPr>
          <p:cNvPr id="204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4" b="2521"/>
          <a:stretch>
            <a:fillRect/>
          </a:stretch>
        </p:blipFill>
        <p:spPr bwMode="auto">
          <a:xfrm>
            <a:off x="457200" y="1879600"/>
            <a:ext cx="820578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Boiling Points and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Intermolecular Forces</a:t>
            </a:r>
          </a:p>
        </p:txBody>
      </p:sp>
      <p:grpSp>
        <p:nvGrpSpPr>
          <p:cNvPr id="5" name="Group 38"/>
          <p:cNvGrpSpPr>
            <a:grpSpLocks noChangeAspect="1"/>
          </p:cNvGrpSpPr>
          <p:nvPr/>
        </p:nvGrpSpPr>
        <p:grpSpPr bwMode="auto">
          <a:xfrm>
            <a:off x="4319588" y="1955800"/>
            <a:ext cx="3962400" cy="1146175"/>
            <a:chOff x="2688" y="1294"/>
            <a:chExt cx="2496" cy="722"/>
          </a:xfrm>
        </p:grpSpPr>
        <p:sp>
          <p:nvSpPr>
            <p:cNvPr id="6" name="AutoShape 37"/>
            <p:cNvSpPr>
              <a:spLocks noChangeAspect="1" noChangeArrowheads="1" noTextEdit="1"/>
            </p:cNvSpPr>
            <p:nvPr/>
          </p:nvSpPr>
          <p:spPr bwMode="auto">
            <a:xfrm>
              <a:off x="2688" y="1294"/>
              <a:ext cx="2496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Rectangle 39"/>
            <p:cNvSpPr>
              <a:spLocks noChangeArrowheads="1"/>
            </p:cNvSpPr>
            <p:nvPr/>
          </p:nvSpPr>
          <p:spPr bwMode="auto">
            <a:xfrm>
              <a:off x="2988" y="138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8" name="Rectangle 40"/>
            <p:cNvSpPr>
              <a:spLocks noChangeArrowheads="1"/>
            </p:cNvSpPr>
            <p:nvPr/>
          </p:nvSpPr>
          <p:spPr bwMode="auto">
            <a:xfrm>
              <a:off x="3122" y="138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9" name="Rectangle 41"/>
            <p:cNvSpPr>
              <a:spLocks noChangeArrowheads="1"/>
            </p:cNvSpPr>
            <p:nvPr/>
          </p:nvSpPr>
          <p:spPr bwMode="auto">
            <a:xfrm>
              <a:off x="3267" y="1462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3</a:t>
              </a:r>
              <a:endParaRPr lang="en-US" altLang="en-US">
                <a:latin typeface="+mn-lt"/>
              </a:endParaRPr>
            </a:p>
          </p:txBody>
        </p:sp>
        <p:sp>
          <p:nvSpPr>
            <p:cNvPr id="10" name="Rectangle 42"/>
            <p:cNvSpPr>
              <a:spLocks noChangeArrowheads="1"/>
            </p:cNvSpPr>
            <p:nvPr/>
          </p:nvSpPr>
          <p:spPr bwMode="auto">
            <a:xfrm>
              <a:off x="3575" y="1383"/>
              <a:ext cx="15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O</a:t>
              </a:r>
              <a:endParaRPr lang="en-US" altLang="en-US">
                <a:latin typeface="+mn-lt"/>
              </a:endParaRPr>
            </a:p>
          </p:txBody>
        </p:sp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3925" y="138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12" name="Rectangle 44"/>
            <p:cNvSpPr>
              <a:spLocks noChangeArrowheads="1"/>
            </p:cNvSpPr>
            <p:nvPr/>
          </p:nvSpPr>
          <p:spPr bwMode="auto">
            <a:xfrm>
              <a:off x="4059" y="138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13" name="Rectangle 45"/>
            <p:cNvSpPr>
              <a:spLocks noChangeArrowheads="1"/>
            </p:cNvSpPr>
            <p:nvPr/>
          </p:nvSpPr>
          <p:spPr bwMode="auto">
            <a:xfrm>
              <a:off x="4203" y="1462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3</a:t>
              </a:r>
              <a:endParaRPr lang="en-US" altLang="en-US">
                <a:latin typeface="+mn-lt"/>
              </a:endParaRPr>
            </a:p>
          </p:txBody>
        </p:sp>
        <p:sp>
          <p:nvSpPr>
            <p:cNvPr id="14" name="Line 46"/>
            <p:cNvSpPr>
              <a:spLocks noChangeShapeType="1"/>
            </p:cNvSpPr>
            <p:nvPr/>
          </p:nvSpPr>
          <p:spPr bwMode="auto">
            <a:xfrm>
              <a:off x="3360" y="1508"/>
              <a:ext cx="203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5" name="Line 47"/>
            <p:cNvSpPr>
              <a:spLocks noChangeShapeType="1"/>
            </p:cNvSpPr>
            <p:nvPr/>
          </p:nvSpPr>
          <p:spPr bwMode="auto">
            <a:xfrm>
              <a:off x="3742" y="1508"/>
              <a:ext cx="16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17" name="Group 50"/>
          <p:cNvGrpSpPr>
            <a:grpSpLocks noChangeAspect="1"/>
          </p:cNvGrpSpPr>
          <p:nvPr/>
        </p:nvGrpSpPr>
        <p:grpSpPr bwMode="auto">
          <a:xfrm>
            <a:off x="609600" y="2022475"/>
            <a:ext cx="3200400" cy="1155700"/>
            <a:chOff x="528" y="1296"/>
            <a:chExt cx="2016" cy="728"/>
          </a:xfrm>
        </p:grpSpPr>
        <p:sp>
          <p:nvSpPr>
            <p:cNvPr id="18" name="AutoShape 49"/>
            <p:cNvSpPr>
              <a:spLocks noChangeAspect="1" noChangeArrowheads="1" noTextEdit="1"/>
            </p:cNvSpPr>
            <p:nvPr/>
          </p:nvSpPr>
          <p:spPr bwMode="auto">
            <a:xfrm>
              <a:off x="528" y="1296"/>
              <a:ext cx="2016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9" name="Rectangle 51"/>
            <p:cNvSpPr>
              <a:spLocks noChangeArrowheads="1"/>
            </p:cNvSpPr>
            <p:nvPr/>
          </p:nvSpPr>
          <p:spPr bwMode="auto">
            <a:xfrm>
              <a:off x="636" y="139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20" name="Rectangle 52"/>
            <p:cNvSpPr>
              <a:spLocks noChangeArrowheads="1"/>
            </p:cNvSpPr>
            <p:nvPr/>
          </p:nvSpPr>
          <p:spPr bwMode="auto">
            <a:xfrm>
              <a:off x="781" y="139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21" name="Rectangle 53"/>
            <p:cNvSpPr>
              <a:spLocks noChangeArrowheads="1"/>
            </p:cNvSpPr>
            <p:nvPr/>
          </p:nvSpPr>
          <p:spPr bwMode="auto">
            <a:xfrm>
              <a:off x="938" y="1479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3</a:t>
              </a:r>
              <a:endParaRPr lang="en-US" altLang="en-US">
                <a:latin typeface="+mn-lt"/>
              </a:endParaRPr>
            </a:p>
          </p:txBody>
        </p:sp>
        <p:sp>
          <p:nvSpPr>
            <p:cNvPr id="22" name="Rectangle 54"/>
            <p:cNvSpPr>
              <a:spLocks noChangeArrowheads="1"/>
            </p:cNvSpPr>
            <p:nvPr/>
          </p:nvSpPr>
          <p:spPr bwMode="auto">
            <a:xfrm>
              <a:off x="1278" y="139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23" name="Rectangle 55"/>
            <p:cNvSpPr>
              <a:spLocks noChangeArrowheads="1"/>
            </p:cNvSpPr>
            <p:nvPr/>
          </p:nvSpPr>
          <p:spPr bwMode="auto">
            <a:xfrm>
              <a:off x="1424" y="139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24" name="Rectangle 56"/>
            <p:cNvSpPr>
              <a:spLocks noChangeArrowheads="1"/>
            </p:cNvSpPr>
            <p:nvPr/>
          </p:nvSpPr>
          <p:spPr bwMode="auto">
            <a:xfrm>
              <a:off x="1581" y="1479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2</a:t>
              </a:r>
              <a:endParaRPr lang="en-US" altLang="en-US">
                <a:latin typeface="+mn-lt"/>
              </a:endParaRPr>
            </a:p>
          </p:txBody>
        </p:sp>
        <p:sp>
          <p:nvSpPr>
            <p:cNvPr id="25" name="Rectangle 57"/>
            <p:cNvSpPr>
              <a:spLocks noChangeArrowheads="1"/>
            </p:cNvSpPr>
            <p:nvPr/>
          </p:nvSpPr>
          <p:spPr bwMode="auto">
            <a:xfrm>
              <a:off x="1916" y="1393"/>
              <a:ext cx="15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 dirty="0">
                  <a:solidFill>
                    <a:srgbClr val="000000"/>
                  </a:solidFill>
                  <a:latin typeface="+mn-lt"/>
                </a:rPr>
                <a:t>O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26" name="Rectangle 58"/>
            <p:cNvSpPr>
              <a:spLocks noChangeArrowheads="1"/>
            </p:cNvSpPr>
            <p:nvPr/>
          </p:nvSpPr>
          <p:spPr bwMode="auto">
            <a:xfrm>
              <a:off x="2072" y="139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27" name="Line 59"/>
            <p:cNvSpPr>
              <a:spLocks noChangeShapeType="1"/>
            </p:cNvSpPr>
            <p:nvPr/>
          </p:nvSpPr>
          <p:spPr bwMode="auto">
            <a:xfrm>
              <a:off x="1040" y="1528"/>
              <a:ext cx="225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8" name="Line 60"/>
            <p:cNvSpPr>
              <a:spLocks noChangeShapeType="1"/>
            </p:cNvSpPr>
            <p:nvPr/>
          </p:nvSpPr>
          <p:spPr bwMode="auto">
            <a:xfrm>
              <a:off x="1683" y="1528"/>
              <a:ext cx="218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30" name="Group 63"/>
          <p:cNvGrpSpPr>
            <a:grpSpLocks noChangeAspect="1"/>
          </p:cNvGrpSpPr>
          <p:nvPr/>
        </p:nvGrpSpPr>
        <p:grpSpPr bwMode="auto">
          <a:xfrm>
            <a:off x="4645025" y="4181475"/>
            <a:ext cx="3124200" cy="1096963"/>
            <a:chOff x="2832" y="3216"/>
            <a:chExt cx="1968" cy="691"/>
          </a:xfrm>
        </p:grpSpPr>
        <p:sp>
          <p:nvSpPr>
            <p:cNvPr id="31" name="AutoShape 62"/>
            <p:cNvSpPr>
              <a:spLocks noChangeAspect="1" noChangeArrowheads="1" noTextEdit="1"/>
            </p:cNvSpPr>
            <p:nvPr/>
          </p:nvSpPr>
          <p:spPr bwMode="auto">
            <a:xfrm>
              <a:off x="2832" y="3216"/>
              <a:ext cx="1968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33" name="Rectangle 65"/>
            <p:cNvSpPr>
              <a:spLocks noChangeArrowheads="1"/>
            </p:cNvSpPr>
            <p:nvPr/>
          </p:nvSpPr>
          <p:spPr bwMode="auto">
            <a:xfrm>
              <a:off x="2918" y="3277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34" name="Rectangle 66"/>
            <p:cNvSpPr>
              <a:spLocks noChangeArrowheads="1"/>
            </p:cNvSpPr>
            <p:nvPr/>
          </p:nvSpPr>
          <p:spPr bwMode="auto">
            <a:xfrm>
              <a:off x="3063" y="3277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35" name="Rectangle 67"/>
            <p:cNvSpPr>
              <a:spLocks noChangeArrowheads="1"/>
            </p:cNvSpPr>
            <p:nvPr/>
          </p:nvSpPr>
          <p:spPr bwMode="auto">
            <a:xfrm>
              <a:off x="3220" y="3358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3</a:t>
              </a:r>
              <a:endParaRPr lang="en-US" altLang="en-US">
                <a:latin typeface="+mn-lt"/>
              </a:endParaRPr>
            </a:p>
          </p:txBody>
        </p:sp>
        <p:sp>
          <p:nvSpPr>
            <p:cNvPr id="36" name="Rectangle 68"/>
            <p:cNvSpPr>
              <a:spLocks noChangeArrowheads="1"/>
            </p:cNvSpPr>
            <p:nvPr/>
          </p:nvSpPr>
          <p:spPr bwMode="auto">
            <a:xfrm>
              <a:off x="3564" y="3277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37" name="Rectangle 69"/>
            <p:cNvSpPr>
              <a:spLocks noChangeArrowheads="1"/>
            </p:cNvSpPr>
            <p:nvPr/>
          </p:nvSpPr>
          <p:spPr bwMode="auto">
            <a:xfrm>
              <a:off x="3710" y="3277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38" name="Rectangle 70"/>
            <p:cNvSpPr>
              <a:spLocks noChangeArrowheads="1"/>
            </p:cNvSpPr>
            <p:nvPr/>
          </p:nvSpPr>
          <p:spPr bwMode="auto">
            <a:xfrm>
              <a:off x="3866" y="3358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2</a:t>
              </a:r>
              <a:endParaRPr lang="en-US" altLang="en-US">
                <a:latin typeface="+mn-lt"/>
              </a:endParaRPr>
            </a:p>
          </p:txBody>
        </p:sp>
        <p:sp>
          <p:nvSpPr>
            <p:cNvPr id="39" name="Rectangle 71"/>
            <p:cNvSpPr>
              <a:spLocks noChangeArrowheads="1"/>
            </p:cNvSpPr>
            <p:nvPr/>
          </p:nvSpPr>
          <p:spPr bwMode="auto">
            <a:xfrm>
              <a:off x="4205" y="3277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N</a:t>
              </a:r>
              <a:endParaRPr lang="en-US" altLang="en-US">
                <a:latin typeface="+mn-lt"/>
              </a:endParaRPr>
            </a:p>
          </p:txBody>
        </p:sp>
        <p:sp>
          <p:nvSpPr>
            <p:cNvPr id="40" name="Rectangle 72"/>
            <p:cNvSpPr>
              <a:spLocks noChangeArrowheads="1"/>
            </p:cNvSpPr>
            <p:nvPr/>
          </p:nvSpPr>
          <p:spPr bwMode="auto">
            <a:xfrm>
              <a:off x="4362" y="3277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41" name="Rectangle 73"/>
            <p:cNvSpPr>
              <a:spLocks noChangeArrowheads="1"/>
            </p:cNvSpPr>
            <p:nvPr/>
          </p:nvSpPr>
          <p:spPr bwMode="auto">
            <a:xfrm>
              <a:off x="4518" y="3358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2</a:t>
              </a:r>
              <a:endParaRPr lang="en-US" altLang="en-US">
                <a:latin typeface="+mn-lt"/>
              </a:endParaRPr>
            </a:p>
          </p:txBody>
        </p:sp>
        <p:sp>
          <p:nvSpPr>
            <p:cNvPr id="42" name="Line 74"/>
            <p:cNvSpPr>
              <a:spLocks noChangeShapeType="1"/>
            </p:cNvSpPr>
            <p:nvPr/>
          </p:nvSpPr>
          <p:spPr bwMode="auto">
            <a:xfrm>
              <a:off x="3324" y="3403"/>
              <a:ext cx="227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3" name="Line 75"/>
            <p:cNvSpPr>
              <a:spLocks noChangeShapeType="1"/>
            </p:cNvSpPr>
            <p:nvPr/>
          </p:nvSpPr>
          <p:spPr bwMode="auto">
            <a:xfrm>
              <a:off x="3971" y="3403"/>
              <a:ext cx="206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grpSp>
        <p:nvGrpSpPr>
          <p:cNvPr id="44" name="Group 77"/>
          <p:cNvGrpSpPr>
            <a:grpSpLocks noChangeAspect="1"/>
          </p:cNvGrpSpPr>
          <p:nvPr/>
        </p:nvGrpSpPr>
        <p:grpSpPr bwMode="auto">
          <a:xfrm>
            <a:off x="685800" y="4168775"/>
            <a:ext cx="3124200" cy="1128713"/>
            <a:chOff x="528" y="3208"/>
            <a:chExt cx="1968" cy="711"/>
          </a:xfrm>
        </p:grpSpPr>
        <p:sp>
          <p:nvSpPr>
            <p:cNvPr id="45" name="AutoShape 76"/>
            <p:cNvSpPr>
              <a:spLocks noChangeAspect="1" noChangeArrowheads="1" noTextEdit="1"/>
            </p:cNvSpPr>
            <p:nvPr/>
          </p:nvSpPr>
          <p:spPr bwMode="auto">
            <a:xfrm>
              <a:off x="528" y="3208"/>
              <a:ext cx="1968" cy="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46" name="Rectangle 78"/>
            <p:cNvSpPr>
              <a:spLocks noChangeArrowheads="1"/>
            </p:cNvSpPr>
            <p:nvPr/>
          </p:nvSpPr>
          <p:spPr bwMode="auto">
            <a:xfrm>
              <a:off x="633" y="330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47" name="Rectangle 79"/>
            <p:cNvSpPr>
              <a:spLocks noChangeArrowheads="1"/>
            </p:cNvSpPr>
            <p:nvPr/>
          </p:nvSpPr>
          <p:spPr bwMode="auto">
            <a:xfrm>
              <a:off x="775" y="330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48" name="Rectangle 80"/>
            <p:cNvSpPr>
              <a:spLocks noChangeArrowheads="1"/>
            </p:cNvSpPr>
            <p:nvPr/>
          </p:nvSpPr>
          <p:spPr bwMode="auto">
            <a:xfrm>
              <a:off x="928" y="3386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3</a:t>
              </a:r>
              <a:endParaRPr lang="en-US" altLang="en-US">
                <a:latin typeface="+mn-lt"/>
              </a:endParaRPr>
            </a:p>
          </p:txBody>
        </p:sp>
        <p:sp>
          <p:nvSpPr>
            <p:cNvPr id="49" name="Rectangle 81"/>
            <p:cNvSpPr>
              <a:spLocks noChangeArrowheads="1"/>
            </p:cNvSpPr>
            <p:nvPr/>
          </p:nvSpPr>
          <p:spPr bwMode="auto">
            <a:xfrm>
              <a:off x="1261" y="330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C</a:t>
              </a:r>
              <a:endParaRPr lang="en-US" altLang="en-US">
                <a:latin typeface="+mn-lt"/>
              </a:endParaRPr>
            </a:p>
          </p:txBody>
        </p:sp>
        <p:sp>
          <p:nvSpPr>
            <p:cNvPr id="50" name="Rectangle 82"/>
            <p:cNvSpPr>
              <a:spLocks noChangeArrowheads="1"/>
            </p:cNvSpPr>
            <p:nvPr/>
          </p:nvSpPr>
          <p:spPr bwMode="auto">
            <a:xfrm>
              <a:off x="1403" y="330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 dirty="0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51" name="Rectangle 83"/>
            <p:cNvSpPr>
              <a:spLocks noChangeArrowheads="1"/>
            </p:cNvSpPr>
            <p:nvPr/>
          </p:nvSpPr>
          <p:spPr bwMode="auto">
            <a:xfrm>
              <a:off x="1556" y="3386"/>
              <a:ext cx="10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2</a:t>
              </a:r>
              <a:endParaRPr lang="en-US" altLang="en-US">
                <a:latin typeface="+mn-lt"/>
              </a:endParaRPr>
            </a:p>
          </p:txBody>
        </p:sp>
        <p:sp>
          <p:nvSpPr>
            <p:cNvPr id="52" name="Rectangle 84"/>
            <p:cNvSpPr>
              <a:spLocks noChangeArrowheads="1"/>
            </p:cNvSpPr>
            <p:nvPr/>
          </p:nvSpPr>
          <p:spPr bwMode="auto">
            <a:xfrm>
              <a:off x="1883" y="3303"/>
              <a:ext cx="15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O</a:t>
              </a:r>
              <a:endParaRPr lang="en-US" altLang="en-US">
                <a:latin typeface="+mn-lt"/>
              </a:endParaRPr>
            </a:p>
          </p:txBody>
        </p:sp>
        <p:sp>
          <p:nvSpPr>
            <p:cNvPr id="53" name="Rectangle 85"/>
            <p:cNvSpPr>
              <a:spLocks noChangeArrowheads="1"/>
            </p:cNvSpPr>
            <p:nvPr/>
          </p:nvSpPr>
          <p:spPr bwMode="auto">
            <a:xfrm>
              <a:off x="2036" y="3303"/>
              <a:ext cx="1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altLang="en-US">
                  <a:solidFill>
                    <a:srgbClr val="000000"/>
                  </a:solidFill>
                  <a:latin typeface="+mn-lt"/>
                </a:rPr>
                <a:t>H</a:t>
              </a:r>
              <a:endParaRPr lang="en-US" altLang="en-US">
                <a:latin typeface="+mn-lt"/>
              </a:endParaRPr>
            </a:p>
          </p:txBody>
        </p:sp>
        <p:sp>
          <p:nvSpPr>
            <p:cNvPr id="54" name="Line 86"/>
            <p:cNvSpPr>
              <a:spLocks noChangeShapeType="1"/>
            </p:cNvSpPr>
            <p:nvPr/>
          </p:nvSpPr>
          <p:spPr bwMode="auto">
            <a:xfrm>
              <a:off x="1028" y="3434"/>
              <a:ext cx="219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5" name="Line 87"/>
            <p:cNvSpPr>
              <a:spLocks noChangeShapeType="1"/>
            </p:cNvSpPr>
            <p:nvPr/>
          </p:nvSpPr>
          <p:spPr bwMode="auto">
            <a:xfrm>
              <a:off x="1655" y="3434"/>
              <a:ext cx="213" cy="0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57" name="Text Box 89"/>
          <p:cNvSpPr txBox="1">
            <a:spLocks noChangeArrowheads="1"/>
          </p:cNvSpPr>
          <p:nvPr/>
        </p:nvSpPr>
        <p:spPr bwMode="auto">
          <a:xfrm>
            <a:off x="533400" y="3276600"/>
            <a:ext cx="7562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altLang="en-US" dirty="0" smtClean="0">
                <a:latin typeface="+mn-lt"/>
              </a:rPr>
              <a:t>Hydrogen bonding increases the b. p. of the molecule.</a:t>
            </a:r>
          </a:p>
        </p:txBody>
      </p:sp>
      <p:sp>
        <p:nvSpPr>
          <p:cNvPr id="58" name="Text Box 90"/>
          <p:cNvSpPr txBox="1">
            <a:spLocks noChangeArrowheads="1"/>
          </p:cNvSpPr>
          <p:nvPr/>
        </p:nvSpPr>
        <p:spPr bwMode="auto">
          <a:xfrm>
            <a:off x="685800" y="5410200"/>
            <a:ext cx="8108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altLang="en-US" smtClean="0">
                <a:latin typeface="+mn-lt"/>
              </a:rPr>
              <a:t>O</a:t>
            </a:r>
            <a:r>
              <a:rPr lang="en-US" altLang="en-US" smtClean="0">
                <a:latin typeface="+mn-lt"/>
                <a:cs typeface="Arial" charset="0"/>
              </a:rPr>
              <a:t>—H is more polar than N—H, so alcohols have stronger </a:t>
            </a:r>
            <a:br>
              <a:rPr lang="en-US" altLang="en-US" smtClean="0">
                <a:latin typeface="+mn-lt"/>
                <a:cs typeface="Arial" charset="0"/>
              </a:rPr>
            </a:br>
            <a:r>
              <a:rPr lang="en-US" altLang="en-US" smtClean="0">
                <a:latin typeface="+mn-lt"/>
                <a:cs typeface="Arial" charset="0"/>
              </a:rPr>
              <a:t>hydrogen bonding and, therefore, higher boiling points.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3250" y="2679700"/>
            <a:ext cx="3444768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r>
              <a:rPr lang="en-US" dirty="0">
                <a:latin typeface="Arial" charset="0"/>
              </a:rPr>
              <a:t>ethanol, b. p. = 78 </a:t>
            </a:r>
            <a:r>
              <a:rPr lang="en-US" b="1" dirty="0">
                <a:latin typeface="Times New Roman"/>
                <a:ea typeface="Times New Roman"/>
              </a:rPr>
              <a:t>°</a:t>
            </a:r>
            <a:r>
              <a:rPr lang="en-US" dirty="0" smtClean="0">
                <a:latin typeface="Arial" charset="0"/>
              </a:rPr>
              <a:t>C </a:t>
            </a:r>
            <a:endParaRPr lang="en-US" dirty="0">
              <a:latin typeface="Arial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7538" y="4860925"/>
            <a:ext cx="317266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r>
              <a:rPr lang="en-US" dirty="0">
                <a:latin typeface="Arial" charset="0"/>
              </a:rPr>
              <a:t>ethanol, b. p. = 78 </a:t>
            </a:r>
            <a:r>
              <a:rPr lang="en-US" b="1" dirty="0">
                <a:latin typeface="Times New Roman"/>
                <a:ea typeface="Times New Roman"/>
              </a:rPr>
              <a:t>°</a:t>
            </a:r>
            <a:r>
              <a:rPr lang="en-US" dirty="0" smtClean="0">
                <a:latin typeface="Arial" charset="0"/>
              </a:rPr>
              <a:t>C </a:t>
            </a:r>
            <a:endParaRPr lang="en-US" dirty="0">
              <a:latin typeface="Arial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13263" y="4848225"/>
            <a:ext cx="338746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r>
              <a:rPr lang="en-US" dirty="0">
                <a:latin typeface="Arial" charset="0"/>
              </a:rPr>
              <a:t>ethyl amine, b. p. 17 </a:t>
            </a:r>
            <a:r>
              <a:rPr lang="en-US" b="1" dirty="0">
                <a:latin typeface="Times New Roman"/>
                <a:ea typeface="Times New Roman"/>
              </a:rPr>
              <a:t>°</a:t>
            </a:r>
            <a:r>
              <a:rPr lang="en-US" dirty="0" smtClean="0">
                <a:latin typeface="Arial" charset="0"/>
              </a:rPr>
              <a:t>C</a:t>
            </a:r>
            <a:endParaRPr lang="en-US" dirty="0">
              <a:latin typeface="Arial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132263" y="2681288"/>
            <a:ext cx="433548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dimethyl ether, b. p. = </a:t>
            </a:r>
            <a:r>
              <a:rPr lang="en-US" alt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en-US" altLang="en-US" dirty="0">
                <a:solidFill>
                  <a:srgbClr val="000000"/>
                </a:solidFill>
                <a:latin typeface="Arial" charset="0"/>
              </a:rPr>
              <a:t>25 </a:t>
            </a:r>
            <a:r>
              <a:rPr lang="en-US" b="1" dirty="0">
                <a:latin typeface="Times New Roman"/>
                <a:ea typeface="Times New Roman"/>
              </a:rPr>
              <a:t>°</a:t>
            </a:r>
            <a:r>
              <a:rPr lang="en-US" altLang="en-US" dirty="0" smtClean="0">
                <a:solidFill>
                  <a:srgbClr val="000000"/>
                </a:solidFill>
                <a:latin typeface="Arial" charset="0"/>
              </a:rPr>
              <a:t>C  </a:t>
            </a:r>
            <a:endParaRPr lang="en-US" altLang="en-US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Polarity Effects on Solubility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65125" y="1614488"/>
            <a:ext cx="8634413" cy="3341687"/>
          </a:xfrm>
        </p:spPr>
        <p:txBody>
          <a:bodyPr/>
          <a:lstStyle/>
          <a:p>
            <a:r>
              <a:rPr lang="en-US" altLang="en-US" smtClean="0"/>
              <a:t>Like dissolves like.</a:t>
            </a:r>
          </a:p>
          <a:p>
            <a:r>
              <a:rPr lang="en-US" altLang="en-US" smtClean="0"/>
              <a:t>Polar solutes dissolve in polar solvents.</a:t>
            </a:r>
          </a:p>
          <a:p>
            <a:r>
              <a:rPr lang="en-US" altLang="en-US" smtClean="0"/>
              <a:t>Nonpolar solutes dissolve in nonpolar solvents.</a:t>
            </a:r>
          </a:p>
          <a:p>
            <a:r>
              <a:rPr lang="en-US" altLang="en-US" smtClean="0"/>
              <a:t>Molecules with similar intermolecular forces will mix freely.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Polar Solute in Polar Solvent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14400" y="5410200"/>
            <a:ext cx="739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>
              <a:defRPr/>
            </a:pPr>
            <a:r>
              <a:rPr lang="en-US" altLang="en-US" dirty="0" smtClean="0">
                <a:latin typeface="+mn-lt"/>
              </a:rPr>
              <a:t>A polar solute dissolves in a polar solvent.</a:t>
            </a:r>
          </a:p>
          <a:p>
            <a:pPr algn="ctr">
              <a:defRPr/>
            </a:pPr>
            <a:r>
              <a:rPr lang="en-US" altLang="en-US" dirty="0" smtClean="0">
                <a:latin typeface="+mn-lt"/>
              </a:rPr>
              <a:t>Hydration releases energy; entropy increases.</a:t>
            </a:r>
          </a:p>
        </p:txBody>
      </p:sp>
      <p:pic>
        <p:nvPicPr>
          <p:cNvPr id="2355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2"/>
          <a:stretch>
            <a:fillRect/>
          </a:stretch>
        </p:blipFill>
        <p:spPr bwMode="auto">
          <a:xfrm>
            <a:off x="304800" y="1819275"/>
            <a:ext cx="85344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Polar Solute in Nonpolar Solvent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4650" y="5257800"/>
            <a:ext cx="858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+mn-lt"/>
              </a:rPr>
              <a:t>The solvent cannot break apart the intermolecular interaction of the solute, so the polar solid will not dissolve in the nonpolar solvent.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2458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7"/>
          <a:stretch>
            <a:fillRect/>
          </a:stretch>
        </p:blipFill>
        <p:spPr bwMode="auto">
          <a:xfrm>
            <a:off x="457200" y="1763713"/>
            <a:ext cx="82740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it-IT" sz="4400" b="0" smtClean="0">
                <a:solidFill>
                  <a:schemeClr val="tx1"/>
                </a:solidFill>
              </a:rPr>
              <a:t>Nonpolar Solute in</a:t>
            </a:r>
            <a:br>
              <a:rPr lang="it-IT" sz="4400" b="0" smtClean="0">
                <a:solidFill>
                  <a:schemeClr val="tx1"/>
                </a:solidFill>
              </a:rPr>
            </a:br>
            <a:r>
              <a:rPr lang="it-IT" sz="4400" b="0" smtClean="0">
                <a:solidFill>
                  <a:schemeClr val="tx1"/>
                </a:solidFill>
              </a:rPr>
              <a:t>Nonpolar Solvent</a:t>
            </a:r>
            <a:endParaRPr lang="en-US" sz="4400" b="0" smtClean="0">
              <a:solidFill>
                <a:schemeClr val="tx1"/>
              </a:solidFill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838200" y="4953000"/>
            <a:ext cx="7772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eaLnBrk="1" hangingPunct="1">
              <a:spcBef>
                <a:spcPct val="30000"/>
              </a:spcBef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+mn-lt"/>
              </a:rPr>
              <a:t>The weak intermolecular attractions of a nonpolar substance are overcome by the weak attractions for a nonpolar solvent. The nonpolar substance dissolves.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"/>
          <a:stretch>
            <a:fillRect/>
          </a:stretch>
        </p:blipFill>
        <p:spPr bwMode="auto">
          <a:xfrm>
            <a:off x="1111250" y="1974850"/>
            <a:ext cx="72263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Nonpolar Solute with Polar Solvent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9600" y="5154613"/>
            <a:ext cx="84312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>
              <a:defRPr/>
            </a:pPr>
            <a:r>
              <a:rPr lang="en-US" altLang="en-US" dirty="0" smtClean="0">
                <a:solidFill>
                  <a:srgbClr val="000000"/>
                </a:solidFill>
                <a:latin typeface="+mn-lt"/>
              </a:rPr>
              <a:t>If a nonpolar molecule were to dissolve in water, it would break up the hydrogen bonds between the water molecules. Therefore, nonpolar substances do not dissolve in water.</a:t>
            </a:r>
            <a:endParaRPr lang="en-US" altLang="en-US" dirty="0" smtClean="0">
              <a:latin typeface="+mn-lt"/>
            </a:endParaRPr>
          </a:p>
        </p:txBody>
      </p:sp>
      <p:pic>
        <p:nvPicPr>
          <p:cNvPr id="2662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1"/>
          <a:stretch>
            <a:fillRect/>
          </a:stretch>
        </p:blipFill>
        <p:spPr bwMode="auto">
          <a:xfrm>
            <a:off x="1154113" y="1830388"/>
            <a:ext cx="6767512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Bond Dipole Moments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365125" y="3905250"/>
            <a:ext cx="8634413" cy="19018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smtClean="0"/>
              <a:t>Dipole moments are due to differences in electronegativity.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/>
              <a:t>They depend on the amount of charge and distance of separation.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/>
              <a:t>They are measured in debyes (D).</a:t>
            </a:r>
            <a:endParaRPr lang="en-US" altLang="en-US" sz="2400" smtClean="0">
              <a:sym typeface="Symbol" pitchFamily="80" charset="2"/>
            </a:endParaRP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8"/>
          <a:stretch>
            <a:fillRect/>
          </a:stretch>
        </p:blipFill>
        <p:spPr bwMode="auto">
          <a:xfrm>
            <a:off x="387350" y="1585913"/>
            <a:ext cx="8534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Classes of Compounds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65125" y="1614488"/>
            <a:ext cx="8634413" cy="3649662"/>
          </a:xfrm>
        </p:spPr>
        <p:txBody>
          <a:bodyPr/>
          <a:lstStyle/>
          <a:p>
            <a:r>
              <a:rPr lang="en-US" altLang="en-US" dirty="0" smtClean="0"/>
              <a:t>Classifications are based </a:t>
            </a:r>
            <a:r>
              <a:rPr lang="en-US" altLang="en-US" smtClean="0"/>
              <a:t>on </a:t>
            </a:r>
            <a:br>
              <a:rPr lang="en-US" altLang="en-US" smtClean="0"/>
            </a:br>
            <a:r>
              <a:rPr lang="en-US" altLang="en-US" b="1" smtClean="0"/>
              <a:t>functional </a:t>
            </a:r>
            <a:r>
              <a:rPr lang="en-US" altLang="en-US" b="1" dirty="0" smtClean="0"/>
              <a:t>group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Three broad classes:</a:t>
            </a:r>
          </a:p>
          <a:p>
            <a:pPr lvl="1"/>
            <a:r>
              <a:rPr lang="en-US" altLang="en-US" b="1" dirty="0" smtClean="0"/>
              <a:t>Hydrocarbons</a:t>
            </a:r>
            <a:r>
              <a:rPr lang="en-US" altLang="en-US" dirty="0" smtClean="0"/>
              <a:t>: Compounds composed of only carbon and hydrogen</a:t>
            </a:r>
          </a:p>
          <a:p>
            <a:pPr lvl="1"/>
            <a:r>
              <a:rPr lang="en-US" altLang="en-US" dirty="0" smtClean="0"/>
              <a:t>Compounds containing oxygen</a:t>
            </a:r>
          </a:p>
          <a:p>
            <a:pPr lvl="1"/>
            <a:r>
              <a:rPr lang="en-US" altLang="en-US" dirty="0" smtClean="0"/>
              <a:t>Compounds containing nitrogen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Hydrophobic and Hydrophilic</a:t>
            </a:r>
          </a:p>
        </p:txBody>
      </p:sp>
      <p:pic>
        <p:nvPicPr>
          <p:cNvPr id="286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3"/>
          <a:stretch>
            <a:fillRect/>
          </a:stretch>
        </p:blipFill>
        <p:spPr bwMode="auto">
          <a:xfrm>
            <a:off x="2074863" y="1441450"/>
            <a:ext cx="4760912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Arrhenius Acids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365125" y="1385888"/>
            <a:ext cx="8634413" cy="5114925"/>
          </a:xfrm>
        </p:spPr>
        <p:txBody>
          <a:bodyPr/>
          <a:lstStyle/>
          <a:p>
            <a:pPr eaLnBrk="1" hangingPunct="1"/>
            <a:r>
              <a:rPr lang="en-US" altLang="en-US" smtClean="0"/>
              <a:t>Arrhenius acids are substances that dissociate in water to give H</a:t>
            </a:r>
            <a:r>
              <a:rPr lang="en-US" altLang="en-US" baseline="-20000" smtClean="0"/>
              <a:t>3</a:t>
            </a:r>
            <a:r>
              <a:rPr lang="en-US" altLang="en-US" smtClean="0"/>
              <a:t>O</a:t>
            </a:r>
            <a:r>
              <a:rPr lang="en-US" altLang="en-US" baseline="30000" smtClean="0"/>
              <a:t>+</a:t>
            </a:r>
            <a:r>
              <a:rPr lang="en-US" altLang="en-US" smtClean="0"/>
              <a:t> ions.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Stronger acids dissociate to a greater </a:t>
            </a:r>
            <a:br>
              <a:rPr lang="en-US" altLang="en-US" smtClean="0"/>
            </a:br>
            <a:r>
              <a:rPr lang="en-US" altLang="en-US" smtClean="0"/>
              <a:t>degree than weaker acids.</a:t>
            </a:r>
          </a:p>
        </p:txBody>
      </p:sp>
      <p:pic>
        <p:nvPicPr>
          <p:cNvPr id="2970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95"/>
          <a:stretch>
            <a:fillRect/>
          </a:stretch>
        </p:blipFill>
        <p:spPr bwMode="auto">
          <a:xfrm>
            <a:off x="457200" y="2805113"/>
            <a:ext cx="8534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2"/>
          <a:stretch>
            <a:fillRect/>
          </a:stretch>
        </p:blipFill>
        <p:spPr bwMode="auto">
          <a:xfrm>
            <a:off x="376238" y="3852863"/>
            <a:ext cx="8534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Arrhenius Bases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65125" y="1385888"/>
            <a:ext cx="8634413" cy="4524375"/>
          </a:xfrm>
        </p:spPr>
        <p:txBody>
          <a:bodyPr/>
          <a:lstStyle/>
          <a:p>
            <a:pPr eaLnBrk="1" hangingPunct="1"/>
            <a:r>
              <a:rPr lang="en-US" altLang="en-US" smtClean="0"/>
              <a:t>Arrhenius bases are substances that dissociate in water to give hydroxide ions.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Stronger bases (NaOH) dissociate more than weaker bases (Mg(OH)</a:t>
            </a:r>
            <a:r>
              <a:rPr lang="en-US" altLang="en-US" baseline="-25000" smtClean="0"/>
              <a:t>2</a:t>
            </a:r>
            <a:r>
              <a:rPr lang="en-US" altLang="en-US" smtClean="0"/>
              <a:t>).</a:t>
            </a:r>
          </a:p>
        </p:txBody>
      </p:sp>
      <p:pic>
        <p:nvPicPr>
          <p:cNvPr id="3072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31"/>
          <a:stretch>
            <a:fillRect/>
          </a:stretch>
        </p:blipFill>
        <p:spPr bwMode="auto">
          <a:xfrm>
            <a:off x="549275" y="3016250"/>
            <a:ext cx="79994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Brønsted</a:t>
            </a:r>
            <a:r>
              <a:rPr lang="en-US" sz="4400" b="0" smtClean="0">
                <a:solidFill>
                  <a:schemeClr val="tx1"/>
                </a:solidFill>
                <a:cs typeface="Arial" charset="0"/>
              </a:rPr>
              <a:t>–</a:t>
            </a:r>
            <a:r>
              <a:rPr lang="en-US" sz="4400" b="0" smtClean="0">
                <a:solidFill>
                  <a:schemeClr val="tx1"/>
                </a:solidFill>
              </a:rPr>
              <a:t>Lowry Acids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and Bases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65125" y="1735138"/>
            <a:ext cx="8778875" cy="768350"/>
          </a:xfrm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FontTx/>
              <a:buNone/>
            </a:pPr>
            <a:r>
              <a:rPr lang="en-US" altLang="en-US" sz="2200" smtClean="0"/>
              <a:t>Brønsted</a:t>
            </a:r>
            <a:r>
              <a:rPr lang="en-US" altLang="en-US" sz="2200" smtClean="0">
                <a:cs typeface="Arial" charset="0"/>
              </a:rPr>
              <a:t>–</a:t>
            </a:r>
            <a:r>
              <a:rPr lang="en-US" altLang="en-US" sz="2200" smtClean="0"/>
              <a:t>Lowry acids are any species that </a:t>
            </a:r>
            <a:r>
              <a:rPr lang="en-US" altLang="en-US" sz="2200" i="1" smtClean="0"/>
              <a:t>donate</a:t>
            </a:r>
            <a:r>
              <a:rPr lang="en-US" altLang="en-US" sz="2200" smtClean="0"/>
              <a:t> a proton. Brønsted</a:t>
            </a:r>
            <a:r>
              <a:rPr lang="en-US" altLang="en-US" sz="2200" smtClean="0">
                <a:cs typeface="Arial" charset="0"/>
              </a:rPr>
              <a:t>–</a:t>
            </a:r>
            <a:r>
              <a:rPr lang="en-US" altLang="en-US" sz="2200" smtClean="0"/>
              <a:t>Lowry bases are any species that can </a:t>
            </a:r>
            <a:r>
              <a:rPr lang="en-US" altLang="en-US" sz="2200" i="1" smtClean="0"/>
              <a:t>accept</a:t>
            </a:r>
            <a:r>
              <a:rPr lang="en-US" altLang="en-US" sz="2200" smtClean="0"/>
              <a:t> a proton.</a:t>
            </a:r>
          </a:p>
        </p:txBody>
      </p:sp>
      <p:pic>
        <p:nvPicPr>
          <p:cNvPr id="3174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"/>
          <a:stretch>
            <a:fillRect/>
          </a:stretch>
        </p:blipFill>
        <p:spPr bwMode="auto">
          <a:xfrm>
            <a:off x="1736725" y="2547938"/>
            <a:ext cx="56197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Conjugate Acids and Bases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65125" y="4538663"/>
            <a:ext cx="8634413" cy="17303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smtClean="0"/>
              <a:t>Conjugate acid</a:t>
            </a:r>
            <a:r>
              <a:rPr lang="en-US" altLang="en-US" sz="2800" smtClean="0"/>
              <a:t>: When a base accepts a proton, it becomes an acid capable of returning that proton.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smtClean="0"/>
              <a:t>Conjugate base</a:t>
            </a:r>
            <a:r>
              <a:rPr lang="en-US" altLang="en-US" sz="2800" smtClean="0"/>
              <a:t>: When an acid donates its proton, it becomes capable of accepting that proton back.</a:t>
            </a:r>
          </a:p>
        </p:txBody>
      </p:sp>
      <p:pic>
        <p:nvPicPr>
          <p:cNvPr id="3277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9"/>
          <a:stretch>
            <a:fillRect/>
          </a:stretch>
        </p:blipFill>
        <p:spPr bwMode="auto">
          <a:xfrm>
            <a:off x="565150" y="1214438"/>
            <a:ext cx="7996238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Acid Strength</a:t>
            </a:r>
          </a:p>
        </p:txBody>
      </p:sp>
      <p:pic>
        <p:nvPicPr>
          <p:cNvPr id="3379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2"/>
          <a:stretch>
            <a:fillRect/>
          </a:stretch>
        </p:blipFill>
        <p:spPr bwMode="auto">
          <a:xfrm>
            <a:off x="314325" y="1985963"/>
            <a:ext cx="85344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xfrm>
            <a:off x="365125" y="4046538"/>
            <a:ext cx="8634413" cy="954087"/>
          </a:xfrm>
        </p:spPr>
        <p:txBody>
          <a:bodyPr/>
          <a:lstStyle/>
          <a:p>
            <a:r>
              <a:rPr lang="en-US" sz="2800" smtClean="0"/>
              <a:t>an acid’s strength is expressed in its extent of ionization in water</a:t>
            </a: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>
            <a:fillRect/>
          </a:stretch>
        </p:blipFill>
        <p:spPr bwMode="auto">
          <a:xfrm>
            <a:off x="1222375" y="158750"/>
            <a:ext cx="6630988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Base Strength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65125" y="5032786"/>
            <a:ext cx="8634413" cy="954087"/>
          </a:xfrm>
        </p:spPr>
        <p:txBody>
          <a:bodyPr/>
          <a:lstStyle/>
          <a:p>
            <a:r>
              <a:rPr lang="en-US" sz="2800" smtClean="0"/>
              <a:t>The strength of an acid is inversely related to the strength of its conjugate base.</a:t>
            </a:r>
          </a:p>
        </p:txBody>
      </p:sp>
      <p:pic>
        <p:nvPicPr>
          <p:cNvPr id="358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3"/>
          <a:stretch>
            <a:fillRect/>
          </a:stretch>
        </p:blipFill>
        <p:spPr bwMode="auto">
          <a:xfrm>
            <a:off x="1438275" y="1428694"/>
            <a:ext cx="63833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9" y="3375187"/>
            <a:ext cx="7860269" cy="1073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Equilibrium Positions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of Acid</a:t>
            </a:r>
            <a:r>
              <a:rPr lang="en-US" sz="4400" b="0" smtClean="0">
                <a:solidFill>
                  <a:schemeClr val="tx1"/>
                </a:solidFill>
                <a:cs typeface="Arial" charset="0"/>
              </a:rPr>
              <a:t>–</a:t>
            </a:r>
            <a:r>
              <a:rPr lang="en-US" sz="4400" b="0" smtClean="0">
                <a:solidFill>
                  <a:schemeClr val="tx1"/>
                </a:solidFill>
              </a:rPr>
              <a:t>Base Reactions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65125" y="3429000"/>
            <a:ext cx="8634413" cy="2900363"/>
          </a:xfrm>
        </p:spPr>
        <p:txBody>
          <a:bodyPr/>
          <a:lstStyle/>
          <a:p>
            <a:pPr marL="346075" indent="-346075">
              <a:buFontTx/>
              <a:buNone/>
            </a:pPr>
            <a:r>
              <a:rPr lang="en-US" sz="2400" b="1" dirty="0" smtClean="0"/>
              <a:t>1.	The acid–base equilibrium favors formation of the weaker acid and the weaker base.</a:t>
            </a:r>
          </a:p>
          <a:p>
            <a:pPr marL="346075" indent="-346075">
              <a:buFontTx/>
              <a:buNone/>
            </a:pPr>
            <a:r>
              <a:rPr lang="en-US" sz="2400" b="1" dirty="0" smtClean="0"/>
              <a:t>2.	The weaker acid has the larger </a:t>
            </a:r>
            <a:r>
              <a:rPr lang="en-US" sz="2400" b="1" dirty="0" err="1" smtClean="0"/>
              <a:t>p</a:t>
            </a:r>
            <a:r>
              <a:rPr lang="en-US" sz="2400" b="1" i="1" dirty="0" err="1" smtClean="0"/>
              <a:t>K</a:t>
            </a:r>
            <a:r>
              <a:rPr lang="en-US" sz="2400" b="1" baseline="-25000" dirty="0" err="1" smtClean="0"/>
              <a:t>a</a:t>
            </a:r>
            <a:r>
              <a:rPr lang="en-US" sz="2400" b="1" dirty="0" smtClean="0"/>
              <a:t>. The weaker base has the larger </a:t>
            </a:r>
            <a:r>
              <a:rPr lang="en-US" sz="2400" b="1" dirty="0" err="1" smtClean="0"/>
              <a:t>p</a:t>
            </a:r>
            <a:r>
              <a:rPr lang="en-US" sz="2400" b="1" i="1" dirty="0" err="1" smtClean="0"/>
              <a:t>K</a:t>
            </a:r>
            <a:r>
              <a:rPr lang="en-US" sz="2400" b="1" baseline="-25000" dirty="0" err="1" smtClean="0"/>
              <a:t>b</a:t>
            </a:r>
            <a:r>
              <a:rPr lang="en-US" sz="2400" b="1" dirty="0" smtClean="0"/>
              <a:t>.</a:t>
            </a:r>
          </a:p>
          <a:p>
            <a:pPr marL="346075" indent="-346075">
              <a:buFontTx/>
              <a:buNone/>
            </a:pPr>
            <a:r>
              <a:rPr lang="en-US" sz="2400" b="1" dirty="0" smtClean="0"/>
              <a:t>3.	The weaker acid and the weaker base are always on the same side of the equation. </a:t>
            </a:r>
            <a:r>
              <a:rPr lang="en-US" sz="2400" dirty="0" smtClean="0"/>
              <a:t>Both of them are reactants, or both of them are products.</a:t>
            </a:r>
          </a:p>
        </p:txBody>
      </p:sp>
      <p:pic>
        <p:nvPicPr>
          <p:cNvPr id="368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90"/>
          <a:stretch>
            <a:fillRect/>
          </a:stretch>
        </p:blipFill>
        <p:spPr bwMode="auto">
          <a:xfrm>
            <a:off x="1993900" y="1982788"/>
            <a:ext cx="51292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0"/>
          <a:stretch>
            <a:fillRect/>
          </a:stretch>
        </p:blipFill>
        <p:spPr bwMode="auto">
          <a:xfrm>
            <a:off x="304800" y="1762125"/>
            <a:ext cx="85344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Equilibrium Positions of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Acid</a:t>
            </a:r>
            <a:r>
              <a:rPr lang="en-US" sz="4400" b="0" smtClean="0">
                <a:solidFill>
                  <a:schemeClr val="tx1"/>
                </a:solidFill>
                <a:cs typeface="Arial" charset="0"/>
              </a:rPr>
              <a:t>–</a:t>
            </a:r>
            <a:r>
              <a:rPr lang="en-US" sz="4400" b="0" smtClean="0">
                <a:solidFill>
                  <a:schemeClr val="tx1"/>
                </a:solidFill>
              </a:rPr>
              <a:t>Base Reactions</a:t>
            </a:r>
          </a:p>
        </p:txBody>
      </p:sp>
      <p:pic>
        <p:nvPicPr>
          <p:cNvPr id="378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2"/>
          <a:stretch>
            <a:fillRect/>
          </a:stretch>
        </p:blipFill>
        <p:spPr bwMode="auto">
          <a:xfrm>
            <a:off x="304800" y="2265363"/>
            <a:ext cx="8534400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91"/>
          <a:stretch>
            <a:fillRect/>
          </a:stretch>
        </p:blipFill>
        <p:spPr bwMode="auto">
          <a:xfrm>
            <a:off x="304800" y="4732338"/>
            <a:ext cx="85344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Solvent Effects on Acidity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and Basicity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369888" y="4144963"/>
            <a:ext cx="8629650" cy="2193925"/>
          </a:xfrm>
        </p:spPr>
        <p:txBody>
          <a:bodyPr/>
          <a:lstStyle/>
          <a:p>
            <a:r>
              <a:rPr lang="en-US" smtClean="0"/>
              <a:t>Water is amphoteric; it can react with an acid or a base.</a:t>
            </a:r>
          </a:p>
          <a:p>
            <a:r>
              <a:rPr lang="en-US" smtClean="0"/>
              <a:t>Its conjugate acid is the hydronium ion, and its conjugate base is the hydroxide ion.</a:t>
            </a:r>
          </a:p>
        </p:txBody>
      </p:sp>
      <p:pic>
        <p:nvPicPr>
          <p:cNvPr id="3891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1"/>
          <a:stretch>
            <a:fillRect/>
          </a:stretch>
        </p:blipFill>
        <p:spPr bwMode="auto">
          <a:xfrm>
            <a:off x="304800" y="2243138"/>
            <a:ext cx="85344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>
            <a:fillRect/>
          </a:stretch>
        </p:blipFill>
        <p:spPr bwMode="auto">
          <a:xfrm>
            <a:off x="304800" y="2063750"/>
            <a:ext cx="853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Effect of Electronegativity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on p</a:t>
            </a:r>
            <a:r>
              <a:rPr lang="en-US" sz="4400" b="0" i="1" smtClean="0">
                <a:solidFill>
                  <a:schemeClr val="tx1"/>
                </a:solidFill>
              </a:rPr>
              <a:t>K</a:t>
            </a:r>
            <a:r>
              <a:rPr lang="en-US" sz="4400" b="0" baseline="-25000" smtClean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5141913"/>
            <a:ext cx="8629650" cy="12557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A more electronegative element bears a negative charge more easily, giving a more stable conjugate base and a stronger acid.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5"/>
          <a:stretch/>
        </p:blipFill>
        <p:spPr>
          <a:xfrm>
            <a:off x="1319213" y="1822389"/>
            <a:ext cx="6232294" cy="3247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Effect of Size on </a:t>
            </a:r>
            <a:r>
              <a:rPr lang="en-US" sz="4400" b="0" dirty="0" err="1">
                <a:solidFill>
                  <a:schemeClr val="tx1"/>
                </a:solidFill>
              </a:rPr>
              <a:t>p</a:t>
            </a:r>
            <a:r>
              <a:rPr lang="en-US" sz="4400" b="0" i="1" dirty="0" err="1">
                <a:solidFill>
                  <a:schemeClr val="tx1"/>
                </a:solidFill>
              </a:rPr>
              <a:t>K</a:t>
            </a:r>
            <a:r>
              <a:rPr lang="en-US" sz="4400" b="0" baseline="-25000" dirty="0" err="1">
                <a:solidFill>
                  <a:schemeClr val="tx1"/>
                </a:solidFill>
              </a:rPr>
              <a:t>a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4936431"/>
            <a:ext cx="8629650" cy="1643527"/>
          </a:xfrm>
        </p:spPr>
        <p:txBody>
          <a:bodyPr/>
          <a:lstStyle/>
          <a:p>
            <a:r>
              <a:rPr lang="en-US" sz="2400" dirty="0"/>
              <a:t>The negative charge of an anion is more stable if it is spread over a larger region of space.</a:t>
            </a:r>
          </a:p>
          <a:p>
            <a:r>
              <a:rPr lang="en-US" sz="2400" dirty="0"/>
              <a:t>Within a column of the periodic table, acidity increases down the column.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/>
        </p:blipFill>
        <p:spPr>
          <a:xfrm>
            <a:off x="2506896" y="1154301"/>
            <a:ext cx="4045792" cy="363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1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/>
        </p:blipFill>
        <p:spPr>
          <a:xfrm>
            <a:off x="1546723" y="322094"/>
            <a:ext cx="5826457" cy="592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7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Inductive Effects on Acidity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3652162"/>
            <a:ext cx="8469312" cy="2573012"/>
          </a:xfrm>
        </p:spPr>
        <p:txBody>
          <a:bodyPr/>
          <a:lstStyle/>
          <a:p>
            <a:r>
              <a:rPr lang="en-US" sz="2600" dirty="0"/>
              <a:t>Electron-withdrawing atoms and groups can stabilize a conjugate base through the sigma bonds of the molecule.</a:t>
            </a:r>
          </a:p>
          <a:p>
            <a:r>
              <a:rPr lang="en-US" sz="2600" dirty="0"/>
              <a:t>The magnitude of this inductive effect depends on the number of bonds between the electronegative element and the site of the negative charge.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72"/>
          <a:stretch/>
        </p:blipFill>
        <p:spPr>
          <a:xfrm>
            <a:off x="304800" y="1732942"/>
            <a:ext cx="8534400" cy="11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0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Inductive Effects on Acidity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3857645"/>
            <a:ext cx="8239857" cy="2573012"/>
          </a:xfrm>
        </p:spPr>
        <p:txBody>
          <a:bodyPr/>
          <a:lstStyle/>
          <a:p>
            <a:r>
              <a:rPr lang="en-US" sz="2600" dirty="0"/>
              <a:t>Stronger electron-withdrawing groups stabilize the anion of the conjugate base more than weaker groups </a:t>
            </a:r>
            <a:r>
              <a:rPr lang="en-US" sz="2600" dirty="0" smtClean="0"/>
              <a:t>do.</a:t>
            </a:r>
            <a:endParaRPr lang="en-US" sz="2600" dirty="0"/>
          </a:p>
          <a:p>
            <a:r>
              <a:rPr lang="en-US" sz="2600" dirty="0"/>
              <a:t>Multiple electron-withdrawing groups stabilize the conjugate base and increase the acidity more than a single group does.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6"/>
          <a:stretch/>
        </p:blipFill>
        <p:spPr>
          <a:xfrm>
            <a:off x="304800" y="1090191"/>
            <a:ext cx="8534400" cy="1231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6"/>
          <a:stretch/>
        </p:blipFill>
        <p:spPr>
          <a:xfrm>
            <a:off x="304800" y="2456653"/>
            <a:ext cx="8534400" cy="123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8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Hybridization Effects on Acidity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5532334"/>
            <a:ext cx="8239857" cy="954107"/>
          </a:xfrm>
        </p:spPr>
        <p:txBody>
          <a:bodyPr/>
          <a:lstStyle/>
          <a:p>
            <a:r>
              <a:rPr lang="en-US" sz="2800" dirty="0"/>
              <a:t>The different hybridization states strongly influence acidity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4"/>
          <a:stretch/>
        </p:blipFill>
        <p:spPr>
          <a:xfrm>
            <a:off x="1119882" y="1208931"/>
            <a:ext cx="7173075" cy="18554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5"/>
          <a:stretch/>
        </p:blipFill>
        <p:spPr>
          <a:xfrm>
            <a:off x="573640" y="3429000"/>
            <a:ext cx="8265560" cy="192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Hybridization Effects on Acidity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1"/>
          <a:stretch/>
        </p:blipFill>
        <p:spPr>
          <a:xfrm>
            <a:off x="304800" y="1840992"/>
            <a:ext cx="8534400" cy="30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8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Molecular Dipole Moment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365125" y="4213225"/>
            <a:ext cx="8634413" cy="1570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smtClean="0"/>
              <a:t>The molecular dipole moment is the vector sum of the bond dipole moments.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/>
              <a:t>It depends on bond polarity and bond angles.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/>
              <a:t>Lone pairs of electrons contribute to the dipole moment.</a:t>
            </a:r>
          </a:p>
        </p:txBody>
      </p:sp>
      <p:pic>
        <p:nvPicPr>
          <p:cNvPr id="1126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92" b="3102"/>
          <a:stretch>
            <a:fillRect/>
          </a:stretch>
        </p:blipFill>
        <p:spPr bwMode="auto">
          <a:xfrm>
            <a:off x="811213" y="1241425"/>
            <a:ext cx="730885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Effect of Resonance on </a:t>
            </a:r>
            <a:r>
              <a:rPr lang="en-US" sz="4400" b="0" dirty="0" err="1">
                <a:solidFill>
                  <a:schemeClr val="tx1"/>
                </a:solidFill>
              </a:rPr>
              <a:t>p</a:t>
            </a:r>
            <a:r>
              <a:rPr lang="en-US" sz="4400" b="0" i="1" dirty="0" err="1">
                <a:solidFill>
                  <a:schemeClr val="tx1"/>
                </a:solidFill>
              </a:rPr>
              <a:t>K</a:t>
            </a:r>
            <a:r>
              <a:rPr lang="en-US" sz="4400" b="0" baseline="-25000" dirty="0" err="1">
                <a:solidFill>
                  <a:schemeClr val="tx1"/>
                </a:solidFill>
              </a:rPr>
              <a:t>a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319983"/>
            <a:ext cx="8239857" cy="215443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If the negative charge on an atom can be delocalized over two or more atoms, the acidity of that compound will be greater than when the negative charge cannot be delocalized. 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The </a:t>
            </a:r>
            <a:r>
              <a:rPr lang="en-US" altLang="en-US" sz="20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ethoxide</a:t>
            </a: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anion is less acidic than the acetate ion simply because the acetate ion can delocalize the negative charge.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000" dirty="0" err="1">
                <a:solidFill>
                  <a:srgbClr val="000000"/>
                </a:solidFill>
                <a:ea typeface="ＭＳ Ｐゴシック" panose="020B0600070205080204" pitchFamily="34" charset="-128"/>
              </a:rPr>
              <a:t>Methanesulfonic</a:t>
            </a:r>
            <a:r>
              <a:rPr lang="en-US" altLang="en-US" sz="2000" dirty="0">
                <a:solidFill>
                  <a:srgbClr val="000000"/>
                </a:solidFill>
                <a:ea typeface="ＭＳ Ｐゴシック" panose="020B0600070205080204" pitchFamily="34" charset="-128"/>
              </a:rPr>
              <a:t> acid can delocalize the charge in three different resonance forms, making it more acidic than the acetate ion</a:t>
            </a:r>
            <a:r>
              <a:rPr lang="en-US" altLang="en-US" sz="2000" dirty="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t>.</a:t>
            </a:r>
            <a:endParaRPr lang="en-US" altLang="en-US" sz="2000" dirty="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7"/>
          <a:stretch/>
        </p:blipFill>
        <p:spPr>
          <a:xfrm>
            <a:off x="304800" y="1229611"/>
            <a:ext cx="8534400" cy="989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8"/>
          <a:stretch/>
        </p:blipFill>
        <p:spPr>
          <a:xfrm>
            <a:off x="304800" y="2419425"/>
            <a:ext cx="8534400" cy="17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Lewis Acids and Lewis Bases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587057"/>
            <a:ext cx="8239857" cy="3508653"/>
          </a:xfrm>
        </p:spPr>
        <p:txBody>
          <a:bodyPr/>
          <a:lstStyle/>
          <a:p>
            <a:r>
              <a:rPr lang="en-US" altLang="en-US" sz="3000" dirty="0"/>
              <a:t>Lewis bases (called </a:t>
            </a:r>
            <a:r>
              <a:rPr lang="en-US" altLang="en-US" sz="3000" b="1" dirty="0"/>
              <a:t>nucleophiles</a:t>
            </a:r>
            <a:r>
              <a:rPr lang="en-US" altLang="en-US" sz="3000" dirty="0"/>
              <a:t>) are species with available electrons than can be donated to form a new bond.</a:t>
            </a:r>
          </a:p>
          <a:p>
            <a:r>
              <a:rPr lang="en-US" altLang="en-US" sz="3000" dirty="0"/>
              <a:t>Lewis acids are species that can accept these electrons to form new bonds.</a:t>
            </a:r>
          </a:p>
          <a:p>
            <a:r>
              <a:rPr lang="en-US" altLang="en-US" sz="3000" dirty="0"/>
              <a:t>Since a Lewis acid accepts a pair of electrons, it is called an </a:t>
            </a:r>
            <a:r>
              <a:rPr lang="en-US" altLang="en-US" sz="3000" b="1" dirty="0"/>
              <a:t>electrophile</a:t>
            </a:r>
            <a:r>
              <a:rPr lang="en-US" altLang="en-US" sz="3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214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Nucleophiles and Electrophiles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587057"/>
            <a:ext cx="8239857" cy="369331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3000" b="1" dirty="0"/>
              <a:t>Nucleophile</a:t>
            </a:r>
            <a:r>
              <a:rPr lang="en-US" altLang="en-US" sz="3000" dirty="0"/>
              <a:t>: Donates electrons to a nucleus with an empty </a:t>
            </a:r>
            <a:r>
              <a:rPr lang="en-US" altLang="en-US" sz="3000" dirty="0" smtClean="0"/>
              <a:t>orbital</a:t>
            </a:r>
            <a:endParaRPr lang="en-US" altLang="en-US" sz="3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000" b="1" dirty="0"/>
              <a:t>Electrophile</a:t>
            </a:r>
            <a:r>
              <a:rPr lang="en-US" altLang="en-US" sz="3000" dirty="0"/>
              <a:t>: Accepts a pair of </a:t>
            </a:r>
            <a:r>
              <a:rPr lang="en-US" altLang="en-US" sz="3000" dirty="0" smtClean="0"/>
              <a:t>electrons</a:t>
            </a:r>
            <a:endParaRPr lang="en-US" altLang="en-US" sz="30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When forming a bond, the nucleophile attacks the electrophile, so the arrow goes from negative to positive.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000" dirty="0"/>
              <a:t>When breaking a bond, the more electronegative atom receives the electrons</a:t>
            </a:r>
            <a:r>
              <a:rPr lang="en-US" altLang="en-US" sz="3000" dirty="0" smtClean="0"/>
              <a:t>.</a:t>
            </a:r>
            <a:endParaRPr lang="en-US" altLang="en-US" sz="3000" dirty="0"/>
          </a:p>
        </p:txBody>
      </p:sp>
    </p:spTree>
    <p:extLst>
      <p:ext uri="{BB962C8B-B14F-4D97-AF65-F5344CB8AC3E}">
        <p14:creationId xmlns:p14="http://schemas.microsoft.com/office/powerpoint/2010/main" val="26829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"/>
          <a:stretch/>
        </p:blipFill>
        <p:spPr>
          <a:xfrm>
            <a:off x="304800" y="362712"/>
            <a:ext cx="8534400" cy="598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Hydrocarbons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587057"/>
            <a:ext cx="8640549" cy="4044184"/>
          </a:xfrm>
        </p:spPr>
        <p:txBody>
          <a:bodyPr/>
          <a:lstStyle/>
          <a:p>
            <a:r>
              <a:rPr lang="en-US" altLang="en-US" sz="2800" b="1" dirty="0"/>
              <a:t>Alkanes</a:t>
            </a:r>
            <a:r>
              <a:rPr lang="en-US" altLang="en-US" sz="2800" dirty="0"/>
              <a:t>: Single bonds between the carbons; all carbons are </a:t>
            </a:r>
            <a:r>
              <a:rPr lang="en-US" altLang="en-US" sz="2800" i="1" dirty="0"/>
              <a:t>sp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.</a:t>
            </a:r>
          </a:p>
          <a:p>
            <a:r>
              <a:rPr lang="en-US" altLang="en-US" sz="2800" b="1" dirty="0"/>
              <a:t>Cycloalkanes</a:t>
            </a:r>
            <a:r>
              <a:rPr lang="en-US" altLang="en-US" sz="2800" dirty="0"/>
              <a:t>: </a:t>
            </a:r>
            <a:r>
              <a:rPr lang="en-US" altLang="en-US" sz="2800" i="1" dirty="0"/>
              <a:t>sp</a:t>
            </a:r>
            <a:r>
              <a:rPr lang="en-US" altLang="en-US" sz="2800" baseline="30000" dirty="0"/>
              <a:t>3</a:t>
            </a:r>
            <a:r>
              <a:rPr lang="en-US" altLang="en-US" sz="2800" dirty="0"/>
              <a:t> carbons form a ring.</a:t>
            </a:r>
          </a:p>
          <a:p>
            <a:r>
              <a:rPr lang="en-US" altLang="en-US" sz="2800" b="1" dirty="0"/>
              <a:t>Alkenes</a:t>
            </a:r>
            <a:r>
              <a:rPr lang="en-US" altLang="en-US" sz="2800" dirty="0"/>
              <a:t>: Double bonds are present in the molecule; </a:t>
            </a:r>
            <a:r>
              <a:rPr lang="en-US" altLang="en-US" sz="2800" i="1" dirty="0"/>
              <a:t>sp</a:t>
            </a:r>
            <a:r>
              <a:rPr lang="en-US" altLang="en-US" sz="2800" baseline="30000" dirty="0"/>
              <a:t>2</a:t>
            </a:r>
            <a:r>
              <a:rPr lang="en-US" altLang="en-US" sz="2800" dirty="0"/>
              <a:t> carbons.</a:t>
            </a:r>
          </a:p>
          <a:p>
            <a:r>
              <a:rPr lang="en-US" altLang="en-US" sz="2800" b="1" dirty="0" err="1"/>
              <a:t>Cycloalkenes</a:t>
            </a:r>
            <a:r>
              <a:rPr lang="en-US" altLang="en-US" sz="2800" dirty="0"/>
              <a:t>: Double bond in a </a:t>
            </a:r>
            <a:r>
              <a:rPr lang="en-US" altLang="en-US" sz="2800" dirty="0" smtClean="0"/>
              <a:t>ring</a:t>
            </a:r>
            <a:endParaRPr lang="en-US" altLang="en-US" sz="2800" dirty="0"/>
          </a:p>
          <a:p>
            <a:r>
              <a:rPr lang="en-US" altLang="en-US" sz="2800" b="1" dirty="0"/>
              <a:t>Alkynes</a:t>
            </a:r>
            <a:r>
              <a:rPr lang="en-US" altLang="en-US" sz="2800" dirty="0"/>
              <a:t>: Triple bonds are present; </a:t>
            </a:r>
            <a:r>
              <a:rPr lang="en-US" altLang="en-US" sz="2800" i="1" dirty="0" err="1"/>
              <a:t>sp</a:t>
            </a:r>
            <a:r>
              <a:rPr lang="en-US" altLang="en-US" sz="2800" dirty="0"/>
              <a:t> carbons.</a:t>
            </a:r>
          </a:p>
          <a:p>
            <a:r>
              <a:rPr lang="en-US" altLang="en-US" sz="2800" b="1" dirty="0"/>
              <a:t>Aromatic</a:t>
            </a:r>
            <a:r>
              <a:rPr lang="en-US" altLang="en-US" sz="2800" dirty="0"/>
              <a:t>: Contain a benzene </a:t>
            </a:r>
            <a:r>
              <a:rPr lang="en-US" altLang="en-US" sz="2800" dirty="0" smtClean="0"/>
              <a:t>ring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4775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Alkane Naming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6"/>
          <a:stretch/>
        </p:blipFill>
        <p:spPr>
          <a:xfrm>
            <a:off x="304800" y="1876369"/>
            <a:ext cx="8534400" cy="36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Cycloalkanes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5265205"/>
            <a:ext cx="8640549" cy="1077218"/>
          </a:xfrm>
        </p:spPr>
        <p:txBody>
          <a:bodyPr/>
          <a:lstStyle/>
          <a:p>
            <a:r>
              <a:rPr lang="en-US" dirty="0"/>
              <a:t>Cycloalkanes are a special class of alkanes in the form of a ring.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5"/>
          <a:stretch/>
        </p:blipFill>
        <p:spPr>
          <a:xfrm>
            <a:off x="386992" y="1644859"/>
            <a:ext cx="8534400" cy="267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Alkenes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3518598"/>
            <a:ext cx="8640549" cy="2825389"/>
          </a:xfrm>
        </p:spPr>
        <p:txBody>
          <a:bodyPr/>
          <a:lstStyle/>
          <a:p>
            <a:r>
              <a:rPr lang="en-US" sz="2400" dirty="0"/>
              <a:t>Alkenes are hydrocarbons that </a:t>
            </a:r>
            <a:r>
              <a:rPr lang="en-US" sz="2400" dirty="0" smtClean="0"/>
              <a:t>contain carbon</a:t>
            </a:r>
            <a:r>
              <a:rPr lang="en-US" sz="2400" dirty="0" smtClean="0">
                <a:latin typeface="Arial"/>
                <a:cs typeface="Arial"/>
              </a:rPr>
              <a:t>–</a:t>
            </a:r>
            <a:r>
              <a:rPr lang="en-US" sz="2400" dirty="0" smtClean="0"/>
              <a:t>carbon </a:t>
            </a:r>
            <a:r>
              <a:rPr lang="en-US" sz="2400" dirty="0"/>
              <a:t>double bonds.</a:t>
            </a:r>
          </a:p>
          <a:p>
            <a:r>
              <a:rPr lang="en-US" sz="2400" dirty="0"/>
              <a:t>Alkene names end in the –</a:t>
            </a:r>
            <a:r>
              <a:rPr lang="en-US" sz="2400" i="1" dirty="0" err="1"/>
              <a:t>ene</a:t>
            </a:r>
            <a:r>
              <a:rPr lang="en-US" sz="2400" dirty="0"/>
              <a:t> suffix.</a:t>
            </a:r>
          </a:p>
          <a:p>
            <a:r>
              <a:rPr lang="en-US" sz="2400" dirty="0"/>
              <a:t>If the double bond might be in more than one position, then the chain is numbered and the lower number of the two double-bonded carbons is added to the name to indicate the position of the double bond.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86" y="1468433"/>
            <a:ext cx="5502925" cy="134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1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Alkenes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227515"/>
            <a:ext cx="8640549" cy="1668149"/>
          </a:xfrm>
        </p:spPr>
        <p:txBody>
          <a:bodyPr/>
          <a:lstStyle/>
          <a:p>
            <a:r>
              <a:rPr lang="en-US" dirty="0" smtClean="0"/>
              <a:t>Alkynes are </a:t>
            </a:r>
            <a:r>
              <a:rPr lang="en-US" dirty="0"/>
              <a:t>hydrocarbons that contains </a:t>
            </a:r>
            <a:r>
              <a:rPr lang="en-US" dirty="0" smtClean="0"/>
              <a:t>carbon</a:t>
            </a:r>
            <a:r>
              <a:rPr lang="en-US" dirty="0" smtClean="0">
                <a:latin typeface="Arial"/>
                <a:cs typeface="Arial"/>
              </a:rPr>
              <a:t>–</a:t>
            </a:r>
            <a:r>
              <a:rPr lang="en-US" dirty="0" smtClean="0"/>
              <a:t>carbon </a:t>
            </a:r>
            <a:r>
              <a:rPr lang="en-US" dirty="0"/>
              <a:t>triple bonds.</a:t>
            </a:r>
          </a:p>
          <a:p>
            <a:r>
              <a:rPr lang="en-US" dirty="0" smtClean="0"/>
              <a:t>Alkyne names </a:t>
            </a:r>
            <a:r>
              <a:rPr lang="en-US" dirty="0"/>
              <a:t>end in the –</a:t>
            </a:r>
            <a:r>
              <a:rPr lang="en-US" i="1" dirty="0" err="1"/>
              <a:t>yne</a:t>
            </a:r>
            <a:r>
              <a:rPr lang="en-US" dirty="0"/>
              <a:t> suffix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02" y="1796334"/>
            <a:ext cx="6586323" cy="16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Aromatic Hydrocarbons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5306302"/>
            <a:ext cx="8640549" cy="1077218"/>
          </a:xfrm>
        </p:spPr>
        <p:txBody>
          <a:bodyPr/>
          <a:lstStyle/>
          <a:p>
            <a:r>
              <a:rPr lang="en-US" dirty="0"/>
              <a:t>Aromatic hydrocarbons (also called </a:t>
            </a:r>
            <a:r>
              <a:rPr lang="en-US" dirty="0" err="1"/>
              <a:t>arenes</a:t>
            </a:r>
            <a:r>
              <a:rPr lang="en-US" dirty="0"/>
              <a:t>) are all derivatives of benzene.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7"/>
          <a:stretch/>
        </p:blipFill>
        <p:spPr>
          <a:xfrm>
            <a:off x="1140430" y="1229166"/>
            <a:ext cx="6959029" cy="38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9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Lone Pairs and Dipole </a:t>
            </a:r>
            <a:br>
              <a:rPr lang="en-US" sz="4400" b="0" smtClean="0">
                <a:solidFill>
                  <a:schemeClr val="tx1"/>
                </a:solidFill>
              </a:rPr>
            </a:br>
            <a:r>
              <a:rPr lang="en-US" sz="4400" b="0" smtClean="0">
                <a:solidFill>
                  <a:schemeClr val="tx1"/>
                </a:solidFill>
              </a:rPr>
              <a:t>Moments</a:t>
            </a:r>
          </a:p>
        </p:txBody>
      </p:sp>
      <p:pic>
        <p:nvPicPr>
          <p:cNvPr id="122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6"/>
          <a:stretch>
            <a:fillRect/>
          </a:stretch>
        </p:blipFill>
        <p:spPr bwMode="auto">
          <a:xfrm>
            <a:off x="723900" y="1831975"/>
            <a:ext cx="74834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Compounds Containing Oxygen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1638428"/>
            <a:ext cx="8640549" cy="4327338"/>
          </a:xfrm>
        </p:spPr>
        <p:txBody>
          <a:bodyPr/>
          <a:lstStyle/>
          <a:p>
            <a:r>
              <a:rPr lang="en-US" altLang="en-US" b="1" dirty="0"/>
              <a:t>Alcohols</a:t>
            </a:r>
            <a:r>
              <a:rPr lang="en-US" altLang="en-US" dirty="0"/>
              <a:t>: Contain the hydroxyl group as the main functional </a:t>
            </a:r>
            <a:r>
              <a:rPr lang="en-US" altLang="en-US" dirty="0" smtClean="0"/>
              <a:t>group</a:t>
            </a:r>
            <a:endParaRPr lang="en-US" altLang="en-US" dirty="0"/>
          </a:p>
          <a:p>
            <a:r>
              <a:rPr lang="en-US" altLang="en-US" b="1" dirty="0"/>
              <a:t>Ethers</a:t>
            </a:r>
            <a:r>
              <a:rPr lang="en-US" altLang="en-US" dirty="0"/>
              <a:t>: Contain two alkyl groups bonded to an </a:t>
            </a:r>
            <a:r>
              <a:rPr lang="en-US" altLang="en-US" dirty="0" smtClean="0"/>
              <a:t>oxygen</a:t>
            </a:r>
            <a:endParaRPr lang="en-US" altLang="en-US" dirty="0"/>
          </a:p>
          <a:p>
            <a:r>
              <a:rPr lang="en-US" altLang="en-US" b="1" dirty="0"/>
              <a:t>Aldehydes</a:t>
            </a:r>
            <a:r>
              <a:rPr lang="en-US" altLang="en-US" dirty="0"/>
              <a:t> and </a:t>
            </a:r>
            <a:r>
              <a:rPr lang="en-US" altLang="en-US" b="1" dirty="0"/>
              <a:t>ketones</a:t>
            </a:r>
            <a:r>
              <a:rPr lang="en-US" altLang="en-US" dirty="0"/>
              <a:t>: Contain the carbonyl group, C</a:t>
            </a:r>
            <a:r>
              <a:rPr lang="en-US" altLang="en-US" dirty="0">
                <a:cs typeface="Arial" charset="0"/>
              </a:rPr>
              <a:t>═</a:t>
            </a:r>
            <a:r>
              <a:rPr lang="en-US" altLang="en-US" dirty="0" smtClean="0"/>
              <a:t>O</a:t>
            </a:r>
            <a:endParaRPr lang="en-US" altLang="en-US" dirty="0"/>
          </a:p>
          <a:p>
            <a:r>
              <a:rPr lang="en-US" altLang="en-US" b="1" dirty="0"/>
              <a:t>Carboxylic acids</a:t>
            </a:r>
            <a:r>
              <a:rPr lang="en-US" altLang="en-US" dirty="0"/>
              <a:t>: Contain the carboxyl group, </a:t>
            </a:r>
            <a:r>
              <a:rPr lang="en-US" altLang="en-US" dirty="0">
                <a:cs typeface="Arial" charset="0"/>
              </a:rPr>
              <a:t>—</a:t>
            </a:r>
            <a:r>
              <a:rPr lang="en-US" altLang="en-US" dirty="0" smtClean="0"/>
              <a:t>COOH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255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Alcohols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258338"/>
            <a:ext cx="8640549" cy="1077218"/>
          </a:xfrm>
        </p:spPr>
        <p:txBody>
          <a:bodyPr/>
          <a:lstStyle/>
          <a:p>
            <a:r>
              <a:rPr lang="en-US" b="1" dirty="0"/>
              <a:t>Alcohols</a:t>
            </a:r>
            <a:r>
              <a:rPr lang="en-US" dirty="0"/>
              <a:t> are organic compounds that contain the </a:t>
            </a:r>
            <a:r>
              <a:rPr lang="en-US" b="1" dirty="0"/>
              <a:t>hydroxyl group </a:t>
            </a:r>
            <a:r>
              <a:rPr lang="en-US" dirty="0" smtClean="0"/>
              <a:t>(</a:t>
            </a:r>
            <a:r>
              <a:rPr lang="en-US" dirty="0" smtClean="0">
                <a:latin typeface="Arial"/>
                <a:cs typeface="Arial"/>
              </a:rPr>
              <a:t>—</a:t>
            </a:r>
            <a:r>
              <a:rPr lang="en-US" dirty="0" smtClean="0"/>
              <a:t>OH</a:t>
            </a:r>
            <a:r>
              <a:rPr lang="en-US" dirty="0"/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6"/>
          <a:stretch/>
        </p:blipFill>
        <p:spPr>
          <a:xfrm>
            <a:off x="304800" y="1837601"/>
            <a:ext cx="8534400" cy="113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Ethers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576837"/>
            <a:ext cx="8640549" cy="1077218"/>
          </a:xfrm>
        </p:spPr>
        <p:txBody>
          <a:bodyPr/>
          <a:lstStyle/>
          <a:p>
            <a:r>
              <a:rPr lang="en-US" b="1" dirty="0"/>
              <a:t>Ethers</a:t>
            </a:r>
            <a:r>
              <a:rPr lang="en-US" dirty="0"/>
              <a:t> are composed of two alkyl groups bonded to an oxygen atom.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0"/>
          <a:stretch/>
        </p:blipFill>
        <p:spPr>
          <a:xfrm>
            <a:off x="315074" y="1594481"/>
            <a:ext cx="8534400" cy="183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Aldehydes and Ketones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7" y="4186419"/>
            <a:ext cx="8640549" cy="2265236"/>
          </a:xfrm>
        </p:spPr>
        <p:txBody>
          <a:bodyPr/>
          <a:lstStyle/>
          <a:p>
            <a:r>
              <a:rPr lang="en-US" sz="2600" dirty="0"/>
              <a:t>The </a:t>
            </a:r>
            <a:r>
              <a:rPr lang="en-US" sz="2600" b="1" dirty="0"/>
              <a:t>carbonyl group</a:t>
            </a:r>
            <a:r>
              <a:rPr lang="en-US" sz="2600" dirty="0"/>
              <a:t>, </a:t>
            </a:r>
            <a:r>
              <a:rPr lang="en-US" sz="2600" dirty="0" smtClean="0"/>
              <a:t>C</a:t>
            </a:r>
            <a:r>
              <a:rPr lang="en-US" altLang="en-US" sz="2800" dirty="0" smtClean="0">
                <a:cs typeface="Arial" charset="0"/>
              </a:rPr>
              <a:t>═</a:t>
            </a:r>
            <a:r>
              <a:rPr lang="en-US" sz="2600" dirty="0" smtClean="0"/>
              <a:t>O</a:t>
            </a:r>
            <a:r>
              <a:rPr lang="en-US" sz="2600" dirty="0"/>
              <a:t>, is the functional group for both aldehydes and ketones.  </a:t>
            </a:r>
          </a:p>
          <a:p>
            <a:r>
              <a:rPr lang="en-US" sz="2600" dirty="0"/>
              <a:t>A </a:t>
            </a:r>
            <a:r>
              <a:rPr lang="en-US" sz="2600" b="1" dirty="0"/>
              <a:t>ketone</a:t>
            </a:r>
            <a:r>
              <a:rPr lang="en-US" sz="2600" dirty="0"/>
              <a:t> has two alkyl groups bonded to the carbonyl group; an </a:t>
            </a:r>
            <a:r>
              <a:rPr lang="en-US" sz="2600" b="1" dirty="0"/>
              <a:t>aldehyde</a:t>
            </a:r>
            <a:r>
              <a:rPr lang="en-US" sz="2600" dirty="0"/>
              <a:t> has one alkyl group and a hydrogen atom bonded to the carbonyl group.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"/>
          <a:stretch/>
        </p:blipFill>
        <p:spPr>
          <a:xfrm>
            <a:off x="575387" y="1192692"/>
            <a:ext cx="8102925" cy="27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88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Carboxylic Acids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4032307"/>
            <a:ext cx="8476162" cy="2160591"/>
          </a:xfrm>
        </p:spPr>
        <p:txBody>
          <a:bodyPr/>
          <a:lstStyle/>
          <a:p>
            <a:r>
              <a:rPr lang="en-US" b="1" dirty="0"/>
              <a:t>Carboxylic acids </a:t>
            </a:r>
            <a:r>
              <a:rPr lang="en-US" dirty="0"/>
              <a:t>contain the carboxyl group, </a:t>
            </a:r>
            <a:r>
              <a:rPr lang="en-US" dirty="0" smtClean="0">
                <a:latin typeface="Arial"/>
                <a:cs typeface="Arial"/>
              </a:rPr>
              <a:t>—</a:t>
            </a:r>
            <a:r>
              <a:rPr lang="en-US" dirty="0" smtClean="0"/>
              <a:t>COOH</a:t>
            </a:r>
            <a:r>
              <a:rPr lang="en-US" dirty="0"/>
              <a:t>, as their functional group.</a:t>
            </a:r>
          </a:p>
          <a:p>
            <a:r>
              <a:rPr lang="en-US" dirty="0"/>
              <a:t>The carboxyl group is a combination of a carbonyl group and a hydroxyl group.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1"/>
          <a:stretch/>
        </p:blipFill>
        <p:spPr>
          <a:xfrm>
            <a:off x="304800" y="1759929"/>
            <a:ext cx="8534400" cy="11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19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Carboxylic Acid Derivatives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4032307"/>
            <a:ext cx="8476162" cy="2456057"/>
          </a:xfrm>
        </p:spPr>
        <p:txBody>
          <a:bodyPr/>
          <a:lstStyle/>
          <a:p>
            <a:r>
              <a:rPr lang="en-US" sz="2400" dirty="0"/>
              <a:t>Carboxylic acids are easily converted to a variety of acid derivatives.</a:t>
            </a:r>
          </a:p>
          <a:p>
            <a:r>
              <a:rPr lang="en-US" sz="2400" dirty="0"/>
              <a:t>Each derivative contains the carbonyl group bonded to an oxygen or another electron-withdrawing element.</a:t>
            </a:r>
          </a:p>
          <a:p>
            <a:r>
              <a:rPr lang="en-US" sz="2400" dirty="0"/>
              <a:t>These derivatives include </a:t>
            </a:r>
            <a:r>
              <a:rPr lang="en-US" sz="2400" b="1" dirty="0"/>
              <a:t>acid chlorides</a:t>
            </a:r>
            <a:r>
              <a:rPr lang="en-US" sz="2400" dirty="0"/>
              <a:t>, </a:t>
            </a:r>
            <a:r>
              <a:rPr lang="en-US" sz="2400" b="1" dirty="0"/>
              <a:t>esters</a:t>
            </a:r>
            <a:r>
              <a:rPr lang="en-US" sz="2400" dirty="0"/>
              <a:t>, and </a:t>
            </a:r>
            <a:r>
              <a:rPr lang="en-US" sz="2400" b="1" dirty="0"/>
              <a:t>amides</a:t>
            </a:r>
            <a:r>
              <a:rPr lang="en-US" sz="24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7"/>
          <a:stretch/>
        </p:blipFill>
        <p:spPr>
          <a:xfrm>
            <a:off x="457200" y="1168856"/>
            <a:ext cx="8534400" cy="26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3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Compounds Containing Nitrogen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2645296"/>
            <a:ext cx="8476162" cy="2259080"/>
          </a:xfrm>
        </p:spPr>
        <p:txBody>
          <a:bodyPr/>
          <a:lstStyle/>
          <a:p>
            <a:r>
              <a:rPr lang="en-US" altLang="en-US" b="1" dirty="0"/>
              <a:t>Amines</a:t>
            </a:r>
            <a:r>
              <a:rPr lang="en-US" altLang="en-US" dirty="0"/>
              <a:t>: Alkylated derivatives of </a:t>
            </a:r>
            <a:r>
              <a:rPr lang="en-US" altLang="en-US" dirty="0" smtClean="0"/>
              <a:t>ammonia</a:t>
            </a:r>
          </a:p>
          <a:p>
            <a:r>
              <a:rPr lang="en-US" altLang="en-US" b="1" dirty="0" smtClean="0"/>
              <a:t>Amides</a:t>
            </a:r>
            <a:r>
              <a:rPr lang="en-US" altLang="en-US" dirty="0" smtClean="0"/>
              <a:t>: Carboxylic acid derivative with a nitrogen attached to the carbonyl group</a:t>
            </a:r>
          </a:p>
          <a:p>
            <a:r>
              <a:rPr lang="en-US" altLang="en-US" b="1" dirty="0" smtClean="0"/>
              <a:t>Nitriles</a:t>
            </a:r>
            <a:r>
              <a:rPr lang="en-US" altLang="en-US" dirty="0"/>
              <a:t>: Contain the </a:t>
            </a:r>
            <a:r>
              <a:rPr lang="en-US" altLang="en-US" dirty="0" err="1"/>
              <a:t>cyano</a:t>
            </a:r>
            <a:r>
              <a:rPr lang="en-US" altLang="en-US" dirty="0"/>
              <a:t> </a:t>
            </a:r>
            <a:r>
              <a:rPr lang="en-US" altLang="en-US" dirty="0" smtClean="0"/>
              <a:t>group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92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Amines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4700128"/>
            <a:ext cx="8476162" cy="1077218"/>
          </a:xfrm>
        </p:spPr>
        <p:txBody>
          <a:bodyPr/>
          <a:lstStyle/>
          <a:p>
            <a:r>
              <a:rPr lang="en-US" b="1" dirty="0"/>
              <a:t>Amines </a:t>
            </a:r>
            <a:r>
              <a:rPr lang="en-US" dirty="0"/>
              <a:t>are alkylated derivatives of ammonia.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9"/>
          <a:stretch/>
        </p:blipFill>
        <p:spPr>
          <a:xfrm>
            <a:off x="304800" y="1938460"/>
            <a:ext cx="8534400" cy="170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 smtClean="0">
                <a:solidFill>
                  <a:schemeClr val="tx1"/>
                </a:solidFill>
              </a:rPr>
              <a:t>Amides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4700128"/>
            <a:ext cx="8147388" cy="1569660"/>
          </a:xfrm>
        </p:spPr>
        <p:txBody>
          <a:bodyPr/>
          <a:lstStyle/>
          <a:p>
            <a:r>
              <a:rPr lang="en-US" b="1" dirty="0"/>
              <a:t>Amides</a:t>
            </a:r>
            <a:r>
              <a:rPr lang="en-US" dirty="0"/>
              <a:t> are derivatives that result from a </a:t>
            </a:r>
            <a:r>
              <a:rPr lang="en-US" dirty="0" smtClean="0"/>
              <a:t>combination </a:t>
            </a:r>
            <a:r>
              <a:rPr lang="en-US" dirty="0"/>
              <a:t>of an acid with ammonia or an amine.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4"/>
          <a:stretch/>
        </p:blipFill>
        <p:spPr>
          <a:xfrm>
            <a:off x="375007" y="1629601"/>
            <a:ext cx="5923052" cy="2009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0"/>
          <a:stretch/>
        </p:blipFill>
        <p:spPr>
          <a:xfrm>
            <a:off x="6754099" y="1575481"/>
            <a:ext cx="2053834" cy="19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Nitriles</a:t>
            </a:r>
            <a:endParaRPr lang="en-US" sz="4400" b="0" baseline="-25000" dirty="0" smtClean="0">
              <a:solidFill>
                <a:schemeClr val="tx1"/>
              </a:solidFill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69888" y="4700128"/>
            <a:ext cx="8147388" cy="1077218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dirty="0"/>
              <a:t>nitrile</a:t>
            </a:r>
            <a:r>
              <a:rPr lang="en-US" dirty="0"/>
              <a:t> is a compound containing the </a:t>
            </a:r>
            <a:r>
              <a:rPr lang="en-US" dirty="0" err="1"/>
              <a:t>cyano</a:t>
            </a:r>
            <a:r>
              <a:rPr lang="en-US" dirty="0"/>
              <a:t> group.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5"/>
          <a:stretch/>
        </p:blipFill>
        <p:spPr>
          <a:xfrm>
            <a:off x="407540" y="2001543"/>
            <a:ext cx="8534400" cy="12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0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Intermolecular Forces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37734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Strength of attractions between molecules influences the melting point (m. p.), boiling point (b. p.), and solubility of compounds.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Classification of attractive forces: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Dipole–dipole forces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London dispersions forces</a:t>
            </a:r>
          </a:p>
          <a:p>
            <a:pPr lvl="1">
              <a:lnSpc>
                <a:spcPct val="90000"/>
              </a:lnSpc>
            </a:pPr>
            <a:r>
              <a:rPr lang="en-US" altLang="en-US" smtClean="0"/>
              <a:t>Hydrogen bonding in molecules with —OH </a:t>
            </a:r>
            <a:br>
              <a:rPr lang="en-US" altLang="en-US" smtClean="0"/>
            </a:br>
            <a:r>
              <a:rPr lang="en-US" altLang="en-US" smtClean="0"/>
              <a:t>or —NH groups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Dipole–Dipole Forces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38417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Dipole–dipole</a:t>
            </a:r>
            <a:r>
              <a:rPr lang="en-US" altLang="en-US" sz="2800" smtClean="0">
                <a:solidFill>
                  <a:srgbClr val="000000"/>
                </a:solidFill>
              </a:rPr>
              <a:t> interactions result from the approach of two polar molecules.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If their positive and negative ends approach, the interaction is an attractive one.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If two negative ends or two positive ends approach, the interaction is repulsive.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In a liquid or a solid, the molecules are mostly oriented with the positive and negative ends together, and the net force is attractive.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smtClean="0">
                <a:solidFill>
                  <a:schemeClr val="tx1"/>
                </a:solidFill>
              </a:rPr>
              <a:t>Dipole–Dipole Interaction</a:t>
            </a:r>
            <a:endParaRPr lang="en-US" sz="4400" b="0" smtClean="0">
              <a:solidFill>
                <a:schemeClr val="tx1"/>
              </a:solidFill>
            </a:endParaRP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"/>
          <a:stretch>
            <a:fillRect/>
          </a:stretch>
        </p:blipFill>
        <p:spPr bwMode="auto">
          <a:xfrm>
            <a:off x="1470025" y="1225550"/>
            <a:ext cx="6286500" cy="491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smtClean="0">
                <a:solidFill>
                  <a:schemeClr val="tx1"/>
                </a:solidFill>
              </a:rPr>
              <a:t>London Dispersion Forces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365125" y="1685925"/>
            <a:ext cx="8634413" cy="35401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One of the Van der Waal forces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A temporary dipole moment in a molecule can induce a temporary dipole moment in a nearby molecule.  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</a:rPr>
              <a:t>An attractive </a:t>
            </a:r>
            <a:r>
              <a:rPr lang="en-US" altLang="en-US" sz="2800" smtClean="0"/>
              <a:t>dipole–dipole</a:t>
            </a:r>
            <a:r>
              <a:rPr lang="en-US" altLang="en-US" sz="2800" smtClean="0">
                <a:solidFill>
                  <a:srgbClr val="000000"/>
                </a:solidFill>
              </a:rPr>
              <a:t> interaction results for a fraction of a second.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Main force in nonpolar molecules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Larger atoms are more polarizable.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14571</TotalTime>
  <Words>1666</Words>
  <Application>Microsoft Office PowerPoint</Application>
  <PresentationFormat>On-screen Show (4:3)</PresentationFormat>
  <Paragraphs>269</Paragraphs>
  <Slides>59</Slides>
  <Notes>58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HA5Lect_template</vt:lpstr>
      <vt:lpstr>2_Default Design</vt:lpstr>
      <vt:lpstr>PowerPoint Presentation</vt:lpstr>
      <vt:lpstr>Bond Dipole Moments</vt:lpstr>
      <vt:lpstr>PowerPoint Presentation</vt:lpstr>
      <vt:lpstr>Molecular Dipole Moment</vt:lpstr>
      <vt:lpstr>Lone Pairs and Dipole  Moments</vt:lpstr>
      <vt:lpstr>Intermolecular Forces</vt:lpstr>
      <vt:lpstr>Dipole–Dipole Forces</vt:lpstr>
      <vt:lpstr>Dipole–Dipole Interaction</vt:lpstr>
      <vt:lpstr>London Dispersion Forces</vt:lpstr>
      <vt:lpstr>Dispersions</vt:lpstr>
      <vt:lpstr>Effect of Branching on  Boiling Point</vt:lpstr>
      <vt:lpstr>Hydrogen Bonding</vt:lpstr>
      <vt:lpstr>Hydrogen Bonds</vt:lpstr>
      <vt:lpstr>Boiling Points and  Intermolecular Forces</vt:lpstr>
      <vt:lpstr>Polarity Effects on Solubility</vt:lpstr>
      <vt:lpstr>Polar Solute in Polar Solvent</vt:lpstr>
      <vt:lpstr>Polar Solute in Nonpolar Solvent</vt:lpstr>
      <vt:lpstr>Nonpolar Solute in Nonpolar Solvent</vt:lpstr>
      <vt:lpstr>Nonpolar Solute with Polar Solvent</vt:lpstr>
      <vt:lpstr>Classes of Compounds</vt:lpstr>
      <vt:lpstr>Hydrophobic and Hydrophilic</vt:lpstr>
      <vt:lpstr>Arrhenius Acids</vt:lpstr>
      <vt:lpstr>Arrhenius Bases</vt:lpstr>
      <vt:lpstr>Brønsted–Lowry Acids  and Bases</vt:lpstr>
      <vt:lpstr>Conjugate Acids and Bases</vt:lpstr>
      <vt:lpstr>Acid Strength</vt:lpstr>
      <vt:lpstr>PowerPoint Presentation</vt:lpstr>
      <vt:lpstr>Base Strength</vt:lpstr>
      <vt:lpstr>Equilibrium Positions  of Acid–Base Reactions</vt:lpstr>
      <vt:lpstr>Equilibrium Positions of  Acid–Base Reactions</vt:lpstr>
      <vt:lpstr>Solvent Effects on Acidity  and Basicity</vt:lpstr>
      <vt:lpstr>PowerPoint Presentation</vt:lpstr>
      <vt:lpstr>Effect of Electronegativity  on pKa</vt:lpstr>
      <vt:lpstr>Effect of Size on pKa</vt:lpstr>
      <vt:lpstr>PowerPoint Presentation</vt:lpstr>
      <vt:lpstr>Inductive Effects on Acidity</vt:lpstr>
      <vt:lpstr>Inductive Effects on Acidity</vt:lpstr>
      <vt:lpstr>Hybridization Effects on Acidity</vt:lpstr>
      <vt:lpstr>Hybridization Effects on Acidity</vt:lpstr>
      <vt:lpstr>Effect of Resonance on pKa</vt:lpstr>
      <vt:lpstr>Lewis Acids and Lewis Bases</vt:lpstr>
      <vt:lpstr>Nucleophiles and Electrophiles</vt:lpstr>
      <vt:lpstr>PowerPoint Presentation</vt:lpstr>
      <vt:lpstr>Hydrocarbons</vt:lpstr>
      <vt:lpstr>Alkane Naming</vt:lpstr>
      <vt:lpstr>Cycloalkanes</vt:lpstr>
      <vt:lpstr>Alkenes</vt:lpstr>
      <vt:lpstr>Alkenes</vt:lpstr>
      <vt:lpstr>Aromatic Hydrocarbons</vt:lpstr>
      <vt:lpstr>Compounds Containing Oxygen</vt:lpstr>
      <vt:lpstr>Alcohols</vt:lpstr>
      <vt:lpstr>Ethers</vt:lpstr>
      <vt:lpstr>Aldehydes and Ketones</vt:lpstr>
      <vt:lpstr>Carboxylic Acids</vt:lpstr>
      <vt:lpstr>Carboxylic Acid Derivatives</vt:lpstr>
      <vt:lpstr>Compounds Containing Nitrogen</vt:lpstr>
      <vt:lpstr>Amines</vt:lpstr>
      <vt:lpstr>Amides</vt:lpstr>
      <vt:lpstr>Nitriles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GEX_QC_07</cp:lastModifiedBy>
  <cp:revision>246</cp:revision>
  <dcterms:created xsi:type="dcterms:W3CDTF">2007-09-26T05:29:17Z</dcterms:created>
  <dcterms:modified xsi:type="dcterms:W3CDTF">2016-02-09T19:56:38Z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