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4592" r:id="rId2"/>
  </p:sldMasterIdLst>
  <p:notesMasterIdLst>
    <p:notesMasterId r:id="rId78"/>
  </p:notesMasterIdLst>
  <p:handoutMasterIdLst>
    <p:handoutMasterId r:id="rId79"/>
  </p:handoutMasterIdLst>
  <p:sldIdLst>
    <p:sldId id="380" r:id="rId3"/>
    <p:sldId id="265" r:id="rId4"/>
    <p:sldId id="382" r:id="rId5"/>
    <p:sldId id="384" r:id="rId6"/>
    <p:sldId id="385" r:id="rId7"/>
    <p:sldId id="386" r:id="rId8"/>
    <p:sldId id="387" r:id="rId9"/>
    <p:sldId id="388" r:id="rId10"/>
    <p:sldId id="389" r:id="rId11"/>
    <p:sldId id="390" r:id="rId12"/>
    <p:sldId id="392" r:id="rId13"/>
    <p:sldId id="393" r:id="rId14"/>
    <p:sldId id="394" r:id="rId15"/>
    <p:sldId id="395" r:id="rId16"/>
    <p:sldId id="438" r:id="rId17"/>
    <p:sldId id="396" r:id="rId18"/>
    <p:sldId id="397" r:id="rId19"/>
    <p:sldId id="399" r:id="rId20"/>
    <p:sldId id="398" r:id="rId21"/>
    <p:sldId id="400" r:id="rId22"/>
    <p:sldId id="401" r:id="rId23"/>
    <p:sldId id="402" r:id="rId24"/>
    <p:sldId id="403" r:id="rId25"/>
    <p:sldId id="404" r:id="rId26"/>
    <p:sldId id="406" r:id="rId27"/>
    <p:sldId id="407" r:id="rId28"/>
    <p:sldId id="409" r:id="rId29"/>
    <p:sldId id="411" r:id="rId30"/>
    <p:sldId id="413" r:id="rId31"/>
    <p:sldId id="412" r:id="rId32"/>
    <p:sldId id="414" r:id="rId33"/>
    <p:sldId id="415" r:id="rId34"/>
    <p:sldId id="416" r:id="rId35"/>
    <p:sldId id="418" r:id="rId36"/>
    <p:sldId id="419" r:id="rId37"/>
    <p:sldId id="420" r:id="rId38"/>
    <p:sldId id="422" r:id="rId39"/>
    <p:sldId id="423" r:id="rId40"/>
    <p:sldId id="424" r:id="rId41"/>
    <p:sldId id="425" r:id="rId42"/>
    <p:sldId id="426" r:id="rId43"/>
    <p:sldId id="427" r:id="rId44"/>
    <p:sldId id="428" r:id="rId45"/>
    <p:sldId id="429" r:id="rId46"/>
    <p:sldId id="430" r:id="rId47"/>
    <p:sldId id="431" r:id="rId48"/>
    <p:sldId id="432" r:id="rId49"/>
    <p:sldId id="433" r:id="rId50"/>
    <p:sldId id="434" r:id="rId51"/>
    <p:sldId id="435" r:id="rId52"/>
    <p:sldId id="436" r:id="rId53"/>
    <p:sldId id="437" r:id="rId54"/>
    <p:sldId id="439" r:id="rId55"/>
    <p:sldId id="440" r:id="rId56"/>
    <p:sldId id="441" r:id="rId57"/>
    <p:sldId id="442" r:id="rId58"/>
    <p:sldId id="443" r:id="rId59"/>
    <p:sldId id="444" r:id="rId60"/>
    <p:sldId id="445" r:id="rId61"/>
    <p:sldId id="446" r:id="rId62"/>
    <p:sldId id="447" r:id="rId63"/>
    <p:sldId id="448" r:id="rId64"/>
    <p:sldId id="449" r:id="rId65"/>
    <p:sldId id="450" r:id="rId66"/>
    <p:sldId id="451" r:id="rId67"/>
    <p:sldId id="452" r:id="rId68"/>
    <p:sldId id="453" r:id="rId69"/>
    <p:sldId id="454" r:id="rId70"/>
    <p:sldId id="455" r:id="rId71"/>
    <p:sldId id="456" r:id="rId72"/>
    <p:sldId id="457" r:id="rId73"/>
    <p:sldId id="458" r:id="rId74"/>
    <p:sldId id="459" r:id="rId75"/>
    <p:sldId id="460" r:id="rId76"/>
    <p:sldId id="461" r:id="rId7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ＭＳ Ｐゴシック" pitchFamily="80" charset="-128"/>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ＭＳ Ｐゴシック" pitchFamily="80" charset="-128"/>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ＭＳ Ｐゴシック" pitchFamily="80" charset="-128"/>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ＭＳ Ｐゴシック" pitchFamily="80" charset="-128"/>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ＭＳ Ｐゴシック" pitchFamily="80" charset="-128"/>
        <a:cs typeface="+mn-cs"/>
      </a:defRPr>
    </a:lvl5pPr>
    <a:lvl6pPr marL="2286000" algn="l" defTabSz="914400" rtl="0" eaLnBrk="1" latinLnBrk="0" hangingPunct="1">
      <a:defRPr sz="2400" kern="1200">
        <a:solidFill>
          <a:schemeClr val="tx1"/>
        </a:solidFill>
        <a:latin typeface="Times" pitchFamily="18" charset="0"/>
        <a:ea typeface="ＭＳ Ｐゴシック" pitchFamily="80" charset="-128"/>
        <a:cs typeface="+mn-cs"/>
      </a:defRPr>
    </a:lvl6pPr>
    <a:lvl7pPr marL="2743200" algn="l" defTabSz="914400" rtl="0" eaLnBrk="1" latinLnBrk="0" hangingPunct="1">
      <a:defRPr sz="2400" kern="1200">
        <a:solidFill>
          <a:schemeClr val="tx1"/>
        </a:solidFill>
        <a:latin typeface="Times" pitchFamily="18" charset="0"/>
        <a:ea typeface="ＭＳ Ｐゴシック" pitchFamily="80" charset="-128"/>
        <a:cs typeface="+mn-cs"/>
      </a:defRPr>
    </a:lvl7pPr>
    <a:lvl8pPr marL="3200400" algn="l" defTabSz="914400" rtl="0" eaLnBrk="1" latinLnBrk="0" hangingPunct="1">
      <a:defRPr sz="2400" kern="1200">
        <a:solidFill>
          <a:schemeClr val="tx1"/>
        </a:solidFill>
        <a:latin typeface="Times" pitchFamily="18" charset="0"/>
        <a:ea typeface="ＭＳ Ｐゴシック" pitchFamily="80" charset="-128"/>
        <a:cs typeface="+mn-cs"/>
      </a:defRPr>
    </a:lvl8pPr>
    <a:lvl9pPr marL="3657600" algn="l" defTabSz="914400" rtl="0" eaLnBrk="1" latinLnBrk="0" hangingPunct="1">
      <a:defRPr sz="2400" kern="1200">
        <a:solidFill>
          <a:schemeClr val="tx1"/>
        </a:solidFill>
        <a:latin typeface="Times" pitchFamily="18" charset="0"/>
        <a:ea typeface="ＭＳ Ｐゴシック" pitchFamily="8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3399"/>
    <a:srgbClr val="FFFFCC"/>
    <a:srgbClr val="FF66FF"/>
    <a:srgbClr val="3333CC"/>
    <a:srgbClr val="143C83"/>
    <a:srgbClr val="FF0000"/>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86" autoAdjust="0"/>
    <p:restoredTop sz="94660"/>
  </p:normalViewPr>
  <p:slideViewPr>
    <p:cSldViewPr snapToGrid="0" showGuides="1">
      <p:cViewPr varScale="1">
        <p:scale>
          <a:sx n="120" d="100"/>
          <a:sy n="120" d="100"/>
        </p:scale>
        <p:origin x="-368" y="-104"/>
      </p:cViewPr>
      <p:guideLst>
        <p:guide orient="horz" pos="2160"/>
        <p:guide pos="767"/>
        <p:guide pos="2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notesMaster" Target="notesMasters/notesMaster1.xml"/><Relationship Id="rId79" Type="http://schemas.openxmlformats.org/officeDocument/2006/relationships/handoutMaster" Target="handoutMasters/handoutMaster1.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ea typeface="ＭＳ Ｐゴシック" charset="0"/>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pitchFamily="-84" charset="0"/>
                <a:ea typeface="ＭＳ Ｐゴシック" pitchFamily="34" charset="-128"/>
              </a:defRPr>
            </a:lvl1pPr>
          </a:lstStyle>
          <a:p>
            <a:pPr>
              <a:defRPr/>
            </a:pPr>
            <a:fld id="{51756ED1-7C99-4CAA-A494-A46823501D3C}" type="datetimeFigureOut">
              <a:rPr lang="en-US"/>
              <a:pPr>
                <a:defRPr/>
              </a:pPr>
              <a:t>4/13/16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imes" charset="0"/>
                <a:ea typeface="ＭＳ Ｐゴシック" charset="0"/>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Times" pitchFamily="-84" charset="0"/>
                <a:ea typeface="ＭＳ Ｐゴシック" pitchFamily="34" charset="-128"/>
              </a:defRPr>
            </a:lvl1pPr>
          </a:lstStyle>
          <a:p>
            <a:pPr>
              <a:defRPr/>
            </a:pPr>
            <a:fld id="{541522C9-F2DD-4E11-B892-780977A758A7}" type="slidenum">
              <a:rPr lang="en-US"/>
              <a:pPr>
                <a:defRPr/>
              </a:pPr>
              <a:t>‹#›</a:t>
            </a:fld>
            <a:endParaRPr lang="en-US"/>
          </a:p>
        </p:txBody>
      </p:sp>
    </p:spTree>
    <p:extLst>
      <p:ext uri="{BB962C8B-B14F-4D97-AF65-F5344CB8AC3E}">
        <p14:creationId xmlns:p14="http://schemas.microsoft.com/office/powerpoint/2010/main" val="30495980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419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84" charset="0"/>
                <a:ea typeface="ＭＳ Ｐゴシック" pitchFamily="34" charset="-128"/>
              </a:defRPr>
            </a:lvl1pPr>
          </a:lstStyle>
          <a:p>
            <a:pPr>
              <a:defRPr/>
            </a:pPr>
            <a:fld id="{AC438B5A-85D7-40B8-97AC-02390B22C029}" type="slidenum">
              <a:rPr lang="en-US"/>
              <a:pPr>
                <a:defRPr/>
              </a:pPr>
              <a:t>‹#›</a:t>
            </a:fld>
            <a:endParaRPr lang="en-US"/>
          </a:p>
        </p:txBody>
      </p:sp>
    </p:spTree>
    <p:extLst>
      <p:ext uri="{BB962C8B-B14F-4D97-AF65-F5344CB8AC3E}">
        <p14:creationId xmlns:p14="http://schemas.microsoft.com/office/powerpoint/2010/main" val="386538579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ＭＳ Ｐゴシック" pitchFamily="80"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pitchFamily="80"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pitchFamily="80"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pitchFamily="80"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pitchFamily="8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2</a:t>
            </a:fld>
            <a:endParaRPr lang="en-US" sz="12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B32DAFFE-C965-4A63-A5D4-2381608B6C95}" type="slidenum">
              <a:rPr lang="en-US" sz="1200" smtClean="0"/>
              <a:pPr/>
              <a:t>11</a:t>
            </a:fld>
            <a:endParaRPr lang="en-US" sz="12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4F11C9ED-E08E-4F2F-ADE9-71F1098D8D80}" type="slidenum">
              <a:rPr lang="en-US" sz="1200" smtClean="0"/>
              <a:pPr/>
              <a:t>12</a:t>
            </a:fld>
            <a:endParaRPr lang="en-US" sz="12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7043E490-9B4B-420A-95E9-0DD9713E3755}" type="slidenum">
              <a:rPr lang="en-US" sz="1200" smtClean="0"/>
              <a:pPr/>
              <a:t>13</a:t>
            </a:fld>
            <a:endParaRPr lang="en-US" sz="12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3EC8364-766A-4298-96C9-B914F6AF2AB5}" type="slidenum">
              <a:rPr lang="en-US" sz="1200" smtClean="0"/>
              <a:pPr/>
              <a:t>14</a:t>
            </a:fld>
            <a:endParaRPr lang="en-US" sz="12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3EC8364-766A-4298-96C9-B914F6AF2AB5}" type="slidenum">
              <a:rPr lang="en-US" sz="1200" smtClean="0"/>
              <a:pPr/>
              <a:t>15</a:t>
            </a:fld>
            <a:endParaRPr lang="en-US" sz="12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D1D98383-583F-422C-8611-557E72FE8259}" type="slidenum">
              <a:rPr lang="en-US" sz="1200" smtClean="0"/>
              <a:pPr/>
              <a:t>16</a:t>
            </a:fld>
            <a:endParaRPr lang="en-US" sz="12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FBC77791-BF11-4C85-AE35-2B498D2EF0DD}" type="slidenum">
              <a:rPr lang="en-US" sz="1200" smtClean="0"/>
              <a:pPr/>
              <a:t>17</a:t>
            </a:fld>
            <a:endParaRPr lang="en-US" sz="12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B0170EF3-2AE4-4207-8FDB-31F4C5F60A4E}" type="slidenum">
              <a:rPr lang="en-US" sz="1200" smtClean="0"/>
              <a:pPr/>
              <a:t>18</a:t>
            </a:fld>
            <a:endParaRPr lang="en-US" sz="120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7933B81F-8D42-4B48-B0BA-0CD13E5885F2}" type="slidenum">
              <a:rPr lang="en-US" sz="1200" smtClean="0"/>
              <a:pPr/>
              <a:t>19</a:t>
            </a:fld>
            <a:endParaRPr lang="en-US" sz="12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9EFFED3-3BD8-4FFB-8BC3-7819826BA572}" type="slidenum">
              <a:rPr lang="en-US" sz="1200" smtClean="0"/>
              <a:pPr/>
              <a:t>20</a:t>
            </a:fld>
            <a:endParaRPr 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6A9BA3FA-AF19-4671-A1FF-3F3DFA96C0B6}" type="slidenum">
              <a:rPr lang="en-US" sz="1200" smtClean="0"/>
              <a:pPr/>
              <a:t>3</a:t>
            </a:fld>
            <a:endParaRPr lang="en-US" sz="120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7F00D911-62DA-4664-B89C-B83CD85B9149}" type="slidenum">
              <a:rPr lang="en-US" sz="1200" smtClean="0"/>
              <a:pPr/>
              <a:t>21</a:t>
            </a:fld>
            <a:endParaRPr lang="en-US" sz="120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9BFD18E7-974D-4529-8098-4554C8938B94}" type="slidenum">
              <a:rPr lang="en-US" sz="1200" smtClean="0"/>
              <a:pPr/>
              <a:t>22</a:t>
            </a:fld>
            <a:endParaRPr lang="en-US" sz="120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486CD1F9-CB2C-40E2-ADB4-984658C61696}" type="slidenum">
              <a:rPr lang="en-US" sz="1200" smtClean="0"/>
              <a:pPr/>
              <a:t>23</a:t>
            </a:fld>
            <a:endParaRPr lang="en-US" sz="120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72EE6A72-875E-419F-8827-AFDE3B019554}" type="slidenum">
              <a:rPr lang="en-US" sz="1200" smtClean="0"/>
              <a:pPr/>
              <a:t>24</a:t>
            </a:fld>
            <a:endParaRPr lang="en-US" sz="120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EBEEE8B0-8B44-4E33-8637-5CCF9ADF2705}" type="slidenum">
              <a:rPr lang="en-US" sz="1200" smtClean="0"/>
              <a:pPr/>
              <a:t>25</a:t>
            </a:fld>
            <a:endParaRPr lang="en-US" sz="120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A8473677-D2FD-40D6-B908-0C68492CFE6D}" type="slidenum">
              <a:rPr lang="en-US" sz="1200" smtClean="0"/>
              <a:pPr/>
              <a:t>26</a:t>
            </a:fld>
            <a:endParaRPr lang="en-US" sz="120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294FA7EB-8C8F-4B06-98BD-E117471F3F32}" type="slidenum">
              <a:rPr lang="en-US" sz="1200" smtClean="0"/>
              <a:pPr/>
              <a:t>27</a:t>
            </a:fld>
            <a:endParaRPr lang="en-US" sz="120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28</a:t>
            </a:fld>
            <a:endParaRPr lang="en-US" sz="120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29</a:t>
            </a:fld>
            <a:endParaRPr lang="en-US" sz="120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30</a:t>
            </a:fld>
            <a:endParaRPr 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75B13612-0E17-4050-A419-F46CAB4AEE6F}" type="slidenum">
              <a:rPr lang="en-US" sz="1200" smtClean="0"/>
              <a:pPr/>
              <a:t>4</a:t>
            </a:fld>
            <a:endParaRPr lang="en-US" sz="120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31</a:t>
            </a:fld>
            <a:endParaRPr lang="en-US" sz="120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32</a:t>
            </a:fld>
            <a:endParaRPr lang="en-US" sz="120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33</a:t>
            </a:fld>
            <a:endParaRPr lang="en-US" sz="120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34</a:t>
            </a:fld>
            <a:endParaRPr lang="en-US" sz="120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35</a:t>
            </a:fld>
            <a:endParaRPr lang="en-US" sz="120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36</a:t>
            </a:fld>
            <a:endParaRPr lang="en-US" sz="120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37</a:t>
            </a:fld>
            <a:endParaRPr lang="en-US" sz="120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38</a:t>
            </a:fld>
            <a:endParaRPr lang="en-US" sz="120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39</a:t>
            </a:fld>
            <a:endParaRPr lang="en-US" sz="120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40</a:t>
            </a:fld>
            <a:endParaRPr lang="en-US" sz="12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971AD275-353F-4BB9-8818-0458F5CD1CF6}" type="slidenum">
              <a:rPr lang="en-US" sz="1200" smtClean="0"/>
              <a:pPr/>
              <a:t>5</a:t>
            </a:fld>
            <a:endParaRPr lang="en-US" sz="120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41</a:t>
            </a:fld>
            <a:endParaRPr lang="en-US" sz="120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42</a:t>
            </a:fld>
            <a:endParaRPr lang="en-US" sz="120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43</a:t>
            </a:fld>
            <a:endParaRPr lang="en-US" sz="120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44</a:t>
            </a:fld>
            <a:endParaRPr lang="en-US" sz="120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45</a:t>
            </a:fld>
            <a:endParaRPr lang="en-US" sz="120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46</a:t>
            </a:fld>
            <a:endParaRPr lang="en-US" sz="120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47</a:t>
            </a:fld>
            <a:endParaRPr lang="en-US" sz="120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48</a:t>
            </a:fld>
            <a:endParaRPr lang="en-US" sz="120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49</a:t>
            </a:fld>
            <a:endParaRPr lang="en-US" sz="120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50</a:t>
            </a:fld>
            <a:endParaRPr lang="en-US"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9715AB80-FD15-4936-A8E9-CAD79B08E95B}" type="slidenum">
              <a:rPr lang="en-US" sz="1200" smtClean="0"/>
              <a:pPr/>
              <a:t>6</a:t>
            </a:fld>
            <a:endParaRPr lang="en-US" sz="120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51</a:t>
            </a:fld>
            <a:endParaRPr lang="en-US" sz="120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52</a:t>
            </a:fld>
            <a:endParaRPr lang="en-US" sz="120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53</a:t>
            </a:fld>
            <a:endParaRPr lang="en-US" sz="120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54</a:t>
            </a:fld>
            <a:endParaRPr lang="en-US" sz="120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55</a:t>
            </a:fld>
            <a:endParaRPr lang="en-US" sz="120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56</a:t>
            </a:fld>
            <a:endParaRPr lang="en-US" sz="120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57</a:t>
            </a:fld>
            <a:endParaRPr lang="en-US" sz="120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58</a:t>
            </a:fld>
            <a:endParaRPr lang="en-US" sz="120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59</a:t>
            </a:fld>
            <a:endParaRPr lang="en-US" sz="120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60</a:t>
            </a:fld>
            <a:endParaRPr lang="en-US" sz="12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2CF0160A-A013-4954-8DB4-FFB55AACBCF2}" type="slidenum">
              <a:rPr lang="en-US" sz="1200" smtClean="0"/>
              <a:pPr/>
              <a:t>7</a:t>
            </a:fld>
            <a:endParaRPr lang="en-US" sz="120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61</a:t>
            </a:fld>
            <a:endParaRPr lang="en-US" sz="120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62</a:t>
            </a:fld>
            <a:endParaRPr lang="en-US" sz="120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63</a:t>
            </a:fld>
            <a:endParaRPr lang="en-US" sz="120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64</a:t>
            </a:fld>
            <a:endParaRPr lang="en-US" sz="120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65</a:t>
            </a:fld>
            <a:endParaRPr lang="en-US" sz="120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66</a:t>
            </a:fld>
            <a:endParaRPr lang="en-US" sz="120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67</a:t>
            </a:fld>
            <a:endParaRPr lang="en-US" sz="120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68</a:t>
            </a:fld>
            <a:endParaRPr lang="en-US" sz="120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69</a:t>
            </a:fld>
            <a:endParaRPr lang="en-US" sz="120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70</a:t>
            </a:fld>
            <a:endParaRPr lang="en-US"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BEEE3B7E-AD9D-451C-9D2A-38D6AD720904}" type="slidenum">
              <a:rPr lang="en-US" sz="1200" smtClean="0"/>
              <a:pPr/>
              <a:t>8</a:t>
            </a:fld>
            <a:endParaRPr lang="en-US" sz="120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71</a:t>
            </a:fld>
            <a:endParaRPr lang="en-US" sz="120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72</a:t>
            </a:fld>
            <a:endParaRPr lang="en-US" sz="120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73</a:t>
            </a:fld>
            <a:endParaRPr lang="en-US" sz="120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74</a:t>
            </a:fld>
            <a:endParaRPr lang="en-US" sz="120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1601841A-B3FC-4800-A8D3-47A069349F41}" type="slidenum">
              <a:rPr lang="en-US" sz="1200" smtClean="0"/>
              <a:pPr/>
              <a:t>75</a:t>
            </a:fld>
            <a:endParaRPr lang="en-US"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A698EFA9-E4F4-4A7D-B502-66DBE7A67789}" type="slidenum">
              <a:rPr lang="en-US" sz="1200" smtClean="0"/>
              <a:pPr/>
              <a:t>9</a:t>
            </a:fld>
            <a:endParaRPr lang="en-US" sz="12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BC3235D5-6152-4153-AE43-FCAA1336C0A4}" type="slidenum">
              <a:rPr lang="en-US" sz="1200" smtClean="0"/>
              <a:pPr/>
              <a:t>10</a:t>
            </a:fld>
            <a:endParaRPr lang="en-US" sz="12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ln>
            <a:noFill/>
          </a:ln>
        </p:spPr>
        <p:txBody>
          <a:bodyPr vert="horz"/>
          <a:lstStyle>
            <a:lvl1pPr>
              <a:defRPr>
                <a:ln>
                  <a:noFill/>
                </a:ln>
                <a:solidFill>
                  <a:srgbClr val="FF66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41103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34020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34020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5739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9144000" cy="53340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4" name="Rectangle 24"/>
          <p:cNvSpPr>
            <a:spLocks noChangeArrowheads="1"/>
          </p:cNvSpPr>
          <p:nvPr userDrawn="1"/>
        </p:nvSpPr>
        <p:spPr bwMode="auto">
          <a:xfrm>
            <a:off x="0" y="6400800"/>
            <a:ext cx="9144000" cy="457200"/>
          </a:xfrm>
          <a:prstGeom prst="rect">
            <a:avLst/>
          </a:prstGeom>
          <a:solidFill>
            <a:srgbClr val="941C3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pic>
        <p:nvPicPr>
          <p:cNvPr id="5" name="Picture 10" descr="Pearson_Strap_Bound_Whit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58"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earson_Bound_White"/>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p:cNvSpPr>
            <a:spLocks noGrp="1"/>
          </p:cNvSpPr>
          <p:nvPr>
            <p:ph sz="quarter" idx="10"/>
          </p:nvPr>
        </p:nvSpPr>
        <p:spPr>
          <a:xfrm>
            <a:off x="1295400" y="16764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970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4865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3095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4080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9980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98599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48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noChangeArrowheads="1"/>
          </p:cNvSpPr>
          <p:nvPr>
            <p:ph type="ftr" sz="quarter" idx="10"/>
          </p:nvPr>
        </p:nvSpPr>
        <p:spPr>
          <a:xfrm>
            <a:off x="76200" y="6602413"/>
            <a:ext cx="5399088" cy="179387"/>
          </a:xfrm>
          <a:prstGeom prst="rect">
            <a:avLst/>
          </a:prstGeom>
          <a:extLst/>
        </p:spPr>
        <p:txBody>
          <a:bodyPr/>
          <a:lstStyle>
            <a:lvl1pPr>
              <a:defRPr dirty="0">
                <a:latin typeface="+mn-lt"/>
                <a:ea typeface="ＭＳ Ｐゴシック" charset="0"/>
              </a:defRPr>
            </a:lvl1pPr>
          </a:lstStyle>
          <a:p>
            <a:pPr>
              <a:defRPr/>
            </a:pPr>
            <a:endParaRPr lang="en-GB" dirty="0"/>
          </a:p>
        </p:txBody>
      </p:sp>
    </p:spTree>
    <p:extLst>
      <p:ext uri="{BB962C8B-B14F-4D97-AF65-F5344CB8AC3E}">
        <p14:creationId xmlns:p14="http://schemas.microsoft.com/office/powerpoint/2010/main" val="1525639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noChangeArrowheads="1"/>
          </p:cNvSpPr>
          <p:nvPr>
            <p:ph type="ftr" sz="quarter" idx="10"/>
          </p:nvPr>
        </p:nvSpPr>
        <p:spPr>
          <a:xfrm>
            <a:off x="76200" y="6602413"/>
            <a:ext cx="5399088" cy="179387"/>
          </a:xfrm>
          <a:prstGeom prst="rect">
            <a:avLst/>
          </a:prstGeom>
          <a:extLst/>
        </p:spPr>
        <p:txBody>
          <a:bodyPr/>
          <a:lstStyle>
            <a:lvl1pPr>
              <a:defRPr>
                <a:latin typeface="+mn-lt"/>
                <a:ea typeface="ＭＳ Ｐゴシック" charset="0"/>
              </a:defRPr>
            </a:lvl1pPr>
          </a:lstStyle>
          <a:p>
            <a:pPr>
              <a:defRPr/>
            </a:pPr>
            <a:endParaRPr lang="en-GB"/>
          </a:p>
        </p:txBody>
      </p:sp>
    </p:spTree>
    <p:extLst>
      <p:ext uri="{BB962C8B-B14F-4D97-AF65-F5344CB8AC3E}">
        <p14:creationId xmlns:p14="http://schemas.microsoft.com/office/powerpoint/2010/main" val="1259770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55587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noChangeArrowheads="1"/>
          </p:cNvSpPr>
          <p:nvPr>
            <p:ph type="ftr" sz="quarter" idx="10"/>
          </p:nvPr>
        </p:nvSpPr>
        <p:spPr>
          <a:xfrm>
            <a:off x="76200" y="6602413"/>
            <a:ext cx="5399088" cy="179387"/>
          </a:xfrm>
          <a:prstGeom prst="rect">
            <a:avLst/>
          </a:prstGeom>
          <a:extLst/>
        </p:spPr>
        <p:txBody>
          <a:bodyPr/>
          <a:lstStyle>
            <a:lvl1pPr>
              <a:defRPr>
                <a:latin typeface="+mn-lt"/>
                <a:ea typeface="ＭＳ Ｐゴシック" charset="0"/>
              </a:defRPr>
            </a:lvl1pPr>
          </a:lstStyle>
          <a:p>
            <a:pPr>
              <a:defRPr/>
            </a:pPr>
            <a:endParaRPr lang="en-GB"/>
          </a:p>
        </p:txBody>
      </p:sp>
    </p:spTree>
    <p:extLst>
      <p:ext uri="{BB962C8B-B14F-4D97-AF65-F5344CB8AC3E}">
        <p14:creationId xmlns:p14="http://schemas.microsoft.com/office/powerpoint/2010/main" val="1862098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noChangeArrowheads="1"/>
          </p:cNvSpPr>
          <p:nvPr>
            <p:ph type="ftr" sz="quarter" idx="10"/>
          </p:nvPr>
        </p:nvSpPr>
        <p:spPr>
          <a:xfrm>
            <a:off x="76200" y="6602413"/>
            <a:ext cx="5399088" cy="179387"/>
          </a:xfrm>
          <a:prstGeom prst="rect">
            <a:avLst/>
          </a:prstGeom>
          <a:extLst/>
        </p:spPr>
        <p:txBody>
          <a:bodyPr/>
          <a:lstStyle>
            <a:lvl1pPr>
              <a:defRPr>
                <a:latin typeface="+mn-lt"/>
                <a:ea typeface="ＭＳ Ｐゴシック" charset="0"/>
              </a:defRPr>
            </a:lvl1pPr>
          </a:lstStyle>
          <a:p>
            <a:pPr>
              <a:defRPr/>
            </a:pPr>
            <a:endParaRPr lang="en-GB"/>
          </a:p>
        </p:txBody>
      </p:sp>
    </p:spTree>
    <p:extLst>
      <p:ext uri="{BB962C8B-B14F-4D97-AF65-F5344CB8AC3E}">
        <p14:creationId xmlns:p14="http://schemas.microsoft.com/office/powerpoint/2010/main" val="613478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5125" y="1141413"/>
            <a:ext cx="4038600" cy="226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6125" y="1141413"/>
            <a:ext cx="4038600" cy="226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p:cNvSpPr>
          <p:nvPr>
            <p:ph type="title"/>
          </p:nvPr>
        </p:nvSpPr>
        <p:spPr>
          <a:xfrm>
            <a:off x="457200" y="274638"/>
            <a:ext cx="8229600" cy="1143000"/>
          </a:xfrm>
          <a:prstGeom prst="rect">
            <a:avLst/>
          </a:prstGeom>
        </p:spPr>
        <p:txBody>
          <a:bodyPr vert="horz"/>
          <a:lstStyle>
            <a:lvl1pPr>
              <a:defRPr>
                <a:solidFill>
                  <a:srgbClr val="FF6600"/>
                </a:solidFill>
              </a:defRPr>
            </a:lvl1pPr>
          </a:lstStyle>
          <a:p>
            <a:r>
              <a:rPr lang="en-US" smtClean="0"/>
              <a:t>Click to edit Master title style</a:t>
            </a:r>
            <a:endParaRPr lang="en-US"/>
          </a:p>
        </p:txBody>
      </p:sp>
    </p:spTree>
    <p:extLst>
      <p:ext uri="{BB962C8B-B14F-4D97-AF65-F5344CB8AC3E}">
        <p14:creationId xmlns:p14="http://schemas.microsoft.com/office/powerpoint/2010/main" val="479732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FF66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393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66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33449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683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27971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17145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3"/>
          <p:cNvSpPr>
            <a:spLocks noGrp="1"/>
          </p:cNvSpPr>
          <p:nvPr>
            <p:ph type="title"/>
          </p:nvPr>
        </p:nvSpPr>
        <p:spPr>
          <a:xfrm>
            <a:off x="457200" y="274638"/>
            <a:ext cx="8229600" cy="1143000"/>
          </a:xfrm>
          <a:prstGeom prst="rect">
            <a:avLst/>
          </a:prstGeom>
        </p:spPr>
        <p:txBody>
          <a:bodyPr vert="horz"/>
          <a:lstStyle>
            <a:lvl1pPr>
              <a:defRPr>
                <a:solidFill>
                  <a:srgbClr val="FF6600"/>
                </a:solidFill>
              </a:defRPr>
            </a:lvl1pPr>
          </a:lstStyle>
          <a:p>
            <a:r>
              <a:rPr lang="en-US" smtClean="0"/>
              <a:t>Click to edit Master title style</a:t>
            </a:r>
            <a:endParaRPr lang="en-US"/>
          </a:p>
        </p:txBody>
      </p:sp>
    </p:spTree>
    <p:extLst>
      <p:ext uri="{BB962C8B-B14F-4D97-AF65-F5344CB8AC3E}">
        <p14:creationId xmlns:p14="http://schemas.microsoft.com/office/powerpoint/2010/main" val="18591333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2" Type="http://schemas.openxmlformats.org/officeDocument/2006/relationships/theme" Target="../theme/theme2.xml"/><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4"/>
          <p:cNvSpPr>
            <a:spLocks noGrp="1" noChangeArrowheads="1"/>
          </p:cNvSpPr>
          <p:nvPr>
            <p:ph type="body" idx="1"/>
          </p:nvPr>
        </p:nvSpPr>
        <p:spPr bwMode="auto">
          <a:xfrm>
            <a:off x="365125" y="1141413"/>
            <a:ext cx="82296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2" name="Rectangle 8"/>
          <p:cNvSpPr>
            <a:spLocks noChangeArrowheads="1"/>
          </p:cNvSpPr>
          <p:nvPr userDrawn="1"/>
        </p:nvSpPr>
        <p:spPr bwMode="gray">
          <a:xfrm>
            <a:off x="315913" y="6553200"/>
            <a:ext cx="5399087"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eaLnBrk="1" hangingPunct="1">
              <a:defRPr/>
            </a:pPr>
            <a:r>
              <a:rPr lang="en-GB" sz="1000" dirty="0">
                <a:latin typeface="Arial" pitchFamily="34" charset="0"/>
                <a:ea typeface="ＭＳ Ｐゴシック" pitchFamily="34" charset="-128"/>
                <a:cs typeface="Arial" pitchFamily="34" charset="0"/>
              </a:rPr>
              <a:t>© 2017 Pearson Education, Inc.</a:t>
            </a:r>
          </a:p>
        </p:txBody>
      </p:sp>
    </p:spTree>
  </p:cSld>
  <p:clrMap bg1="lt1" tx1="dk1" bg2="lt2" tx2="dk2" accent1="accent1" accent2="accent2" accent3="accent3" accent4="accent4" accent5="accent5" accent6="accent6" hlink="hlink" folHlink="folHlink"/>
  <p:sldLayoutIdLst>
    <p:sldLayoutId id="2147484845" r:id="rId1"/>
    <p:sldLayoutId id="2147484846" r:id="rId2"/>
    <p:sldLayoutId id="2147484847" r:id="rId3"/>
    <p:sldLayoutId id="2147484848" r:id="rId4"/>
    <p:sldLayoutId id="2147484849" r:id="rId5"/>
    <p:sldLayoutId id="2147484850" r:id="rId6"/>
    <p:sldLayoutId id="2147484851" r:id="rId7"/>
    <p:sldLayoutId id="2147484852" r:id="rId8"/>
    <p:sldLayoutId id="2147484853" r:id="rId9"/>
    <p:sldLayoutId id="2147484854" r:id="rId10"/>
  </p:sldLayoutIdLst>
  <p:timing>
    <p:tnLst>
      <p:par>
        <p:cTn xmlns:p14="http://schemas.microsoft.com/office/powerpoint/2010/main" id="1" dur="indefinite" restart="never" nodeType="tmRoot"/>
      </p:par>
    </p:tnLst>
  </p:timing>
  <p:hf sldNum="0" hdr="0" ftr="0" dt="0"/>
  <p:txStyles>
    <p:titleStyle>
      <a:lvl1pPr algn="l" rtl="0" eaLnBrk="0" fontAlgn="base" hangingPunct="0">
        <a:spcBef>
          <a:spcPct val="50000"/>
        </a:spcBef>
        <a:spcAft>
          <a:spcPct val="0"/>
        </a:spcAft>
        <a:defRPr sz="3200" b="1">
          <a:solidFill>
            <a:schemeClr val="tx1"/>
          </a:solidFill>
          <a:latin typeface="+mj-lt"/>
          <a:ea typeface="ＭＳ Ｐゴシック" pitchFamily="80" charset="-128"/>
          <a:cs typeface="+mj-cs"/>
        </a:defRPr>
      </a:lvl1pPr>
      <a:lvl2pPr algn="l" rtl="0" eaLnBrk="0" fontAlgn="base" hangingPunct="0">
        <a:spcBef>
          <a:spcPct val="50000"/>
        </a:spcBef>
        <a:spcAft>
          <a:spcPct val="0"/>
        </a:spcAft>
        <a:defRPr sz="3200" b="1">
          <a:solidFill>
            <a:schemeClr val="tx1"/>
          </a:solidFill>
          <a:latin typeface="Arial" charset="0"/>
          <a:ea typeface="ＭＳ Ｐゴシック" pitchFamily="80" charset="-128"/>
          <a:cs typeface="Times New Roman" charset="0"/>
        </a:defRPr>
      </a:lvl2pPr>
      <a:lvl3pPr algn="l" rtl="0" eaLnBrk="0" fontAlgn="base" hangingPunct="0">
        <a:spcBef>
          <a:spcPct val="50000"/>
        </a:spcBef>
        <a:spcAft>
          <a:spcPct val="0"/>
        </a:spcAft>
        <a:defRPr sz="3200" b="1">
          <a:solidFill>
            <a:schemeClr val="tx1"/>
          </a:solidFill>
          <a:latin typeface="Arial" charset="0"/>
          <a:ea typeface="ＭＳ Ｐゴシック" pitchFamily="80" charset="-128"/>
          <a:cs typeface="Times New Roman" charset="0"/>
        </a:defRPr>
      </a:lvl3pPr>
      <a:lvl4pPr algn="l" rtl="0" eaLnBrk="0" fontAlgn="base" hangingPunct="0">
        <a:spcBef>
          <a:spcPct val="50000"/>
        </a:spcBef>
        <a:spcAft>
          <a:spcPct val="0"/>
        </a:spcAft>
        <a:defRPr sz="3200" b="1">
          <a:solidFill>
            <a:schemeClr val="tx1"/>
          </a:solidFill>
          <a:latin typeface="Arial" charset="0"/>
          <a:ea typeface="ＭＳ Ｐゴシック" pitchFamily="80" charset="-128"/>
          <a:cs typeface="Times New Roman" charset="0"/>
        </a:defRPr>
      </a:lvl4pPr>
      <a:lvl5pPr algn="l" rtl="0" eaLnBrk="0" fontAlgn="base" hangingPunct="0">
        <a:spcBef>
          <a:spcPct val="50000"/>
        </a:spcBef>
        <a:spcAft>
          <a:spcPct val="0"/>
        </a:spcAft>
        <a:defRPr sz="3200" b="1">
          <a:solidFill>
            <a:schemeClr val="tx1"/>
          </a:solidFill>
          <a:latin typeface="Arial" charset="0"/>
          <a:ea typeface="ＭＳ Ｐゴシック" pitchFamily="80" charset="-128"/>
          <a:cs typeface="Times New Roman" charset="0"/>
        </a:defRPr>
      </a:lvl5pPr>
      <a:lvl6pPr marL="457200" algn="l" rtl="0" fontAlgn="base">
        <a:spcBef>
          <a:spcPct val="50000"/>
        </a:spcBef>
        <a:spcAft>
          <a:spcPct val="0"/>
        </a:spcAft>
        <a:defRPr sz="3200" b="1">
          <a:solidFill>
            <a:schemeClr val="bg1"/>
          </a:solidFill>
          <a:latin typeface="Arial" charset="0"/>
          <a:cs typeface="Times New Roman" charset="0"/>
        </a:defRPr>
      </a:lvl6pPr>
      <a:lvl7pPr marL="914400" algn="l" rtl="0" fontAlgn="base">
        <a:spcBef>
          <a:spcPct val="50000"/>
        </a:spcBef>
        <a:spcAft>
          <a:spcPct val="0"/>
        </a:spcAft>
        <a:defRPr sz="3200" b="1">
          <a:solidFill>
            <a:schemeClr val="bg1"/>
          </a:solidFill>
          <a:latin typeface="Arial" charset="0"/>
          <a:cs typeface="Times New Roman" charset="0"/>
        </a:defRPr>
      </a:lvl7pPr>
      <a:lvl8pPr marL="1371600" algn="l" rtl="0" fontAlgn="base">
        <a:spcBef>
          <a:spcPct val="50000"/>
        </a:spcBef>
        <a:spcAft>
          <a:spcPct val="0"/>
        </a:spcAft>
        <a:defRPr sz="3200" b="1">
          <a:solidFill>
            <a:schemeClr val="bg1"/>
          </a:solidFill>
          <a:latin typeface="Arial" charset="0"/>
          <a:cs typeface="Times New Roman" charset="0"/>
        </a:defRPr>
      </a:lvl8pPr>
      <a:lvl9pPr marL="1828800" algn="l" rtl="0" fontAlgn="base">
        <a:spcBef>
          <a:spcPct val="50000"/>
        </a:spcBef>
        <a:spcAft>
          <a:spcPct val="0"/>
        </a:spcAft>
        <a:defRPr sz="3200" b="1">
          <a:solidFill>
            <a:schemeClr val="bg1"/>
          </a:solidFill>
          <a:latin typeface="Arial"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a:spLocks noChangeArrowheads="1"/>
          </p:cNvSpPr>
          <p:nvPr userDrawn="1"/>
        </p:nvSpPr>
        <p:spPr bwMode="gray">
          <a:xfrm>
            <a:off x="76200" y="6602413"/>
            <a:ext cx="5399088"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eaLnBrk="1" hangingPunct="1">
              <a:defRPr/>
            </a:pPr>
            <a:r>
              <a:rPr lang="en-GB" sz="1000" dirty="0">
                <a:latin typeface="Arial" pitchFamily="34" charset="0"/>
                <a:ea typeface="ＭＳ Ｐゴシック" pitchFamily="34" charset="-128"/>
              </a:rPr>
              <a:t>© 2014 Pearson Education, Inc.</a:t>
            </a:r>
          </a:p>
        </p:txBody>
      </p:sp>
      <p:sp>
        <p:nvSpPr>
          <p:cNvPr id="245762" name="Rectangle 2"/>
          <p:cNvSpPr>
            <a:spLocks noGrp="1" noChangeArrowheads="1"/>
          </p:cNvSpPr>
          <p:nvPr>
            <p:ph type="title"/>
          </p:nvPr>
        </p:nvSpPr>
        <p:spPr bwMode="auto">
          <a:xfrm>
            <a:off x="457200" y="609600"/>
            <a:ext cx="8229600" cy="213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63" name="Rectangle 3"/>
          <p:cNvSpPr>
            <a:spLocks noGrp="1" noChangeArrowheads="1"/>
          </p:cNvSpPr>
          <p:nvPr>
            <p:ph type="body" idx="1"/>
          </p:nvPr>
        </p:nvSpPr>
        <p:spPr bwMode="auto">
          <a:xfrm>
            <a:off x="457200" y="2971800"/>
            <a:ext cx="8229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861" r:id="rId1"/>
    <p:sldLayoutId id="2147484855" r:id="rId2"/>
    <p:sldLayoutId id="2147484856" r:id="rId3"/>
    <p:sldLayoutId id="2147484857" r:id="rId4"/>
    <p:sldLayoutId id="2147484858" r:id="rId5"/>
    <p:sldLayoutId id="2147484859" r:id="rId6"/>
    <p:sldLayoutId id="2147484860" r:id="rId7"/>
    <p:sldLayoutId id="2147484862" r:id="rId8"/>
    <p:sldLayoutId id="2147484863" r:id="rId9"/>
    <p:sldLayoutId id="2147484864" r:id="rId10"/>
    <p:sldLayoutId id="2147484865" r:id="rId11"/>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3000">
          <a:solidFill>
            <a:schemeClr val="tx2"/>
          </a:solidFill>
          <a:latin typeface="+mj-lt"/>
          <a:ea typeface="ＭＳ Ｐゴシック" pitchFamily="80" charset="-128"/>
          <a:cs typeface="+mj-cs"/>
        </a:defRPr>
      </a:lvl1pPr>
      <a:lvl2pPr algn="ctr" rtl="0" eaLnBrk="0" fontAlgn="base" hangingPunct="0">
        <a:spcBef>
          <a:spcPct val="0"/>
        </a:spcBef>
        <a:spcAft>
          <a:spcPct val="0"/>
        </a:spcAft>
        <a:defRPr sz="3000">
          <a:solidFill>
            <a:schemeClr val="tx2"/>
          </a:solidFill>
          <a:latin typeface="Arial" charset="0"/>
          <a:ea typeface="ＭＳ Ｐゴシック" pitchFamily="80" charset="-128"/>
          <a:cs typeface="Arial" charset="0"/>
        </a:defRPr>
      </a:lvl2pPr>
      <a:lvl3pPr algn="ctr" rtl="0" eaLnBrk="0" fontAlgn="base" hangingPunct="0">
        <a:spcBef>
          <a:spcPct val="0"/>
        </a:spcBef>
        <a:spcAft>
          <a:spcPct val="0"/>
        </a:spcAft>
        <a:defRPr sz="3000">
          <a:solidFill>
            <a:schemeClr val="tx2"/>
          </a:solidFill>
          <a:latin typeface="Arial" charset="0"/>
          <a:ea typeface="ＭＳ Ｐゴシック" pitchFamily="80" charset="-128"/>
          <a:cs typeface="Arial" charset="0"/>
        </a:defRPr>
      </a:lvl3pPr>
      <a:lvl4pPr algn="ctr" rtl="0" eaLnBrk="0" fontAlgn="base" hangingPunct="0">
        <a:spcBef>
          <a:spcPct val="0"/>
        </a:spcBef>
        <a:spcAft>
          <a:spcPct val="0"/>
        </a:spcAft>
        <a:defRPr sz="3000">
          <a:solidFill>
            <a:schemeClr val="tx2"/>
          </a:solidFill>
          <a:latin typeface="Arial" charset="0"/>
          <a:ea typeface="ＭＳ Ｐゴシック" pitchFamily="80" charset="-128"/>
          <a:cs typeface="Arial" charset="0"/>
        </a:defRPr>
      </a:lvl4pPr>
      <a:lvl5pPr algn="ctr" rtl="0" eaLnBrk="0" fontAlgn="base" hangingPunct="0">
        <a:spcBef>
          <a:spcPct val="0"/>
        </a:spcBef>
        <a:spcAft>
          <a:spcPct val="0"/>
        </a:spcAft>
        <a:defRPr sz="3000">
          <a:solidFill>
            <a:schemeClr val="tx2"/>
          </a:solidFill>
          <a:latin typeface="Arial" charset="0"/>
          <a:ea typeface="ＭＳ Ｐゴシック" pitchFamily="80" charset="-128"/>
          <a:cs typeface="Arial" charset="0"/>
        </a:defRPr>
      </a:lvl5pPr>
      <a:lvl6pPr marL="457200" algn="ctr" rtl="0" fontAlgn="base">
        <a:spcBef>
          <a:spcPct val="0"/>
        </a:spcBef>
        <a:spcAft>
          <a:spcPct val="0"/>
        </a:spcAft>
        <a:defRPr sz="3000">
          <a:solidFill>
            <a:schemeClr val="tx2"/>
          </a:solidFill>
          <a:latin typeface="Arial" charset="0"/>
          <a:ea typeface="ＭＳ Ｐゴシック" charset="0"/>
          <a:cs typeface="Arial" charset="0"/>
        </a:defRPr>
      </a:lvl6pPr>
      <a:lvl7pPr marL="914400" algn="ctr" rtl="0" fontAlgn="base">
        <a:spcBef>
          <a:spcPct val="0"/>
        </a:spcBef>
        <a:spcAft>
          <a:spcPct val="0"/>
        </a:spcAft>
        <a:defRPr sz="3000">
          <a:solidFill>
            <a:schemeClr val="tx2"/>
          </a:solidFill>
          <a:latin typeface="Arial" charset="0"/>
          <a:ea typeface="ＭＳ Ｐゴシック" charset="0"/>
          <a:cs typeface="Arial" charset="0"/>
        </a:defRPr>
      </a:lvl7pPr>
      <a:lvl8pPr marL="1371600" algn="ctr" rtl="0" fontAlgn="base">
        <a:spcBef>
          <a:spcPct val="0"/>
        </a:spcBef>
        <a:spcAft>
          <a:spcPct val="0"/>
        </a:spcAft>
        <a:defRPr sz="3000">
          <a:solidFill>
            <a:schemeClr val="tx2"/>
          </a:solidFill>
          <a:latin typeface="Arial" charset="0"/>
          <a:ea typeface="ＭＳ Ｐゴシック" charset="0"/>
          <a:cs typeface="Arial" charset="0"/>
        </a:defRPr>
      </a:lvl8pPr>
      <a:lvl9pPr marL="1828800" algn="ctr" rtl="0" fontAlgn="base">
        <a:spcBef>
          <a:spcPct val="0"/>
        </a:spcBef>
        <a:spcAft>
          <a:spcPct val="0"/>
        </a:spcAft>
        <a:defRPr sz="3000">
          <a:solidFill>
            <a:schemeClr val="tx2"/>
          </a:solidFill>
          <a:latin typeface="Arial" charset="0"/>
          <a:ea typeface="ＭＳ Ｐゴシック" charset="0"/>
          <a:cs typeface="Arial"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80" charset="-128"/>
          <a:cs typeface="+mn-cs"/>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Arial" charset="0"/>
          <a:cs typeface="+mn-cs"/>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Arial" charset="0"/>
          <a:cs typeface="+mn-cs"/>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Arial" charset="0"/>
          <a:cs typeface="+mn-cs"/>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Arial" charset="0"/>
          <a:cs typeface="+mn-cs"/>
        </a:defRPr>
      </a:lvl5pPr>
      <a:lvl6pPr marL="2781300" indent="-495300" algn="l" rtl="0" fontAlgn="base">
        <a:spcBef>
          <a:spcPct val="20000"/>
        </a:spcBef>
        <a:spcAft>
          <a:spcPct val="0"/>
        </a:spcAft>
        <a:buFont typeface="Arial" charset="0"/>
        <a:buAutoNum type="alphaLcParenR"/>
        <a:defRPr sz="2600">
          <a:solidFill>
            <a:schemeClr val="tx1"/>
          </a:solidFill>
          <a:latin typeface="+mn-lt"/>
          <a:ea typeface="Arial" charset="0"/>
          <a:cs typeface="+mn-cs"/>
        </a:defRPr>
      </a:lvl6pPr>
      <a:lvl7pPr marL="3238500" indent="-495300" algn="l" rtl="0" fontAlgn="base">
        <a:spcBef>
          <a:spcPct val="20000"/>
        </a:spcBef>
        <a:spcAft>
          <a:spcPct val="0"/>
        </a:spcAft>
        <a:buFont typeface="Arial" charset="0"/>
        <a:buAutoNum type="alphaLcParenR"/>
        <a:defRPr sz="2600">
          <a:solidFill>
            <a:schemeClr val="tx1"/>
          </a:solidFill>
          <a:latin typeface="+mn-lt"/>
          <a:ea typeface="Arial" charset="0"/>
          <a:cs typeface="+mn-cs"/>
        </a:defRPr>
      </a:lvl7pPr>
      <a:lvl8pPr marL="3695700" indent="-495300" algn="l" rtl="0" fontAlgn="base">
        <a:spcBef>
          <a:spcPct val="20000"/>
        </a:spcBef>
        <a:spcAft>
          <a:spcPct val="0"/>
        </a:spcAft>
        <a:buFont typeface="Arial" charset="0"/>
        <a:buAutoNum type="alphaLcParenR"/>
        <a:defRPr sz="2600">
          <a:solidFill>
            <a:schemeClr val="tx1"/>
          </a:solidFill>
          <a:latin typeface="+mn-lt"/>
          <a:ea typeface="Arial" charset="0"/>
          <a:cs typeface="+mn-cs"/>
        </a:defRPr>
      </a:lvl8pPr>
      <a:lvl9pPr marL="4152900" indent="-495300" algn="l" rtl="0" fontAlgn="base">
        <a:spcBef>
          <a:spcPct val="20000"/>
        </a:spcBef>
        <a:spcAft>
          <a:spcPct val="0"/>
        </a:spcAft>
        <a:buFont typeface="Arial" charset="0"/>
        <a:buAutoNum type="alphaLcParenR"/>
        <a:defRPr sz="26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8.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63.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4.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6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7.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68.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69.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70.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7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ChangeArrowheads="1"/>
          </p:cNvSpPr>
          <p:nvPr/>
        </p:nvSpPr>
        <p:spPr bwMode="auto">
          <a:xfrm>
            <a:off x="685800" y="1600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endParaRPr lang="en-US" sz="3000">
              <a:solidFill>
                <a:schemeClr val="tx2"/>
              </a:solidFill>
              <a:latin typeface="Arial" charset="0"/>
              <a:ea typeface="ＭＳ Ｐゴシック" charset="0"/>
            </a:endParaRPr>
          </a:p>
        </p:txBody>
      </p:sp>
      <p:sp>
        <p:nvSpPr>
          <p:cNvPr id="14339" name="Rectangle 3"/>
          <p:cNvSpPr>
            <a:spLocks noChangeArrowheads="1"/>
          </p:cNvSpPr>
          <p:nvPr/>
        </p:nvSpPr>
        <p:spPr bwMode="auto">
          <a:xfrm>
            <a:off x="5205413" y="5410200"/>
            <a:ext cx="316865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defRPr/>
            </a:pPr>
            <a:r>
              <a:rPr lang="en-US" sz="2100" dirty="0">
                <a:latin typeface="+mn-lt"/>
              </a:rPr>
              <a:t>Chad Snyder, PhD</a:t>
            </a:r>
          </a:p>
          <a:p>
            <a:pPr eaLnBrk="1" hangingPunct="1">
              <a:lnSpc>
                <a:spcPct val="80000"/>
              </a:lnSpc>
              <a:spcBef>
                <a:spcPct val="20000"/>
              </a:spcBef>
              <a:defRPr/>
            </a:pPr>
            <a:r>
              <a:rPr lang="en-US" sz="2100" dirty="0">
                <a:latin typeface="+mn-lt"/>
              </a:rPr>
              <a:t>Grace College</a:t>
            </a:r>
          </a:p>
        </p:txBody>
      </p:sp>
      <p:sp>
        <p:nvSpPr>
          <p:cNvPr id="8197" name="Rectangle 2"/>
          <p:cNvSpPr txBox="1">
            <a:spLocks noChangeArrowheads="1"/>
          </p:cNvSpPr>
          <p:nvPr/>
        </p:nvSpPr>
        <p:spPr bwMode="auto">
          <a:xfrm>
            <a:off x="5205413" y="2286000"/>
            <a:ext cx="3873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pPr algn="ctr"/>
            <a:r>
              <a:rPr lang="en-US" altLang="en-US" sz="4000" dirty="0">
                <a:solidFill>
                  <a:schemeClr val="tx2"/>
                </a:solidFill>
                <a:latin typeface="Arial" charset="0"/>
              </a:rPr>
              <a:t>Chapter </a:t>
            </a:r>
            <a:r>
              <a:rPr lang="en-US" altLang="en-US" sz="4000" dirty="0" smtClean="0">
                <a:solidFill>
                  <a:schemeClr val="tx2"/>
                </a:solidFill>
                <a:latin typeface="Arial" charset="0"/>
              </a:rPr>
              <a:t>3</a:t>
            </a:r>
            <a:r>
              <a:rPr lang="en-US" altLang="en-US" sz="4000" dirty="0">
                <a:solidFill>
                  <a:schemeClr val="tx2"/>
                </a:solidFill>
                <a:latin typeface="Arial" charset="0"/>
              </a:rPr>
              <a:t/>
            </a:r>
            <a:br>
              <a:rPr lang="en-US" altLang="en-US" sz="4000" dirty="0">
                <a:solidFill>
                  <a:schemeClr val="tx2"/>
                </a:solidFill>
                <a:latin typeface="Arial" charset="0"/>
              </a:rPr>
            </a:br>
            <a:r>
              <a:rPr lang="en-US" altLang="en-US" sz="4000" dirty="0">
                <a:solidFill>
                  <a:schemeClr val="tx2"/>
                </a:solidFill>
                <a:latin typeface="Arial" charset="0"/>
              </a:rPr>
              <a:t>Lecture</a:t>
            </a:r>
          </a:p>
        </p:txBody>
      </p:sp>
      <p:sp>
        <p:nvSpPr>
          <p:cNvPr id="13" name="Rectangle 8"/>
          <p:cNvSpPr>
            <a:spLocks noChangeArrowheads="1"/>
          </p:cNvSpPr>
          <p:nvPr/>
        </p:nvSpPr>
        <p:spPr bwMode="auto">
          <a:xfrm>
            <a:off x="5205413" y="525463"/>
            <a:ext cx="38735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defRPr/>
            </a:pPr>
            <a:r>
              <a:rPr lang="en-US" altLang="en-US" sz="2800" i="1" dirty="0">
                <a:latin typeface="+mj-lt"/>
                <a:sym typeface="Symbol" pitchFamily="80" charset="2"/>
              </a:rPr>
              <a:t>Organic Chemistry</a:t>
            </a:r>
            <a:r>
              <a:rPr lang="en-US" altLang="en-US" sz="2800" dirty="0">
                <a:latin typeface="+mj-lt"/>
                <a:sym typeface="Symbol" pitchFamily="80" charset="2"/>
              </a:rPr>
              <a:t>, </a:t>
            </a:r>
            <a:br>
              <a:rPr lang="en-US" altLang="en-US" sz="2800" dirty="0">
                <a:latin typeface="+mj-lt"/>
                <a:sym typeface="Symbol" pitchFamily="80" charset="2"/>
              </a:rPr>
            </a:br>
            <a:r>
              <a:rPr lang="en-US" altLang="en-US" sz="2800" dirty="0">
                <a:latin typeface="+mj-lt"/>
                <a:sym typeface="Symbol" pitchFamily="80" charset="2"/>
              </a:rPr>
              <a:t>9</a:t>
            </a:r>
            <a:r>
              <a:rPr lang="en-US" altLang="en-US" sz="2800" baseline="30000" dirty="0">
                <a:latin typeface="+mj-lt"/>
                <a:sym typeface="Symbol" pitchFamily="80" charset="2"/>
              </a:rPr>
              <a:t>th</a:t>
            </a:r>
            <a:r>
              <a:rPr lang="en-US" altLang="en-US" sz="2800" dirty="0">
                <a:latin typeface="+mj-lt"/>
                <a:sym typeface="Symbol" pitchFamily="80" charset="2"/>
              </a:rPr>
              <a:t> Edition</a:t>
            </a:r>
            <a:br>
              <a:rPr lang="en-US" altLang="en-US" sz="2800" dirty="0">
                <a:latin typeface="+mj-lt"/>
                <a:sym typeface="Symbol" pitchFamily="80" charset="2"/>
              </a:rPr>
            </a:br>
            <a:r>
              <a:rPr lang="en-US" altLang="en-US" sz="2800" dirty="0">
                <a:latin typeface="+mj-lt"/>
                <a:sym typeface="Symbol" pitchFamily="80" charset="2"/>
              </a:rPr>
              <a:t>L. G. Wade, Jr.</a:t>
            </a:r>
          </a:p>
        </p:txBody>
      </p:sp>
      <p:sp>
        <p:nvSpPr>
          <p:cNvPr id="8199" name="Rectangle 10"/>
          <p:cNvSpPr txBox="1">
            <a:spLocks noChangeArrowheads="1"/>
          </p:cNvSpPr>
          <p:nvPr/>
        </p:nvSpPr>
        <p:spPr bwMode="auto">
          <a:xfrm>
            <a:off x="5205413" y="3505200"/>
            <a:ext cx="38639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pPr algn="ctr" eaLnBrk="1" hangingPunct="1">
              <a:buFont typeface="Arial" charset="0"/>
              <a:buNone/>
            </a:pPr>
            <a:r>
              <a:rPr lang="en-US" altLang="en-US" sz="2800" dirty="0">
                <a:solidFill>
                  <a:schemeClr val="tx2"/>
                </a:solidFill>
                <a:latin typeface="Arial" charset="0"/>
              </a:rPr>
              <a:t>Structure and Stereochemistry</a:t>
            </a:r>
            <a:br>
              <a:rPr lang="en-US" altLang="en-US" sz="2800" dirty="0">
                <a:solidFill>
                  <a:schemeClr val="tx2"/>
                </a:solidFill>
                <a:latin typeface="Arial" charset="0"/>
              </a:rPr>
            </a:br>
            <a:r>
              <a:rPr lang="en-US" altLang="en-US" sz="2800" dirty="0">
                <a:solidFill>
                  <a:schemeClr val="tx2"/>
                </a:solidFill>
                <a:latin typeface="Arial" charset="0"/>
              </a:rPr>
              <a:t>of Alkanes</a:t>
            </a:r>
          </a:p>
        </p:txBody>
      </p:sp>
      <p:sp>
        <p:nvSpPr>
          <p:cNvPr id="10" name="Rectangle 8"/>
          <p:cNvSpPr>
            <a:spLocks noChangeArrowheads="1"/>
          </p:cNvSpPr>
          <p:nvPr/>
        </p:nvSpPr>
        <p:spPr bwMode="gray">
          <a:xfrm>
            <a:off x="315914" y="6115844"/>
            <a:ext cx="2348706"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eaLnBrk="1" hangingPunct="1">
              <a:defRPr/>
            </a:pPr>
            <a:r>
              <a:rPr lang="en-GB" sz="1000" dirty="0">
                <a:latin typeface="Arial" pitchFamily="34" charset="0"/>
                <a:ea typeface="ＭＳ Ｐゴシック" pitchFamily="34" charset="-128"/>
                <a:cs typeface="Arial" pitchFamily="34" charset="0"/>
              </a:rPr>
              <a:t>© 2017 Pearson Education, Inc.</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756"/>
          <a:stretch/>
        </p:blipFill>
        <p:spPr>
          <a:xfrm>
            <a:off x="315914" y="635924"/>
            <a:ext cx="4889499" cy="484441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IUPAC Rules</a:t>
            </a:r>
            <a:endParaRPr lang="en-US" sz="4400" b="0" dirty="0" smtClean="0">
              <a:solidFill>
                <a:schemeClr val="tx1"/>
              </a:solidFill>
            </a:endParaRPr>
          </a:p>
        </p:txBody>
      </p:sp>
      <p:sp>
        <p:nvSpPr>
          <p:cNvPr id="19459" name="Content Placeholder 2"/>
          <p:cNvSpPr>
            <a:spLocks noGrp="1"/>
          </p:cNvSpPr>
          <p:nvPr>
            <p:ph idx="1"/>
          </p:nvPr>
        </p:nvSpPr>
        <p:spPr>
          <a:xfrm>
            <a:off x="365125" y="1614488"/>
            <a:ext cx="8634413" cy="4142673"/>
          </a:xfrm>
        </p:spPr>
        <p:txBody>
          <a:bodyPr/>
          <a:lstStyle/>
          <a:p>
            <a:pPr eaLnBrk="1" hangingPunct="1">
              <a:lnSpc>
                <a:spcPct val="80000"/>
              </a:lnSpc>
            </a:pPr>
            <a:r>
              <a:rPr lang="en-US" altLang="en-US" sz="2800" b="1" dirty="0">
                <a:ea typeface="ＭＳ Ｐゴシック" pitchFamily="34" charset="-128"/>
              </a:rPr>
              <a:t>Rule 1:</a:t>
            </a:r>
            <a:r>
              <a:rPr lang="en-US" altLang="en-US" sz="2800" dirty="0">
                <a:ea typeface="ＭＳ Ｐゴシック" pitchFamily="34" charset="-128"/>
              </a:rPr>
              <a:t> Find the longest continuous chain of carbon atoms and use the name of this chain as the base name of the compound.</a:t>
            </a:r>
          </a:p>
          <a:p>
            <a:pPr eaLnBrk="1" hangingPunct="1">
              <a:lnSpc>
                <a:spcPct val="80000"/>
              </a:lnSpc>
            </a:pPr>
            <a:r>
              <a:rPr lang="en-US" altLang="en-US" sz="2800" b="1" dirty="0">
                <a:ea typeface="ＭＳ Ｐゴシック" pitchFamily="34" charset="-128"/>
              </a:rPr>
              <a:t>Rule 2:</a:t>
            </a:r>
            <a:r>
              <a:rPr lang="en-US" altLang="en-US" sz="2800" dirty="0">
                <a:ea typeface="ＭＳ Ｐゴシック" pitchFamily="34" charset="-128"/>
              </a:rPr>
              <a:t> Number the longest chain, beginning with the end of the chain nearest a substituent.</a:t>
            </a:r>
          </a:p>
          <a:p>
            <a:pPr eaLnBrk="1" hangingPunct="1">
              <a:lnSpc>
                <a:spcPct val="80000"/>
              </a:lnSpc>
            </a:pPr>
            <a:r>
              <a:rPr lang="en-US" altLang="en-US" sz="2800" b="1" dirty="0">
                <a:ea typeface="ＭＳ Ｐゴシック" pitchFamily="34" charset="-128"/>
              </a:rPr>
              <a:t>Rule 3:</a:t>
            </a:r>
            <a:r>
              <a:rPr lang="en-US" altLang="en-US" sz="2800" dirty="0">
                <a:ea typeface="ＭＳ Ｐゴシック" pitchFamily="34" charset="-128"/>
              </a:rPr>
              <a:t> Name the groups attached to the longest chain as alkyl groups. Give the location of each alkyl group by the number of the main-chain carbon atom to which it is attached.</a:t>
            </a:r>
          </a:p>
          <a:p>
            <a:pPr eaLnBrk="1" hangingPunct="1">
              <a:lnSpc>
                <a:spcPct val="80000"/>
              </a:lnSpc>
            </a:pPr>
            <a:r>
              <a:rPr lang="en-US" altLang="en-US" sz="2800" dirty="0">
                <a:ea typeface="ＭＳ Ｐゴシック" pitchFamily="34" charset="-128"/>
              </a:rPr>
              <a:t>Write the alkyl groups in alphabetical order regardless of their position on the chain.</a:t>
            </a:r>
            <a:endParaRPr lang="en-US" altLang="en-US" sz="2800" dirty="0">
              <a:latin typeface="Symbol" pitchFamily="18" charset="2"/>
              <a:ea typeface="ＭＳ Ｐゴシック"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Rule 1: The Main Chain</a:t>
            </a:r>
            <a:endParaRPr lang="en-US" sz="4400" b="0" dirty="0" smtClean="0">
              <a:solidFill>
                <a:schemeClr val="tx1"/>
              </a:solidFill>
            </a:endParaRPr>
          </a:p>
        </p:txBody>
      </p:sp>
      <p:sp>
        <p:nvSpPr>
          <p:cNvPr id="58" name="Text Box 90"/>
          <p:cNvSpPr txBox="1">
            <a:spLocks noChangeArrowheads="1"/>
          </p:cNvSpPr>
          <p:nvPr/>
        </p:nvSpPr>
        <p:spPr bwMode="auto">
          <a:xfrm>
            <a:off x="685800" y="1586346"/>
            <a:ext cx="651813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80" charset="-128"/>
              </a:defRPr>
            </a:lvl1pPr>
            <a:lvl2pPr marL="37931725" indent="-37474525">
              <a:defRPr sz="2400">
                <a:solidFill>
                  <a:schemeClr val="tx1"/>
                </a:solidFill>
                <a:latin typeface="Arial" charset="0"/>
                <a:ea typeface="ＭＳ Ｐゴシック" pitchFamily="80" charset="-128"/>
              </a:defRPr>
            </a:lvl2pPr>
            <a:lvl3pPr marL="1143000" indent="-228600">
              <a:defRPr sz="2400">
                <a:solidFill>
                  <a:schemeClr val="tx1"/>
                </a:solidFill>
                <a:latin typeface="Arial" charset="0"/>
                <a:ea typeface="ＭＳ Ｐゴシック" pitchFamily="80" charset="-128"/>
              </a:defRPr>
            </a:lvl3pPr>
            <a:lvl4pPr marL="1600200" indent="-228600">
              <a:defRPr sz="2400">
                <a:solidFill>
                  <a:schemeClr val="tx1"/>
                </a:solidFill>
                <a:latin typeface="Arial" charset="0"/>
                <a:ea typeface="ＭＳ Ｐゴシック" pitchFamily="80" charset="-128"/>
              </a:defRPr>
            </a:lvl4pPr>
            <a:lvl5pPr marL="2057400" indent="-228600">
              <a:defRPr sz="2400">
                <a:solidFill>
                  <a:schemeClr val="tx1"/>
                </a:solidFill>
                <a:latin typeface="Arial"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0" charset="-128"/>
              </a:defRPr>
            </a:lvl9pPr>
          </a:lstStyle>
          <a:p>
            <a:pPr eaLnBrk="1" hangingPunct="1"/>
            <a:r>
              <a:rPr lang="en-US" altLang="en-US" dirty="0"/>
              <a:t>Find the longest chain of consecutive carbons</a:t>
            </a:r>
            <a:r>
              <a:rPr lang="en-US" altLang="en-US" dirty="0" smtClean="0"/>
              <a:t>.</a:t>
            </a:r>
          </a:p>
          <a:p>
            <a:pPr eaLnBrk="1" hangingPunct="1"/>
            <a:endParaRPr lang="en-US" altLang="en-US" dirty="0"/>
          </a:p>
          <a:p>
            <a:pPr eaLnBrk="1" hangingPunct="1"/>
            <a:endParaRPr lang="en-US" altLang="en-US" dirty="0" smtClean="0"/>
          </a:p>
          <a:p>
            <a:pPr eaLnBrk="1" hangingPunct="1"/>
            <a:endParaRPr lang="en-US" altLang="en-US" dirty="0"/>
          </a:p>
          <a:p>
            <a:pPr eaLnBrk="1" hangingPunct="1"/>
            <a:endParaRPr lang="en-US" altLang="en-US" dirty="0" smtClean="0"/>
          </a:p>
          <a:p>
            <a:pPr eaLnBrk="1" hangingPunct="1"/>
            <a:r>
              <a:rPr lang="en-US" altLang="en-US" dirty="0" smtClean="0">
                <a:ea typeface="ＭＳ Ｐゴシック" pitchFamily="34" charset="-128"/>
              </a:rPr>
              <a:t>The </a:t>
            </a:r>
            <a:r>
              <a:rPr lang="en-US" altLang="en-US" dirty="0">
                <a:ea typeface="ＭＳ Ｐゴシック" pitchFamily="34" charset="-128"/>
              </a:rPr>
              <a:t>longest chain is six carbons:</a:t>
            </a:r>
            <a:br>
              <a:rPr lang="en-US" altLang="en-US" dirty="0">
                <a:ea typeface="ＭＳ Ｐゴシック" pitchFamily="34" charset="-128"/>
              </a:rPr>
            </a:br>
            <a:r>
              <a:rPr lang="en-US" altLang="en-US" dirty="0">
                <a:ea typeface="ＭＳ Ｐゴシック" pitchFamily="34" charset="-128"/>
              </a:rPr>
              <a:t/>
            </a:r>
            <a:br>
              <a:rPr lang="en-US" altLang="en-US" dirty="0">
                <a:ea typeface="ＭＳ Ｐゴシック" pitchFamily="34" charset="-128"/>
              </a:rPr>
            </a:br>
            <a:r>
              <a:rPr lang="en-US" altLang="en-US" dirty="0">
                <a:ea typeface="ＭＳ Ｐゴシック" pitchFamily="34" charset="-128"/>
              </a:rPr>
              <a:t>          hexane</a:t>
            </a:r>
            <a:endParaRPr lang="en-US" alt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5941"/>
          <a:stretch/>
        </p:blipFill>
        <p:spPr>
          <a:xfrm>
            <a:off x="4862946" y="4029573"/>
            <a:ext cx="4017817" cy="180319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Main Chain</a:t>
            </a:r>
            <a:endParaRPr lang="en-US" sz="4400" b="0" dirty="0" smtClean="0">
              <a:solidFill>
                <a:schemeClr val="tx1"/>
              </a:solidFill>
            </a:endParaRPr>
          </a:p>
        </p:txBody>
      </p:sp>
      <p:sp>
        <p:nvSpPr>
          <p:cNvPr id="22531" name="Content Placeholder 2"/>
          <p:cNvSpPr>
            <a:spLocks noGrp="1"/>
          </p:cNvSpPr>
          <p:nvPr>
            <p:ph idx="1"/>
          </p:nvPr>
        </p:nvSpPr>
        <p:spPr>
          <a:xfrm>
            <a:off x="365125" y="5299797"/>
            <a:ext cx="8634413" cy="830997"/>
          </a:xfrm>
        </p:spPr>
        <p:txBody>
          <a:bodyPr/>
          <a:lstStyle/>
          <a:p>
            <a:pPr marL="0" indent="0" eaLnBrk="1" hangingPunct="1">
              <a:spcBef>
                <a:spcPct val="50000"/>
              </a:spcBef>
              <a:buNone/>
            </a:pPr>
            <a:r>
              <a:rPr lang="en-US" altLang="en-US" sz="2400" dirty="0"/>
              <a:t>When there are two longest chains of equal length, use the chain with the greatest number of substituents.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49" t="-4932" r="649" b="4932"/>
          <a:stretch/>
        </p:blipFill>
        <p:spPr>
          <a:xfrm>
            <a:off x="249382" y="1577201"/>
            <a:ext cx="8534400" cy="337108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eaLnBrk="1" hangingPunct="1"/>
            <a:r>
              <a:rPr lang="en-US" altLang="en-US" sz="4400" b="0" dirty="0">
                <a:solidFill>
                  <a:schemeClr val="tx1"/>
                </a:solidFill>
              </a:rPr>
              <a:t>Rule 2: Numbering the </a:t>
            </a:r>
            <a:r>
              <a:rPr lang="en-US" altLang="en-US" sz="4400" b="0" dirty="0" smtClean="0">
                <a:solidFill>
                  <a:schemeClr val="tx1"/>
                </a:solidFill>
              </a:rPr>
              <a:t/>
            </a:r>
            <a:br>
              <a:rPr lang="en-US" altLang="en-US" sz="4400" b="0" dirty="0" smtClean="0">
                <a:solidFill>
                  <a:schemeClr val="tx1"/>
                </a:solidFill>
              </a:rPr>
            </a:br>
            <a:r>
              <a:rPr lang="en-US" altLang="en-US" sz="4400" b="0" dirty="0" smtClean="0">
                <a:solidFill>
                  <a:schemeClr val="tx1"/>
                </a:solidFill>
              </a:rPr>
              <a:t>Main </a:t>
            </a:r>
            <a:r>
              <a:rPr lang="en-US" altLang="en-US" sz="4400" b="0" dirty="0">
                <a:solidFill>
                  <a:schemeClr val="tx1"/>
                </a:solidFill>
              </a:rPr>
              <a:t>Chain</a:t>
            </a:r>
          </a:p>
        </p:txBody>
      </p:sp>
      <p:sp>
        <p:nvSpPr>
          <p:cNvPr id="5" name="Text Box 4"/>
          <p:cNvSpPr txBox="1">
            <a:spLocks noChangeArrowheads="1"/>
          </p:cNvSpPr>
          <p:nvPr/>
        </p:nvSpPr>
        <p:spPr bwMode="auto">
          <a:xfrm>
            <a:off x="365759" y="2209800"/>
            <a:ext cx="845958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80" charset="-128"/>
              </a:defRPr>
            </a:lvl1pPr>
            <a:lvl2pPr marL="37931725" indent="-37474525">
              <a:defRPr sz="2400">
                <a:solidFill>
                  <a:schemeClr val="tx1"/>
                </a:solidFill>
                <a:latin typeface="Arial" charset="0"/>
                <a:ea typeface="ＭＳ Ｐゴシック" pitchFamily="80" charset="-128"/>
              </a:defRPr>
            </a:lvl2pPr>
            <a:lvl3pPr marL="1143000" indent="-228600">
              <a:defRPr sz="2400">
                <a:solidFill>
                  <a:schemeClr val="tx1"/>
                </a:solidFill>
                <a:latin typeface="Arial" charset="0"/>
                <a:ea typeface="ＭＳ Ｐゴシック" pitchFamily="80" charset="-128"/>
              </a:defRPr>
            </a:lvl3pPr>
            <a:lvl4pPr marL="1600200" indent="-228600">
              <a:defRPr sz="2400">
                <a:solidFill>
                  <a:schemeClr val="tx1"/>
                </a:solidFill>
                <a:latin typeface="Arial" charset="0"/>
                <a:ea typeface="ＭＳ Ｐゴシック" pitchFamily="80" charset="-128"/>
              </a:defRPr>
            </a:lvl4pPr>
            <a:lvl5pPr marL="2057400" indent="-228600">
              <a:defRPr sz="2400">
                <a:solidFill>
                  <a:schemeClr val="tx1"/>
                </a:solidFill>
                <a:latin typeface="Arial"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0" charset="-128"/>
              </a:defRPr>
            </a:lvl9pPr>
          </a:lstStyle>
          <a:p>
            <a:pPr marL="342900" indent="-342900" eaLnBrk="1" hangingPunct="1">
              <a:buFont typeface="Arial" panose="020B0604020202020204" pitchFamily="34" charset="0"/>
              <a:buChar char="•"/>
            </a:pPr>
            <a:r>
              <a:rPr lang="en-US" altLang="en-US" dirty="0">
                <a:ea typeface="ＭＳ Ｐゴシック" pitchFamily="34" charset="-128"/>
              </a:rPr>
              <a:t>Number the longest chain beginning at the end of the chain nearest a substituent.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081"/>
          <a:stretch/>
        </p:blipFill>
        <p:spPr>
          <a:xfrm>
            <a:off x="1517762" y="3379972"/>
            <a:ext cx="6155578" cy="268227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Rule 3: Naming Alkyl Groups</a:t>
            </a:r>
            <a:endParaRPr lang="en-US" sz="4400" b="0" dirty="0" smtClean="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45" y="2361618"/>
            <a:ext cx="8459053" cy="197485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Common Alkyl Groups</a:t>
            </a:r>
            <a:endParaRPr lang="en-US" sz="4400" b="0" dirty="0" smtClean="0">
              <a:solidFill>
                <a:schemeClr val="tx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217"/>
          <a:stretch/>
        </p:blipFill>
        <p:spPr>
          <a:xfrm>
            <a:off x="304800" y="1530096"/>
            <a:ext cx="8534400" cy="3637649"/>
          </a:xfrm>
          <a:prstGeom prst="rect">
            <a:avLst/>
          </a:prstGeom>
        </p:spPr>
      </p:pic>
    </p:spTree>
    <p:extLst>
      <p:ext uri="{BB962C8B-B14F-4D97-AF65-F5344CB8AC3E}">
        <p14:creationId xmlns:p14="http://schemas.microsoft.com/office/powerpoint/2010/main" val="21329689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Applying the Naming Rules </a:t>
            </a:r>
            <a:endParaRPr lang="en-US" sz="4400" b="0" dirty="0" smtClean="0">
              <a:solidFill>
                <a:schemeClr val="tx1"/>
              </a:solidFill>
            </a:endParaRPr>
          </a:p>
        </p:txBody>
      </p:sp>
      <p:sp>
        <p:nvSpPr>
          <p:cNvPr id="5" name="Text Box 9"/>
          <p:cNvSpPr txBox="1">
            <a:spLocks noChangeArrowheads="1"/>
          </p:cNvSpPr>
          <p:nvPr/>
        </p:nvSpPr>
        <p:spPr bwMode="auto">
          <a:xfrm>
            <a:off x="618737" y="3833474"/>
            <a:ext cx="797844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80" charset="-128"/>
              </a:defRPr>
            </a:lvl1pPr>
            <a:lvl2pPr marL="37931725" indent="-37474525">
              <a:defRPr sz="2400">
                <a:solidFill>
                  <a:schemeClr val="tx1"/>
                </a:solidFill>
                <a:latin typeface="Arial" charset="0"/>
                <a:ea typeface="ＭＳ Ｐゴシック" pitchFamily="80" charset="-128"/>
              </a:defRPr>
            </a:lvl2pPr>
            <a:lvl3pPr marL="1143000" indent="-228600">
              <a:defRPr sz="2400">
                <a:solidFill>
                  <a:schemeClr val="tx1"/>
                </a:solidFill>
                <a:latin typeface="Arial" charset="0"/>
                <a:ea typeface="ＭＳ Ｐゴシック" pitchFamily="80" charset="-128"/>
              </a:defRPr>
            </a:lvl3pPr>
            <a:lvl4pPr marL="1600200" indent="-228600">
              <a:defRPr sz="2400">
                <a:solidFill>
                  <a:schemeClr val="tx1"/>
                </a:solidFill>
                <a:latin typeface="Arial" charset="0"/>
                <a:ea typeface="ＭＳ Ｐゴシック" pitchFamily="80" charset="-128"/>
              </a:defRPr>
            </a:lvl4pPr>
            <a:lvl5pPr marL="2057400" indent="-228600">
              <a:defRPr sz="2400">
                <a:solidFill>
                  <a:schemeClr val="tx1"/>
                </a:solidFill>
                <a:latin typeface="Arial"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0" charset="-128"/>
              </a:defRPr>
            </a:lvl9pPr>
          </a:lstStyle>
          <a:p>
            <a:pPr marL="457200" indent="-457200" eaLnBrk="1" hangingPunct="1">
              <a:buFontTx/>
              <a:buChar char="•"/>
            </a:pPr>
            <a:r>
              <a:rPr lang="en-US" altLang="en-US" dirty="0" smtClean="0"/>
              <a:t>Name </a:t>
            </a:r>
            <a:r>
              <a:rPr lang="en-US" altLang="en-US" dirty="0"/>
              <a:t>the groups attached to the longest chain </a:t>
            </a:r>
            <a:r>
              <a:rPr lang="en-US" altLang="en-US" dirty="0" smtClean="0"/>
              <a:t>as alkyl </a:t>
            </a:r>
            <a:r>
              <a:rPr lang="en-US" altLang="en-US" dirty="0"/>
              <a:t>groups.</a:t>
            </a:r>
          </a:p>
          <a:p>
            <a:pPr marL="457200" indent="-457200" eaLnBrk="1" hangingPunct="1">
              <a:buFontTx/>
              <a:buChar char="•"/>
            </a:pPr>
            <a:r>
              <a:rPr lang="en-US" altLang="en-US" dirty="0" smtClean="0"/>
              <a:t>Give </a:t>
            </a:r>
            <a:r>
              <a:rPr lang="en-US" altLang="en-US" dirty="0"/>
              <a:t>the location of each alkyl group by the </a:t>
            </a:r>
            <a:r>
              <a:rPr lang="en-US" altLang="en-US" dirty="0" smtClean="0"/>
              <a:t>number of </a:t>
            </a:r>
            <a:r>
              <a:rPr lang="en-US" altLang="en-US" dirty="0"/>
              <a:t>the main-chain carbon atom to which it </a:t>
            </a:r>
            <a:r>
              <a:rPr lang="en-US" altLang="en-US" dirty="0" smtClean="0"/>
              <a:t>is attached</a:t>
            </a:r>
            <a:r>
              <a:rPr lang="en-US" altLang="en-US" dirty="0"/>
              <a:t>. </a:t>
            </a:r>
          </a:p>
          <a:p>
            <a:pPr marL="457200" indent="-457200" eaLnBrk="1" hangingPunct="1">
              <a:buFontTx/>
              <a:buChar char="•"/>
            </a:pPr>
            <a:r>
              <a:rPr lang="en-US" altLang="en-US" dirty="0" smtClean="0"/>
              <a:t>Write </a:t>
            </a:r>
            <a:r>
              <a:rPr lang="en-US" altLang="en-US" dirty="0"/>
              <a:t>the alkyl groups in alphabetical </a:t>
            </a:r>
            <a:r>
              <a:rPr lang="en-US" altLang="en-US" dirty="0" smtClean="0"/>
              <a:t>order regardless of </a:t>
            </a:r>
            <a:r>
              <a:rPr lang="en-US" altLang="en-US" dirty="0"/>
              <a:t>their position on the chain</a:t>
            </a:r>
            <a:r>
              <a:rPr lang="en-US" altLang="en-US" dirty="0" smtClean="0"/>
              <a:t>.</a:t>
            </a:r>
          </a:p>
          <a:p>
            <a:pPr algn="ctr" eaLnBrk="1" hangingPunct="1"/>
            <a:r>
              <a:rPr lang="en-US" altLang="en-US" dirty="0"/>
              <a:t>4-</a:t>
            </a:r>
            <a:r>
              <a:rPr lang="en-US" altLang="en-US" dirty="0">
                <a:solidFill>
                  <a:schemeClr val="accent2"/>
                </a:solidFill>
              </a:rPr>
              <a:t>e</a:t>
            </a:r>
            <a:r>
              <a:rPr lang="en-US" altLang="en-US" dirty="0"/>
              <a:t>thyl-2-</a:t>
            </a:r>
            <a:r>
              <a:rPr lang="en-US" altLang="en-US" dirty="0">
                <a:solidFill>
                  <a:schemeClr val="accent2"/>
                </a:solidFill>
              </a:rPr>
              <a:t>m</a:t>
            </a:r>
            <a:r>
              <a:rPr lang="en-US" altLang="en-US" dirty="0"/>
              <a:t>ethylhexane</a:t>
            </a:r>
          </a:p>
          <a:p>
            <a:pPr eaLnBrk="1" hangingPunct="1">
              <a:buFontTx/>
              <a:buChar char="•"/>
            </a:pPr>
            <a:endParaRPr lang="en-US" altLang="en-US" dirty="0" smtClean="0">
              <a:latin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528" y="1499616"/>
            <a:ext cx="6028944" cy="202996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Multiple Groups</a:t>
            </a:r>
            <a:endParaRPr lang="en-US" sz="4400" b="0" dirty="0" smtClean="0">
              <a:solidFill>
                <a:schemeClr val="tx1"/>
              </a:solidFill>
            </a:endParaRPr>
          </a:p>
        </p:txBody>
      </p:sp>
      <p:sp>
        <p:nvSpPr>
          <p:cNvPr id="6" name="Text Box 7"/>
          <p:cNvSpPr txBox="1">
            <a:spLocks noChangeArrowheads="1"/>
          </p:cNvSpPr>
          <p:nvPr/>
        </p:nvSpPr>
        <p:spPr bwMode="auto">
          <a:xfrm>
            <a:off x="609600" y="1289195"/>
            <a:ext cx="8431213" cy="541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80" charset="-128"/>
              </a:defRPr>
            </a:lvl1pPr>
            <a:lvl2pPr marL="37931725" indent="-37474525">
              <a:defRPr sz="2400">
                <a:solidFill>
                  <a:schemeClr val="tx1"/>
                </a:solidFill>
                <a:latin typeface="Arial" charset="0"/>
                <a:ea typeface="ＭＳ Ｐゴシック" pitchFamily="80" charset="-128"/>
              </a:defRPr>
            </a:lvl2pPr>
            <a:lvl3pPr marL="1143000" indent="-228600">
              <a:defRPr sz="2400">
                <a:solidFill>
                  <a:schemeClr val="tx1"/>
                </a:solidFill>
                <a:latin typeface="Arial" charset="0"/>
                <a:ea typeface="ＭＳ Ｐゴシック" pitchFamily="80" charset="-128"/>
              </a:defRPr>
            </a:lvl3pPr>
            <a:lvl4pPr marL="1600200" indent="-228600">
              <a:defRPr sz="2400">
                <a:solidFill>
                  <a:schemeClr val="tx1"/>
                </a:solidFill>
                <a:latin typeface="Arial" charset="0"/>
                <a:ea typeface="ＭＳ Ｐゴシック" pitchFamily="80" charset="-128"/>
              </a:defRPr>
            </a:lvl4pPr>
            <a:lvl5pPr marL="2057400" indent="-228600">
              <a:defRPr sz="2400">
                <a:solidFill>
                  <a:schemeClr val="tx1"/>
                </a:solidFill>
                <a:latin typeface="Arial"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0" charset="-128"/>
              </a:defRPr>
            </a:lvl9pPr>
          </a:lstStyle>
          <a:p>
            <a:pPr marL="342900" indent="-342900" eaLnBrk="1" hangingPunct="1">
              <a:lnSpc>
                <a:spcPct val="90000"/>
              </a:lnSpc>
              <a:buFont typeface="Arial" panose="020B0604020202020204" pitchFamily="34" charset="0"/>
              <a:buChar char="•"/>
            </a:pPr>
            <a:r>
              <a:rPr lang="en-US" altLang="en-US" dirty="0">
                <a:ea typeface="ＭＳ Ｐゴシック" pitchFamily="34" charset="-128"/>
              </a:rPr>
              <a:t>When two or more of the same substituents are present, use the prefixes </a:t>
            </a:r>
            <a:r>
              <a:rPr lang="en-US" altLang="en-US" i="1" dirty="0">
                <a:ea typeface="ＭＳ Ｐゴシック" pitchFamily="34" charset="-128"/>
              </a:rPr>
              <a:t>di</a:t>
            </a:r>
            <a:r>
              <a:rPr lang="en-US" altLang="en-US" dirty="0">
                <a:ea typeface="ＭＳ Ｐゴシック" pitchFamily="34" charset="-128"/>
              </a:rPr>
              <a:t>-, </a:t>
            </a:r>
            <a:r>
              <a:rPr lang="en-US" altLang="en-US" i="1" dirty="0">
                <a:ea typeface="ＭＳ Ｐゴシック" pitchFamily="34" charset="-128"/>
              </a:rPr>
              <a:t>tri</a:t>
            </a:r>
            <a:r>
              <a:rPr lang="en-US" altLang="en-US" dirty="0">
                <a:ea typeface="ＭＳ Ｐゴシック" pitchFamily="34" charset="-128"/>
              </a:rPr>
              <a:t>-, </a:t>
            </a:r>
            <a:r>
              <a:rPr lang="en-US" altLang="en-US" i="1" dirty="0">
                <a:ea typeface="ＭＳ Ｐゴシック" pitchFamily="34" charset="-128"/>
              </a:rPr>
              <a:t>tetra</a:t>
            </a:r>
            <a:r>
              <a:rPr lang="en-US" altLang="en-US" dirty="0">
                <a:ea typeface="ＭＳ Ｐゴシック" pitchFamily="34" charset="-128"/>
              </a:rPr>
              <a:t>-, etc. to avoid having to name the alkyl group twice.</a:t>
            </a:r>
            <a:br>
              <a:rPr lang="en-US" altLang="en-US" dirty="0">
                <a:ea typeface="ＭＳ Ｐゴシック" pitchFamily="34" charset="-128"/>
              </a:rPr>
            </a:br>
            <a:endParaRPr lang="en-US" altLang="en-US" dirty="0" smtClean="0">
              <a:ea typeface="ＭＳ Ｐゴシック" pitchFamily="34" charset="-128"/>
            </a:endParaRPr>
          </a:p>
          <a:p>
            <a:pPr eaLnBrk="1" hangingPunct="1">
              <a:lnSpc>
                <a:spcPct val="90000"/>
              </a:lnSpc>
            </a:pPr>
            <a:endParaRPr lang="en-US" altLang="en-US" dirty="0">
              <a:ea typeface="ＭＳ Ｐゴシック" pitchFamily="34" charset="-128"/>
            </a:endParaRPr>
          </a:p>
          <a:p>
            <a:pPr eaLnBrk="1" hangingPunct="1">
              <a:lnSpc>
                <a:spcPct val="90000"/>
              </a:lnSpc>
            </a:pPr>
            <a:endParaRPr lang="en-US" altLang="en-US" dirty="0" smtClean="0">
              <a:ea typeface="ＭＳ Ｐゴシック" pitchFamily="34" charset="-128"/>
            </a:endParaRPr>
          </a:p>
          <a:p>
            <a:pPr eaLnBrk="1" hangingPunct="1">
              <a:lnSpc>
                <a:spcPct val="90000"/>
              </a:lnSpc>
            </a:pPr>
            <a:endParaRPr lang="en-US" altLang="en-US" dirty="0">
              <a:ea typeface="ＭＳ Ｐゴシック" pitchFamily="34" charset="-128"/>
            </a:endParaRPr>
          </a:p>
          <a:p>
            <a:pPr eaLnBrk="1" hangingPunct="1">
              <a:lnSpc>
                <a:spcPct val="90000"/>
              </a:lnSpc>
            </a:pPr>
            <a:endParaRPr lang="en-US" altLang="en-US" dirty="0" smtClean="0">
              <a:ea typeface="ＭＳ Ｐゴシック" pitchFamily="34" charset="-128"/>
            </a:endParaRPr>
          </a:p>
          <a:p>
            <a:pPr eaLnBrk="1" hangingPunct="1">
              <a:lnSpc>
                <a:spcPct val="90000"/>
              </a:lnSpc>
            </a:pPr>
            <a:endParaRPr lang="en-US" altLang="en-US" dirty="0">
              <a:ea typeface="ＭＳ Ｐゴシック" pitchFamily="34" charset="-128"/>
            </a:endParaRPr>
          </a:p>
          <a:p>
            <a:pPr algn="ctr" eaLnBrk="1" hangingPunct="1">
              <a:lnSpc>
                <a:spcPct val="90000"/>
              </a:lnSpc>
            </a:pPr>
            <a:endParaRPr lang="en-US" altLang="en-US" dirty="0" smtClean="0"/>
          </a:p>
          <a:p>
            <a:pPr algn="ctr" eaLnBrk="1" hangingPunct="1">
              <a:lnSpc>
                <a:spcPct val="90000"/>
              </a:lnSpc>
            </a:pPr>
            <a:r>
              <a:rPr lang="en-US" altLang="en-US" dirty="0" smtClean="0"/>
              <a:t>Three </a:t>
            </a:r>
            <a:r>
              <a:rPr lang="en-US" altLang="en-US" dirty="0"/>
              <a:t>methyl groups at positions 2, 5, and 7.</a:t>
            </a:r>
          </a:p>
          <a:p>
            <a:pPr algn="ctr" eaLnBrk="1" hangingPunct="1">
              <a:lnSpc>
                <a:spcPct val="90000"/>
              </a:lnSpc>
            </a:pPr>
            <a:endParaRPr lang="en-US" altLang="en-US" dirty="0" smtClean="0">
              <a:ea typeface="ＭＳ Ｐゴシック" pitchFamily="34" charset="-128"/>
            </a:endParaRPr>
          </a:p>
          <a:p>
            <a:pPr algn="ctr" eaLnBrk="1" hangingPunct="1">
              <a:lnSpc>
                <a:spcPct val="90000"/>
              </a:lnSpc>
            </a:pPr>
            <a:endParaRPr lang="en-US" altLang="en-US" dirty="0">
              <a:ea typeface="ＭＳ Ｐゴシック" pitchFamily="34" charset="-128"/>
            </a:endParaRPr>
          </a:p>
          <a:p>
            <a:pPr algn="ctr" eaLnBrk="1" hangingPunct="1">
              <a:lnSpc>
                <a:spcPct val="90000"/>
              </a:lnSpc>
            </a:pPr>
            <a:r>
              <a:rPr lang="en-US" altLang="en-US" b="1" dirty="0"/>
              <a:t>2,5,7-</a:t>
            </a:r>
            <a:r>
              <a:rPr lang="en-US" altLang="en-US" b="1" dirty="0">
                <a:solidFill>
                  <a:schemeClr val="accent2"/>
                </a:solidFill>
              </a:rPr>
              <a:t>tri</a:t>
            </a:r>
            <a:r>
              <a:rPr lang="en-US" altLang="en-US" b="1" dirty="0"/>
              <a:t>methyldecane</a:t>
            </a:r>
          </a:p>
          <a:p>
            <a:pPr eaLnBrk="1" hangingPunct="1">
              <a:lnSpc>
                <a:spcPct val="90000"/>
              </a:lnSpc>
            </a:pPr>
            <a:r>
              <a:rPr lang="en-US" altLang="en-US" dirty="0">
                <a:ea typeface="ＭＳ Ｐゴシック" pitchFamily="34" charset="-128"/>
              </a:rPr>
              <a:t/>
            </a:r>
            <a:br>
              <a:rPr lang="en-US" altLang="en-US" dirty="0">
                <a:ea typeface="ＭＳ Ｐゴシック" pitchFamily="34" charset="-128"/>
              </a:rPr>
            </a:br>
            <a:endParaRPr lang="en-US" altLang="en-US" dirty="0">
              <a:ea typeface="ＭＳ Ｐゴシック" pitchFamily="34" charset="-12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8904" y="2712720"/>
            <a:ext cx="5346192" cy="143256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a:t>
            </a:r>
            <a:r>
              <a:rPr lang="en-US" altLang="en-US" sz="4400" b="0" dirty="0" err="1">
                <a:solidFill>
                  <a:schemeClr val="tx1"/>
                </a:solidFill>
                <a:ea typeface="ＭＳ Ｐゴシック" pitchFamily="34" charset="-128"/>
              </a:rPr>
              <a:t>Iso</a:t>
            </a:r>
            <a:r>
              <a:rPr lang="en-US" altLang="en-US" sz="4400" b="0" dirty="0">
                <a:solidFill>
                  <a:schemeClr val="tx1"/>
                </a:solidFill>
                <a:ea typeface="ＭＳ Ｐゴシック" pitchFamily="34" charset="-128"/>
              </a:rPr>
              <a:t>” Groups</a:t>
            </a:r>
            <a:endParaRPr lang="en-US" sz="4400" b="0" dirty="0" smtClean="0">
              <a:solidFill>
                <a:schemeClr val="tx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6474"/>
          <a:stretch/>
        </p:blipFill>
        <p:spPr>
          <a:xfrm>
            <a:off x="304800" y="2100072"/>
            <a:ext cx="8534400" cy="248578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smtClean="0">
                <a:solidFill>
                  <a:schemeClr val="tx1"/>
                </a:solidFill>
                <a:ea typeface="ＭＳ Ｐゴシック" pitchFamily="34" charset="-128"/>
              </a:rPr>
              <a:t>Solved Problem 3-1</a:t>
            </a:r>
            <a:endParaRPr lang="en-US" sz="4400" b="0" dirty="0" smtClean="0">
              <a:solidFill>
                <a:schemeClr val="tx1"/>
              </a:solidFill>
            </a:endParaRPr>
          </a:p>
        </p:txBody>
      </p:sp>
      <p:sp>
        <p:nvSpPr>
          <p:cNvPr id="27651" name="Content Placeholder 2"/>
          <p:cNvSpPr>
            <a:spLocks noGrp="1"/>
          </p:cNvSpPr>
          <p:nvPr>
            <p:ph idx="1"/>
          </p:nvPr>
        </p:nvSpPr>
        <p:spPr>
          <a:xfrm>
            <a:off x="365125" y="1392816"/>
            <a:ext cx="8634413" cy="2720745"/>
          </a:xfrm>
        </p:spPr>
        <p:txBody>
          <a:bodyPr/>
          <a:lstStyle/>
          <a:p>
            <a:pPr marL="0" indent="0">
              <a:buNone/>
            </a:pPr>
            <a:r>
              <a:rPr lang="en-US" altLang="en-US" sz="2600" dirty="0" smtClean="0">
                <a:ea typeface="ＭＳ Ｐゴシック" pitchFamily="34" charset="-128"/>
              </a:rPr>
              <a:t>Give </a:t>
            </a:r>
            <a:r>
              <a:rPr lang="en-US" altLang="en-US" sz="2600" dirty="0">
                <a:ea typeface="ＭＳ Ｐゴシック" pitchFamily="34" charset="-128"/>
              </a:rPr>
              <a:t>the structures of 4-isopropyloctane and </a:t>
            </a:r>
            <a:br>
              <a:rPr lang="en-US" altLang="en-US" sz="2600" dirty="0">
                <a:ea typeface="ＭＳ Ｐゴシック" pitchFamily="34" charset="-128"/>
              </a:rPr>
            </a:br>
            <a:r>
              <a:rPr lang="en-US" altLang="en-US" sz="2600" dirty="0">
                <a:ea typeface="ＭＳ Ｐゴシック" pitchFamily="34" charset="-128"/>
              </a:rPr>
              <a:t>5-</a:t>
            </a:r>
            <a:r>
              <a:rPr lang="en-US" altLang="en-US" sz="2600" i="1" dirty="0">
                <a:ea typeface="ＭＳ Ｐゴシック" pitchFamily="34" charset="-128"/>
              </a:rPr>
              <a:t>t</a:t>
            </a:r>
            <a:r>
              <a:rPr lang="en-US" altLang="en-US" sz="2600" dirty="0">
                <a:ea typeface="ＭＳ Ｐゴシック" pitchFamily="34" charset="-128"/>
              </a:rPr>
              <a:t>-butyldecane</a:t>
            </a:r>
            <a:r>
              <a:rPr lang="en-US" altLang="en-US" dirty="0" smtClean="0">
                <a:ea typeface="ＭＳ Ｐゴシック" pitchFamily="34" charset="-128"/>
              </a:rPr>
              <a:t>.</a:t>
            </a:r>
          </a:p>
          <a:p>
            <a:pPr marL="0" indent="0">
              <a:buNone/>
            </a:pPr>
            <a:endParaRPr lang="en-US" altLang="en-US" sz="1400" dirty="0">
              <a:ea typeface="ＭＳ Ｐゴシック" pitchFamily="34" charset="-128"/>
            </a:endParaRPr>
          </a:p>
          <a:p>
            <a:pPr marL="0" indent="0">
              <a:buNone/>
            </a:pPr>
            <a:r>
              <a:rPr lang="en-US" altLang="en-US" sz="1800" dirty="0"/>
              <a:t>Solution: 4-Isopropyloctane has a chain of eight carbons, with an isopropyl group on the fourth carbon. 5-</a:t>
            </a:r>
            <a:r>
              <a:rPr lang="en-US" altLang="en-US" sz="1800" i="1" dirty="0"/>
              <a:t>t</a:t>
            </a:r>
            <a:r>
              <a:rPr lang="en-US" altLang="en-US" sz="1800" dirty="0"/>
              <a:t>-Butyldecane has a chain of ten carbons, with a </a:t>
            </a:r>
            <a:r>
              <a:rPr lang="en-US" altLang="en-US" sz="1800" i="1" dirty="0"/>
              <a:t>t</a:t>
            </a:r>
            <a:r>
              <a:rPr lang="en-US" altLang="en-US" sz="1800" dirty="0"/>
              <a:t>-butyl group on the fifth.</a:t>
            </a:r>
          </a:p>
          <a:p>
            <a:pPr marL="0" indent="0">
              <a:buNone/>
            </a:pPr>
            <a:endParaRPr lang="en-US" altLang="en-US" dirty="0" smtClean="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7980"/>
          <a:stretch/>
        </p:blipFill>
        <p:spPr>
          <a:xfrm>
            <a:off x="1579418" y="3547872"/>
            <a:ext cx="5514109" cy="112717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8712"/>
          <a:stretch/>
        </p:blipFill>
        <p:spPr>
          <a:xfrm>
            <a:off x="1113741" y="4918410"/>
            <a:ext cx="6445462" cy="149619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eaLnBrk="1" hangingPunct="1"/>
            <a:r>
              <a:rPr lang="en-US" altLang="en-US" sz="4400" b="0" dirty="0">
                <a:solidFill>
                  <a:schemeClr val="tx2"/>
                </a:solidFill>
              </a:rPr>
              <a:t>Hydrocarbons</a:t>
            </a:r>
          </a:p>
        </p:txBody>
      </p:sp>
      <p:sp>
        <p:nvSpPr>
          <p:cNvPr id="9219" name="Content Placeholder 2"/>
          <p:cNvSpPr>
            <a:spLocks noGrp="1"/>
          </p:cNvSpPr>
          <p:nvPr>
            <p:ph idx="1"/>
          </p:nvPr>
        </p:nvSpPr>
        <p:spPr>
          <a:xfrm>
            <a:off x="365125" y="1328305"/>
            <a:ext cx="8634413" cy="904863"/>
          </a:xfrm>
        </p:spPr>
        <p:txBody>
          <a:bodyPr/>
          <a:lstStyle/>
          <a:p>
            <a:pPr marL="0" indent="0" algn="ctr" eaLnBrk="1" hangingPunct="1">
              <a:buNone/>
            </a:pPr>
            <a:r>
              <a:rPr lang="en-US" altLang="en-US" sz="2400" dirty="0"/>
              <a:t>Hydrocarbons are molecules that are made of carbon </a:t>
            </a:r>
          </a:p>
          <a:p>
            <a:pPr marL="0" indent="0" algn="ctr" eaLnBrk="1" hangingPunct="1">
              <a:buNone/>
            </a:pPr>
            <a:r>
              <a:rPr lang="en-US" altLang="en-US" sz="2400" dirty="0"/>
              <a:t>and hydrogen </a:t>
            </a:r>
            <a:r>
              <a:rPr lang="en-US" altLang="en-US" sz="2400" i="1" dirty="0"/>
              <a:t>only</a:t>
            </a:r>
            <a:r>
              <a:rPr lang="en-US" altLang="en-US" sz="2400" dirty="0"/>
              <a: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5873"/>
          <a:stretch/>
        </p:blipFill>
        <p:spPr>
          <a:xfrm>
            <a:off x="892399" y="2411383"/>
            <a:ext cx="7465257" cy="386472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idx="1"/>
          </p:nvPr>
        </p:nvSpPr>
        <p:spPr>
          <a:xfrm>
            <a:off x="365126" y="4963133"/>
            <a:ext cx="4650220" cy="769441"/>
          </a:xfrm>
        </p:spPr>
        <p:txBody>
          <a:bodyPr/>
          <a:lstStyle/>
          <a:p>
            <a:r>
              <a:rPr lang="en-US" altLang="en-US" sz="2200" dirty="0">
                <a:ea typeface="ＭＳ Ｐゴシック" pitchFamily="34" charset="-128"/>
              </a:rPr>
              <a:t>The final rule deals with naming compounds with more than one substituent.</a:t>
            </a:r>
          </a:p>
        </p:txBody>
      </p:sp>
      <p:sp>
        <p:nvSpPr>
          <p:cNvPr id="2" name="Title 1"/>
          <p:cNvSpPr>
            <a:spLocks noGrp="1"/>
          </p:cNvSpPr>
          <p:nvPr>
            <p:ph type="title"/>
          </p:nvPr>
        </p:nvSpPr>
        <p:spPr/>
        <p:txBody>
          <a:bodyPr/>
          <a:lstStyle/>
          <a:p>
            <a:pPr algn="ctr"/>
            <a:r>
              <a:rPr lang="en-US" altLang="en-US" sz="4400" b="0" dirty="0">
                <a:solidFill>
                  <a:schemeClr val="tx1"/>
                </a:solidFill>
                <a:ea typeface="ＭＳ Ｐゴシック" pitchFamily="34" charset="-128"/>
              </a:rPr>
              <a:t>Rule 4: Organizing </a:t>
            </a:r>
            <a:r>
              <a:rPr lang="en-US" altLang="en-US" sz="4400" b="0" dirty="0" smtClean="0">
                <a:solidFill>
                  <a:schemeClr val="tx1"/>
                </a:solidFill>
                <a:ea typeface="ＭＳ Ｐゴシック" pitchFamily="34" charset="-128"/>
              </a:rPr>
              <a:t/>
            </a:r>
            <a:br>
              <a:rPr lang="en-US" altLang="en-US" sz="4400" b="0" dirty="0" smtClean="0">
                <a:solidFill>
                  <a:schemeClr val="tx1"/>
                </a:solidFill>
                <a:ea typeface="ＭＳ Ｐゴシック" pitchFamily="34" charset="-128"/>
              </a:rPr>
            </a:br>
            <a:r>
              <a:rPr lang="en-US" altLang="en-US" sz="4400" b="0" dirty="0" smtClean="0">
                <a:solidFill>
                  <a:schemeClr val="tx1"/>
                </a:solidFill>
                <a:ea typeface="ＭＳ Ｐゴシック" pitchFamily="34" charset="-128"/>
              </a:rPr>
              <a:t>Multiple </a:t>
            </a:r>
            <a:r>
              <a:rPr lang="en-US" altLang="en-US" sz="4400" b="0" dirty="0">
                <a:solidFill>
                  <a:schemeClr val="tx1"/>
                </a:solidFill>
                <a:ea typeface="ＭＳ Ｐゴシック" pitchFamily="34" charset="-128"/>
              </a:rPr>
              <a:t>Groups</a:t>
            </a:r>
            <a:endParaRPr lang="en-US" sz="4400" b="0" dirty="0">
              <a:solidFill>
                <a:schemeClr val="tx1"/>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756"/>
          <a:stretch/>
        </p:blipFill>
        <p:spPr>
          <a:xfrm>
            <a:off x="5472545" y="4266507"/>
            <a:ext cx="2740293" cy="238436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329" y="1763525"/>
            <a:ext cx="7190509" cy="239214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Complex Substituents</a:t>
            </a:r>
            <a:endParaRPr lang="en-US" sz="4400" b="0" dirty="0" smtClean="0">
              <a:solidFill>
                <a:schemeClr val="tx1"/>
              </a:solidFill>
            </a:endParaRPr>
          </a:p>
        </p:txBody>
      </p:sp>
      <p:sp>
        <p:nvSpPr>
          <p:cNvPr id="30723" name="Content Placeholder 2"/>
          <p:cNvSpPr>
            <a:spLocks noGrp="1"/>
          </p:cNvSpPr>
          <p:nvPr>
            <p:ph idx="1"/>
          </p:nvPr>
        </p:nvSpPr>
        <p:spPr>
          <a:xfrm>
            <a:off x="365125" y="1385888"/>
            <a:ext cx="8634413" cy="1902059"/>
          </a:xfrm>
        </p:spPr>
        <p:txBody>
          <a:bodyPr/>
          <a:lstStyle/>
          <a:p>
            <a:pPr eaLnBrk="1" hangingPunct="1"/>
            <a:r>
              <a:rPr lang="en-US" altLang="en-US" sz="2800" dirty="0">
                <a:ea typeface="ＭＳ Ｐゴシック" pitchFamily="34" charset="-128"/>
              </a:rPr>
              <a:t>Complex alkyl groups are named by using the longest carbon chain.</a:t>
            </a:r>
          </a:p>
          <a:p>
            <a:pPr eaLnBrk="1" hangingPunct="1"/>
            <a:r>
              <a:rPr lang="en-US" altLang="en-US" sz="2800" dirty="0">
                <a:ea typeface="ＭＳ Ｐゴシック" pitchFamily="34" charset="-128"/>
              </a:rPr>
              <a:t>Carbon number 1 of the alkyl group is the carbon attached to the main chain.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352" y="3990386"/>
            <a:ext cx="7321296" cy="203606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Solved Problem 3-2</a:t>
            </a:r>
            <a:endParaRPr lang="en-US" sz="4400" b="0" dirty="0" smtClean="0">
              <a:solidFill>
                <a:schemeClr val="tx1"/>
              </a:solidFill>
            </a:endParaRPr>
          </a:p>
        </p:txBody>
      </p:sp>
      <p:sp>
        <p:nvSpPr>
          <p:cNvPr id="31747" name="Content Placeholder 2"/>
          <p:cNvSpPr>
            <a:spLocks noGrp="1"/>
          </p:cNvSpPr>
          <p:nvPr>
            <p:ph idx="1"/>
          </p:nvPr>
        </p:nvSpPr>
        <p:spPr>
          <a:xfrm>
            <a:off x="365125" y="1735138"/>
            <a:ext cx="8778875" cy="400110"/>
          </a:xfrm>
        </p:spPr>
        <p:txBody>
          <a:bodyPr/>
          <a:lstStyle/>
          <a:p>
            <a:pPr marL="0" indent="0" eaLnBrk="1" hangingPunct="1">
              <a:spcBef>
                <a:spcPct val="50000"/>
              </a:spcBef>
              <a:buFontTx/>
              <a:buNone/>
            </a:pPr>
            <a:r>
              <a:rPr lang="en-US" altLang="en-US" sz="2000" dirty="0">
                <a:ea typeface="ＭＳ Ｐゴシック" pitchFamily="34" charset="-128"/>
              </a:rPr>
              <a:t> Give a systematic (IUPAC) name for the following compound.</a:t>
            </a:r>
            <a:endParaRPr lang="en-US" altLang="en-US" sz="2200" dirty="0" smtClean="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3549"/>
          <a:stretch/>
        </p:blipFill>
        <p:spPr>
          <a:xfrm>
            <a:off x="2261767" y="2962380"/>
            <a:ext cx="4984159" cy="289809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Solved Problem 3-2: Solution</a:t>
            </a:r>
            <a:endParaRPr lang="en-US" sz="4400" b="0" dirty="0" smtClean="0">
              <a:solidFill>
                <a:schemeClr val="tx1"/>
              </a:solidFill>
            </a:endParaRPr>
          </a:p>
        </p:txBody>
      </p:sp>
      <p:sp>
        <p:nvSpPr>
          <p:cNvPr id="32771" name="Content Placeholder 2"/>
          <p:cNvSpPr>
            <a:spLocks noGrp="1"/>
          </p:cNvSpPr>
          <p:nvPr>
            <p:ph idx="1"/>
          </p:nvPr>
        </p:nvSpPr>
        <p:spPr>
          <a:xfrm>
            <a:off x="365125" y="1435245"/>
            <a:ext cx="8634413" cy="5066002"/>
          </a:xfrm>
        </p:spPr>
        <p:txBody>
          <a:bodyPr/>
          <a:lstStyle/>
          <a:p>
            <a:pPr marL="0" indent="0">
              <a:buNone/>
            </a:pPr>
            <a:r>
              <a:rPr lang="en-US" altLang="en-US" sz="2200" dirty="0"/>
              <a:t>The longest carbon chain contains eight carbon atoms, so this compound is named as an octane. Numbering from left to right gives the first branch on C2; numbering from right to left gives the first branch on C3, so we number from left to right</a:t>
            </a:r>
            <a:r>
              <a:rPr lang="en-US" altLang="en-US" sz="2200" dirty="0" smtClean="0"/>
              <a:t>.</a:t>
            </a:r>
          </a:p>
          <a:p>
            <a:pPr marL="0" indent="0">
              <a:buNone/>
            </a:pPr>
            <a:endParaRPr lang="en-US" altLang="en-US" sz="2200" dirty="0"/>
          </a:p>
          <a:p>
            <a:pPr marL="0" indent="0">
              <a:buNone/>
            </a:pPr>
            <a:endParaRPr lang="en-US" altLang="en-US" sz="2200" dirty="0" smtClean="0"/>
          </a:p>
          <a:p>
            <a:pPr marL="0" indent="0">
              <a:buNone/>
            </a:pPr>
            <a:endParaRPr lang="en-US" altLang="en-US" sz="2200" dirty="0"/>
          </a:p>
          <a:p>
            <a:pPr marL="0" indent="0">
              <a:buNone/>
            </a:pPr>
            <a:endParaRPr lang="en-US" altLang="en-US" sz="2200" dirty="0" smtClean="0"/>
          </a:p>
          <a:p>
            <a:pPr marL="0" indent="0">
              <a:buNone/>
            </a:pPr>
            <a:endParaRPr lang="en-US" altLang="en-US" sz="2200" dirty="0"/>
          </a:p>
          <a:p>
            <a:pPr marL="0" indent="0">
              <a:buNone/>
            </a:pPr>
            <a:endParaRPr lang="en-US" altLang="en-US" sz="2200" dirty="0" smtClean="0"/>
          </a:p>
          <a:p>
            <a:pPr marL="0" indent="0">
              <a:buNone/>
            </a:pPr>
            <a:endParaRPr lang="en-US" altLang="en-US" sz="2200" dirty="0"/>
          </a:p>
          <a:p>
            <a:pPr marL="0" indent="0">
              <a:buNone/>
            </a:pPr>
            <a:endParaRPr lang="en-US" altLang="en-US" sz="2200" dirty="0" smtClean="0"/>
          </a:p>
          <a:p>
            <a:pPr marL="0" indent="0" algn="ctr">
              <a:buNone/>
            </a:pPr>
            <a:r>
              <a:rPr lang="en-US" altLang="en-US" sz="2000" b="1" dirty="0" smtClean="0"/>
              <a:t>4-isopropyl-2,2,3,6-tetramethyloctane</a:t>
            </a:r>
            <a:endParaRPr lang="en-US" altLang="en-US" sz="2000" b="1"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973"/>
          <a:stretch/>
        </p:blipFill>
        <p:spPr>
          <a:xfrm>
            <a:off x="2157499" y="3128910"/>
            <a:ext cx="4714356" cy="27869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Degree of Alkyl Substitution</a:t>
            </a:r>
            <a:endParaRPr lang="en-US" sz="4400" b="0" dirty="0" smtClean="0">
              <a:solidFill>
                <a:schemeClr val="tx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581"/>
          <a:stretch/>
        </p:blipFill>
        <p:spPr>
          <a:xfrm>
            <a:off x="304800" y="1484376"/>
            <a:ext cx="8534400" cy="371107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Boiling Points of Alkanes</a:t>
            </a:r>
            <a:endParaRPr lang="en-US" sz="4400" b="0" dirty="0" smtClean="0">
              <a:solidFill>
                <a:schemeClr val="tx1"/>
              </a:solidFill>
            </a:endParaRPr>
          </a:p>
        </p:txBody>
      </p:sp>
      <p:sp>
        <p:nvSpPr>
          <p:cNvPr id="35843" name="Content Placeholder 2"/>
          <p:cNvSpPr>
            <a:spLocks noGrp="1"/>
          </p:cNvSpPr>
          <p:nvPr>
            <p:ph idx="1"/>
          </p:nvPr>
        </p:nvSpPr>
        <p:spPr>
          <a:xfrm>
            <a:off x="365125" y="1293248"/>
            <a:ext cx="8634413" cy="1572869"/>
          </a:xfrm>
        </p:spPr>
        <p:txBody>
          <a:bodyPr/>
          <a:lstStyle/>
          <a:p>
            <a:pPr marL="0" indent="0" eaLnBrk="1" hangingPunct="1">
              <a:spcBef>
                <a:spcPct val="50000"/>
              </a:spcBef>
              <a:buNone/>
            </a:pPr>
            <a:r>
              <a:rPr lang="en-US" altLang="en-US" sz="2800" dirty="0"/>
              <a:t>As the number of carbons in an alkane increases, the boiling point increases due to the larger surface area and the increased van der Waals attractions.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701"/>
          <a:stretch/>
        </p:blipFill>
        <p:spPr>
          <a:xfrm>
            <a:off x="1631260" y="2716714"/>
            <a:ext cx="5596689" cy="369127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Melting Points of Alkanes</a:t>
            </a:r>
            <a:endParaRPr lang="en-US" sz="4400" b="0" dirty="0" smtClean="0">
              <a:solidFill>
                <a:schemeClr val="tx1"/>
              </a:solidFill>
            </a:endParaRPr>
          </a:p>
        </p:txBody>
      </p:sp>
      <p:sp>
        <p:nvSpPr>
          <p:cNvPr id="36867" name="Content Placeholder 2"/>
          <p:cNvSpPr>
            <a:spLocks noGrp="1"/>
          </p:cNvSpPr>
          <p:nvPr>
            <p:ph idx="1"/>
          </p:nvPr>
        </p:nvSpPr>
        <p:spPr>
          <a:xfrm>
            <a:off x="365125" y="1293249"/>
            <a:ext cx="8634413" cy="1351501"/>
          </a:xfrm>
        </p:spPr>
        <p:txBody>
          <a:bodyPr/>
          <a:lstStyle/>
          <a:p>
            <a:pPr eaLnBrk="1" hangingPunct="1"/>
            <a:r>
              <a:rPr lang="en-US" altLang="en-US" sz="2400" dirty="0">
                <a:ea typeface="ＭＳ Ｐゴシック" pitchFamily="34" charset="-128"/>
              </a:rPr>
              <a:t>Melting points increase as the carbon chain increases.</a:t>
            </a:r>
          </a:p>
          <a:p>
            <a:pPr eaLnBrk="1" hangingPunct="1"/>
            <a:r>
              <a:rPr lang="en-US" altLang="en-US" sz="2400" dirty="0">
                <a:ea typeface="ＭＳ Ｐゴシック" pitchFamily="34" charset="-128"/>
              </a:rPr>
              <a:t>Alkanes with an even number of carbons have higher melting points than those with an odd number of carbons.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3169"/>
          <a:stretch/>
        </p:blipFill>
        <p:spPr>
          <a:xfrm>
            <a:off x="1449714" y="2794404"/>
            <a:ext cx="5824843" cy="339221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Alkane Sources</a:t>
            </a:r>
            <a:endParaRPr lang="en-US" sz="4400" b="0" dirty="0" smtClean="0">
              <a:solidFill>
                <a:schemeClr val="tx1"/>
              </a:solidFill>
            </a:endParaRPr>
          </a:p>
        </p:txBody>
      </p:sp>
      <p:sp>
        <p:nvSpPr>
          <p:cNvPr id="38915" name="Content Placeholder 2"/>
          <p:cNvSpPr>
            <a:spLocks noGrp="1"/>
          </p:cNvSpPr>
          <p:nvPr>
            <p:ph idx="1"/>
          </p:nvPr>
        </p:nvSpPr>
        <p:spPr>
          <a:xfrm>
            <a:off x="827088" y="1671720"/>
            <a:ext cx="3828039" cy="3120854"/>
          </a:xfrm>
        </p:spPr>
        <p:txBody>
          <a:bodyPr/>
          <a:lstStyle/>
          <a:p>
            <a:pPr eaLnBrk="1" hangingPunct="1"/>
            <a:r>
              <a:rPr lang="en-US" altLang="en-US" sz="2400" dirty="0">
                <a:ea typeface="ＭＳ Ｐゴシック" pitchFamily="34" charset="-128"/>
              </a:rPr>
              <a:t>Alkanes are obtained from petroleum and petroleum by-products.</a:t>
            </a:r>
          </a:p>
          <a:p>
            <a:pPr eaLnBrk="1" hangingPunct="1"/>
            <a:r>
              <a:rPr lang="en-US" altLang="en-US" sz="2400" dirty="0">
                <a:ea typeface="ＭＳ Ｐゴシック" pitchFamily="34" charset="-128"/>
              </a:rPr>
              <a:t>Fractional distillation will separate the crude oil into mixtures of alkanes with a range of boiling points.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1698" y="1355666"/>
            <a:ext cx="3281865" cy="50346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rgbClr val="000000"/>
                </a:solidFill>
                <a:ea typeface="ＭＳ Ｐゴシック" pitchFamily="34" charset="-128"/>
              </a:rPr>
              <a:t>Catalytic Cracking and Hydrocracking</a:t>
            </a:r>
            <a:endParaRPr lang="en-US" sz="4400" b="0" baseline="-25000" dirty="0" smtClean="0">
              <a:solidFill>
                <a:schemeClr val="tx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318"/>
          <a:stretch/>
        </p:blipFill>
        <p:spPr>
          <a:xfrm>
            <a:off x="304800" y="1764817"/>
            <a:ext cx="8534400" cy="469142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029"/>
          <a:stretch/>
        </p:blipFill>
        <p:spPr>
          <a:xfrm>
            <a:off x="304800" y="1417320"/>
            <a:ext cx="8534400" cy="3861262"/>
          </a:xfrm>
          <a:prstGeom prst="rect">
            <a:avLst/>
          </a:prstGeom>
        </p:spPr>
      </p:pic>
    </p:spTree>
    <p:extLst>
      <p:ext uri="{BB962C8B-B14F-4D97-AF65-F5344CB8AC3E}">
        <p14:creationId xmlns:p14="http://schemas.microsoft.com/office/powerpoint/2010/main" val="213437334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Alkanes</a:t>
            </a:r>
            <a:endParaRPr lang="en-US" sz="4400" b="0" dirty="0" smtClean="0">
              <a:solidFill>
                <a:schemeClr val="tx1"/>
              </a:solidFill>
            </a:endParaRPr>
          </a:p>
        </p:txBody>
      </p:sp>
      <p:sp>
        <p:nvSpPr>
          <p:cNvPr id="11267" name="Content Placeholder 2"/>
          <p:cNvSpPr>
            <a:spLocks noGrp="1"/>
          </p:cNvSpPr>
          <p:nvPr>
            <p:ph idx="1"/>
          </p:nvPr>
        </p:nvSpPr>
        <p:spPr>
          <a:xfrm>
            <a:off x="365125" y="1857952"/>
            <a:ext cx="8634413" cy="3342453"/>
          </a:xfrm>
        </p:spPr>
        <p:txBody>
          <a:bodyPr/>
          <a:lstStyle/>
          <a:p>
            <a:pPr eaLnBrk="1" hangingPunct="1"/>
            <a:r>
              <a:rPr lang="en-US" altLang="en-US" sz="2400" dirty="0">
                <a:ea typeface="ＭＳ Ｐゴシック" pitchFamily="34" charset="-128"/>
              </a:rPr>
              <a:t>General formula: </a:t>
            </a:r>
            <a:r>
              <a:rPr lang="en-US" altLang="en-US" sz="2400" b="1" dirty="0">
                <a:ea typeface="ＭＳ Ｐゴシック" pitchFamily="34" charset="-128"/>
              </a:rPr>
              <a:t>C</a:t>
            </a:r>
            <a:r>
              <a:rPr lang="en-US" altLang="en-US" sz="2400" b="1" i="1" baseline="-25000" dirty="0">
                <a:ea typeface="ＭＳ Ｐゴシック" pitchFamily="34" charset="-128"/>
              </a:rPr>
              <a:t>n</a:t>
            </a:r>
            <a:r>
              <a:rPr lang="en-US" altLang="en-US" sz="2400" b="1" dirty="0">
                <a:ea typeface="ＭＳ Ｐゴシック" pitchFamily="34" charset="-128"/>
              </a:rPr>
              <a:t>H</a:t>
            </a:r>
            <a:r>
              <a:rPr lang="en-US" altLang="en-US" sz="2400" b="1" baseline="-25000" dirty="0">
                <a:ea typeface="ＭＳ Ｐゴシック" pitchFamily="34" charset="-128"/>
              </a:rPr>
              <a:t>2</a:t>
            </a:r>
            <a:r>
              <a:rPr lang="en-US" altLang="en-US" sz="2400" b="1" i="1" baseline="-25000" dirty="0">
                <a:ea typeface="ＭＳ Ｐゴシック" pitchFamily="34" charset="-128"/>
              </a:rPr>
              <a:t>n</a:t>
            </a:r>
            <a:r>
              <a:rPr lang="en-US" altLang="en-US" sz="2400" b="1" baseline="-25000" dirty="0">
                <a:ea typeface="ＭＳ Ｐゴシック" pitchFamily="34" charset="-128"/>
              </a:rPr>
              <a:t>+2</a:t>
            </a:r>
          </a:p>
          <a:p>
            <a:pPr eaLnBrk="1" hangingPunct="1"/>
            <a:r>
              <a:rPr lang="en-US" altLang="en-US" sz="2400" dirty="0">
                <a:ea typeface="ＭＳ Ｐゴシック" pitchFamily="34" charset="-128"/>
              </a:rPr>
              <a:t>These are found in everything from natural gas to petroleum.</a:t>
            </a:r>
          </a:p>
          <a:p>
            <a:pPr eaLnBrk="1" hangingPunct="1"/>
            <a:r>
              <a:rPr lang="en-US" altLang="en-US" sz="2400" dirty="0">
                <a:ea typeface="ＭＳ Ｐゴシック" pitchFamily="34" charset="-128"/>
              </a:rPr>
              <a:t>The smaller alkanes have very low boiling points (b. p.); therefore, they are gases.</a:t>
            </a:r>
          </a:p>
          <a:p>
            <a:pPr eaLnBrk="1" hangingPunct="1">
              <a:buFontTx/>
              <a:buNone/>
            </a:pPr>
            <a:r>
              <a:rPr lang="en-US" altLang="en-US" sz="2400" dirty="0">
                <a:ea typeface="ＭＳ Ｐゴシック" pitchFamily="34" charset="-128"/>
              </a:rPr>
              <a:t/>
            </a:r>
            <a:br>
              <a:rPr lang="en-US" altLang="en-US" sz="2400" dirty="0">
                <a:ea typeface="ＭＳ Ｐゴシック" pitchFamily="34" charset="-128"/>
              </a:rPr>
            </a:br>
            <a:r>
              <a:rPr lang="en-US" altLang="en-US" sz="2400" dirty="0">
                <a:ea typeface="ＭＳ Ｐゴシック" pitchFamily="34" charset="-128"/>
              </a:rPr>
              <a:t>                   CH</a:t>
            </a:r>
            <a:r>
              <a:rPr lang="en-US" altLang="en-US" sz="2400" baseline="-20000" dirty="0">
                <a:ea typeface="ＭＳ Ｐゴシック" pitchFamily="34" charset="-128"/>
              </a:rPr>
              <a:t>4</a:t>
            </a:r>
            <a:r>
              <a:rPr lang="en-US" altLang="en-US" sz="2400" dirty="0">
                <a:ea typeface="ＭＳ Ｐゴシック" pitchFamily="34" charset="-128"/>
              </a:rPr>
              <a:t>             C</a:t>
            </a:r>
            <a:r>
              <a:rPr lang="en-US" altLang="en-US" sz="2400" baseline="-20000" dirty="0">
                <a:ea typeface="ＭＳ Ｐゴシック" pitchFamily="34" charset="-128"/>
              </a:rPr>
              <a:t>2</a:t>
            </a:r>
            <a:r>
              <a:rPr lang="en-US" altLang="en-US" sz="2400" dirty="0">
                <a:ea typeface="ＭＳ Ｐゴシック" pitchFamily="34" charset="-128"/>
              </a:rPr>
              <a:t>H</a:t>
            </a:r>
            <a:r>
              <a:rPr lang="en-US" altLang="en-US" sz="2400" baseline="-20000" dirty="0">
                <a:ea typeface="ＭＳ Ｐゴシック" pitchFamily="34" charset="-128"/>
              </a:rPr>
              <a:t>6</a:t>
            </a:r>
            <a:r>
              <a:rPr lang="en-US" altLang="en-US" sz="2400" dirty="0">
                <a:ea typeface="ＭＳ Ｐゴシック" pitchFamily="34" charset="-128"/>
              </a:rPr>
              <a:t>         C</a:t>
            </a:r>
            <a:r>
              <a:rPr lang="en-US" altLang="en-US" sz="2400" baseline="-20000" dirty="0">
                <a:ea typeface="ＭＳ Ｐゴシック" pitchFamily="34" charset="-128"/>
              </a:rPr>
              <a:t>3</a:t>
            </a:r>
            <a:r>
              <a:rPr lang="en-US" altLang="en-US" sz="2400" dirty="0">
                <a:ea typeface="ＭＳ Ｐゴシック" pitchFamily="34" charset="-128"/>
              </a:rPr>
              <a:t>H</a:t>
            </a:r>
            <a:r>
              <a:rPr lang="en-US" altLang="en-US" sz="2400" baseline="-20000" dirty="0">
                <a:ea typeface="ＭＳ Ｐゴシック" pitchFamily="34" charset="-128"/>
              </a:rPr>
              <a:t>8</a:t>
            </a:r>
          </a:p>
          <a:p>
            <a:pPr eaLnBrk="1" hangingPunct="1">
              <a:buNone/>
              <a:tabLst>
                <a:tab pos="3482975" algn="l"/>
                <a:tab pos="4919663" algn="l"/>
              </a:tabLst>
            </a:pPr>
            <a:r>
              <a:rPr lang="en-US" altLang="en-US" sz="2400" dirty="0">
                <a:ea typeface="ＭＳ Ｐゴシック" pitchFamily="34" charset="-128"/>
              </a:rPr>
              <a:t>         b. p.    –160 </a:t>
            </a:r>
            <a:r>
              <a:rPr lang="en-US" sz="2400" dirty="0">
                <a:ea typeface="Calibri"/>
              </a:rPr>
              <a:t>°</a:t>
            </a:r>
            <a:r>
              <a:rPr lang="en-US" altLang="en-US" sz="2400" dirty="0" smtClean="0">
                <a:ea typeface="ＭＳ Ｐゴシック" pitchFamily="34" charset="-128"/>
              </a:rPr>
              <a:t>C        	–</a:t>
            </a:r>
            <a:r>
              <a:rPr lang="en-US" altLang="en-US" sz="2400" dirty="0">
                <a:ea typeface="ＭＳ Ｐゴシック" pitchFamily="34" charset="-128"/>
              </a:rPr>
              <a:t>89 </a:t>
            </a:r>
            <a:r>
              <a:rPr lang="en-US" sz="2400" dirty="0">
                <a:ea typeface="Calibri"/>
              </a:rPr>
              <a:t>°</a:t>
            </a:r>
            <a:r>
              <a:rPr lang="en-US" altLang="en-US" sz="2400" dirty="0" smtClean="0">
                <a:ea typeface="ＭＳ Ｐゴシック" pitchFamily="34" charset="-128"/>
              </a:rPr>
              <a:t>C      –</a:t>
            </a:r>
            <a:r>
              <a:rPr lang="en-US" altLang="en-US" sz="2400" dirty="0">
                <a:ea typeface="ＭＳ Ｐゴシック" pitchFamily="34" charset="-128"/>
              </a:rPr>
              <a:t>42 </a:t>
            </a:r>
            <a:r>
              <a:rPr lang="en-US" sz="2400" dirty="0">
                <a:ea typeface="Calibri"/>
              </a:rPr>
              <a:t>°</a:t>
            </a:r>
            <a:r>
              <a:rPr lang="en-US" altLang="en-US" sz="2400" dirty="0" smtClean="0">
                <a:ea typeface="ＭＳ Ｐゴシック" pitchFamily="34" charset="-128"/>
              </a:rPr>
              <a:t>C </a:t>
            </a:r>
            <a:endParaRPr lang="en-US" altLang="en-US" sz="2400" dirty="0">
              <a:ea typeface="ＭＳ Ｐゴシック"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rgbClr val="000000"/>
                </a:solidFill>
                <a:ea typeface="ＭＳ Ｐゴシック" pitchFamily="34" charset="-128"/>
              </a:rPr>
              <a:t>Methane Representations</a:t>
            </a:r>
            <a:endParaRPr lang="en-US" sz="4400" b="0" baseline="-25000" dirty="0" smtClean="0">
              <a:solidFill>
                <a:schemeClr val="tx1"/>
              </a:solidFill>
            </a:endParaRPr>
          </a:p>
        </p:txBody>
      </p:sp>
      <p:sp>
        <p:nvSpPr>
          <p:cNvPr id="40963" name="Content Placeholder 2"/>
          <p:cNvSpPr>
            <a:spLocks noGrp="1"/>
          </p:cNvSpPr>
          <p:nvPr>
            <p:ph idx="1"/>
          </p:nvPr>
        </p:nvSpPr>
        <p:spPr>
          <a:xfrm>
            <a:off x="369888" y="4936431"/>
            <a:ext cx="8629650" cy="904863"/>
          </a:xfrm>
        </p:spPr>
        <p:txBody>
          <a:bodyPr/>
          <a:lstStyle/>
          <a:p>
            <a:pPr eaLnBrk="1" hangingPunct="1"/>
            <a:r>
              <a:rPr lang="en-US" altLang="en-US" sz="2400" dirty="0">
                <a:ea typeface="ＭＳ Ｐゴシック" pitchFamily="34" charset="-128"/>
              </a:rPr>
              <a:t>Tetrahedral</a:t>
            </a:r>
          </a:p>
          <a:p>
            <a:pPr eaLnBrk="1" hangingPunct="1"/>
            <a:r>
              <a:rPr lang="en-US" altLang="en-US" sz="2400" i="1" dirty="0">
                <a:ea typeface="ＭＳ Ｐゴシック" pitchFamily="34" charset="-128"/>
              </a:rPr>
              <a:t>sp</a:t>
            </a:r>
            <a:r>
              <a:rPr lang="en-US" altLang="en-US" sz="2400" i="1" baseline="30000" dirty="0">
                <a:ea typeface="ＭＳ Ｐゴシック" pitchFamily="34" charset="-128"/>
              </a:rPr>
              <a:t>3</a:t>
            </a:r>
            <a:r>
              <a:rPr lang="en-US" altLang="en-US" sz="2400" i="1" dirty="0">
                <a:ea typeface="ＭＳ Ｐゴシック" pitchFamily="34" charset="-128"/>
              </a:rPr>
              <a:t> </a:t>
            </a:r>
            <a:r>
              <a:rPr lang="en-US" altLang="en-US" sz="2400" dirty="0">
                <a:ea typeface="ＭＳ Ｐゴシック" pitchFamily="34" charset="-128"/>
              </a:rPr>
              <a:t>hybrid carbon with angles of </a:t>
            </a:r>
            <a:r>
              <a:rPr lang="en-US" altLang="en-US" sz="2400" dirty="0" smtClean="0">
                <a:ea typeface="ＭＳ Ｐゴシック" pitchFamily="34" charset="-128"/>
              </a:rPr>
              <a:t>109.5</a:t>
            </a:r>
            <a:r>
              <a:rPr lang="it-IT" altLang="en-US" sz="2400" dirty="0">
                <a:ea typeface="ＭＳ Ｐゴシック" pitchFamily="34" charset="-128"/>
              </a:rPr>
              <a:t>°</a:t>
            </a:r>
            <a:endParaRPr lang="en-US" altLang="en-US" sz="2400" dirty="0">
              <a:ea typeface="ＭＳ Ｐゴシック" pitchFamily="34" charset="-128"/>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5401"/>
          <a:stretch/>
        </p:blipFill>
        <p:spPr>
          <a:xfrm>
            <a:off x="304800" y="1326434"/>
            <a:ext cx="8534400" cy="3217857"/>
          </a:xfrm>
          <a:prstGeom prst="rect">
            <a:avLst/>
          </a:prstGeom>
        </p:spPr>
      </p:pic>
    </p:spTree>
    <p:extLst>
      <p:ext uri="{BB962C8B-B14F-4D97-AF65-F5344CB8AC3E}">
        <p14:creationId xmlns:p14="http://schemas.microsoft.com/office/powerpoint/2010/main" val="257881908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rgbClr val="000000"/>
                </a:solidFill>
                <a:ea typeface="ＭＳ Ｐゴシック" pitchFamily="34" charset="-128"/>
              </a:rPr>
              <a:t>Ethane Representations</a:t>
            </a:r>
            <a:endParaRPr lang="en-US" sz="4400" b="0" baseline="-25000" dirty="0" smtClean="0">
              <a:solidFill>
                <a:schemeClr val="tx1"/>
              </a:solidFill>
            </a:endParaRPr>
          </a:p>
        </p:txBody>
      </p:sp>
      <p:sp>
        <p:nvSpPr>
          <p:cNvPr id="40963" name="Content Placeholder 2"/>
          <p:cNvSpPr>
            <a:spLocks noGrp="1"/>
          </p:cNvSpPr>
          <p:nvPr>
            <p:ph idx="1"/>
          </p:nvPr>
        </p:nvSpPr>
        <p:spPr>
          <a:xfrm>
            <a:off x="369888" y="4524998"/>
            <a:ext cx="8469312" cy="1717393"/>
          </a:xfrm>
        </p:spPr>
        <p:txBody>
          <a:bodyPr/>
          <a:lstStyle/>
          <a:p>
            <a:pPr eaLnBrk="1" hangingPunct="1"/>
            <a:r>
              <a:rPr lang="en-US" altLang="en-US" sz="2400" dirty="0">
                <a:ea typeface="ＭＳ Ｐゴシック" pitchFamily="34" charset="-128"/>
              </a:rPr>
              <a:t>Two </a:t>
            </a:r>
            <a:r>
              <a:rPr lang="en-US" altLang="en-US" sz="2400" i="1" dirty="0">
                <a:ea typeface="ＭＳ Ｐゴシック" pitchFamily="34" charset="-128"/>
              </a:rPr>
              <a:t>sp</a:t>
            </a:r>
            <a:r>
              <a:rPr lang="en-US" altLang="en-US" sz="2400" i="1" baseline="30000" dirty="0">
                <a:ea typeface="ＭＳ Ｐゴシック" pitchFamily="34" charset="-128"/>
              </a:rPr>
              <a:t>3</a:t>
            </a:r>
            <a:r>
              <a:rPr lang="en-US" altLang="en-US" sz="2400" dirty="0">
                <a:ea typeface="ＭＳ Ｐゴシック" pitchFamily="34" charset="-128"/>
              </a:rPr>
              <a:t> hybrid carbons</a:t>
            </a:r>
          </a:p>
          <a:p>
            <a:pPr eaLnBrk="1" hangingPunct="1"/>
            <a:r>
              <a:rPr lang="en-US" altLang="en-US" sz="2400" dirty="0">
                <a:ea typeface="ＭＳ Ｐゴシック" pitchFamily="34" charset="-128"/>
              </a:rPr>
              <a:t>Rotation about the C</a:t>
            </a:r>
            <a:r>
              <a:rPr lang="en-US" altLang="en-US" sz="2400" dirty="0">
                <a:ea typeface="ＭＳ Ｐゴシック" pitchFamily="34" charset="-128"/>
                <a:cs typeface="Arial" pitchFamily="34" charset="0"/>
              </a:rPr>
              <a:t>—</a:t>
            </a:r>
            <a:r>
              <a:rPr lang="en-US" altLang="en-US" sz="2400" dirty="0">
                <a:ea typeface="ＭＳ Ｐゴシック" pitchFamily="34" charset="-128"/>
              </a:rPr>
              <a:t>C sigma bond</a:t>
            </a:r>
          </a:p>
          <a:p>
            <a:pPr eaLnBrk="1" hangingPunct="1"/>
            <a:r>
              <a:rPr lang="en-US" altLang="en-US" sz="2400" b="1" dirty="0">
                <a:ea typeface="ＭＳ Ｐゴシック" pitchFamily="34" charset="-128"/>
              </a:rPr>
              <a:t>Conformations</a:t>
            </a:r>
            <a:r>
              <a:rPr lang="en-US" altLang="en-US" sz="2400" dirty="0">
                <a:ea typeface="ＭＳ Ｐゴシック" pitchFamily="34" charset="-128"/>
              </a:rPr>
              <a:t> are different arrangements of atoms caused by rotation about a single bond.</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275"/>
          <a:stretch/>
        </p:blipFill>
        <p:spPr>
          <a:xfrm>
            <a:off x="839027" y="1218091"/>
            <a:ext cx="7639954" cy="3076818"/>
          </a:xfrm>
          <a:prstGeom prst="rect">
            <a:avLst/>
          </a:prstGeom>
        </p:spPr>
      </p:pic>
    </p:spTree>
    <p:extLst>
      <p:ext uri="{BB962C8B-B14F-4D97-AF65-F5344CB8AC3E}">
        <p14:creationId xmlns:p14="http://schemas.microsoft.com/office/powerpoint/2010/main" val="156770499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rgbClr val="000000"/>
                </a:solidFill>
                <a:ea typeface="ＭＳ Ｐゴシック" pitchFamily="34" charset="-128"/>
              </a:rPr>
              <a:t>Conformations of Ethane</a:t>
            </a:r>
            <a:endParaRPr lang="en-US" sz="4400" b="0" baseline="-25000" dirty="0" smtClean="0">
              <a:solidFill>
                <a:schemeClr val="tx1"/>
              </a:solidFill>
            </a:endParaRPr>
          </a:p>
        </p:txBody>
      </p:sp>
      <p:sp>
        <p:nvSpPr>
          <p:cNvPr id="40963" name="Content Placeholder 2"/>
          <p:cNvSpPr>
            <a:spLocks noGrp="1"/>
          </p:cNvSpPr>
          <p:nvPr>
            <p:ph idx="1"/>
          </p:nvPr>
        </p:nvSpPr>
        <p:spPr>
          <a:xfrm>
            <a:off x="286760" y="4979864"/>
            <a:ext cx="8239857" cy="1384995"/>
          </a:xfrm>
        </p:spPr>
        <p:txBody>
          <a:bodyPr/>
          <a:lstStyle/>
          <a:p>
            <a:pPr marL="0" indent="0" eaLnBrk="1" hangingPunct="1">
              <a:spcBef>
                <a:spcPct val="50000"/>
              </a:spcBef>
              <a:buNone/>
            </a:pPr>
            <a:r>
              <a:rPr lang="en-US" altLang="en-US" sz="2800" dirty="0">
                <a:solidFill>
                  <a:srgbClr val="000000"/>
                </a:solidFill>
              </a:rPr>
              <a:t>Pure conformers cannot be isolated in most cases, because the molecules are constantly rotating through all the possible conformations.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951"/>
          <a:stretch/>
        </p:blipFill>
        <p:spPr>
          <a:xfrm>
            <a:off x="1965706" y="1258827"/>
            <a:ext cx="5058547" cy="3548702"/>
          </a:xfrm>
          <a:prstGeom prst="rect">
            <a:avLst/>
          </a:prstGeom>
        </p:spPr>
      </p:pic>
    </p:spTree>
    <p:extLst>
      <p:ext uri="{BB962C8B-B14F-4D97-AF65-F5344CB8AC3E}">
        <p14:creationId xmlns:p14="http://schemas.microsoft.com/office/powerpoint/2010/main" val="160508219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rgbClr val="000000"/>
                </a:solidFill>
                <a:ea typeface="ＭＳ Ｐゴシック" pitchFamily="34" charset="-128"/>
              </a:rPr>
              <a:t>Newman Projections</a:t>
            </a:r>
            <a:endParaRPr lang="en-US" sz="4400" b="0" baseline="-25000" dirty="0" smtClean="0">
              <a:solidFill>
                <a:schemeClr val="tx1"/>
              </a:solidFill>
            </a:endParaRPr>
          </a:p>
        </p:txBody>
      </p:sp>
      <p:sp>
        <p:nvSpPr>
          <p:cNvPr id="40963" name="Content Placeholder 2"/>
          <p:cNvSpPr>
            <a:spLocks noGrp="1"/>
          </p:cNvSpPr>
          <p:nvPr>
            <p:ph idx="1"/>
          </p:nvPr>
        </p:nvSpPr>
        <p:spPr>
          <a:xfrm>
            <a:off x="369887" y="5532334"/>
            <a:ext cx="8239857" cy="892552"/>
          </a:xfrm>
        </p:spPr>
        <p:txBody>
          <a:bodyPr/>
          <a:lstStyle/>
          <a:p>
            <a:pPr marL="0" indent="0" eaLnBrk="1" hangingPunct="1">
              <a:spcBef>
                <a:spcPct val="30000"/>
              </a:spcBef>
              <a:buNone/>
            </a:pPr>
            <a:r>
              <a:rPr lang="en-US" altLang="en-US" sz="2600" dirty="0">
                <a:solidFill>
                  <a:srgbClr val="000000"/>
                </a:solidFill>
              </a:rPr>
              <a:t>The Newman projection is the best way to judge the stability of the different conformations of a molecule.</a:t>
            </a:r>
            <a:endParaRPr lang="en-US" altLang="en-US" sz="26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5723"/>
          <a:stretch/>
        </p:blipFill>
        <p:spPr>
          <a:xfrm>
            <a:off x="304800" y="2075688"/>
            <a:ext cx="8534400" cy="2551730"/>
          </a:xfrm>
          <a:prstGeom prst="rect">
            <a:avLst/>
          </a:prstGeom>
        </p:spPr>
      </p:pic>
    </p:spTree>
    <p:extLst>
      <p:ext uri="{BB962C8B-B14F-4D97-AF65-F5344CB8AC3E}">
        <p14:creationId xmlns:p14="http://schemas.microsoft.com/office/powerpoint/2010/main" val="369761658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Ethane Conformations</a:t>
            </a:r>
            <a:endParaRPr lang="en-US" sz="4400" b="0" baseline="-25000" dirty="0" smtClean="0">
              <a:solidFill>
                <a:schemeClr val="tx1"/>
              </a:solidFill>
            </a:endParaRPr>
          </a:p>
        </p:txBody>
      </p:sp>
      <p:sp>
        <p:nvSpPr>
          <p:cNvPr id="40963" name="Content Placeholder 2"/>
          <p:cNvSpPr>
            <a:spLocks noGrp="1"/>
          </p:cNvSpPr>
          <p:nvPr>
            <p:ph idx="1"/>
          </p:nvPr>
        </p:nvSpPr>
        <p:spPr>
          <a:xfrm>
            <a:off x="369887" y="5109691"/>
            <a:ext cx="8239857" cy="1323439"/>
          </a:xfrm>
        </p:spPr>
        <p:txBody>
          <a:bodyPr/>
          <a:lstStyle/>
          <a:p>
            <a:pPr marL="0" indent="0" eaLnBrk="1" hangingPunct="1">
              <a:spcBef>
                <a:spcPct val="50000"/>
              </a:spcBef>
              <a:buNone/>
            </a:pPr>
            <a:r>
              <a:rPr lang="en-US" altLang="en-US" sz="2000" dirty="0">
                <a:solidFill>
                  <a:srgbClr val="000000"/>
                </a:solidFill>
              </a:rPr>
              <a:t>The torsional energy of ethane is lowest in the staggered conformation. The eclipsed conformation is about 3.0 kcal/</a:t>
            </a:r>
            <a:r>
              <a:rPr lang="en-US" altLang="en-US" sz="2000" dirty="0" err="1">
                <a:solidFill>
                  <a:srgbClr val="000000"/>
                </a:solidFill>
              </a:rPr>
              <a:t>mol</a:t>
            </a:r>
            <a:r>
              <a:rPr lang="en-US" altLang="en-US" sz="2000" dirty="0">
                <a:solidFill>
                  <a:srgbClr val="000000"/>
                </a:solidFill>
              </a:rPr>
              <a:t> (12.6 kJ/</a:t>
            </a:r>
            <a:r>
              <a:rPr lang="en-US" altLang="en-US" sz="2000" dirty="0" err="1">
                <a:solidFill>
                  <a:srgbClr val="000000"/>
                </a:solidFill>
              </a:rPr>
              <a:t>mol</a:t>
            </a:r>
            <a:r>
              <a:rPr lang="en-US" altLang="en-US" sz="2000" dirty="0">
                <a:solidFill>
                  <a:srgbClr val="000000"/>
                </a:solidFill>
              </a:rPr>
              <a:t>) higher in energy. At room temperature, this barrier is easily overcome, and the molecules rotate constantly.</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907"/>
          <a:stretch/>
        </p:blipFill>
        <p:spPr>
          <a:xfrm>
            <a:off x="1670530" y="1165444"/>
            <a:ext cx="5769360" cy="3717116"/>
          </a:xfrm>
          <a:prstGeom prst="rect">
            <a:avLst/>
          </a:prstGeom>
        </p:spPr>
      </p:pic>
    </p:spTree>
    <p:extLst>
      <p:ext uri="{BB962C8B-B14F-4D97-AF65-F5344CB8AC3E}">
        <p14:creationId xmlns:p14="http://schemas.microsoft.com/office/powerpoint/2010/main" val="14063356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Propane Conformations</a:t>
            </a:r>
            <a:endParaRPr lang="en-US" sz="4400" b="0" baseline="-25000" dirty="0" smtClean="0">
              <a:solidFill>
                <a:schemeClr val="tx1"/>
              </a:solidFill>
            </a:endParaRPr>
          </a:p>
        </p:txBody>
      </p:sp>
      <p:sp>
        <p:nvSpPr>
          <p:cNvPr id="40963" name="Content Placeholder 2"/>
          <p:cNvSpPr>
            <a:spLocks noGrp="1"/>
          </p:cNvSpPr>
          <p:nvPr>
            <p:ph idx="1"/>
          </p:nvPr>
        </p:nvSpPr>
        <p:spPr>
          <a:xfrm>
            <a:off x="369887" y="5466329"/>
            <a:ext cx="8239857" cy="769441"/>
          </a:xfrm>
        </p:spPr>
        <p:txBody>
          <a:bodyPr/>
          <a:lstStyle/>
          <a:p>
            <a:pPr marL="0" indent="0" eaLnBrk="1" hangingPunct="1">
              <a:spcBef>
                <a:spcPct val="50000"/>
              </a:spcBef>
              <a:buNone/>
            </a:pPr>
            <a:r>
              <a:rPr lang="en-US" altLang="en-US" sz="2200" dirty="0">
                <a:solidFill>
                  <a:srgbClr val="000000"/>
                </a:solidFill>
              </a:rPr>
              <a:t>Propane is shown here as a perspective drawing and as a Newman projection looking down the C1</a:t>
            </a:r>
            <a:r>
              <a:rPr lang="en-US" altLang="en-US" sz="2200" dirty="0">
                <a:solidFill>
                  <a:srgbClr val="000000"/>
                </a:solidFill>
                <a:cs typeface="Arial" pitchFamily="34" charset="0"/>
              </a:rPr>
              <a:t>—C2 bond.</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6101"/>
          <a:stretch/>
        </p:blipFill>
        <p:spPr>
          <a:xfrm>
            <a:off x="304800" y="2048256"/>
            <a:ext cx="8534400" cy="2593017"/>
          </a:xfrm>
          <a:prstGeom prst="rect">
            <a:avLst/>
          </a:prstGeom>
        </p:spPr>
      </p:pic>
    </p:spTree>
    <p:extLst>
      <p:ext uri="{BB962C8B-B14F-4D97-AF65-F5344CB8AC3E}">
        <p14:creationId xmlns:p14="http://schemas.microsoft.com/office/powerpoint/2010/main" val="418214588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Propane Conformations </a:t>
            </a:r>
            <a:endParaRPr lang="en-US" sz="4400" b="0" baseline="-25000" dirty="0" smtClean="0">
              <a:solidFill>
                <a:schemeClr val="tx1"/>
              </a:solidFill>
            </a:endParaRPr>
          </a:p>
        </p:txBody>
      </p:sp>
      <p:sp>
        <p:nvSpPr>
          <p:cNvPr id="40963" name="Content Placeholder 2"/>
          <p:cNvSpPr>
            <a:spLocks noGrp="1"/>
          </p:cNvSpPr>
          <p:nvPr>
            <p:ph idx="1"/>
          </p:nvPr>
        </p:nvSpPr>
        <p:spPr>
          <a:xfrm>
            <a:off x="369887" y="5175384"/>
            <a:ext cx="8239857" cy="1323439"/>
          </a:xfrm>
        </p:spPr>
        <p:txBody>
          <a:bodyPr/>
          <a:lstStyle/>
          <a:p>
            <a:pPr marL="0" indent="0" eaLnBrk="1" hangingPunct="1">
              <a:spcBef>
                <a:spcPct val="50000"/>
              </a:spcBef>
              <a:buNone/>
            </a:pPr>
            <a:r>
              <a:rPr lang="en-US" altLang="en-US" sz="2000" dirty="0">
                <a:solidFill>
                  <a:srgbClr val="000000"/>
                </a:solidFill>
              </a:rPr>
              <a:t>The staggered conformations of propane are lower in energy than the eclipsed conformations. Since the methyl group occupies more space than a hydrogen, the torsional strain will be 0.3 kcal/</a:t>
            </a:r>
            <a:r>
              <a:rPr lang="en-US" altLang="en-US" sz="2000" dirty="0" err="1">
                <a:solidFill>
                  <a:srgbClr val="000000"/>
                </a:solidFill>
              </a:rPr>
              <a:t>mol</a:t>
            </a:r>
            <a:r>
              <a:rPr lang="en-US" altLang="en-US" sz="2000" dirty="0">
                <a:solidFill>
                  <a:srgbClr val="000000"/>
                </a:solidFill>
              </a:rPr>
              <a:t> higher for propane than for ethane.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756"/>
          <a:stretch/>
        </p:blipFill>
        <p:spPr>
          <a:xfrm>
            <a:off x="1993875" y="1093124"/>
            <a:ext cx="5196636" cy="3995350"/>
          </a:xfrm>
          <a:prstGeom prst="rect">
            <a:avLst/>
          </a:prstGeom>
        </p:spPr>
      </p:pic>
    </p:spTree>
    <p:extLst>
      <p:ext uri="{BB962C8B-B14F-4D97-AF65-F5344CB8AC3E}">
        <p14:creationId xmlns:p14="http://schemas.microsoft.com/office/powerpoint/2010/main" val="268296551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Butane Conformations </a:t>
            </a:r>
            <a:endParaRPr lang="en-US" sz="4400" b="0" baseline="-25000" dirty="0" smtClean="0">
              <a:solidFill>
                <a:schemeClr val="tx1"/>
              </a:solidFill>
            </a:endParaRPr>
          </a:p>
        </p:txBody>
      </p:sp>
      <p:sp>
        <p:nvSpPr>
          <p:cNvPr id="40963" name="Content Placeholder 2"/>
          <p:cNvSpPr>
            <a:spLocks noGrp="1"/>
          </p:cNvSpPr>
          <p:nvPr>
            <p:ph idx="1"/>
          </p:nvPr>
        </p:nvSpPr>
        <p:spPr>
          <a:xfrm>
            <a:off x="369887" y="4759748"/>
            <a:ext cx="8640549" cy="1415772"/>
          </a:xfrm>
        </p:spPr>
        <p:txBody>
          <a:bodyPr/>
          <a:lstStyle/>
          <a:p>
            <a:pPr eaLnBrk="1" hangingPunct="1">
              <a:spcBef>
                <a:spcPct val="30000"/>
              </a:spcBef>
            </a:pPr>
            <a:r>
              <a:rPr lang="en-US" altLang="en-US" sz="2000" dirty="0">
                <a:solidFill>
                  <a:srgbClr val="000000"/>
                </a:solidFill>
              </a:rPr>
              <a:t>Butane has two different staggered conformations: gauche (</a:t>
            </a:r>
            <a:r>
              <a:rPr lang="en-US" altLang="en-US" sz="2000" dirty="0" smtClean="0">
                <a:solidFill>
                  <a:srgbClr val="000000"/>
                </a:solidFill>
              </a:rPr>
              <a:t>60</a:t>
            </a:r>
            <a:r>
              <a:rPr lang="en-US" sz="2000" dirty="0" smtClean="0">
                <a:ea typeface="Calibri"/>
              </a:rPr>
              <a:t>° </a:t>
            </a:r>
            <a:r>
              <a:rPr lang="en-US" altLang="en-US" sz="2000" dirty="0" smtClean="0">
                <a:solidFill>
                  <a:srgbClr val="000000"/>
                </a:solidFill>
              </a:rPr>
              <a:t>between </a:t>
            </a:r>
            <a:r>
              <a:rPr lang="en-US" altLang="en-US" sz="2000" dirty="0">
                <a:solidFill>
                  <a:srgbClr val="000000"/>
                </a:solidFill>
              </a:rPr>
              <a:t>the methyl groups) and anti (</a:t>
            </a:r>
            <a:r>
              <a:rPr lang="en-US" altLang="en-US" sz="2000" dirty="0" smtClean="0">
                <a:solidFill>
                  <a:srgbClr val="000000"/>
                </a:solidFill>
              </a:rPr>
              <a:t>180</a:t>
            </a:r>
            <a:r>
              <a:rPr lang="en-US" sz="2000" dirty="0">
                <a:ea typeface="Calibri"/>
              </a:rPr>
              <a:t>°</a:t>
            </a:r>
            <a:r>
              <a:rPr lang="en-US" altLang="en-US" sz="2000" dirty="0" smtClean="0">
                <a:solidFill>
                  <a:srgbClr val="000000"/>
                </a:solidFill>
              </a:rPr>
              <a:t> </a:t>
            </a:r>
            <a:r>
              <a:rPr lang="en-US" altLang="en-US" sz="2000" dirty="0">
                <a:solidFill>
                  <a:srgbClr val="000000"/>
                </a:solidFill>
              </a:rPr>
              <a:t>between the methyl groups). </a:t>
            </a:r>
          </a:p>
          <a:p>
            <a:pPr eaLnBrk="1" hangingPunct="1">
              <a:spcBef>
                <a:spcPct val="30000"/>
              </a:spcBef>
            </a:pPr>
            <a:r>
              <a:rPr lang="en-US" altLang="en-US" sz="2000" dirty="0" smtClean="0">
                <a:solidFill>
                  <a:srgbClr val="000000"/>
                </a:solidFill>
              </a:rPr>
              <a:t>The </a:t>
            </a:r>
            <a:r>
              <a:rPr lang="en-US" altLang="en-US" sz="2000" dirty="0">
                <a:solidFill>
                  <a:srgbClr val="000000"/>
                </a:solidFill>
              </a:rPr>
              <a:t>eclipsed conformation where the dihedral angle between the methyl groups is </a:t>
            </a:r>
            <a:r>
              <a:rPr lang="en-US" altLang="en-US" sz="2000" dirty="0" smtClean="0">
                <a:solidFill>
                  <a:srgbClr val="000000"/>
                </a:solidFill>
              </a:rPr>
              <a:t>0</a:t>
            </a:r>
            <a:r>
              <a:rPr lang="en-US" sz="2000" dirty="0" smtClean="0">
                <a:ea typeface="Calibri"/>
              </a:rPr>
              <a:t>°</a:t>
            </a:r>
            <a:r>
              <a:rPr lang="en-US" altLang="en-US" sz="2000" dirty="0" smtClean="0">
                <a:solidFill>
                  <a:srgbClr val="000000"/>
                </a:solidFill>
              </a:rPr>
              <a:t> </a:t>
            </a:r>
            <a:r>
              <a:rPr lang="en-US" altLang="en-US" sz="2000" dirty="0">
                <a:solidFill>
                  <a:srgbClr val="000000"/>
                </a:solidFill>
              </a:rPr>
              <a:t>is referred to as </a:t>
            </a:r>
            <a:r>
              <a:rPr lang="en-US" altLang="en-US" sz="2000" i="1" dirty="0">
                <a:solidFill>
                  <a:srgbClr val="000000"/>
                </a:solidFill>
              </a:rPr>
              <a:t>totally eclipsed</a:t>
            </a:r>
            <a:r>
              <a:rPr lang="en-US" altLang="en-US" sz="2000" dirty="0">
                <a:solidFill>
                  <a:srgbClr val="000000"/>
                </a:solidFill>
              </a:rPr>
              <a:t>.</a:t>
            </a:r>
            <a:endParaRPr lang="en-US" altLang="en-US" sz="20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143"/>
          <a:stretch/>
        </p:blipFill>
        <p:spPr>
          <a:xfrm>
            <a:off x="304800" y="978962"/>
            <a:ext cx="8534400" cy="3634601"/>
          </a:xfrm>
          <a:prstGeom prst="rect">
            <a:avLst/>
          </a:prstGeom>
        </p:spPr>
      </p:pic>
    </p:spTree>
    <p:extLst>
      <p:ext uri="{BB962C8B-B14F-4D97-AF65-F5344CB8AC3E}">
        <p14:creationId xmlns:p14="http://schemas.microsoft.com/office/powerpoint/2010/main" val="284775081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Conformational Analysis of Butane</a:t>
            </a:r>
            <a:endParaRPr lang="en-US" sz="4400" b="0" baseline="-25000" dirty="0" smtClean="0">
              <a:solidFill>
                <a:schemeClr val="tx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879"/>
          <a:stretch/>
        </p:blipFill>
        <p:spPr>
          <a:xfrm>
            <a:off x="748144" y="1655064"/>
            <a:ext cx="7790273" cy="4496354"/>
          </a:xfrm>
          <a:prstGeom prst="rect">
            <a:avLst/>
          </a:prstGeom>
        </p:spPr>
      </p:pic>
    </p:spTree>
    <p:extLst>
      <p:ext uri="{BB962C8B-B14F-4D97-AF65-F5344CB8AC3E}">
        <p14:creationId xmlns:p14="http://schemas.microsoft.com/office/powerpoint/2010/main" val="2075481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Steric Strain in Butane</a:t>
            </a:r>
            <a:endParaRPr lang="en-US" sz="4400" b="0" baseline="-25000" dirty="0" smtClean="0">
              <a:solidFill>
                <a:schemeClr val="tx1"/>
              </a:solidFill>
            </a:endParaRPr>
          </a:p>
        </p:txBody>
      </p:sp>
      <p:sp>
        <p:nvSpPr>
          <p:cNvPr id="40963" name="Content Placeholder 2"/>
          <p:cNvSpPr>
            <a:spLocks noGrp="1"/>
          </p:cNvSpPr>
          <p:nvPr>
            <p:ph idx="1"/>
          </p:nvPr>
        </p:nvSpPr>
        <p:spPr>
          <a:xfrm>
            <a:off x="369887" y="4516582"/>
            <a:ext cx="8640549" cy="1683538"/>
          </a:xfrm>
        </p:spPr>
        <p:txBody>
          <a:bodyPr/>
          <a:lstStyle/>
          <a:p>
            <a:pPr eaLnBrk="1" hangingPunct="1">
              <a:lnSpc>
                <a:spcPct val="90000"/>
              </a:lnSpc>
            </a:pPr>
            <a:r>
              <a:rPr lang="en-US" altLang="en-US" sz="2200" dirty="0">
                <a:solidFill>
                  <a:srgbClr val="000000"/>
                </a:solidFill>
                <a:ea typeface="ＭＳ Ｐゴシック" pitchFamily="34" charset="-128"/>
              </a:rPr>
              <a:t>The totally eclipsed conformation is higher in energy because it forces the two end methyl groups so close together that their electron clouds experience a strong repulsion. </a:t>
            </a:r>
          </a:p>
          <a:p>
            <a:pPr eaLnBrk="1" hangingPunct="1">
              <a:lnSpc>
                <a:spcPct val="90000"/>
              </a:lnSpc>
            </a:pPr>
            <a:r>
              <a:rPr lang="en-US" altLang="en-US" sz="2200" dirty="0">
                <a:solidFill>
                  <a:srgbClr val="000000"/>
                </a:solidFill>
                <a:ea typeface="ＭＳ Ｐゴシック" pitchFamily="34" charset="-128"/>
              </a:rPr>
              <a:t>This kind of interference between two bulky groups is called </a:t>
            </a:r>
            <a:r>
              <a:rPr lang="en-US" altLang="en-US" sz="2200" b="1" dirty="0">
                <a:solidFill>
                  <a:srgbClr val="000000"/>
                </a:solidFill>
                <a:ea typeface="ＭＳ Ｐゴシック" pitchFamily="34" charset="-128"/>
              </a:rPr>
              <a:t>steric strain </a:t>
            </a:r>
            <a:r>
              <a:rPr lang="en-US" altLang="en-US" sz="2200" dirty="0">
                <a:solidFill>
                  <a:srgbClr val="000000"/>
                </a:solidFill>
                <a:ea typeface="ＭＳ Ｐゴシック" pitchFamily="34" charset="-128"/>
              </a:rPr>
              <a:t>or </a:t>
            </a:r>
            <a:r>
              <a:rPr lang="en-US" altLang="en-US" sz="2200" b="1" dirty="0">
                <a:solidFill>
                  <a:srgbClr val="000000"/>
                </a:solidFill>
                <a:ea typeface="ＭＳ Ｐゴシック" pitchFamily="34" charset="-128"/>
              </a:rPr>
              <a:t>steric hindrance</a:t>
            </a:r>
            <a:r>
              <a:rPr lang="en-US" altLang="en-US" sz="2200" dirty="0">
                <a:solidFill>
                  <a:srgbClr val="000000"/>
                </a:solidFill>
                <a:ea typeface="ＭＳ Ｐゴシック" pitchFamily="34" charset="-128"/>
              </a:rPr>
              <a:t>.</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5948"/>
          <a:stretch/>
        </p:blipFill>
        <p:spPr>
          <a:xfrm>
            <a:off x="304800" y="1764591"/>
            <a:ext cx="8534400" cy="2322022"/>
          </a:xfrm>
          <a:prstGeom prst="rect">
            <a:avLst/>
          </a:prstGeom>
        </p:spPr>
      </p:pic>
    </p:spTree>
    <p:extLst>
      <p:ext uri="{BB962C8B-B14F-4D97-AF65-F5344CB8AC3E}">
        <p14:creationId xmlns:p14="http://schemas.microsoft.com/office/powerpoint/2010/main" val="4822363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Alkane Examples</a:t>
            </a:r>
            <a:endParaRPr lang="en-US" sz="4400" b="0" dirty="0" smtClean="0">
              <a:solidFill>
                <a:schemeClr val="tx1"/>
              </a:solidFill>
            </a:endParaRPr>
          </a:p>
        </p:txBody>
      </p:sp>
      <p:sp>
        <p:nvSpPr>
          <p:cNvPr id="13315" name="Content Placeholder 2"/>
          <p:cNvSpPr>
            <a:spLocks noGrp="1"/>
          </p:cNvSpPr>
          <p:nvPr>
            <p:ph idx="1"/>
          </p:nvPr>
        </p:nvSpPr>
        <p:spPr>
          <a:xfrm>
            <a:off x="365125" y="5135707"/>
            <a:ext cx="8634413" cy="1074140"/>
          </a:xfrm>
        </p:spPr>
        <p:txBody>
          <a:bodyPr/>
          <a:lstStyle/>
          <a:p>
            <a:pPr eaLnBrk="1" hangingPunct="1">
              <a:lnSpc>
                <a:spcPct val="90000"/>
              </a:lnSpc>
            </a:pPr>
            <a:r>
              <a:rPr lang="en-US" altLang="en-US" sz="2200" dirty="0"/>
              <a:t>The </a:t>
            </a:r>
            <a:r>
              <a:rPr lang="en-US" altLang="en-US" sz="2200" dirty="0">
                <a:cs typeface="Arial" pitchFamily="34" charset="0"/>
              </a:rPr>
              <a:t>–CH</a:t>
            </a:r>
            <a:r>
              <a:rPr lang="en-US" altLang="en-US" sz="2200" baseline="-25000" dirty="0">
                <a:cs typeface="Arial" pitchFamily="34" charset="0"/>
              </a:rPr>
              <a:t>2</a:t>
            </a:r>
            <a:r>
              <a:rPr lang="en-US" altLang="en-US" sz="2200" dirty="0">
                <a:cs typeface="Arial" pitchFamily="34" charset="0"/>
              </a:rPr>
              <a:t>– group is called a </a:t>
            </a:r>
            <a:r>
              <a:rPr lang="en-US" altLang="en-US" sz="2200" b="1" dirty="0">
                <a:cs typeface="Arial" pitchFamily="34" charset="0"/>
              </a:rPr>
              <a:t>methylene group</a:t>
            </a:r>
            <a:r>
              <a:rPr lang="en-US" altLang="en-US" sz="2200" dirty="0">
                <a:cs typeface="Arial" pitchFamily="34" charset="0"/>
              </a:rPr>
              <a:t>.</a:t>
            </a:r>
          </a:p>
          <a:p>
            <a:pPr eaLnBrk="1" hangingPunct="1">
              <a:lnSpc>
                <a:spcPct val="90000"/>
              </a:lnSpc>
            </a:pPr>
            <a:r>
              <a:rPr lang="en-US" altLang="en-US" sz="2200" dirty="0">
                <a:cs typeface="Arial" pitchFamily="34" charset="0"/>
              </a:rPr>
              <a:t>A series of compounds that differ only in the number of methylene groups is known as a </a:t>
            </a:r>
            <a:r>
              <a:rPr lang="en-US" altLang="en-US" sz="2200" b="1" dirty="0">
                <a:cs typeface="Arial" pitchFamily="34" charset="0"/>
              </a:rPr>
              <a:t>homologous series</a:t>
            </a:r>
            <a:r>
              <a:rPr lang="en-US" altLang="en-US" sz="2200" dirty="0">
                <a:cs typeface="Arial" pitchFamily="34" charset="0"/>
              </a:rPr>
              <a:t>.</a:t>
            </a:r>
            <a:endParaRPr lang="en-US" altLang="en-US" sz="2200" dirty="0">
              <a:solidFill>
                <a:schemeClr val="accent2"/>
              </a:solidFill>
              <a:cs typeface="Arial"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5423"/>
          <a:stretch/>
        </p:blipFill>
        <p:spPr>
          <a:xfrm>
            <a:off x="304800" y="1929384"/>
            <a:ext cx="8534400" cy="28365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Conformations of Higher Alkanes</a:t>
            </a:r>
            <a:endParaRPr lang="en-US" sz="4400" b="0" baseline="-25000" dirty="0" smtClean="0">
              <a:solidFill>
                <a:schemeClr val="tx1"/>
              </a:solidFill>
            </a:endParaRPr>
          </a:p>
        </p:txBody>
      </p:sp>
      <p:sp>
        <p:nvSpPr>
          <p:cNvPr id="40963" name="Content Placeholder 2"/>
          <p:cNvSpPr>
            <a:spLocks noGrp="1"/>
          </p:cNvSpPr>
          <p:nvPr>
            <p:ph idx="1"/>
          </p:nvPr>
        </p:nvSpPr>
        <p:spPr>
          <a:xfrm>
            <a:off x="369888" y="5084162"/>
            <a:ext cx="8369202" cy="1200329"/>
          </a:xfrm>
        </p:spPr>
        <p:txBody>
          <a:bodyPr/>
          <a:lstStyle/>
          <a:p>
            <a:r>
              <a:rPr lang="en-US" altLang="en-US" sz="2400" dirty="0">
                <a:ea typeface="ＭＳ Ｐゴシック" pitchFamily="34" charset="-128"/>
              </a:rPr>
              <a:t>The higher alkanes resemble butane in their preference </a:t>
            </a:r>
            <a:r>
              <a:rPr lang="en-US" altLang="en-US" sz="2400" dirty="0" smtClean="0">
                <a:ea typeface="ＭＳ Ｐゴシック" pitchFamily="34" charset="-128"/>
              </a:rPr>
              <a:t/>
            </a:r>
            <a:br>
              <a:rPr lang="en-US" altLang="en-US" sz="2400" dirty="0" smtClean="0">
                <a:ea typeface="ＭＳ Ｐゴシック" pitchFamily="34" charset="-128"/>
              </a:rPr>
            </a:br>
            <a:r>
              <a:rPr lang="en-US" altLang="en-US" sz="2400" dirty="0" smtClean="0">
                <a:ea typeface="ＭＳ Ｐゴシック" pitchFamily="34" charset="-128"/>
              </a:rPr>
              <a:t>for </a:t>
            </a:r>
            <a:r>
              <a:rPr lang="en-US" altLang="en-US" sz="2400" dirty="0">
                <a:ea typeface="ＭＳ Ｐゴシック" pitchFamily="34" charset="-128"/>
              </a:rPr>
              <a:t>anti and gauche conformations about the carbon–carbon bonds.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8216"/>
          <a:stretch/>
        </p:blipFill>
        <p:spPr>
          <a:xfrm>
            <a:off x="304800" y="2542032"/>
            <a:ext cx="8534400" cy="1628186"/>
          </a:xfrm>
          <a:prstGeom prst="rect">
            <a:avLst/>
          </a:prstGeom>
        </p:spPr>
      </p:pic>
    </p:spTree>
    <p:extLst>
      <p:ext uri="{BB962C8B-B14F-4D97-AF65-F5344CB8AC3E}">
        <p14:creationId xmlns:p14="http://schemas.microsoft.com/office/powerpoint/2010/main" val="269831606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Cycloalkanes: C</a:t>
            </a:r>
            <a:r>
              <a:rPr lang="en-US" altLang="en-US" sz="4400" b="0" i="1" baseline="-20000" dirty="0">
                <a:solidFill>
                  <a:schemeClr val="tx1"/>
                </a:solidFill>
                <a:ea typeface="ＭＳ Ｐゴシック" pitchFamily="34" charset="-128"/>
              </a:rPr>
              <a:t>n</a:t>
            </a:r>
            <a:r>
              <a:rPr lang="en-US" altLang="en-US" sz="4400" b="0" dirty="0">
                <a:solidFill>
                  <a:schemeClr val="tx1"/>
                </a:solidFill>
                <a:ea typeface="ＭＳ Ｐゴシック" pitchFamily="34" charset="-128"/>
              </a:rPr>
              <a:t>H</a:t>
            </a:r>
            <a:r>
              <a:rPr lang="en-US" altLang="en-US" sz="4400" b="0" i="1" baseline="-20000" dirty="0">
                <a:solidFill>
                  <a:schemeClr val="tx1"/>
                </a:solidFill>
                <a:ea typeface="ＭＳ Ｐゴシック" pitchFamily="34" charset="-128"/>
              </a:rPr>
              <a:t>2n</a:t>
            </a:r>
            <a:endParaRPr lang="en-US" sz="4400" b="0" baseline="-25000" dirty="0" smtClean="0">
              <a:solidFill>
                <a:schemeClr val="tx1"/>
              </a:solidFill>
            </a:endParaRPr>
          </a:p>
        </p:txBody>
      </p:sp>
      <p:sp>
        <p:nvSpPr>
          <p:cNvPr id="40963" name="Content Placeholder 2"/>
          <p:cNvSpPr>
            <a:spLocks noGrp="1"/>
          </p:cNvSpPr>
          <p:nvPr>
            <p:ph idx="1"/>
          </p:nvPr>
        </p:nvSpPr>
        <p:spPr>
          <a:xfrm>
            <a:off x="369887" y="5529843"/>
            <a:ext cx="8640549" cy="584775"/>
          </a:xfrm>
        </p:spPr>
        <p:txBody>
          <a:bodyPr/>
          <a:lstStyle/>
          <a:p>
            <a:pPr marL="0" indent="0" algn="ctr" eaLnBrk="1" hangingPunct="1">
              <a:buNone/>
            </a:pPr>
            <a:r>
              <a:rPr lang="en-US" altLang="en-US" dirty="0"/>
              <a:t>Cycloalkanes contain rings of carbon atoms.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341"/>
          <a:stretch/>
        </p:blipFill>
        <p:spPr>
          <a:xfrm>
            <a:off x="304800" y="1737360"/>
            <a:ext cx="8534400" cy="3236422"/>
          </a:xfrm>
          <a:prstGeom prst="rect">
            <a:avLst/>
          </a:prstGeom>
        </p:spPr>
      </p:pic>
    </p:spTree>
    <p:extLst>
      <p:ext uri="{BB962C8B-B14F-4D97-AF65-F5344CB8AC3E}">
        <p14:creationId xmlns:p14="http://schemas.microsoft.com/office/powerpoint/2010/main" val="327505172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Physical Properties of Alkanes</a:t>
            </a:r>
            <a:endParaRPr lang="en-US" sz="4400" b="0" baseline="-25000" dirty="0" smtClean="0">
              <a:solidFill>
                <a:schemeClr val="tx1"/>
              </a:solidFill>
            </a:endParaRPr>
          </a:p>
        </p:txBody>
      </p:sp>
      <p:sp>
        <p:nvSpPr>
          <p:cNvPr id="40963" name="Content Placeholder 2"/>
          <p:cNvSpPr>
            <a:spLocks noGrp="1"/>
          </p:cNvSpPr>
          <p:nvPr>
            <p:ph idx="1"/>
          </p:nvPr>
        </p:nvSpPr>
        <p:spPr>
          <a:xfrm>
            <a:off x="369887" y="1343902"/>
            <a:ext cx="8640549" cy="1138773"/>
          </a:xfrm>
        </p:spPr>
        <p:txBody>
          <a:bodyPr/>
          <a:lstStyle/>
          <a:p>
            <a:pPr eaLnBrk="1" hangingPunct="1"/>
            <a:r>
              <a:rPr lang="en-US" altLang="en-US" sz="2000" dirty="0">
                <a:ea typeface="ＭＳ Ｐゴシック" pitchFamily="34" charset="-128"/>
              </a:rPr>
              <a:t>Nonpolar</a:t>
            </a:r>
          </a:p>
          <a:p>
            <a:pPr eaLnBrk="1" hangingPunct="1"/>
            <a:r>
              <a:rPr lang="en-US" altLang="en-US" sz="2000" dirty="0">
                <a:ea typeface="ＭＳ Ｐゴシック" pitchFamily="34" charset="-128"/>
              </a:rPr>
              <a:t>Relatively inert</a:t>
            </a:r>
          </a:p>
          <a:p>
            <a:pPr eaLnBrk="1" hangingPunct="1"/>
            <a:r>
              <a:rPr lang="en-US" altLang="en-US" sz="2000" dirty="0">
                <a:ea typeface="ＭＳ Ｐゴシック" pitchFamily="34" charset="-128"/>
              </a:rPr>
              <a:t>Boiling point and melting point depend on the molecular weight.</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5639"/>
          <a:stretch/>
        </p:blipFill>
        <p:spPr>
          <a:xfrm>
            <a:off x="304800" y="2882854"/>
            <a:ext cx="8534400" cy="3227001"/>
          </a:xfrm>
          <a:prstGeom prst="rect">
            <a:avLst/>
          </a:prstGeom>
        </p:spPr>
      </p:pic>
    </p:spTree>
    <p:extLst>
      <p:ext uri="{BB962C8B-B14F-4D97-AF65-F5344CB8AC3E}">
        <p14:creationId xmlns:p14="http://schemas.microsoft.com/office/powerpoint/2010/main" val="323569427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Cycloalkane Nomenclature</a:t>
            </a:r>
            <a:endParaRPr lang="en-US" sz="4400" b="0" baseline="-25000" dirty="0" smtClean="0">
              <a:solidFill>
                <a:schemeClr val="tx1"/>
              </a:solidFill>
            </a:endParaRPr>
          </a:p>
        </p:txBody>
      </p:sp>
      <p:sp>
        <p:nvSpPr>
          <p:cNvPr id="40963" name="Content Placeholder 2"/>
          <p:cNvSpPr>
            <a:spLocks noGrp="1"/>
          </p:cNvSpPr>
          <p:nvPr>
            <p:ph idx="1"/>
          </p:nvPr>
        </p:nvSpPr>
        <p:spPr>
          <a:xfrm>
            <a:off x="369887" y="1638428"/>
            <a:ext cx="8469313" cy="1643527"/>
          </a:xfrm>
        </p:spPr>
        <p:txBody>
          <a:bodyPr/>
          <a:lstStyle/>
          <a:p>
            <a:pPr eaLnBrk="1" hangingPunct="1"/>
            <a:r>
              <a:rPr lang="en-US" altLang="en-US" sz="2400" dirty="0" smtClean="0">
                <a:ea typeface="ＭＳ Ｐゴシック" pitchFamily="34" charset="-128"/>
              </a:rPr>
              <a:t>Cycloalkane is the main chain; alkyl groups attached to the cycloalkane will be named as alkyl groups.</a:t>
            </a:r>
          </a:p>
          <a:p>
            <a:pPr eaLnBrk="1" hangingPunct="1"/>
            <a:r>
              <a:rPr lang="en-US" altLang="en-US" sz="2400" dirty="0" smtClean="0">
                <a:ea typeface="ＭＳ Ｐゴシック" pitchFamily="34" charset="-128"/>
              </a:rPr>
              <a:t>If only one alkyl group is present, then no number is necessary.</a:t>
            </a:r>
            <a:endParaRPr lang="en-US" altLang="en-US" sz="2400" dirty="0">
              <a:ea typeface="ＭＳ Ｐゴシック" pitchFamily="34" charset="-128"/>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6361"/>
          <a:stretch/>
        </p:blipFill>
        <p:spPr>
          <a:xfrm>
            <a:off x="304800" y="4005903"/>
            <a:ext cx="8534400" cy="2214788"/>
          </a:xfrm>
          <a:prstGeom prst="rect">
            <a:avLst/>
          </a:prstGeom>
        </p:spPr>
      </p:pic>
    </p:spTree>
    <p:extLst>
      <p:ext uri="{BB962C8B-B14F-4D97-AF65-F5344CB8AC3E}">
        <p14:creationId xmlns:p14="http://schemas.microsoft.com/office/powerpoint/2010/main" val="62255005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Cycloalkane Nomenclature</a:t>
            </a:r>
            <a:endParaRPr lang="en-US" sz="4400" b="0" baseline="-25000" dirty="0" smtClean="0">
              <a:solidFill>
                <a:schemeClr val="tx1"/>
              </a:solidFill>
            </a:endParaRPr>
          </a:p>
        </p:txBody>
      </p:sp>
      <p:sp>
        <p:nvSpPr>
          <p:cNvPr id="40963" name="Content Placeholder 2"/>
          <p:cNvSpPr>
            <a:spLocks noGrp="1"/>
          </p:cNvSpPr>
          <p:nvPr>
            <p:ph idx="1"/>
          </p:nvPr>
        </p:nvSpPr>
        <p:spPr>
          <a:xfrm>
            <a:off x="369887" y="1642774"/>
            <a:ext cx="8640549" cy="1292662"/>
          </a:xfrm>
        </p:spPr>
        <p:txBody>
          <a:bodyPr/>
          <a:lstStyle/>
          <a:p>
            <a:pPr eaLnBrk="1" hangingPunct="1"/>
            <a:r>
              <a:rPr lang="en-US" altLang="en-US" sz="2600" dirty="0">
                <a:ea typeface="ＭＳ Ｐゴシック" pitchFamily="34" charset="-128"/>
              </a:rPr>
              <a:t>If there are two or more substituents, number the </a:t>
            </a:r>
            <a:r>
              <a:rPr lang="en-US" altLang="en-US" sz="2600" dirty="0" smtClean="0">
                <a:ea typeface="ＭＳ Ｐゴシック" pitchFamily="34" charset="-128"/>
              </a:rPr>
              <a:t/>
            </a:r>
            <a:br>
              <a:rPr lang="en-US" altLang="en-US" sz="2600" dirty="0" smtClean="0">
                <a:ea typeface="ＭＳ Ｐゴシック" pitchFamily="34" charset="-128"/>
              </a:rPr>
            </a:br>
            <a:r>
              <a:rPr lang="en-US" altLang="en-US" sz="2600" dirty="0" smtClean="0">
                <a:ea typeface="ＭＳ Ｐゴシック" pitchFamily="34" charset="-128"/>
              </a:rPr>
              <a:t>main </a:t>
            </a:r>
            <a:r>
              <a:rPr lang="en-US" altLang="en-US" sz="2600" dirty="0">
                <a:ea typeface="ＭＳ Ｐゴシック" pitchFamily="34" charset="-128"/>
              </a:rPr>
              <a:t>chain to give all substituents the lowest </a:t>
            </a:r>
            <a:r>
              <a:rPr lang="en-US" altLang="en-US" sz="2600" dirty="0" smtClean="0">
                <a:ea typeface="ＭＳ Ｐゴシック" pitchFamily="34" charset="-128"/>
              </a:rPr>
              <a:t/>
            </a:r>
            <a:br>
              <a:rPr lang="en-US" altLang="en-US" sz="2600" dirty="0" smtClean="0">
                <a:ea typeface="ＭＳ Ｐゴシック" pitchFamily="34" charset="-128"/>
              </a:rPr>
            </a:br>
            <a:r>
              <a:rPr lang="en-US" altLang="en-US" sz="2600" dirty="0" smtClean="0">
                <a:ea typeface="ＭＳ Ｐゴシック" pitchFamily="34" charset="-128"/>
              </a:rPr>
              <a:t>possible </a:t>
            </a:r>
            <a:r>
              <a:rPr lang="en-US" altLang="en-US" sz="2600" dirty="0">
                <a:ea typeface="ＭＳ Ｐゴシック" pitchFamily="34" charset="-128"/>
              </a:rPr>
              <a:t>number.</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694"/>
          <a:stretch/>
        </p:blipFill>
        <p:spPr>
          <a:xfrm>
            <a:off x="457200" y="3707099"/>
            <a:ext cx="8534400" cy="1865653"/>
          </a:xfrm>
          <a:prstGeom prst="rect">
            <a:avLst/>
          </a:prstGeom>
        </p:spPr>
      </p:pic>
    </p:spTree>
    <p:extLst>
      <p:ext uri="{BB962C8B-B14F-4D97-AF65-F5344CB8AC3E}">
        <p14:creationId xmlns:p14="http://schemas.microsoft.com/office/powerpoint/2010/main" val="317612616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Cycloalkanes As Substituents</a:t>
            </a:r>
            <a:endParaRPr lang="en-US" sz="4400" b="0" baseline="-25000" dirty="0" smtClean="0">
              <a:solidFill>
                <a:schemeClr val="tx1"/>
              </a:solidFill>
            </a:endParaRPr>
          </a:p>
        </p:txBody>
      </p:sp>
      <p:sp>
        <p:nvSpPr>
          <p:cNvPr id="40963" name="Content Placeholder 2"/>
          <p:cNvSpPr>
            <a:spLocks noGrp="1"/>
          </p:cNvSpPr>
          <p:nvPr>
            <p:ph idx="1"/>
          </p:nvPr>
        </p:nvSpPr>
        <p:spPr>
          <a:xfrm>
            <a:off x="369887" y="1654425"/>
            <a:ext cx="8640549" cy="1910745"/>
          </a:xfrm>
        </p:spPr>
        <p:txBody>
          <a:bodyPr/>
          <a:lstStyle/>
          <a:p>
            <a:pPr eaLnBrk="1" hangingPunct="1"/>
            <a:r>
              <a:rPr lang="en-US" altLang="en-US" sz="2800" dirty="0">
                <a:ea typeface="ＭＳ Ｐゴシック" pitchFamily="34" charset="-128"/>
              </a:rPr>
              <a:t>The cycloalkane becomes a substituent when the acyclic portion of the molecule contains fewer carbons than the cyclic part or when there is a more important functional group in the molecule.</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6724"/>
          <a:stretch/>
        </p:blipFill>
        <p:spPr>
          <a:xfrm>
            <a:off x="457200" y="3817485"/>
            <a:ext cx="8534400" cy="2194837"/>
          </a:xfrm>
          <a:prstGeom prst="rect">
            <a:avLst/>
          </a:prstGeom>
        </p:spPr>
      </p:pic>
    </p:spTree>
    <p:extLst>
      <p:ext uri="{BB962C8B-B14F-4D97-AF65-F5344CB8AC3E}">
        <p14:creationId xmlns:p14="http://schemas.microsoft.com/office/powerpoint/2010/main" val="164038060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Geometric Isomers</a:t>
            </a:r>
            <a:endParaRPr lang="en-US" sz="4400" b="0" baseline="-25000" dirty="0" smtClean="0">
              <a:solidFill>
                <a:schemeClr val="tx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913"/>
          <a:stretch/>
        </p:blipFill>
        <p:spPr>
          <a:xfrm>
            <a:off x="304800" y="1347216"/>
            <a:ext cx="8534400" cy="4000639"/>
          </a:xfrm>
          <a:prstGeom prst="rect">
            <a:avLst/>
          </a:prstGeom>
        </p:spPr>
      </p:pic>
    </p:spTree>
    <p:extLst>
      <p:ext uri="{BB962C8B-B14F-4D97-AF65-F5344CB8AC3E}">
        <p14:creationId xmlns:p14="http://schemas.microsoft.com/office/powerpoint/2010/main" val="77688522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Stabilities of Cycloalkanes</a:t>
            </a:r>
            <a:endParaRPr lang="en-US" sz="4400" b="0" baseline="-25000" dirty="0" smtClean="0">
              <a:solidFill>
                <a:schemeClr val="tx1"/>
              </a:solidFill>
            </a:endParaRPr>
          </a:p>
        </p:txBody>
      </p:sp>
      <p:sp>
        <p:nvSpPr>
          <p:cNvPr id="40963" name="Content Placeholder 2"/>
          <p:cNvSpPr>
            <a:spLocks noGrp="1"/>
          </p:cNvSpPr>
          <p:nvPr>
            <p:ph idx="1"/>
          </p:nvPr>
        </p:nvSpPr>
        <p:spPr>
          <a:xfrm>
            <a:off x="369888" y="1483070"/>
            <a:ext cx="8476162" cy="4807983"/>
          </a:xfrm>
        </p:spPr>
        <p:txBody>
          <a:bodyPr/>
          <a:lstStyle/>
          <a:p>
            <a:pPr eaLnBrk="1" hangingPunct="1">
              <a:lnSpc>
                <a:spcPct val="90000"/>
              </a:lnSpc>
            </a:pPr>
            <a:r>
              <a:rPr lang="en-US" altLang="en-US" sz="2600" dirty="0">
                <a:ea typeface="ＭＳ Ｐゴシック" pitchFamily="34" charset="-128"/>
              </a:rPr>
              <a:t>Five- and six-membered rings are the most common in nature.  </a:t>
            </a:r>
          </a:p>
          <a:p>
            <a:pPr eaLnBrk="1" hangingPunct="1">
              <a:lnSpc>
                <a:spcPct val="90000"/>
              </a:lnSpc>
            </a:pPr>
            <a:r>
              <a:rPr lang="en-US" altLang="en-US" sz="2600" dirty="0">
                <a:ea typeface="ＭＳ Ｐゴシック" pitchFamily="34" charset="-128"/>
              </a:rPr>
              <a:t>Carbons of cycloalkanes are </a:t>
            </a:r>
            <a:r>
              <a:rPr lang="en-US" altLang="en-US" sz="2600" i="1" dirty="0">
                <a:ea typeface="ＭＳ Ｐゴシック" pitchFamily="34" charset="-128"/>
              </a:rPr>
              <a:t>sp</a:t>
            </a:r>
            <a:r>
              <a:rPr lang="en-US" altLang="en-US" sz="2600" i="1" baseline="30000" dirty="0">
                <a:ea typeface="ＭＳ Ｐゴシック" pitchFamily="34" charset="-128"/>
              </a:rPr>
              <a:t>3</a:t>
            </a:r>
            <a:r>
              <a:rPr lang="en-US" altLang="en-US" sz="2600" dirty="0">
                <a:ea typeface="ＭＳ Ｐゴシック" pitchFamily="34" charset="-128"/>
              </a:rPr>
              <a:t> hybridized and thus require an angle of </a:t>
            </a:r>
            <a:r>
              <a:rPr lang="en-US" altLang="en-US" sz="2600" dirty="0" smtClean="0">
                <a:ea typeface="ＭＳ Ｐゴシック" pitchFamily="34" charset="-128"/>
              </a:rPr>
              <a:t>109.5</a:t>
            </a:r>
            <a:r>
              <a:rPr lang="en-US" sz="2600" dirty="0">
                <a:ea typeface="Calibri"/>
              </a:rPr>
              <a:t>°</a:t>
            </a:r>
            <a:r>
              <a:rPr lang="en-US" altLang="en-US" sz="2600" dirty="0" smtClean="0">
                <a:ea typeface="ＭＳ Ｐゴシック" pitchFamily="34" charset="-128"/>
              </a:rPr>
              <a:t>.</a:t>
            </a:r>
            <a:endParaRPr lang="en-US" altLang="en-US" sz="2600" dirty="0">
              <a:ea typeface="ＭＳ Ｐゴシック" pitchFamily="34" charset="-128"/>
            </a:endParaRPr>
          </a:p>
          <a:p>
            <a:pPr eaLnBrk="1" hangingPunct="1">
              <a:lnSpc>
                <a:spcPct val="90000"/>
              </a:lnSpc>
            </a:pPr>
            <a:r>
              <a:rPr lang="en-US" altLang="en-US" sz="2600" dirty="0">
                <a:ea typeface="ＭＳ Ｐゴシック" pitchFamily="34" charset="-128"/>
              </a:rPr>
              <a:t>When a cycloalkane carbon has an angle other than </a:t>
            </a:r>
            <a:r>
              <a:rPr lang="en-US" altLang="en-US" sz="2600" dirty="0" smtClean="0">
                <a:ea typeface="ＭＳ Ｐゴシック" pitchFamily="34" charset="-128"/>
              </a:rPr>
              <a:t>109.5</a:t>
            </a:r>
            <a:r>
              <a:rPr lang="it-IT" sz="2600" dirty="0">
                <a:ea typeface="Calibri"/>
              </a:rPr>
              <a:t>°</a:t>
            </a:r>
            <a:r>
              <a:rPr lang="en-US" altLang="en-US" sz="2600" dirty="0" smtClean="0">
                <a:ea typeface="ＭＳ Ｐゴシック" pitchFamily="34" charset="-128"/>
                <a:cs typeface="Arial" pitchFamily="34" charset="0"/>
              </a:rPr>
              <a:t>,</a:t>
            </a:r>
            <a:r>
              <a:rPr lang="en-US" altLang="en-US" sz="2600" dirty="0" smtClean="0">
                <a:ea typeface="ＭＳ Ｐゴシック" pitchFamily="34" charset="-128"/>
              </a:rPr>
              <a:t> </a:t>
            </a:r>
            <a:r>
              <a:rPr lang="en-US" altLang="en-US" sz="2600" dirty="0">
                <a:ea typeface="ＭＳ Ｐゴシック" pitchFamily="34" charset="-128"/>
              </a:rPr>
              <a:t>there will not be optimum overlap and the compound will have </a:t>
            </a:r>
            <a:r>
              <a:rPr lang="en-US" altLang="en-US" sz="2600" b="1" dirty="0">
                <a:ea typeface="ＭＳ Ｐゴシック" pitchFamily="34" charset="-128"/>
              </a:rPr>
              <a:t>angle strain</a:t>
            </a:r>
            <a:r>
              <a:rPr lang="en-US" altLang="en-US" sz="2600" dirty="0">
                <a:ea typeface="ＭＳ Ｐゴシック" pitchFamily="34" charset="-128"/>
              </a:rPr>
              <a:t>.</a:t>
            </a:r>
          </a:p>
          <a:p>
            <a:pPr eaLnBrk="1" hangingPunct="1">
              <a:lnSpc>
                <a:spcPct val="90000"/>
              </a:lnSpc>
            </a:pPr>
            <a:r>
              <a:rPr lang="en-US" altLang="en-US" sz="2600" dirty="0">
                <a:ea typeface="ＭＳ Ｐゴシック" pitchFamily="34" charset="-128"/>
              </a:rPr>
              <a:t>Angle strain is sometimes called </a:t>
            </a:r>
            <a:r>
              <a:rPr lang="en-US" altLang="en-US" sz="2600" i="1" dirty="0">
                <a:ea typeface="ＭＳ Ｐゴシック" pitchFamily="34" charset="-128"/>
              </a:rPr>
              <a:t>Baeyer strain</a:t>
            </a:r>
            <a:r>
              <a:rPr lang="en-US" altLang="en-US" sz="2600" dirty="0">
                <a:ea typeface="ＭＳ Ｐゴシック" pitchFamily="34" charset="-128"/>
              </a:rPr>
              <a:t> in honor of Adolf von Baeyer, who first explained this phenomenon.</a:t>
            </a:r>
          </a:p>
          <a:p>
            <a:pPr eaLnBrk="1" hangingPunct="1">
              <a:lnSpc>
                <a:spcPct val="90000"/>
              </a:lnSpc>
            </a:pPr>
            <a:r>
              <a:rPr lang="en-US" altLang="en-US" sz="2600" b="1" dirty="0">
                <a:ea typeface="ＭＳ Ｐゴシック" pitchFamily="34" charset="-128"/>
              </a:rPr>
              <a:t>Torsional strain </a:t>
            </a:r>
            <a:r>
              <a:rPr lang="en-US" altLang="en-US" sz="2600" dirty="0">
                <a:ea typeface="ＭＳ Ｐゴシック" pitchFamily="34" charset="-128"/>
              </a:rPr>
              <a:t>arises when all the bonds are eclipsed.</a:t>
            </a:r>
          </a:p>
        </p:txBody>
      </p:sp>
    </p:spTree>
    <p:extLst>
      <p:ext uri="{BB962C8B-B14F-4D97-AF65-F5344CB8AC3E}">
        <p14:creationId xmlns:p14="http://schemas.microsoft.com/office/powerpoint/2010/main" val="65519528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Angle Strain in </a:t>
            </a:r>
            <a:r>
              <a:rPr lang="en-US" altLang="en-US" sz="4400" b="0" dirty="0" err="1">
                <a:solidFill>
                  <a:schemeClr val="tx1"/>
                </a:solidFill>
                <a:ea typeface="ＭＳ Ｐゴシック" pitchFamily="34" charset="-128"/>
              </a:rPr>
              <a:t>Cyclobutane</a:t>
            </a:r>
            <a:endParaRPr lang="en-US" sz="4400" b="0" baseline="-25000" dirty="0" smtClean="0">
              <a:solidFill>
                <a:schemeClr val="tx1"/>
              </a:solidFill>
            </a:endParaRPr>
          </a:p>
        </p:txBody>
      </p:sp>
      <p:sp>
        <p:nvSpPr>
          <p:cNvPr id="40963" name="Content Placeholder 2"/>
          <p:cNvSpPr>
            <a:spLocks noGrp="1"/>
          </p:cNvSpPr>
          <p:nvPr>
            <p:ph idx="1"/>
          </p:nvPr>
        </p:nvSpPr>
        <p:spPr>
          <a:xfrm>
            <a:off x="369888" y="4572635"/>
            <a:ext cx="8476162" cy="1871282"/>
          </a:xfrm>
        </p:spPr>
        <p:txBody>
          <a:bodyPr/>
          <a:lstStyle/>
          <a:p>
            <a:pPr eaLnBrk="1" hangingPunct="1">
              <a:lnSpc>
                <a:spcPct val="90000"/>
              </a:lnSpc>
              <a:spcBef>
                <a:spcPct val="30000"/>
              </a:spcBef>
            </a:pPr>
            <a:r>
              <a:rPr lang="en-US" altLang="en-US" sz="2400" dirty="0">
                <a:solidFill>
                  <a:srgbClr val="000000"/>
                </a:solidFill>
                <a:ea typeface="ＭＳ Ｐゴシック" pitchFamily="34" charset="-128"/>
              </a:rPr>
              <a:t>The bond angles are compressed to </a:t>
            </a:r>
            <a:r>
              <a:rPr lang="en-US" altLang="en-US" sz="2400" dirty="0" smtClean="0">
                <a:solidFill>
                  <a:srgbClr val="000000"/>
                </a:solidFill>
                <a:ea typeface="ＭＳ Ｐゴシック" pitchFamily="34" charset="-128"/>
              </a:rPr>
              <a:t>90</a:t>
            </a:r>
            <a:r>
              <a:rPr lang="en-US" sz="2400" dirty="0" smtClean="0">
                <a:ea typeface="Calibri"/>
              </a:rPr>
              <a:t>°</a:t>
            </a:r>
            <a:r>
              <a:rPr lang="en-US" altLang="en-US" sz="2400" dirty="0" smtClean="0">
                <a:solidFill>
                  <a:srgbClr val="000000"/>
                </a:solidFill>
                <a:ea typeface="ＭＳ Ｐゴシック" pitchFamily="34" charset="-128"/>
              </a:rPr>
              <a:t> </a:t>
            </a:r>
            <a:r>
              <a:rPr lang="en-US" altLang="en-US" sz="2400" dirty="0">
                <a:solidFill>
                  <a:srgbClr val="000000"/>
                </a:solidFill>
                <a:ea typeface="ＭＳ Ｐゴシック" pitchFamily="34" charset="-128"/>
              </a:rPr>
              <a:t>from the usual </a:t>
            </a:r>
            <a:r>
              <a:rPr lang="en-US" altLang="en-US" sz="2400" dirty="0" smtClean="0">
                <a:solidFill>
                  <a:srgbClr val="000000"/>
                </a:solidFill>
                <a:ea typeface="ＭＳ Ｐゴシック" pitchFamily="34" charset="-128"/>
              </a:rPr>
              <a:t>109.5</a:t>
            </a:r>
            <a:r>
              <a:rPr lang="en-US" sz="2400" dirty="0">
                <a:ea typeface="Calibri"/>
              </a:rPr>
              <a:t>°</a:t>
            </a:r>
            <a:r>
              <a:rPr lang="en-US" altLang="en-US" sz="2400" dirty="0" smtClean="0">
                <a:solidFill>
                  <a:srgbClr val="000000"/>
                </a:solidFill>
                <a:ea typeface="ＭＳ Ｐゴシック" pitchFamily="34" charset="-128"/>
              </a:rPr>
              <a:t> </a:t>
            </a:r>
            <a:r>
              <a:rPr lang="en-US" altLang="en-US" sz="2400" dirty="0">
                <a:solidFill>
                  <a:srgbClr val="000000"/>
                </a:solidFill>
                <a:ea typeface="ＭＳ Ｐゴシック" pitchFamily="34" charset="-128"/>
              </a:rPr>
              <a:t>bond angle of </a:t>
            </a:r>
            <a:r>
              <a:rPr lang="en-US" altLang="en-US" sz="2400" i="1" dirty="0">
                <a:solidFill>
                  <a:srgbClr val="000000"/>
                </a:solidFill>
                <a:ea typeface="ＭＳ Ｐゴシック" pitchFamily="34" charset="-128"/>
              </a:rPr>
              <a:t>sp</a:t>
            </a:r>
            <a:r>
              <a:rPr lang="en-US" altLang="en-US" sz="2400" baseline="30000" dirty="0">
                <a:solidFill>
                  <a:srgbClr val="000000"/>
                </a:solidFill>
                <a:ea typeface="ＭＳ Ｐゴシック" pitchFamily="34" charset="-128"/>
              </a:rPr>
              <a:t>3</a:t>
            </a:r>
            <a:r>
              <a:rPr lang="en-US" altLang="en-US" sz="2400" dirty="0">
                <a:solidFill>
                  <a:srgbClr val="000000"/>
                </a:solidFill>
                <a:ea typeface="ＭＳ Ｐゴシック" pitchFamily="34" charset="-128"/>
              </a:rPr>
              <a:t> hybridized carbon atoms. </a:t>
            </a:r>
          </a:p>
          <a:p>
            <a:pPr eaLnBrk="1" hangingPunct="1">
              <a:lnSpc>
                <a:spcPct val="90000"/>
              </a:lnSpc>
              <a:spcBef>
                <a:spcPct val="30000"/>
              </a:spcBef>
            </a:pPr>
            <a:r>
              <a:rPr lang="en-US" altLang="en-US" sz="2400" dirty="0">
                <a:solidFill>
                  <a:srgbClr val="000000"/>
                </a:solidFill>
                <a:ea typeface="ＭＳ Ｐゴシック" pitchFamily="34" charset="-128"/>
              </a:rPr>
              <a:t>This severe angle strain leads to nonlinear overlap of the </a:t>
            </a:r>
            <a:r>
              <a:rPr lang="en-US" altLang="en-US" sz="2400" i="1" dirty="0">
                <a:solidFill>
                  <a:srgbClr val="000000"/>
                </a:solidFill>
                <a:ea typeface="ＭＳ Ｐゴシック" pitchFamily="34" charset="-128"/>
              </a:rPr>
              <a:t>sp</a:t>
            </a:r>
            <a:r>
              <a:rPr lang="en-US" altLang="en-US" sz="2400" baseline="30000" dirty="0">
                <a:solidFill>
                  <a:srgbClr val="000000"/>
                </a:solidFill>
                <a:ea typeface="ＭＳ Ｐゴシック" pitchFamily="34" charset="-128"/>
              </a:rPr>
              <a:t>3</a:t>
            </a:r>
            <a:r>
              <a:rPr lang="en-US" altLang="en-US" sz="2400" dirty="0">
                <a:solidFill>
                  <a:srgbClr val="000000"/>
                </a:solidFill>
                <a:ea typeface="ＭＳ Ｐゴシック" pitchFamily="34" charset="-128"/>
              </a:rPr>
              <a:t> orbitals and “bent bonds.”</a:t>
            </a:r>
            <a:endParaRPr lang="en-US" altLang="en-US" sz="2000" dirty="0">
              <a:solidFill>
                <a:srgbClr val="000000"/>
              </a:solidFill>
              <a:ea typeface="ＭＳ Ｐゴシック" pitchFamily="34" charset="-128"/>
            </a:endParaRPr>
          </a:p>
          <a:p>
            <a:pPr eaLnBrk="1" hangingPunct="1">
              <a:lnSpc>
                <a:spcPct val="90000"/>
              </a:lnSpc>
            </a:pPr>
            <a:endParaRPr lang="en-US" altLang="en-US" sz="2000" dirty="0">
              <a:ea typeface="ＭＳ Ｐゴシック" pitchFamily="34" charset="-128"/>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5154"/>
          <a:stretch/>
        </p:blipFill>
        <p:spPr>
          <a:xfrm>
            <a:off x="304800" y="1237211"/>
            <a:ext cx="8534400" cy="3237807"/>
          </a:xfrm>
          <a:prstGeom prst="rect">
            <a:avLst/>
          </a:prstGeom>
        </p:spPr>
      </p:pic>
    </p:spTree>
    <p:extLst>
      <p:ext uri="{BB962C8B-B14F-4D97-AF65-F5344CB8AC3E}">
        <p14:creationId xmlns:p14="http://schemas.microsoft.com/office/powerpoint/2010/main" val="236083828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Heats of Combustion</a:t>
            </a:r>
            <a:endParaRPr lang="en-US" sz="4400" b="0" baseline="-25000" dirty="0" smtClean="0">
              <a:solidFill>
                <a:schemeClr val="tx1"/>
              </a:solidFill>
            </a:endParaRPr>
          </a:p>
        </p:txBody>
      </p:sp>
      <p:sp>
        <p:nvSpPr>
          <p:cNvPr id="40963" name="Content Placeholder 2"/>
          <p:cNvSpPr>
            <a:spLocks noGrp="1"/>
          </p:cNvSpPr>
          <p:nvPr>
            <p:ph idx="1"/>
          </p:nvPr>
        </p:nvSpPr>
        <p:spPr>
          <a:xfrm>
            <a:off x="508433" y="3185623"/>
            <a:ext cx="8476162" cy="3194721"/>
          </a:xfrm>
        </p:spPr>
        <p:txBody>
          <a:bodyPr/>
          <a:lstStyle/>
          <a:p>
            <a:r>
              <a:rPr lang="en-US" altLang="en-US" sz="2800" dirty="0">
                <a:ea typeface="ＭＳ Ｐゴシック" pitchFamily="34" charset="-128"/>
              </a:rPr>
              <a:t>The heat of combustion is the amount of heat released when a compound is burned with an excess of oxygen in a sealed container called a bomb calorimeter.</a:t>
            </a:r>
          </a:p>
          <a:p>
            <a:r>
              <a:rPr lang="en-US" altLang="en-US" sz="2800" dirty="0">
                <a:ea typeface="ＭＳ Ｐゴシック" pitchFamily="34" charset="-128"/>
              </a:rPr>
              <a:t>If the compound has extra energy as a result of ring strain, that extra energy is released in the combustion.</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7346"/>
          <a:stretch/>
        </p:blipFill>
        <p:spPr>
          <a:xfrm>
            <a:off x="221673" y="1159902"/>
            <a:ext cx="8534400" cy="1971225"/>
          </a:xfrm>
          <a:prstGeom prst="rect">
            <a:avLst/>
          </a:prstGeom>
        </p:spPr>
      </p:pic>
    </p:spTree>
    <p:extLst>
      <p:ext uri="{BB962C8B-B14F-4D97-AF65-F5344CB8AC3E}">
        <p14:creationId xmlns:p14="http://schemas.microsoft.com/office/powerpoint/2010/main" val="66928396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Small Alkanes (C</a:t>
            </a:r>
            <a:r>
              <a:rPr lang="en-US" altLang="en-US" sz="4400" b="0" i="1" baseline="-20000" dirty="0">
                <a:solidFill>
                  <a:schemeClr val="tx1"/>
                </a:solidFill>
                <a:ea typeface="ＭＳ Ｐゴシック" pitchFamily="34" charset="-128"/>
              </a:rPr>
              <a:t>n</a:t>
            </a:r>
            <a:r>
              <a:rPr lang="en-US" altLang="en-US" sz="4400" b="0" dirty="0">
                <a:solidFill>
                  <a:schemeClr val="tx1"/>
                </a:solidFill>
                <a:ea typeface="ＭＳ Ｐゴシック" pitchFamily="34" charset="-128"/>
              </a:rPr>
              <a:t>H</a:t>
            </a:r>
            <a:r>
              <a:rPr lang="en-US" altLang="en-US" sz="4400" b="0" baseline="-20000" dirty="0">
                <a:solidFill>
                  <a:schemeClr val="tx1"/>
                </a:solidFill>
                <a:ea typeface="ＭＳ Ｐゴシック" pitchFamily="34" charset="-128"/>
              </a:rPr>
              <a:t>2</a:t>
            </a:r>
            <a:r>
              <a:rPr lang="en-US" altLang="en-US" sz="4400" b="0" i="1" baseline="-20000" dirty="0">
                <a:solidFill>
                  <a:schemeClr val="tx1"/>
                </a:solidFill>
                <a:ea typeface="ＭＳ Ｐゴシック" pitchFamily="34" charset="-128"/>
              </a:rPr>
              <a:t>n</a:t>
            </a:r>
            <a:r>
              <a:rPr lang="en-US" altLang="en-US" sz="4400" b="0" baseline="-20000" dirty="0">
                <a:solidFill>
                  <a:schemeClr val="tx1"/>
                </a:solidFill>
                <a:ea typeface="ＭＳ Ｐゴシック" pitchFamily="34" charset="-128"/>
              </a:rPr>
              <a:t>+2</a:t>
            </a:r>
            <a:r>
              <a:rPr lang="en-US" altLang="en-US" sz="4400" b="0" dirty="0">
                <a:solidFill>
                  <a:schemeClr val="tx1"/>
                </a:solidFill>
                <a:ea typeface="ＭＳ Ｐゴシック" pitchFamily="34" charset="-128"/>
              </a:rPr>
              <a:t>)</a:t>
            </a:r>
            <a:endParaRPr lang="en-US" sz="4400" b="0" dirty="0" smtClean="0">
              <a:solidFill>
                <a:schemeClr val="tx1"/>
              </a:solidFill>
            </a:endParaRPr>
          </a:p>
        </p:txBody>
      </p:sp>
      <p:sp>
        <p:nvSpPr>
          <p:cNvPr id="14339" name="Content Placeholder 2"/>
          <p:cNvSpPr>
            <a:spLocks noGrp="1"/>
          </p:cNvSpPr>
          <p:nvPr>
            <p:ph idx="1"/>
          </p:nvPr>
        </p:nvSpPr>
        <p:spPr>
          <a:xfrm>
            <a:off x="365125" y="1685925"/>
            <a:ext cx="8634413" cy="3841750"/>
          </a:xfrm>
        </p:spPr>
        <p:txBody>
          <a:bodyPr/>
          <a:lstStyle/>
          <a:p>
            <a:pPr eaLnBrk="1" hangingPunct="1"/>
            <a:r>
              <a:rPr lang="en-US" altLang="en-US" sz="2800" dirty="0">
                <a:ea typeface="ＭＳ Ｐゴシック" pitchFamily="34" charset="-128"/>
              </a:rPr>
              <a:t>Methane</a:t>
            </a:r>
            <a:br>
              <a:rPr lang="en-US" altLang="en-US" sz="2800" dirty="0">
                <a:ea typeface="ＭＳ Ｐゴシック" pitchFamily="34" charset="-128"/>
              </a:rPr>
            </a:br>
            <a:endParaRPr lang="en-US" altLang="en-US" sz="2800" baseline="-20000" dirty="0">
              <a:ea typeface="ＭＳ Ｐゴシック" pitchFamily="34" charset="-128"/>
            </a:endParaRPr>
          </a:p>
          <a:p>
            <a:pPr eaLnBrk="1" hangingPunct="1"/>
            <a:r>
              <a:rPr lang="en-US" altLang="en-US" sz="2800" dirty="0">
                <a:ea typeface="ＭＳ Ｐゴシック" pitchFamily="34" charset="-128"/>
              </a:rPr>
              <a:t>Ethane</a:t>
            </a:r>
            <a:br>
              <a:rPr lang="en-US" altLang="en-US" sz="2800" dirty="0">
                <a:ea typeface="ＭＳ Ｐゴシック" pitchFamily="34" charset="-128"/>
              </a:rPr>
            </a:br>
            <a:r>
              <a:rPr lang="en-US" altLang="en-US" sz="2800" dirty="0">
                <a:ea typeface="ＭＳ Ｐゴシック" pitchFamily="34" charset="-128"/>
              </a:rPr>
              <a:t>		</a:t>
            </a:r>
          </a:p>
          <a:p>
            <a:pPr eaLnBrk="1" hangingPunct="1"/>
            <a:r>
              <a:rPr lang="en-US" altLang="en-US" sz="2800" dirty="0">
                <a:ea typeface="ＭＳ Ｐゴシック" pitchFamily="34" charset="-128"/>
              </a:rPr>
              <a:t>Propane</a:t>
            </a:r>
          </a:p>
          <a:p>
            <a:pPr eaLnBrk="1" hangingPunct="1">
              <a:buFontTx/>
              <a:buNone/>
            </a:pPr>
            <a:endParaRPr lang="en-US" altLang="en-US" sz="2800" dirty="0">
              <a:ea typeface="ＭＳ Ｐゴシック" pitchFamily="34" charset="-128"/>
            </a:endParaRPr>
          </a:p>
          <a:p>
            <a:pPr eaLnBrk="1" hangingPunct="1"/>
            <a:r>
              <a:rPr lang="en-US" altLang="en-US" sz="2800" dirty="0">
                <a:ea typeface="ＭＳ Ｐゴシック" pitchFamily="34" charset="-128"/>
              </a:rPr>
              <a:t>Butane </a:t>
            </a:r>
          </a:p>
          <a:p>
            <a:pPr eaLnBrk="1" hangingPunct="1">
              <a:buFontTx/>
              <a:buNone/>
            </a:pPr>
            <a:endParaRPr lang="en-US" altLang="en-US" sz="2800" dirty="0">
              <a:ea typeface="ＭＳ Ｐゴシック" pitchFamily="34" charset="-12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632" y="1853184"/>
            <a:ext cx="2840736" cy="315163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Torsional Strain in Cyclopropane</a:t>
            </a:r>
            <a:endParaRPr lang="en-US" sz="4400" b="0" baseline="-25000" dirty="0" smtClean="0">
              <a:solidFill>
                <a:schemeClr val="tx1"/>
              </a:solidFill>
            </a:endParaRPr>
          </a:p>
        </p:txBody>
      </p:sp>
      <p:sp>
        <p:nvSpPr>
          <p:cNvPr id="40963" name="Content Placeholder 2"/>
          <p:cNvSpPr>
            <a:spLocks noGrp="1"/>
          </p:cNvSpPr>
          <p:nvPr>
            <p:ph idx="1"/>
          </p:nvPr>
        </p:nvSpPr>
        <p:spPr>
          <a:xfrm>
            <a:off x="369888" y="5420564"/>
            <a:ext cx="8476162" cy="892552"/>
          </a:xfrm>
        </p:spPr>
        <p:txBody>
          <a:bodyPr/>
          <a:lstStyle/>
          <a:p>
            <a:pPr marL="0" indent="0" eaLnBrk="1" hangingPunct="1">
              <a:spcBef>
                <a:spcPct val="30000"/>
              </a:spcBef>
              <a:buNone/>
            </a:pPr>
            <a:r>
              <a:rPr lang="en-US" altLang="en-US" sz="2600" dirty="0">
                <a:solidFill>
                  <a:srgbClr val="000000"/>
                </a:solidFill>
              </a:rPr>
              <a:t>All the C</a:t>
            </a:r>
            <a:r>
              <a:rPr lang="en-US" altLang="en-US" sz="2600" dirty="0">
                <a:solidFill>
                  <a:srgbClr val="000000"/>
                </a:solidFill>
                <a:cs typeface="Arial" pitchFamily="34" charset="0"/>
              </a:rPr>
              <a:t>—C bonds are eclipsed, generating torsional strain that contributes to the total ring strain</a:t>
            </a:r>
            <a:r>
              <a:rPr lang="en-US" altLang="en-US" sz="2600" dirty="0" smtClean="0">
                <a:solidFill>
                  <a:srgbClr val="000000"/>
                </a:solidFill>
                <a:cs typeface="Arial" pitchFamily="34" charset="0"/>
              </a:rPr>
              <a:t>.</a:t>
            </a:r>
            <a:endParaRPr lang="en-US" altLang="en-US" sz="2600" dirty="0">
              <a:solidFill>
                <a:srgbClr val="000000"/>
              </a:solidFill>
              <a:cs typeface="Arial"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789"/>
          <a:stretch/>
        </p:blipFill>
        <p:spPr>
          <a:xfrm>
            <a:off x="304800" y="1978152"/>
            <a:ext cx="8534400" cy="2704684"/>
          </a:xfrm>
          <a:prstGeom prst="rect">
            <a:avLst/>
          </a:prstGeom>
        </p:spPr>
      </p:pic>
    </p:spTree>
    <p:extLst>
      <p:ext uri="{BB962C8B-B14F-4D97-AF65-F5344CB8AC3E}">
        <p14:creationId xmlns:p14="http://schemas.microsoft.com/office/powerpoint/2010/main" val="216658053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Cyclopropane: C</a:t>
            </a:r>
            <a:r>
              <a:rPr lang="en-US" altLang="en-US" sz="4400" b="0" baseline="-20000" dirty="0">
                <a:solidFill>
                  <a:schemeClr val="tx1"/>
                </a:solidFill>
                <a:ea typeface="ＭＳ Ｐゴシック" pitchFamily="34" charset="-128"/>
              </a:rPr>
              <a:t>3</a:t>
            </a:r>
            <a:r>
              <a:rPr lang="en-US" altLang="en-US" sz="4400" b="0" dirty="0">
                <a:solidFill>
                  <a:schemeClr val="tx1"/>
                </a:solidFill>
                <a:ea typeface="ＭＳ Ｐゴシック" pitchFamily="34" charset="-128"/>
              </a:rPr>
              <a:t>H</a:t>
            </a:r>
            <a:r>
              <a:rPr lang="en-US" altLang="en-US" sz="4400" b="0" baseline="-20000" dirty="0">
                <a:solidFill>
                  <a:schemeClr val="tx1"/>
                </a:solidFill>
                <a:ea typeface="ＭＳ Ｐゴシック" pitchFamily="34" charset="-128"/>
              </a:rPr>
              <a:t>10</a:t>
            </a:r>
            <a:endParaRPr lang="en-US" sz="4400" b="0" baseline="-25000" dirty="0" smtClean="0">
              <a:solidFill>
                <a:schemeClr val="tx1"/>
              </a:solidFill>
            </a:endParaRPr>
          </a:p>
        </p:txBody>
      </p:sp>
      <p:sp>
        <p:nvSpPr>
          <p:cNvPr id="40963" name="Content Placeholder 2"/>
          <p:cNvSpPr>
            <a:spLocks noGrp="1"/>
          </p:cNvSpPr>
          <p:nvPr>
            <p:ph idx="1"/>
          </p:nvPr>
        </p:nvSpPr>
        <p:spPr>
          <a:xfrm>
            <a:off x="369888" y="4700128"/>
            <a:ext cx="8147388" cy="1569660"/>
          </a:xfrm>
        </p:spPr>
        <p:txBody>
          <a:bodyPr/>
          <a:lstStyle/>
          <a:p>
            <a:r>
              <a:rPr lang="en-US" altLang="en-US" sz="2400" dirty="0" smtClean="0">
                <a:solidFill>
                  <a:srgbClr val="000000"/>
                </a:solidFill>
              </a:rPr>
              <a:t>The </a:t>
            </a:r>
            <a:r>
              <a:rPr lang="en-US" altLang="en-US" sz="2400" dirty="0">
                <a:solidFill>
                  <a:srgbClr val="000000"/>
                </a:solidFill>
              </a:rPr>
              <a:t>ring strain of a planar cyclopropane results from two factors: </a:t>
            </a:r>
            <a:r>
              <a:rPr lang="en-US" altLang="en-US" sz="2400" b="1" dirty="0">
                <a:solidFill>
                  <a:srgbClr val="000000"/>
                </a:solidFill>
              </a:rPr>
              <a:t>angle strain </a:t>
            </a:r>
            <a:r>
              <a:rPr lang="en-US" altLang="en-US" sz="2400" dirty="0">
                <a:solidFill>
                  <a:srgbClr val="000000"/>
                </a:solidFill>
              </a:rPr>
              <a:t>from the compressing of the bond angles to </a:t>
            </a:r>
            <a:r>
              <a:rPr lang="en-US" altLang="en-US" sz="2400" dirty="0" smtClean="0">
                <a:solidFill>
                  <a:srgbClr val="000000"/>
                </a:solidFill>
              </a:rPr>
              <a:t>60</a:t>
            </a:r>
            <a:r>
              <a:rPr lang="en-US" sz="2400" dirty="0" smtClean="0">
                <a:ea typeface="Calibri"/>
              </a:rPr>
              <a:t>°</a:t>
            </a:r>
            <a:r>
              <a:rPr lang="en-US" altLang="en-US" sz="2400" dirty="0" smtClean="0">
                <a:solidFill>
                  <a:srgbClr val="000000"/>
                </a:solidFill>
              </a:rPr>
              <a:t> </a:t>
            </a:r>
            <a:r>
              <a:rPr lang="en-US" altLang="en-US" sz="2400" dirty="0">
                <a:solidFill>
                  <a:srgbClr val="000000"/>
                </a:solidFill>
              </a:rPr>
              <a:t>rather than the tetrahedral angle of </a:t>
            </a:r>
            <a:r>
              <a:rPr lang="en-US" altLang="en-US" sz="2400" dirty="0" smtClean="0">
                <a:solidFill>
                  <a:srgbClr val="000000"/>
                </a:solidFill>
              </a:rPr>
              <a:t>109.5</a:t>
            </a:r>
            <a:r>
              <a:rPr lang="en-US" sz="2400" dirty="0">
                <a:ea typeface="Calibri"/>
              </a:rPr>
              <a:t>°</a:t>
            </a:r>
            <a:r>
              <a:rPr lang="en-US" altLang="en-US" sz="2400" dirty="0" smtClean="0">
                <a:solidFill>
                  <a:srgbClr val="000000"/>
                </a:solidFill>
              </a:rPr>
              <a:t> </a:t>
            </a:r>
            <a:r>
              <a:rPr lang="en-US" altLang="en-US" sz="2400" dirty="0">
                <a:solidFill>
                  <a:srgbClr val="000000"/>
                </a:solidFill>
              </a:rPr>
              <a:t>and </a:t>
            </a:r>
            <a:r>
              <a:rPr lang="en-US" altLang="en-US" sz="2400" b="1" dirty="0">
                <a:solidFill>
                  <a:srgbClr val="000000"/>
                </a:solidFill>
              </a:rPr>
              <a:t>torsional strain </a:t>
            </a:r>
            <a:r>
              <a:rPr lang="en-US" altLang="en-US" sz="2400" dirty="0">
                <a:solidFill>
                  <a:srgbClr val="000000"/>
                </a:solidFill>
              </a:rPr>
              <a:t>from eclipsing of the bonds.</a:t>
            </a:r>
            <a:endParaRPr lang="en-US" sz="24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726"/>
          <a:stretch/>
        </p:blipFill>
        <p:spPr>
          <a:xfrm>
            <a:off x="1260762" y="1508760"/>
            <a:ext cx="6636327" cy="2845217"/>
          </a:xfrm>
          <a:prstGeom prst="rect">
            <a:avLst/>
          </a:prstGeom>
        </p:spPr>
      </p:pic>
    </p:spTree>
    <p:extLst>
      <p:ext uri="{BB962C8B-B14F-4D97-AF65-F5344CB8AC3E}">
        <p14:creationId xmlns:p14="http://schemas.microsoft.com/office/powerpoint/2010/main" val="112083837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Nonplanar </a:t>
            </a:r>
            <a:r>
              <a:rPr lang="en-US" altLang="en-US" sz="4400" b="0" dirty="0" err="1">
                <a:solidFill>
                  <a:schemeClr val="tx1"/>
                </a:solidFill>
                <a:ea typeface="ＭＳ Ｐゴシック" pitchFamily="34" charset="-128"/>
              </a:rPr>
              <a:t>Cyclobutane</a:t>
            </a:r>
            <a:endParaRPr lang="en-US" sz="4400" b="0" baseline="-25000" dirty="0" smtClean="0">
              <a:solidFill>
                <a:schemeClr val="tx1"/>
              </a:solidFill>
            </a:endParaRPr>
          </a:p>
        </p:txBody>
      </p:sp>
      <p:sp>
        <p:nvSpPr>
          <p:cNvPr id="40963" name="Content Placeholder 2"/>
          <p:cNvSpPr>
            <a:spLocks noGrp="1"/>
          </p:cNvSpPr>
          <p:nvPr>
            <p:ph idx="1"/>
          </p:nvPr>
        </p:nvSpPr>
        <p:spPr>
          <a:xfrm>
            <a:off x="369888" y="4700128"/>
            <a:ext cx="8147388" cy="2234458"/>
          </a:xfrm>
        </p:spPr>
        <p:txBody>
          <a:bodyPr/>
          <a:lstStyle/>
          <a:p>
            <a:pPr eaLnBrk="1" hangingPunct="1">
              <a:lnSpc>
                <a:spcPct val="90000"/>
              </a:lnSpc>
            </a:pPr>
            <a:r>
              <a:rPr lang="en-US" altLang="en-US" sz="2400" dirty="0">
                <a:solidFill>
                  <a:srgbClr val="000000"/>
                </a:solidFill>
                <a:ea typeface="ＭＳ Ｐゴシック" pitchFamily="34" charset="-128"/>
              </a:rPr>
              <a:t>Cyclic compounds with four carbons or more adopt nonplanar conformations to relieve ring strain.  </a:t>
            </a:r>
          </a:p>
          <a:p>
            <a:pPr eaLnBrk="1" hangingPunct="1">
              <a:lnSpc>
                <a:spcPct val="90000"/>
              </a:lnSpc>
            </a:pPr>
            <a:r>
              <a:rPr lang="en-US" altLang="en-US" sz="2400" dirty="0" err="1">
                <a:solidFill>
                  <a:srgbClr val="000000"/>
                </a:solidFill>
                <a:ea typeface="ＭＳ Ｐゴシック" pitchFamily="34" charset="-128"/>
              </a:rPr>
              <a:t>Cyclobutane</a:t>
            </a:r>
            <a:r>
              <a:rPr lang="en-US" altLang="en-US" sz="2400" dirty="0">
                <a:solidFill>
                  <a:srgbClr val="000000"/>
                </a:solidFill>
                <a:ea typeface="ＭＳ Ｐゴシック" pitchFamily="34" charset="-128"/>
              </a:rPr>
              <a:t> adopts the folded conformation (“envelope”) to decrease the torsional strain caused by eclipsing hydrogens.</a:t>
            </a:r>
          </a:p>
          <a:p>
            <a:pPr eaLnBrk="1" hangingPunct="1">
              <a:lnSpc>
                <a:spcPct val="90000"/>
              </a:lnSpc>
              <a:buFontTx/>
              <a:buNone/>
            </a:pPr>
            <a:endParaRPr lang="en-US" altLang="en-US" sz="2400" dirty="0">
              <a:ea typeface="ＭＳ Ｐゴシック" pitchFamily="34" charset="-128"/>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750"/>
          <a:stretch/>
        </p:blipFill>
        <p:spPr>
          <a:xfrm>
            <a:off x="387927" y="1746504"/>
            <a:ext cx="8534400" cy="2285169"/>
          </a:xfrm>
          <a:prstGeom prst="rect">
            <a:avLst/>
          </a:prstGeom>
        </p:spPr>
      </p:pic>
    </p:spTree>
    <p:extLst>
      <p:ext uri="{BB962C8B-B14F-4D97-AF65-F5344CB8AC3E}">
        <p14:creationId xmlns:p14="http://schemas.microsoft.com/office/powerpoint/2010/main" val="413010519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err="1">
                <a:solidFill>
                  <a:schemeClr val="tx1"/>
                </a:solidFill>
                <a:ea typeface="ＭＳ Ｐゴシック" pitchFamily="34" charset="-128"/>
              </a:rPr>
              <a:t>Cyclopentane</a:t>
            </a:r>
            <a:r>
              <a:rPr lang="en-US" altLang="en-US" sz="4400" b="0" dirty="0">
                <a:solidFill>
                  <a:schemeClr val="tx1"/>
                </a:solidFill>
                <a:ea typeface="ＭＳ Ｐゴシック" pitchFamily="34" charset="-128"/>
              </a:rPr>
              <a:t>: C</a:t>
            </a:r>
            <a:r>
              <a:rPr lang="en-US" altLang="en-US" sz="4400" b="0" baseline="-20000" dirty="0">
                <a:solidFill>
                  <a:schemeClr val="tx1"/>
                </a:solidFill>
                <a:ea typeface="ＭＳ Ｐゴシック" pitchFamily="34" charset="-128"/>
              </a:rPr>
              <a:t>5</a:t>
            </a:r>
            <a:r>
              <a:rPr lang="en-US" altLang="en-US" sz="4400" b="0" dirty="0">
                <a:solidFill>
                  <a:schemeClr val="tx1"/>
                </a:solidFill>
                <a:ea typeface="ＭＳ Ｐゴシック" pitchFamily="34" charset="-128"/>
              </a:rPr>
              <a:t>H</a:t>
            </a:r>
            <a:r>
              <a:rPr lang="en-US" altLang="en-US" sz="4400" b="0" baseline="-20000" dirty="0">
                <a:solidFill>
                  <a:schemeClr val="tx1"/>
                </a:solidFill>
                <a:ea typeface="ＭＳ Ｐゴシック" pitchFamily="34" charset="-128"/>
              </a:rPr>
              <a:t>10</a:t>
            </a:r>
            <a:endParaRPr lang="en-US" sz="4400" b="0" baseline="-25000" dirty="0" smtClean="0">
              <a:solidFill>
                <a:schemeClr val="tx1"/>
              </a:solidFill>
            </a:endParaRPr>
          </a:p>
        </p:txBody>
      </p:sp>
      <p:sp>
        <p:nvSpPr>
          <p:cNvPr id="40963" name="Content Placeholder 2"/>
          <p:cNvSpPr>
            <a:spLocks noGrp="1"/>
          </p:cNvSpPr>
          <p:nvPr>
            <p:ph idx="1"/>
          </p:nvPr>
        </p:nvSpPr>
        <p:spPr>
          <a:xfrm>
            <a:off x="369888" y="4700128"/>
            <a:ext cx="8147388" cy="1569660"/>
          </a:xfrm>
        </p:spPr>
        <p:txBody>
          <a:bodyPr/>
          <a:lstStyle/>
          <a:p>
            <a:pPr eaLnBrk="1" hangingPunct="1">
              <a:spcBef>
                <a:spcPct val="50000"/>
              </a:spcBef>
            </a:pPr>
            <a:r>
              <a:rPr lang="en-US" altLang="en-US" sz="2400" dirty="0">
                <a:solidFill>
                  <a:srgbClr val="000000"/>
                </a:solidFill>
              </a:rPr>
              <a:t>The conformation of </a:t>
            </a:r>
            <a:r>
              <a:rPr lang="en-US" altLang="en-US" sz="2400" dirty="0" err="1">
                <a:solidFill>
                  <a:srgbClr val="000000"/>
                </a:solidFill>
              </a:rPr>
              <a:t>cyclopentane</a:t>
            </a:r>
            <a:r>
              <a:rPr lang="en-US" altLang="en-US" sz="2400" dirty="0">
                <a:solidFill>
                  <a:srgbClr val="000000"/>
                </a:solidFill>
              </a:rPr>
              <a:t> is slightly folded, like the shape of an envelope. This puckered conformation reduces the eclipsing of adjacent methylene (CH</a:t>
            </a:r>
            <a:r>
              <a:rPr lang="en-US" altLang="en-US" sz="2400" baseline="-20000" dirty="0">
                <a:solidFill>
                  <a:srgbClr val="000000"/>
                </a:solidFill>
              </a:rPr>
              <a:t>2</a:t>
            </a:r>
            <a:r>
              <a:rPr lang="en-US" altLang="en-US" sz="2400" dirty="0">
                <a:solidFill>
                  <a:srgbClr val="000000"/>
                </a:solidFill>
              </a:rPr>
              <a:t>) groups.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594"/>
          <a:stretch/>
        </p:blipFill>
        <p:spPr>
          <a:xfrm>
            <a:off x="1510146" y="1482989"/>
            <a:ext cx="6137563" cy="2928893"/>
          </a:xfrm>
          <a:prstGeom prst="rect">
            <a:avLst/>
          </a:prstGeom>
        </p:spPr>
      </p:pic>
    </p:spTree>
    <p:extLst>
      <p:ext uri="{BB962C8B-B14F-4D97-AF65-F5344CB8AC3E}">
        <p14:creationId xmlns:p14="http://schemas.microsoft.com/office/powerpoint/2010/main" val="364327651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Chair Conformation of Cyclohexane</a:t>
            </a:r>
            <a:endParaRPr lang="en-US" sz="4400" b="0" baseline="-25000" dirty="0" smtClean="0">
              <a:solidFill>
                <a:schemeClr val="tx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755"/>
          <a:stretch/>
        </p:blipFill>
        <p:spPr>
          <a:xfrm>
            <a:off x="1433316" y="2006691"/>
            <a:ext cx="6366794" cy="4435671"/>
          </a:xfrm>
          <a:prstGeom prst="rect">
            <a:avLst/>
          </a:prstGeom>
        </p:spPr>
      </p:pic>
    </p:spTree>
    <p:extLst>
      <p:ext uri="{BB962C8B-B14F-4D97-AF65-F5344CB8AC3E}">
        <p14:creationId xmlns:p14="http://schemas.microsoft.com/office/powerpoint/2010/main" val="428966459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Chair Conformation</a:t>
            </a:r>
            <a:endParaRPr lang="en-US" sz="4400" b="0" baseline="-25000" dirty="0" smtClean="0">
              <a:solidFill>
                <a:schemeClr val="tx1"/>
              </a:solidFill>
            </a:endParaRPr>
          </a:p>
        </p:txBody>
      </p:sp>
      <p:sp>
        <p:nvSpPr>
          <p:cNvPr id="40963" name="Content Placeholder 2"/>
          <p:cNvSpPr>
            <a:spLocks noGrp="1"/>
          </p:cNvSpPr>
          <p:nvPr>
            <p:ph idx="1"/>
          </p:nvPr>
        </p:nvSpPr>
        <p:spPr>
          <a:xfrm>
            <a:off x="369888" y="1638273"/>
            <a:ext cx="8147388" cy="2616101"/>
          </a:xfrm>
        </p:spPr>
        <p:txBody>
          <a:bodyPr/>
          <a:lstStyle/>
          <a:p>
            <a:pPr eaLnBrk="1" hangingPunct="1"/>
            <a:r>
              <a:rPr lang="en-US" altLang="en-US" sz="3000" dirty="0">
                <a:ea typeface="ＭＳ Ｐゴシック" pitchFamily="34" charset="-128"/>
              </a:rPr>
              <a:t>The chair is the most stable conformational isomer of cyclohexane.</a:t>
            </a:r>
          </a:p>
          <a:p>
            <a:pPr eaLnBrk="1" hangingPunct="1"/>
            <a:r>
              <a:rPr lang="en-US" altLang="en-US" sz="3000" dirty="0">
                <a:ea typeface="ＭＳ Ｐゴシック" pitchFamily="34" charset="-128"/>
              </a:rPr>
              <a:t>The chair has no eclipsing interactions.</a:t>
            </a:r>
          </a:p>
          <a:p>
            <a:pPr eaLnBrk="1" hangingPunct="1"/>
            <a:r>
              <a:rPr lang="en-US" altLang="en-US" sz="3000" dirty="0">
                <a:ea typeface="ＭＳ Ｐゴシック" pitchFamily="34" charset="-128"/>
              </a:rPr>
              <a:t>Bond angles in the chair conformation are </a:t>
            </a:r>
            <a:r>
              <a:rPr lang="en-US" altLang="en-US" sz="3000" dirty="0" smtClean="0">
                <a:ea typeface="ＭＳ Ｐゴシック" pitchFamily="34" charset="-128"/>
              </a:rPr>
              <a:t>109.5</a:t>
            </a:r>
            <a:r>
              <a:rPr lang="en-US" sz="3000" dirty="0">
                <a:ea typeface="Calibri"/>
              </a:rPr>
              <a:t>°</a:t>
            </a:r>
            <a:r>
              <a:rPr lang="en-US" altLang="en-US" sz="3000" dirty="0" smtClean="0">
                <a:ea typeface="ＭＳ Ｐゴシック" pitchFamily="34" charset="-128"/>
              </a:rPr>
              <a:t>.</a:t>
            </a:r>
            <a:endParaRPr lang="en-US" altLang="en-US" sz="3000" dirty="0">
              <a:ea typeface="ＭＳ Ｐゴシック" pitchFamily="34" charset="-128"/>
            </a:endParaRPr>
          </a:p>
        </p:txBody>
      </p:sp>
    </p:spTree>
    <p:extLst>
      <p:ext uri="{BB962C8B-B14F-4D97-AF65-F5344CB8AC3E}">
        <p14:creationId xmlns:p14="http://schemas.microsoft.com/office/powerpoint/2010/main" val="193712101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Boat Conformation </a:t>
            </a:r>
            <a:r>
              <a:rPr lang="en-US" altLang="en-US" sz="4400" b="0" dirty="0" smtClean="0">
                <a:solidFill>
                  <a:schemeClr val="tx1"/>
                </a:solidFill>
                <a:ea typeface="ＭＳ Ｐゴシック" pitchFamily="34" charset="-128"/>
              </a:rPr>
              <a:t>of Cyclohexane</a:t>
            </a:r>
            <a:endParaRPr lang="en-US" sz="4400" b="0" baseline="-25000" dirty="0" smtClean="0">
              <a:solidFill>
                <a:schemeClr val="tx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126"/>
          <a:stretch/>
        </p:blipFill>
        <p:spPr>
          <a:xfrm>
            <a:off x="1479221" y="1745673"/>
            <a:ext cx="6258263" cy="4779818"/>
          </a:xfrm>
          <a:prstGeom prst="rect">
            <a:avLst/>
          </a:prstGeom>
        </p:spPr>
      </p:pic>
    </p:spTree>
    <p:extLst>
      <p:ext uri="{BB962C8B-B14F-4D97-AF65-F5344CB8AC3E}">
        <p14:creationId xmlns:p14="http://schemas.microsoft.com/office/powerpoint/2010/main" val="296385494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Boat and Twisted Boat Conformation</a:t>
            </a:r>
            <a:endParaRPr lang="en-US" sz="4400" b="0" baseline="-25000" dirty="0" smtClean="0">
              <a:solidFill>
                <a:schemeClr val="tx1"/>
              </a:solidFill>
            </a:endParaRPr>
          </a:p>
        </p:txBody>
      </p:sp>
      <p:sp>
        <p:nvSpPr>
          <p:cNvPr id="40963" name="Content Placeholder 2"/>
          <p:cNvSpPr>
            <a:spLocks noGrp="1"/>
          </p:cNvSpPr>
          <p:nvPr>
            <p:ph idx="1"/>
          </p:nvPr>
        </p:nvSpPr>
        <p:spPr>
          <a:xfrm>
            <a:off x="369888" y="1943073"/>
            <a:ext cx="8147388" cy="1902059"/>
          </a:xfrm>
        </p:spPr>
        <p:txBody>
          <a:bodyPr/>
          <a:lstStyle/>
          <a:p>
            <a:pPr eaLnBrk="1" hangingPunct="1"/>
            <a:r>
              <a:rPr lang="en-US" altLang="en-US" sz="2800" dirty="0">
                <a:ea typeface="ＭＳ Ｐゴシック" pitchFamily="34" charset="-128"/>
              </a:rPr>
              <a:t>Eclipsing bonds result in torsional strain.</a:t>
            </a:r>
          </a:p>
          <a:p>
            <a:pPr eaLnBrk="1" hangingPunct="1"/>
            <a:r>
              <a:rPr lang="en-US" altLang="en-US" sz="2800" dirty="0">
                <a:ea typeface="ＭＳ Ｐゴシック" pitchFamily="34" charset="-128"/>
              </a:rPr>
              <a:t>The twisted boat conformation has fewer eclipsing bond interactions and less interference between the flagpole hydrogens.</a:t>
            </a:r>
          </a:p>
        </p:txBody>
      </p:sp>
    </p:spTree>
    <p:extLst>
      <p:ext uri="{BB962C8B-B14F-4D97-AF65-F5344CB8AC3E}">
        <p14:creationId xmlns:p14="http://schemas.microsoft.com/office/powerpoint/2010/main" val="17490546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Conformational Energy Diagram of Cyclohexane</a:t>
            </a:r>
            <a:endParaRPr lang="en-US" sz="4400" b="0" baseline="-25000" dirty="0" smtClean="0">
              <a:solidFill>
                <a:schemeClr val="tx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3868"/>
          <a:stretch/>
        </p:blipFill>
        <p:spPr>
          <a:xfrm>
            <a:off x="304800" y="1868701"/>
            <a:ext cx="8534400" cy="4518244"/>
          </a:xfrm>
          <a:prstGeom prst="rect">
            <a:avLst/>
          </a:prstGeom>
        </p:spPr>
      </p:pic>
    </p:spTree>
    <p:extLst>
      <p:ext uri="{BB962C8B-B14F-4D97-AF65-F5344CB8AC3E}">
        <p14:creationId xmlns:p14="http://schemas.microsoft.com/office/powerpoint/2010/main" val="40448606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Axial and Equatorial Positions</a:t>
            </a:r>
            <a:endParaRPr lang="en-US" sz="4400" b="0" baseline="-25000" dirty="0" smtClean="0">
              <a:solidFill>
                <a:schemeClr val="tx1"/>
              </a:solidFill>
            </a:endParaRPr>
          </a:p>
        </p:txBody>
      </p:sp>
      <p:sp>
        <p:nvSpPr>
          <p:cNvPr id="40963" name="Content Placeholder 2"/>
          <p:cNvSpPr>
            <a:spLocks noGrp="1"/>
          </p:cNvSpPr>
          <p:nvPr>
            <p:ph idx="1"/>
          </p:nvPr>
        </p:nvSpPr>
        <p:spPr>
          <a:xfrm>
            <a:off x="369888" y="1943073"/>
            <a:ext cx="3495530" cy="1514261"/>
          </a:xfrm>
        </p:spPr>
        <p:txBody>
          <a:bodyPr/>
          <a:lstStyle/>
          <a:p>
            <a:pPr eaLnBrk="1" hangingPunct="1"/>
            <a:r>
              <a:rPr lang="en-US" altLang="en-US" sz="2200" dirty="0">
                <a:ea typeface="ＭＳ Ｐゴシック" pitchFamily="34" charset="-128"/>
              </a:rPr>
              <a:t>Axial bonds (red) are directed vertically parallel to the axis of the ring.</a:t>
            </a:r>
          </a:p>
          <a:p>
            <a:pPr eaLnBrk="1" hangingPunct="1"/>
            <a:r>
              <a:rPr lang="en-US" altLang="en-US" sz="2200" dirty="0">
                <a:ea typeface="ＭＳ Ｐゴシック" pitchFamily="34" charset="-128"/>
              </a:rPr>
              <a:t>Equatorial bonds (green) are directed outward toward the equator of the molecule.</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126"/>
          <a:stretch/>
        </p:blipFill>
        <p:spPr>
          <a:xfrm>
            <a:off x="3740724" y="1385453"/>
            <a:ext cx="5234842" cy="4807529"/>
          </a:xfrm>
          <a:prstGeom prst="rect">
            <a:avLst/>
          </a:prstGeom>
        </p:spPr>
      </p:pic>
    </p:spTree>
    <p:extLst>
      <p:ext uri="{BB962C8B-B14F-4D97-AF65-F5344CB8AC3E}">
        <p14:creationId xmlns:p14="http://schemas.microsoft.com/office/powerpoint/2010/main" val="16216073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Formulas and Physical Properties of Alkanes</a:t>
            </a:r>
            <a:endParaRPr lang="en-US" sz="4400" b="0" dirty="0" smtClean="0">
              <a:solidFill>
                <a:schemeClr val="tx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756"/>
          <a:stretch/>
        </p:blipFill>
        <p:spPr>
          <a:xfrm>
            <a:off x="2321192" y="1716579"/>
            <a:ext cx="4053640" cy="476734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Chair</a:t>
            </a:r>
            <a:r>
              <a:rPr lang="en-US" altLang="en-US" sz="4400" b="0" dirty="0">
                <a:solidFill>
                  <a:schemeClr val="tx1"/>
                </a:solidFill>
                <a:ea typeface="ＭＳ Ｐゴシック" pitchFamily="34" charset="-128"/>
                <a:cs typeface="Arial" pitchFamily="34" charset="0"/>
              </a:rPr>
              <a:t>–</a:t>
            </a:r>
            <a:r>
              <a:rPr lang="en-US" altLang="en-US" sz="4400" b="0" dirty="0">
                <a:solidFill>
                  <a:schemeClr val="tx1"/>
                </a:solidFill>
                <a:ea typeface="ＭＳ Ｐゴシック" pitchFamily="34" charset="-128"/>
              </a:rPr>
              <a:t>Chair Interconversion</a:t>
            </a:r>
            <a:endParaRPr lang="en-US" sz="4400" b="0" baseline="-25000" dirty="0" smtClean="0">
              <a:solidFill>
                <a:schemeClr val="tx1"/>
              </a:solidFill>
            </a:endParaRPr>
          </a:p>
        </p:txBody>
      </p:sp>
      <p:sp>
        <p:nvSpPr>
          <p:cNvPr id="40963" name="Content Placeholder 2"/>
          <p:cNvSpPr>
            <a:spLocks noGrp="1"/>
          </p:cNvSpPr>
          <p:nvPr>
            <p:ph idx="1"/>
          </p:nvPr>
        </p:nvSpPr>
        <p:spPr>
          <a:xfrm>
            <a:off x="369888" y="5268165"/>
            <a:ext cx="8147388" cy="1200329"/>
          </a:xfrm>
        </p:spPr>
        <p:txBody>
          <a:bodyPr/>
          <a:lstStyle/>
          <a:p>
            <a:pPr marL="0" indent="0" eaLnBrk="1" hangingPunct="1">
              <a:buNone/>
            </a:pPr>
            <a:r>
              <a:rPr lang="en-US" altLang="en-US" sz="2400" dirty="0"/>
              <a:t>The most important result in chair conversion is that any </a:t>
            </a:r>
            <a:r>
              <a:rPr lang="en-US" altLang="en-US" sz="2400" dirty="0" smtClean="0"/>
              <a:t>substituent that </a:t>
            </a:r>
            <a:r>
              <a:rPr lang="en-US" altLang="en-US" sz="2400" dirty="0"/>
              <a:t>is </a:t>
            </a:r>
            <a:r>
              <a:rPr lang="en-US" altLang="en-US" sz="2400" b="1" dirty="0"/>
              <a:t>axial</a:t>
            </a:r>
            <a:r>
              <a:rPr lang="en-US" altLang="en-US" sz="2400" dirty="0"/>
              <a:t> in the original conformation becomes </a:t>
            </a:r>
            <a:r>
              <a:rPr lang="en-US" altLang="en-US" sz="2400" b="1" dirty="0"/>
              <a:t>equatorial</a:t>
            </a:r>
            <a:r>
              <a:rPr lang="en-US" altLang="en-US" sz="2400" dirty="0"/>
              <a:t> in </a:t>
            </a:r>
            <a:r>
              <a:rPr lang="en-US" altLang="en-US" sz="2400" dirty="0" smtClean="0"/>
              <a:t>the new </a:t>
            </a:r>
            <a:r>
              <a:rPr lang="en-US" altLang="en-US" sz="2400" dirty="0"/>
              <a:t>conformation.</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3037"/>
          <a:stretch/>
        </p:blipFill>
        <p:spPr>
          <a:xfrm>
            <a:off x="1149927" y="1226403"/>
            <a:ext cx="6816437" cy="4055337"/>
          </a:xfrm>
          <a:prstGeom prst="rect">
            <a:avLst/>
          </a:prstGeom>
        </p:spPr>
      </p:pic>
    </p:spTree>
    <p:extLst>
      <p:ext uri="{BB962C8B-B14F-4D97-AF65-F5344CB8AC3E}">
        <p14:creationId xmlns:p14="http://schemas.microsoft.com/office/powerpoint/2010/main" val="395322593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Axial Methyl in </a:t>
            </a:r>
            <a:r>
              <a:rPr lang="en-US" altLang="en-US" sz="4400" b="0" dirty="0" err="1">
                <a:solidFill>
                  <a:schemeClr val="tx1"/>
                </a:solidFill>
                <a:ea typeface="ＭＳ Ｐゴシック" pitchFamily="34" charset="-128"/>
              </a:rPr>
              <a:t>Methylcyclohexane</a:t>
            </a:r>
            <a:endParaRPr lang="en-US" sz="4400" b="0" baseline="-25000" dirty="0" smtClean="0">
              <a:solidFill>
                <a:schemeClr val="tx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756"/>
          <a:stretch/>
        </p:blipFill>
        <p:spPr>
          <a:xfrm>
            <a:off x="1883978" y="1884219"/>
            <a:ext cx="5724659" cy="4558145"/>
          </a:xfrm>
          <a:prstGeom prst="rect">
            <a:avLst/>
          </a:prstGeom>
        </p:spPr>
      </p:pic>
    </p:spTree>
    <p:extLst>
      <p:ext uri="{BB962C8B-B14F-4D97-AF65-F5344CB8AC3E}">
        <p14:creationId xmlns:p14="http://schemas.microsoft.com/office/powerpoint/2010/main" val="427990676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Equatorial Methyl Group</a:t>
            </a:r>
            <a:endParaRPr lang="en-US" sz="4400" b="0" baseline="-25000" dirty="0" smtClean="0">
              <a:solidFill>
                <a:schemeClr val="tx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144"/>
          <a:stretch/>
        </p:blipFill>
        <p:spPr>
          <a:xfrm>
            <a:off x="304800" y="1999488"/>
            <a:ext cx="8534400" cy="2683348"/>
          </a:xfrm>
          <a:prstGeom prst="rect">
            <a:avLst/>
          </a:prstGeom>
        </p:spPr>
      </p:pic>
    </p:spTree>
    <p:extLst>
      <p:ext uri="{BB962C8B-B14F-4D97-AF65-F5344CB8AC3E}">
        <p14:creationId xmlns:p14="http://schemas.microsoft.com/office/powerpoint/2010/main" val="272985042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1,3-Diaxial Interaction</a:t>
            </a:r>
            <a:endParaRPr lang="en-US" sz="4400" b="0" baseline="-25000" dirty="0" smtClean="0">
              <a:solidFill>
                <a:schemeClr val="tx1"/>
              </a:solidFill>
            </a:endParaRPr>
          </a:p>
        </p:txBody>
      </p:sp>
      <p:sp>
        <p:nvSpPr>
          <p:cNvPr id="40963" name="Content Placeholder 2"/>
          <p:cNvSpPr>
            <a:spLocks noGrp="1"/>
          </p:cNvSpPr>
          <p:nvPr>
            <p:ph idx="1"/>
          </p:nvPr>
        </p:nvSpPr>
        <p:spPr>
          <a:xfrm>
            <a:off x="369888" y="5268165"/>
            <a:ext cx="8147388" cy="769441"/>
          </a:xfrm>
        </p:spPr>
        <p:txBody>
          <a:bodyPr/>
          <a:lstStyle/>
          <a:p>
            <a:pPr marL="0" indent="0" eaLnBrk="1" hangingPunct="1">
              <a:spcBef>
                <a:spcPct val="50000"/>
              </a:spcBef>
              <a:buNone/>
            </a:pPr>
            <a:r>
              <a:rPr lang="en-US" altLang="en-US" sz="2200" dirty="0">
                <a:solidFill>
                  <a:srgbClr val="000000"/>
                </a:solidFill>
              </a:rPr>
              <a:t>The axial substituent interferes with the axial hydrogens on C3 and C5. This interference is called a </a:t>
            </a:r>
            <a:r>
              <a:rPr lang="en-US" altLang="en-US" sz="2200" b="1" dirty="0">
                <a:solidFill>
                  <a:srgbClr val="000000"/>
                </a:solidFill>
              </a:rPr>
              <a:t>1,3-diaxial interaction.</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7671"/>
          <a:stretch/>
        </p:blipFill>
        <p:spPr>
          <a:xfrm>
            <a:off x="304800" y="2209800"/>
            <a:ext cx="8534400" cy="2251364"/>
          </a:xfrm>
          <a:prstGeom prst="rect">
            <a:avLst/>
          </a:prstGeom>
        </p:spPr>
      </p:pic>
    </p:spTree>
    <p:extLst>
      <p:ext uri="{BB962C8B-B14F-4D97-AF65-F5344CB8AC3E}">
        <p14:creationId xmlns:p14="http://schemas.microsoft.com/office/powerpoint/2010/main" val="189453906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Energy Differences</a:t>
            </a:r>
            <a:endParaRPr lang="en-US" sz="4400" b="0" baseline="-25000" dirty="0" smtClean="0">
              <a:solidFill>
                <a:schemeClr val="tx1"/>
              </a:solidFill>
            </a:endParaRPr>
          </a:p>
        </p:txBody>
      </p:sp>
      <p:sp>
        <p:nvSpPr>
          <p:cNvPr id="40963" name="Content Placeholder 2"/>
          <p:cNvSpPr>
            <a:spLocks noGrp="1"/>
          </p:cNvSpPr>
          <p:nvPr>
            <p:ph idx="1"/>
          </p:nvPr>
        </p:nvSpPr>
        <p:spPr>
          <a:xfrm>
            <a:off x="369888" y="5545256"/>
            <a:ext cx="8147388" cy="461665"/>
          </a:xfrm>
        </p:spPr>
        <p:txBody>
          <a:bodyPr/>
          <a:lstStyle/>
          <a:p>
            <a:pPr marL="0" indent="0" eaLnBrk="1" hangingPunct="1">
              <a:buNone/>
            </a:pPr>
            <a:r>
              <a:rPr lang="en-US" altLang="en-US" sz="2400" dirty="0">
                <a:solidFill>
                  <a:schemeClr val="tx2"/>
                </a:solidFill>
              </a:rPr>
              <a:t>Substituents are less crowded in the equatorial positions.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3566"/>
          <a:stretch/>
        </p:blipFill>
        <p:spPr>
          <a:xfrm>
            <a:off x="1365869" y="1406514"/>
            <a:ext cx="6614347" cy="3913632"/>
          </a:xfrm>
          <a:prstGeom prst="rect">
            <a:avLst/>
          </a:prstGeom>
        </p:spPr>
      </p:pic>
    </p:spTree>
    <p:extLst>
      <p:ext uri="{BB962C8B-B14F-4D97-AF65-F5344CB8AC3E}">
        <p14:creationId xmlns:p14="http://schemas.microsoft.com/office/powerpoint/2010/main" val="9760225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i="1" dirty="0">
                <a:solidFill>
                  <a:schemeClr val="tx1"/>
                </a:solidFill>
                <a:ea typeface="ＭＳ Ｐゴシック" pitchFamily="34" charset="-128"/>
              </a:rPr>
              <a:t>Cis</a:t>
            </a:r>
            <a:r>
              <a:rPr lang="en-US" altLang="en-US" sz="4400" b="0" dirty="0">
                <a:solidFill>
                  <a:schemeClr val="tx1"/>
                </a:solidFill>
                <a:ea typeface="ＭＳ Ｐゴシック" pitchFamily="34" charset="-128"/>
              </a:rPr>
              <a:t>-1,3-dimethylcyclohexane</a:t>
            </a:r>
            <a:endParaRPr lang="en-US" sz="4400" b="0" baseline="-25000" dirty="0" smtClean="0">
              <a:solidFill>
                <a:schemeClr val="tx1"/>
              </a:solidFill>
            </a:endParaRPr>
          </a:p>
        </p:txBody>
      </p:sp>
      <p:sp>
        <p:nvSpPr>
          <p:cNvPr id="40963" name="Content Placeholder 2"/>
          <p:cNvSpPr>
            <a:spLocks noGrp="1"/>
          </p:cNvSpPr>
          <p:nvPr>
            <p:ph idx="1"/>
          </p:nvPr>
        </p:nvSpPr>
        <p:spPr>
          <a:xfrm>
            <a:off x="369888" y="4810965"/>
            <a:ext cx="8147388" cy="1754326"/>
          </a:xfrm>
        </p:spPr>
        <p:txBody>
          <a:bodyPr/>
          <a:lstStyle/>
          <a:p>
            <a:pPr eaLnBrk="1" hangingPunct="1">
              <a:spcBef>
                <a:spcPct val="50000"/>
              </a:spcBef>
            </a:pPr>
            <a:r>
              <a:rPr lang="en-US" altLang="en-US" sz="2400" i="1" dirty="0">
                <a:solidFill>
                  <a:schemeClr val="tx2"/>
                </a:solidFill>
                <a:ea typeface="ＭＳ Ｐゴシック" pitchFamily="34" charset="-128"/>
              </a:rPr>
              <a:t>Cis</a:t>
            </a:r>
            <a:r>
              <a:rPr lang="en-US" altLang="en-US" sz="2400" dirty="0">
                <a:solidFill>
                  <a:schemeClr val="tx2"/>
                </a:solidFill>
                <a:ea typeface="ＭＳ Ｐゴシック" pitchFamily="34" charset="-128"/>
              </a:rPr>
              <a:t>-1,3-dimethylcyclohexane can have both methyl groups in axial positions or both in equatorial positions.  </a:t>
            </a:r>
          </a:p>
          <a:p>
            <a:pPr eaLnBrk="1" hangingPunct="1">
              <a:spcBef>
                <a:spcPct val="50000"/>
              </a:spcBef>
            </a:pPr>
            <a:r>
              <a:rPr lang="en-US" altLang="en-US" sz="2400" dirty="0">
                <a:solidFill>
                  <a:schemeClr val="tx2"/>
                </a:solidFill>
                <a:ea typeface="ＭＳ Ｐゴシック" pitchFamily="34" charset="-128"/>
              </a:rPr>
              <a:t>The conformation with both methyl groups being equatorial is more stable.</a:t>
            </a:r>
            <a:endParaRPr lang="en-US" altLang="en-US" sz="2400" dirty="0">
              <a:ea typeface="ＭＳ Ｐゴシック" pitchFamily="34" charset="-128"/>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5335"/>
          <a:stretch/>
        </p:blipFill>
        <p:spPr>
          <a:xfrm>
            <a:off x="1094509" y="1650907"/>
            <a:ext cx="7065818" cy="2613435"/>
          </a:xfrm>
          <a:prstGeom prst="rect">
            <a:avLst/>
          </a:prstGeom>
        </p:spPr>
      </p:pic>
    </p:spTree>
    <p:extLst>
      <p:ext uri="{BB962C8B-B14F-4D97-AF65-F5344CB8AC3E}">
        <p14:creationId xmlns:p14="http://schemas.microsoft.com/office/powerpoint/2010/main" val="359925986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i="1" dirty="0">
                <a:solidFill>
                  <a:schemeClr val="tx1"/>
                </a:solidFill>
                <a:ea typeface="ＭＳ Ｐゴシック" pitchFamily="34" charset="-128"/>
              </a:rPr>
              <a:t>Trans</a:t>
            </a:r>
            <a:r>
              <a:rPr lang="en-US" altLang="en-US" sz="4400" b="0" dirty="0">
                <a:solidFill>
                  <a:schemeClr val="tx1"/>
                </a:solidFill>
                <a:ea typeface="ＭＳ Ｐゴシック" pitchFamily="34" charset="-128"/>
              </a:rPr>
              <a:t>-1,3-dimethylcyclohexane</a:t>
            </a:r>
            <a:endParaRPr lang="en-US" sz="4400" b="0" baseline="-25000" dirty="0" smtClean="0">
              <a:solidFill>
                <a:schemeClr val="tx1"/>
              </a:solidFill>
            </a:endParaRPr>
          </a:p>
        </p:txBody>
      </p:sp>
      <p:sp>
        <p:nvSpPr>
          <p:cNvPr id="40963" name="Content Placeholder 2"/>
          <p:cNvSpPr>
            <a:spLocks noGrp="1"/>
          </p:cNvSpPr>
          <p:nvPr>
            <p:ph idx="1"/>
          </p:nvPr>
        </p:nvSpPr>
        <p:spPr>
          <a:xfrm>
            <a:off x="369888" y="4810965"/>
            <a:ext cx="8147388" cy="830997"/>
          </a:xfrm>
        </p:spPr>
        <p:txBody>
          <a:bodyPr/>
          <a:lstStyle/>
          <a:p>
            <a:pPr marL="0" indent="0" eaLnBrk="1" hangingPunct="1">
              <a:spcBef>
                <a:spcPct val="50000"/>
              </a:spcBef>
              <a:buNone/>
            </a:pPr>
            <a:r>
              <a:rPr lang="en-US" altLang="en-US" sz="2400" dirty="0"/>
              <a:t>Both conformations have one axial and one equatorial methyl group so they have the same energy.</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5684"/>
          <a:stretch/>
        </p:blipFill>
        <p:spPr>
          <a:xfrm>
            <a:off x="304800" y="2029968"/>
            <a:ext cx="8534400" cy="2639014"/>
          </a:xfrm>
          <a:prstGeom prst="rect">
            <a:avLst/>
          </a:prstGeom>
        </p:spPr>
      </p:pic>
    </p:spTree>
    <p:extLst>
      <p:ext uri="{BB962C8B-B14F-4D97-AF65-F5344CB8AC3E}">
        <p14:creationId xmlns:p14="http://schemas.microsoft.com/office/powerpoint/2010/main" val="368037456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i="1" dirty="0">
                <a:solidFill>
                  <a:schemeClr val="tx1"/>
                </a:solidFill>
                <a:ea typeface="ＭＳ Ｐゴシック" pitchFamily="34" charset="-128"/>
              </a:rPr>
              <a:t>Cis</a:t>
            </a:r>
            <a:r>
              <a:rPr lang="en-US" altLang="en-US" sz="4400" b="0" dirty="0">
                <a:solidFill>
                  <a:schemeClr val="tx1"/>
                </a:solidFill>
                <a:ea typeface="ＭＳ Ｐゴシック" pitchFamily="34" charset="-128"/>
              </a:rPr>
              <a:t>-1,4-di-</a:t>
            </a:r>
            <a:r>
              <a:rPr lang="en-US" altLang="en-US" sz="4400" b="0" i="1" dirty="0">
                <a:solidFill>
                  <a:schemeClr val="tx1"/>
                </a:solidFill>
                <a:ea typeface="ＭＳ Ｐゴシック" pitchFamily="34" charset="-128"/>
              </a:rPr>
              <a:t>tert</a:t>
            </a:r>
            <a:r>
              <a:rPr lang="en-US" altLang="en-US" sz="4400" b="0" dirty="0">
                <a:solidFill>
                  <a:schemeClr val="tx1"/>
                </a:solidFill>
                <a:ea typeface="ＭＳ Ｐゴシック" pitchFamily="34" charset="-128"/>
              </a:rPr>
              <a:t>-butylcyclohexane</a:t>
            </a:r>
            <a:endParaRPr lang="en-US" sz="4400" b="0" baseline="-25000" dirty="0" smtClean="0">
              <a:solidFill>
                <a:schemeClr val="tx1"/>
              </a:solidFill>
            </a:endParaRPr>
          </a:p>
        </p:txBody>
      </p:sp>
      <p:sp>
        <p:nvSpPr>
          <p:cNvPr id="40963" name="Content Placeholder 2"/>
          <p:cNvSpPr>
            <a:spLocks noGrp="1"/>
          </p:cNvSpPr>
          <p:nvPr>
            <p:ph idx="1"/>
          </p:nvPr>
        </p:nvSpPr>
        <p:spPr>
          <a:xfrm>
            <a:off x="369887" y="4810965"/>
            <a:ext cx="8677131" cy="1615827"/>
          </a:xfrm>
        </p:spPr>
        <p:txBody>
          <a:bodyPr/>
          <a:lstStyle/>
          <a:p>
            <a:pPr marL="0" indent="0" eaLnBrk="1" hangingPunct="1">
              <a:spcBef>
                <a:spcPct val="30000"/>
              </a:spcBef>
              <a:buNone/>
            </a:pPr>
            <a:r>
              <a:rPr lang="en-US" altLang="en-US" sz="2200" dirty="0">
                <a:solidFill>
                  <a:srgbClr val="000000"/>
                </a:solidFill>
              </a:rPr>
              <a:t>The most stable conformation of </a:t>
            </a:r>
            <a:r>
              <a:rPr lang="en-US" altLang="en-US" sz="2200" i="1" dirty="0">
                <a:solidFill>
                  <a:srgbClr val="000000"/>
                </a:solidFill>
              </a:rPr>
              <a:t>cis</a:t>
            </a:r>
            <a:r>
              <a:rPr lang="en-US" altLang="en-US" sz="2200" dirty="0">
                <a:solidFill>
                  <a:srgbClr val="000000"/>
                </a:solidFill>
              </a:rPr>
              <a:t>-1,4-di-</a:t>
            </a:r>
            <a:r>
              <a:rPr lang="en-US" altLang="en-US" sz="2200" i="1" dirty="0">
                <a:solidFill>
                  <a:srgbClr val="000000"/>
                </a:solidFill>
              </a:rPr>
              <a:t>tert</a:t>
            </a:r>
            <a:r>
              <a:rPr lang="en-US" altLang="en-US" sz="2200" dirty="0">
                <a:solidFill>
                  <a:srgbClr val="000000"/>
                </a:solidFill>
              </a:rPr>
              <a:t>-butylcyclohexane is the twist boat. Both chair conformations require one of the bulky </a:t>
            </a:r>
            <a:r>
              <a:rPr lang="en-US" altLang="en-US" sz="2200" dirty="0" smtClean="0">
                <a:solidFill>
                  <a:srgbClr val="000000"/>
                </a:solidFill>
              </a:rPr>
              <a:t/>
            </a:r>
            <a:br>
              <a:rPr lang="en-US" altLang="en-US" sz="2200" dirty="0" smtClean="0">
                <a:solidFill>
                  <a:srgbClr val="000000"/>
                </a:solidFill>
              </a:rPr>
            </a:br>
            <a:r>
              <a:rPr lang="en-US" altLang="en-US" sz="2200" i="1" dirty="0" smtClean="0">
                <a:solidFill>
                  <a:srgbClr val="000000"/>
                </a:solidFill>
              </a:rPr>
              <a:t>t</a:t>
            </a:r>
            <a:r>
              <a:rPr lang="en-US" altLang="en-US" sz="2200" dirty="0" smtClean="0">
                <a:solidFill>
                  <a:srgbClr val="000000"/>
                </a:solidFill>
              </a:rPr>
              <a:t>-butyl </a:t>
            </a:r>
            <a:r>
              <a:rPr lang="en-US" altLang="en-US" sz="2200" dirty="0">
                <a:solidFill>
                  <a:srgbClr val="000000"/>
                </a:solidFill>
              </a:rPr>
              <a:t>groups to occupy an axial position.</a:t>
            </a:r>
          </a:p>
          <a:p>
            <a:pPr marL="0" indent="0" eaLnBrk="1" hangingPunct="1">
              <a:spcBef>
                <a:spcPct val="50000"/>
              </a:spcBef>
              <a:buNone/>
            </a:pPr>
            <a:endParaRPr lang="en-US" altLang="en-US" sz="22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6724"/>
          <a:stretch/>
        </p:blipFill>
        <p:spPr>
          <a:xfrm>
            <a:off x="304800" y="2016945"/>
            <a:ext cx="8534400" cy="2194837"/>
          </a:xfrm>
          <a:prstGeom prst="rect">
            <a:avLst/>
          </a:prstGeom>
        </p:spPr>
      </p:pic>
    </p:spTree>
    <p:extLst>
      <p:ext uri="{BB962C8B-B14F-4D97-AF65-F5344CB8AC3E}">
        <p14:creationId xmlns:p14="http://schemas.microsoft.com/office/powerpoint/2010/main" val="297853360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Solved Problem 3-3</a:t>
            </a:r>
            <a:endParaRPr lang="en-US" sz="4400" b="0" baseline="-25000" dirty="0" smtClean="0">
              <a:solidFill>
                <a:schemeClr val="tx1"/>
              </a:solidFill>
            </a:endParaRPr>
          </a:p>
        </p:txBody>
      </p:sp>
      <p:sp>
        <p:nvSpPr>
          <p:cNvPr id="40963" name="Content Placeholder 2"/>
          <p:cNvSpPr>
            <a:spLocks noGrp="1"/>
          </p:cNvSpPr>
          <p:nvPr>
            <p:ph idx="1"/>
          </p:nvPr>
        </p:nvSpPr>
        <p:spPr>
          <a:xfrm>
            <a:off x="369888" y="2012347"/>
            <a:ext cx="8441604" cy="2332946"/>
          </a:xfrm>
        </p:spPr>
        <p:txBody>
          <a:bodyPr/>
          <a:lstStyle/>
          <a:p>
            <a:pPr marL="692150" indent="-692150" eaLnBrk="1" hangingPunct="1">
              <a:lnSpc>
                <a:spcPct val="80000"/>
              </a:lnSpc>
              <a:buFontTx/>
              <a:buNone/>
            </a:pPr>
            <a:r>
              <a:rPr lang="en-US" altLang="en-US" sz="2800" dirty="0" smtClean="0">
                <a:ea typeface="ＭＳ Ｐゴシック" pitchFamily="34" charset="-128"/>
              </a:rPr>
              <a:t>(a)	Draw </a:t>
            </a:r>
            <a:r>
              <a:rPr lang="en-US" altLang="en-US" sz="2800" dirty="0">
                <a:ea typeface="ＭＳ Ｐゴシック" pitchFamily="34" charset="-128"/>
              </a:rPr>
              <a:t>both chair conformations of </a:t>
            </a:r>
            <a:r>
              <a:rPr lang="en-US" altLang="en-US" sz="2800" dirty="0" smtClean="0">
                <a:ea typeface="ＭＳ Ｐゴシック" pitchFamily="34" charset="-128"/>
              </a:rPr>
              <a:t/>
            </a:r>
            <a:br>
              <a:rPr lang="en-US" altLang="en-US" sz="2800" dirty="0" smtClean="0">
                <a:ea typeface="ＭＳ Ｐゴシック" pitchFamily="34" charset="-128"/>
              </a:rPr>
            </a:br>
            <a:r>
              <a:rPr lang="en-US" altLang="en-US" sz="2800" i="1" dirty="0" smtClean="0">
                <a:ea typeface="ＭＳ Ｐゴシック" pitchFamily="34" charset="-128"/>
              </a:rPr>
              <a:t>cis</a:t>
            </a:r>
            <a:r>
              <a:rPr lang="en-US" altLang="en-US" sz="2800" dirty="0" smtClean="0">
                <a:ea typeface="ＭＳ Ｐゴシック" pitchFamily="34" charset="-128"/>
              </a:rPr>
              <a:t>-1, 2-dimethylcyclohexane</a:t>
            </a:r>
            <a:r>
              <a:rPr lang="en-US" altLang="en-US" sz="2800" dirty="0">
                <a:ea typeface="ＭＳ Ｐゴシック" pitchFamily="34" charset="-128"/>
              </a:rPr>
              <a:t>, </a:t>
            </a:r>
            <a:r>
              <a:rPr lang="en-US" altLang="en-US" sz="2800" dirty="0" smtClean="0">
                <a:ea typeface="ＭＳ Ｐゴシック" pitchFamily="34" charset="-128"/>
              </a:rPr>
              <a:t>and determine </a:t>
            </a:r>
            <a:r>
              <a:rPr lang="en-US" altLang="en-US" sz="2800" dirty="0">
                <a:ea typeface="ＭＳ Ｐゴシック" pitchFamily="34" charset="-128"/>
              </a:rPr>
              <a:t>which </a:t>
            </a:r>
            <a:r>
              <a:rPr lang="en-US" altLang="en-US" sz="2800" dirty="0" smtClean="0">
                <a:ea typeface="ＭＳ Ｐゴシック" pitchFamily="34" charset="-128"/>
              </a:rPr>
              <a:t>conformer </a:t>
            </a:r>
            <a:r>
              <a:rPr lang="en-US" altLang="en-US" sz="2800" dirty="0">
                <a:ea typeface="ＭＳ Ｐゴシック" pitchFamily="34" charset="-128"/>
              </a:rPr>
              <a:t>is more stable.</a:t>
            </a:r>
          </a:p>
          <a:p>
            <a:pPr marL="692150" indent="-692150" eaLnBrk="1" hangingPunct="1">
              <a:lnSpc>
                <a:spcPct val="80000"/>
              </a:lnSpc>
              <a:buFontTx/>
              <a:buNone/>
            </a:pPr>
            <a:r>
              <a:rPr lang="en-US" altLang="en-US" sz="2800" dirty="0" smtClean="0">
                <a:ea typeface="ＭＳ Ｐゴシック" pitchFamily="34" charset="-128"/>
              </a:rPr>
              <a:t>(b)	Repeat </a:t>
            </a:r>
            <a:r>
              <a:rPr lang="en-US" altLang="en-US" sz="2800" dirty="0">
                <a:ea typeface="ＭＳ Ｐゴシック" pitchFamily="34" charset="-128"/>
              </a:rPr>
              <a:t>for the trans isomer.</a:t>
            </a:r>
          </a:p>
          <a:p>
            <a:pPr marL="692150" indent="-692150" eaLnBrk="1" hangingPunct="1">
              <a:lnSpc>
                <a:spcPct val="80000"/>
              </a:lnSpc>
              <a:buFontTx/>
              <a:buNone/>
            </a:pPr>
            <a:r>
              <a:rPr lang="en-US" altLang="en-US" sz="2800" dirty="0" smtClean="0">
                <a:ea typeface="ＭＳ Ｐゴシック" pitchFamily="34" charset="-128"/>
              </a:rPr>
              <a:t>(c)	Predict </a:t>
            </a:r>
            <a:r>
              <a:rPr lang="en-US" altLang="en-US" sz="2800" dirty="0">
                <a:ea typeface="ＭＳ Ｐゴシック" pitchFamily="34" charset="-128"/>
              </a:rPr>
              <a:t>which isomer (cis or trans) is more stable.</a:t>
            </a:r>
          </a:p>
        </p:txBody>
      </p:sp>
    </p:spTree>
    <p:extLst>
      <p:ext uri="{BB962C8B-B14F-4D97-AF65-F5344CB8AC3E}">
        <p14:creationId xmlns:p14="http://schemas.microsoft.com/office/powerpoint/2010/main" val="404098512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Solved Problem 3-3: </a:t>
            </a:r>
            <a:r>
              <a:rPr lang="en-US" altLang="en-US" sz="4400" b="0" dirty="0" smtClean="0">
                <a:solidFill>
                  <a:schemeClr val="tx1"/>
                </a:solidFill>
                <a:ea typeface="ＭＳ Ｐゴシック" pitchFamily="34" charset="-128"/>
              </a:rPr>
              <a:t/>
            </a:r>
            <a:br>
              <a:rPr lang="en-US" altLang="en-US" sz="4400" b="0" dirty="0" smtClean="0">
                <a:solidFill>
                  <a:schemeClr val="tx1"/>
                </a:solidFill>
                <a:ea typeface="ＭＳ Ｐゴシック" pitchFamily="34" charset="-128"/>
              </a:rPr>
            </a:br>
            <a:r>
              <a:rPr lang="en-US" altLang="en-US" sz="4400" b="0" dirty="0" smtClean="0">
                <a:solidFill>
                  <a:schemeClr val="tx1"/>
                </a:solidFill>
                <a:ea typeface="ＭＳ Ｐゴシック" pitchFamily="34" charset="-128"/>
              </a:rPr>
              <a:t>Solution </a:t>
            </a:r>
            <a:r>
              <a:rPr lang="en-US" altLang="en-US" sz="4400" b="0" dirty="0">
                <a:solidFill>
                  <a:schemeClr val="tx1"/>
                </a:solidFill>
                <a:ea typeface="ＭＳ Ｐゴシック" pitchFamily="34" charset="-128"/>
              </a:rPr>
              <a:t>(a)</a:t>
            </a:r>
            <a:endParaRPr lang="en-US" sz="4400" b="0" baseline="-25000" dirty="0" smtClean="0">
              <a:solidFill>
                <a:schemeClr val="tx1"/>
              </a:solidFill>
            </a:endParaRPr>
          </a:p>
        </p:txBody>
      </p:sp>
      <p:sp>
        <p:nvSpPr>
          <p:cNvPr id="40963" name="Content Placeholder 2"/>
          <p:cNvSpPr>
            <a:spLocks noGrp="1"/>
          </p:cNvSpPr>
          <p:nvPr>
            <p:ph idx="1"/>
          </p:nvPr>
        </p:nvSpPr>
        <p:spPr>
          <a:xfrm>
            <a:off x="369888" y="2012347"/>
            <a:ext cx="8441604" cy="2308324"/>
          </a:xfrm>
        </p:spPr>
        <p:txBody>
          <a:bodyPr/>
          <a:lstStyle/>
          <a:p>
            <a:pPr marL="692150" indent="-692150">
              <a:spcBef>
                <a:spcPct val="0"/>
              </a:spcBef>
              <a:buFontTx/>
              <a:buNone/>
              <a:defRPr/>
            </a:pPr>
            <a:r>
              <a:rPr lang="en-US" altLang="en-US" sz="2400" dirty="0" smtClean="0">
                <a:ea typeface="ＭＳ Ｐゴシック" pitchFamily="34" charset="-128"/>
              </a:rPr>
              <a:t>(a)	</a:t>
            </a:r>
            <a:r>
              <a:rPr lang="en-US" altLang="en-US" sz="2400" dirty="0" smtClean="0"/>
              <a:t>There </a:t>
            </a:r>
            <a:r>
              <a:rPr lang="en-US" altLang="en-US" sz="2400" dirty="0"/>
              <a:t>are two possible chair conformations for the cis isomer, and these two conformations interconvert at room temperature. Each of these conformations places one methyl group axial and one equatorial, giving them the same energy.</a:t>
            </a:r>
          </a:p>
          <a:p>
            <a:pPr eaLnBrk="1" hangingPunct="1">
              <a:lnSpc>
                <a:spcPct val="80000"/>
              </a:lnSpc>
              <a:buFontTx/>
              <a:buNone/>
              <a:defRPr/>
            </a:pPr>
            <a:endParaRPr lang="en-US" altLang="en-US" sz="24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7924"/>
          <a:stretch/>
        </p:blipFill>
        <p:spPr>
          <a:xfrm>
            <a:off x="304800" y="4267754"/>
            <a:ext cx="8534400" cy="1925228"/>
          </a:xfrm>
          <a:prstGeom prst="rect">
            <a:avLst/>
          </a:prstGeom>
        </p:spPr>
      </p:pic>
    </p:spTree>
    <p:extLst>
      <p:ext uri="{BB962C8B-B14F-4D97-AF65-F5344CB8AC3E}">
        <p14:creationId xmlns:p14="http://schemas.microsoft.com/office/powerpoint/2010/main" val="290608179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Butane: C</a:t>
            </a:r>
            <a:r>
              <a:rPr lang="en-US" altLang="en-US" sz="4400" b="0" baseline="-25000" dirty="0">
                <a:solidFill>
                  <a:schemeClr val="tx1"/>
                </a:solidFill>
                <a:ea typeface="ＭＳ Ｐゴシック" pitchFamily="34" charset="-128"/>
              </a:rPr>
              <a:t>4</a:t>
            </a:r>
            <a:r>
              <a:rPr lang="en-US" altLang="en-US" sz="4400" b="0" dirty="0">
                <a:solidFill>
                  <a:schemeClr val="tx1"/>
                </a:solidFill>
                <a:ea typeface="ＭＳ Ｐゴシック" pitchFamily="34" charset="-128"/>
              </a:rPr>
              <a:t>H</a:t>
            </a:r>
            <a:r>
              <a:rPr lang="en-US" altLang="en-US" sz="4400" b="0" baseline="-25000" dirty="0">
                <a:solidFill>
                  <a:schemeClr val="tx1"/>
                </a:solidFill>
                <a:ea typeface="ＭＳ Ｐゴシック" pitchFamily="34" charset="-128"/>
              </a:rPr>
              <a:t>10</a:t>
            </a:r>
            <a:endParaRPr lang="en-US" sz="4400" b="0" dirty="0" smtClean="0">
              <a:solidFill>
                <a:schemeClr val="tx1"/>
              </a:solidFill>
            </a:endParaRPr>
          </a:p>
        </p:txBody>
      </p:sp>
      <p:sp>
        <p:nvSpPr>
          <p:cNvPr id="16387" name="Content Placeholder 2"/>
          <p:cNvSpPr>
            <a:spLocks noGrp="1"/>
          </p:cNvSpPr>
          <p:nvPr>
            <p:ph idx="1"/>
          </p:nvPr>
        </p:nvSpPr>
        <p:spPr>
          <a:xfrm>
            <a:off x="365125" y="4553816"/>
            <a:ext cx="8634413" cy="1384995"/>
          </a:xfrm>
        </p:spPr>
        <p:txBody>
          <a:bodyPr/>
          <a:lstStyle/>
          <a:p>
            <a:pPr marL="0" indent="0" eaLnBrk="1" hangingPunct="1">
              <a:buNone/>
            </a:pPr>
            <a:r>
              <a:rPr lang="en-US" altLang="en-US" sz="2800" b="1" dirty="0"/>
              <a:t>Constitutional isomers </a:t>
            </a:r>
            <a:r>
              <a:rPr lang="en-US" altLang="en-US" sz="2800" dirty="0"/>
              <a:t>are compounds with the same </a:t>
            </a:r>
            <a:r>
              <a:rPr lang="en-US" altLang="en-US" sz="2800" dirty="0" smtClean="0"/>
              <a:t>molecular </a:t>
            </a:r>
            <a:r>
              <a:rPr lang="en-US" altLang="en-US" sz="2800" dirty="0"/>
              <a:t>formula but the carbons are connected differently.</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8152" b="34662"/>
          <a:stretch/>
        </p:blipFill>
        <p:spPr>
          <a:xfrm>
            <a:off x="2416619" y="1885049"/>
            <a:ext cx="4801597" cy="239600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Solved Problem 3-3: </a:t>
            </a:r>
            <a:r>
              <a:rPr lang="en-US" altLang="en-US" sz="4400" b="0" dirty="0" smtClean="0">
                <a:solidFill>
                  <a:schemeClr val="tx1"/>
                </a:solidFill>
                <a:ea typeface="ＭＳ Ｐゴシック" pitchFamily="34" charset="-128"/>
              </a:rPr>
              <a:t/>
            </a:r>
            <a:br>
              <a:rPr lang="en-US" altLang="en-US" sz="4400" b="0" dirty="0" smtClean="0">
                <a:solidFill>
                  <a:schemeClr val="tx1"/>
                </a:solidFill>
                <a:ea typeface="ＭＳ Ｐゴシック" pitchFamily="34" charset="-128"/>
              </a:rPr>
            </a:br>
            <a:r>
              <a:rPr lang="en-US" altLang="en-US" sz="4400" b="0" dirty="0" smtClean="0">
                <a:solidFill>
                  <a:schemeClr val="tx1"/>
                </a:solidFill>
                <a:ea typeface="ＭＳ Ｐゴシック" pitchFamily="34" charset="-128"/>
              </a:rPr>
              <a:t>Solution </a:t>
            </a:r>
            <a:r>
              <a:rPr lang="en-US" altLang="en-US" sz="4400" b="0" dirty="0">
                <a:solidFill>
                  <a:schemeClr val="tx1"/>
                </a:solidFill>
                <a:ea typeface="ＭＳ Ｐゴシック" pitchFamily="34" charset="-128"/>
              </a:rPr>
              <a:t>(b)</a:t>
            </a:r>
            <a:endParaRPr lang="en-US" sz="4400" b="0" baseline="-25000" dirty="0" smtClean="0">
              <a:solidFill>
                <a:schemeClr val="tx1"/>
              </a:solidFill>
            </a:endParaRPr>
          </a:p>
        </p:txBody>
      </p:sp>
      <p:sp>
        <p:nvSpPr>
          <p:cNvPr id="40963" name="Content Placeholder 2"/>
          <p:cNvSpPr>
            <a:spLocks noGrp="1"/>
          </p:cNvSpPr>
          <p:nvPr>
            <p:ph idx="1"/>
          </p:nvPr>
        </p:nvSpPr>
        <p:spPr>
          <a:xfrm>
            <a:off x="369888" y="1915362"/>
            <a:ext cx="8441604" cy="2677656"/>
          </a:xfrm>
        </p:spPr>
        <p:txBody>
          <a:bodyPr/>
          <a:lstStyle/>
          <a:p>
            <a:pPr marL="693738" indent="-693738">
              <a:spcBef>
                <a:spcPct val="0"/>
              </a:spcBef>
              <a:buFontTx/>
              <a:buNone/>
              <a:defRPr/>
            </a:pPr>
            <a:r>
              <a:rPr lang="en-US" altLang="en-US" sz="2400" dirty="0" smtClean="0">
                <a:ea typeface="ＭＳ Ｐゴシック" pitchFamily="34" charset="-128"/>
              </a:rPr>
              <a:t>(b)	</a:t>
            </a:r>
            <a:r>
              <a:rPr lang="en-US" altLang="en-US" sz="2400" dirty="0"/>
              <a:t>There are two chair conformations of the trans isomer that interconvert at room temperature. Both methyl groups are axial in one, and both are equatorial in the other. The </a:t>
            </a:r>
            <a:r>
              <a:rPr lang="en-US" altLang="en-US" sz="2400" dirty="0" err="1"/>
              <a:t>diequatorial</a:t>
            </a:r>
            <a:r>
              <a:rPr lang="en-US" altLang="en-US" sz="2400" dirty="0"/>
              <a:t> conformation is more stable because neither methyl group occupies the more hindered axial position.</a:t>
            </a:r>
          </a:p>
          <a:p>
            <a:pPr eaLnBrk="1" hangingPunct="1">
              <a:lnSpc>
                <a:spcPct val="80000"/>
              </a:lnSpc>
              <a:buFontTx/>
              <a:buNone/>
              <a:defRPr/>
            </a:pPr>
            <a:endParaRPr lang="en-US" altLang="en-US" sz="24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357"/>
          <a:stretch/>
        </p:blipFill>
        <p:spPr>
          <a:xfrm>
            <a:off x="609600" y="4288573"/>
            <a:ext cx="7827818" cy="2167644"/>
          </a:xfrm>
          <a:prstGeom prst="rect">
            <a:avLst/>
          </a:prstGeom>
        </p:spPr>
      </p:pic>
    </p:spTree>
    <p:extLst>
      <p:ext uri="{BB962C8B-B14F-4D97-AF65-F5344CB8AC3E}">
        <p14:creationId xmlns:p14="http://schemas.microsoft.com/office/powerpoint/2010/main" val="378146440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Solved Problem 3-3: </a:t>
            </a:r>
            <a:r>
              <a:rPr lang="en-US" altLang="en-US" sz="4400" b="0" dirty="0" smtClean="0">
                <a:solidFill>
                  <a:schemeClr val="tx1"/>
                </a:solidFill>
                <a:ea typeface="ＭＳ Ｐゴシック" pitchFamily="34" charset="-128"/>
              </a:rPr>
              <a:t/>
            </a:r>
            <a:br>
              <a:rPr lang="en-US" altLang="en-US" sz="4400" b="0" dirty="0" smtClean="0">
                <a:solidFill>
                  <a:schemeClr val="tx1"/>
                </a:solidFill>
                <a:ea typeface="ＭＳ Ｐゴシック" pitchFamily="34" charset="-128"/>
              </a:rPr>
            </a:br>
            <a:r>
              <a:rPr lang="en-US" altLang="en-US" sz="4400" b="0" dirty="0" smtClean="0">
                <a:solidFill>
                  <a:schemeClr val="tx1"/>
                </a:solidFill>
                <a:ea typeface="ＭＳ Ｐゴシック" pitchFamily="34" charset="-128"/>
              </a:rPr>
              <a:t>Solution </a:t>
            </a:r>
            <a:r>
              <a:rPr lang="en-US" altLang="en-US" sz="4400" b="0" dirty="0">
                <a:solidFill>
                  <a:schemeClr val="tx1"/>
                </a:solidFill>
                <a:ea typeface="ＭＳ Ｐゴシック" pitchFamily="34" charset="-128"/>
              </a:rPr>
              <a:t>(c)</a:t>
            </a:r>
            <a:endParaRPr lang="en-US" sz="4400" b="0" baseline="-25000" dirty="0" smtClean="0">
              <a:solidFill>
                <a:schemeClr val="tx1"/>
              </a:solidFill>
            </a:endParaRPr>
          </a:p>
        </p:txBody>
      </p:sp>
      <p:sp>
        <p:nvSpPr>
          <p:cNvPr id="40963" name="Content Placeholder 2"/>
          <p:cNvSpPr>
            <a:spLocks noGrp="1"/>
          </p:cNvSpPr>
          <p:nvPr>
            <p:ph idx="1"/>
          </p:nvPr>
        </p:nvSpPr>
        <p:spPr>
          <a:xfrm>
            <a:off x="369888" y="1915362"/>
            <a:ext cx="8441604" cy="2677656"/>
          </a:xfrm>
        </p:spPr>
        <p:txBody>
          <a:bodyPr/>
          <a:lstStyle/>
          <a:p>
            <a:pPr marL="633413" indent="-633413">
              <a:spcBef>
                <a:spcPct val="0"/>
              </a:spcBef>
              <a:buFontTx/>
              <a:buNone/>
              <a:defRPr/>
            </a:pPr>
            <a:r>
              <a:rPr lang="en-US" altLang="en-US" sz="2400" smtClean="0">
                <a:ea typeface="ＭＳ Ｐゴシック" pitchFamily="34" charset="-128"/>
              </a:rPr>
              <a:t>(c)</a:t>
            </a:r>
            <a:r>
              <a:rPr lang="en-US" altLang="en-US" sz="2400" dirty="0" smtClean="0">
                <a:ea typeface="ＭＳ Ｐゴシック" pitchFamily="34" charset="-128"/>
              </a:rPr>
              <a:t>	</a:t>
            </a:r>
            <a:r>
              <a:rPr lang="en-US" altLang="en-US" sz="2400" dirty="0"/>
              <a:t>The trans isomer is more stable. The most stable conformation of the trans isomer is </a:t>
            </a:r>
            <a:r>
              <a:rPr lang="en-US" altLang="en-US" sz="2400" dirty="0" err="1"/>
              <a:t>diequatorial</a:t>
            </a:r>
            <a:r>
              <a:rPr lang="en-US" altLang="en-US" sz="2400" dirty="0"/>
              <a:t> and therefore about 7.6 kJ/</a:t>
            </a:r>
            <a:r>
              <a:rPr lang="en-US" altLang="en-US" sz="2400" dirty="0" err="1"/>
              <a:t>mol</a:t>
            </a:r>
            <a:r>
              <a:rPr lang="en-US" altLang="en-US" sz="2400" dirty="0"/>
              <a:t> (1.8 kcal/</a:t>
            </a:r>
            <a:r>
              <a:rPr lang="en-US" altLang="en-US" sz="2400" dirty="0" err="1"/>
              <a:t>mol</a:t>
            </a:r>
            <a:r>
              <a:rPr lang="en-US" altLang="en-US" sz="2400" dirty="0"/>
              <a:t>) lower in energy than either conformation of the cis isomer, each having one methyl axial and one equatorial. Remember that cis and trans are distinct isomers and cannot interconvert.</a:t>
            </a:r>
          </a:p>
          <a:p>
            <a:pPr eaLnBrk="1" hangingPunct="1">
              <a:lnSpc>
                <a:spcPct val="80000"/>
              </a:lnSpc>
              <a:buFontTx/>
              <a:buNone/>
              <a:defRPr/>
            </a:pPr>
            <a:endParaRPr lang="en-US" altLang="en-US" sz="2400" dirty="0"/>
          </a:p>
        </p:txBody>
      </p:sp>
    </p:spTree>
    <p:extLst>
      <p:ext uri="{BB962C8B-B14F-4D97-AF65-F5344CB8AC3E}">
        <p14:creationId xmlns:p14="http://schemas.microsoft.com/office/powerpoint/2010/main" val="82824487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Solved Problem 3-4</a:t>
            </a:r>
            <a:endParaRPr lang="en-US" sz="4400" b="0" baseline="-25000" dirty="0" smtClean="0">
              <a:solidFill>
                <a:schemeClr val="tx1"/>
              </a:solidFill>
            </a:endParaRPr>
          </a:p>
        </p:txBody>
      </p:sp>
      <p:sp>
        <p:nvSpPr>
          <p:cNvPr id="40963" name="Content Placeholder 2"/>
          <p:cNvSpPr>
            <a:spLocks noGrp="1"/>
          </p:cNvSpPr>
          <p:nvPr>
            <p:ph idx="1"/>
          </p:nvPr>
        </p:nvSpPr>
        <p:spPr>
          <a:xfrm>
            <a:off x="369888" y="1400081"/>
            <a:ext cx="8441604" cy="2677656"/>
          </a:xfrm>
        </p:spPr>
        <p:txBody>
          <a:bodyPr/>
          <a:lstStyle/>
          <a:p>
            <a:pPr marL="0" indent="0" algn="ctr">
              <a:spcBef>
                <a:spcPct val="0"/>
              </a:spcBef>
              <a:buFontTx/>
              <a:buNone/>
              <a:defRPr/>
            </a:pPr>
            <a:r>
              <a:rPr lang="en-US" altLang="en-US" sz="2000" dirty="0">
                <a:ea typeface="ＭＳ Ｐゴシック" pitchFamily="34" charset="-128"/>
              </a:rPr>
              <a:t> </a:t>
            </a:r>
            <a:r>
              <a:rPr lang="en-US" altLang="en-US" sz="2600" dirty="0">
                <a:ea typeface="ＭＳ Ｐゴシック" pitchFamily="34" charset="-128"/>
              </a:rPr>
              <a:t>Draw the most stable conformation of </a:t>
            </a:r>
            <a:endParaRPr lang="en-US" altLang="en-US" sz="2600" dirty="0" smtClean="0">
              <a:ea typeface="ＭＳ Ｐゴシック" pitchFamily="34" charset="-128"/>
            </a:endParaRPr>
          </a:p>
          <a:p>
            <a:pPr marL="0" indent="0" algn="ctr">
              <a:spcBef>
                <a:spcPct val="0"/>
              </a:spcBef>
              <a:buFontTx/>
              <a:buNone/>
              <a:defRPr/>
            </a:pPr>
            <a:r>
              <a:rPr lang="en-US" altLang="en-US" sz="2600" i="1" dirty="0" smtClean="0">
                <a:ea typeface="ＭＳ Ｐゴシック" pitchFamily="34" charset="-128"/>
              </a:rPr>
              <a:t>trans</a:t>
            </a:r>
            <a:r>
              <a:rPr lang="en-US" altLang="en-US" sz="2600" dirty="0" smtClean="0">
                <a:ea typeface="ＭＳ Ｐゴシック" pitchFamily="34" charset="-128"/>
              </a:rPr>
              <a:t>-1-ethyl-3-methylcyclohexane.</a:t>
            </a:r>
          </a:p>
          <a:p>
            <a:pPr marL="0" indent="0">
              <a:spcBef>
                <a:spcPct val="0"/>
              </a:spcBef>
              <a:buFontTx/>
              <a:buNone/>
              <a:defRPr/>
            </a:pPr>
            <a:endParaRPr lang="en-US" altLang="en-US" sz="2400" dirty="0">
              <a:ea typeface="ＭＳ Ｐゴシック" pitchFamily="34" charset="-128"/>
            </a:endParaRPr>
          </a:p>
          <a:p>
            <a:pPr marL="0" indent="0">
              <a:spcBef>
                <a:spcPct val="0"/>
              </a:spcBef>
              <a:buNone/>
              <a:defRPr/>
            </a:pPr>
            <a:r>
              <a:rPr lang="en-US" altLang="en-US" sz="2200" dirty="0"/>
              <a:t>Solution: First, we draw the two conformations. The ethyl group is bulkier than the methyl group, so the conformation with the ethyl group equatorial is more stable. </a:t>
            </a:r>
          </a:p>
          <a:p>
            <a:pPr marL="0" indent="0">
              <a:spcBef>
                <a:spcPct val="0"/>
              </a:spcBef>
              <a:buFontTx/>
              <a:buNone/>
              <a:defRPr/>
            </a:pPr>
            <a:endParaRPr lang="en-US" altLang="en-US" sz="24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739"/>
          <a:stretch/>
        </p:blipFill>
        <p:spPr>
          <a:xfrm>
            <a:off x="1565561" y="3869919"/>
            <a:ext cx="6026727" cy="2453152"/>
          </a:xfrm>
          <a:prstGeom prst="rect">
            <a:avLst/>
          </a:prstGeom>
        </p:spPr>
      </p:pic>
    </p:spTree>
    <p:extLst>
      <p:ext uri="{BB962C8B-B14F-4D97-AF65-F5344CB8AC3E}">
        <p14:creationId xmlns:p14="http://schemas.microsoft.com/office/powerpoint/2010/main" val="152083837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Bicyclic Systems</a:t>
            </a:r>
            <a:endParaRPr lang="en-US" sz="4400" b="0" baseline="-25000" dirty="0" smtClean="0">
              <a:solidFill>
                <a:schemeClr val="tx1"/>
              </a:solidFill>
            </a:endParaRPr>
          </a:p>
        </p:txBody>
      </p:sp>
      <p:sp>
        <p:nvSpPr>
          <p:cNvPr id="40963" name="Content Placeholder 2"/>
          <p:cNvSpPr>
            <a:spLocks noGrp="1"/>
          </p:cNvSpPr>
          <p:nvPr>
            <p:ph idx="1"/>
          </p:nvPr>
        </p:nvSpPr>
        <p:spPr>
          <a:xfrm>
            <a:off x="369888" y="4420374"/>
            <a:ext cx="8441604" cy="2062103"/>
          </a:xfrm>
        </p:spPr>
        <p:txBody>
          <a:bodyPr/>
          <a:lstStyle/>
          <a:p>
            <a:pPr eaLnBrk="1" hangingPunct="1"/>
            <a:r>
              <a:rPr lang="en-US" altLang="en-US" sz="2000" b="1" dirty="0">
                <a:ea typeface="ＭＳ Ｐゴシック" pitchFamily="34" charset="-128"/>
              </a:rPr>
              <a:t>Fused rings</a:t>
            </a:r>
            <a:r>
              <a:rPr lang="en-US" altLang="en-US" sz="2000" dirty="0">
                <a:ea typeface="ＭＳ Ｐゴシック" pitchFamily="34" charset="-128"/>
              </a:rPr>
              <a:t> share two adjacent carbon atoms and the bond </a:t>
            </a:r>
            <a:r>
              <a:rPr lang="en-US" altLang="en-US" sz="2000" dirty="0" smtClean="0">
                <a:ea typeface="ＭＳ Ｐゴシック" pitchFamily="34" charset="-128"/>
              </a:rPr>
              <a:t/>
            </a:r>
            <a:br>
              <a:rPr lang="en-US" altLang="en-US" sz="2000" dirty="0" smtClean="0">
                <a:ea typeface="ＭＳ Ｐゴシック" pitchFamily="34" charset="-128"/>
              </a:rPr>
            </a:br>
            <a:r>
              <a:rPr lang="en-US" altLang="en-US" sz="2000" dirty="0" smtClean="0">
                <a:ea typeface="ＭＳ Ｐゴシック" pitchFamily="34" charset="-128"/>
              </a:rPr>
              <a:t>between </a:t>
            </a:r>
            <a:r>
              <a:rPr lang="en-US" altLang="en-US" sz="2000" dirty="0">
                <a:ea typeface="ＭＳ Ｐゴシック" pitchFamily="34" charset="-128"/>
              </a:rPr>
              <a:t>them.</a:t>
            </a:r>
          </a:p>
          <a:p>
            <a:pPr eaLnBrk="1" hangingPunct="1"/>
            <a:r>
              <a:rPr lang="en-US" altLang="en-US" sz="2000" b="1" dirty="0">
                <a:ea typeface="ＭＳ Ｐゴシック" pitchFamily="34" charset="-128"/>
              </a:rPr>
              <a:t>Bridged rings </a:t>
            </a:r>
            <a:r>
              <a:rPr lang="en-US" altLang="en-US" sz="2000" dirty="0">
                <a:ea typeface="ＭＳ Ｐゴシック" pitchFamily="34" charset="-128"/>
              </a:rPr>
              <a:t>share two nonadjacent carbon atoms and one </a:t>
            </a:r>
            <a:r>
              <a:rPr lang="en-US" altLang="en-US" sz="2000" dirty="0" smtClean="0">
                <a:ea typeface="ＭＳ Ｐゴシック" pitchFamily="34" charset="-128"/>
              </a:rPr>
              <a:t/>
            </a:r>
            <a:br>
              <a:rPr lang="en-US" altLang="en-US" sz="2000" dirty="0" smtClean="0">
                <a:ea typeface="ＭＳ Ｐゴシック" pitchFamily="34" charset="-128"/>
              </a:rPr>
            </a:br>
            <a:r>
              <a:rPr lang="en-US" altLang="en-US" sz="2000" dirty="0" smtClean="0">
                <a:ea typeface="ＭＳ Ｐゴシック" pitchFamily="34" charset="-128"/>
              </a:rPr>
              <a:t>or </a:t>
            </a:r>
            <a:r>
              <a:rPr lang="en-US" altLang="en-US" sz="2000" dirty="0">
                <a:ea typeface="ＭＳ Ｐゴシック" pitchFamily="34" charset="-128"/>
              </a:rPr>
              <a:t>more carbon atoms (the bridge) between them.</a:t>
            </a:r>
          </a:p>
          <a:p>
            <a:pPr eaLnBrk="1" hangingPunct="1"/>
            <a:r>
              <a:rPr lang="en-US" altLang="en-US" sz="2000" b="1" dirty="0" err="1">
                <a:ea typeface="ＭＳ Ｐゴシック" pitchFamily="34" charset="-128"/>
              </a:rPr>
              <a:t>Spirocyclic</a:t>
            </a:r>
            <a:r>
              <a:rPr lang="en-US" altLang="en-US" sz="2000" b="1" dirty="0">
                <a:ea typeface="ＭＳ Ｐゴシック" pitchFamily="34" charset="-128"/>
              </a:rPr>
              <a:t> compounds</a:t>
            </a:r>
            <a:r>
              <a:rPr lang="en-US" altLang="en-US" sz="2000" dirty="0">
                <a:ea typeface="ＭＳ Ｐゴシック" pitchFamily="34" charset="-128"/>
              </a:rPr>
              <a:t> are rare; the two rings share only </a:t>
            </a:r>
            <a:r>
              <a:rPr lang="en-US" altLang="en-US" sz="2000" dirty="0" smtClean="0">
                <a:ea typeface="ＭＳ Ｐゴシック" pitchFamily="34" charset="-128"/>
              </a:rPr>
              <a:t/>
            </a:r>
            <a:br>
              <a:rPr lang="en-US" altLang="en-US" sz="2000" dirty="0" smtClean="0">
                <a:ea typeface="ＭＳ Ｐゴシック" pitchFamily="34" charset="-128"/>
              </a:rPr>
            </a:br>
            <a:r>
              <a:rPr lang="en-US" altLang="en-US" sz="2000" dirty="0" smtClean="0">
                <a:ea typeface="ＭＳ Ｐゴシック" pitchFamily="34" charset="-128"/>
              </a:rPr>
              <a:t>one </a:t>
            </a:r>
            <a:r>
              <a:rPr lang="en-US" altLang="en-US" sz="2000" dirty="0">
                <a:ea typeface="ＭＳ Ｐゴシック" pitchFamily="34" charset="-128"/>
              </a:rPr>
              <a:t>carbon.</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764"/>
          <a:stretch/>
        </p:blipFill>
        <p:spPr>
          <a:xfrm>
            <a:off x="2521527" y="1229453"/>
            <a:ext cx="4267200" cy="2987456"/>
          </a:xfrm>
          <a:prstGeom prst="rect">
            <a:avLst/>
          </a:prstGeom>
        </p:spPr>
      </p:pic>
    </p:spTree>
    <p:extLst>
      <p:ext uri="{BB962C8B-B14F-4D97-AF65-F5344CB8AC3E}">
        <p14:creationId xmlns:p14="http://schemas.microsoft.com/office/powerpoint/2010/main" val="295563526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Nomenclature of Bicyclic Systems</a:t>
            </a:r>
            <a:endParaRPr lang="en-US" sz="4400" b="0" baseline="-25000" dirty="0" smtClean="0">
              <a:solidFill>
                <a:schemeClr val="tx1"/>
              </a:solidFill>
            </a:endParaRPr>
          </a:p>
        </p:txBody>
      </p:sp>
      <p:sp>
        <p:nvSpPr>
          <p:cNvPr id="40963" name="Content Placeholder 2"/>
          <p:cNvSpPr>
            <a:spLocks noGrp="1"/>
          </p:cNvSpPr>
          <p:nvPr>
            <p:ph idx="1"/>
          </p:nvPr>
        </p:nvSpPr>
        <p:spPr>
          <a:xfrm>
            <a:off x="369888" y="5113102"/>
            <a:ext cx="8441604" cy="1015663"/>
          </a:xfrm>
        </p:spPr>
        <p:txBody>
          <a:bodyPr/>
          <a:lstStyle/>
          <a:p>
            <a:pPr marL="0" indent="0" eaLnBrk="1" hangingPunct="1">
              <a:spcBef>
                <a:spcPct val="50000"/>
              </a:spcBef>
              <a:buNone/>
            </a:pPr>
            <a:r>
              <a:rPr lang="en-US" altLang="en-US" sz="2000" b="1" dirty="0" err="1"/>
              <a:t>Bicyclo</a:t>
            </a:r>
            <a:r>
              <a:rPr lang="en-US" altLang="en-US" sz="2000" b="1" dirty="0"/>
              <a:t> [#.#.#]alkane: </a:t>
            </a:r>
            <a:r>
              <a:rPr lang="en-US" altLang="en-US" sz="2000" dirty="0"/>
              <a:t>where the #s are the numbers of carbons on the bridges (in decreasing order) and the alkane name includes </a:t>
            </a:r>
            <a:r>
              <a:rPr lang="en-US" altLang="en-US" sz="2000" i="1" dirty="0"/>
              <a:t>all </a:t>
            </a:r>
            <a:r>
              <a:rPr lang="en-US" altLang="en-US" sz="2000" dirty="0"/>
              <a:t>the carbons in the compound</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7692"/>
          <a:stretch/>
        </p:blipFill>
        <p:spPr>
          <a:xfrm>
            <a:off x="304800" y="2438400"/>
            <a:ext cx="8534400" cy="1828800"/>
          </a:xfrm>
          <a:prstGeom prst="rect">
            <a:avLst/>
          </a:prstGeom>
        </p:spPr>
      </p:pic>
    </p:spTree>
    <p:extLst>
      <p:ext uri="{BB962C8B-B14F-4D97-AF65-F5344CB8AC3E}">
        <p14:creationId xmlns:p14="http://schemas.microsoft.com/office/powerpoint/2010/main" val="375439682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229600" cy="140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err="1">
                <a:solidFill>
                  <a:schemeClr val="tx1"/>
                </a:solidFill>
                <a:ea typeface="ＭＳ Ｐゴシック" pitchFamily="34" charset="-128"/>
              </a:rPr>
              <a:t>Decalin</a:t>
            </a:r>
            <a:endParaRPr lang="en-US" sz="4400" b="0" baseline="-25000" dirty="0" smtClean="0">
              <a:solidFill>
                <a:schemeClr val="tx1"/>
              </a:solidFill>
            </a:endParaRPr>
          </a:p>
        </p:txBody>
      </p:sp>
      <p:sp>
        <p:nvSpPr>
          <p:cNvPr id="40963" name="Content Placeholder 2"/>
          <p:cNvSpPr>
            <a:spLocks noGrp="1"/>
          </p:cNvSpPr>
          <p:nvPr>
            <p:ph idx="1"/>
          </p:nvPr>
        </p:nvSpPr>
        <p:spPr>
          <a:xfrm>
            <a:off x="369888" y="5113102"/>
            <a:ext cx="8441604" cy="1015663"/>
          </a:xfrm>
        </p:spPr>
        <p:txBody>
          <a:bodyPr/>
          <a:lstStyle/>
          <a:p>
            <a:pPr marL="0" indent="0" eaLnBrk="1" hangingPunct="1">
              <a:spcBef>
                <a:spcPct val="30000"/>
              </a:spcBef>
              <a:buNone/>
            </a:pPr>
            <a:r>
              <a:rPr lang="en-US" altLang="en-US" sz="2000" i="1" dirty="0">
                <a:solidFill>
                  <a:srgbClr val="000000"/>
                </a:solidFill>
              </a:rPr>
              <a:t>Cis</a:t>
            </a:r>
            <a:r>
              <a:rPr lang="en-US" altLang="en-US" sz="2000" dirty="0">
                <a:solidFill>
                  <a:srgbClr val="000000"/>
                </a:solidFill>
              </a:rPr>
              <a:t>-</a:t>
            </a:r>
            <a:r>
              <a:rPr lang="en-US" altLang="en-US" sz="2000" dirty="0" err="1">
                <a:solidFill>
                  <a:srgbClr val="000000"/>
                </a:solidFill>
              </a:rPr>
              <a:t>decalin</a:t>
            </a:r>
            <a:r>
              <a:rPr lang="en-US" altLang="en-US" sz="2000" dirty="0">
                <a:solidFill>
                  <a:srgbClr val="000000"/>
                </a:solidFill>
              </a:rPr>
              <a:t> has a ring fusion where the second ring is attached by two cis bonds. </a:t>
            </a:r>
            <a:r>
              <a:rPr lang="en-US" altLang="en-US" sz="2000" i="1" dirty="0">
                <a:solidFill>
                  <a:srgbClr val="000000"/>
                </a:solidFill>
              </a:rPr>
              <a:t>Trans</a:t>
            </a:r>
            <a:r>
              <a:rPr lang="en-US" altLang="en-US" sz="2000" dirty="0">
                <a:solidFill>
                  <a:srgbClr val="000000"/>
                </a:solidFill>
              </a:rPr>
              <a:t>-</a:t>
            </a:r>
            <a:r>
              <a:rPr lang="en-US" altLang="en-US" sz="2000" dirty="0" err="1">
                <a:solidFill>
                  <a:srgbClr val="000000"/>
                </a:solidFill>
              </a:rPr>
              <a:t>decalin</a:t>
            </a:r>
            <a:r>
              <a:rPr lang="en-US" altLang="en-US" sz="2000" dirty="0">
                <a:solidFill>
                  <a:srgbClr val="000000"/>
                </a:solidFill>
              </a:rPr>
              <a:t> is fused using two trans bonds. </a:t>
            </a:r>
            <a:r>
              <a:rPr lang="en-US" altLang="en-US" sz="2000" i="1" dirty="0">
                <a:solidFill>
                  <a:srgbClr val="000000"/>
                </a:solidFill>
              </a:rPr>
              <a:t>Trans</a:t>
            </a:r>
            <a:r>
              <a:rPr lang="en-US" altLang="en-US" sz="2000" dirty="0">
                <a:solidFill>
                  <a:srgbClr val="000000"/>
                </a:solidFill>
              </a:rPr>
              <a:t>-</a:t>
            </a:r>
            <a:r>
              <a:rPr lang="en-US" altLang="en-US" sz="2000" dirty="0" err="1">
                <a:solidFill>
                  <a:srgbClr val="000000"/>
                </a:solidFill>
              </a:rPr>
              <a:t>decalin</a:t>
            </a:r>
            <a:r>
              <a:rPr lang="en-US" altLang="en-US" sz="2000" dirty="0">
                <a:solidFill>
                  <a:srgbClr val="000000"/>
                </a:solidFill>
              </a:rPr>
              <a:t> is more stable because the alkyl groups are equatorial</a:t>
            </a:r>
            <a:r>
              <a:rPr lang="en-US" altLang="en-US" sz="2000" dirty="0" smtClean="0">
                <a:solidFill>
                  <a:srgbClr val="000000"/>
                </a:solidFill>
              </a:rPr>
              <a:t>.</a:t>
            </a:r>
            <a:endParaRPr lang="en-US" altLang="en-US" sz="2000" dirty="0">
              <a:solidFill>
                <a:srgbClr val="000000"/>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764"/>
          <a:stretch/>
        </p:blipFill>
        <p:spPr>
          <a:xfrm>
            <a:off x="1958719" y="1229453"/>
            <a:ext cx="5150403" cy="3605784"/>
          </a:xfrm>
          <a:prstGeom prst="rect">
            <a:avLst/>
          </a:prstGeom>
        </p:spPr>
      </p:pic>
    </p:spTree>
    <p:extLst>
      <p:ext uri="{BB962C8B-B14F-4D97-AF65-F5344CB8AC3E}">
        <p14:creationId xmlns:p14="http://schemas.microsoft.com/office/powerpoint/2010/main" val="396220301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Pentanes: C</a:t>
            </a:r>
            <a:r>
              <a:rPr lang="en-US" altLang="en-US" sz="4400" b="0" baseline="-25000" dirty="0">
                <a:solidFill>
                  <a:schemeClr val="tx1"/>
                </a:solidFill>
                <a:ea typeface="ＭＳ Ｐゴシック" pitchFamily="34" charset="-128"/>
              </a:rPr>
              <a:t>5</a:t>
            </a:r>
            <a:r>
              <a:rPr lang="en-US" altLang="en-US" sz="4400" b="0" dirty="0">
                <a:solidFill>
                  <a:schemeClr val="tx1"/>
                </a:solidFill>
                <a:ea typeface="ＭＳ Ｐゴシック" pitchFamily="34" charset="-128"/>
              </a:rPr>
              <a:t>H</a:t>
            </a:r>
            <a:r>
              <a:rPr lang="en-US" altLang="en-US" sz="4400" b="0" baseline="-25000" dirty="0">
                <a:solidFill>
                  <a:schemeClr val="tx1"/>
                </a:solidFill>
                <a:ea typeface="ＭＳ Ｐゴシック" pitchFamily="34" charset="-128"/>
              </a:rPr>
              <a:t>12</a:t>
            </a:r>
            <a:endParaRPr lang="en-US" sz="4400" b="0" dirty="0" smtClean="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504" y="1398200"/>
            <a:ext cx="6412992" cy="480974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4400" b="0" dirty="0">
                <a:solidFill>
                  <a:schemeClr val="tx1"/>
                </a:solidFill>
                <a:ea typeface="ＭＳ Ｐゴシック" pitchFamily="34" charset="-128"/>
              </a:rPr>
              <a:t>IUPAC or Systematic Names</a:t>
            </a:r>
            <a:endParaRPr lang="en-US" sz="4400" b="0" dirty="0" smtClean="0">
              <a:solidFill>
                <a:schemeClr val="tx1"/>
              </a:solidFill>
            </a:endParaRPr>
          </a:p>
        </p:txBody>
      </p:sp>
      <p:sp>
        <p:nvSpPr>
          <p:cNvPr id="18435" name="Content Placeholder 2"/>
          <p:cNvSpPr>
            <a:spLocks noGrp="1"/>
          </p:cNvSpPr>
          <p:nvPr>
            <p:ph idx="1"/>
          </p:nvPr>
        </p:nvSpPr>
        <p:spPr>
          <a:xfrm>
            <a:off x="365125" y="1859396"/>
            <a:ext cx="8634413" cy="3065455"/>
          </a:xfrm>
        </p:spPr>
        <p:txBody>
          <a:bodyPr/>
          <a:lstStyle/>
          <a:p>
            <a:pPr eaLnBrk="1" hangingPunct="1">
              <a:lnSpc>
                <a:spcPct val="90000"/>
              </a:lnSpc>
            </a:pPr>
            <a:r>
              <a:rPr lang="en-US" altLang="en-US" sz="2800" dirty="0">
                <a:ea typeface="ＭＳ Ｐゴシック" pitchFamily="34" charset="-128"/>
              </a:rPr>
              <a:t>International Union of Pure and Applied Chemistry</a:t>
            </a:r>
          </a:p>
          <a:p>
            <a:pPr eaLnBrk="1" hangingPunct="1">
              <a:lnSpc>
                <a:spcPct val="90000"/>
              </a:lnSpc>
            </a:pPr>
            <a:r>
              <a:rPr lang="en-US" altLang="en-US" sz="2800" dirty="0">
                <a:ea typeface="ＭＳ Ｐゴシック" pitchFamily="34" charset="-128"/>
              </a:rPr>
              <a:t>This standard method is used internationally to name compounds.</a:t>
            </a:r>
          </a:p>
          <a:p>
            <a:pPr eaLnBrk="1" hangingPunct="1">
              <a:lnSpc>
                <a:spcPct val="90000"/>
              </a:lnSpc>
            </a:pPr>
            <a:r>
              <a:rPr lang="en-US" altLang="en-US" sz="2800" dirty="0">
                <a:ea typeface="ＭＳ Ｐゴシック" pitchFamily="34" charset="-128"/>
              </a:rPr>
              <a:t>It uses the longest chain of carbons as the </a:t>
            </a:r>
            <a:r>
              <a:rPr lang="en-US" altLang="en-US" sz="2800" dirty="0" smtClean="0">
                <a:ea typeface="ＭＳ Ｐゴシック" pitchFamily="34" charset="-128"/>
              </a:rPr>
              <a:t/>
            </a:r>
            <a:br>
              <a:rPr lang="en-US" altLang="en-US" sz="2800" dirty="0" smtClean="0">
                <a:ea typeface="ＭＳ Ｐゴシック" pitchFamily="34" charset="-128"/>
              </a:rPr>
            </a:br>
            <a:r>
              <a:rPr lang="en-US" altLang="en-US" sz="2800" dirty="0" smtClean="0">
                <a:ea typeface="ＭＳ Ｐゴシック" pitchFamily="34" charset="-128"/>
              </a:rPr>
              <a:t>main </a:t>
            </a:r>
            <a:r>
              <a:rPr lang="en-US" altLang="en-US" sz="2800" dirty="0">
                <a:ea typeface="ＭＳ Ｐゴシック" pitchFamily="34" charset="-128"/>
              </a:rPr>
              <a:t>chain.</a:t>
            </a:r>
          </a:p>
          <a:p>
            <a:pPr eaLnBrk="1" hangingPunct="1">
              <a:lnSpc>
                <a:spcPct val="90000"/>
              </a:lnSpc>
            </a:pPr>
            <a:r>
              <a:rPr lang="en-US" altLang="en-US" sz="2800" dirty="0">
                <a:ea typeface="ＭＳ Ｐゴシック" pitchFamily="34" charset="-128"/>
              </a:rPr>
              <a:t>Common names are kept: methane, ethane, propane, and butane.</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
        <a:cs typeface="Times New Roman"/>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14684</TotalTime>
  <Words>1973</Words>
  <Application>Microsoft Macintosh PowerPoint</Application>
  <PresentationFormat>On-screen Show (4:3)</PresentationFormat>
  <Paragraphs>288</Paragraphs>
  <Slides>75</Slides>
  <Notes>74</Notes>
  <HiddenSlides>0</HiddenSlides>
  <MMClips>0</MMClips>
  <ScaleCrop>false</ScaleCrop>
  <HeadingPairs>
    <vt:vector size="4" baseType="variant">
      <vt:variant>
        <vt:lpstr>Theme</vt:lpstr>
      </vt:variant>
      <vt:variant>
        <vt:i4>2</vt:i4>
      </vt:variant>
      <vt:variant>
        <vt:lpstr>Slide Titles</vt:lpstr>
      </vt:variant>
      <vt:variant>
        <vt:i4>75</vt:i4>
      </vt:variant>
    </vt:vector>
  </HeadingPairs>
  <TitlesOfParts>
    <vt:vector size="77" baseType="lpstr">
      <vt:lpstr>HA5Lect_template</vt:lpstr>
      <vt:lpstr>2_Default Design</vt:lpstr>
      <vt:lpstr>PowerPoint Presentation</vt:lpstr>
      <vt:lpstr>Hydrocarbons</vt:lpstr>
      <vt:lpstr>Alkanes</vt:lpstr>
      <vt:lpstr>Alkane Examples</vt:lpstr>
      <vt:lpstr>Small Alkanes (CnH2n+2)</vt:lpstr>
      <vt:lpstr>Formulas and Physical Properties of Alkanes</vt:lpstr>
      <vt:lpstr>Butane: C4H10</vt:lpstr>
      <vt:lpstr>Pentanes: C5H12</vt:lpstr>
      <vt:lpstr>IUPAC or Systematic Names</vt:lpstr>
      <vt:lpstr>IUPAC Rules</vt:lpstr>
      <vt:lpstr>Rule 1: The Main Chain</vt:lpstr>
      <vt:lpstr>Main Chain</vt:lpstr>
      <vt:lpstr>Rule 2: Numbering the  Main Chain</vt:lpstr>
      <vt:lpstr>Rule 3: Naming Alkyl Groups</vt:lpstr>
      <vt:lpstr>Common Alkyl Groups</vt:lpstr>
      <vt:lpstr>Applying the Naming Rules </vt:lpstr>
      <vt:lpstr>Multiple Groups</vt:lpstr>
      <vt:lpstr>“Iso” Groups</vt:lpstr>
      <vt:lpstr>Solved Problem 3-1</vt:lpstr>
      <vt:lpstr>Rule 4: Organizing  Multiple Groups</vt:lpstr>
      <vt:lpstr>Complex Substituents</vt:lpstr>
      <vt:lpstr>Solved Problem 3-2</vt:lpstr>
      <vt:lpstr>Solved Problem 3-2: Solution</vt:lpstr>
      <vt:lpstr>Degree of Alkyl Substitution</vt:lpstr>
      <vt:lpstr>Boiling Points of Alkanes</vt:lpstr>
      <vt:lpstr>Melting Points of Alkanes</vt:lpstr>
      <vt:lpstr>Alkane Sources</vt:lpstr>
      <vt:lpstr>Catalytic Cracking and Hydrocracking</vt:lpstr>
      <vt:lpstr>PowerPoint Presentation</vt:lpstr>
      <vt:lpstr>Methane Representations</vt:lpstr>
      <vt:lpstr>Ethane Representations</vt:lpstr>
      <vt:lpstr>Conformations of Ethane</vt:lpstr>
      <vt:lpstr>Newman Projections</vt:lpstr>
      <vt:lpstr>Ethane Conformations</vt:lpstr>
      <vt:lpstr>Propane Conformations</vt:lpstr>
      <vt:lpstr>Propane Conformations </vt:lpstr>
      <vt:lpstr>Butane Conformations </vt:lpstr>
      <vt:lpstr>Conformational Analysis of Butane</vt:lpstr>
      <vt:lpstr>Steric Strain in Butane</vt:lpstr>
      <vt:lpstr>Conformations of Higher Alkanes</vt:lpstr>
      <vt:lpstr>Cycloalkanes: CnH2n</vt:lpstr>
      <vt:lpstr>Physical Properties of Alkanes</vt:lpstr>
      <vt:lpstr>Cycloalkane Nomenclature</vt:lpstr>
      <vt:lpstr>Cycloalkane Nomenclature</vt:lpstr>
      <vt:lpstr>Cycloalkanes As Substituents</vt:lpstr>
      <vt:lpstr>Geometric Isomers</vt:lpstr>
      <vt:lpstr>Stabilities of Cycloalkanes</vt:lpstr>
      <vt:lpstr>Angle Strain in Cyclobutane</vt:lpstr>
      <vt:lpstr>Heats of Combustion</vt:lpstr>
      <vt:lpstr>Torsional Strain in Cyclopropane</vt:lpstr>
      <vt:lpstr>Cyclopropane: C3H10</vt:lpstr>
      <vt:lpstr>Nonplanar Cyclobutane</vt:lpstr>
      <vt:lpstr>Cyclopentane: C5H10</vt:lpstr>
      <vt:lpstr>Chair Conformation of Cyclohexane</vt:lpstr>
      <vt:lpstr>Chair Conformation</vt:lpstr>
      <vt:lpstr>Boat Conformation of Cyclohexane</vt:lpstr>
      <vt:lpstr>Boat and Twisted Boat Conformation</vt:lpstr>
      <vt:lpstr>Conformational Energy Diagram of Cyclohexane</vt:lpstr>
      <vt:lpstr>Axial and Equatorial Positions</vt:lpstr>
      <vt:lpstr>Chair–Chair Interconversion</vt:lpstr>
      <vt:lpstr>Axial Methyl in Methylcyclohexane</vt:lpstr>
      <vt:lpstr>Equatorial Methyl Group</vt:lpstr>
      <vt:lpstr>1,3-Diaxial Interaction</vt:lpstr>
      <vt:lpstr>Energy Differences</vt:lpstr>
      <vt:lpstr>Cis-1,3-dimethylcyclohexane</vt:lpstr>
      <vt:lpstr>Trans-1,3-dimethylcyclohexane</vt:lpstr>
      <vt:lpstr>Cis-1,4-di-tert-butylcyclohexane</vt:lpstr>
      <vt:lpstr>Solved Problem 3-3</vt:lpstr>
      <vt:lpstr>Solved Problem 3-3:  Solution (a)</vt:lpstr>
      <vt:lpstr>Solved Problem 3-3:  Solution (b)</vt:lpstr>
      <vt:lpstr>Solved Problem 3-3:  Solution (c)</vt:lpstr>
      <vt:lpstr>Solved Problem 3-4</vt:lpstr>
      <vt:lpstr>Bicyclic Systems</vt:lpstr>
      <vt:lpstr>Nomenclature of Bicyclic Systems</vt:lpstr>
      <vt:lpstr>Decalin</vt:lpstr>
    </vt:vector>
  </TitlesOfParts>
  <Company>뿿ˤʤ㏘뿿</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U</dc:creator>
  <cp:lastModifiedBy>Administrator</cp:lastModifiedBy>
  <cp:revision>336</cp:revision>
  <dcterms:created xsi:type="dcterms:W3CDTF">2007-09-26T05:29:17Z</dcterms:created>
  <dcterms:modified xsi:type="dcterms:W3CDTF">2016-04-13T15:41:19Z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