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592" r:id="rId2"/>
  </p:sldMasterIdLst>
  <p:notesMasterIdLst>
    <p:notesMasterId r:id="rId63"/>
  </p:notesMasterIdLst>
  <p:handoutMasterIdLst>
    <p:handoutMasterId r:id="rId64"/>
  </p:handoutMasterIdLst>
  <p:sldIdLst>
    <p:sldId id="380" r:id="rId3"/>
    <p:sldId id="265" r:id="rId4"/>
    <p:sldId id="382" r:id="rId5"/>
    <p:sldId id="384" r:id="rId6"/>
    <p:sldId id="385" r:id="rId7"/>
    <p:sldId id="387" r:id="rId8"/>
    <p:sldId id="389" r:id="rId9"/>
    <p:sldId id="438" r:id="rId10"/>
    <p:sldId id="391" r:id="rId11"/>
    <p:sldId id="439" r:id="rId12"/>
    <p:sldId id="440" r:id="rId13"/>
    <p:sldId id="441" r:id="rId14"/>
    <p:sldId id="390" r:id="rId15"/>
    <p:sldId id="392" r:id="rId16"/>
    <p:sldId id="393" r:id="rId17"/>
    <p:sldId id="395" r:id="rId18"/>
    <p:sldId id="442" r:id="rId19"/>
    <p:sldId id="443" r:id="rId20"/>
    <p:sldId id="444" r:id="rId21"/>
    <p:sldId id="394" r:id="rId22"/>
    <p:sldId id="445" r:id="rId23"/>
    <p:sldId id="398" r:id="rId24"/>
    <p:sldId id="399" r:id="rId25"/>
    <p:sldId id="446" r:id="rId26"/>
    <p:sldId id="447" r:id="rId27"/>
    <p:sldId id="396" r:id="rId28"/>
    <p:sldId id="397" r:id="rId29"/>
    <p:sldId id="400" r:id="rId30"/>
    <p:sldId id="401" r:id="rId31"/>
    <p:sldId id="402" r:id="rId32"/>
    <p:sldId id="403" r:id="rId33"/>
    <p:sldId id="404" r:id="rId34"/>
    <p:sldId id="406" r:id="rId35"/>
    <p:sldId id="448" r:id="rId36"/>
    <p:sldId id="449" r:id="rId37"/>
    <p:sldId id="407" r:id="rId38"/>
    <p:sldId id="409" r:id="rId39"/>
    <p:sldId id="411" r:id="rId40"/>
    <p:sldId id="450" r:id="rId41"/>
    <p:sldId id="412" r:id="rId42"/>
    <p:sldId id="414" r:id="rId43"/>
    <p:sldId id="415" r:id="rId44"/>
    <p:sldId id="451" r:id="rId45"/>
    <p:sldId id="452" r:id="rId46"/>
    <p:sldId id="419" r:id="rId47"/>
    <p:sldId id="416" r:id="rId48"/>
    <p:sldId id="418" r:id="rId49"/>
    <p:sldId id="453" r:id="rId50"/>
    <p:sldId id="454" r:id="rId51"/>
    <p:sldId id="420" r:id="rId52"/>
    <p:sldId id="422" r:id="rId53"/>
    <p:sldId id="424" r:id="rId54"/>
    <p:sldId id="425" r:id="rId55"/>
    <p:sldId id="426" r:id="rId56"/>
    <p:sldId id="427" r:id="rId57"/>
    <p:sldId id="429" r:id="rId58"/>
    <p:sldId id="430" r:id="rId59"/>
    <p:sldId id="431" r:id="rId60"/>
    <p:sldId id="432" r:id="rId61"/>
    <p:sldId id="433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-136" y="-104"/>
      </p:cViewPr>
      <p:guideLst>
        <p:guide orient="horz" pos="2160"/>
        <p:guide pos="2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BC3235D5-6152-4153-AE43-FCAA1336C0A4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B32DAFFE-C965-4A63-A5D4-2381608B6C95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4F11C9ED-E08E-4F2F-ADE9-71F1098D8D80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3EC8364-766A-4298-96C9-B914F6AF2AB5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3EC8364-766A-4298-96C9-B914F6AF2AB5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3EC8364-766A-4298-96C9-B914F6AF2AB5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3EC8364-766A-4298-96C9-B914F6AF2AB5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043E490-9B4B-420A-95E9-0DD9713E3755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043E490-9B4B-420A-95E9-0DD9713E3755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933B81F-8D42-4B48-B0BA-0CD13E5885F2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B0170EF3-2AE4-4207-8FDB-31F4C5F60A4E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933B81F-8D42-4B48-B0BA-0CD13E5885F2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933B81F-8D42-4B48-B0BA-0CD13E5885F2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D1D98383-583F-422C-8611-557E72FE8259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FBC77791-BF11-4C85-AE35-2B498D2EF0DD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9EFFED3-3BD8-4FFB-8BC3-7819826BA572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F00D911-62DA-4664-B89C-B83CD85B9149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9BFD18E7-974D-4529-8098-4554C8938B94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5B13612-0E17-4050-A419-F46CAB4AEE6F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486CD1F9-CB2C-40E2-ADB4-984658C61696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2EE6A72-875E-419F-8827-AFDE3B019554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EBEEE8B0-8B44-4E33-8637-5CCF9ADF2705}" type="slidenum">
              <a:rPr lang="en-US" sz="1200" smtClean="0"/>
              <a:pPr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EBEEE8B0-8B44-4E33-8637-5CCF9ADF2705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EBEEE8B0-8B44-4E33-8637-5CCF9ADF2705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8473677-D2FD-40D6-B908-0C68492CFE6D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294FA7EB-8C8F-4B06-98BD-E117471F3F32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971AD275-353F-4BB9-8818-0458F5CD1CF6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2CF0160A-A013-4954-8DB4-FFB55AACBCF2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60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039F1A31-DAE5-429A-BC3B-25CCCF593F48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41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" name="Picture 10" descr="Pearson_Strap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9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8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 dirty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3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9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</a:rPr>
              <a:t>© 2014 Pearson Education, Inc.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2" r:id="rId8"/>
    <p:sldLayoutId id="2147484863" r:id="rId9"/>
    <p:sldLayoutId id="2147484864" r:id="rId10"/>
    <p:sldLayoutId id="214748486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8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205413" y="5410200"/>
            <a:ext cx="31686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Chad Snyder, PhD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Grace College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5205413" y="2286000"/>
            <a:ext cx="387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chemeClr val="tx2"/>
                </a:solidFill>
                <a:latin typeface="Arial" charset="0"/>
              </a:rPr>
              <a:t>4</a:t>
            </a:r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40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>Lecture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05413" y="525463"/>
            <a:ext cx="3873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i="1" dirty="0">
                <a:latin typeface="+mj-lt"/>
                <a:sym typeface="Symbol" pitchFamily="80" charset="2"/>
              </a:rPr>
              <a:t>Organic Chemistry</a:t>
            </a:r>
            <a:r>
              <a:rPr lang="en-US" altLang="en-US" sz="2800" dirty="0">
                <a:latin typeface="+mj-lt"/>
                <a:sym typeface="Symbol" pitchFamily="80" charset="2"/>
              </a:rPr>
              <a:t>, 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9</a:t>
            </a:r>
            <a:r>
              <a:rPr lang="en-US" altLang="en-US" sz="2800" baseline="30000" dirty="0">
                <a:latin typeface="+mj-lt"/>
                <a:sym typeface="Symbol" pitchFamily="80" charset="2"/>
              </a:rPr>
              <a:t>th</a:t>
            </a:r>
            <a:r>
              <a:rPr lang="en-US" altLang="en-US" sz="2800" dirty="0">
                <a:latin typeface="+mj-lt"/>
                <a:sym typeface="Symbol" pitchFamily="80" charset="2"/>
              </a:rPr>
              <a:t> Edition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L. G. Wade, Jr.</a:t>
            </a:r>
          </a:p>
        </p:txBody>
      </p:sp>
      <p:sp>
        <p:nvSpPr>
          <p:cNvPr id="8199" name="Rectangle 10"/>
          <p:cNvSpPr txBox="1">
            <a:spLocks noChangeArrowheads="1"/>
          </p:cNvSpPr>
          <p:nvPr/>
        </p:nvSpPr>
        <p:spPr bwMode="auto">
          <a:xfrm>
            <a:off x="5205413" y="3505200"/>
            <a:ext cx="386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charset="0"/>
              </a:rPr>
              <a:t>The Study of </a:t>
            </a:r>
            <a:br>
              <a:rPr lang="en-US" altLang="en-US" sz="28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2800" dirty="0">
                <a:solidFill>
                  <a:schemeClr val="tx2"/>
                </a:solidFill>
                <a:latin typeface="Arial" charset="0"/>
              </a:rPr>
              <a:t>Chemical Reactions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315914" y="6115844"/>
            <a:ext cx="2348706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"/>
          <a:stretch/>
        </p:blipFill>
        <p:spPr>
          <a:xfrm>
            <a:off x="315914" y="383984"/>
            <a:ext cx="4889499" cy="5112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Termination Steps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125" y="4738370"/>
            <a:ext cx="8634413" cy="18281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reaction is classified as a termination step when any two free radicals join together, producing a </a:t>
            </a:r>
            <a:r>
              <a:rPr lang="en-US" altLang="en-US" sz="2400" dirty="0" err="1"/>
              <a:t>nonradical</a:t>
            </a:r>
            <a:r>
              <a:rPr lang="en-US" altLang="en-US" sz="2400" dirty="0"/>
              <a:t> compound.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Combination of a free radical with a contaminant or collision with a wall are also termination steps.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 b="76852"/>
          <a:stretch/>
        </p:blipFill>
        <p:spPr>
          <a:xfrm>
            <a:off x="883920" y="2042160"/>
            <a:ext cx="6705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More Termination Steps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22454" b="2199"/>
          <a:stretch/>
        </p:blipFill>
        <p:spPr>
          <a:xfrm>
            <a:off x="1097280" y="1249680"/>
            <a:ext cx="704088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2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Equilibrium Constant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2222" r="7086" b="70667"/>
          <a:stretch/>
        </p:blipFill>
        <p:spPr>
          <a:xfrm>
            <a:off x="2118360" y="1844040"/>
            <a:ext cx="4983480" cy="1508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7" r="2275" b="432"/>
          <a:stretch/>
        </p:blipFill>
        <p:spPr>
          <a:xfrm>
            <a:off x="1836420" y="4206126"/>
            <a:ext cx="5547360" cy="15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Free Energy Change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5125" y="1614488"/>
            <a:ext cx="8634413" cy="48823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350838" algn="l"/>
              </a:tabLst>
            </a:pPr>
            <a:r>
              <a:rPr lang="en-US" altLang="en-US" sz="2800" dirty="0" smtClean="0">
                <a:latin typeface="Arial"/>
                <a:cs typeface="Arial"/>
              </a:rPr>
              <a:t>•	</a:t>
            </a:r>
            <a:r>
              <a:rPr lang="en-US" altLang="en-US" sz="2800" dirty="0" smtClean="0">
                <a:latin typeface="Symbol" pitchFamily="18" charset="2"/>
              </a:rPr>
              <a:t>D</a:t>
            </a:r>
            <a:r>
              <a:rPr lang="en-US" altLang="en-US" sz="2800" i="1" dirty="0" smtClean="0"/>
              <a:t>G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= (energy of products) – (energy of reactants)</a:t>
            </a:r>
          </a:p>
          <a:p>
            <a:pPr marL="350838" indent="-350838">
              <a:lnSpc>
                <a:spcPct val="90000"/>
              </a:lnSpc>
              <a:buNone/>
            </a:pPr>
            <a:r>
              <a:rPr lang="en-US" altLang="en-US" sz="2800" dirty="0">
                <a:cs typeface="Arial"/>
              </a:rPr>
              <a:t>• </a:t>
            </a:r>
            <a:r>
              <a:rPr lang="en-US" altLang="en-US" sz="2800" dirty="0" smtClean="0">
                <a:cs typeface="Arial"/>
              </a:rPr>
              <a:t>	</a:t>
            </a:r>
            <a:r>
              <a:rPr lang="en-US" altLang="en-US" sz="2800" dirty="0" smtClean="0">
                <a:latin typeface="Symbol" pitchFamily="18" charset="2"/>
              </a:rPr>
              <a:t>D</a:t>
            </a:r>
            <a:r>
              <a:rPr lang="en-US" altLang="en-US" sz="2800" i="1" dirty="0" smtClean="0"/>
              <a:t>G </a:t>
            </a:r>
            <a:r>
              <a:rPr lang="en-US" altLang="en-US" sz="2800" dirty="0" smtClean="0"/>
              <a:t>is the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amount of energy available to do work.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 </a:t>
            </a:r>
            <a:r>
              <a:rPr lang="en-US" altLang="en-US" sz="2800" dirty="0"/>
              <a:t>reaction with a negative </a:t>
            </a:r>
            <a:r>
              <a:rPr lang="en-US" altLang="en-US" sz="2800" dirty="0">
                <a:latin typeface="Symbol" pitchFamily="18" charset="2"/>
              </a:rPr>
              <a:t>D</a:t>
            </a:r>
            <a:r>
              <a:rPr lang="en-US" altLang="en-US" sz="2800" i="1" dirty="0"/>
              <a:t>G</a:t>
            </a:r>
            <a:r>
              <a:rPr lang="en-US" altLang="en-US" sz="2800" dirty="0"/>
              <a:t> is favorable and spontaneous</a:t>
            </a:r>
            <a:r>
              <a:rPr lang="en-US" alt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where </a:t>
            </a:r>
            <a:r>
              <a:rPr lang="en-US" altLang="en-US" sz="2800" i="1" dirty="0"/>
              <a:t>R</a:t>
            </a:r>
            <a:r>
              <a:rPr lang="en-US" altLang="en-US" sz="2800" dirty="0"/>
              <a:t> = 8.314 J/K-</a:t>
            </a:r>
            <a:r>
              <a:rPr lang="en-US" altLang="en-US" sz="2800" dirty="0" err="1"/>
              <a:t>mol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T</a:t>
            </a:r>
            <a:r>
              <a:rPr lang="en-US" altLang="en-US" sz="2800" dirty="0"/>
              <a:t> = temperature in kelvins.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7251"/>
            <a:ext cx="6629400" cy="68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Factors Determining </a:t>
            </a:r>
            <a:r>
              <a:rPr lang="en-US" altLang="en-US" sz="4400" b="0" dirty="0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altLang="en-US" sz="4400" b="0" i="1" dirty="0" smtClean="0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it-IT" altLang="en-US" sz="4400" b="0" i="1" dirty="0">
                <a:solidFill>
                  <a:schemeClr val="tx1"/>
                </a:solidFill>
                <a:sym typeface="Symbol" pitchFamily="18" charset="2"/>
              </a:rPr>
              <a:t>° 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8" name="Text Box 90"/>
          <p:cNvSpPr txBox="1">
            <a:spLocks noChangeArrowheads="1"/>
          </p:cNvSpPr>
          <p:nvPr/>
        </p:nvSpPr>
        <p:spPr bwMode="auto">
          <a:xfrm>
            <a:off x="365760" y="1684020"/>
            <a:ext cx="862805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buFontTx/>
              <a:buNone/>
            </a:pPr>
            <a:r>
              <a:rPr lang="en-US" altLang="en-US" sz="3200" dirty="0"/>
              <a:t>Free energy change depends on the following:</a:t>
            </a:r>
          </a:p>
          <a:p>
            <a:pPr lvl="1">
              <a:tabLst>
                <a:tab pos="746125" algn="l"/>
              </a:tabLst>
            </a:pPr>
            <a:r>
              <a:rPr lang="en-US" altLang="en-US" dirty="0">
                <a:cs typeface="Arial"/>
              </a:rPr>
              <a:t>• </a:t>
            </a:r>
            <a:r>
              <a:rPr lang="en-US" altLang="en-US" dirty="0" smtClean="0">
                <a:cs typeface="Arial"/>
              </a:rPr>
              <a:t>	</a:t>
            </a:r>
            <a:r>
              <a:rPr lang="en-US" altLang="en-US" dirty="0" smtClean="0">
                <a:ea typeface="ＭＳ Ｐゴシック" pitchFamily="34" charset="-128"/>
              </a:rPr>
              <a:t>Enthalpy</a:t>
            </a:r>
            <a:endParaRPr lang="en-US" altLang="en-US" dirty="0">
              <a:ea typeface="ＭＳ Ｐゴシック" pitchFamily="34" charset="-128"/>
            </a:endParaRPr>
          </a:p>
          <a:p>
            <a:pPr marL="1257300" lvl="2" indent="-342900">
              <a:buFont typeface="Lucida Grande"/>
              <a:buChar char="-"/>
            </a:pP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</a:t>
            </a:r>
            <a:r>
              <a:rPr lang="en-US" altLang="en-US" i="1" dirty="0" smtClean="0">
                <a:ea typeface="ＭＳ Ｐゴシック" pitchFamily="34" charset="-128"/>
                <a:sym typeface="Symbol" pitchFamily="18" charset="2"/>
              </a:rPr>
              <a:t>H</a:t>
            </a:r>
            <a:r>
              <a:rPr lang="en-US" dirty="0"/>
              <a:t>°</a:t>
            </a:r>
            <a:r>
              <a:rPr lang="en-US" dirty="0"/>
              <a:t> 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= </a:t>
            </a:r>
            <a:r>
              <a:rPr lang="en-US" altLang="en-US" dirty="0">
                <a:ea typeface="ＭＳ Ｐゴシック" pitchFamily="34" charset="-128"/>
                <a:sym typeface="Symbol" pitchFamily="18" charset="2"/>
              </a:rPr>
              <a:t>(enthalpy of products) – (enthalpy of reactants)</a:t>
            </a:r>
            <a:br>
              <a:rPr lang="en-US" altLang="en-US" dirty="0">
                <a:ea typeface="ＭＳ Ｐゴシック" pitchFamily="34" charset="-128"/>
                <a:sym typeface="Symbol" pitchFamily="18" charset="2"/>
              </a:rPr>
            </a:br>
            <a:endParaRPr lang="en-US" altLang="en-US" dirty="0">
              <a:ea typeface="ＭＳ Ｐゴシック" pitchFamily="34" charset="-128"/>
              <a:sym typeface="Symbol" pitchFamily="18" charset="2"/>
            </a:endParaRPr>
          </a:p>
          <a:p>
            <a:pPr lvl="1">
              <a:tabLst>
                <a:tab pos="746125" algn="l"/>
              </a:tabLst>
            </a:pPr>
            <a:r>
              <a:rPr lang="en-US" altLang="en-US" dirty="0">
                <a:cs typeface="Arial"/>
              </a:rPr>
              <a:t>• </a:t>
            </a:r>
            <a:r>
              <a:rPr lang="en-US" altLang="en-US" dirty="0" smtClean="0">
                <a:cs typeface="Arial"/>
              </a:rPr>
              <a:t>	</a:t>
            </a:r>
            <a:r>
              <a:rPr lang="en-US" altLang="en-US" dirty="0" smtClean="0">
                <a:ea typeface="ＭＳ Ｐゴシック" pitchFamily="34" charset="-128"/>
              </a:rPr>
              <a:t>Entropy</a:t>
            </a:r>
            <a:endParaRPr lang="en-US" altLang="en-US" dirty="0">
              <a:ea typeface="ＭＳ Ｐゴシック" pitchFamily="34" charset="-128"/>
            </a:endParaRPr>
          </a:p>
          <a:p>
            <a:pPr marL="1257300" lvl="2" indent="-342900">
              <a:buFont typeface="Lucida Grande"/>
              <a:buChar char="-"/>
            </a:pP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</a:t>
            </a:r>
            <a:r>
              <a:rPr lang="en-US" altLang="en-US" i="1" dirty="0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dirty="0">
                <a:latin typeface="Arial"/>
                <a:ea typeface="Calibri"/>
              </a:rPr>
              <a:t>°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dirty="0">
                <a:ea typeface="ＭＳ Ｐゴシック" pitchFamily="34" charset="-128"/>
                <a:sym typeface="Symbol" pitchFamily="18" charset="2"/>
              </a:rPr>
              <a:t>= (entropy of products) – (entropy of reactants)</a:t>
            </a:r>
            <a:br>
              <a:rPr lang="en-US" altLang="en-US" dirty="0">
                <a:ea typeface="ＭＳ Ｐゴシック" pitchFamily="34" charset="-128"/>
                <a:sym typeface="Symbol" pitchFamily="18" charset="2"/>
              </a:rPr>
            </a:br>
            <a:endParaRPr lang="en-US" altLang="en-US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altLang="en-US" sz="2800" dirty="0">
                <a:sym typeface="Symbol" pitchFamily="18" charset="2"/>
              </a:rPr>
              <a:t>			 </a:t>
            </a:r>
            <a:r>
              <a:rPr lang="en-US" altLang="en-US" sz="2800" dirty="0" smtClean="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 altLang="en-US" sz="2800" i="1" dirty="0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it-IT" altLang="en-US" sz="2800" dirty="0">
                <a:solidFill>
                  <a:schemeClr val="accent2"/>
                </a:solidFill>
                <a:sym typeface="Symbol" pitchFamily="18" charset="2"/>
              </a:rPr>
              <a:t>° </a:t>
            </a:r>
            <a:r>
              <a:rPr lang="en-US" altLang="en-US" sz="2800" dirty="0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altLang="en-US" sz="2800" dirty="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 altLang="en-US" sz="2800" i="1" dirty="0" smtClean="0">
                <a:solidFill>
                  <a:schemeClr val="accent2"/>
                </a:solidFill>
                <a:sym typeface="Symbol" pitchFamily="18" charset="2"/>
              </a:rPr>
              <a:t>H</a:t>
            </a:r>
            <a:r>
              <a:rPr lang="it-IT" altLang="en-US" sz="2800" dirty="0">
                <a:solidFill>
                  <a:schemeClr val="accent2"/>
                </a:solidFill>
                <a:sym typeface="Symbol" pitchFamily="18" charset="2"/>
              </a:rPr>
              <a:t>°</a:t>
            </a:r>
            <a:r>
              <a:rPr lang="en-US" altLang="en-US" sz="28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z="2800" dirty="0">
                <a:solidFill>
                  <a:schemeClr val="accent2"/>
                </a:solidFill>
                <a:sym typeface="Symbol" pitchFamily="18" charset="2"/>
              </a:rPr>
              <a:t>– </a:t>
            </a:r>
            <a:r>
              <a:rPr lang="en-US" altLang="en-US" sz="2800" i="1" dirty="0">
                <a:solidFill>
                  <a:schemeClr val="accent2"/>
                </a:solidFill>
                <a:sym typeface="Symbol" pitchFamily="18" charset="2"/>
              </a:rPr>
              <a:t>T</a:t>
            </a:r>
            <a:r>
              <a:rPr lang="en-US" altLang="en-US" sz="2800" dirty="0">
                <a:solidFill>
                  <a:schemeClr val="accent2"/>
                </a:solidFill>
                <a:sym typeface="Symbol" pitchFamily="18" charset="2"/>
              </a:rPr>
              <a:t></a:t>
            </a:r>
            <a:r>
              <a:rPr lang="en-US" altLang="en-US" sz="2800" i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it-IT" altLang="en-US" sz="2800" dirty="0">
                <a:solidFill>
                  <a:schemeClr val="accent2"/>
                </a:solidFill>
                <a:sym typeface="Symbol" pitchFamily="18" charset="2"/>
              </a:rPr>
              <a:t>°</a:t>
            </a:r>
            <a:endParaRPr lang="en-US" altLang="en-US" sz="2800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"/>
          <a:stretch/>
        </p:blipFill>
        <p:spPr>
          <a:xfrm>
            <a:off x="304800" y="1432560"/>
            <a:ext cx="8534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Enthalpy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4650" y="2103120"/>
            <a:ext cx="85852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457200" indent="-457200"/>
            <a:r>
              <a:rPr lang="en-US" altLang="en-US" sz="2600" dirty="0" smtClean="0">
                <a:cs typeface="Arial"/>
              </a:rPr>
              <a:t>•</a:t>
            </a:r>
            <a:r>
              <a:rPr lang="en-US" altLang="en-US" sz="2800" dirty="0" smtClean="0">
                <a:cs typeface="Arial"/>
              </a:rPr>
              <a:t> 	</a:t>
            </a:r>
            <a:r>
              <a:rPr lang="en-US" altLang="en-US" sz="2600" dirty="0" smtClean="0">
                <a:latin typeface="Symbol" pitchFamily="18" charset="2"/>
              </a:rPr>
              <a:t>D</a:t>
            </a:r>
            <a:r>
              <a:rPr lang="en-US" altLang="en-US" sz="2600" i="1" dirty="0" smtClean="0"/>
              <a:t>H</a:t>
            </a:r>
            <a:r>
              <a:rPr lang="en-US" sz="2800" dirty="0">
                <a:latin typeface="Arial"/>
                <a:ea typeface="Calibri"/>
              </a:rPr>
              <a:t>°</a:t>
            </a:r>
            <a:r>
              <a:rPr lang="en-US" altLang="en-US" sz="2600" dirty="0" smtClean="0"/>
              <a:t> </a:t>
            </a:r>
            <a:r>
              <a:rPr lang="en-US" altLang="en-US" sz="2600" dirty="0">
                <a:latin typeface="+mn-lt"/>
              </a:rPr>
              <a:t>= heat released or absorbed during a chemical reaction at standard conditions.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Exothermic</a:t>
            </a:r>
            <a:r>
              <a:rPr lang="en-US" altLang="en-US" sz="2600" dirty="0"/>
              <a:t> (–</a:t>
            </a:r>
            <a:r>
              <a:rPr lang="en-US" altLang="en-US" sz="2600" dirty="0">
                <a:latin typeface="Symbol" pitchFamily="18" charset="2"/>
              </a:rPr>
              <a:t>D</a:t>
            </a:r>
            <a:r>
              <a:rPr lang="en-US" altLang="en-US" sz="2600" i="1" dirty="0"/>
              <a:t>H</a:t>
            </a:r>
            <a:r>
              <a:rPr lang="en-US" altLang="en-US" sz="2600" dirty="0"/>
              <a:t>)</a:t>
            </a:r>
            <a:r>
              <a:rPr lang="en-US" altLang="en-US" sz="2600" dirty="0">
                <a:latin typeface="+mn-lt"/>
              </a:rPr>
              <a:t>: Heat is released.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/>
              <a:t>Endothermic (+</a:t>
            </a:r>
            <a:r>
              <a:rPr lang="en-US" altLang="en-US" sz="2600" dirty="0">
                <a:latin typeface="Symbol" pitchFamily="18" charset="2"/>
              </a:rPr>
              <a:t>D</a:t>
            </a:r>
            <a:r>
              <a:rPr lang="en-US" altLang="en-US" sz="2600" i="1" dirty="0"/>
              <a:t>H</a:t>
            </a:r>
            <a:r>
              <a:rPr lang="en-US" altLang="en-US" sz="2600" dirty="0"/>
              <a:t>): </a:t>
            </a:r>
            <a:r>
              <a:rPr lang="en-US" altLang="en-US" sz="2600" dirty="0">
                <a:latin typeface="+mn-lt"/>
              </a:rPr>
              <a:t>Heat is absorbed.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Reactions favor products with the lowest enthalpy (strongest bonds).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Entropy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4650" y="2103120"/>
            <a:ext cx="8585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457200" indent="-457200"/>
            <a:r>
              <a:rPr lang="en-US" altLang="en-US" sz="2800" dirty="0"/>
              <a:t> </a:t>
            </a:r>
            <a:r>
              <a:rPr lang="en-US" altLang="en-US" sz="2800" dirty="0">
                <a:cs typeface="Arial"/>
              </a:rPr>
              <a:t>• </a:t>
            </a:r>
            <a:r>
              <a:rPr lang="en-US" altLang="en-US" sz="2800" dirty="0" smtClean="0">
                <a:cs typeface="Arial"/>
              </a:rPr>
              <a:t>	</a:t>
            </a:r>
            <a:r>
              <a:rPr lang="en-US" altLang="en-US" sz="2800" dirty="0" smtClean="0">
                <a:latin typeface="Symbol" pitchFamily="18" charset="2"/>
              </a:rPr>
              <a:t>D</a:t>
            </a:r>
            <a:r>
              <a:rPr lang="en-US" altLang="en-US" sz="2800" i="1" dirty="0" smtClean="0"/>
              <a:t>S</a:t>
            </a:r>
            <a:r>
              <a:rPr lang="en-US" sz="2800" dirty="0">
                <a:latin typeface="Arial"/>
                <a:ea typeface="Calibri"/>
              </a:rPr>
              <a:t>°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= </a:t>
            </a:r>
            <a:r>
              <a:rPr lang="en-US" altLang="en-US" sz="2800" dirty="0">
                <a:latin typeface="+mn-lt"/>
              </a:rPr>
              <a:t>change in randomness, disorder, or freedom of movement.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Increasing heat, volume, or number of particles increases entropy.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Spontaneous reactions maximize disorder and minimize enthalpy.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In the equation </a:t>
            </a:r>
            <a:r>
              <a:rPr lang="en-US" altLang="en-US" sz="2800" dirty="0" smtClean="0">
                <a:latin typeface="Symbol" pitchFamily="18" charset="2"/>
              </a:rPr>
              <a:t>D</a:t>
            </a:r>
            <a:r>
              <a:rPr lang="en-US" altLang="en-US" sz="2800" i="1" dirty="0" smtClean="0"/>
              <a:t>G</a:t>
            </a:r>
            <a:r>
              <a:rPr lang="en-US" sz="2800" dirty="0">
                <a:latin typeface="Arial"/>
                <a:ea typeface="Calibri"/>
              </a:rPr>
              <a:t>°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= </a:t>
            </a:r>
            <a:r>
              <a:rPr lang="en-US" altLang="en-US" sz="2800" dirty="0" smtClean="0">
                <a:latin typeface="Symbol" pitchFamily="18" charset="2"/>
              </a:rPr>
              <a:t>D</a:t>
            </a:r>
            <a:r>
              <a:rPr lang="en-US" altLang="en-US" sz="2800" i="1" dirty="0" smtClean="0"/>
              <a:t>H</a:t>
            </a:r>
            <a:r>
              <a:rPr lang="en-US" sz="2800" dirty="0">
                <a:latin typeface="Arial"/>
                <a:ea typeface="Calibri"/>
              </a:rPr>
              <a:t>°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– </a:t>
            </a:r>
            <a:r>
              <a:rPr lang="en-US" altLang="en-US" sz="2800" i="1" dirty="0" smtClean="0"/>
              <a:t>T</a:t>
            </a:r>
            <a:r>
              <a:rPr lang="en-US" altLang="en-US" sz="2800" dirty="0" smtClean="0">
                <a:latin typeface="Symbol" pitchFamily="18" charset="2"/>
              </a:rPr>
              <a:t>D</a:t>
            </a:r>
            <a:r>
              <a:rPr lang="en-US" altLang="en-US" sz="2800" i="1" dirty="0" smtClean="0"/>
              <a:t>S</a:t>
            </a:r>
            <a:r>
              <a:rPr lang="en-US" sz="2800" dirty="0">
                <a:latin typeface="Arial"/>
                <a:ea typeface="Calibri"/>
              </a:rPr>
              <a:t>°</a:t>
            </a:r>
            <a:r>
              <a:rPr lang="en-US" altLang="en-US" sz="2800" dirty="0" smtClean="0">
                <a:latin typeface="+mn-lt"/>
              </a:rPr>
              <a:t>,</a:t>
            </a:r>
            <a:r>
              <a:rPr lang="en-US" altLang="en-US" sz="2800" baseline="30000" dirty="0" smtClean="0">
                <a:latin typeface="+mn-lt"/>
              </a:rPr>
              <a:t> </a:t>
            </a:r>
            <a:r>
              <a:rPr lang="en-US" altLang="en-US" sz="2800" dirty="0" smtClean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the entropy value is often small. 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81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2"/>
                </a:solidFill>
                <a:cs typeface="Arial" pitchFamily="34" charset="0"/>
              </a:rPr>
              <a:t>Solved Problem 1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4650" y="1110343"/>
            <a:ext cx="85852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defRPr/>
            </a:pPr>
            <a:r>
              <a:rPr lang="en-US" altLang="en-US" sz="2000" dirty="0"/>
              <a:t>Calculate the value of </a:t>
            </a:r>
            <a:r>
              <a:rPr lang="en-US" altLang="en-US" sz="2000" dirty="0" smtClean="0">
                <a:latin typeface="Symbol" pitchFamily="80" charset="2"/>
              </a:rPr>
              <a:t>D</a:t>
            </a:r>
            <a:r>
              <a:rPr lang="en-US" altLang="en-US" sz="2000" i="1" dirty="0" smtClean="0"/>
              <a:t>G</a:t>
            </a:r>
            <a:r>
              <a:rPr lang="en-US" sz="2000" dirty="0" smtClean="0">
                <a:latin typeface="Arial"/>
                <a:ea typeface="Calibri"/>
              </a:rPr>
              <a:t>°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for the chlorination of methane</a:t>
            </a:r>
            <a:r>
              <a:rPr lang="en-US" altLang="en-US" sz="2000" dirty="0" smtClean="0"/>
              <a:t>.</a:t>
            </a:r>
          </a:p>
          <a:p>
            <a:pPr algn="ctr"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 smtClean="0">
                <a:cs typeface="Arial" pitchFamily="34" charset="0"/>
              </a:rPr>
              <a:t>Solution</a:t>
            </a:r>
          </a:p>
          <a:p>
            <a:pPr algn="ctr">
              <a:defRPr/>
            </a:pPr>
            <a:r>
              <a:rPr lang="en-US" altLang="en-US" sz="2000" dirty="0" smtClean="0">
                <a:latin typeface="Symbol" pitchFamily="80" charset="2"/>
              </a:rPr>
              <a:t>D</a:t>
            </a:r>
            <a:r>
              <a:rPr lang="en-US" altLang="en-US" sz="2000" i="1" dirty="0" smtClean="0"/>
              <a:t>G</a:t>
            </a:r>
            <a:r>
              <a:rPr lang="en-US" sz="2000" dirty="0">
                <a:latin typeface="Arial"/>
                <a:ea typeface="Calibri"/>
              </a:rPr>
              <a:t>°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= –2.303</a:t>
            </a:r>
            <a:r>
              <a:rPr lang="en-US" altLang="en-US" sz="2000" i="1" dirty="0"/>
              <a:t>RT</a:t>
            </a:r>
            <a:r>
              <a:rPr lang="en-US" altLang="en-US" sz="2000" dirty="0"/>
              <a:t>(log </a:t>
            </a:r>
            <a:r>
              <a:rPr lang="en-US" altLang="en-US" sz="2000" i="1" dirty="0" err="1"/>
              <a:t>K</a:t>
            </a:r>
            <a:r>
              <a:rPr lang="en-US" altLang="en-US" sz="2000" baseline="-25000" dirty="0" err="1"/>
              <a:t>eq</a:t>
            </a:r>
            <a:r>
              <a:rPr lang="en-US" altLang="en-US" sz="2000" dirty="0"/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2000" i="1" dirty="0" err="1"/>
              <a:t>K</a:t>
            </a:r>
            <a:r>
              <a:rPr lang="en-US" altLang="en-US" sz="2000" baseline="-25000" dirty="0" err="1"/>
              <a:t>eq</a:t>
            </a:r>
            <a:r>
              <a:rPr lang="en-US" altLang="en-US" sz="2000" dirty="0"/>
              <a:t> for the chlorination is 1.1 x 10</a:t>
            </a:r>
            <a:r>
              <a:rPr lang="en-US" altLang="en-US" sz="2000" baseline="30000" dirty="0"/>
              <a:t>19</a:t>
            </a:r>
            <a:r>
              <a:rPr lang="en-US" altLang="en-US" sz="2000" dirty="0"/>
              <a:t>, and log </a:t>
            </a:r>
            <a:r>
              <a:rPr lang="en-US" altLang="en-US" sz="2000" i="1" dirty="0" err="1"/>
              <a:t>K</a:t>
            </a:r>
            <a:r>
              <a:rPr lang="en-US" altLang="en-US" sz="2000" baseline="-25000" dirty="0" err="1"/>
              <a:t>eq</a:t>
            </a:r>
            <a:r>
              <a:rPr lang="en-US" altLang="en-US" sz="2000" dirty="0"/>
              <a:t> = 19.04</a:t>
            </a:r>
          </a:p>
          <a:p>
            <a:pPr>
              <a:defRPr/>
            </a:pPr>
            <a:endParaRPr lang="en-US" altLang="en-US" sz="2000" dirty="0" smtClean="0">
              <a:cs typeface="Arial" pitchFamily="34" charset="0"/>
            </a:endParaRPr>
          </a:p>
          <a:p>
            <a:pPr>
              <a:defRPr/>
            </a:pPr>
            <a:r>
              <a:rPr lang="en-US" altLang="en-US" sz="2000" dirty="0"/>
              <a:t>At 25 </a:t>
            </a:r>
            <a:r>
              <a:rPr lang="en-US" sz="2000" dirty="0" smtClean="0">
                <a:latin typeface="Arial"/>
                <a:ea typeface="Calibri"/>
              </a:rPr>
              <a:t>°</a:t>
            </a:r>
            <a:r>
              <a:rPr lang="en-US" altLang="en-US" sz="2000" dirty="0" smtClean="0"/>
              <a:t>C </a:t>
            </a:r>
            <a:r>
              <a:rPr lang="en-US" altLang="en-US" sz="2000" dirty="0"/>
              <a:t>(about 298 K), the value of </a:t>
            </a:r>
            <a:r>
              <a:rPr lang="en-US" altLang="en-US" sz="2000" i="1" dirty="0"/>
              <a:t>RT</a:t>
            </a:r>
            <a:r>
              <a:rPr lang="en-US" altLang="en-US" sz="2000" dirty="0"/>
              <a:t> is</a:t>
            </a:r>
          </a:p>
          <a:p>
            <a:pPr>
              <a:defRPr/>
            </a:pPr>
            <a:r>
              <a:rPr lang="en-US" altLang="en-US" sz="2000" dirty="0"/>
              <a:t>     </a:t>
            </a:r>
            <a:r>
              <a:rPr lang="en-US" altLang="en-US" sz="2000" i="1" dirty="0"/>
              <a:t>RT</a:t>
            </a:r>
            <a:r>
              <a:rPr lang="en-US" altLang="en-US" sz="2000" dirty="0"/>
              <a:t> = (8.314 J/kelvin-</a:t>
            </a:r>
            <a:r>
              <a:rPr lang="en-US" altLang="en-US" sz="2000" dirty="0" err="1"/>
              <a:t>mol</a:t>
            </a:r>
            <a:r>
              <a:rPr lang="en-US" altLang="en-US" sz="2000" dirty="0"/>
              <a:t>)(298 kelvins) = 2478 J/</a:t>
            </a:r>
            <a:r>
              <a:rPr lang="en-US" altLang="en-US" sz="2000" dirty="0" err="1"/>
              <a:t>mol</a:t>
            </a:r>
            <a:r>
              <a:rPr lang="en-US" altLang="en-US" sz="2000" dirty="0"/>
              <a:t>, or 2.48 kJ/</a:t>
            </a:r>
            <a:r>
              <a:rPr lang="en-US" altLang="en-US" sz="2000" dirty="0" err="1"/>
              <a:t>mol</a:t>
            </a:r>
            <a:endParaRPr lang="en-US" altLang="en-US" sz="3200" dirty="0"/>
          </a:p>
          <a:p>
            <a:pPr>
              <a:defRPr/>
            </a:pPr>
            <a:endParaRPr lang="en-US" altLang="en-US" sz="2000" dirty="0" smtClean="0">
              <a:cs typeface="Arial" pitchFamily="34" charset="0"/>
            </a:endParaRPr>
          </a:p>
          <a:p>
            <a:pPr>
              <a:defRPr/>
            </a:pPr>
            <a:r>
              <a:rPr lang="en-US" altLang="en-US" sz="2000" dirty="0"/>
              <a:t>Substituting, we have</a:t>
            </a:r>
            <a:endParaRPr lang="en-US" altLang="en-US" sz="3200" dirty="0"/>
          </a:p>
          <a:p>
            <a:pPr>
              <a:defRPr/>
            </a:pPr>
            <a:endParaRPr lang="en-US" altLang="en-US" sz="2000" dirty="0" smtClean="0">
              <a:cs typeface="Arial" pitchFamily="34" charset="0"/>
            </a:endParaRPr>
          </a:p>
          <a:p>
            <a:pPr>
              <a:defRPr/>
            </a:pPr>
            <a:r>
              <a:rPr lang="en-US" altLang="en-US" sz="2000" dirty="0">
                <a:latin typeface="Symbol" pitchFamily="80" charset="2"/>
              </a:rPr>
              <a:t> </a:t>
            </a:r>
            <a:r>
              <a:rPr lang="en-US" altLang="en-US" sz="2000" dirty="0" smtClean="0">
                <a:latin typeface="Symbol" pitchFamily="80" charset="2"/>
              </a:rPr>
              <a:t>D</a:t>
            </a:r>
            <a:r>
              <a:rPr lang="en-US" altLang="en-US" sz="2000" i="1" dirty="0" smtClean="0"/>
              <a:t>G</a:t>
            </a:r>
            <a:r>
              <a:rPr lang="en-US" sz="2000" dirty="0" smtClean="0">
                <a:latin typeface="Arial"/>
                <a:ea typeface="Calibri"/>
              </a:rPr>
              <a:t>°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= (–2.303)(2.478 kJ/</a:t>
            </a:r>
            <a:r>
              <a:rPr lang="en-US" altLang="en-US" sz="2000" dirty="0" err="1"/>
              <a:t>mol</a:t>
            </a:r>
            <a:r>
              <a:rPr lang="en-US" altLang="en-US" sz="2000" dirty="0"/>
              <a:t>)(19.04) = –108.7 kJ/</a:t>
            </a:r>
            <a:r>
              <a:rPr lang="en-US" altLang="en-US" sz="2000" dirty="0" err="1"/>
              <a:t>mol</a:t>
            </a:r>
            <a:r>
              <a:rPr lang="en-US" altLang="en-US" sz="2000" dirty="0"/>
              <a:t> (–25.9 kcal/</a:t>
            </a:r>
            <a:r>
              <a:rPr lang="en-US" altLang="en-US" sz="2000" dirty="0" err="1"/>
              <a:t>mol</a:t>
            </a:r>
            <a:r>
              <a:rPr lang="en-US" altLang="en-US" sz="2000" dirty="0"/>
              <a:t>)</a:t>
            </a:r>
            <a:endParaRPr lang="en-US" altLang="en-US" sz="2000" dirty="0">
              <a:cs typeface="Arial" pitchFamily="34" charset="0"/>
            </a:endParaRPr>
          </a:p>
          <a:p>
            <a:pPr algn="ctr">
              <a:defRPr/>
            </a:pPr>
            <a:endParaRPr lang="en-US" altLang="en-US" sz="2000" dirty="0" smtClean="0"/>
          </a:p>
          <a:p>
            <a:pPr>
              <a:defRPr/>
            </a:pPr>
            <a:r>
              <a:rPr lang="en-US" altLang="en-US" sz="2000" dirty="0"/>
              <a:t>This is a large negative value for </a:t>
            </a:r>
            <a:r>
              <a:rPr lang="en-US" altLang="en-US" sz="2000" dirty="0" smtClean="0">
                <a:latin typeface="Symbol" pitchFamily="80" charset="2"/>
              </a:rPr>
              <a:t>D</a:t>
            </a:r>
            <a:r>
              <a:rPr lang="en-US" altLang="en-US" sz="2000" i="1" dirty="0" smtClean="0"/>
              <a:t>G</a:t>
            </a:r>
            <a:r>
              <a:rPr lang="en-US" sz="2000" dirty="0" smtClean="0">
                <a:latin typeface="Arial"/>
                <a:ea typeface="Calibri"/>
              </a:rPr>
              <a:t>°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showing that this chlorination has a large driving force that pushes it toward completion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7030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Bond-Dissociation Enthalpies (BDE)</a:t>
            </a:r>
            <a:endParaRPr lang="en-US" altLang="en-US" sz="4400" b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4650" y="1844040"/>
            <a:ext cx="85852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Bond dissociation requires energy (+BDE).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Bond formation releases energy (–BDE).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BDE can be used to estimate </a:t>
            </a:r>
            <a:r>
              <a:rPr lang="en-US" altLang="en-US" sz="2800" dirty="0">
                <a:sym typeface="Symbol" pitchFamily="18" charset="2"/>
              </a:rPr>
              <a:t></a:t>
            </a:r>
            <a:r>
              <a:rPr lang="en-US" altLang="en-US" sz="2800" i="1" dirty="0">
                <a:latin typeface="+mn-lt"/>
              </a:rPr>
              <a:t>H</a:t>
            </a:r>
            <a:r>
              <a:rPr lang="en-US" altLang="en-US" sz="2800" dirty="0">
                <a:latin typeface="+mn-lt"/>
              </a:rPr>
              <a:t> for a reaction.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BDE for </a:t>
            </a:r>
            <a:r>
              <a:rPr lang="en-US" altLang="en-US" sz="2800" dirty="0" err="1">
                <a:latin typeface="+mn-lt"/>
              </a:rPr>
              <a:t>homolytic</a:t>
            </a:r>
            <a:r>
              <a:rPr lang="en-US" altLang="en-US" sz="2800" dirty="0">
                <a:latin typeface="+mn-lt"/>
              </a:rPr>
              <a:t> cleavage of bonds in a gaseous molecule</a:t>
            </a:r>
          </a:p>
          <a:p>
            <a:pPr marL="860425" lvl="2" indent="-342900">
              <a:buFont typeface="Arial" panose="020B0604020202020204" pitchFamily="34" charset="0"/>
              <a:buChar char="–"/>
            </a:pPr>
            <a:r>
              <a:rPr lang="en-US" altLang="en-US" b="1" dirty="0" err="1">
                <a:latin typeface="+mn-lt"/>
                <a:ea typeface="ＭＳ Ｐゴシック" pitchFamily="34" charset="-128"/>
              </a:rPr>
              <a:t>Homolytic</a:t>
            </a:r>
            <a:r>
              <a:rPr lang="en-US" altLang="en-US" b="1" dirty="0">
                <a:latin typeface="+mn-lt"/>
                <a:ea typeface="ＭＳ Ｐゴシック" pitchFamily="34" charset="-128"/>
              </a:rPr>
              <a:t> cleavage</a:t>
            </a:r>
            <a:r>
              <a:rPr lang="en-US" altLang="en-US" dirty="0">
                <a:latin typeface="+mn-lt"/>
                <a:ea typeface="ＭＳ Ｐゴシック" pitchFamily="34" charset="-128"/>
              </a:rPr>
              <a:t>: When the bond breaks, each atom gets one electron.</a:t>
            </a:r>
          </a:p>
          <a:p>
            <a:pPr marL="860425" lvl="2" indent="-342900">
              <a:buFont typeface="Arial" panose="020B0604020202020204" pitchFamily="34" charset="0"/>
              <a:buChar char="–"/>
            </a:pPr>
            <a:r>
              <a:rPr lang="en-US" altLang="en-US" b="1" dirty="0" err="1">
                <a:latin typeface="+mn-lt"/>
                <a:ea typeface="ＭＳ Ｐゴシック" pitchFamily="34" charset="-128"/>
              </a:rPr>
              <a:t>Heterolytic</a:t>
            </a:r>
            <a:r>
              <a:rPr lang="en-US" altLang="en-US" b="1" dirty="0">
                <a:latin typeface="+mn-lt"/>
                <a:ea typeface="ＭＳ Ｐゴシック" pitchFamily="34" charset="-128"/>
              </a:rPr>
              <a:t> cleavage</a:t>
            </a:r>
            <a:r>
              <a:rPr lang="en-US" altLang="en-US" dirty="0">
                <a:latin typeface="+mn-lt"/>
                <a:ea typeface="ＭＳ Ｐゴシック" pitchFamily="34" charset="-128"/>
              </a:rPr>
              <a:t>: When the bond breaks, the most electronegative atom gets both electrons.</a:t>
            </a:r>
          </a:p>
        </p:txBody>
      </p:sp>
    </p:spTree>
    <p:extLst>
      <p:ext uri="{BB962C8B-B14F-4D97-AF65-F5344CB8AC3E}">
        <p14:creationId xmlns:p14="http://schemas.microsoft.com/office/powerpoint/2010/main" val="158395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Introduction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125" y="1556188"/>
            <a:ext cx="8634413" cy="4598182"/>
          </a:xfrm>
        </p:spPr>
        <p:txBody>
          <a:bodyPr/>
          <a:lstStyle/>
          <a:p>
            <a:r>
              <a:rPr lang="en-US" altLang="en-US" dirty="0">
                <a:sym typeface="Symbol" pitchFamily="18" charset="2"/>
              </a:rPr>
              <a:t>Overall reaction: </a:t>
            </a:r>
            <a:r>
              <a:rPr lang="en-US" altLang="en-US" i="1" dirty="0"/>
              <a:t>reactants </a:t>
            </a:r>
            <a:r>
              <a:rPr lang="en-US" altLang="en-US" i="1" dirty="0">
                <a:sym typeface="Symbol" pitchFamily="18" charset="2"/>
              </a:rPr>
              <a:t> products</a:t>
            </a:r>
          </a:p>
          <a:p>
            <a:r>
              <a:rPr lang="en-US" altLang="en-US" dirty="0"/>
              <a:t>To learn more about a reaction: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Thermodynamics is the study of the energy changes that accompany chemical and physical transformations.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 Kinetics is the study of reaction rates.                                                         </a:t>
            </a:r>
          </a:p>
          <a:p>
            <a:r>
              <a:rPr lang="en-US" altLang="en-US" b="1" dirty="0"/>
              <a:t>Mechanism</a:t>
            </a:r>
            <a:r>
              <a:rPr lang="en-US" altLang="en-US" dirty="0"/>
              <a:t>: step-by-step description of how the reaction happens</a:t>
            </a:r>
          </a:p>
          <a:p>
            <a:endParaRPr lang="en-US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rgbClr val="000000"/>
                </a:solidFill>
              </a:rPr>
              <a:t>Homolytic</a:t>
            </a:r>
            <a:r>
              <a:rPr lang="en-US" altLang="en-US" sz="4400" b="0" dirty="0">
                <a:solidFill>
                  <a:srgbClr val="000000"/>
                </a:solidFill>
              </a:rPr>
              <a:t> and </a:t>
            </a:r>
            <a:r>
              <a:rPr lang="en-US" altLang="en-US" sz="4400" b="0" dirty="0" err="1">
                <a:solidFill>
                  <a:srgbClr val="000000"/>
                </a:solidFill>
              </a:rPr>
              <a:t>Heterolytic</a:t>
            </a:r>
            <a:r>
              <a:rPr lang="en-US" altLang="en-US" sz="4400" b="0" dirty="0">
                <a:solidFill>
                  <a:srgbClr val="000000"/>
                </a:solidFill>
              </a:rPr>
              <a:t> Cleavages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"/>
          <a:stretch/>
        </p:blipFill>
        <p:spPr>
          <a:xfrm>
            <a:off x="304800" y="2295144"/>
            <a:ext cx="8534400" cy="3572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Enthalpy Changes in Chlorination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18878"/>
            <a:ext cx="8488680" cy="28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Kinetics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65125" y="1442878"/>
            <a:ext cx="8634413" cy="42473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Kinetics is the study of reaction rates.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Rate of the reaction is a measure of how the concentration of the products increases while the concentration of the starting materials decreases.</a:t>
            </a:r>
          </a:p>
          <a:p>
            <a:r>
              <a:rPr lang="en-US" altLang="en-US" sz="3000" dirty="0"/>
              <a:t>A rate equation (also called the rate law) is the relationship between the concentrations</a:t>
            </a:r>
            <a:br>
              <a:rPr lang="en-US" altLang="en-US" sz="3000" dirty="0"/>
            </a:br>
            <a:r>
              <a:rPr lang="en-US" altLang="en-US" sz="3000" dirty="0"/>
              <a:t>of the reactants and the observed reaction rate.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Rate law is determined </a:t>
            </a:r>
            <a:r>
              <a:rPr lang="en-US" altLang="en-US" sz="3000" i="1" dirty="0"/>
              <a:t>experimentally</a:t>
            </a:r>
            <a:r>
              <a:rPr lang="en-US" altLang="en-US" sz="3000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1978152" y="137160"/>
            <a:ext cx="5187696" cy="641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Rate Law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65125" y="1614488"/>
            <a:ext cx="8634413" cy="42473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For the reaction  A + B   </a:t>
            </a:r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altLang="en-US" sz="2800" dirty="0"/>
              <a:t>   C + D,   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                     rate = </a:t>
            </a:r>
            <a:r>
              <a:rPr lang="en-US" altLang="en-US" sz="2800" i="1" dirty="0" err="1"/>
              <a:t>k</a:t>
            </a:r>
            <a:r>
              <a:rPr lang="en-US" altLang="en-US" sz="2800" baseline="-20000" dirty="0" err="1"/>
              <a:t>r</a:t>
            </a:r>
            <a:r>
              <a:rPr lang="en-US" altLang="en-US" sz="2800" dirty="0"/>
              <a:t>[A]</a:t>
            </a:r>
            <a:r>
              <a:rPr lang="en-US" altLang="en-US" sz="2800" i="1" baseline="30000" dirty="0"/>
              <a:t>a</a:t>
            </a:r>
            <a:r>
              <a:rPr lang="en-US" altLang="en-US" sz="2800" dirty="0"/>
              <a:t>[B]</a:t>
            </a:r>
            <a:r>
              <a:rPr lang="en-US" altLang="en-US" sz="2800" i="1" baseline="30000" dirty="0"/>
              <a:t>b</a:t>
            </a:r>
            <a:r>
              <a:rPr lang="en-US" altLang="en-US" sz="2800" baseline="30000" dirty="0"/>
              <a:t/>
            </a:r>
            <a:br>
              <a:rPr lang="en-US" altLang="en-US" sz="2800" baseline="30000" dirty="0"/>
            </a:br>
            <a:endParaRPr lang="en-US" altLang="en-US" sz="2800" baseline="30000" dirty="0"/>
          </a:p>
          <a:p>
            <a:pPr lvl="3">
              <a:lnSpc>
                <a:spcPct val="80000"/>
              </a:lnSpc>
              <a:buFont typeface="Lucida Grande"/>
              <a:buChar char="-"/>
            </a:pPr>
            <a:r>
              <a:rPr lang="en-US" altLang="en-US" sz="2400" dirty="0">
                <a:ea typeface="ＭＳ Ｐゴシック" pitchFamily="34" charset="-128"/>
              </a:rPr>
              <a:t>where </a:t>
            </a:r>
            <a:r>
              <a:rPr lang="en-US" altLang="en-US" sz="2400" i="1" dirty="0" err="1">
                <a:ea typeface="ＭＳ Ｐゴシック" pitchFamily="34" charset="-128"/>
              </a:rPr>
              <a:t>k</a:t>
            </a:r>
            <a:r>
              <a:rPr lang="en-US" altLang="en-US" sz="2400" baseline="-25000" dirty="0" err="1">
                <a:ea typeface="ＭＳ Ｐゴシック" pitchFamily="34" charset="-128"/>
              </a:rPr>
              <a:t>r</a:t>
            </a:r>
            <a:r>
              <a:rPr lang="en-US" altLang="en-US" sz="2400" dirty="0">
                <a:ea typeface="ＭＳ Ｐゴシック" pitchFamily="34" charset="-128"/>
              </a:rPr>
              <a:t> is the rate constant</a:t>
            </a:r>
          </a:p>
          <a:p>
            <a:pPr lvl="3">
              <a:lnSpc>
                <a:spcPct val="80000"/>
              </a:lnSpc>
              <a:buFont typeface="Lucida Grande"/>
              <a:buChar char="-"/>
            </a:pPr>
            <a:r>
              <a:rPr lang="en-US" altLang="en-US" sz="2400" i="1" dirty="0">
                <a:ea typeface="ＭＳ Ｐゴシック" pitchFamily="34" charset="-128"/>
              </a:rPr>
              <a:t>a</a:t>
            </a:r>
            <a:r>
              <a:rPr lang="en-US" altLang="en-US" sz="2400" dirty="0">
                <a:ea typeface="ＭＳ Ｐゴシック" pitchFamily="34" charset="-128"/>
              </a:rPr>
              <a:t> is the order with respect to A</a:t>
            </a:r>
          </a:p>
          <a:p>
            <a:pPr lvl="3">
              <a:lnSpc>
                <a:spcPct val="80000"/>
              </a:lnSpc>
              <a:buFont typeface="Lucida Grande"/>
              <a:buChar char="-"/>
            </a:pPr>
            <a:r>
              <a:rPr lang="en-US" altLang="en-US" sz="2400" i="1" dirty="0">
                <a:ea typeface="ＭＳ Ｐゴシック" pitchFamily="34" charset="-128"/>
              </a:rPr>
              <a:t>b</a:t>
            </a:r>
            <a:r>
              <a:rPr lang="en-US" altLang="en-US" sz="2400" dirty="0">
                <a:ea typeface="ＭＳ Ｐゴシック" pitchFamily="34" charset="-128"/>
              </a:rPr>
              <a:t> is the order with respect to B</a:t>
            </a:r>
          </a:p>
          <a:p>
            <a:pPr lvl="3">
              <a:lnSpc>
                <a:spcPct val="80000"/>
              </a:lnSpc>
              <a:buFont typeface="Lucida Grande"/>
              <a:buChar char="-"/>
            </a:pPr>
            <a:r>
              <a:rPr lang="en-US" altLang="en-US" sz="2400" i="1" dirty="0">
                <a:ea typeface="ＭＳ Ｐゴシック" pitchFamily="34" charset="-128"/>
              </a:rPr>
              <a:t>a</a:t>
            </a:r>
            <a:r>
              <a:rPr lang="en-US" altLang="en-US" sz="2400" dirty="0">
                <a:ea typeface="ＭＳ Ｐゴシック" pitchFamily="34" charset="-128"/>
              </a:rPr>
              <a:t> + </a:t>
            </a:r>
            <a:r>
              <a:rPr lang="en-US" altLang="en-US" sz="2400" i="1" dirty="0">
                <a:ea typeface="ＭＳ Ｐゴシック" pitchFamily="34" charset="-128"/>
              </a:rPr>
              <a:t>b</a:t>
            </a:r>
            <a:r>
              <a:rPr lang="en-US" altLang="en-US" sz="2400" dirty="0">
                <a:ea typeface="ＭＳ Ｐゴシック" pitchFamily="34" charset="-128"/>
              </a:rPr>
              <a:t> is the overall order</a:t>
            </a:r>
            <a:br>
              <a:rPr lang="en-US" altLang="en-US" sz="2400" dirty="0">
                <a:ea typeface="ＭＳ Ｐゴシック" pitchFamily="34" charset="-128"/>
              </a:rPr>
            </a:br>
            <a:endParaRPr lang="en-US" alt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/>
              <a:t>Order is the number of molecules of that reactant which is present in the </a:t>
            </a:r>
            <a:r>
              <a:rPr lang="en-US" altLang="en-US" sz="2800" i="1" dirty="0"/>
              <a:t>rate-determining</a:t>
            </a:r>
            <a:r>
              <a:rPr lang="en-US" altLang="en-US" sz="2800" dirty="0"/>
              <a:t> step of the mechanism.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359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Activation Energy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65125" y="1614488"/>
            <a:ext cx="8634413" cy="4952125"/>
          </a:xfrm>
        </p:spPr>
        <p:txBody>
          <a:bodyPr/>
          <a:lstStyle/>
          <a:p>
            <a:r>
              <a:rPr lang="en-US" altLang="en-US" sz="2600" dirty="0"/>
              <a:t>The rate constant, </a:t>
            </a:r>
            <a:r>
              <a:rPr lang="en-US" altLang="en-US" sz="2600" i="1" dirty="0" err="1"/>
              <a:t>k</a:t>
            </a:r>
            <a:r>
              <a:rPr lang="en-US" altLang="en-US" sz="2600" baseline="-25000" dirty="0" err="1"/>
              <a:t>r</a:t>
            </a:r>
            <a:r>
              <a:rPr lang="en-US" altLang="en-US" sz="2600" dirty="0"/>
              <a:t>, depends on the conditions of the reaction, especially the temperature:</a:t>
            </a:r>
          </a:p>
          <a:p>
            <a:pPr>
              <a:buFontTx/>
              <a:buNone/>
            </a:pPr>
            <a:r>
              <a:rPr lang="en-US" altLang="en-US" sz="2800" dirty="0"/>
              <a:t>                                                                </a:t>
            </a:r>
            <a:endParaRPr lang="en-US" altLang="en-US" sz="2800" dirty="0" smtClean="0"/>
          </a:p>
          <a:p>
            <a:pPr>
              <a:buFontTx/>
              <a:buNone/>
            </a:pPr>
            <a:endParaRPr lang="en-US" altLang="en-US" sz="2800" dirty="0"/>
          </a:p>
          <a:p>
            <a:pPr marL="1990725">
              <a:spcBef>
                <a:spcPts val="0"/>
              </a:spcBef>
              <a:buFont typeface="Lucida Grande"/>
              <a:buChar char="-"/>
              <a:tabLst>
                <a:tab pos="1836738" algn="l"/>
              </a:tabLst>
            </a:pPr>
            <a:r>
              <a:rPr lang="en-US" altLang="en-US" sz="2200" dirty="0"/>
              <a:t>where  </a:t>
            </a:r>
            <a:r>
              <a:rPr lang="en-US" altLang="en-US" sz="2200" i="1" dirty="0"/>
              <a:t>A</a:t>
            </a:r>
            <a:r>
              <a:rPr lang="en-US" altLang="en-US" sz="2200" dirty="0"/>
              <a:t> = constant (frequency factor)</a:t>
            </a:r>
          </a:p>
          <a:p>
            <a:pPr marL="1990725">
              <a:spcBef>
                <a:spcPts val="0"/>
              </a:spcBef>
              <a:buFont typeface="Lucida Grande"/>
              <a:buChar char="-"/>
            </a:pPr>
            <a:r>
              <a:rPr lang="en-US" altLang="en-US" sz="2200" i="1" dirty="0" err="1"/>
              <a:t>E</a:t>
            </a:r>
            <a:r>
              <a:rPr lang="en-US" altLang="en-US" sz="2200" baseline="-20000" dirty="0" err="1"/>
              <a:t>a</a:t>
            </a:r>
            <a:r>
              <a:rPr lang="en-US" altLang="en-US" sz="2200" dirty="0"/>
              <a:t> = activation energy</a:t>
            </a:r>
          </a:p>
          <a:p>
            <a:pPr marL="1990725">
              <a:spcBef>
                <a:spcPts val="0"/>
              </a:spcBef>
              <a:buFont typeface="Lucida Grande"/>
              <a:buChar char="-"/>
            </a:pPr>
            <a:r>
              <a:rPr lang="en-US" altLang="en-US" sz="2200" i="1" dirty="0"/>
              <a:t>R</a:t>
            </a:r>
            <a:r>
              <a:rPr lang="en-US" altLang="en-US" sz="2200" dirty="0"/>
              <a:t> = gas constant, 8.314 J/kelvin-mole</a:t>
            </a:r>
          </a:p>
          <a:p>
            <a:pPr marL="1990725">
              <a:spcBef>
                <a:spcPts val="0"/>
              </a:spcBef>
              <a:buFont typeface="Lucida Grande"/>
              <a:buChar char="-"/>
            </a:pPr>
            <a:r>
              <a:rPr lang="en-US" altLang="en-US" sz="2200" i="1" dirty="0"/>
              <a:t>T</a:t>
            </a:r>
            <a:r>
              <a:rPr lang="en-US" altLang="en-US" sz="2200" dirty="0"/>
              <a:t> = absolute </a:t>
            </a:r>
            <a:r>
              <a:rPr lang="en-US" altLang="en-US" sz="2200" dirty="0" smtClean="0"/>
              <a:t>temperature</a:t>
            </a:r>
            <a:endParaRPr lang="en-US" altLang="en-US" sz="2200" dirty="0"/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200" i="1" dirty="0" err="1"/>
              <a:t>E</a:t>
            </a:r>
            <a:r>
              <a:rPr lang="en-US" altLang="en-US" sz="2200" baseline="-20000" dirty="0" err="1"/>
              <a:t>a</a:t>
            </a:r>
            <a:r>
              <a:rPr lang="en-US" altLang="en-US" sz="2200" dirty="0"/>
              <a:t> is the minimum kinetic energy needed to react.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08" y="2776728"/>
            <a:ext cx="2310384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1"/>
          <a:stretch/>
        </p:blipFill>
        <p:spPr>
          <a:xfrm>
            <a:off x="1310640" y="1536192"/>
            <a:ext cx="6644640" cy="3502674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Temperature Dependence of </a:t>
            </a:r>
            <a:r>
              <a:rPr lang="en-US" altLang="en-US" sz="4400" b="0" i="1" dirty="0" err="1">
                <a:solidFill>
                  <a:schemeClr val="tx1"/>
                </a:solidFill>
              </a:rPr>
              <a:t>E</a:t>
            </a:r>
            <a:r>
              <a:rPr lang="en-US" altLang="en-US" sz="4400" b="0" baseline="-25000" dirty="0" err="1">
                <a:solidFill>
                  <a:schemeClr val="tx1"/>
                </a:solidFill>
              </a:rPr>
              <a:t>a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5760" y="5331565"/>
            <a:ext cx="77724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At higher temperatures, more molecules have the required energy to react.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Energy Diagram of an Exothermic 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7357" y="4990687"/>
            <a:ext cx="843121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The vertical axis in this graph represents the potential energy.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The transition state (‡) is the highest point on the graph, and the activation energy (</a:t>
            </a:r>
            <a:r>
              <a:rPr lang="en-US" altLang="en-US" sz="2200" i="1" dirty="0" err="1"/>
              <a:t>E</a:t>
            </a:r>
            <a:r>
              <a:rPr lang="en-US" altLang="en-US" sz="2200" baseline="-25000" dirty="0" err="1"/>
              <a:t>a</a:t>
            </a:r>
            <a:r>
              <a:rPr lang="en-US" altLang="en-US" sz="2200" dirty="0">
                <a:solidFill>
                  <a:srgbClr val="000000"/>
                </a:solidFill>
              </a:rPr>
              <a:t>) is the energy difference between the reactants and the transition state.</a:t>
            </a: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"/>
          <a:stretch/>
        </p:blipFill>
        <p:spPr>
          <a:xfrm>
            <a:off x="2171260" y="1961908"/>
            <a:ext cx="5123344" cy="290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Rates of Multistep Reactions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65125" y="1385888"/>
            <a:ext cx="8634413" cy="3508653"/>
          </a:xfrm>
        </p:spPr>
        <p:txBody>
          <a:bodyPr/>
          <a:lstStyle/>
          <a:p>
            <a:r>
              <a:rPr lang="en-US" altLang="en-US" sz="3000" dirty="0"/>
              <a:t>The highest points in an energy diagram are </a:t>
            </a:r>
            <a:r>
              <a:rPr lang="en-US" altLang="en-US" sz="3000" b="1" dirty="0"/>
              <a:t>transition states</a:t>
            </a:r>
            <a:r>
              <a:rPr lang="en-US" altLang="en-US" sz="3000" dirty="0"/>
              <a:t>.</a:t>
            </a:r>
          </a:p>
          <a:p>
            <a:r>
              <a:rPr lang="en-US" altLang="en-US" sz="3000" dirty="0"/>
              <a:t>The lowest points in an energy diagram are </a:t>
            </a:r>
            <a:r>
              <a:rPr lang="en-US" altLang="en-US" sz="3000" b="1" dirty="0"/>
              <a:t>intermediates</a:t>
            </a:r>
            <a:r>
              <a:rPr lang="en-US" altLang="en-US" sz="3000" dirty="0"/>
              <a:t>.</a:t>
            </a:r>
          </a:p>
          <a:p>
            <a:r>
              <a:rPr lang="en-US" altLang="en-US" sz="3000" dirty="0"/>
              <a:t>The reaction step with the highest </a:t>
            </a:r>
            <a:r>
              <a:rPr lang="en-US" altLang="en-US" sz="3000" i="1" dirty="0" err="1"/>
              <a:t>E</a:t>
            </a:r>
            <a:r>
              <a:rPr lang="en-US" altLang="en-US" sz="3000" baseline="-25000" dirty="0" err="1"/>
              <a:t>a</a:t>
            </a:r>
            <a:r>
              <a:rPr lang="en-US" altLang="en-US" sz="3000" dirty="0"/>
              <a:t> will be the slowest step and will determine the rate at which the reaction proceeds (rate-limiting step</a:t>
            </a:r>
            <a:r>
              <a:rPr lang="en-US" altLang="en-US" sz="3000" dirty="0" smtClean="0"/>
              <a:t>).</a:t>
            </a:r>
            <a:endParaRPr lang="en-US" alt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Energy Diagram for the Chlorination of Methane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"/>
          <a:stretch/>
        </p:blipFill>
        <p:spPr>
          <a:xfrm>
            <a:off x="1029881" y="2124456"/>
            <a:ext cx="7214957" cy="366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Chlorination of Methane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5" y="4213225"/>
            <a:ext cx="8634413" cy="171739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It requires heat or light for initiation.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most effective wavelength is blue, which is absorbed by chlorine gas.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Many molecules of product are formed from absorption of only one photon of light (chain reaction).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>
          <a:xfrm>
            <a:off x="304800" y="1648968"/>
            <a:ext cx="8534400" cy="194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Rate, </a:t>
            </a:r>
            <a:r>
              <a:rPr lang="en-US" altLang="en-US" sz="4400" b="0" i="1" dirty="0" err="1">
                <a:solidFill>
                  <a:schemeClr val="tx1"/>
                </a:solidFill>
              </a:rPr>
              <a:t>E</a:t>
            </a:r>
            <a:r>
              <a:rPr lang="en-US" altLang="en-US" sz="4400" b="0" baseline="-25000" dirty="0" err="1">
                <a:solidFill>
                  <a:schemeClr val="tx1"/>
                </a:solidFill>
              </a:rPr>
              <a:t>a</a:t>
            </a:r>
            <a:r>
              <a:rPr lang="en-US" altLang="en-US" sz="4400" b="0" dirty="0">
                <a:solidFill>
                  <a:schemeClr val="tx1"/>
                </a:solidFill>
              </a:rPr>
              <a:t>,</a:t>
            </a:r>
            <a:r>
              <a:rPr lang="en-US" altLang="en-US" sz="4400" b="0" baseline="-25000" dirty="0">
                <a:solidFill>
                  <a:schemeClr val="tx1"/>
                </a:solidFill>
              </a:rPr>
              <a:t> </a:t>
            </a:r>
            <a:r>
              <a:rPr lang="en-US" altLang="en-US" sz="4400" b="0" dirty="0">
                <a:solidFill>
                  <a:schemeClr val="tx1"/>
                </a:solidFill>
              </a:rPr>
              <a:t>and Temperature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9547"/>
            <a:ext cx="624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>
          <a:xfrm>
            <a:off x="320040" y="3029712"/>
            <a:ext cx="8534400" cy="294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Conclusions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65125" y="1399223"/>
            <a:ext cx="8634413" cy="4031873"/>
          </a:xfrm>
        </p:spPr>
        <p:txBody>
          <a:bodyPr/>
          <a:lstStyle/>
          <a:p>
            <a:r>
              <a:rPr lang="en-US" altLang="en-US" dirty="0"/>
              <a:t>With increasing </a:t>
            </a:r>
            <a:r>
              <a:rPr lang="en-US" altLang="en-US" i="1" dirty="0" err="1"/>
              <a:t>E</a:t>
            </a:r>
            <a:r>
              <a:rPr lang="en-US" altLang="en-US" baseline="-25000" dirty="0" err="1"/>
              <a:t>a</a:t>
            </a:r>
            <a:r>
              <a:rPr lang="en-US" altLang="en-US" dirty="0"/>
              <a:t>, rate decreases.</a:t>
            </a:r>
          </a:p>
          <a:p>
            <a:r>
              <a:rPr lang="en-US" altLang="en-US" dirty="0"/>
              <a:t>With increasing temperature, rate increases.</a:t>
            </a:r>
          </a:p>
          <a:p>
            <a:r>
              <a:rPr lang="en-US" altLang="en-US" dirty="0"/>
              <a:t>Fluorine reacts explosively.</a:t>
            </a:r>
          </a:p>
          <a:p>
            <a:r>
              <a:rPr lang="en-US" altLang="en-US" dirty="0"/>
              <a:t>Chlorine reacts at a moderate rate.</a:t>
            </a:r>
          </a:p>
          <a:p>
            <a:r>
              <a:rPr lang="en-US" altLang="en-US" dirty="0"/>
              <a:t>Bromine must be heated to react.</a:t>
            </a:r>
          </a:p>
          <a:p>
            <a:r>
              <a:rPr lang="en-US" altLang="en-US" dirty="0"/>
              <a:t>Iodine does not react (detectably). </a:t>
            </a:r>
            <a:br>
              <a:rPr lang="en-US" altLang="en-US" dirty="0"/>
            </a:b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2"/>
                </a:solidFill>
                <a:cs typeface="Arial" pitchFamily="34" charset="0"/>
              </a:rPr>
              <a:t>Solved Problem 2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365125" y="1547178"/>
            <a:ext cx="8634413" cy="474591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/>
              <a:t>Consider the following reaction</a:t>
            </a:r>
            <a:r>
              <a:rPr lang="en-US" altLang="en-US" sz="1800" dirty="0" smtClean="0"/>
              <a:t>: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1800" dirty="0"/>
              <a:t>This reaction has an activation energy (</a:t>
            </a:r>
            <a:r>
              <a:rPr lang="en-US" altLang="en-US" sz="1800" i="1" dirty="0" err="1"/>
              <a:t>E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) of +17 kJ/</a:t>
            </a:r>
            <a:r>
              <a:rPr lang="en-US" altLang="en-US" sz="1800" dirty="0" err="1"/>
              <a:t>mol</a:t>
            </a:r>
            <a:r>
              <a:rPr lang="en-US" altLang="en-US" sz="1800" dirty="0"/>
              <a:t> (+4 kcal/</a:t>
            </a:r>
            <a:r>
              <a:rPr lang="en-US" altLang="en-US" sz="1800" dirty="0" err="1"/>
              <a:t>mol</a:t>
            </a:r>
            <a:r>
              <a:rPr lang="en-US" altLang="en-US" sz="1800" dirty="0"/>
              <a:t>) and a </a:t>
            </a:r>
            <a:r>
              <a:rPr lang="en-US" altLang="en-US" sz="1800" dirty="0" smtClean="0">
                <a:latin typeface="Symbol" pitchFamily="80" charset="2"/>
              </a:rPr>
              <a:t>D</a:t>
            </a:r>
            <a:r>
              <a:rPr lang="en-US" altLang="en-US" sz="1800" i="1" dirty="0" smtClean="0"/>
              <a:t>H</a:t>
            </a:r>
            <a:r>
              <a:rPr lang="en-US" sz="1800" dirty="0">
                <a:ea typeface="Calibri"/>
              </a:rPr>
              <a:t>°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of +4 kJ/</a:t>
            </a:r>
            <a:r>
              <a:rPr lang="en-US" altLang="en-US" sz="1800" dirty="0" err="1"/>
              <a:t>mol</a:t>
            </a:r>
            <a:r>
              <a:rPr lang="en-US" altLang="en-US" sz="1800" dirty="0"/>
              <a:t> (+1 kcal/</a:t>
            </a:r>
            <a:r>
              <a:rPr lang="en-US" altLang="en-US" sz="1800" dirty="0" err="1"/>
              <a:t>mol</a:t>
            </a:r>
            <a:r>
              <a:rPr lang="en-US" altLang="en-US" sz="1800" dirty="0"/>
              <a:t>). Draw a reaction-energy diagram for this reaction</a:t>
            </a:r>
            <a:r>
              <a:rPr lang="en-US" altLang="en-US" sz="1800" dirty="0" smtClean="0"/>
              <a:t>.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r>
              <a:rPr lang="en-US" altLang="en-US" sz="2000" dirty="0">
                <a:cs typeface="Arial" pitchFamily="34" charset="0"/>
              </a:rPr>
              <a:t>Solution</a:t>
            </a:r>
          </a:p>
          <a:p>
            <a:pPr marL="0" indent="0">
              <a:buNone/>
              <a:defRPr/>
            </a:pPr>
            <a:r>
              <a:rPr lang="en-US" altLang="en-US" sz="1800" dirty="0" smtClean="0"/>
              <a:t>We draw a diagram that shows the </a:t>
            </a:r>
          </a:p>
          <a:p>
            <a:pPr marL="0" indent="0">
              <a:buNone/>
              <a:defRPr/>
            </a:pPr>
            <a:r>
              <a:rPr lang="en-US" altLang="en-US" sz="1800" dirty="0" smtClean="0"/>
              <a:t>products to be 4 kJ </a:t>
            </a:r>
            <a:r>
              <a:rPr lang="en-US" altLang="en-US" sz="1800" i="1" dirty="0" smtClean="0"/>
              <a:t>higher</a:t>
            </a:r>
            <a:r>
              <a:rPr lang="en-US" altLang="en-US" sz="1800" dirty="0" smtClean="0"/>
              <a:t> in energy </a:t>
            </a:r>
          </a:p>
          <a:p>
            <a:pPr marL="0" indent="0">
              <a:buNone/>
              <a:defRPr/>
            </a:pPr>
            <a:r>
              <a:rPr lang="en-US" altLang="en-US" sz="1800" dirty="0" smtClean="0"/>
              <a:t>than the reactants. The barrier is </a:t>
            </a:r>
          </a:p>
          <a:p>
            <a:pPr marL="0" indent="0">
              <a:buNone/>
              <a:defRPr/>
            </a:pPr>
            <a:r>
              <a:rPr lang="en-US" altLang="en-US" sz="1800" dirty="0" smtClean="0"/>
              <a:t>made to be 17 kJ higher in energy </a:t>
            </a:r>
          </a:p>
          <a:p>
            <a:pPr marL="0" indent="0">
              <a:buNone/>
              <a:defRPr/>
            </a:pPr>
            <a:r>
              <a:rPr lang="en-US" altLang="en-US" sz="1800" dirty="0" smtClean="0"/>
              <a:t>than the reactants.</a:t>
            </a:r>
            <a:endParaRPr lang="en-US" altLang="en-US" sz="1800" dirty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endParaRPr lang="en-US" altLang="en-US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11666"/>
            <a:ext cx="3098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/>
        </p:blipFill>
        <p:spPr>
          <a:xfrm>
            <a:off x="4466715" y="3669792"/>
            <a:ext cx="4397354" cy="288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Primary, Secondary, and Tertiary Hydrogens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>
          <a:xfrm>
            <a:off x="1752600" y="1834895"/>
            <a:ext cx="6111240" cy="449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Chlorination Mechanism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/>
        </p:blipFill>
        <p:spPr>
          <a:xfrm>
            <a:off x="335280" y="1459992"/>
            <a:ext cx="8534400" cy="4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9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Bond Dissociation Energies for the Formation of Free Radicals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304800" y="1752600"/>
            <a:ext cx="8534400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0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Stability of Free Radicals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65125" y="5806440"/>
            <a:ext cx="8634413" cy="461665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</a:rPr>
              <a:t>Highly substituted free radicals are more stable.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/>
        </p:blipFill>
        <p:spPr>
          <a:xfrm>
            <a:off x="304800" y="1853184"/>
            <a:ext cx="8534400" cy="299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Chlorination Energy Diagram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69888" y="5440363"/>
            <a:ext cx="8629650" cy="892552"/>
          </a:xfrm>
        </p:spPr>
        <p:txBody>
          <a:bodyPr/>
          <a:lstStyle/>
          <a:p>
            <a:r>
              <a:rPr lang="en-US" altLang="en-US" sz="2600" dirty="0"/>
              <a:t>The lower the </a:t>
            </a:r>
            <a:r>
              <a:rPr lang="en-US" altLang="en-US" sz="2600" i="1" dirty="0" err="1"/>
              <a:t>E</a:t>
            </a:r>
            <a:r>
              <a:rPr lang="en-US" altLang="en-US" sz="2600" i="1" baseline="-25000" dirty="0" err="1"/>
              <a:t>a</a:t>
            </a:r>
            <a:r>
              <a:rPr lang="en-US" altLang="en-US" sz="2600" dirty="0"/>
              <a:t>, the faster the rate, so a more stable intermediate is formed faster.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/>
        </p:blipFill>
        <p:spPr>
          <a:xfrm>
            <a:off x="1478280" y="1231392"/>
            <a:ext cx="6065520" cy="395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2"/>
                </a:solidFill>
                <a:cs typeface="Arial" pitchFamily="34" charset="0"/>
              </a:rPr>
              <a:t>Solved Problem 3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1255713"/>
            <a:ext cx="8629650" cy="44012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dirty="0"/>
              <a:t>Tertiary hydrogen atoms react with Cl• about 5.5 times as fast as primary ones. Predict the product ratios for chlorination of </a:t>
            </a:r>
            <a:r>
              <a:rPr lang="en-US" altLang="en-US" sz="2000" dirty="0" err="1"/>
              <a:t>isobutane</a:t>
            </a:r>
            <a:r>
              <a:rPr lang="en-US" altLang="en-US" sz="2000" dirty="0" smtClean="0"/>
              <a:t>.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r>
              <a:rPr lang="en-US" altLang="en-US" sz="2000" dirty="0">
                <a:cs typeface="Arial" pitchFamily="34" charset="0"/>
              </a:rPr>
              <a:t>Solution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There are nine primary hydrogens and one tertiary hydrogen in </a:t>
            </a:r>
            <a:r>
              <a:rPr lang="en-US" altLang="en-US" sz="2000" dirty="0" err="1"/>
              <a:t>isobutane</a:t>
            </a:r>
            <a:r>
              <a:rPr lang="en-US" altLang="en-US" sz="2000" dirty="0"/>
              <a:t>.</a:t>
            </a:r>
          </a:p>
          <a:p>
            <a:pPr marL="0" indent="0">
              <a:buNone/>
              <a:defRPr/>
            </a:pPr>
            <a:endParaRPr lang="en-US" altLang="en-US" sz="2000" dirty="0" smtClean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endParaRPr lang="en-US" altLang="en-US" sz="2000" dirty="0" smtClean="0"/>
          </a:p>
          <a:p>
            <a:pPr marL="0" indent="0">
              <a:buNone/>
              <a:defRPr/>
            </a:pPr>
            <a:endParaRPr lang="en-US" altLang="en-US" sz="2000" dirty="0" smtClean="0"/>
          </a:p>
          <a:p>
            <a:pPr marL="0" indent="0">
              <a:buNone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r>
              <a:rPr lang="en-US" altLang="en-US" sz="2000" dirty="0"/>
              <a:t>(9 primary hydrogens)  x  (reactivity 1.0)  =  9.0 relative amount of reaction</a:t>
            </a:r>
          </a:p>
          <a:p>
            <a:pPr marL="0" indent="0">
              <a:buNone/>
              <a:defRPr/>
            </a:pPr>
            <a:r>
              <a:rPr lang="en-US" altLang="en-US" sz="2000" dirty="0"/>
              <a:t>(1 tertiary hydrogen)     x  (reactivity 5.5)  =  5.5 relative amount of </a:t>
            </a:r>
            <a:r>
              <a:rPr lang="en-US" altLang="en-US" sz="2000" dirty="0" smtClean="0"/>
              <a:t>reaction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/>
        </p:blipFill>
        <p:spPr>
          <a:xfrm>
            <a:off x="1722120" y="3295982"/>
            <a:ext cx="5897880" cy="122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b="0" dirty="0">
                <a:solidFill>
                  <a:schemeClr val="tx2"/>
                </a:solidFill>
                <a:cs typeface="Arial" pitchFamily="34" charset="0"/>
              </a:rPr>
              <a:t>Solved Problem 3 (Continued)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1255713"/>
            <a:ext cx="8629650" cy="138499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 dirty="0" smtClean="0">
                <a:cs typeface="Arial" pitchFamily="34" charset="0"/>
              </a:rPr>
              <a:t>Solution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Even </a:t>
            </a:r>
            <a:r>
              <a:rPr lang="en-US" altLang="en-US" sz="2000" dirty="0"/>
              <a:t>though the primary hydrogens are less reactive, there are so many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of </a:t>
            </a:r>
            <a:r>
              <a:rPr lang="en-US" altLang="en-US" sz="2000" dirty="0"/>
              <a:t>them that the primary product is the major product. The product ratio will be 9.0:5.5, or about 1.6:1.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2829349"/>
            <a:ext cx="4937760" cy="33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9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The Free-Radical Chain 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5125" y="2204085"/>
            <a:ext cx="8634413" cy="3243965"/>
          </a:xfrm>
        </p:spPr>
        <p:txBody>
          <a:bodyPr/>
          <a:lstStyle/>
          <a:p>
            <a:r>
              <a:rPr lang="en-US" altLang="en-US" b="1" dirty="0"/>
              <a:t>Initiation</a:t>
            </a:r>
            <a:r>
              <a:rPr lang="en-US" altLang="en-US" dirty="0"/>
              <a:t> generates a radical intermediate.</a:t>
            </a:r>
          </a:p>
          <a:p>
            <a:r>
              <a:rPr lang="en-US" altLang="en-US" b="1" dirty="0"/>
              <a:t>Propagation</a:t>
            </a:r>
            <a:r>
              <a:rPr lang="en-US" altLang="en-US" dirty="0"/>
              <a:t>: The intermediate reacts with a stable molecule to produce another reactive intermediate (and a product molecule).</a:t>
            </a:r>
          </a:p>
          <a:p>
            <a:r>
              <a:rPr lang="en-US" altLang="en-US" b="1" dirty="0"/>
              <a:t>Terminations </a:t>
            </a:r>
            <a:r>
              <a:rPr lang="en-US" altLang="en-US" dirty="0"/>
              <a:t>are side reactions that destroy the reactive intermediate. 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Rate of Substitution in the </a:t>
            </a:r>
            <a:r>
              <a:rPr lang="en-US" altLang="en-US" sz="4400" b="0" dirty="0" err="1">
                <a:solidFill>
                  <a:srgbClr val="000000"/>
                </a:solidFill>
              </a:rPr>
              <a:t>Bromination</a:t>
            </a:r>
            <a:r>
              <a:rPr lang="en-US" altLang="en-US" sz="4400" b="0" dirty="0">
                <a:solidFill>
                  <a:srgbClr val="000000"/>
                </a:solidFill>
              </a:rPr>
              <a:t> of Propane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"/>
          <a:stretch/>
        </p:blipFill>
        <p:spPr>
          <a:xfrm>
            <a:off x="304800" y="2292096"/>
            <a:ext cx="85344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1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Energy Diagram for the </a:t>
            </a:r>
            <a:r>
              <a:rPr lang="en-US" altLang="en-US" sz="4400" b="0" dirty="0" err="1">
                <a:solidFill>
                  <a:srgbClr val="000000"/>
                </a:solidFill>
              </a:rPr>
              <a:t>Bromination</a:t>
            </a:r>
            <a:r>
              <a:rPr lang="en-US" altLang="en-US" sz="4400" b="0" dirty="0">
                <a:solidFill>
                  <a:srgbClr val="000000"/>
                </a:solidFill>
              </a:rPr>
              <a:t> of Propane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>
          <a:xfrm>
            <a:off x="1859556" y="2255520"/>
            <a:ext cx="5425164" cy="37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Hammond Postulate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358285"/>
            <a:ext cx="8239857" cy="34532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Related species that are similar in energy are also similar in structure. 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structure of the transition state resembles the structure of the closest stable species.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Endothermic reaction</a:t>
            </a:r>
            <a:r>
              <a:rPr lang="en-US" altLang="en-US" sz="2800" dirty="0"/>
              <a:t>: Transition state resembles the product.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Exothermic reaction</a:t>
            </a:r>
            <a:r>
              <a:rPr lang="en-US" altLang="en-US" sz="2800" dirty="0"/>
              <a:t>: Transition state resembles the reactant.</a:t>
            </a:r>
            <a:endParaRPr lang="en-US" alt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8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Energy Diagrams: Chlorination Versus </a:t>
            </a:r>
            <a:r>
              <a:rPr lang="en-US" altLang="en-US" sz="4400" b="0" dirty="0" err="1">
                <a:solidFill>
                  <a:srgbClr val="000000"/>
                </a:solidFill>
              </a:rPr>
              <a:t>Bromination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"/>
          <a:stretch/>
        </p:blipFill>
        <p:spPr>
          <a:xfrm>
            <a:off x="304800" y="2451437"/>
            <a:ext cx="8534400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8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Endothermic and </a:t>
            </a:r>
            <a:br>
              <a:rPr lang="en-US" altLang="en-US" sz="4400" b="0" dirty="0">
                <a:solidFill>
                  <a:schemeClr val="tx1"/>
                </a:solidFill>
              </a:rPr>
            </a:br>
            <a:r>
              <a:rPr lang="en-US" altLang="en-US" sz="4400" b="0" dirty="0">
                <a:solidFill>
                  <a:schemeClr val="tx1"/>
                </a:solidFill>
              </a:rPr>
              <a:t>Exothermic Diagrams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304800" y="1975104"/>
            <a:ext cx="8534400" cy="38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Radical Inhibitors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587057"/>
            <a:ext cx="8239857" cy="38410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These are often added to food to retard spoilage by radical chain reactions.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Without an inhibitor, each initiation step will cause a chain reaction so that many molecules will react.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An inhibitor combines with the free radical to form a stable molecule.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Vitamin E and vitamin C are thought to protect living cells from free radicals.</a:t>
            </a:r>
          </a:p>
        </p:txBody>
      </p:sp>
    </p:spTree>
    <p:extLst>
      <p:ext uri="{BB962C8B-B14F-4D97-AF65-F5344CB8AC3E}">
        <p14:creationId xmlns:p14="http://schemas.microsoft.com/office/powerpoint/2010/main" val="418214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Radical Inhibitors (Continued)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892254"/>
            <a:ext cx="8239857" cy="1683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A radical chain reaction is fast and has many exothermic steps that create more reactive radicals.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When an inhibitor reacts with the radical, it creates a stable intermediate, and any further reactions will be endothermic and slow.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/>
        </p:blipFill>
        <p:spPr>
          <a:xfrm>
            <a:off x="304800" y="1844040"/>
            <a:ext cx="85344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1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Reactive Intermediates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5066743"/>
            <a:ext cx="8239857" cy="1077218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latin typeface="Arial" charset="0"/>
              </a:rPr>
              <a:t>Reactive intermediates are short-lived species.</a:t>
            </a:r>
          </a:p>
          <a:p>
            <a:pPr>
              <a:defRPr/>
            </a:pPr>
            <a:r>
              <a:rPr lang="en-US" altLang="en-US" sz="2000" dirty="0">
                <a:latin typeface="Arial" charset="0"/>
              </a:rPr>
              <a:t>They are never present in high concentrations because they react as quickly as they are formed.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7"/>
          <a:stretch/>
        </p:blipFill>
        <p:spPr>
          <a:xfrm>
            <a:off x="304800" y="1914144"/>
            <a:ext cx="8534400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Carbocation Structure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5066743"/>
            <a:ext cx="8239857" cy="1077218"/>
          </a:xfrm>
        </p:spPr>
        <p:txBody>
          <a:bodyPr/>
          <a:lstStyle/>
          <a:p>
            <a:r>
              <a:rPr lang="en-US" altLang="en-US" sz="2000" dirty="0"/>
              <a:t>A carbocation (also called a </a:t>
            </a:r>
            <a:r>
              <a:rPr lang="en-US" altLang="en-US" sz="2000" dirty="0" err="1"/>
              <a:t>carbonium</a:t>
            </a:r>
            <a:r>
              <a:rPr lang="en-US" altLang="en-US" sz="2000" dirty="0"/>
              <a:t> ion or a </a:t>
            </a:r>
            <a:r>
              <a:rPr lang="en-US" altLang="en-US" sz="2000" dirty="0" err="1"/>
              <a:t>carbenium</a:t>
            </a:r>
            <a:r>
              <a:rPr lang="en-US" altLang="en-US" sz="2000" dirty="0"/>
              <a:t> ion) is a positively charged carbon.</a:t>
            </a:r>
          </a:p>
          <a:p>
            <a:r>
              <a:rPr lang="en-US" altLang="en-US" sz="2000" dirty="0"/>
              <a:t>Carbon is </a:t>
            </a:r>
            <a:r>
              <a:rPr lang="en-US" altLang="en-US" sz="2000" i="1" dirty="0"/>
              <a:t>sp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hybridized with a vacant </a:t>
            </a:r>
            <a:r>
              <a:rPr lang="en-US" altLang="en-US" sz="2000" i="1" dirty="0"/>
              <a:t>p</a:t>
            </a:r>
            <a:r>
              <a:rPr lang="en-US" altLang="en-US" sz="2000" dirty="0"/>
              <a:t> orbital.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990600" y="1143000"/>
            <a:ext cx="7147560" cy="37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7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Carbocation Stability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5691583"/>
            <a:ext cx="8239857" cy="430887"/>
          </a:xfrm>
        </p:spPr>
        <p:txBody>
          <a:bodyPr/>
          <a:lstStyle/>
          <a:p>
            <a:pPr>
              <a:buNone/>
            </a:pPr>
            <a:r>
              <a:rPr lang="en-US" altLang="en-US" sz="2200" dirty="0"/>
              <a:t>More highly substituted </a:t>
            </a:r>
            <a:r>
              <a:rPr lang="en-US" altLang="en-US" sz="2200" dirty="0" err="1"/>
              <a:t>carbocations</a:t>
            </a:r>
            <a:r>
              <a:rPr lang="en-US" altLang="en-US" sz="2200" dirty="0"/>
              <a:t> are more stable.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9"/>
          <a:stretch/>
        </p:blipFill>
        <p:spPr>
          <a:xfrm>
            <a:off x="304800" y="1923288"/>
            <a:ext cx="8534400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Initiation Step: Formation of Chlorine Atom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125" y="5297805"/>
            <a:ext cx="8634413" cy="95410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/>
              <a:t>A chlorine molecule splits </a:t>
            </a:r>
            <a:r>
              <a:rPr lang="en-US" altLang="en-US" sz="2800" dirty="0" err="1"/>
              <a:t>homolytically</a:t>
            </a:r>
            <a:r>
              <a:rPr lang="en-US" altLang="en-US" sz="2800" dirty="0"/>
              <a:t> into chlorine atoms (free radicals).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7"/>
          <a:stretch/>
        </p:blipFill>
        <p:spPr>
          <a:xfrm>
            <a:off x="304800" y="2718816"/>
            <a:ext cx="8534400" cy="124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Carbocation Stability (Continued)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2084123"/>
            <a:ext cx="3821113" cy="3613297"/>
          </a:xfrm>
        </p:spPr>
        <p:txBody>
          <a:bodyPr/>
          <a:lstStyle/>
          <a:p>
            <a:r>
              <a:rPr lang="en-US" altLang="en-US" sz="2200" dirty="0"/>
              <a:t>Stabilized by alkyl substituents in two ways:</a:t>
            </a:r>
          </a:p>
          <a:p>
            <a:pPr marL="854075" lvl="1" indent="-396875">
              <a:buFont typeface="Wingdings" pitchFamily="2" charset="2"/>
              <a:buNone/>
            </a:pPr>
            <a:r>
              <a:rPr lang="en-US" altLang="en-US" sz="2200" dirty="0" smtClean="0">
                <a:ea typeface="ＭＳ Ｐゴシック" pitchFamily="34" charset="-128"/>
              </a:rPr>
              <a:t>1. 	</a:t>
            </a:r>
            <a:r>
              <a:rPr lang="en-US" altLang="en-US" sz="2200" b="1" dirty="0" smtClean="0">
                <a:ea typeface="ＭＳ Ｐゴシック" pitchFamily="34" charset="-128"/>
              </a:rPr>
              <a:t>Inductive </a:t>
            </a:r>
            <a:r>
              <a:rPr lang="en-US" altLang="en-US" sz="2200" b="1" dirty="0">
                <a:ea typeface="ＭＳ Ｐゴシック" pitchFamily="34" charset="-128"/>
              </a:rPr>
              <a:t>effect</a:t>
            </a:r>
            <a:r>
              <a:rPr lang="en-US" altLang="en-US" sz="2200" dirty="0">
                <a:ea typeface="ＭＳ Ｐゴシック" pitchFamily="34" charset="-128"/>
              </a:rPr>
              <a:t>: Donation of electron density along the sigma bonds</a:t>
            </a:r>
          </a:p>
          <a:p>
            <a:pPr marL="854075" lvl="1" indent="-396875">
              <a:buFont typeface="Wingdings" pitchFamily="2" charset="2"/>
              <a:buNone/>
            </a:pPr>
            <a:r>
              <a:rPr lang="en-US" altLang="en-US" sz="2200" dirty="0" smtClean="0">
                <a:ea typeface="ＭＳ Ｐゴシック" pitchFamily="34" charset="-128"/>
              </a:rPr>
              <a:t>2. 	</a:t>
            </a:r>
            <a:r>
              <a:rPr lang="en-US" altLang="en-US" sz="2200" b="1" dirty="0" err="1" smtClean="0">
                <a:ea typeface="ＭＳ Ｐゴシック" pitchFamily="34" charset="-128"/>
              </a:rPr>
              <a:t>Hyperconjugation</a:t>
            </a:r>
            <a:r>
              <a:rPr lang="en-US" altLang="en-US" sz="2200" dirty="0">
                <a:ea typeface="ＭＳ Ｐゴシック" pitchFamily="34" charset="-128"/>
              </a:rPr>
              <a:t>: Overlap of sigma bonding orbitals with empty </a:t>
            </a:r>
            <a:r>
              <a:rPr lang="en-US" altLang="en-US" sz="2200" i="1" dirty="0">
                <a:ea typeface="ＭＳ Ｐゴシック" pitchFamily="34" charset="-128"/>
              </a:rPr>
              <a:t>p</a:t>
            </a:r>
            <a:r>
              <a:rPr lang="en-US" altLang="en-US" sz="2200" dirty="0">
                <a:ea typeface="ＭＳ Ｐゴシック" pitchFamily="34" charset="-128"/>
              </a:rPr>
              <a:t> orbital</a:t>
            </a:r>
            <a:endParaRPr lang="en-US" altLang="en-US" sz="2200" dirty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>
          <a:xfrm>
            <a:off x="4114800" y="2206409"/>
            <a:ext cx="4843754" cy="35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Unsaturated </a:t>
            </a:r>
            <a:r>
              <a:rPr lang="en-US" altLang="en-US" sz="4400" b="0" dirty="0" err="1">
                <a:solidFill>
                  <a:schemeClr val="tx1"/>
                </a:solidFill>
              </a:rPr>
              <a:t>Carbocations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010217"/>
            <a:ext cx="8640549" cy="2332946"/>
          </a:xfrm>
        </p:spPr>
        <p:txBody>
          <a:bodyPr/>
          <a:lstStyle/>
          <a:p>
            <a:r>
              <a:rPr lang="en-US" altLang="en-US" sz="2800" dirty="0"/>
              <a:t>Unsaturated </a:t>
            </a:r>
            <a:r>
              <a:rPr lang="en-US" altLang="en-US" sz="2800" dirty="0" err="1"/>
              <a:t>carbocations</a:t>
            </a:r>
            <a:r>
              <a:rPr lang="en-US" altLang="en-US" sz="2800" dirty="0"/>
              <a:t> are also stabilized by </a:t>
            </a:r>
            <a:r>
              <a:rPr lang="en-US" altLang="en-US" sz="2800" b="1" dirty="0"/>
              <a:t>resonance stabilization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If a</a:t>
            </a:r>
            <a:r>
              <a:rPr lang="en-US" altLang="en-US" sz="2800" b="1" dirty="0"/>
              <a:t> </a:t>
            </a:r>
            <a:r>
              <a:rPr lang="en-US" altLang="en-US" sz="2800" dirty="0"/>
              <a:t>pi bond is adjacent to a carbocation, the filled </a:t>
            </a:r>
            <a:r>
              <a:rPr lang="en-US" altLang="en-US" sz="2800" i="1" dirty="0"/>
              <a:t>p orbitals of the bond will overlap </a:t>
            </a:r>
            <a:r>
              <a:rPr lang="en-US" altLang="en-US" sz="2800" dirty="0"/>
              <a:t>with the empty </a:t>
            </a:r>
            <a:r>
              <a:rPr lang="en-US" altLang="en-US" sz="2800" i="1" dirty="0"/>
              <a:t>p orbital of the carbocation. 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304800" y="1618488"/>
            <a:ext cx="8534400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Free Radicals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921985"/>
            <a:ext cx="8640549" cy="1280351"/>
          </a:xfrm>
        </p:spPr>
        <p:txBody>
          <a:bodyPr/>
          <a:lstStyle/>
          <a:p>
            <a:r>
              <a:rPr lang="en-US" altLang="en-US" sz="2400" dirty="0"/>
              <a:t>Carbon is </a:t>
            </a:r>
            <a:r>
              <a:rPr lang="en-US" altLang="en-US" sz="2400" i="1" dirty="0"/>
              <a:t>sp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hybridized with one electron in the </a:t>
            </a:r>
            <a:r>
              <a:rPr lang="en-US" altLang="en-US" sz="2400" i="1" dirty="0"/>
              <a:t>p</a:t>
            </a:r>
            <a:r>
              <a:rPr lang="en-US" altLang="en-US" sz="2400" dirty="0"/>
              <a:t> orbital.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Stabilized by alkyl substituents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Order of stability: </a:t>
            </a:r>
            <a:r>
              <a:rPr lang="en-US" altLang="en-US" sz="2400" dirty="0" smtClean="0"/>
              <a:t>3</a:t>
            </a:r>
            <a:r>
              <a:rPr lang="en-US" sz="2400" dirty="0">
                <a:ea typeface="Calibri"/>
                <a:cs typeface="Arial"/>
              </a:rPr>
              <a:t>°</a:t>
            </a:r>
            <a:r>
              <a:rPr lang="en-US" altLang="en-US" sz="2400" dirty="0" smtClean="0"/>
              <a:t> </a:t>
            </a:r>
            <a:r>
              <a:rPr lang="en-US" altLang="en-US" sz="2400"/>
              <a:t>&gt; </a:t>
            </a:r>
            <a:r>
              <a:rPr lang="en-US" altLang="en-US" sz="2400" smtClean="0"/>
              <a:t>2</a:t>
            </a:r>
            <a:r>
              <a:rPr lang="en-US" sz="2400">
                <a:ea typeface="Calibri"/>
                <a:cs typeface="Arial"/>
              </a:rPr>
              <a:t>°</a:t>
            </a:r>
            <a:r>
              <a:rPr lang="en-US" altLang="en-US" sz="2400" smtClean="0"/>
              <a:t> </a:t>
            </a:r>
            <a:r>
              <a:rPr lang="en-US" altLang="en-US" sz="2400" dirty="0"/>
              <a:t>&gt; </a:t>
            </a:r>
            <a:r>
              <a:rPr lang="en-US" altLang="en-US" sz="2400" dirty="0" smtClean="0"/>
              <a:t>1</a:t>
            </a:r>
            <a:r>
              <a:rPr lang="en-US" sz="2400" dirty="0">
                <a:ea typeface="Calibri"/>
                <a:cs typeface="Arial"/>
              </a:rPr>
              <a:t>°</a:t>
            </a:r>
            <a:r>
              <a:rPr lang="en-US" sz="2400" dirty="0"/>
              <a:t> </a:t>
            </a:r>
            <a:r>
              <a:rPr lang="en-US" altLang="en-US" sz="2400" dirty="0" smtClean="0"/>
              <a:t>&gt; </a:t>
            </a:r>
            <a:r>
              <a:rPr lang="en-US" altLang="en-US" sz="2400" dirty="0"/>
              <a:t>methyl</a:t>
            </a: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"/>
          <a:stretch/>
        </p:blipFill>
        <p:spPr>
          <a:xfrm>
            <a:off x="1137044" y="1395984"/>
            <a:ext cx="6909676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Stability of Carbon Radicals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5697918"/>
            <a:ext cx="8640549" cy="461665"/>
          </a:xfrm>
        </p:spPr>
        <p:txBody>
          <a:bodyPr/>
          <a:lstStyle/>
          <a:p>
            <a:pPr>
              <a:buNone/>
            </a:pPr>
            <a:r>
              <a:rPr lang="en-US" altLang="en-US" sz="2400" dirty="0"/>
              <a:t>More highly substituted radicals are more stable.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"/>
          <a:stretch/>
        </p:blipFill>
        <p:spPr>
          <a:xfrm>
            <a:off x="304800" y="1658112"/>
            <a:ext cx="8534400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Unsaturated Radicals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107388"/>
            <a:ext cx="8640549" cy="2086725"/>
          </a:xfrm>
        </p:spPr>
        <p:txBody>
          <a:bodyPr/>
          <a:lstStyle/>
          <a:p>
            <a:r>
              <a:rPr lang="en-US" altLang="en-US" sz="2400" dirty="0"/>
              <a:t>Like </a:t>
            </a:r>
            <a:r>
              <a:rPr lang="en-US" altLang="en-US" sz="2400" dirty="0" err="1"/>
              <a:t>carbocations</a:t>
            </a:r>
            <a:r>
              <a:rPr lang="en-US" altLang="en-US" sz="2400" dirty="0"/>
              <a:t>, radicals can be stabilized by resonance. </a:t>
            </a:r>
          </a:p>
          <a:p>
            <a:r>
              <a:rPr lang="en-US" altLang="en-US" sz="2400" dirty="0"/>
              <a:t>Overlap with the </a:t>
            </a:r>
            <a:r>
              <a:rPr lang="en-US" altLang="en-US" sz="2400" i="1" dirty="0"/>
              <a:t>p orbitals </a:t>
            </a:r>
            <a:r>
              <a:rPr lang="en-US" altLang="en-US" sz="2400" dirty="0"/>
              <a:t>of a </a:t>
            </a:r>
            <a:r>
              <a:rPr lang="en-US" altLang="en-US" sz="2400" i="1" dirty="0">
                <a:latin typeface="Symbol" pitchFamily="18" charset="2"/>
              </a:rPr>
              <a:t>p</a:t>
            </a:r>
            <a:r>
              <a:rPr lang="en-US" altLang="en-US" sz="2400" dirty="0"/>
              <a:t> bond allows the odd electron to be delocalized over two carbon atoms.</a:t>
            </a:r>
          </a:p>
          <a:p>
            <a:r>
              <a:rPr lang="en-US" altLang="en-US" sz="2400" dirty="0"/>
              <a:t>Resonance delocalization is particularly effective in stabilizing a radical.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>
          <a:xfrm>
            <a:off x="304800" y="1825752"/>
            <a:ext cx="8534400" cy="17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Carbanions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2593582"/>
            <a:ext cx="5177473" cy="24129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Eight electrons on carbon: six bonding plus one lone pair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Carbon has a negative charge.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Carbanions are nucleophilic and basic.</a:t>
            </a:r>
            <a:r>
              <a:rPr lang="en-US" altLang="en-US" sz="2600" dirty="0">
                <a:latin typeface="Symbol" pitchFamily="18" charset="2"/>
                <a:sym typeface="Symbol" pitchFamily="18" charset="2"/>
              </a:rPr>
              <a:t/>
            </a:r>
            <a:br>
              <a:rPr lang="en-US" altLang="en-US" sz="2600" dirty="0">
                <a:latin typeface="Symbol" pitchFamily="18" charset="2"/>
                <a:sym typeface="Symbol" pitchFamily="18" charset="2"/>
              </a:rPr>
            </a:br>
            <a:endParaRPr lang="en-US" altLang="en-US" sz="26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/>
        </p:blipFill>
        <p:spPr>
          <a:xfrm>
            <a:off x="5910072" y="1066800"/>
            <a:ext cx="2456182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Stability of Carbanions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258338"/>
            <a:ext cx="8640549" cy="1902059"/>
          </a:xfrm>
        </p:spPr>
        <p:txBody>
          <a:bodyPr/>
          <a:lstStyle/>
          <a:p>
            <a:r>
              <a:rPr lang="en-US" altLang="en-US" sz="2800" dirty="0"/>
              <a:t>Alkyl groups and other electron-donating groups slightly destabilize a carbanion. </a:t>
            </a:r>
          </a:p>
          <a:p>
            <a:r>
              <a:rPr lang="en-US" altLang="en-US" sz="2800" dirty="0"/>
              <a:t>The order of stability is usually the opposite of that for </a:t>
            </a:r>
            <a:r>
              <a:rPr lang="en-US" altLang="en-US" sz="2800" dirty="0" err="1"/>
              <a:t>carbocations</a:t>
            </a:r>
            <a:r>
              <a:rPr lang="en-US" altLang="en-US" sz="2800" dirty="0"/>
              <a:t> and free radicals.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>
          <a:xfrm>
            <a:off x="350520" y="1222248"/>
            <a:ext cx="8534400" cy="2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rgbClr val="000000"/>
                </a:solidFill>
              </a:rPr>
              <a:t>Basicity of Carbanions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576837"/>
            <a:ext cx="8640549" cy="18281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A carbanion has a negative charge on its carbon atom, making it a more powerful base and a stronger nucleophile than an amine.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A carbanion is sufficiently basic to remove a proton from ammonia.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304800" y="1685544"/>
            <a:ext cx="8534400" cy="21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Carbenes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186419"/>
            <a:ext cx="8640549" cy="2419124"/>
          </a:xfrm>
        </p:spPr>
        <p:txBody>
          <a:bodyPr/>
          <a:lstStyle/>
          <a:p>
            <a:r>
              <a:rPr lang="en-US" altLang="en-US" sz="2800" dirty="0"/>
              <a:t>Carbon in </a:t>
            </a:r>
            <a:r>
              <a:rPr lang="en-US" altLang="en-US" sz="2800" dirty="0" err="1"/>
              <a:t>carbenes</a:t>
            </a:r>
            <a:r>
              <a:rPr lang="en-US" altLang="en-US" sz="2800" dirty="0"/>
              <a:t> is neutral.</a:t>
            </a:r>
          </a:p>
          <a:p>
            <a:r>
              <a:rPr lang="en-US" altLang="en-US" sz="2800" dirty="0"/>
              <a:t>It has a vacant </a:t>
            </a:r>
            <a:r>
              <a:rPr lang="en-US" altLang="en-US" sz="2800" i="1" dirty="0"/>
              <a:t>p</a:t>
            </a:r>
            <a:r>
              <a:rPr lang="en-US" altLang="en-US" sz="2800" dirty="0"/>
              <a:t> orbital, so it can react as an electrophile.</a:t>
            </a:r>
          </a:p>
          <a:p>
            <a:r>
              <a:rPr lang="en-US" altLang="en-US" sz="2800" dirty="0"/>
              <a:t>It has a lone pair of electrons in the </a:t>
            </a:r>
            <a:r>
              <a:rPr lang="en-US" altLang="en-US" sz="2800" i="1" dirty="0"/>
              <a:t>sp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orbital, so it can react as a nucleophile.</a:t>
            </a:r>
            <a:r>
              <a:rPr lang="en-US" altLang="en-US" sz="2800" dirty="0">
                <a:latin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"/>
          <a:stretch/>
        </p:blipFill>
        <p:spPr>
          <a:xfrm>
            <a:off x="1839608" y="1203960"/>
            <a:ext cx="5780391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rgbClr val="000000"/>
                </a:solidFill>
              </a:rPr>
              <a:t>Carbenes</a:t>
            </a:r>
            <a:r>
              <a:rPr lang="en-US" altLang="en-US" sz="4400" b="0" dirty="0">
                <a:solidFill>
                  <a:srgbClr val="000000"/>
                </a:solidFill>
              </a:rPr>
              <a:t> as Reaction Intermediates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3620443"/>
            <a:ext cx="8476162" cy="20559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A strong base can abstract a proton from </a:t>
            </a:r>
            <a:r>
              <a:rPr lang="en-US" altLang="en-US" sz="2200" dirty="0" err="1">
                <a:solidFill>
                  <a:srgbClr val="000000"/>
                </a:solidFill>
              </a:rPr>
              <a:t>tribromomethane</a:t>
            </a:r>
            <a:r>
              <a:rPr lang="en-US" altLang="en-US" sz="2200" dirty="0">
                <a:solidFill>
                  <a:srgbClr val="000000"/>
                </a:solidFill>
              </a:rPr>
              <a:t> (CHBr</a:t>
            </a:r>
            <a:r>
              <a:rPr lang="en-US" altLang="en-US" sz="2200" baseline="-25000" dirty="0">
                <a:solidFill>
                  <a:srgbClr val="000000"/>
                </a:solidFill>
              </a:rPr>
              <a:t>3</a:t>
            </a:r>
            <a:r>
              <a:rPr lang="en-US" altLang="en-US" sz="2200" dirty="0">
                <a:solidFill>
                  <a:srgbClr val="000000"/>
                </a:solidFill>
              </a:rPr>
              <a:t>) to give an inductively stabilized carbanion.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This carbanion expels bromide ion to give </a:t>
            </a:r>
            <a:r>
              <a:rPr lang="en-US" altLang="en-US" sz="2200" dirty="0" err="1">
                <a:solidFill>
                  <a:srgbClr val="000000"/>
                </a:solidFill>
              </a:rPr>
              <a:t>dibromocarbene</a:t>
            </a:r>
            <a:r>
              <a:rPr lang="en-US" altLang="en-US" sz="2200" dirty="0">
                <a:solidFill>
                  <a:srgbClr val="000000"/>
                </a:solidFill>
              </a:rPr>
              <a:t>. The carbon atom is </a:t>
            </a:r>
            <a:r>
              <a:rPr lang="en-US" altLang="en-US" sz="2200" i="1" dirty="0">
                <a:solidFill>
                  <a:srgbClr val="000000"/>
                </a:solidFill>
              </a:rPr>
              <a:t>sp</a:t>
            </a:r>
            <a:r>
              <a:rPr lang="en-US" altLang="en-US" sz="2200" baseline="30000" dirty="0">
                <a:solidFill>
                  <a:srgbClr val="000000"/>
                </a:solidFill>
              </a:rPr>
              <a:t>2</a:t>
            </a:r>
            <a:r>
              <a:rPr lang="en-US" altLang="en-US" sz="2200" dirty="0">
                <a:solidFill>
                  <a:srgbClr val="000000"/>
                </a:solidFill>
              </a:rPr>
              <a:t> hybridized with trigonal geometry.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 A </a:t>
            </a:r>
            <a:r>
              <a:rPr lang="en-US" altLang="en-US" sz="2200" dirty="0" err="1">
                <a:solidFill>
                  <a:srgbClr val="000000"/>
                </a:solidFill>
              </a:rPr>
              <a:t>carbene</a:t>
            </a:r>
            <a:r>
              <a:rPr lang="en-US" altLang="en-US" sz="2200" dirty="0">
                <a:solidFill>
                  <a:srgbClr val="000000"/>
                </a:solidFill>
              </a:rPr>
              <a:t> has both a lone pair of electrons and an empty </a:t>
            </a:r>
            <a:r>
              <a:rPr lang="en-US" altLang="en-US" sz="2200" i="1" dirty="0">
                <a:solidFill>
                  <a:srgbClr val="000000"/>
                </a:solidFill>
              </a:rPr>
              <a:t>p</a:t>
            </a:r>
            <a:r>
              <a:rPr lang="en-US" altLang="en-US" sz="2200" dirty="0">
                <a:solidFill>
                  <a:srgbClr val="000000"/>
                </a:solidFill>
              </a:rPr>
              <a:t> orbital, so it can react as a nucleophile or as an electrophile</a:t>
            </a:r>
            <a:r>
              <a:rPr lang="en-US" altLang="en-US" sz="2200" dirty="0" smtClean="0">
                <a:solidFill>
                  <a:srgbClr val="000000"/>
                </a:solidFill>
              </a:rPr>
              <a:t>.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1"/>
          <a:stretch/>
        </p:blipFill>
        <p:spPr>
          <a:xfrm>
            <a:off x="304800" y="2097024"/>
            <a:ext cx="8534400" cy="14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</a:rPr>
              <a:t>Lewis Structures of Free Radicals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5125" y="4246245"/>
            <a:ext cx="8634413" cy="21175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Free radicals are reactive species with odd numbers of electrons.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Halogens have seven valence electrons, so one of them will be unpaired (radical). We refer to the halides as atoms, not radicals.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7"/>
          <a:stretch/>
        </p:blipFill>
        <p:spPr>
          <a:xfrm>
            <a:off x="304800" y="1635505"/>
            <a:ext cx="8534400" cy="214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Summary of Reactive Species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8"/>
          <a:stretch/>
        </p:blipFill>
        <p:spPr>
          <a:xfrm>
            <a:off x="304800" y="1435608"/>
            <a:ext cx="8534400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Propagation Step: Carbon Radical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125" y="5119370"/>
            <a:ext cx="8634413" cy="120032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/>
              <a:t>The chlorine atom collides with a methane molecule and abstracts (removes) an H, forming another free radical and one of the products (</a:t>
            </a:r>
            <a:r>
              <a:rPr lang="en-US" altLang="en-US" sz="2400" dirty="0" err="1"/>
              <a:t>HCl</a:t>
            </a:r>
            <a:r>
              <a:rPr lang="en-US" altLang="en-US" sz="2400" dirty="0"/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>
          <a:xfrm>
            <a:off x="304800" y="2273808"/>
            <a:ext cx="8534400" cy="214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Propagation Step: Product Formation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125" y="5119370"/>
            <a:ext cx="8634413" cy="120032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/>
              <a:t>The methyl free radical collides with another chlorine molecule, producing the organic product (methyl chloride) and regenerating the chlorine radical.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"/>
          <a:stretch/>
        </p:blipFill>
        <p:spPr>
          <a:xfrm>
            <a:off x="304800" y="2276856"/>
            <a:ext cx="8534400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Overall Reaction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>
          <a:xfrm>
            <a:off x="1173480" y="1176180"/>
            <a:ext cx="6355080" cy="1597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"/>
          <a:stretch/>
        </p:blipFill>
        <p:spPr>
          <a:xfrm>
            <a:off x="1270635" y="3057266"/>
            <a:ext cx="6160770" cy="1535792"/>
          </a:xfrm>
          <a:prstGeom prst="rect">
            <a:avLst/>
          </a:prstGeom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70560" y="48006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/>
        </p:blipFill>
        <p:spPr>
          <a:xfrm>
            <a:off x="1019175" y="5166360"/>
            <a:ext cx="6770370" cy="123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14706</TotalTime>
  <Words>1774</Words>
  <Application>Microsoft Macintosh PowerPoint</Application>
  <PresentationFormat>On-screen Show (4:3)</PresentationFormat>
  <Paragraphs>276</Paragraphs>
  <Slides>60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HA5Lect_template</vt:lpstr>
      <vt:lpstr>2_Default Design</vt:lpstr>
      <vt:lpstr>PowerPoint Presentation</vt:lpstr>
      <vt:lpstr>Introduction</vt:lpstr>
      <vt:lpstr>Chlorination of Methane</vt:lpstr>
      <vt:lpstr>The Free-Radical Chain Reaction</vt:lpstr>
      <vt:lpstr>Initiation Step: Formation of Chlorine Atom</vt:lpstr>
      <vt:lpstr>Lewis Structures of Free Radicals</vt:lpstr>
      <vt:lpstr>Propagation Step: Carbon Radical</vt:lpstr>
      <vt:lpstr>Propagation Step: Product Formation</vt:lpstr>
      <vt:lpstr>Overall Reaction</vt:lpstr>
      <vt:lpstr>Termination Steps</vt:lpstr>
      <vt:lpstr>More Termination Steps</vt:lpstr>
      <vt:lpstr>Equilibrium Constant</vt:lpstr>
      <vt:lpstr>Free Energy Change</vt:lpstr>
      <vt:lpstr>Factors Determining G° </vt:lpstr>
      <vt:lpstr>PowerPoint Presentation</vt:lpstr>
      <vt:lpstr>Enthalpy</vt:lpstr>
      <vt:lpstr>Entropy</vt:lpstr>
      <vt:lpstr>Solved Problem 1</vt:lpstr>
      <vt:lpstr>Bond-Dissociation Enthalpies (BDE)</vt:lpstr>
      <vt:lpstr>Homolytic and Heterolytic Cleavages</vt:lpstr>
      <vt:lpstr>Enthalpy Changes in Chlorination</vt:lpstr>
      <vt:lpstr>Kinetics</vt:lpstr>
      <vt:lpstr>PowerPoint Presentation</vt:lpstr>
      <vt:lpstr>Rate Law</vt:lpstr>
      <vt:lpstr>Activation Energy</vt:lpstr>
      <vt:lpstr>Temperature Dependence of Ea</vt:lpstr>
      <vt:lpstr>Energy Diagram of an Exothermic Reaction</vt:lpstr>
      <vt:lpstr>Rates of Multistep Reactions</vt:lpstr>
      <vt:lpstr>Energy Diagram for the Chlorination of Methane</vt:lpstr>
      <vt:lpstr>Rate, Ea, and Temperature</vt:lpstr>
      <vt:lpstr>Conclusions</vt:lpstr>
      <vt:lpstr>Solved Problem 2</vt:lpstr>
      <vt:lpstr>Primary, Secondary, and Tertiary Hydrogens</vt:lpstr>
      <vt:lpstr>Chlorination Mechanism</vt:lpstr>
      <vt:lpstr>Bond Dissociation Energies for the Formation of Free Radicals</vt:lpstr>
      <vt:lpstr>Stability of Free Radicals</vt:lpstr>
      <vt:lpstr>Chlorination Energy Diagram</vt:lpstr>
      <vt:lpstr>Solved Problem 3</vt:lpstr>
      <vt:lpstr>Solved Problem 3 (Continued)</vt:lpstr>
      <vt:lpstr>Rate of Substitution in the Bromination of Propane</vt:lpstr>
      <vt:lpstr>Energy Diagram for the Bromination of Propane</vt:lpstr>
      <vt:lpstr>Hammond Postulate</vt:lpstr>
      <vt:lpstr>Energy Diagrams: Chlorination Versus Bromination</vt:lpstr>
      <vt:lpstr>Endothermic and  Exothermic Diagrams</vt:lpstr>
      <vt:lpstr>Radical Inhibitors</vt:lpstr>
      <vt:lpstr>Radical Inhibitors (Continued)</vt:lpstr>
      <vt:lpstr>Reactive Intermediates</vt:lpstr>
      <vt:lpstr>Carbocation Structure</vt:lpstr>
      <vt:lpstr>Carbocation Stability</vt:lpstr>
      <vt:lpstr>Carbocation Stability (Continued)</vt:lpstr>
      <vt:lpstr>Unsaturated Carbocations</vt:lpstr>
      <vt:lpstr>Free Radicals</vt:lpstr>
      <vt:lpstr>Stability of Carbon Radicals</vt:lpstr>
      <vt:lpstr>Unsaturated Radicals</vt:lpstr>
      <vt:lpstr>Carbanions</vt:lpstr>
      <vt:lpstr>Stability of Carbanions</vt:lpstr>
      <vt:lpstr>Basicity of Carbanions</vt:lpstr>
      <vt:lpstr>Carbenes</vt:lpstr>
      <vt:lpstr>Carbenes as Reaction Intermediates</vt:lpstr>
      <vt:lpstr>Summary of Reactive Species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Administrator</cp:lastModifiedBy>
  <cp:revision>328</cp:revision>
  <dcterms:created xsi:type="dcterms:W3CDTF">2007-09-26T05:29:17Z</dcterms:created>
  <dcterms:modified xsi:type="dcterms:W3CDTF">2016-04-13T15:47:43Z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