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4592" r:id="rId2"/>
  </p:sldMasterIdLst>
  <p:notesMasterIdLst>
    <p:notesMasterId r:id="rId65"/>
  </p:notesMasterIdLst>
  <p:handoutMasterIdLst>
    <p:handoutMasterId r:id="rId66"/>
  </p:handoutMasterIdLst>
  <p:sldIdLst>
    <p:sldId id="380" r:id="rId3"/>
    <p:sldId id="265" r:id="rId4"/>
    <p:sldId id="382" r:id="rId5"/>
    <p:sldId id="438" r:id="rId6"/>
    <p:sldId id="384" r:id="rId7"/>
    <p:sldId id="385" r:id="rId8"/>
    <p:sldId id="387" r:id="rId9"/>
    <p:sldId id="389" r:id="rId10"/>
    <p:sldId id="439" r:id="rId11"/>
    <p:sldId id="440" r:id="rId12"/>
    <p:sldId id="441" r:id="rId13"/>
    <p:sldId id="390" r:id="rId14"/>
    <p:sldId id="442" r:id="rId15"/>
    <p:sldId id="443" r:id="rId16"/>
    <p:sldId id="391" r:id="rId17"/>
    <p:sldId id="392" r:id="rId18"/>
    <p:sldId id="393" r:id="rId19"/>
    <p:sldId id="395" r:id="rId20"/>
    <p:sldId id="396" r:id="rId21"/>
    <p:sldId id="397" r:id="rId22"/>
    <p:sldId id="399" r:id="rId23"/>
    <p:sldId id="398" r:id="rId24"/>
    <p:sldId id="400" r:id="rId25"/>
    <p:sldId id="401" r:id="rId26"/>
    <p:sldId id="444" r:id="rId27"/>
    <p:sldId id="402" r:id="rId28"/>
    <p:sldId id="403" r:id="rId29"/>
    <p:sldId id="404" r:id="rId30"/>
    <p:sldId id="445" r:id="rId31"/>
    <p:sldId id="406" r:id="rId32"/>
    <p:sldId id="407" r:id="rId33"/>
    <p:sldId id="409" r:id="rId34"/>
    <p:sldId id="411" r:id="rId35"/>
    <p:sldId id="446" r:id="rId36"/>
    <p:sldId id="447" r:id="rId37"/>
    <p:sldId id="412" r:id="rId38"/>
    <p:sldId id="414" r:id="rId39"/>
    <p:sldId id="415" r:id="rId40"/>
    <p:sldId id="416" r:id="rId41"/>
    <p:sldId id="418" r:id="rId42"/>
    <p:sldId id="448" r:id="rId43"/>
    <p:sldId id="419" r:id="rId44"/>
    <p:sldId id="420" r:id="rId45"/>
    <p:sldId id="449" r:id="rId46"/>
    <p:sldId id="422" r:id="rId47"/>
    <p:sldId id="450" r:id="rId48"/>
    <p:sldId id="451" r:id="rId49"/>
    <p:sldId id="452" r:id="rId50"/>
    <p:sldId id="453" r:id="rId51"/>
    <p:sldId id="454" r:id="rId52"/>
    <p:sldId id="428" r:id="rId53"/>
    <p:sldId id="425" r:id="rId54"/>
    <p:sldId id="426" r:id="rId55"/>
    <p:sldId id="427" r:id="rId56"/>
    <p:sldId id="455" r:id="rId57"/>
    <p:sldId id="429" r:id="rId58"/>
    <p:sldId id="456" r:id="rId59"/>
    <p:sldId id="457" r:id="rId60"/>
    <p:sldId id="430" r:id="rId61"/>
    <p:sldId id="431" r:id="rId62"/>
    <p:sldId id="458" r:id="rId63"/>
    <p:sldId id="459" r:id="rId6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ＭＳ Ｐゴシック" pitchFamily="8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333399"/>
    <a:srgbClr val="FFFFCC"/>
    <a:srgbClr val="FF66FF"/>
    <a:srgbClr val="3333CC"/>
    <a:srgbClr val="143C83"/>
    <a:srgbClr val="FF00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2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-344" y="-104"/>
      </p:cViewPr>
      <p:guideLst>
        <p:guide orient="horz" pos="2160"/>
        <p:guide pos="1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notesMaster" Target="notesMasters/notesMaster1.xml"/><Relationship Id="rId66" Type="http://schemas.openxmlformats.org/officeDocument/2006/relationships/handoutMaster" Target="handoutMasters/handoutMaster1.xml"/><Relationship Id="rId67" Type="http://schemas.openxmlformats.org/officeDocument/2006/relationships/printerSettings" Target="printerSettings/printerSettings1.bin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1756ED1-7C99-4CAA-A494-A46823501D3C}" type="datetimeFigureOut">
              <a:rPr lang="en-US"/>
              <a:pPr>
                <a:defRPr/>
              </a:pPr>
              <a:t>4/13/16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41522C9-F2DD-4E11-B892-780977A75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980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8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C438B5A-85D7-40B8-97AC-02390B22C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857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A69F6B2-C6A5-4D44-A53C-3F86589D3647}" type="slidenum">
              <a:rPr lang="en-US" sz="1200" smtClean="0"/>
              <a:pPr/>
              <a:t>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A698EFA9-E4F4-4A7D-B502-66DBE7A67789}" type="slidenum">
              <a:rPr lang="en-US" sz="1200" smtClean="0"/>
              <a:pPr/>
              <a:t>11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BC3235D5-6152-4153-AE43-FCAA1336C0A4}" type="slidenum">
              <a:rPr lang="en-US" sz="1200" smtClean="0"/>
              <a:pPr/>
              <a:t>12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971AD275-353F-4BB9-8818-0458F5CD1CF6}" type="slidenum">
              <a:rPr lang="en-US" sz="1200" smtClean="0"/>
              <a:pPr/>
              <a:t>13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971AD275-353F-4BB9-8818-0458F5CD1CF6}" type="slidenum">
              <a:rPr lang="en-US" sz="1200" smtClean="0"/>
              <a:pPr/>
              <a:t>14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039F1A31-DAE5-429A-BC3B-25CCCF593F48}" type="slidenum">
              <a:rPr lang="en-US" sz="1200" smtClean="0"/>
              <a:pPr/>
              <a:t>15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B32DAFFE-C965-4A63-A5D4-2381608B6C95}" type="slidenum">
              <a:rPr lang="en-US" sz="1200" smtClean="0"/>
              <a:pPr/>
              <a:t>16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4F11C9ED-E08E-4F2F-ADE9-71F1098D8D80}" type="slidenum">
              <a:rPr lang="en-US" sz="1200" smtClean="0"/>
              <a:pPr/>
              <a:t>17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3EC8364-766A-4298-96C9-B914F6AF2AB5}" type="slidenum">
              <a:rPr lang="en-US" sz="1200" smtClean="0"/>
              <a:pPr/>
              <a:t>18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D1D98383-583F-422C-8611-557E72FE8259}" type="slidenum">
              <a:rPr lang="en-US" sz="1200" smtClean="0"/>
              <a:pPr/>
              <a:t>19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FBC77791-BF11-4C85-AE35-2B498D2EF0DD}" type="slidenum">
              <a:rPr lang="en-US" sz="1200" smtClean="0"/>
              <a:pPr/>
              <a:t>20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6A9BA3FA-AF19-4671-A1FF-3F3DFA96C0B6}" type="slidenum">
              <a:rPr lang="en-US" sz="1200" smtClean="0"/>
              <a:pPr/>
              <a:t>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B0170EF3-2AE4-4207-8FDB-31F4C5F60A4E}" type="slidenum">
              <a:rPr lang="en-US" sz="1200" smtClean="0"/>
              <a:pPr/>
              <a:t>21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7933B81F-8D42-4B48-B0BA-0CD13E5885F2}" type="slidenum">
              <a:rPr lang="en-US" sz="1200" smtClean="0"/>
              <a:pPr/>
              <a:t>22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89EFFED3-3BD8-4FFB-8BC3-7819826BA572}" type="slidenum">
              <a:rPr lang="en-US" sz="1200" smtClean="0"/>
              <a:pPr/>
              <a:t>23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7F00D911-62DA-4664-B89C-B83CD85B9149}" type="slidenum">
              <a:rPr lang="en-US" sz="1200" smtClean="0"/>
              <a:pPr/>
              <a:t>24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7F00D911-62DA-4664-B89C-B83CD85B9149}" type="slidenum">
              <a:rPr lang="en-US" sz="1200" smtClean="0"/>
              <a:pPr/>
              <a:t>25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9BFD18E7-974D-4529-8098-4554C8938B94}" type="slidenum">
              <a:rPr lang="en-US" sz="1200" smtClean="0"/>
              <a:pPr/>
              <a:t>26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486CD1F9-CB2C-40E2-ADB4-984658C61696}" type="slidenum">
              <a:rPr lang="en-US" sz="1200" smtClean="0"/>
              <a:pPr/>
              <a:t>27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72EE6A72-875E-419F-8827-AFDE3B019554}" type="slidenum">
              <a:rPr lang="en-US" sz="1200" smtClean="0"/>
              <a:pPr/>
              <a:t>28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7933B81F-8D42-4B48-B0BA-0CD13E5885F2}" type="slidenum">
              <a:rPr lang="en-US" sz="1200" smtClean="0"/>
              <a:pPr/>
              <a:t>29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EBEEE8B0-8B44-4E33-8637-5CCF9ADF2705}" type="slidenum">
              <a:rPr lang="en-US" sz="1200" smtClean="0"/>
              <a:pPr/>
              <a:t>30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6A9BA3FA-AF19-4671-A1FF-3F3DFA96C0B6}" type="slidenum">
              <a:rPr lang="en-US" sz="1200" smtClean="0"/>
              <a:pPr/>
              <a:t>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A8473677-D2FD-40D6-B908-0C68492CFE6D}" type="slidenum">
              <a:rPr lang="en-US" sz="1200" smtClean="0"/>
              <a:pPr/>
              <a:t>31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294FA7EB-8C8F-4B06-98BD-E117471F3F32}" type="slidenum">
              <a:rPr lang="en-US" sz="1200" smtClean="0"/>
              <a:pPr/>
              <a:t>32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33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34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35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36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37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38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39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40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75B13612-0E17-4050-A419-F46CAB4AEE6F}" type="slidenum">
              <a:rPr lang="en-US" sz="1200" smtClean="0"/>
              <a:pPr/>
              <a:t>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41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42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43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44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45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46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47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48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49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50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971AD275-353F-4BB9-8818-0458F5CD1CF6}" type="slidenum">
              <a:rPr lang="en-US" sz="1200" smtClean="0"/>
              <a:pPr/>
              <a:t>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51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52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53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54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55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56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57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58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59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60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2CF0160A-A013-4954-8DB4-FFB55AACBCF2}" type="slidenum">
              <a:rPr lang="en-US" sz="1200" smtClean="0"/>
              <a:pPr/>
              <a:t>7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61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1601841A-B3FC-4800-A8D3-47A069349F41}" type="slidenum">
              <a:rPr lang="en-US" sz="1200" smtClean="0"/>
              <a:pPr/>
              <a:t>62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A698EFA9-E4F4-4A7D-B502-66DBE7A67789}" type="slidenum">
              <a:rPr lang="en-US" sz="1200" smtClean="0"/>
              <a:pPr/>
              <a:t>8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A698EFA9-E4F4-4A7D-B502-66DBE7A67789}" type="slidenum">
              <a:rPr lang="en-US" sz="1200" smtClean="0"/>
              <a:pPr/>
              <a:t>9</a:t>
            </a:fld>
            <a:endParaRPr lang="en-US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fld id="{A698EFA9-E4F4-4A7D-B502-66DBE7A67789}" type="slidenum">
              <a:rPr lang="en-US" sz="1200" smtClean="0"/>
              <a:pPr/>
              <a:t>10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>
            <a:noFill/>
          </a:ln>
        </p:spPr>
        <p:txBody>
          <a:bodyPr vert="horz"/>
          <a:lstStyle>
            <a:lvl1pPr>
              <a:defRPr>
                <a:ln>
                  <a:noFill/>
                </a:ln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0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3402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3402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3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" charset="0"/>
              <a:ea typeface="ＭＳ Ｐゴシック" charset="0"/>
            </a:endParaRPr>
          </a:p>
        </p:txBody>
      </p:sp>
      <p:sp>
        <p:nvSpPr>
          <p:cNvPr id="4" name="Rectangle 24"/>
          <p:cNvSpPr>
            <a:spLocks noChangeArrowheads="1"/>
          </p:cNvSpPr>
          <p:nvPr userDrawn="1"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941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5" name="Picture 10" descr="Pearson_Strap_Bound_Whi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Pearson_Bound_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356350"/>
            <a:ext cx="165576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295400" y="16764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70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65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95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80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80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99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489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" y="6602413"/>
            <a:ext cx="5399088" cy="179387"/>
          </a:xfrm>
          <a:prstGeom prst="rect">
            <a:avLst/>
          </a:prstGeom>
          <a:extLst/>
        </p:spPr>
        <p:txBody>
          <a:bodyPr/>
          <a:lstStyle>
            <a:lvl1pPr>
              <a:defRPr dirty="0"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639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" y="6602413"/>
            <a:ext cx="5399088" cy="179387"/>
          </a:xfrm>
          <a:prstGeom prst="rect">
            <a:avLst/>
          </a:prstGeom>
          <a:extLst/>
        </p:spPr>
        <p:txBody>
          <a:bodyPr/>
          <a:lstStyle>
            <a:lvl1pPr>
              <a:defRPr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77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55879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" y="6602413"/>
            <a:ext cx="5399088" cy="179387"/>
          </a:xfrm>
          <a:prstGeom prst="rect">
            <a:avLst/>
          </a:prstGeom>
          <a:extLst/>
        </p:spPr>
        <p:txBody>
          <a:bodyPr/>
          <a:lstStyle>
            <a:lvl1pPr>
              <a:defRPr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0987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" y="6602413"/>
            <a:ext cx="5399088" cy="179387"/>
          </a:xfrm>
          <a:prstGeom prst="rect">
            <a:avLst/>
          </a:prstGeom>
          <a:extLst/>
        </p:spPr>
        <p:txBody>
          <a:bodyPr/>
          <a:lstStyle>
            <a:lvl1pPr>
              <a:defRPr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47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3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9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4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683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97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14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3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gray">
          <a:xfrm>
            <a:off x="315913" y="6553200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1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© 2017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5" r:id="rId1"/>
    <p:sldLayoutId id="2147484846" r:id="rId2"/>
    <p:sldLayoutId id="2147484847" r:id="rId3"/>
    <p:sldLayoutId id="2147484848" r:id="rId4"/>
    <p:sldLayoutId id="2147484849" r:id="rId5"/>
    <p:sldLayoutId id="2147484850" r:id="rId6"/>
    <p:sldLayoutId id="2147484851" r:id="rId7"/>
    <p:sldLayoutId id="2147484852" r:id="rId8"/>
    <p:sldLayoutId id="2147484853" r:id="rId9"/>
    <p:sldLayoutId id="2147484854" r:id="rId10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80" charset="-128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pitchFamily="80" charset="-128"/>
          <a:cs typeface="Times New Roman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80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8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8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8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8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gray">
          <a:xfrm>
            <a:off x="76200" y="6602413"/>
            <a:ext cx="5399088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1000" dirty="0">
                <a:latin typeface="Arial" pitchFamily="34" charset="0"/>
                <a:ea typeface="ＭＳ Ｐゴシック" pitchFamily="34" charset="-128"/>
              </a:rPr>
              <a:t>© 2014 Pearson Education, Inc.</a:t>
            </a:r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1" r:id="rId1"/>
    <p:sldLayoutId id="2147484855" r:id="rId2"/>
    <p:sldLayoutId id="2147484856" r:id="rId3"/>
    <p:sldLayoutId id="2147484857" r:id="rId4"/>
    <p:sldLayoutId id="2147484858" r:id="rId5"/>
    <p:sldLayoutId id="2147484859" r:id="rId6"/>
    <p:sldLayoutId id="2147484860" r:id="rId7"/>
    <p:sldLayoutId id="2147484862" r:id="rId8"/>
    <p:sldLayoutId id="2147484863" r:id="rId9"/>
    <p:sldLayoutId id="2147484864" r:id="rId10"/>
    <p:sldLayoutId id="2147484865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pitchFamily="8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pitchFamily="80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pitchFamily="80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pitchFamily="80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pitchFamily="80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4953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400">
          <a:solidFill>
            <a:schemeClr val="tx1"/>
          </a:solidFill>
          <a:latin typeface="+mn-lt"/>
          <a:ea typeface="ＭＳ Ｐゴシック" pitchFamily="80" charset="-128"/>
          <a:cs typeface="+mn-cs"/>
        </a:defRPr>
      </a:lvl1pPr>
      <a:lvl2pPr marL="9525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4097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Arial" charset="0"/>
          <a:cs typeface="+mn-cs"/>
        </a:defRPr>
      </a:lvl3pPr>
      <a:lvl4pPr marL="18669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Arial" charset="0"/>
          <a:cs typeface="+mn-cs"/>
        </a:defRPr>
      </a:lvl4pPr>
      <a:lvl5pPr marL="2324100" indent="-495300" algn="l" rtl="0" eaLnBrk="0" fontAlgn="base" hangingPunct="0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Arial" charset="0"/>
          <a:cs typeface="+mn-cs"/>
        </a:defRPr>
      </a:lvl5pPr>
      <a:lvl6pPr marL="2781300" indent="-495300" algn="l" rtl="0" fontAlgn="base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Arial" charset="0"/>
          <a:cs typeface="+mn-cs"/>
        </a:defRPr>
      </a:lvl6pPr>
      <a:lvl7pPr marL="3238500" indent="-495300" algn="l" rtl="0" fontAlgn="base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Arial" charset="0"/>
          <a:cs typeface="+mn-cs"/>
        </a:defRPr>
      </a:lvl7pPr>
      <a:lvl8pPr marL="3695700" indent="-495300" algn="l" rtl="0" fontAlgn="base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Arial" charset="0"/>
          <a:cs typeface="+mn-cs"/>
        </a:defRPr>
      </a:lvl8pPr>
      <a:lvl9pPr marL="4152900" indent="-495300" algn="l" rtl="0" fontAlgn="base">
        <a:spcBef>
          <a:spcPct val="20000"/>
        </a:spcBef>
        <a:spcAft>
          <a:spcPct val="0"/>
        </a:spcAft>
        <a:buFont typeface="Arial" charset="0"/>
        <a:buAutoNum type="alphaLcParenR"/>
        <a:defRPr sz="26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7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0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3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5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6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7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8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9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0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1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3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4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5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6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7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1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2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5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685800" y="1600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en-US" sz="300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205413" y="5410200"/>
            <a:ext cx="316865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100" dirty="0">
                <a:latin typeface="+mn-lt"/>
              </a:rPr>
              <a:t>Chad Snyder, PhD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100" dirty="0">
                <a:latin typeface="+mn-lt"/>
              </a:rPr>
              <a:t>Grace College</a:t>
            </a:r>
          </a:p>
        </p:txBody>
      </p:sp>
      <p:sp>
        <p:nvSpPr>
          <p:cNvPr id="8197" name="Rectangle 2"/>
          <p:cNvSpPr txBox="1">
            <a:spLocks noChangeArrowheads="1"/>
          </p:cNvSpPr>
          <p:nvPr/>
        </p:nvSpPr>
        <p:spPr bwMode="auto">
          <a:xfrm>
            <a:off x="5205413" y="2286000"/>
            <a:ext cx="3873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altLang="en-US" sz="4000" dirty="0">
                <a:solidFill>
                  <a:schemeClr val="tx2"/>
                </a:solidFill>
                <a:latin typeface="Arial" charset="0"/>
              </a:rPr>
              <a:t>Chapter </a:t>
            </a:r>
            <a:r>
              <a:rPr lang="en-US" altLang="en-US" sz="4000" dirty="0" smtClean="0">
                <a:solidFill>
                  <a:schemeClr val="tx2"/>
                </a:solidFill>
                <a:latin typeface="Arial" charset="0"/>
              </a:rPr>
              <a:t>5</a:t>
            </a:r>
            <a:r>
              <a:rPr lang="en-US" altLang="en-US" sz="4000" dirty="0">
                <a:solidFill>
                  <a:schemeClr val="tx2"/>
                </a:solidFill>
                <a:latin typeface="Arial" charset="0"/>
              </a:rPr>
              <a:t/>
            </a:r>
            <a:br>
              <a:rPr lang="en-US" altLang="en-US" sz="4000" dirty="0">
                <a:solidFill>
                  <a:schemeClr val="tx2"/>
                </a:solidFill>
                <a:latin typeface="Arial" charset="0"/>
              </a:rPr>
            </a:br>
            <a:r>
              <a:rPr lang="en-US" altLang="en-US" sz="4000" dirty="0">
                <a:solidFill>
                  <a:schemeClr val="tx2"/>
                </a:solidFill>
                <a:latin typeface="Arial" charset="0"/>
              </a:rPr>
              <a:t>Lecture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205413" y="525463"/>
            <a:ext cx="38735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i="1" dirty="0">
                <a:latin typeface="+mj-lt"/>
                <a:sym typeface="Symbol" pitchFamily="80" charset="2"/>
              </a:rPr>
              <a:t>Organic Chemistry</a:t>
            </a:r>
            <a:r>
              <a:rPr lang="en-US" altLang="en-US" sz="2800" dirty="0">
                <a:latin typeface="+mj-lt"/>
                <a:sym typeface="Symbol" pitchFamily="80" charset="2"/>
              </a:rPr>
              <a:t>, </a:t>
            </a:r>
            <a:br>
              <a:rPr lang="en-US" altLang="en-US" sz="2800" dirty="0">
                <a:latin typeface="+mj-lt"/>
                <a:sym typeface="Symbol" pitchFamily="80" charset="2"/>
              </a:rPr>
            </a:br>
            <a:r>
              <a:rPr lang="en-US" altLang="en-US" sz="2800" dirty="0">
                <a:latin typeface="+mj-lt"/>
                <a:sym typeface="Symbol" pitchFamily="80" charset="2"/>
              </a:rPr>
              <a:t>9</a:t>
            </a:r>
            <a:r>
              <a:rPr lang="en-US" altLang="en-US" sz="2800" baseline="30000" dirty="0">
                <a:latin typeface="+mj-lt"/>
                <a:sym typeface="Symbol" pitchFamily="80" charset="2"/>
              </a:rPr>
              <a:t>th</a:t>
            </a:r>
            <a:r>
              <a:rPr lang="en-US" altLang="en-US" sz="2800" dirty="0">
                <a:latin typeface="+mj-lt"/>
                <a:sym typeface="Symbol" pitchFamily="80" charset="2"/>
              </a:rPr>
              <a:t> Edition</a:t>
            </a:r>
            <a:br>
              <a:rPr lang="en-US" altLang="en-US" sz="2800" dirty="0">
                <a:latin typeface="+mj-lt"/>
                <a:sym typeface="Symbol" pitchFamily="80" charset="2"/>
              </a:rPr>
            </a:br>
            <a:r>
              <a:rPr lang="en-US" altLang="en-US" sz="2800" dirty="0">
                <a:latin typeface="+mj-lt"/>
                <a:sym typeface="Symbol" pitchFamily="80" charset="2"/>
              </a:rPr>
              <a:t>L. G. Wade, Jr.</a:t>
            </a:r>
          </a:p>
        </p:txBody>
      </p:sp>
      <p:sp>
        <p:nvSpPr>
          <p:cNvPr id="8199" name="Rectangle 10"/>
          <p:cNvSpPr txBox="1">
            <a:spLocks noChangeArrowheads="1"/>
          </p:cNvSpPr>
          <p:nvPr/>
        </p:nvSpPr>
        <p:spPr bwMode="auto">
          <a:xfrm>
            <a:off x="5205413" y="3505200"/>
            <a:ext cx="38639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80" charset="-128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en-US" altLang="en-US" sz="2800" dirty="0">
                <a:solidFill>
                  <a:schemeClr val="tx2"/>
                </a:solidFill>
                <a:latin typeface="Arial" charset="0"/>
              </a:rPr>
              <a:t>Stereochemistry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gray">
          <a:xfrm>
            <a:off x="315914" y="6115844"/>
            <a:ext cx="2348706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eaLnBrk="1" hangingPunct="1">
              <a:defRPr/>
            </a:pPr>
            <a:r>
              <a:rPr lang="en-GB" sz="10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© 2017 Pearson Education, Inc.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75" y="1212055"/>
            <a:ext cx="5396581" cy="3646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Cis Cyclic Compounds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65125" y="5342055"/>
            <a:ext cx="8634413" cy="1200329"/>
          </a:xfrm>
        </p:spPr>
        <p:txBody>
          <a:bodyPr/>
          <a:lstStyle/>
          <a:p>
            <a:r>
              <a:rPr lang="en-US" altLang="en-US" sz="2400" i="1" dirty="0"/>
              <a:t>Cis</a:t>
            </a:r>
            <a:r>
              <a:rPr lang="en-US" altLang="en-US" sz="2400" dirty="0"/>
              <a:t>-1,2-dichlorocyclohexane is achiral because the molecule has an internal plane of symmetry. Both structures above can be superimposed.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9"/>
          <a:stretch/>
        </p:blipFill>
        <p:spPr>
          <a:xfrm>
            <a:off x="1524155" y="1638141"/>
            <a:ext cx="6127689" cy="337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3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Trans Cyclic Compounds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65125" y="5342055"/>
            <a:ext cx="8634413" cy="1200329"/>
          </a:xfrm>
        </p:spPr>
        <p:txBody>
          <a:bodyPr/>
          <a:lstStyle/>
          <a:p>
            <a:r>
              <a:rPr lang="en-US" altLang="en-US" sz="2400" i="1" dirty="0"/>
              <a:t>Trans</a:t>
            </a:r>
            <a:r>
              <a:rPr lang="en-US" altLang="en-US" sz="2400" dirty="0"/>
              <a:t>-1,2-dichlorocyclohexane does not have a plane of symmetry, so the images are </a:t>
            </a:r>
            <a:r>
              <a:rPr lang="en-US" altLang="en-US" sz="2400" dirty="0" err="1"/>
              <a:t>nonsuperimposable</a:t>
            </a:r>
            <a:r>
              <a:rPr lang="en-US" altLang="en-US" sz="2400" dirty="0"/>
              <a:t> and the molecule will have two enantiomers.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9"/>
          <a:stretch/>
        </p:blipFill>
        <p:spPr>
          <a:xfrm>
            <a:off x="1516411" y="1279523"/>
            <a:ext cx="6094489" cy="398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58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(</a:t>
            </a:r>
            <a:r>
              <a:rPr lang="en-US" altLang="en-US" sz="4400" b="0" i="1" dirty="0">
                <a:solidFill>
                  <a:schemeClr val="tx1"/>
                </a:solidFill>
              </a:rPr>
              <a:t>R</a:t>
            </a:r>
            <a:r>
              <a:rPr lang="en-US" altLang="en-US" sz="4400" b="0" dirty="0">
                <a:solidFill>
                  <a:schemeClr val="tx1"/>
                </a:solidFill>
              </a:rPr>
              <a:t>) and (</a:t>
            </a:r>
            <a:r>
              <a:rPr lang="en-US" altLang="en-US" sz="4400" b="0" i="1" dirty="0">
                <a:solidFill>
                  <a:schemeClr val="tx1"/>
                </a:solidFill>
              </a:rPr>
              <a:t>S</a:t>
            </a:r>
            <a:r>
              <a:rPr lang="en-US" altLang="en-US" sz="4400" b="0" dirty="0">
                <a:solidFill>
                  <a:schemeClr val="tx1"/>
                </a:solidFill>
              </a:rPr>
              <a:t>) Configuration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65125" y="4630644"/>
            <a:ext cx="8634413" cy="175124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200" dirty="0"/>
              <a:t>Both enantiomers of alanine receive the same name in the IUPAC system: 2-aminopropanoic acid.</a:t>
            </a:r>
          </a:p>
          <a:p>
            <a:pPr>
              <a:lnSpc>
                <a:spcPct val="90000"/>
              </a:lnSpc>
            </a:pPr>
            <a:r>
              <a:rPr lang="en-US" altLang="en-US" sz="2200" dirty="0"/>
              <a:t>Only one enantiomer is biologically active. In alanine only the left enantiomer can be metabolized by the enzyme.</a:t>
            </a:r>
          </a:p>
          <a:p>
            <a:pPr>
              <a:lnSpc>
                <a:spcPct val="90000"/>
              </a:lnSpc>
            </a:pPr>
            <a:r>
              <a:rPr lang="en-US" altLang="en-US" sz="2200" dirty="0"/>
              <a:t>We need a way to distinguish between them.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4"/>
          <a:stretch/>
        </p:blipFill>
        <p:spPr>
          <a:xfrm>
            <a:off x="2019867" y="1599472"/>
            <a:ext cx="5263487" cy="2717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Cahn–</a:t>
            </a:r>
            <a:r>
              <a:rPr lang="en-US" altLang="en-US" sz="4400" b="0" dirty="0" err="1">
                <a:solidFill>
                  <a:schemeClr val="tx1"/>
                </a:solidFill>
              </a:rPr>
              <a:t>Ingold</a:t>
            </a:r>
            <a:r>
              <a:rPr lang="en-US" altLang="en-US" sz="4400" b="0" dirty="0">
                <a:solidFill>
                  <a:schemeClr val="tx1"/>
                </a:solidFill>
              </a:rPr>
              <a:t>–Prelog</a:t>
            </a:r>
            <a:br>
              <a:rPr lang="en-US" altLang="en-US" sz="4400" b="0" dirty="0">
                <a:solidFill>
                  <a:schemeClr val="tx1"/>
                </a:solidFill>
              </a:rPr>
            </a:br>
            <a:r>
              <a:rPr lang="en-US" altLang="en-US" sz="4400" b="0" dirty="0">
                <a:solidFill>
                  <a:schemeClr val="tx1"/>
                </a:solidFill>
              </a:rPr>
              <a:t> Convention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65125" y="1795107"/>
            <a:ext cx="8634413" cy="448738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Enantiomers have different spatial arrangements of the four groups attached to the asymmetric carbon.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The two possible spatial arrangements will be called </a:t>
            </a:r>
            <a:r>
              <a:rPr lang="en-US" altLang="en-US" sz="2800" b="1" dirty="0"/>
              <a:t>configurations</a:t>
            </a:r>
            <a:r>
              <a:rPr lang="en-US" altLang="en-US" sz="2800" dirty="0"/>
              <a:t>.</a:t>
            </a:r>
          </a:p>
          <a:p>
            <a:r>
              <a:rPr lang="en-US" altLang="en-US" sz="2800" dirty="0"/>
              <a:t>Each asymmetric carbon atom is assigned a letter, (</a:t>
            </a:r>
            <a:r>
              <a:rPr lang="en-US" altLang="en-US" sz="2800" i="1" dirty="0"/>
              <a:t>R</a:t>
            </a:r>
            <a:r>
              <a:rPr lang="en-US" altLang="en-US" sz="2800" dirty="0"/>
              <a:t>)</a:t>
            </a:r>
            <a:r>
              <a:rPr lang="en-US" altLang="en-US" sz="2800" i="1" dirty="0"/>
              <a:t> </a:t>
            </a:r>
            <a:r>
              <a:rPr lang="en-US" altLang="en-US" sz="2800" dirty="0"/>
              <a:t>or</a:t>
            </a:r>
            <a:r>
              <a:rPr lang="en-US" altLang="en-US" sz="2800" i="1" dirty="0"/>
              <a:t> </a:t>
            </a:r>
            <a:r>
              <a:rPr lang="en-US" altLang="en-US" sz="2800" dirty="0"/>
              <a:t>(</a:t>
            </a:r>
            <a:r>
              <a:rPr lang="en-US" altLang="en-US" sz="2800" i="1" dirty="0"/>
              <a:t>S</a:t>
            </a:r>
            <a:r>
              <a:rPr lang="en-US" altLang="en-US" sz="2800" dirty="0"/>
              <a:t>),</a:t>
            </a:r>
            <a:r>
              <a:rPr lang="en-US" altLang="en-US" sz="2800" i="1" dirty="0"/>
              <a:t> </a:t>
            </a:r>
            <a:r>
              <a:rPr lang="en-US" altLang="en-US" sz="2800" dirty="0"/>
              <a:t>based on its three-dimensional configuration.</a:t>
            </a:r>
          </a:p>
          <a:p>
            <a:r>
              <a:rPr lang="en-US" altLang="en-US" sz="2800" b="1" dirty="0"/>
              <a:t>Cahn–</a:t>
            </a:r>
            <a:r>
              <a:rPr lang="en-US" altLang="en-US" sz="2800" b="1" dirty="0" err="1"/>
              <a:t>Ingold</a:t>
            </a:r>
            <a:r>
              <a:rPr lang="en-US" altLang="en-US" sz="2800" b="1" dirty="0"/>
              <a:t>–Prelog </a:t>
            </a:r>
            <a:r>
              <a:rPr lang="en-US" altLang="en-US" sz="2800" dirty="0"/>
              <a:t>convention is the most widely accepted system for naming the configurations of chirality centers. </a:t>
            </a:r>
            <a:r>
              <a:rPr lang="en-US" altLang="en-US" sz="2800" dirty="0" smtClean="0"/>
              <a:t>                                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41919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(</a:t>
            </a:r>
            <a:r>
              <a:rPr lang="en-US" altLang="en-US" sz="4400" b="0" i="1" dirty="0">
                <a:solidFill>
                  <a:schemeClr val="tx1"/>
                </a:solidFill>
              </a:rPr>
              <a:t>R</a:t>
            </a:r>
            <a:r>
              <a:rPr lang="en-US" altLang="en-US" sz="4400" b="0" dirty="0">
                <a:solidFill>
                  <a:schemeClr val="tx1"/>
                </a:solidFill>
              </a:rPr>
              <a:t>) and (</a:t>
            </a:r>
            <a:r>
              <a:rPr lang="en-US" altLang="en-US" sz="4400" b="0" i="1" dirty="0">
                <a:solidFill>
                  <a:schemeClr val="tx1"/>
                </a:solidFill>
              </a:rPr>
              <a:t>S</a:t>
            </a:r>
            <a:r>
              <a:rPr lang="en-US" altLang="en-US" sz="4400" b="0" dirty="0">
                <a:solidFill>
                  <a:schemeClr val="tx1"/>
                </a:solidFill>
              </a:rPr>
              <a:t>) Configuration: </a:t>
            </a:r>
            <a:r>
              <a:rPr lang="en-US" altLang="en-US" sz="4400" b="0" dirty="0" smtClean="0">
                <a:solidFill>
                  <a:schemeClr val="tx1"/>
                </a:solidFill>
              </a:rPr>
              <a:t/>
            </a:r>
            <a:br>
              <a:rPr lang="en-US" altLang="en-US" sz="4400" b="0" dirty="0" smtClean="0">
                <a:solidFill>
                  <a:schemeClr val="tx1"/>
                </a:solidFill>
              </a:rPr>
            </a:br>
            <a:r>
              <a:rPr lang="en-US" altLang="en-US" sz="4400" b="0" dirty="0" smtClean="0">
                <a:solidFill>
                  <a:schemeClr val="tx1"/>
                </a:solidFill>
              </a:rPr>
              <a:t>Step </a:t>
            </a:r>
            <a:r>
              <a:rPr lang="en-US" altLang="en-US" sz="4400" b="0" dirty="0">
                <a:solidFill>
                  <a:schemeClr val="tx1"/>
                </a:solidFill>
              </a:rPr>
              <a:t>1 Assign Priority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65125" y="2286427"/>
            <a:ext cx="8634413" cy="3280898"/>
          </a:xfrm>
        </p:spPr>
        <p:txBody>
          <a:bodyPr/>
          <a:lstStyle/>
          <a:p>
            <a:r>
              <a:rPr lang="en-US" altLang="en-US" sz="2800" dirty="0"/>
              <a:t>Assign a relative “priority” to each group bonded to the asymmetric carbon. Group 1 would have the highest priority, group 2 second highest, etc.</a:t>
            </a:r>
          </a:p>
          <a:p>
            <a:r>
              <a:rPr lang="en-US" altLang="en-US" sz="2800" dirty="0"/>
              <a:t>Atoms with higher atomic numbers receive higher priorities.</a:t>
            </a:r>
            <a:br>
              <a:rPr lang="en-US" altLang="en-US" sz="2800" dirty="0"/>
            </a:br>
            <a:endParaRPr lang="en-US" altLang="en-US" sz="2800" dirty="0"/>
          </a:p>
          <a:p>
            <a:pPr algn="ctr">
              <a:buFontTx/>
              <a:buNone/>
            </a:pPr>
            <a:r>
              <a:rPr lang="en-US" altLang="en-US" sz="2800" dirty="0"/>
              <a:t>I &gt; Br &gt; Cl &gt; S &gt; F &gt; O &gt; N &gt; </a:t>
            </a:r>
            <a:r>
              <a:rPr lang="en-US" altLang="en-US" sz="2800" baseline="30000" dirty="0"/>
              <a:t>13</a:t>
            </a:r>
            <a:r>
              <a:rPr lang="en-US" altLang="en-US" sz="2800" dirty="0"/>
              <a:t>C &gt; </a:t>
            </a:r>
            <a:r>
              <a:rPr lang="en-US" altLang="en-US" sz="2800" baseline="30000" dirty="0"/>
              <a:t>12</a:t>
            </a:r>
            <a:r>
              <a:rPr lang="en-US" altLang="en-US" sz="2800" dirty="0"/>
              <a:t>C &gt; Li &gt; </a:t>
            </a:r>
            <a:r>
              <a:rPr lang="en-US" altLang="en-US" sz="2800" baseline="30000" dirty="0"/>
              <a:t>2</a:t>
            </a:r>
            <a:r>
              <a:rPr lang="en-US" altLang="en-US" sz="2800" dirty="0"/>
              <a:t>H &gt; </a:t>
            </a:r>
            <a:r>
              <a:rPr lang="en-US" altLang="en-US" sz="2800" baseline="30000" dirty="0" smtClean="0"/>
              <a:t>1</a:t>
            </a:r>
            <a:r>
              <a:rPr lang="en-US" altLang="en-US" sz="2800" dirty="0" smtClean="0"/>
              <a:t>H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99676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Assign Priorities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61382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dirty="0">
                <a:latin typeface="+mn-lt"/>
              </a:rPr>
              <a:t>Atomic number: F  &gt;  N  &gt;  C  &gt;  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8"/>
          <a:stretch/>
        </p:blipFill>
        <p:spPr>
          <a:xfrm>
            <a:off x="3152662" y="1870426"/>
            <a:ext cx="3128815" cy="2646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(R) and (S) Configuration: Breaking Ties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8" name="Text Box 90"/>
          <p:cNvSpPr txBox="1">
            <a:spLocks noChangeArrowheads="1"/>
          </p:cNvSpPr>
          <p:nvPr/>
        </p:nvSpPr>
        <p:spPr bwMode="auto">
          <a:xfrm>
            <a:off x="365760" y="2550252"/>
            <a:ext cx="82926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defRPr/>
            </a:pPr>
            <a:r>
              <a:rPr lang="en-US" altLang="en-US" dirty="0" smtClean="0"/>
              <a:t>In </a:t>
            </a:r>
            <a:r>
              <a:rPr lang="en-US" altLang="en-US" dirty="0"/>
              <a:t>case of ties, use the next atoms along the chain of each </a:t>
            </a:r>
            <a:endParaRPr lang="en-US" altLang="en-US" dirty="0" smtClean="0"/>
          </a:p>
          <a:p>
            <a:pPr>
              <a:defRPr/>
            </a:pPr>
            <a:r>
              <a:rPr lang="en-US" altLang="en-US" dirty="0" smtClean="0"/>
              <a:t>group </a:t>
            </a:r>
            <a:r>
              <a:rPr lang="en-US" altLang="en-US" dirty="0"/>
              <a:t>as tiebreakers.</a:t>
            </a:r>
            <a:endParaRPr lang="en-US" altLang="en-US" dirty="0" smtClean="0">
              <a:latin typeface="+mn-lt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2"/>
          <a:stretch/>
        </p:blipFill>
        <p:spPr>
          <a:xfrm>
            <a:off x="304800" y="4328160"/>
            <a:ext cx="8534400" cy="154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(R) and (S) Configuration: Multiple Bonds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65126" y="2679014"/>
            <a:ext cx="4015806" cy="12926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600" dirty="0" smtClean="0"/>
              <a:t>Treat </a:t>
            </a:r>
            <a:r>
              <a:rPr lang="en-US" altLang="en-US" sz="2600" dirty="0"/>
              <a:t>double and triple bonds as if each </a:t>
            </a:r>
            <a:r>
              <a:rPr lang="en-US" altLang="en-US" sz="2600" dirty="0" smtClean="0"/>
              <a:t>were a </a:t>
            </a:r>
            <a:r>
              <a:rPr lang="en-US" altLang="en-US" sz="2600" dirty="0"/>
              <a:t>bond to a separate atom.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8"/>
          <a:stretch/>
        </p:blipFill>
        <p:spPr>
          <a:xfrm>
            <a:off x="4744143" y="1774891"/>
            <a:ext cx="3897119" cy="483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(R) and (S) Configuration: </a:t>
            </a:r>
            <a:r>
              <a:rPr lang="en-US" altLang="en-US" sz="4400" b="0" dirty="0" smtClean="0">
                <a:solidFill>
                  <a:schemeClr val="tx1"/>
                </a:solidFill>
              </a:rPr>
              <a:t/>
            </a:r>
            <a:br>
              <a:rPr lang="en-US" altLang="en-US" sz="4400" b="0" dirty="0" smtClean="0">
                <a:solidFill>
                  <a:schemeClr val="tx1"/>
                </a:solidFill>
              </a:rPr>
            </a:br>
            <a:r>
              <a:rPr lang="en-US" altLang="en-US" sz="4400" b="0" dirty="0" smtClean="0">
                <a:solidFill>
                  <a:schemeClr val="tx1"/>
                </a:solidFill>
              </a:rPr>
              <a:t>Step </a:t>
            </a:r>
            <a:r>
              <a:rPr lang="en-US" altLang="en-US" sz="4400" b="0" dirty="0">
                <a:solidFill>
                  <a:schemeClr val="tx1"/>
                </a:solidFill>
              </a:rPr>
              <a:t>2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74651" y="1982337"/>
            <a:ext cx="4060872" cy="301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marL="342900" indent="-342900">
              <a:lnSpc>
                <a:spcPct val="90000"/>
              </a:lnSpc>
              <a:spcBef>
                <a:spcPts val="24"/>
              </a:spcBef>
              <a:buFont typeface="Arial" panose="020B0604020202020204" pitchFamily="34" charset="0"/>
              <a:buChar char="•"/>
            </a:pPr>
            <a:r>
              <a:rPr lang="en-US" altLang="en-US" sz="2200" dirty="0"/>
              <a:t>Working in 3-D, rotate the molecule so that the lowest priority group is </a:t>
            </a:r>
            <a:r>
              <a:rPr lang="en-US" altLang="en-US" sz="2200" dirty="0" smtClean="0"/>
              <a:t>in </a:t>
            </a:r>
            <a:r>
              <a:rPr lang="en-US" altLang="en-US" sz="2200" dirty="0"/>
              <a:t>back.</a:t>
            </a:r>
          </a:p>
          <a:p>
            <a:pPr marL="342900" indent="-342900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</a:pPr>
            <a:r>
              <a:rPr lang="en-US" altLang="en-US" sz="2200" dirty="0"/>
              <a:t>Draw an arrow from the highest to lowest priority group.</a:t>
            </a:r>
          </a:p>
          <a:p>
            <a:pPr marL="342900" indent="-342900">
              <a:lnSpc>
                <a:spcPct val="90000"/>
              </a:lnSpc>
              <a:spcBef>
                <a:spcPts val="672"/>
              </a:spcBef>
              <a:buFont typeface="Arial" panose="020B0604020202020204" pitchFamily="34" charset="0"/>
              <a:buChar char="•"/>
            </a:pPr>
            <a:r>
              <a:rPr lang="en-US" altLang="en-US" sz="2200" dirty="0"/>
              <a:t>Clockwise = (</a:t>
            </a:r>
            <a:r>
              <a:rPr lang="en-US" altLang="en-US" sz="2200" i="1" dirty="0"/>
              <a:t>R</a:t>
            </a:r>
            <a:r>
              <a:rPr lang="en-US" altLang="en-US" sz="2200" dirty="0"/>
              <a:t>) Counterclockwise = (</a:t>
            </a:r>
            <a:r>
              <a:rPr lang="en-US" altLang="en-US" sz="2200" i="1" dirty="0"/>
              <a:t>S</a:t>
            </a:r>
            <a:r>
              <a:rPr lang="en-US" altLang="en-US" sz="2200" dirty="0"/>
              <a:t>) </a:t>
            </a:r>
            <a:br>
              <a:rPr lang="en-US" altLang="en-US" sz="2200" dirty="0"/>
            </a:br>
            <a:r>
              <a:rPr lang="en-US" altLang="en-US" sz="2200" dirty="0"/>
              <a:t>                                             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8"/>
          <a:stretch/>
        </p:blipFill>
        <p:spPr>
          <a:xfrm>
            <a:off x="4312693" y="2041248"/>
            <a:ext cx="4526507" cy="3357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Assign Priorities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838200" y="4953000"/>
            <a:ext cx="777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r>
              <a:rPr lang="en-US" altLang="en-US" dirty="0"/>
              <a:t>Draw an arrow from Group 1 to Group 2 to Group 3 and back to Group 1. Ignore Group 4.</a:t>
            </a:r>
            <a:br>
              <a:rPr lang="en-US" altLang="en-US" dirty="0"/>
            </a:br>
            <a:r>
              <a:rPr lang="en-US" altLang="en-US" dirty="0"/>
              <a:t> </a:t>
            </a:r>
          </a:p>
          <a:p>
            <a:pPr algn="ctr"/>
            <a:r>
              <a:rPr lang="en-US" altLang="en-US" dirty="0" smtClean="0"/>
              <a:t>Clockwise </a:t>
            </a:r>
            <a:r>
              <a:rPr lang="en-US" altLang="en-US" dirty="0"/>
              <a:t>= (</a:t>
            </a:r>
            <a:r>
              <a:rPr lang="en-US" altLang="en-US" i="1" dirty="0"/>
              <a:t>R</a:t>
            </a:r>
            <a:r>
              <a:rPr lang="en-US" altLang="en-US" dirty="0"/>
              <a:t>) and Counterclockwise = (</a:t>
            </a:r>
            <a:r>
              <a:rPr lang="en-US" altLang="en-US" i="1" dirty="0"/>
              <a:t>S</a:t>
            </a:r>
            <a:r>
              <a:rPr lang="en-US" altLang="en-US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5997054" y="2143246"/>
            <a:ext cx="261354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dirty="0">
                <a:latin typeface="+mn-lt"/>
              </a:rPr>
              <a:t>Counterclockwise</a:t>
            </a:r>
          </a:p>
          <a:p>
            <a:pPr>
              <a:spcBef>
                <a:spcPct val="50000"/>
              </a:spcBef>
            </a:pPr>
            <a:r>
              <a:rPr lang="en-US" altLang="en-US" sz="2200" b="1" dirty="0">
                <a:latin typeface="+mn-lt"/>
              </a:rPr>
              <a:t>             (</a:t>
            </a:r>
            <a:r>
              <a:rPr lang="en-US" altLang="en-US" sz="2200" b="1" i="1" dirty="0">
                <a:latin typeface="+mn-lt"/>
              </a:rPr>
              <a:t>S</a:t>
            </a:r>
            <a:r>
              <a:rPr lang="en-US" altLang="en-US" sz="2200" b="1" dirty="0">
                <a:latin typeface="+mn-lt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1"/>
          <a:stretch/>
        </p:blipFill>
        <p:spPr>
          <a:xfrm>
            <a:off x="1484479" y="1338163"/>
            <a:ext cx="2841861" cy="3197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Chirality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65125" y="4778707"/>
            <a:ext cx="8634413" cy="116339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“Handedness”: Right-hand glove does not fit the left hand.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An object is </a:t>
            </a:r>
            <a:r>
              <a:rPr lang="en-US" altLang="en-US" sz="2400" b="1" dirty="0"/>
              <a:t>chiral</a:t>
            </a:r>
            <a:r>
              <a:rPr lang="en-US" altLang="en-US" sz="2400" dirty="0"/>
              <a:t> if its mirror image is different from the original object.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5" b="4198"/>
          <a:stretch/>
        </p:blipFill>
        <p:spPr>
          <a:xfrm>
            <a:off x="2920621" y="1231711"/>
            <a:ext cx="3343701" cy="3048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Example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09600" y="5154613"/>
            <a:ext cx="84312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When rotating to put the lowest priority group in the back, keep one group in place and rotate the other three.</a:t>
            </a:r>
          </a:p>
        </p:txBody>
      </p:sp>
      <p:sp>
        <p:nvSpPr>
          <p:cNvPr id="2" name="Rectangle 1"/>
          <p:cNvSpPr/>
          <p:nvPr/>
        </p:nvSpPr>
        <p:spPr>
          <a:xfrm>
            <a:off x="6769290" y="3844499"/>
            <a:ext cx="19925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CC0000"/>
                </a:solidFill>
                <a:latin typeface="+mn-lt"/>
              </a:rPr>
              <a:t>Clockwise</a:t>
            </a:r>
            <a:br>
              <a:rPr lang="en-US" altLang="en-US" b="1" dirty="0">
                <a:solidFill>
                  <a:srgbClr val="CC0000"/>
                </a:solidFill>
                <a:latin typeface="+mn-lt"/>
              </a:rPr>
            </a:br>
            <a:r>
              <a:rPr lang="en-US" altLang="en-US" b="1" dirty="0">
                <a:solidFill>
                  <a:srgbClr val="CC0000"/>
                </a:solidFill>
                <a:latin typeface="+mn-lt"/>
              </a:rPr>
              <a:t> (</a:t>
            </a:r>
            <a:r>
              <a:rPr lang="en-US" altLang="en-US" b="1" i="1" dirty="0">
                <a:solidFill>
                  <a:srgbClr val="CC0000"/>
                </a:solidFill>
                <a:latin typeface="+mn-lt"/>
              </a:rPr>
              <a:t>R</a:t>
            </a:r>
            <a:r>
              <a:rPr lang="en-US" altLang="en-US" b="1" dirty="0">
                <a:solidFill>
                  <a:srgbClr val="CC0000"/>
                </a:solidFill>
                <a:latin typeface="+mn-lt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97" y="1320892"/>
            <a:ext cx="8308848" cy="2267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Example (Continued)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52" y="1478280"/>
            <a:ext cx="5035296" cy="3901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Solved Problem 1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65125" y="1614488"/>
            <a:ext cx="8634413" cy="309623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1600" dirty="0"/>
              <a:t>Draw the enantiomers of 1,3-dibromobutane and label them as (</a:t>
            </a:r>
            <a:r>
              <a:rPr lang="en-US" altLang="en-US" sz="1600" i="1" dirty="0"/>
              <a:t>R</a:t>
            </a:r>
            <a:r>
              <a:rPr lang="en-US" altLang="en-US" sz="1600" dirty="0"/>
              <a:t>) and (</a:t>
            </a:r>
            <a:r>
              <a:rPr lang="en-US" altLang="en-US" sz="1600" i="1" dirty="0"/>
              <a:t>S</a:t>
            </a:r>
            <a:r>
              <a:rPr lang="en-US" altLang="en-US" sz="1600" dirty="0"/>
              <a:t>). (Making a model is particularly helpful for this type of problem</a:t>
            </a:r>
            <a:r>
              <a:rPr lang="en-US" altLang="en-US" sz="1600" dirty="0" smtClean="0"/>
              <a:t>.)</a:t>
            </a:r>
          </a:p>
          <a:p>
            <a:pPr marL="0" indent="0">
              <a:buNone/>
              <a:defRPr/>
            </a:pPr>
            <a:endParaRPr lang="en-US" altLang="en-US" sz="1600" dirty="0"/>
          </a:p>
          <a:p>
            <a:pPr marL="0" indent="0">
              <a:buNone/>
              <a:defRPr/>
            </a:pPr>
            <a:endParaRPr lang="en-US" altLang="en-US" sz="1600" dirty="0" smtClean="0"/>
          </a:p>
          <a:p>
            <a:pPr marL="0" indent="0">
              <a:buNone/>
              <a:defRPr/>
            </a:pPr>
            <a:endParaRPr lang="en-US" altLang="en-US" sz="1600" dirty="0"/>
          </a:p>
          <a:p>
            <a:pPr marL="0" indent="0">
              <a:buNone/>
              <a:defRPr/>
            </a:pPr>
            <a:r>
              <a:rPr lang="en-US" altLang="en-US" sz="1600" dirty="0" smtClean="0"/>
              <a:t>Solution</a:t>
            </a:r>
            <a:endParaRPr lang="en-US" altLang="en-US" sz="1600" dirty="0"/>
          </a:p>
          <a:p>
            <a:pPr marL="0" indent="0">
              <a:buNone/>
              <a:defRPr/>
            </a:pPr>
            <a:r>
              <a:rPr lang="en-US" altLang="en-US" sz="1600" dirty="0"/>
              <a:t>The third carbon atom in 1,3-dibromobutane is asymmetric. The bromine atom receives first priority, the (–CH</a:t>
            </a:r>
            <a:r>
              <a:rPr lang="en-US" altLang="en-US" sz="1600" baseline="-25000" dirty="0"/>
              <a:t>2</a:t>
            </a:r>
            <a:r>
              <a:rPr lang="en-US" altLang="en-US" sz="1600" dirty="0"/>
              <a:t>CH</a:t>
            </a:r>
            <a:r>
              <a:rPr lang="en-US" altLang="en-US" sz="1600" baseline="-25000" dirty="0"/>
              <a:t>2</a:t>
            </a:r>
            <a:r>
              <a:rPr lang="en-US" altLang="en-US" sz="1600" dirty="0"/>
              <a:t>Br) group second priority, the methyl group third, and the hydrogen fourth. The following mirror images are drawn with the hydrogen atom back, ready to assign (</a:t>
            </a:r>
            <a:r>
              <a:rPr lang="en-US" altLang="en-US" sz="1600" i="1" dirty="0"/>
              <a:t>R</a:t>
            </a:r>
            <a:r>
              <a:rPr lang="en-US" altLang="en-US" sz="1600" dirty="0"/>
              <a:t>) or (</a:t>
            </a:r>
            <a:r>
              <a:rPr lang="en-US" altLang="en-US" sz="1600" i="1" dirty="0"/>
              <a:t>S</a:t>
            </a:r>
            <a:r>
              <a:rPr lang="en-US" altLang="en-US" sz="1600" dirty="0"/>
              <a:t>) as shown.</a:t>
            </a:r>
          </a:p>
          <a:p>
            <a:pPr marL="0" indent="0">
              <a:buNone/>
              <a:defRPr/>
            </a:pPr>
            <a:endParaRPr lang="en-US" alt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5"/>
          <a:stretch/>
        </p:blipFill>
        <p:spPr>
          <a:xfrm>
            <a:off x="2385958" y="4548390"/>
            <a:ext cx="4451571" cy="17777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0"/>
          <a:stretch/>
        </p:blipFill>
        <p:spPr>
          <a:xfrm>
            <a:off x="3514860" y="2328360"/>
            <a:ext cx="2193766" cy="756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Configuration in Cyclic Compounds 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8"/>
          <a:stretch/>
        </p:blipFill>
        <p:spPr>
          <a:xfrm>
            <a:off x="1804260" y="2069865"/>
            <a:ext cx="5920373" cy="4235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Properties of Enantiomers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65125" y="1385888"/>
            <a:ext cx="8634413" cy="443198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Same boiling point, melting point, and density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Same refractive index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Rotate the plane of polarized light in the same magnitude, but in opposite directions.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Different interaction with other chiral molecules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Active site of enzymes is selective for a specific enantiomer.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Taste buds and scent receptors are also chiral.  Enantiomers may have different smells. </a:t>
            </a:r>
            <a:br>
              <a:rPr lang="en-US" altLang="en-US" sz="2400" dirty="0"/>
            </a:br>
            <a:r>
              <a:rPr lang="en-US" altLang="en-US" sz="2400" dirty="0"/>
              <a:t/>
            </a:r>
            <a:br>
              <a:rPr lang="en-US" altLang="en-US" sz="2400" dirty="0"/>
            </a:br>
            <a:r>
              <a:rPr lang="en-US" altLang="en-US" sz="2400" dirty="0"/>
              <a:t>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Polarized Light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65125" y="1385888"/>
            <a:ext cx="8634413" cy="86793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800" dirty="0" smtClean="0"/>
              <a:t>Plane-polarized </a:t>
            </a:r>
            <a:r>
              <a:rPr lang="en-US" altLang="en-US" sz="2800" dirty="0"/>
              <a:t>light is composed of waves that vibrate in only one plane.</a:t>
            </a:r>
            <a:endParaRPr lang="en-US" alt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4"/>
          <a:stretch/>
        </p:blipFill>
        <p:spPr>
          <a:xfrm>
            <a:off x="1160059" y="2879242"/>
            <a:ext cx="6688620" cy="283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57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Optical Activity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65125" y="1735138"/>
            <a:ext cx="8778875" cy="830997"/>
          </a:xfrm>
        </p:spPr>
        <p:txBody>
          <a:bodyPr/>
          <a:lstStyle/>
          <a:p>
            <a:r>
              <a:rPr lang="en-US" altLang="en-US" sz="2400" dirty="0"/>
              <a:t>Enantiomers rotate the plane of polarized light in opposite directions, but in the same number of degrees.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6"/>
          <a:stretch/>
        </p:blipFill>
        <p:spPr>
          <a:xfrm>
            <a:off x="304800" y="3347500"/>
            <a:ext cx="8534400" cy="2421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 err="1">
                <a:solidFill>
                  <a:schemeClr val="tx1"/>
                </a:solidFill>
              </a:rPr>
              <a:t>Polarimeter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569845" y="4538663"/>
            <a:ext cx="2964929" cy="1015663"/>
          </a:xfrm>
        </p:spPr>
        <p:txBody>
          <a:bodyPr/>
          <a:lstStyle/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en-US" altLang="en-US" sz="2400" b="1" dirty="0">
                <a:latin typeface="Arial Narrow" charset="0"/>
              </a:rPr>
              <a:t> </a:t>
            </a:r>
            <a:r>
              <a:rPr lang="en-US" altLang="en-US" sz="2400" b="1" dirty="0"/>
              <a:t>Clockwise </a:t>
            </a:r>
          </a:p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en-US" altLang="en-US" sz="2400" b="1" dirty="0"/>
              <a:t> Dextrorotatory (+)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157767" y="4529251"/>
            <a:ext cx="296492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en-US" altLang="en-US" sz="2400" b="1" dirty="0"/>
              <a:t>Counterclockwise</a:t>
            </a:r>
          </a:p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en-US" altLang="en-US" sz="2400" b="1" dirty="0"/>
              <a:t>Levorotatory (–)</a:t>
            </a:r>
          </a:p>
        </p:txBody>
      </p:sp>
      <p:sp>
        <p:nvSpPr>
          <p:cNvPr id="3" name="Rectangle 2"/>
          <p:cNvSpPr/>
          <p:nvPr/>
        </p:nvSpPr>
        <p:spPr>
          <a:xfrm>
            <a:off x="2930364" y="5914072"/>
            <a:ext cx="3640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>
                <a:latin typeface="+mn-lt"/>
              </a:rPr>
              <a:t>Not</a:t>
            </a:r>
            <a:r>
              <a:rPr lang="en-US" altLang="en-US" dirty="0">
                <a:latin typeface="+mn-lt"/>
              </a:rPr>
              <a:t> related to (</a:t>
            </a:r>
            <a:r>
              <a:rPr lang="en-US" altLang="en-US" i="1" dirty="0">
                <a:latin typeface="+mn-lt"/>
              </a:rPr>
              <a:t>R</a:t>
            </a:r>
            <a:r>
              <a:rPr lang="en-US" altLang="en-US" dirty="0">
                <a:latin typeface="+mn-lt"/>
              </a:rPr>
              <a:t>) and (</a:t>
            </a:r>
            <a:r>
              <a:rPr lang="en-US" altLang="en-US" i="1" dirty="0">
                <a:latin typeface="+mn-lt"/>
              </a:rPr>
              <a:t>S</a:t>
            </a:r>
            <a:r>
              <a:rPr lang="en-US" altLang="en-US" dirty="0">
                <a:latin typeface="+mn-lt"/>
              </a:rPr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6"/>
          <a:stretch/>
        </p:blipFill>
        <p:spPr>
          <a:xfrm>
            <a:off x="304800" y="1614234"/>
            <a:ext cx="8534400" cy="2421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Specific Rotation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33796" name="Content Placeholder 2"/>
          <p:cNvSpPr>
            <a:spLocks noGrp="1"/>
          </p:cNvSpPr>
          <p:nvPr>
            <p:ph idx="1"/>
          </p:nvPr>
        </p:nvSpPr>
        <p:spPr>
          <a:xfrm>
            <a:off x="365125" y="1453464"/>
            <a:ext cx="8634413" cy="483209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 smtClean="0"/>
              <a:t>Observed </a:t>
            </a:r>
            <a:r>
              <a:rPr lang="en-US" altLang="en-US" sz="2800" dirty="0"/>
              <a:t>rotation depends on the length of the cell and concentration, as well as the strength of optical activity, temperature, and wavelength of light</a:t>
            </a:r>
            <a:r>
              <a:rPr lang="en-US" altLang="en-US" sz="2800" dirty="0" smtClean="0"/>
              <a:t>.</a:t>
            </a:r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endParaRPr lang="en-US" altLang="en-US" sz="2800" dirty="0" smtClean="0"/>
          </a:p>
          <a:p>
            <a:pPr marL="0" indent="0">
              <a:buNone/>
            </a:pPr>
            <a:endParaRPr lang="en-US" altLang="en-US" sz="2800" dirty="0"/>
          </a:p>
          <a:p>
            <a:pPr marL="0" indent="0">
              <a:buNone/>
            </a:pPr>
            <a:r>
              <a:rPr lang="en-US" altLang="en-US" sz="2800" dirty="0"/>
              <a:t>where </a:t>
            </a:r>
            <a:r>
              <a:rPr lang="en-US" altLang="en-US" sz="2800" i="1" dirty="0">
                <a:sym typeface="Symbol" pitchFamily="80" charset="2"/>
              </a:rPr>
              <a:t></a:t>
            </a:r>
            <a:r>
              <a:rPr lang="en-US" altLang="en-US" sz="2800" dirty="0">
                <a:sym typeface="Symbol" pitchFamily="80" charset="2"/>
              </a:rPr>
              <a:t> (observed)</a:t>
            </a:r>
            <a:r>
              <a:rPr lang="en-US" altLang="en-US" sz="2800" dirty="0"/>
              <a:t> is the rotation observed in the </a:t>
            </a:r>
            <a:r>
              <a:rPr lang="en-US" altLang="en-US" sz="2800" dirty="0" err="1"/>
              <a:t>polarimeter</a:t>
            </a:r>
            <a:r>
              <a:rPr lang="en-US" altLang="en-US" sz="2800" dirty="0"/>
              <a:t>, </a:t>
            </a:r>
            <a:r>
              <a:rPr lang="en-US" altLang="en-US" sz="2800" i="1" dirty="0"/>
              <a:t>c</a:t>
            </a:r>
            <a:r>
              <a:rPr lang="en-US" altLang="en-US" sz="2800" dirty="0"/>
              <a:t> is concentration in g/mL, and </a:t>
            </a:r>
            <a:r>
              <a:rPr lang="en-US" altLang="en-US" sz="2800" i="1" dirty="0"/>
              <a:t>l</a:t>
            </a:r>
            <a:r>
              <a:rPr lang="en-US" altLang="en-US" sz="2800" dirty="0"/>
              <a:t> is length of sample cell in </a:t>
            </a:r>
            <a:r>
              <a:rPr lang="en-US" altLang="en-US" sz="2800" i="1" dirty="0"/>
              <a:t>decimeters</a:t>
            </a:r>
            <a:r>
              <a:rPr lang="en-US" altLang="en-US" sz="2800" dirty="0"/>
              <a:t>.</a:t>
            </a:r>
          </a:p>
          <a:p>
            <a:pPr marL="0" indent="0">
              <a:buNone/>
            </a:pPr>
            <a:endParaRPr lang="en-US" alt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361699" y="3022979"/>
            <a:ext cx="4011168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Solved Problem 2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65125" y="1614488"/>
            <a:ext cx="8634413" cy="280076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1600" dirty="0"/>
              <a:t>When one of the enantiomers of 2-butanol is placed in a </a:t>
            </a:r>
            <a:r>
              <a:rPr lang="en-US" altLang="en-US" sz="1600" dirty="0" err="1"/>
              <a:t>polarimeter</a:t>
            </a:r>
            <a:r>
              <a:rPr lang="en-US" altLang="en-US" sz="1600" dirty="0"/>
              <a:t>, the observed rotation 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sz="1600" dirty="0" smtClean="0"/>
              <a:t>is 4.05</a:t>
            </a:r>
            <a:r>
              <a:rPr lang="en-US" sz="1600" dirty="0">
                <a:ea typeface="Calibri"/>
              </a:rPr>
              <a:t>°</a:t>
            </a:r>
            <a:r>
              <a:rPr lang="en-US" altLang="en-US" sz="1600" dirty="0" smtClean="0"/>
              <a:t> </a:t>
            </a:r>
            <a:r>
              <a:rPr lang="en-US" altLang="en-US" sz="1600" dirty="0"/>
              <a:t>counterclockwise. The solution was made by diluting 6 g of 2-butanol to a total of </a:t>
            </a:r>
            <a:r>
              <a:rPr lang="en-US" altLang="en-US" sz="1600" dirty="0" smtClean="0"/>
              <a:t>40 </a:t>
            </a:r>
            <a:r>
              <a:rPr lang="en-US" altLang="en-US" sz="1600" dirty="0"/>
              <a:t>mL, and the solution was placed into a 200-mm </a:t>
            </a:r>
            <a:r>
              <a:rPr lang="en-US" altLang="en-US" sz="1600" dirty="0" err="1"/>
              <a:t>polarimeter</a:t>
            </a:r>
            <a:r>
              <a:rPr lang="en-US" altLang="en-US" sz="1600" dirty="0"/>
              <a:t> tube for the measurement. Determine the specific rotation for this enantiomer of 2-butanol.</a:t>
            </a:r>
          </a:p>
          <a:p>
            <a:pPr marL="0" indent="0">
              <a:buNone/>
              <a:defRPr/>
            </a:pPr>
            <a:endParaRPr lang="en-US" altLang="en-US" sz="1600" dirty="0"/>
          </a:p>
          <a:p>
            <a:pPr marL="0" indent="0">
              <a:buNone/>
              <a:defRPr/>
            </a:pPr>
            <a:endParaRPr lang="en-US" altLang="en-US" sz="1600" dirty="0" smtClean="0"/>
          </a:p>
          <a:p>
            <a:pPr marL="0" indent="0">
              <a:buNone/>
              <a:defRPr/>
            </a:pPr>
            <a:endParaRPr lang="en-US" altLang="en-US" sz="1600" dirty="0"/>
          </a:p>
          <a:p>
            <a:pPr marL="0" indent="0">
              <a:buNone/>
              <a:defRPr/>
            </a:pPr>
            <a:r>
              <a:rPr lang="en-US" altLang="en-US" sz="1600" dirty="0" smtClean="0"/>
              <a:t>Solution</a:t>
            </a:r>
            <a:endParaRPr lang="en-US" altLang="en-US" sz="1600" dirty="0"/>
          </a:p>
          <a:p>
            <a:pPr marL="0" indent="0">
              <a:buNone/>
              <a:defRPr/>
            </a:pPr>
            <a:r>
              <a:rPr lang="en-US" altLang="en-US" sz="1600" dirty="0"/>
              <a:t>Since it is levorotatory, this must be (–)-2-butanol The concentration is 6 g per 40 mL = 0.15 g/mL, and the path length is 200 mm = 2 dm. The specific rotation </a:t>
            </a:r>
            <a:r>
              <a:rPr lang="en-US" altLang="en-US" sz="1600" dirty="0" smtClean="0"/>
              <a:t>is</a:t>
            </a:r>
            <a:endParaRPr lang="en-US" altLang="en-US" sz="1600" dirty="0"/>
          </a:p>
        </p:txBody>
      </p:sp>
      <p:pic>
        <p:nvPicPr>
          <p:cNvPr id="3" name="Picture 2" descr="pg217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86" y="4794124"/>
            <a:ext cx="4217805" cy="70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73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Achiral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65125" y="1633798"/>
            <a:ext cx="8634413" cy="954107"/>
          </a:xfrm>
        </p:spPr>
        <p:txBody>
          <a:bodyPr/>
          <a:lstStyle/>
          <a:p>
            <a:r>
              <a:rPr lang="en-US" altLang="en-US" sz="2800" dirty="0"/>
              <a:t>Mirror images that can be superposed are </a:t>
            </a:r>
            <a:r>
              <a:rPr lang="en-US" altLang="en-US" sz="2800" b="1" dirty="0"/>
              <a:t>achiral</a:t>
            </a:r>
            <a:r>
              <a:rPr lang="en-US" altLang="en-US" sz="2800" dirty="0"/>
              <a:t> (not chiral).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74" b="4198"/>
          <a:stretch/>
        </p:blipFill>
        <p:spPr>
          <a:xfrm>
            <a:off x="2415651" y="2869442"/>
            <a:ext cx="4599297" cy="3488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Biological Discrimination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4"/>
          <a:stretch/>
        </p:blipFill>
        <p:spPr>
          <a:xfrm>
            <a:off x="2278505" y="1119800"/>
            <a:ext cx="5022819" cy="5376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Racemic Mixtures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65125" y="3933967"/>
            <a:ext cx="8634413" cy="197592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Equal quantities of </a:t>
            </a:r>
            <a:r>
              <a:rPr lang="en-US" altLang="en-US" sz="2400" i="1" dirty="0"/>
              <a:t>d</a:t>
            </a:r>
            <a:r>
              <a:rPr lang="en-US" altLang="en-US" sz="2400" dirty="0"/>
              <a:t>- and </a:t>
            </a:r>
            <a:r>
              <a:rPr lang="en-US" altLang="en-US" sz="2400" i="1" dirty="0"/>
              <a:t>l</a:t>
            </a:r>
            <a:r>
              <a:rPr lang="en-US" altLang="en-US" sz="2400" dirty="0"/>
              <a:t>-enantiomers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Notation: (</a:t>
            </a:r>
            <a:r>
              <a:rPr lang="en-US" altLang="en-US" sz="2400" i="1" dirty="0" err="1"/>
              <a:t>d,l</a:t>
            </a:r>
            <a:r>
              <a:rPr lang="en-US" altLang="en-US" sz="2400" dirty="0"/>
              <a:t>)  or (</a:t>
            </a:r>
            <a:r>
              <a:rPr lang="en-US" altLang="en-US" sz="2400" dirty="0">
                <a:latin typeface="Symbol" pitchFamily="80" charset="2"/>
                <a:sym typeface="Symbol" pitchFamily="80" charset="2"/>
              </a:rPr>
              <a:t></a:t>
            </a:r>
            <a:r>
              <a:rPr lang="en-US" altLang="en-US" sz="2400" dirty="0">
                <a:sym typeface="Symbol" pitchFamily="80" charset="2"/>
              </a:rPr>
              <a:t>)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No optical activity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The mixture may have different boiling point (b. p.) and melting point (m. p.) from the enantiomers</a:t>
            </a:r>
            <a:r>
              <a:rPr lang="en-US" altLang="en-US" sz="2400" dirty="0" smtClean="0"/>
              <a:t>!</a:t>
            </a:r>
            <a:endParaRPr lang="en-US" alt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5"/>
          <a:stretch/>
        </p:blipFill>
        <p:spPr>
          <a:xfrm>
            <a:off x="304800" y="1260552"/>
            <a:ext cx="8534400" cy="2274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Racemic Products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69888" y="1401763"/>
            <a:ext cx="8629650" cy="954107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 smtClean="0"/>
              <a:t>If </a:t>
            </a:r>
            <a:r>
              <a:rPr lang="en-US" altLang="en-US" sz="2800" dirty="0"/>
              <a:t>optically inactive reagents combine to form a chiral molecule, a racemic mixture is formed.</a:t>
            </a: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1"/>
          <a:stretch/>
        </p:blipFill>
        <p:spPr>
          <a:xfrm>
            <a:off x="304800" y="3119968"/>
            <a:ext cx="8534400" cy="3067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Optical Purity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9888" y="1593495"/>
            <a:ext cx="8629650" cy="1471172"/>
          </a:xfrm>
        </p:spPr>
        <p:txBody>
          <a:bodyPr/>
          <a:lstStyle/>
          <a:p>
            <a:r>
              <a:rPr lang="en-US" altLang="en-US" sz="2800" dirty="0"/>
              <a:t>Optical purity (o. p.) is sometimes called enantiomeric excess (e. e.).</a:t>
            </a:r>
          </a:p>
          <a:p>
            <a:r>
              <a:rPr lang="en-US" altLang="en-US" sz="2800" dirty="0"/>
              <a:t>One enantiomer is present in greater amounts.</a:t>
            </a: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447800" y="4267200"/>
            <a:ext cx="6400800" cy="1004888"/>
            <a:chOff x="1152" y="2688"/>
            <a:chExt cx="4032" cy="633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248" y="2688"/>
              <a:ext cx="3312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/>
                <a:t>                  observed rotation</a:t>
              </a:r>
            </a:p>
            <a:p>
              <a:pPr>
                <a:spcBef>
                  <a:spcPct val="50000"/>
                </a:spcBef>
              </a:pPr>
              <a:r>
                <a:rPr lang="en-US" altLang="en-US" dirty="0"/>
                <a:t>            rotation of pure enantiomer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4320" y="2832"/>
              <a:ext cx="8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×  100</a:t>
              </a: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968" y="3024"/>
              <a:ext cx="2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152" y="2832"/>
              <a:ext cx="7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o. p.  =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Calculate % Composition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158" y="3183341"/>
            <a:ext cx="6918960" cy="2968752"/>
          </a:xfrm>
          <a:prstGeom prst="rect">
            <a:avLst/>
          </a:prstGeom>
        </p:spPr>
      </p:pic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9888" y="1593495"/>
            <a:ext cx="8323736" cy="2677656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/>
              <a:t>The specific rotation of (</a:t>
            </a:r>
            <a:r>
              <a:rPr lang="en-US" altLang="en-US" sz="2800" i="1" dirty="0"/>
              <a:t>S</a:t>
            </a:r>
            <a:r>
              <a:rPr lang="en-US" altLang="en-US" sz="2800" dirty="0"/>
              <a:t>)-2-iodobutane is +</a:t>
            </a:r>
            <a:r>
              <a:rPr lang="en-US" altLang="en-US" sz="2800" dirty="0" smtClean="0"/>
              <a:t>15.90</a:t>
            </a:r>
            <a:r>
              <a:rPr lang="en-US" sz="2800" dirty="0">
                <a:ea typeface="Calibri"/>
              </a:rPr>
              <a:t>°</a:t>
            </a:r>
            <a:r>
              <a:rPr lang="en-US" altLang="en-US" sz="2800" dirty="0" smtClean="0">
                <a:sym typeface="Symbol" pitchFamily="80" charset="2"/>
              </a:rPr>
              <a:t>. </a:t>
            </a:r>
            <a:r>
              <a:rPr lang="en-US" altLang="en-US" sz="2800" dirty="0">
                <a:sym typeface="Symbol" pitchFamily="80" charset="2"/>
              </a:rPr>
              <a:t>Determine the % composition of a mixture of (</a:t>
            </a:r>
            <a:r>
              <a:rPr lang="en-US" altLang="en-US" sz="2800" i="1" dirty="0">
                <a:sym typeface="Symbol" pitchFamily="80" charset="2"/>
              </a:rPr>
              <a:t>R</a:t>
            </a:r>
            <a:r>
              <a:rPr lang="en-US" altLang="en-US" sz="2800" dirty="0">
                <a:sym typeface="Symbol" pitchFamily="80" charset="2"/>
              </a:rPr>
              <a:t>)- and (</a:t>
            </a:r>
            <a:r>
              <a:rPr lang="en-US" altLang="en-US" sz="2800" i="1" dirty="0">
                <a:sym typeface="Symbol" pitchFamily="80" charset="2"/>
              </a:rPr>
              <a:t>S</a:t>
            </a:r>
            <a:r>
              <a:rPr lang="en-US" altLang="en-US" sz="2800" dirty="0">
                <a:sym typeface="Symbol" pitchFamily="80" charset="2"/>
              </a:rPr>
              <a:t>)-2-iodobutane if the specific rotation of the mixture is –</a:t>
            </a:r>
            <a:r>
              <a:rPr lang="en-US" altLang="en-US" sz="2800" dirty="0" smtClean="0">
                <a:sym typeface="Symbol" pitchFamily="80" charset="2"/>
              </a:rPr>
              <a:t>3.18</a:t>
            </a:r>
            <a:r>
              <a:rPr lang="en-US" sz="2800" dirty="0">
                <a:ea typeface="Calibri"/>
              </a:rPr>
              <a:t>°</a:t>
            </a:r>
            <a:r>
              <a:rPr lang="en-US" altLang="en-US" sz="2800" dirty="0" smtClean="0">
                <a:sym typeface="Symbol" pitchFamily="80" charset="2"/>
              </a:rPr>
              <a:t>. </a:t>
            </a:r>
            <a:r>
              <a:rPr lang="en-US" altLang="en-US" sz="2800" dirty="0">
                <a:sym typeface="Symbol" pitchFamily="80" charset="2"/>
              </a:rPr>
              <a:t/>
            </a:r>
            <a:br>
              <a:rPr lang="en-US" altLang="en-US" sz="2800" dirty="0">
                <a:sym typeface="Symbol" pitchFamily="80" charset="2"/>
              </a:rPr>
            </a:br>
            <a:r>
              <a:rPr lang="en-US" altLang="en-US" sz="2800" dirty="0">
                <a:sym typeface="Symbol" pitchFamily="80" charset="2"/>
              </a:rPr>
              <a:t/>
            </a:r>
            <a:br>
              <a:rPr lang="en-US" altLang="en-US" sz="2800" dirty="0">
                <a:sym typeface="Symbol" pitchFamily="80" charset="2"/>
              </a:rPr>
            </a:br>
            <a:endParaRPr lang="en-US" altLang="en-US" sz="2800" dirty="0">
              <a:latin typeface="Times New Roman" pitchFamily="8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82461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Chirality of Conformers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9888" y="1593495"/>
            <a:ext cx="8323736" cy="383489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If equilibrium exists between two chiral conformers, the molecule is not chiral.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Judge chirality by looking at the most symmetrical conformer.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Cyclohexane can be considered to be planar, on average. </a:t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4107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Chirality of Conformational Isomers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9888" y="4936431"/>
            <a:ext cx="8629650" cy="1569660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altLang="en-US" sz="2400" dirty="0"/>
              <a:t>The two chair conformations of </a:t>
            </a:r>
            <a:r>
              <a:rPr lang="en-US" altLang="en-US" sz="2400" i="1" dirty="0"/>
              <a:t>cis</a:t>
            </a:r>
            <a:r>
              <a:rPr lang="en-US" altLang="en-US" sz="2400" dirty="0"/>
              <a:t>-1,2-dibromocyclohexane are </a:t>
            </a:r>
            <a:r>
              <a:rPr lang="en-US" altLang="en-US" sz="2400" dirty="0" err="1"/>
              <a:t>nonsuperimposable</a:t>
            </a:r>
            <a:r>
              <a:rPr lang="en-US" altLang="en-US" sz="2400" dirty="0"/>
              <a:t>, but the interconversion is fast and the molecules are in equilibrium. Any sample would be racemic and, as such, optically inactive.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5"/>
          <a:stretch/>
        </p:blipFill>
        <p:spPr>
          <a:xfrm>
            <a:off x="618698" y="2145927"/>
            <a:ext cx="5022455" cy="24397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2"/>
          <a:stretch/>
        </p:blipFill>
        <p:spPr>
          <a:xfrm>
            <a:off x="6496902" y="2035409"/>
            <a:ext cx="2104609" cy="266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19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 err="1">
                <a:solidFill>
                  <a:schemeClr val="tx1"/>
                </a:solidFill>
              </a:rPr>
              <a:t>Nonmobile</a:t>
            </a:r>
            <a:r>
              <a:rPr lang="en-US" altLang="en-US" sz="4400" b="0" dirty="0">
                <a:solidFill>
                  <a:schemeClr val="tx1"/>
                </a:solidFill>
              </a:rPr>
              <a:t> Conformers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9888" y="4443733"/>
            <a:ext cx="8469312" cy="193899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The planar conformation of the biphenyl derivative is too sterically crowded. The compound has no rotation around the central C—C bond and, thus, it is </a:t>
            </a:r>
            <a:r>
              <a:rPr lang="en-US" altLang="en-US" sz="2400" dirty="0" err="1"/>
              <a:t>conformationally</a:t>
            </a:r>
            <a:r>
              <a:rPr lang="en-US" altLang="en-US" sz="2400" dirty="0"/>
              <a:t> locked.  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The staggered conformations are chiral; they are </a:t>
            </a:r>
            <a:r>
              <a:rPr lang="en-US" altLang="en-US" sz="2400" dirty="0" err="1"/>
              <a:t>nonsuperimposable</a:t>
            </a:r>
            <a:r>
              <a:rPr lang="en-US" altLang="en-US" sz="2400" dirty="0"/>
              <a:t> mirror images.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4"/>
          <a:stretch/>
        </p:blipFill>
        <p:spPr>
          <a:xfrm>
            <a:off x="998404" y="1432742"/>
            <a:ext cx="7081072" cy="259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04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 err="1">
                <a:solidFill>
                  <a:schemeClr val="tx1"/>
                </a:solidFill>
              </a:rPr>
              <a:t>Allenes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9887" y="1933311"/>
            <a:ext cx="8239857" cy="2419124"/>
          </a:xfrm>
        </p:spPr>
        <p:txBody>
          <a:bodyPr/>
          <a:lstStyle/>
          <a:p>
            <a:r>
              <a:rPr lang="en-US" altLang="en-US" sz="2800" dirty="0"/>
              <a:t>Some </a:t>
            </a:r>
            <a:r>
              <a:rPr lang="en-US" altLang="en-US" sz="2800" dirty="0" err="1"/>
              <a:t>allenes</a:t>
            </a:r>
            <a:r>
              <a:rPr lang="en-US" altLang="en-US" sz="2800" dirty="0"/>
              <a:t> are chiral even though they do not have a chiral carbon.</a:t>
            </a:r>
          </a:p>
          <a:p>
            <a:r>
              <a:rPr lang="en-US" altLang="en-US" sz="2800" dirty="0"/>
              <a:t>Central carbon is </a:t>
            </a:r>
            <a:r>
              <a:rPr lang="en-US" altLang="en-US" sz="2800" i="1" dirty="0" err="1"/>
              <a:t>sp</a:t>
            </a:r>
            <a:r>
              <a:rPr lang="en-US" altLang="en-US" sz="2800" dirty="0"/>
              <a:t> hybridized.</a:t>
            </a:r>
          </a:p>
          <a:p>
            <a:r>
              <a:rPr lang="en-US" altLang="en-US" sz="2800" dirty="0"/>
              <a:t>To be chiral, the groups at the end carbons must have different groups.</a:t>
            </a:r>
          </a:p>
        </p:txBody>
      </p:sp>
    </p:spTree>
    <p:extLst>
      <p:ext uri="{BB962C8B-B14F-4D97-AF65-F5344CB8AC3E}">
        <p14:creationId xmlns:p14="http://schemas.microsoft.com/office/powerpoint/2010/main" val="1605082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Penta-2,3-diene Is Chiral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7"/>
          <a:stretch/>
        </p:blipFill>
        <p:spPr>
          <a:xfrm>
            <a:off x="903025" y="1463858"/>
            <a:ext cx="7536199" cy="463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16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0" dirty="0">
                <a:solidFill>
                  <a:schemeClr val="tx1"/>
                </a:solidFill>
              </a:rPr>
              <a:t>Stereoisomers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65125" y="1633798"/>
            <a:ext cx="8634413" cy="156966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 smtClean="0"/>
              <a:t>Enantiomers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are compounds that are </a:t>
            </a:r>
            <a:r>
              <a:rPr lang="en-US" altLang="en-US" sz="2400" dirty="0" err="1"/>
              <a:t>nonsuperimposable</a:t>
            </a:r>
            <a:r>
              <a:rPr lang="en-US" altLang="en-US" sz="2400" dirty="0"/>
              <a:t> mirror images. Any molecule </a:t>
            </a:r>
            <a:r>
              <a:rPr lang="en-US" altLang="en-US" sz="2400" dirty="0" smtClean="0"/>
              <a:t>that </a:t>
            </a:r>
            <a:r>
              <a:rPr lang="en-US" altLang="en-US" sz="2400" dirty="0"/>
              <a:t>is chiral must have an enantiomer.</a:t>
            </a:r>
            <a:br>
              <a:rPr lang="en-US" altLang="en-US" sz="2400" dirty="0"/>
            </a:br>
            <a:endParaRPr lang="en-US" alt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3"/>
          <a:stretch/>
        </p:blipFill>
        <p:spPr>
          <a:xfrm>
            <a:off x="1992573" y="2907201"/>
            <a:ext cx="5359020" cy="340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64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Fischer Projections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9887" y="1494896"/>
            <a:ext cx="8239857" cy="1508105"/>
          </a:xfrm>
        </p:spPr>
        <p:txBody>
          <a:bodyPr/>
          <a:lstStyle/>
          <a:p>
            <a:r>
              <a:rPr lang="en-US" altLang="en-US" sz="2000" dirty="0"/>
              <a:t>Flat representation of a 3-D molecule</a:t>
            </a:r>
          </a:p>
          <a:p>
            <a:r>
              <a:rPr lang="en-US" altLang="en-US" sz="2000" dirty="0"/>
              <a:t>A chiral carbon is at the intersection of horizontal and vertical lines.</a:t>
            </a:r>
          </a:p>
          <a:p>
            <a:r>
              <a:rPr lang="en-US" altLang="en-US" sz="2000" dirty="0"/>
              <a:t>Horizontal lines are forward, out of plane.</a:t>
            </a:r>
          </a:p>
          <a:p>
            <a:r>
              <a:rPr lang="en-US" altLang="en-US" sz="2000" dirty="0"/>
              <a:t>Vertical lines are behind the plane.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9"/>
          <a:stretch/>
        </p:blipFill>
        <p:spPr>
          <a:xfrm>
            <a:off x="1323831" y="3340471"/>
            <a:ext cx="6751093" cy="293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altLang="en-US" sz="4400" b="0" dirty="0">
                <a:solidFill>
                  <a:schemeClr val="tx1"/>
                </a:solidFill>
              </a:rPr>
              <a:t>Fischer Projections (Continued)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1"/>
          <a:stretch/>
        </p:blipFill>
        <p:spPr>
          <a:xfrm>
            <a:off x="723331" y="1277705"/>
            <a:ext cx="7720084" cy="502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50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Fischer Rules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9887" y="1587057"/>
            <a:ext cx="8239857" cy="2579168"/>
          </a:xfrm>
        </p:spPr>
        <p:txBody>
          <a:bodyPr/>
          <a:lstStyle/>
          <a:p>
            <a:r>
              <a:rPr lang="en-US" altLang="en-US" sz="2800" dirty="0"/>
              <a:t>Carbon chain is on the vertical line.</a:t>
            </a:r>
          </a:p>
          <a:p>
            <a:r>
              <a:rPr lang="en-US" altLang="en-US" sz="2800" dirty="0"/>
              <a:t>Highest oxidized carbon is at the top.</a:t>
            </a:r>
          </a:p>
          <a:p>
            <a:r>
              <a:rPr lang="en-US" altLang="en-US" sz="2800" dirty="0"/>
              <a:t>Rotation of </a:t>
            </a:r>
            <a:r>
              <a:rPr lang="en-US" altLang="en-US" sz="2800" dirty="0" smtClean="0"/>
              <a:t>180</a:t>
            </a:r>
            <a:r>
              <a:rPr lang="en-US" sz="2800" dirty="0">
                <a:ea typeface="Calibri"/>
              </a:rPr>
              <a:t>°</a:t>
            </a:r>
            <a:r>
              <a:rPr lang="en-US" altLang="en-US" sz="2800" dirty="0" smtClean="0">
                <a:sym typeface="Symbol" pitchFamily="80" charset="2"/>
              </a:rPr>
              <a:t> </a:t>
            </a:r>
            <a:r>
              <a:rPr lang="en-US" altLang="en-US" sz="2800" dirty="0">
                <a:sym typeface="Symbol" pitchFamily="80" charset="2"/>
              </a:rPr>
              <a:t>in plane doesn’t change the molecule.</a:t>
            </a:r>
          </a:p>
          <a:p>
            <a:r>
              <a:rPr lang="en-US" altLang="en-US" sz="2800" dirty="0">
                <a:sym typeface="Symbol" pitchFamily="80" charset="2"/>
              </a:rPr>
              <a:t>Rotation </a:t>
            </a:r>
            <a:r>
              <a:rPr lang="en-US" altLang="en-US" sz="2800">
                <a:sym typeface="Symbol" pitchFamily="80" charset="2"/>
              </a:rPr>
              <a:t>of </a:t>
            </a:r>
            <a:r>
              <a:rPr lang="en-US" altLang="en-US" sz="2800" smtClean="0">
                <a:sym typeface="Symbol" pitchFamily="80" charset="2"/>
              </a:rPr>
              <a:t>90</a:t>
            </a:r>
            <a:r>
              <a:rPr lang="en-US" sz="2800">
                <a:ea typeface="Calibri"/>
              </a:rPr>
              <a:t>°</a:t>
            </a:r>
            <a:r>
              <a:rPr lang="en-US" altLang="en-US" sz="2800" smtClean="0">
                <a:sym typeface="Symbol" pitchFamily="80" charset="2"/>
              </a:rPr>
              <a:t> </a:t>
            </a:r>
            <a:r>
              <a:rPr lang="en-US" altLang="en-US" sz="2800" dirty="0">
                <a:sym typeface="Symbol" pitchFamily="80" charset="2"/>
              </a:rPr>
              <a:t>is </a:t>
            </a:r>
            <a:r>
              <a:rPr lang="en-US" altLang="en-US" sz="2800" i="1" dirty="0">
                <a:sym typeface="Symbol" pitchFamily="80" charset="2"/>
              </a:rPr>
              <a:t>not</a:t>
            </a:r>
            <a:r>
              <a:rPr lang="en-US" altLang="en-US" sz="2800" dirty="0">
                <a:sym typeface="Symbol" pitchFamily="80" charset="2"/>
              </a:rPr>
              <a:t> allowed.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82145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 smtClean="0">
                <a:solidFill>
                  <a:schemeClr val="tx1"/>
                </a:solidFill>
              </a:rPr>
              <a:t>180</a:t>
            </a:r>
            <a:r>
              <a:rPr lang="en-US" sz="4400" b="0" dirty="0">
                <a:solidFill>
                  <a:schemeClr val="tx1"/>
                </a:solidFill>
                <a:ea typeface="Calibri"/>
              </a:rPr>
              <a:t>°</a:t>
            </a:r>
            <a:r>
              <a:rPr lang="en-US" altLang="en-US" sz="4400" b="0" dirty="0" smtClean="0">
                <a:solidFill>
                  <a:schemeClr val="tx1"/>
                </a:solidFill>
              </a:rPr>
              <a:t> </a:t>
            </a:r>
            <a:r>
              <a:rPr lang="en-US" altLang="en-US" sz="4400" b="0" dirty="0">
                <a:solidFill>
                  <a:schemeClr val="tx1"/>
                </a:solidFill>
              </a:rPr>
              <a:t>Rotation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9887" y="5217361"/>
            <a:ext cx="8239857" cy="830997"/>
          </a:xfrm>
        </p:spPr>
        <p:txBody>
          <a:bodyPr/>
          <a:lstStyle/>
          <a:p>
            <a:r>
              <a:rPr lang="en-US" altLang="en-US" sz="2400" dirty="0"/>
              <a:t>A rotation of </a:t>
            </a:r>
            <a:r>
              <a:rPr lang="en-US" altLang="en-US" sz="2400" dirty="0" smtClean="0"/>
              <a:t>180</a:t>
            </a:r>
            <a:r>
              <a:rPr lang="en-US" sz="2400" dirty="0" smtClean="0">
                <a:solidFill>
                  <a:srgbClr val="000000"/>
                </a:solidFill>
                <a:ea typeface="Calibri"/>
                <a:cs typeface="Times New Roman"/>
              </a:rPr>
              <a:t>°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is allowed because it will not change the configuration.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9"/>
          <a:stretch/>
        </p:blipFill>
        <p:spPr>
          <a:xfrm>
            <a:off x="304800" y="2532888"/>
            <a:ext cx="8534400" cy="162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65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 smtClean="0">
                <a:solidFill>
                  <a:schemeClr val="tx1"/>
                </a:solidFill>
              </a:rPr>
              <a:t>90</a:t>
            </a:r>
            <a:r>
              <a:rPr lang="en-US" sz="4400" b="0" dirty="0">
                <a:solidFill>
                  <a:schemeClr val="tx1"/>
                </a:solidFill>
                <a:ea typeface="Calibri"/>
              </a:rPr>
              <a:t>°</a:t>
            </a:r>
            <a:r>
              <a:rPr lang="en-US" altLang="en-US" sz="4400" b="0" dirty="0" smtClean="0">
                <a:solidFill>
                  <a:schemeClr val="tx1"/>
                </a:solidFill>
              </a:rPr>
              <a:t> </a:t>
            </a:r>
            <a:r>
              <a:rPr lang="en-US" altLang="en-US" sz="4400" b="0" dirty="0">
                <a:solidFill>
                  <a:schemeClr val="tx1"/>
                </a:solidFill>
              </a:rPr>
              <a:t>Rotation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9887" y="5217361"/>
            <a:ext cx="8239857" cy="1274195"/>
          </a:xfrm>
        </p:spPr>
        <p:txBody>
          <a:bodyPr/>
          <a:lstStyle/>
          <a:p>
            <a:r>
              <a:rPr lang="en-US" altLang="en-US" sz="2400" dirty="0"/>
              <a:t>A </a:t>
            </a:r>
            <a:r>
              <a:rPr lang="en-US" altLang="en-US" sz="2400" dirty="0" smtClean="0"/>
              <a:t>90</a:t>
            </a:r>
            <a:r>
              <a:rPr lang="en-US" sz="2400" dirty="0" smtClean="0">
                <a:ea typeface="Calibri"/>
              </a:rPr>
              <a:t>°</a:t>
            </a:r>
            <a:r>
              <a:rPr lang="en-US" altLang="en-US" sz="2400" dirty="0" smtClean="0"/>
              <a:t> </a:t>
            </a:r>
            <a:r>
              <a:rPr lang="en-US" altLang="en-US" sz="2400" dirty="0"/>
              <a:t>rotation will change the orientation of the horizontal and vertical groups.  </a:t>
            </a:r>
          </a:p>
          <a:p>
            <a:r>
              <a:rPr lang="en-US" altLang="en-US" sz="2400" dirty="0"/>
              <a:t>Do not rotate a Fischer projection </a:t>
            </a:r>
            <a:r>
              <a:rPr lang="en-US" altLang="en-US" sz="2400" dirty="0" smtClean="0"/>
              <a:t>90</a:t>
            </a:r>
            <a:r>
              <a:rPr lang="en-US" sz="2400" dirty="0" smtClean="0">
                <a:ea typeface="Calibri"/>
              </a:rPr>
              <a:t>°</a:t>
            </a:r>
            <a:r>
              <a:rPr lang="en-US" altLang="en-US" sz="2400" dirty="0" smtClean="0"/>
              <a:t>.</a:t>
            </a:r>
            <a:endParaRPr lang="en-US" alt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2"/>
          <a:stretch/>
        </p:blipFill>
        <p:spPr>
          <a:xfrm>
            <a:off x="304800" y="2334768"/>
            <a:ext cx="8534400" cy="204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622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Glyceraldehyde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9887" y="1300453"/>
            <a:ext cx="8640549" cy="2092881"/>
          </a:xfrm>
        </p:spPr>
        <p:txBody>
          <a:bodyPr/>
          <a:lstStyle/>
          <a:p>
            <a:r>
              <a:rPr lang="en-US" altLang="en-US" sz="2600" dirty="0"/>
              <a:t>The arrow from group 1 to group 2 to group 3 appears counterclockwise in the Fischer projection. If the molecule is turned over so the hydrogen is in back, the arrow is clockwise, so this is the (</a:t>
            </a:r>
            <a:r>
              <a:rPr lang="en-US" altLang="en-US" sz="2600" i="1" dirty="0"/>
              <a:t>R) enantiomer of glyceraldehyde.</a:t>
            </a:r>
            <a:endParaRPr lang="en-US" altLang="en-US"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"/>
          <a:stretch/>
        </p:blipFill>
        <p:spPr>
          <a:xfrm>
            <a:off x="304800" y="3571618"/>
            <a:ext cx="8534400" cy="285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50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Fischer Mirror Images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9887" y="1300453"/>
            <a:ext cx="8640549" cy="1643527"/>
          </a:xfrm>
        </p:spPr>
        <p:txBody>
          <a:bodyPr/>
          <a:lstStyle/>
          <a:p>
            <a:r>
              <a:rPr lang="en-US" altLang="en-US" sz="2400" dirty="0"/>
              <a:t>Fisher projections are easy to draw and make it easier to find enantiomers and internal mirror planes when the molecule has two or more chiral centers.</a:t>
            </a:r>
          </a:p>
          <a:p>
            <a:pPr>
              <a:buFontTx/>
              <a:buNone/>
            </a:pPr>
            <a:endParaRPr lang="en-US" altLang="en-US" sz="2400" dirty="0"/>
          </a:p>
        </p:txBody>
      </p:sp>
      <p:grpSp>
        <p:nvGrpSpPr>
          <p:cNvPr id="5" name="Group 11"/>
          <p:cNvGrpSpPr>
            <a:grpSpLocks noChangeAspect="1"/>
          </p:cNvGrpSpPr>
          <p:nvPr/>
        </p:nvGrpSpPr>
        <p:grpSpPr bwMode="auto">
          <a:xfrm>
            <a:off x="3352800" y="3505200"/>
            <a:ext cx="1781175" cy="2286000"/>
            <a:chOff x="2112" y="2064"/>
            <a:chExt cx="1122" cy="1440"/>
          </a:xfrm>
        </p:grpSpPr>
        <p:sp>
          <p:nvSpPr>
            <p:cNvPr id="6" name="AutoShape 10"/>
            <p:cNvSpPr>
              <a:spLocks noChangeAspect="1" noChangeArrowheads="1" noTextEdit="1"/>
            </p:cNvSpPr>
            <p:nvPr/>
          </p:nvSpPr>
          <p:spPr bwMode="auto">
            <a:xfrm>
              <a:off x="2112" y="2064"/>
              <a:ext cx="1122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12"/>
            <p:cNvSpPr>
              <a:spLocks noChangeArrowheads="1"/>
            </p:cNvSpPr>
            <p:nvPr/>
          </p:nvSpPr>
          <p:spPr bwMode="auto">
            <a:xfrm>
              <a:off x="2628" y="2147"/>
              <a:ext cx="1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r>
                <a:rPr lang="en-US" altLang="en-US" sz="2600">
                  <a:solidFill>
                    <a:srgbClr val="000000"/>
                  </a:solidFill>
                </a:rPr>
                <a:t>C</a:t>
              </a:r>
              <a:endParaRPr lang="en-US" altLang="en-US"/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2769" y="2147"/>
              <a:ext cx="1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r>
                <a:rPr lang="en-US" altLang="en-US" sz="2600">
                  <a:solidFill>
                    <a:srgbClr val="000000"/>
                  </a:solidFill>
                </a:rPr>
                <a:t>H</a:t>
              </a:r>
              <a:endParaRPr lang="en-US" altLang="en-US"/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2922" y="2232"/>
              <a:ext cx="8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</a:rPr>
                <a:t>3</a:t>
              </a:r>
              <a:endParaRPr lang="en-US" altLang="en-US"/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2282" y="2487"/>
              <a:ext cx="1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r>
                <a:rPr lang="en-US" altLang="en-US" sz="2600">
                  <a:solidFill>
                    <a:srgbClr val="000000"/>
                  </a:solidFill>
                </a:rPr>
                <a:t>H</a:t>
              </a:r>
              <a:endParaRPr lang="en-US" altLang="en-US"/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2969" y="2487"/>
              <a:ext cx="1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r>
                <a:rPr lang="en-US" altLang="en-US" sz="2600">
                  <a:solidFill>
                    <a:srgbClr val="000000"/>
                  </a:solidFill>
                </a:rPr>
                <a:t>C</a:t>
              </a:r>
              <a:endParaRPr lang="en-US" altLang="en-US"/>
            </a:p>
          </p:txBody>
        </p:sp>
        <p:sp>
          <p:nvSpPr>
            <p:cNvPr id="12" name="Rectangle 17"/>
            <p:cNvSpPr>
              <a:spLocks noChangeArrowheads="1"/>
            </p:cNvSpPr>
            <p:nvPr/>
          </p:nvSpPr>
          <p:spPr bwMode="auto">
            <a:xfrm>
              <a:off x="3109" y="2487"/>
              <a:ext cx="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r>
                <a:rPr lang="en-US" altLang="en-US" sz="2600">
                  <a:solidFill>
                    <a:srgbClr val="000000"/>
                  </a:solidFill>
                </a:rPr>
                <a:t>l</a:t>
              </a:r>
              <a:endParaRPr lang="en-US" altLang="en-US"/>
            </a:p>
          </p:txBody>
        </p: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2192" y="2826"/>
              <a:ext cx="1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r>
                <a:rPr lang="en-US" altLang="en-US" sz="2600">
                  <a:solidFill>
                    <a:srgbClr val="000000"/>
                  </a:solidFill>
                </a:rPr>
                <a:t>C</a:t>
              </a:r>
              <a:endParaRPr lang="en-US" altLang="en-US"/>
            </a:p>
          </p:txBody>
        </p:sp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2333" y="2826"/>
              <a:ext cx="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r>
                <a:rPr lang="en-US" altLang="en-US" sz="2600">
                  <a:solidFill>
                    <a:srgbClr val="000000"/>
                  </a:solidFill>
                </a:rPr>
                <a:t>l</a:t>
              </a:r>
              <a:endParaRPr lang="en-US" altLang="en-US"/>
            </a:p>
          </p:txBody>
        </p:sp>
        <p:sp>
          <p:nvSpPr>
            <p:cNvPr id="15" name="Rectangle 20"/>
            <p:cNvSpPr>
              <a:spLocks noChangeArrowheads="1"/>
            </p:cNvSpPr>
            <p:nvPr/>
          </p:nvSpPr>
          <p:spPr bwMode="auto">
            <a:xfrm>
              <a:off x="2962" y="2826"/>
              <a:ext cx="1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r>
                <a:rPr lang="en-US" altLang="en-US" sz="2600">
                  <a:solidFill>
                    <a:srgbClr val="000000"/>
                  </a:solidFill>
                </a:rPr>
                <a:t>H</a:t>
              </a:r>
              <a:endParaRPr lang="en-US" altLang="en-US"/>
            </a:p>
          </p:txBody>
        </p:sp>
        <p:sp>
          <p:nvSpPr>
            <p:cNvPr id="16" name="Rectangle 21"/>
            <p:cNvSpPr>
              <a:spLocks noChangeArrowheads="1"/>
            </p:cNvSpPr>
            <p:nvPr/>
          </p:nvSpPr>
          <p:spPr bwMode="auto">
            <a:xfrm>
              <a:off x="2628" y="3166"/>
              <a:ext cx="1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r>
                <a:rPr lang="en-US" altLang="en-US" sz="2600">
                  <a:solidFill>
                    <a:srgbClr val="000000"/>
                  </a:solidFill>
                </a:rPr>
                <a:t>C</a:t>
              </a:r>
              <a:endParaRPr lang="en-US" altLang="en-US"/>
            </a:p>
          </p:txBody>
        </p:sp>
        <p:sp>
          <p:nvSpPr>
            <p:cNvPr id="17" name="Rectangle 22"/>
            <p:cNvSpPr>
              <a:spLocks noChangeArrowheads="1"/>
            </p:cNvSpPr>
            <p:nvPr/>
          </p:nvSpPr>
          <p:spPr bwMode="auto">
            <a:xfrm>
              <a:off x="2769" y="3166"/>
              <a:ext cx="15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r>
                <a:rPr lang="en-US" altLang="en-US" sz="2600">
                  <a:solidFill>
                    <a:srgbClr val="000000"/>
                  </a:solidFill>
                </a:rPr>
                <a:t>H</a:t>
              </a:r>
              <a:endParaRPr lang="en-US" altLang="en-US"/>
            </a:p>
          </p:txBody>
        </p:sp>
        <p:sp>
          <p:nvSpPr>
            <p:cNvPr id="18" name="Rectangle 23"/>
            <p:cNvSpPr>
              <a:spLocks noChangeArrowheads="1"/>
            </p:cNvSpPr>
            <p:nvPr/>
          </p:nvSpPr>
          <p:spPr bwMode="auto">
            <a:xfrm>
              <a:off x="2922" y="3252"/>
              <a:ext cx="8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80" charset="-128"/>
                </a:defRPr>
              </a:lvl9pPr>
            </a:lstStyle>
            <a:p>
              <a:r>
                <a:rPr lang="en-US" altLang="en-US" sz="1900">
                  <a:solidFill>
                    <a:srgbClr val="000000"/>
                  </a:solidFill>
                </a:rPr>
                <a:t>3</a:t>
              </a:r>
              <a:endParaRPr lang="en-US" altLang="en-US"/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2699" y="2363"/>
              <a:ext cx="1" cy="2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 flipH="1">
              <a:off x="2460" y="2608"/>
              <a:ext cx="239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2699" y="2608"/>
              <a:ext cx="257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>
              <a:off x="2699" y="2608"/>
              <a:ext cx="1" cy="33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 flipH="1">
              <a:off x="2409" y="2947"/>
              <a:ext cx="290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9"/>
            <p:cNvSpPr>
              <a:spLocks noChangeShapeType="1"/>
            </p:cNvSpPr>
            <p:nvPr/>
          </p:nvSpPr>
          <p:spPr bwMode="auto">
            <a:xfrm>
              <a:off x="2699" y="2947"/>
              <a:ext cx="23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0"/>
            <p:cNvSpPr>
              <a:spLocks noChangeShapeType="1"/>
            </p:cNvSpPr>
            <p:nvPr/>
          </p:nvSpPr>
          <p:spPr bwMode="auto">
            <a:xfrm>
              <a:off x="2699" y="2947"/>
              <a:ext cx="1" cy="2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75229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Fischer (</a:t>
            </a:r>
            <a:r>
              <a:rPr lang="en-US" altLang="en-US" sz="4400" b="0" i="1" dirty="0">
                <a:solidFill>
                  <a:schemeClr val="tx1"/>
                </a:solidFill>
              </a:rPr>
              <a:t>R</a:t>
            </a:r>
            <a:r>
              <a:rPr lang="en-US" altLang="en-US" sz="4400" b="0" dirty="0">
                <a:solidFill>
                  <a:schemeClr val="tx1"/>
                </a:solidFill>
              </a:rPr>
              <a:t>) and (</a:t>
            </a:r>
            <a:r>
              <a:rPr lang="en-US" altLang="en-US" sz="4400" b="0" i="1" dirty="0">
                <a:solidFill>
                  <a:schemeClr val="tx1"/>
                </a:solidFill>
              </a:rPr>
              <a:t>S</a:t>
            </a:r>
            <a:r>
              <a:rPr lang="en-US" altLang="en-US" sz="4400" b="0" dirty="0">
                <a:solidFill>
                  <a:schemeClr val="tx1"/>
                </a:solidFill>
              </a:rPr>
              <a:t>)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9887" y="1300453"/>
            <a:ext cx="8640549" cy="1717393"/>
          </a:xfrm>
        </p:spPr>
        <p:txBody>
          <a:bodyPr/>
          <a:lstStyle/>
          <a:p>
            <a:r>
              <a:rPr lang="en-US" altLang="en-US" sz="2400" dirty="0"/>
              <a:t>Lowest priority (usually H) comes </a:t>
            </a:r>
            <a:r>
              <a:rPr lang="en-US" altLang="en-US" sz="2400" i="1" dirty="0"/>
              <a:t>forward</a:t>
            </a:r>
            <a:r>
              <a:rPr lang="en-US" altLang="en-US" sz="2400" dirty="0"/>
              <a:t>, so assignment rules are </a:t>
            </a:r>
            <a:r>
              <a:rPr lang="en-US" altLang="en-US" sz="2400" i="1" dirty="0"/>
              <a:t>backward</a:t>
            </a:r>
            <a:r>
              <a:rPr lang="en-US" altLang="en-US" sz="2400" dirty="0"/>
              <a:t>!</a:t>
            </a:r>
          </a:p>
          <a:p>
            <a:r>
              <a:rPr lang="en-US" altLang="en-US" sz="2400" dirty="0"/>
              <a:t>Clockwise 1-2-3 is (</a:t>
            </a:r>
            <a:r>
              <a:rPr lang="en-US" altLang="en-US" sz="2400" i="1" dirty="0"/>
              <a:t>S</a:t>
            </a:r>
            <a:r>
              <a:rPr lang="en-US" altLang="en-US" sz="2400" dirty="0"/>
              <a:t>) and counterclockwise 1-2-3 is (</a:t>
            </a:r>
            <a:r>
              <a:rPr lang="en-US" altLang="en-US" sz="2400" i="1" dirty="0"/>
              <a:t>R</a:t>
            </a:r>
            <a:r>
              <a:rPr lang="en-US" altLang="en-US" sz="2400" dirty="0"/>
              <a:t>).</a:t>
            </a:r>
          </a:p>
          <a:p>
            <a:r>
              <a:rPr lang="en-US" altLang="en-US" sz="2400" dirty="0"/>
              <a:t>Example: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297915"/>
            <a:ext cx="5021798" cy="296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3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 err="1">
                <a:solidFill>
                  <a:schemeClr val="tx1"/>
                </a:solidFill>
              </a:rPr>
              <a:t>Diastereomers</a:t>
            </a:r>
            <a:r>
              <a:rPr lang="en-US" altLang="en-US" sz="4400" b="0" dirty="0">
                <a:solidFill>
                  <a:schemeClr val="tx1"/>
                </a:solidFill>
              </a:rPr>
              <a:t>: Cis-Trans Isomerism on Double Bonds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9887" y="2054621"/>
            <a:ext cx="8640549" cy="830997"/>
          </a:xfrm>
        </p:spPr>
        <p:txBody>
          <a:bodyPr/>
          <a:lstStyle/>
          <a:p>
            <a:r>
              <a:rPr lang="en-US" altLang="en-US" sz="2400" dirty="0"/>
              <a:t>These stereoisomers are not mirror images of each other, so they are not enantiomers. They are </a:t>
            </a:r>
            <a:r>
              <a:rPr lang="en-US" altLang="en-US" sz="2400" dirty="0" err="1"/>
              <a:t>diastereomers</a:t>
            </a:r>
            <a:r>
              <a:rPr lang="en-US" altLang="en-US" sz="24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7"/>
          <a:stretch/>
        </p:blipFill>
        <p:spPr>
          <a:xfrm>
            <a:off x="304800" y="3578943"/>
            <a:ext cx="8534400" cy="2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35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 err="1">
                <a:solidFill>
                  <a:schemeClr val="tx1"/>
                </a:solidFill>
              </a:rPr>
              <a:t>Diastereomers</a:t>
            </a:r>
            <a:r>
              <a:rPr lang="en-US" altLang="en-US" sz="4400" b="0" dirty="0">
                <a:solidFill>
                  <a:schemeClr val="tx1"/>
                </a:solidFill>
              </a:rPr>
              <a:t>: Cis-Trans Isomerism on Rings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9887" y="2054621"/>
            <a:ext cx="8640549" cy="830997"/>
          </a:xfrm>
        </p:spPr>
        <p:txBody>
          <a:bodyPr/>
          <a:lstStyle/>
          <a:p>
            <a:r>
              <a:rPr lang="en-US" altLang="en-US" sz="2400" dirty="0"/>
              <a:t>Cis-trans isomers are not mirror images, so these are </a:t>
            </a:r>
            <a:r>
              <a:rPr lang="en-US" altLang="en-US" sz="2400" dirty="0" err="1"/>
              <a:t>diastereomers</a:t>
            </a:r>
            <a:r>
              <a:rPr lang="en-US" altLang="en-US" sz="24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6"/>
          <a:stretch/>
        </p:blipFill>
        <p:spPr>
          <a:xfrm>
            <a:off x="1241946" y="3408347"/>
            <a:ext cx="7010400" cy="268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74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Chiral Carbon Atom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65125" y="1685925"/>
            <a:ext cx="8634413" cy="1717393"/>
          </a:xfrm>
        </p:spPr>
        <p:txBody>
          <a:bodyPr/>
          <a:lstStyle/>
          <a:p>
            <a:r>
              <a:rPr lang="en-US" altLang="en-US" sz="2400" dirty="0"/>
              <a:t>Also called </a:t>
            </a:r>
            <a:r>
              <a:rPr lang="en-US" altLang="en-US" sz="2400" b="1" dirty="0"/>
              <a:t>asymmetric carbon</a:t>
            </a:r>
            <a:r>
              <a:rPr lang="en-US" altLang="en-US" sz="2400" i="1" dirty="0"/>
              <a:t> </a:t>
            </a:r>
            <a:r>
              <a:rPr lang="en-US" altLang="en-US" sz="2400" dirty="0"/>
              <a:t>atom</a:t>
            </a:r>
          </a:p>
          <a:p>
            <a:r>
              <a:rPr lang="en-US" altLang="en-US" sz="2400" dirty="0"/>
              <a:t>A carbon atom that is bonded to four different groups is chiral.</a:t>
            </a:r>
          </a:p>
          <a:p>
            <a:r>
              <a:rPr lang="en-US" altLang="en-US" sz="2400" dirty="0"/>
              <a:t>Its mirror image will be a different compound (enantiomer).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2"/>
          <a:stretch/>
        </p:blipFill>
        <p:spPr>
          <a:xfrm>
            <a:off x="1815150" y="3638675"/>
            <a:ext cx="5459107" cy="2884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 err="1">
                <a:solidFill>
                  <a:schemeClr val="tx1"/>
                </a:solidFill>
              </a:rPr>
              <a:t>Diastereomers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9887" y="2054621"/>
            <a:ext cx="8640549" cy="904863"/>
          </a:xfrm>
        </p:spPr>
        <p:txBody>
          <a:bodyPr/>
          <a:lstStyle/>
          <a:p>
            <a:r>
              <a:rPr lang="en-US" altLang="en-US" sz="2400" dirty="0"/>
              <a:t>Molecules with two or more chiral carbons</a:t>
            </a:r>
          </a:p>
          <a:p>
            <a:r>
              <a:rPr lang="en-US" altLang="en-US" sz="2400" dirty="0"/>
              <a:t>Stereoisomers that are </a:t>
            </a:r>
            <a:r>
              <a:rPr lang="en-US" altLang="en-US" sz="2400" i="1" dirty="0"/>
              <a:t>not</a:t>
            </a:r>
            <a:r>
              <a:rPr lang="en-US" altLang="en-US" sz="2400" dirty="0"/>
              <a:t> mirror images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0"/>
          <a:stretch/>
        </p:blipFill>
        <p:spPr>
          <a:xfrm>
            <a:off x="304800" y="3214366"/>
            <a:ext cx="8534400" cy="321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Two or More Chiral Carbons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9887" y="1638428"/>
            <a:ext cx="8640549" cy="470282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When compounds have two or more chiral centers they have enantiomers, </a:t>
            </a:r>
            <a:r>
              <a:rPr lang="en-US" altLang="en-US" sz="2800" dirty="0" err="1"/>
              <a:t>diastereomers</a:t>
            </a:r>
            <a:r>
              <a:rPr lang="en-US" altLang="en-US" sz="2800" dirty="0"/>
              <a:t>, or </a:t>
            </a:r>
            <a:r>
              <a:rPr lang="en-US" altLang="en-US" sz="2800" dirty="0" err="1"/>
              <a:t>meso</a:t>
            </a:r>
            <a:r>
              <a:rPr lang="en-US" altLang="en-US" sz="2800" dirty="0"/>
              <a:t> isomers.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Enantiomers have opposite configurations at each corresponding chiral carbon.</a:t>
            </a:r>
          </a:p>
          <a:p>
            <a:pPr>
              <a:lnSpc>
                <a:spcPct val="90000"/>
              </a:lnSpc>
            </a:pPr>
            <a:r>
              <a:rPr lang="en-US" altLang="en-US" sz="2800" dirty="0" err="1"/>
              <a:t>Diastereomers</a:t>
            </a:r>
            <a:r>
              <a:rPr lang="en-US" altLang="en-US" sz="2800" dirty="0"/>
              <a:t> have some matching and some opposite configurations.</a:t>
            </a:r>
          </a:p>
          <a:p>
            <a:pPr>
              <a:lnSpc>
                <a:spcPct val="90000"/>
              </a:lnSpc>
            </a:pPr>
            <a:r>
              <a:rPr lang="en-US" altLang="en-US" sz="2800" dirty="0" err="1"/>
              <a:t>Meso</a:t>
            </a:r>
            <a:r>
              <a:rPr lang="en-US" altLang="en-US" sz="2800" dirty="0"/>
              <a:t> compounds have internal mirror planes.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Maximum number of isomers is 2</a:t>
            </a:r>
            <a:r>
              <a:rPr lang="en-US" altLang="en-US" sz="2800" i="1" baseline="30000" dirty="0"/>
              <a:t>n</a:t>
            </a:r>
            <a:r>
              <a:rPr lang="en-US" altLang="en-US" sz="2800" dirty="0"/>
              <a:t>, where </a:t>
            </a:r>
            <a:r>
              <a:rPr lang="en-US" altLang="en-US" sz="2800" i="1" dirty="0"/>
              <a:t>n</a:t>
            </a:r>
            <a:r>
              <a:rPr lang="en-US" altLang="en-US" sz="2800" dirty="0"/>
              <a:t> = the number of chiral carbons. </a:t>
            </a:r>
            <a:br>
              <a:rPr lang="en-US" altLang="en-US" sz="2800" dirty="0"/>
            </a:br>
            <a:endParaRPr lang="en-US" altLang="en-US" sz="2800" dirty="0">
              <a:latin typeface="Times New Roman" pitchFamily="8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22550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4"/>
          <a:stretch/>
        </p:blipFill>
        <p:spPr>
          <a:xfrm>
            <a:off x="304800" y="2173224"/>
            <a:ext cx="8534400" cy="234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16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Comparing </a:t>
            </a:r>
            <a:r>
              <a:rPr lang="en-US" altLang="en-US" sz="4400" b="0" dirty="0" smtClean="0">
                <a:solidFill>
                  <a:schemeClr val="tx1"/>
                </a:solidFill>
              </a:rPr>
              <a:t>Structures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8"/>
          <a:stretch/>
        </p:blipFill>
        <p:spPr>
          <a:xfrm>
            <a:off x="1159534" y="1075944"/>
            <a:ext cx="7024574" cy="527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51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 err="1">
                <a:solidFill>
                  <a:schemeClr val="tx2"/>
                </a:solidFill>
              </a:rPr>
              <a:t>Meso</a:t>
            </a:r>
            <a:r>
              <a:rPr lang="en-US" altLang="en-US" sz="4400" b="0" dirty="0">
                <a:solidFill>
                  <a:schemeClr val="tx2"/>
                </a:solidFill>
              </a:rPr>
              <a:t> Compounds 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9887" y="4596618"/>
            <a:ext cx="8640549" cy="190205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 err="1"/>
              <a:t>Meso</a:t>
            </a:r>
            <a:r>
              <a:rPr lang="en-US" altLang="en-US" sz="2400" dirty="0"/>
              <a:t> compounds have a plane of symmetry.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If one image is rotated </a:t>
            </a:r>
            <a:r>
              <a:rPr lang="en-US" altLang="en-US" sz="2400" dirty="0" smtClean="0"/>
              <a:t>180</a:t>
            </a:r>
            <a:r>
              <a:rPr lang="en-US" sz="2400" dirty="0">
                <a:ea typeface="Calibri"/>
              </a:rPr>
              <a:t>°</a:t>
            </a:r>
            <a:r>
              <a:rPr lang="en-US" altLang="en-US" sz="2400" dirty="0" smtClean="0"/>
              <a:t>, </a:t>
            </a:r>
            <a:r>
              <a:rPr lang="en-US" altLang="en-US" sz="2400" dirty="0"/>
              <a:t>then it can be superimposed on the other image.</a:t>
            </a:r>
          </a:p>
          <a:p>
            <a:pPr>
              <a:lnSpc>
                <a:spcPct val="90000"/>
              </a:lnSpc>
            </a:pPr>
            <a:r>
              <a:rPr lang="en-US" altLang="en-US" sz="2400" dirty="0" err="1"/>
              <a:t>Meso</a:t>
            </a:r>
            <a:r>
              <a:rPr lang="en-US" altLang="en-US" sz="2400" dirty="0"/>
              <a:t> compounds are achiral even though they have chiral centers.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3"/>
          <a:stretch/>
        </p:blipFill>
        <p:spPr>
          <a:xfrm>
            <a:off x="304800" y="1951448"/>
            <a:ext cx="8534400" cy="18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94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Absolute and Relative Configurations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9887" y="2047860"/>
            <a:ext cx="8640549" cy="3711785"/>
          </a:xfrm>
        </p:spPr>
        <p:txBody>
          <a:bodyPr/>
          <a:lstStyle/>
          <a:p>
            <a:r>
              <a:rPr lang="en-US" altLang="en-US" sz="2800" dirty="0"/>
              <a:t>The </a:t>
            </a:r>
            <a:r>
              <a:rPr lang="en-US" altLang="en-US" sz="2800" b="1" dirty="0"/>
              <a:t>absolute configuration </a:t>
            </a:r>
            <a:r>
              <a:rPr lang="en-US" altLang="en-US" sz="2800" dirty="0"/>
              <a:t>is the detailed picture of a molecule, including how the atoms are arranged in space</a:t>
            </a:r>
            <a:r>
              <a:rPr lang="en-US" altLang="en-US" sz="2800" dirty="0" smtClean="0"/>
              <a:t>.</a:t>
            </a:r>
          </a:p>
          <a:p>
            <a:r>
              <a:rPr lang="en-US" altLang="en-US" sz="2800" dirty="0"/>
              <a:t>The </a:t>
            </a:r>
            <a:r>
              <a:rPr lang="en-US" altLang="en-US" sz="2800" b="1" dirty="0"/>
              <a:t>relative configuration </a:t>
            </a:r>
            <a:r>
              <a:rPr lang="en-US" altLang="en-US" sz="2800" dirty="0"/>
              <a:t>is the experimentally determined relationship between the configurations of two molecules, even though we may not know the absolute configuration of either.</a:t>
            </a:r>
          </a:p>
          <a:p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10252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Number of Stereoisomers 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9887" y="4599532"/>
            <a:ext cx="8640549" cy="1692771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600" dirty="0"/>
              <a:t>The </a:t>
            </a:r>
            <a:r>
              <a:rPr lang="en-US" altLang="en-US" sz="2600" b="1" dirty="0"/>
              <a:t>2</a:t>
            </a:r>
            <a:r>
              <a:rPr lang="en-US" altLang="en-US" sz="2600" b="1" i="1" baseline="30000" dirty="0"/>
              <a:t>n</a:t>
            </a:r>
            <a:r>
              <a:rPr lang="en-US" altLang="en-US" sz="2600" b="1" dirty="0"/>
              <a:t> rule</a:t>
            </a:r>
            <a:r>
              <a:rPr lang="en-US" altLang="en-US" sz="2600" dirty="0"/>
              <a:t> will not apply to compounds that may have a plane of symmetry. 2,3-dibromobutane has only three stereoisomers: (±) </a:t>
            </a:r>
            <a:r>
              <a:rPr lang="en-US" altLang="en-US" sz="2600" i="1" dirty="0" err="1"/>
              <a:t>diastereomer</a:t>
            </a:r>
            <a:r>
              <a:rPr lang="en-US" altLang="en-US" sz="2600" dirty="0"/>
              <a:t> and the </a:t>
            </a:r>
            <a:r>
              <a:rPr lang="en-US" altLang="en-US" sz="2600" i="1" dirty="0" err="1"/>
              <a:t>meso</a:t>
            </a:r>
            <a:r>
              <a:rPr lang="en-US" altLang="en-US" sz="2600" dirty="0"/>
              <a:t> </a:t>
            </a:r>
            <a:r>
              <a:rPr lang="en-US" altLang="en-US" sz="2600" i="1" dirty="0" err="1"/>
              <a:t>diastereomer</a:t>
            </a:r>
            <a:r>
              <a:rPr lang="en-US" altLang="en-US" sz="2600" i="1" dirty="0"/>
              <a:t>.</a:t>
            </a:r>
            <a:endParaRPr lang="en-US" altLang="en-US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1"/>
          <a:stretch/>
        </p:blipFill>
        <p:spPr>
          <a:xfrm>
            <a:off x="1433015" y="1399031"/>
            <a:ext cx="6314364" cy="28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26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Properties of </a:t>
            </a:r>
            <a:r>
              <a:rPr lang="en-US" altLang="en-US" sz="4400" b="0" dirty="0" err="1">
                <a:solidFill>
                  <a:schemeClr val="tx1"/>
                </a:solidFill>
              </a:rPr>
              <a:t>Diastereomers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5760" y="1897275"/>
            <a:ext cx="8640549" cy="3533275"/>
          </a:xfrm>
        </p:spPr>
        <p:txBody>
          <a:bodyPr/>
          <a:lstStyle/>
          <a:p>
            <a:r>
              <a:rPr lang="en-US" altLang="en-US" sz="2600" dirty="0" err="1"/>
              <a:t>Diastereomers</a:t>
            </a:r>
            <a:r>
              <a:rPr lang="en-US" altLang="en-US" sz="2600" dirty="0"/>
              <a:t> have different physical properties, so they can be easily separated.</a:t>
            </a:r>
          </a:p>
          <a:p>
            <a:r>
              <a:rPr lang="en-US" altLang="en-US" sz="2600" dirty="0"/>
              <a:t>Enantiomers differ only in reaction with other chiral molecules and the direction in which polarized light is rotated.</a:t>
            </a:r>
          </a:p>
          <a:p>
            <a:r>
              <a:rPr lang="en-US" altLang="en-US" sz="2600" dirty="0"/>
              <a:t>Enantiomers are difficult to separate.</a:t>
            </a:r>
          </a:p>
          <a:p>
            <a:r>
              <a:rPr lang="en-US" altLang="en-US" sz="2600" dirty="0"/>
              <a:t>Convert enantiomers into </a:t>
            </a:r>
            <a:r>
              <a:rPr lang="en-US" altLang="en-US" sz="2600" dirty="0" err="1"/>
              <a:t>diastereomers</a:t>
            </a:r>
            <a:r>
              <a:rPr lang="en-US" altLang="en-US" sz="2600" dirty="0"/>
              <a:t> to be able to separate them.                                                            </a:t>
            </a:r>
            <a:r>
              <a:rPr lang="en-US" altLang="en-US" sz="2600" dirty="0">
                <a:latin typeface="Times New Roman" pitchFamily="80" charset="-5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2729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 err="1">
                <a:solidFill>
                  <a:schemeClr val="tx1"/>
                </a:solidFill>
              </a:rPr>
              <a:t>Diastereomers</a:t>
            </a:r>
            <a:r>
              <a:rPr lang="en-US" altLang="en-US" sz="4400" b="0" dirty="0">
                <a:solidFill>
                  <a:schemeClr val="tx1"/>
                </a:solidFill>
              </a:rPr>
              <a:t> and Their Physical Properties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2"/>
          <a:stretch/>
        </p:blipFill>
        <p:spPr>
          <a:xfrm>
            <a:off x="2422477" y="1981916"/>
            <a:ext cx="4280846" cy="2065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8"/>
          <a:stretch/>
        </p:blipFill>
        <p:spPr>
          <a:xfrm>
            <a:off x="2006282" y="4712786"/>
            <a:ext cx="5113236" cy="171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21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Louis Pasteur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9888" y="2052001"/>
            <a:ext cx="4283999" cy="3274743"/>
          </a:xfrm>
        </p:spPr>
        <p:txBody>
          <a:bodyPr/>
          <a:lstStyle/>
          <a:p>
            <a:r>
              <a:rPr lang="en-US" altLang="en-US" sz="2200" dirty="0"/>
              <a:t>In 1848, Louis Pasteur noticed that a salt of racemic (±)-tartaric acid crystallizes into mirror-image crystals. </a:t>
            </a:r>
          </a:p>
          <a:p>
            <a:r>
              <a:rPr lang="en-US" altLang="en-US" sz="2200" dirty="0"/>
              <a:t>Using a microscope and a pair of tweezers, he physically separated the enantiomeric crystals. </a:t>
            </a:r>
          </a:p>
          <a:p>
            <a:r>
              <a:rPr lang="en-US" altLang="en-US" sz="2200" dirty="0"/>
              <a:t>Pasteur had accomplished the first artificial resolution of enantiomers.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726" y="2429984"/>
            <a:ext cx="4171289" cy="317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80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 err="1">
                <a:solidFill>
                  <a:schemeClr val="tx1"/>
                </a:solidFill>
              </a:rPr>
              <a:t>Stereocenters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65125" y="1685925"/>
            <a:ext cx="8634413" cy="4142673"/>
          </a:xfrm>
        </p:spPr>
        <p:txBody>
          <a:bodyPr/>
          <a:lstStyle/>
          <a:p>
            <a:r>
              <a:rPr lang="en-US" altLang="en-US" sz="2800" dirty="0"/>
              <a:t>An asymmetric carbon atom is the most common example of a </a:t>
            </a:r>
            <a:r>
              <a:rPr lang="en-US" altLang="en-US" sz="2800" b="1" dirty="0"/>
              <a:t>chirality center</a:t>
            </a:r>
            <a:r>
              <a:rPr lang="en-US" altLang="en-US" sz="2800" dirty="0"/>
              <a:t>.</a:t>
            </a:r>
          </a:p>
          <a:p>
            <a:r>
              <a:rPr lang="en-US" altLang="en-US" sz="2800" dirty="0"/>
              <a:t>Chirality centers belong to an even broader group called </a:t>
            </a:r>
            <a:r>
              <a:rPr lang="en-US" altLang="en-US" sz="2800" b="1" dirty="0" err="1"/>
              <a:t>stereocenters</a:t>
            </a:r>
            <a:r>
              <a:rPr lang="en-US" altLang="en-US" sz="2800" i="1" dirty="0"/>
              <a:t>. </a:t>
            </a:r>
            <a:r>
              <a:rPr lang="en-US" altLang="en-US" sz="2800" dirty="0"/>
              <a:t>A</a:t>
            </a:r>
            <a:r>
              <a:rPr lang="en-US" altLang="en-US" sz="2800" i="1" dirty="0"/>
              <a:t> </a:t>
            </a:r>
            <a:r>
              <a:rPr lang="en-US" altLang="en-US" sz="2800" b="1" dirty="0" err="1"/>
              <a:t>stereocenter</a:t>
            </a:r>
            <a:r>
              <a:rPr lang="en-US" altLang="en-US" sz="2800" b="1" i="1" dirty="0"/>
              <a:t> </a:t>
            </a:r>
            <a:r>
              <a:rPr lang="en-US" altLang="en-US" sz="2800" dirty="0"/>
              <a:t>(or</a:t>
            </a:r>
            <a:r>
              <a:rPr lang="en-US" altLang="en-US" sz="2800" i="1" dirty="0"/>
              <a:t> </a:t>
            </a:r>
            <a:r>
              <a:rPr lang="en-US" altLang="en-US" sz="2800" b="1" dirty="0" err="1"/>
              <a:t>stereogenic</a:t>
            </a:r>
            <a:r>
              <a:rPr lang="en-US" altLang="en-US" sz="2800" b="1" dirty="0"/>
              <a:t> atom</a:t>
            </a:r>
            <a:r>
              <a:rPr lang="en-US" altLang="en-US" sz="2800" dirty="0"/>
              <a:t>)</a:t>
            </a:r>
            <a:r>
              <a:rPr lang="en-US" altLang="en-US" sz="2800" i="1" dirty="0"/>
              <a:t> </a:t>
            </a:r>
            <a:r>
              <a:rPr lang="en-US" altLang="en-US" sz="2800" dirty="0"/>
              <a:t>is any atom</a:t>
            </a:r>
            <a:r>
              <a:rPr lang="en-US" altLang="en-US" sz="2800" i="1" dirty="0"/>
              <a:t> </a:t>
            </a:r>
            <a:r>
              <a:rPr lang="en-US" altLang="en-US" sz="2800" dirty="0"/>
              <a:t>at</a:t>
            </a:r>
            <a:r>
              <a:rPr lang="en-US" altLang="en-US" sz="2800" i="1" dirty="0"/>
              <a:t> </a:t>
            </a:r>
            <a:r>
              <a:rPr lang="en-US" altLang="en-US" sz="2800" dirty="0"/>
              <a:t>which the interchange of two groups gives a stereoisomer.</a:t>
            </a:r>
          </a:p>
          <a:p>
            <a:r>
              <a:rPr lang="en-US" altLang="en-US" sz="2800" dirty="0"/>
              <a:t>Asymmetric carbons and the double-bonded carbon atoms in cis-trans isomers are the most common types of </a:t>
            </a:r>
            <a:r>
              <a:rPr lang="en-US" altLang="en-US" sz="2800" dirty="0" err="1"/>
              <a:t>stereocenters</a:t>
            </a:r>
            <a:r>
              <a:rPr lang="en-US" altLang="en-US" sz="2800" dirty="0"/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Chemical Resolution of Enantiomers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9887" y="4541260"/>
            <a:ext cx="8640549" cy="1200329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 smtClean="0"/>
              <a:t>React </a:t>
            </a:r>
            <a:r>
              <a:rPr lang="en-US" altLang="en-US" sz="2400" dirty="0"/>
              <a:t>the racemic mixture with a pure chiral compound, such as tartaric acid, to form </a:t>
            </a:r>
            <a:r>
              <a:rPr lang="en-US" altLang="en-US" sz="2400" dirty="0" err="1"/>
              <a:t>diastereomers</a:t>
            </a:r>
            <a:r>
              <a:rPr lang="en-US" altLang="en-US" sz="2400" dirty="0"/>
              <a:t>, and then separate them.</a:t>
            </a:r>
            <a:endParaRPr lang="en-US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8"/>
          <a:stretch/>
        </p:blipFill>
        <p:spPr>
          <a:xfrm>
            <a:off x="304800" y="2347505"/>
            <a:ext cx="8534400" cy="177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85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Formation of (</a:t>
            </a:r>
            <a:r>
              <a:rPr lang="en-US" altLang="en-US" sz="4400" b="0" i="1" dirty="0">
                <a:solidFill>
                  <a:schemeClr val="tx1"/>
                </a:solidFill>
              </a:rPr>
              <a:t>R</a:t>
            </a:r>
            <a:r>
              <a:rPr lang="en-US" altLang="en-US" sz="4400" b="0" dirty="0">
                <a:solidFill>
                  <a:schemeClr val="tx1"/>
                </a:solidFill>
              </a:rPr>
              <a:t>)- and </a:t>
            </a:r>
            <a:r>
              <a:rPr lang="en-US" altLang="en-US" sz="4400" b="0" dirty="0" smtClean="0">
                <a:solidFill>
                  <a:schemeClr val="tx1"/>
                </a:solidFill>
              </a:rPr>
              <a:t/>
            </a:r>
            <a:br>
              <a:rPr lang="en-US" altLang="en-US" sz="4400" b="0" dirty="0" smtClean="0">
                <a:solidFill>
                  <a:schemeClr val="tx1"/>
                </a:solidFill>
              </a:rPr>
            </a:br>
            <a:r>
              <a:rPr lang="en-US" altLang="en-US" sz="4400" b="0" dirty="0" smtClean="0">
                <a:solidFill>
                  <a:schemeClr val="tx1"/>
                </a:solidFill>
              </a:rPr>
              <a:t>(</a:t>
            </a:r>
            <a:r>
              <a:rPr lang="en-US" altLang="en-US" sz="4400" b="0" i="1" dirty="0">
                <a:solidFill>
                  <a:schemeClr val="tx1"/>
                </a:solidFill>
              </a:rPr>
              <a:t>S</a:t>
            </a:r>
            <a:r>
              <a:rPr lang="en-US" altLang="en-US" sz="4400" b="0" dirty="0">
                <a:solidFill>
                  <a:schemeClr val="tx1"/>
                </a:solidFill>
              </a:rPr>
              <a:t>)-2-Butyl Tartrate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4"/>
          <a:stretch/>
        </p:blipFill>
        <p:spPr>
          <a:xfrm>
            <a:off x="304800" y="2125548"/>
            <a:ext cx="8534400" cy="382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1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Chromatographic</a:t>
            </a:r>
            <a:br>
              <a:rPr lang="en-US" altLang="en-US" sz="4400" b="0" dirty="0">
                <a:solidFill>
                  <a:schemeClr val="tx1"/>
                </a:solidFill>
              </a:rPr>
            </a:br>
            <a:r>
              <a:rPr lang="en-US" altLang="en-US" sz="4400" b="0" dirty="0">
                <a:solidFill>
                  <a:schemeClr val="tx1"/>
                </a:solidFill>
              </a:rPr>
              <a:t>Resolution of Enantiomers</a:t>
            </a:r>
            <a:endParaRPr lang="en-US" sz="4400" b="0" baseline="-25000" dirty="0" smtClean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4"/>
          <a:stretch/>
        </p:blipFill>
        <p:spPr>
          <a:xfrm>
            <a:off x="2151261" y="1870426"/>
            <a:ext cx="5331233" cy="465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408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Examples of Chirality Centers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65125" y="5152456"/>
            <a:ext cx="8634413" cy="954107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/>
              <a:t>Asymmetric carbon atoms are examples of chirality centers, which are examples of </a:t>
            </a:r>
            <a:r>
              <a:rPr lang="en-US" altLang="en-US" sz="2800" dirty="0" err="1"/>
              <a:t>stereocenters</a:t>
            </a:r>
            <a:r>
              <a:rPr lang="en-US" altLang="en-US" sz="2800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0"/>
          <a:stretch/>
        </p:blipFill>
        <p:spPr>
          <a:xfrm>
            <a:off x="304800" y="1959864"/>
            <a:ext cx="8534400" cy="2762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Achiral Compounds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65125" y="5874318"/>
            <a:ext cx="8634413" cy="430887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2200" dirty="0"/>
              <a:t>When the images can be </a:t>
            </a:r>
            <a:r>
              <a:rPr lang="en-US" altLang="en-US" sz="2200" dirty="0" smtClean="0"/>
              <a:t>superposed, the </a:t>
            </a:r>
            <a:r>
              <a:rPr lang="en-US" altLang="en-US" sz="2200" dirty="0"/>
              <a:t>compound is </a:t>
            </a:r>
            <a:r>
              <a:rPr lang="en-US" altLang="en-US" sz="2200" b="1" dirty="0"/>
              <a:t>achiral</a:t>
            </a:r>
            <a:r>
              <a:rPr lang="en-US" altLang="en-US" sz="2200" dirty="0"/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253299" y="4566208"/>
            <a:ext cx="365868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80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80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ct val="50000"/>
              </a:spcBef>
              <a:buNone/>
            </a:pPr>
            <a:r>
              <a:rPr lang="en-US" altLang="en-US" sz="1600" dirty="0"/>
              <a:t>Take this mirror image and try to superimpose it on the one to the left matching all the atoms.  Everything will match.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9"/>
          <a:stretch/>
        </p:blipFill>
        <p:spPr>
          <a:xfrm>
            <a:off x="304800" y="1273882"/>
            <a:ext cx="8534400" cy="2970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4400" b="0" dirty="0">
                <a:solidFill>
                  <a:schemeClr val="tx1"/>
                </a:solidFill>
              </a:rPr>
              <a:t>Planes of Symmetry</a:t>
            </a:r>
            <a:endParaRPr lang="en-US" sz="4400" b="0" dirty="0" smtClean="0">
              <a:solidFill>
                <a:schemeClr val="tx1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65125" y="5874318"/>
            <a:ext cx="8634413" cy="461665"/>
          </a:xfrm>
        </p:spPr>
        <p:txBody>
          <a:bodyPr/>
          <a:lstStyle/>
          <a:p>
            <a:r>
              <a:rPr lang="en-US" altLang="en-US" sz="2400" dirty="0"/>
              <a:t>A molecule that has a plane of symmetry is </a:t>
            </a:r>
            <a:r>
              <a:rPr lang="en-US" altLang="en-US" sz="2400" b="1" dirty="0"/>
              <a:t>achiral</a:t>
            </a:r>
            <a:r>
              <a:rPr lang="en-US" altLang="en-US" sz="24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8"/>
          <a:stretch/>
        </p:blipFill>
        <p:spPr>
          <a:xfrm>
            <a:off x="304800" y="1304544"/>
            <a:ext cx="8534400" cy="407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08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"/>
        <a:cs typeface="Times New Roman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14752</TotalTime>
  <Words>2040</Words>
  <Application>Microsoft Macintosh PowerPoint</Application>
  <PresentationFormat>On-screen Show (4:3)</PresentationFormat>
  <Paragraphs>268</Paragraphs>
  <Slides>62</Slides>
  <Notes>61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HA5Lect_template</vt:lpstr>
      <vt:lpstr>2_Default Design</vt:lpstr>
      <vt:lpstr>PowerPoint Presentation</vt:lpstr>
      <vt:lpstr>Chirality</vt:lpstr>
      <vt:lpstr>Achiral</vt:lpstr>
      <vt:lpstr>Stereoisomers</vt:lpstr>
      <vt:lpstr>Chiral Carbon Atom</vt:lpstr>
      <vt:lpstr>Stereocenters</vt:lpstr>
      <vt:lpstr>Examples of Chirality Centers</vt:lpstr>
      <vt:lpstr>Achiral Compounds</vt:lpstr>
      <vt:lpstr>Planes of Symmetry</vt:lpstr>
      <vt:lpstr>Cis Cyclic Compounds</vt:lpstr>
      <vt:lpstr>Trans Cyclic Compounds</vt:lpstr>
      <vt:lpstr>(R) and (S) Configuration</vt:lpstr>
      <vt:lpstr>Cahn–Ingold–Prelog  Convention</vt:lpstr>
      <vt:lpstr>(R) and (S) Configuration:  Step 1 Assign Priority</vt:lpstr>
      <vt:lpstr>Assign Priorities</vt:lpstr>
      <vt:lpstr>(R) and (S) Configuration: Breaking Ties</vt:lpstr>
      <vt:lpstr>(R) and (S) Configuration: Multiple Bonds</vt:lpstr>
      <vt:lpstr>(R) and (S) Configuration:  Step 2</vt:lpstr>
      <vt:lpstr>Assign Priorities</vt:lpstr>
      <vt:lpstr>Example</vt:lpstr>
      <vt:lpstr>Example (Continued)</vt:lpstr>
      <vt:lpstr>Solved Problem 1</vt:lpstr>
      <vt:lpstr>Configuration in Cyclic Compounds </vt:lpstr>
      <vt:lpstr>Properties of Enantiomers</vt:lpstr>
      <vt:lpstr>Polarized Light</vt:lpstr>
      <vt:lpstr>Optical Activity</vt:lpstr>
      <vt:lpstr>Polarimeter</vt:lpstr>
      <vt:lpstr>Specific Rotation</vt:lpstr>
      <vt:lpstr>Solved Problem 2</vt:lpstr>
      <vt:lpstr>Biological Discrimination</vt:lpstr>
      <vt:lpstr>Racemic Mixtures</vt:lpstr>
      <vt:lpstr>Racemic Products</vt:lpstr>
      <vt:lpstr>Optical Purity</vt:lpstr>
      <vt:lpstr>Calculate % Composition</vt:lpstr>
      <vt:lpstr>Chirality of Conformers</vt:lpstr>
      <vt:lpstr>Chirality of Conformational Isomers</vt:lpstr>
      <vt:lpstr>Nonmobile Conformers</vt:lpstr>
      <vt:lpstr>Allenes</vt:lpstr>
      <vt:lpstr>Penta-2,3-diene Is Chiral</vt:lpstr>
      <vt:lpstr>Fischer Projections</vt:lpstr>
      <vt:lpstr>Fischer Projections (Continued)</vt:lpstr>
      <vt:lpstr>Fischer Rules</vt:lpstr>
      <vt:lpstr>180° Rotation</vt:lpstr>
      <vt:lpstr>90° Rotation</vt:lpstr>
      <vt:lpstr>Glyceraldehyde</vt:lpstr>
      <vt:lpstr>Fischer Mirror Images</vt:lpstr>
      <vt:lpstr>Fischer (R) and (S)</vt:lpstr>
      <vt:lpstr>Diastereomers: Cis-Trans Isomerism on Double Bonds</vt:lpstr>
      <vt:lpstr>Diastereomers: Cis-Trans Isomerism on Rings</vt:lpstr>
      <vt:lpstr>Diastereomers</vt:lpstr>
      <vt:lpstr>Two or More Chiral Carbons</vt:lpstr>
      <vt:lpstr>PowerPoint Presentation</vt:lpstr>
      <vt:lpstr>Comparing Structures</vt:lpstr>
      <vt:lpstr>Meso Compounds </vt:lpstr>
      <vt:lpstr>Absolute and Relative Configurations</vt:lpstr>
      <vt:lpstr>Number of Stereoisomers </vt:lpstr>
      <vt:lpstr>Properties of Diastereomers</vt:lpstr>
      <vt:lpstr>Diastereomers and Their Physical Properties</vt:lpstr>
      <vt:lpstr>Louis Pasteur</vt:lpstr>
      <vt:lpstr>Chemical Resolution of Enantiomers</vt:lpstr>
      <vt:lpstr>Formation of (R)- and  (S)-2-Butyl Tartrate</vt:lpstr>
      <vt:lpstr>Chromatographic Resolution of Enantiomers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Administrator</cp:lastModifiedBy>
  <cp:revision>320</cp:revision>
  <dcterms:created xsi:type="dcterms:W3CDTF">2007-09-26T05:29:17Z</dcterms:created>
  <dcterms:modified xsi:type="dcterms:W3CDTF">2016-04-13T15:49:46Z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