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4592" r:id="rId2"/>
  </p:sldMasterIdLst>
  <p:notesMasterIdLst>
    <p:notesMasterId r:id="rId98"/>
  </p:notesMasterIdLst>
  <p:handoutMasterIdLst>
    <p:handoutMasterId r:id="rId99"/>
  </p:handoutMasterIdLst>
  <p:sldIdLst>
    <p:sldId id="380" r:id="rId3"/>
    <p:sldId id="265" r:id="rId4"/>
    <p:sldId id="381" r:id="rId5"/>
    <p:sldId id="382" r:id="rId6"/>
    <p:sldId id="383" r:id="rId7"/>
    <p:sldId id="384" r:id="rId8"/>
    <p:sldId id="385" r:id="rId9"/>
    <p:sldId id="386" r:id="rId10"/>
    <p:sldId id="387" r:id="rId11"/>
    <p:sldId id="388" r:id="rId12"/>
    <p:sldId id="389" r:id="rId13"/>
    <p:sldId id="390" r:id="rId14"/>
    <p:sldId id="391" r:id="rId15"/>
    <p:sldId id="392" r:id="rId16"/>
    <p:sldId id="393" r:id="rId17"/>
    <p:sldId id="394" r:id="rId18"/>
    <p:sldId id="395" r:id="rId19"/>
    <p:sldId id="396" r:id="rId20"/>
    <p:sldId id="397" r:id="rId21"/>
    <p:sldId id="398" r:id="rId22"/>
    <p:sldId id="399" r:id="rId23"/>
    <p:sldId id="400" r:id="rId24"/>
    <p:sldId id="401" r:id="rId25"/>
    <p:sldId id="402" r:id="rId26"/>
    <p:sldId id="403" r:id="rId27"/>
    <p:sldId id="404" r:id="rId28"/>
    <p:sldId id="405" r:id="rId29"/>
    <p:sldId id="406" r:id="rId30"/>
    <p:sldId id="407" r:id="rId31"/>
    <p:sldId id="408" r:id="rId32"/>
    <p:sldId id="409" r:id="rId33"/>
    <p:sldId id="410" r:id="rId34"/>
    <p:sldId id="411" r:id="rId35"/>
    <p:sldId id="412" r:id="rId36"/>
    <p:sldId id="413" r:id="rId37"/>
    <p:sldId id="414" r:id="rId38"/>
    <p:sldId id="415" r:id="rId39"/>
    <p:sldId id="416" r:id="rId40"/>
    <p:sldId id="417" r:id="rId41"/>
    <p:sldId id="418" r:id="rId42"/>
    <p:sldId id="419" r:id="rId43"/>
    <p:sldId id="420" r:id="rId44"/>
    <p:sldId id="421" r:id="rId45"/>
    <p:sldId id="422" r:id="rId46"/>
    <p:sldId id="423" r:id="rId47"/>
    <p:sldId id="424" r:id="rId48"/>
    <p:sldId id="425" r:id="rId49"/>
    <p:sldId id="426" r:id="rId50"/>
    <p:sldId id="427" r:id="rId51"/>
    <p:sldId id="428" r:id="rId52"/>
    <p:sldId id="429" r:id="rId53"/>
    <p:sldId id="430" r:id="rId54"/>
    <p:sldId id="431" r:id="rId55"/>
    <p:sldId id="432" r:id="rId56"/>
    <p:sldId id="433" r:id="rId57"/>
    <p:sldId id="434" r:id="rId58"/>
    <p:sldId id="435" r:id="rId59"/>
    <p:sldId id="436" r:id="rId60"/>
    <p:sldId id="437" r:id="rId61"/>
    <p:sldId id="438" r:id="rId62"/>
    <p:sldId id="439" r:id="rId63"/>
    <p:sldId id="440" r:id="rId64"/>
    <p:sldId id="441" r:id="rId65"/>
    <p:sldId id="442" r:id="rId66"/>
    <p:sldId id="443" r:id="rId67"/>
    <p:sldId id="444" r:id="rId68"/>
    <p:sldId id="445" r:id="rId69"/>
    <p:sldId id="446" r:id="rId70"/>
    <p:sldId id="447" r:id="rId71"/>
    <p:sldId id="448" r:id="rId72"/>
    <p:sldId id="449" r:id="rId73"/>
    <p:sldId id="450" r:id="rId74"/>
    <p:sldId id="451" r:id="rId75"/>
    <p:sldId id="452" r:id="rId76"/>
    <p:sldId id="453" r:id="rId77"/>
    <p:sldId id="454" r:id="rId78"/>
    <p:sldId id="455" r:id="rId79"/>
    <p:sldId id="456" r:id="rId80"/>
    <p:sldId id="457" r:id="rId81"/>
    <p:sldId id="458" r:id="rId82"/>
    <p:sldId id="459" r:id="rId83"/>
    <p:sldId id="460" r:id="rId84"/>
    <p:sldId id="461" r:id="rId85"/>
    <p:sldId id="462" r:id="rId86"/>
    <p:sldId id="463" r:id="rId87"/>
    <p:sldId id="464" r:id="rId88"/>
    <p:sldId id="465" r:id="rId89"/>
    <p:sldId id="466" r:id="rId90"/>
    <p:sldId id="467" r:id="rId91"/>
    <p:sldId id="468" r:id="rId92"/>
    <p:sldId id="469" r:id="rId93"/>
    <p:sldId id="470" r:id="rId94"/>
    <p:sldId id="471" r:id="rId95"/>
    <p:sldId id="472" r:id="rId96"/>
    <p:sldId id="473" r:id="rId9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ＭＳ Ｐゴシック" pitchFamily="80" charset="-128"/>
        <a:cs typeface="+mn-cs"/>
      </a:defRPr>
    </a:lvl5pPr>
    <a:lvl6pPr marL="2286000" algn="l" defTabSz="914400" rtl="0" eaLnBrk="1" latinLnBrk="0" hangingPunct="1">
      <a:defRPr sz="2400" kern="1200">
        <a:solidFill>
          <a:schemeClr val="tx1"/>
        </a:solidFill>
        <a:latin typeface="Times" pitchFamily="18" charset="0"/>
        <a:ea typeface="ＭＳ Ｐゴシック" pitchFamily="80" charset="-128"/>
        <a:cs typeface="+mn-cs"/>
      </a:defRPr>
    </a:lvl6pPr>
    <a:lvl7pPr marL="2743200" algn="l" defTabSz="914400" rtl="0" eaLnBrk="1" latinLnBrk="0" hangingPunct="1">
      <a:defRPr sz="2400" kern="1200">
        <a:solidFill>
          <a:schemeClr val="tx1"/>
        </a:solidFill>
        <a:latin typeface="Times" pitchFamily="18" charset="0"/>
        <a:ea typeface="ＭＳ Ｐゴシック" pitchFamily="80" charset="-128"/>
        <a:cs typeface="+mn-cs"/>
      </a:defRPr>
    </a:lvl7pPr>
    <a:lvl8pPr marL="3200400" algn="l" defTabSz="914400" rtl="0" eaLnBrk="1" latinLnBrk="0" hangingPunct="1">
      <a:defRPr sz="2400" kern="1200">
        <a:solidFill>
          <a:schemeClr val="tx1"/>
        </a:solidFill>
        <a:latin typeface="Times" pitchFamily="18" charset="0"/>
        <a:ea typeface="ＭＳ Ｐゴシック" pitchFamily="80" charset="-128"/>
        <a:cs typeface="+mn-cs"/>
      </a:defRPr>
    </a:lvl8pPr>
    <a:lvl9pPr marL="3657600" algn="l" defTabSz="914400" rtl="0" eaLnBrk="1" latinLnBrk="0" hangingPunct="1">
      <a:defRPr sz="2400" kern="1200">
        <a:solidFill>
          <a:schemeClr val="tx1"/>
        </a:solidFill>
        <a:latin typeface="Times" pitchFamily="18" charset="0"/>
        <a:ea typeface="ＭＳ Ｐゴシック" pitchFamily="8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3399"/>
    <a:srgbClr val="FFFFCC"/>
    <a:srgbClr val="FF66FF"/>
    <a:srgbClr val="3333CC"/>
    <a:srgbClr val="143C83"/>
    <a:srgbClr val="FF00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35" autoAdjust="0"/>
  </p:normalViewPr>
  <p:slideViewPr>
    <p:cSldViewPr snapToGrid="0" showGuides="1">
      <p:cViewPr varScale="1">
        <p:scale>
          <a:sx n="121" d="100"/>
          <a:sy n="121" d="100"/>
        </p:scale>
        <p:origin x="-112" y="-128"/>
      </p:cViewPr>
      <p:guideLst>
        <p:guide orient="horz" pos="161"/>
        <p:guide orient="horz" pos="284"/>
        <p:guide orient="horz" pos="2160"/>
        <p:guide pos="288"/>
      </p:guideLst>
    </p:cSldViewPr>
  </p:slideViewPr>
  <p:outlineViewPr>
    <p:cViewPr>
      <p:scale>
        <a:sx n="33" d="100"/>
        <a:sy n="33" d="100"/>
      </p:scale>
      <p:origin x="0" y="139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printerSettings" Target="printerSettings/printerSettings1.bin"/><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ＭＳ Ｐゴシック"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pitchFamily="-84" charset="0"/>
                <a:ea typeface="ＭＳ Ｐゴシック" pitchFamily="34" charset="-128"/>
              </a:defRPr>
            </a:lvl1pPr>
          </a:lstStyle>
          <a:p>
            <a:pPr>
              <a:defRPr/>
            </a:pPr>
            <a:fld id="{51756ED1-7C99-4CAA-A494-A46823501D3C}" type="datetimeFigureOut">
              <a:rPr lang="en-US"/>
              <a:pPr>
                <a:defRPr/>
              </a:pPr>
              <a:t>4/13/16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charset="0"/>
                <a:ea typeface="ＭＳ Ｐゴシック"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pitchFamily="-84" charset="0"/>
                <a:ea typeface="ＭＳ Ｐゴシック" pitchFamily="34" charset="-128"/>
              </a:defRPr>
            </a:lvl1pPr>
          </a:lstStyle>
          <a:p>
            <a:pPr>
              <a:defRPr/>
            </a:pPr>
            <a:fld id="{541522C9-F2DD-4E11-B892-780977A758A7}" type="slidenum">
              <a:rPr lang="en-US"/>
              <a:pPr>
                <a:defRPr/>
              </a:pPr>
              <a:t>‹#›</a:t>
            </a:fld>
            <a:endParaRPr lang="en-US"/>
          </a:p>
        </p:txBody>
      </p:sp>
    </p:spTree>
    <p:extLst>
      <p:ext uri="{BB962C8B-B14F-4D97-AF65-F5344CB8AC3E}">
        <p14:creationId xmlns:p14="http://schemas.microsoft.com/office/powerpoint/2010/main" val="30495980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84" charset="0"/>
                <a:ea typeface="ＭＳ Ｐゴシック" pitchFamily="34" charset="-128"/>
              </a:defRPr>
            </a:lvl1pPr>
          </a:lstStyle>
          <a:p>
            <a:pPr>
              <a:defRPr/>
            </a:pPr>
            <a:fld id="{AC438B5A-85D7-40B8-97AC-02390B22C029}" type="slidenum">
              <a:rPr lang="en-US"/>
              <a:pPr>
                <a:defRPr/>
              </a:pPr>
              <a:t>‹#›</a:t>
            </a:fld>
            <a:endParaRPr lang="en-US"/>
          </a:p>
        </p:txBody>
      </p:sp>
    </p:spTree>
    <p:extLst>
      <p:ext uri="{BB962C8B-B14F-4D97-AF65-F5344CB8AC3E}">
        <p14:creationId xmlns:p14="http://schemas.microsoft.com/office/powerpoint/2010/main" val="38653857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pitchFamily="80"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a:t>
            </a:fld>
            <a:endParaRPr 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11</a:t>
            </a:fld>
            <a:endParaRPr 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12</a:t>
            </a:fld>
            <a:endParaRPr 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13</a:t>
            </a:fld>
            <a:endParaRPr 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14</a:t>
            </a:fld>
            <a:endParaRPr 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15</a:t>
            </a:fld>
            <a:endParaRPr 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16</a:t>
            </a:fld>
            <a:endParaRPr 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17</a:t>
            </a:fld>
            <a:endParaRPr 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18</a:t>
            </a:fld>
            <a:endParaRPr lang="en-US"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19</a:t>
            </a:fld>
            <a:endParaRPr 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20</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a:t>
            </a:fld>
            <a:endParaRPr 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21</a:t>
            </a:fld>
            <a:endParaRPr 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22</a:t>
            </a:fld>
            <a:endParaRPr lang="en-US"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23</a:t>
            </a:fld>
            <a:endParaRPr 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24</a:t>
            </a:fld>
            <a:endParaRPr lang="en-US"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25</a:t>
            </a:fld>
            <a:endParaRPr lang="en-US" sz="12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26</a:t>
            </a:fld>
            <a:endParaRPr lang="en-US" sz="12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27</a:t>
            </a:fld>
            <a:endParaRPr lang="en-US"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28</a:t>
            </a:fld>
            <a:endParaRPr lang="en-US"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29</a:t>
            </a:fld>
            <a:endParaRPr lang="en-US" sz="12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30</a:t>
            </a:fld>
            <a:endParaRPr 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a:t>
            </a:fld>
            <a:endParaRPr lang="en-US" sz="12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31</a:t>
            </a:fld>
            <a:endParaRPr lang="en-US" sz="12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32</a:t>
            </a:fld>
            <a:endParaRPr lang="en-US"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33</a:t>
            </a:fld>
            <a:endParaRPr lang="en-US"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34</a:t>
            </a:fld>
            <a:endParaRPr lang="en-US" sz="12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35</a:t>
            </a:fld>
            <a:endParaRPr lang="en-US" sz="12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36</a:t>
            </a:fld>
            <a:endParaRPr lang="en-US" sz="12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37</a:t>
            </a:fld>
            <a:endParaRPr lang="en-US" sz="120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38</a:t>
            </a:fld>
            <a:endParaRPr lang="en-US" sz="120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39</a:t>
            </a:fld>
            <a:endParaRPr lang="en-US" sz="12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40</a:t>
            </a:fld>
            <a:endParaRPr 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a:t>
            </a:fld>
            <a:endParaRPr lang="en-US" sz="12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41</a:t>
            </a:fld>
            <a:endParaRPr lang="en-US" sz="120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42</a:t>
            </a:fld>
            <a:endParaRPr lang="en-US" sz="120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43</a:t>
            </a:fld>
            <a:endParaRPr lang="en-US" sz="120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44</a:t>
            </a:fld>
            <a:endParaRPr lang="en-US" sz="120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45</a:t>
            </a:fld>
            <a:endParaRPr lang="en-US" sz="120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46</a:t>
            </a:fld>
            <a:endParaRPr lang="en-US" sz="120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47</a:t>
            </a:fld>
            <a:endParaRPr lang="en-US" sz="12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48</a:t>
            </a:fld>
            <a:endParaRPr lang="en-US" sz="120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49</a:t>
            </a:fld>
            <a:endParaRPr lang="en-US" sz="120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50</a:t>
            </a:fld>
            <a:endParaRPr 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a:t>
            </a:fld>
            <a:endParaRPr lang="en-US" sz="12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51</a:t>
            </a:fld>
            <a:endParaRPr lang="en-US" sz="12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52</a:t>
            </a:fld>
            <a:endParaRPr lang="en-US" sz="120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53</a:t>
            </a:fld>
            <a:endParaRPr lang="en-US" sz="120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54</a:t>
            </a:fld>
            <a:endParaRPr lang="en-US" sz="120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55</a:t>
            </a:fld>
            <a:endParaRPr lang="en-US" sz="120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56</a:t>
            </a:fld>
            <a:endParaRPr lang="en-US" sz="120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57</a:t>
            </a:fld>
            <a:endParaRPr lang="en-US" sz="120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58</a:t>
            </a:fld>
            <a:endParaRPr lang="en-US" sz="120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59</a:t>
            </a:fld>
            <a:endParaRPr lang="en-US" sz="120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60</a:t>
            </a:fld>
            <a:endParaRPr 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a:t>
            </a:fld>
            <a:endParaRPr lang="en-US" sz="120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61</a:t>
            </a:fld>
            <a:endParaRPr lang="en-US" sz="120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62</a:t>
            </a:fld>
            <a:endParaRPr lang="en-US" sz="120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63</a:t>
            </a:fld>
            <a:endParaRPr lang="en-US" sz="120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64</a:t>
            </a:fld>
            <a:endParaRPr lang="en-US" sz="120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65</a:t>
            </a:fld>
            <a:endParaRPr lang="en-US" sz="120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66</a:t>
            </a:fld>
            <a:endParaRPr lang="en-US" sz="120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67</a:t>
            </a:fld>
            <a:endParaRPr lang="en-US" sz="120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68</a:t>
            </a:fld>
            <a:endParaRPr lang="en-US" sz="120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69</a:t>
            </a:fld>
            <a:endParaRPr lang="en-US" sz="120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70</a:t>
            </a:fld>
            <a:endParaRPr 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a:t>
            </a:fld>
            <a:endParaRPr lang="en-US" sz="120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71</a:t>
            </a:fld>
            <a:endParaRPr lang="en-US" sz="120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72</a:t>
            </a:fld>
            <a:endParaRPr lang="en-US" sz="120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73</a:t>
            </a:fld>
            <a:endParaRPr lang="en-US" sz="120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74</a:t>
            </a:fld>
            <a:endParaRPr lang="en-US" sz="120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75</a:t>
            </a:fld>
            <a:endParaRPr lang="en-US" sz="120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76</a:t>
            </a:fld>
            <a:endParaRPr lang="en-US" sz="120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77</a:t>
            </a:fld>
            <a:endParaRPr lang="en-US" sz="120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78</a:t>
            </a:fld>
            <a:endParaRPr lang="en-US" sz="120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79</a:t>
            </a:fld>
            <a:endParaRPr lang="en-US" sz="120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80</a:t>
            </a:fld>
            <a:endParaRPr 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9</a:t>
            </a:fld>
            <a:endParaRPr lang="en-US" sz="120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81</a:t>
            </a:fld>
            <a:endParaRPr lang="en-US" sz="120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82</a:t>
            </a:fld>
            <a:endParaRPr lang="en-US" sz="120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83</a:t>
            </a:fld>
            <a:endParaRPr lang="en-US" sz="120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84</a:t>
            </a:fld>
            <a:endParaRPr lang="en-US" sz="120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85</a:t>
            </a:fld>
            <a:endParaRPr lang="en-US" sz="120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86</a:t>
            </a:fld>
            <a:endParaRPr lang="en-US" sz="120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87</a:t>
            </a:fld>
            <a:endParaRPr lang="en-US" sz="120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88</a:t>
            </a:fld>
            <a:endParaRPr lang="en-US" sz="120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89</a:t>
            </a:fld>
            <a:endParaRPr lang="en-US" sz="120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90</a:t>
            </a:fld>
            <a:endParaRPr 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10</a:t>
            </a:fld>
            <a:endParaRPr lang="en-US" sz="120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91</a:t>
            </a:fld>
            <a:endParaRPr lang="en-US" sz="120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92</a:t>
            </a:fld>
            <a:endParaRPr lang="en-US" sz="120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93</a:t>
            </a:fld>
            <a:endParaRPr lang="en-US" sz="120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94</a:t>
            </a:fld>
            <a:endParaRPr lang="en-US" sz="120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fld id="{8A69F6B2-C6A5-4D44-A53C-3F86589D3647}" type="slidenum">
              <a:rPr lang="en-US" sz="1200" smtClean="0"/>
              <a:pPr/>
              <a:t>95</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ln>
            <a:noFill/>
          </a:ln>
        </p:spPr>
        <p:txBody>
          <a:bodyPr vert="horz"/>
          <a:lstStyle>
            <a:lvl1pPr>
              <a:defRPr>
                <a:ln>
                  <a:noFill/>
                </a:ln>
                <a:solidFill>
                  <a:srgbClr val="FF66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4110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34020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3402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5739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5334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4" name="Rectangle 24"/>
          <p:cNvSpPr>
            <a:spLocks noChangeArrowheads="1"/>
          </p:cNvSpPr>
          <p:nvPr userDrawn="1"/>
        </p:nvSpPr>
        <p:spPr bwMode="auto">
          <a:xfrm>
            <a:off x="0" y="6400800"/>
            <a:ext cx="9144000" cy="457200"/>
          </a:xfrm>
          <a:prstGeom prst="rect">
            <a:avLst/>
          </a:prstGeom>
          <a:solidFill>
            <a:srgbClr val="941C3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pic>
        <p:nvPicPr>
          <p:cNvPr id="5" name="Picture 10" descr="Pearson_Strap_Bound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8"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earson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0"/>
          </p:nvPr>
        </p:nvSpPr>
        <p:spPr>
          <a:xfrm>
            <a:off x="1295400" y="16764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970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4865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095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4080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9980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859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48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76200" y="6602413"/>
            <a:ext cx="5399088" cy="179387"/>
          </a:xfrm>
          <a:prstGeom prst="rect">
            <a:avLst/>
          </a:prstGeom>
          <a:extLst/>
        </p:spPr>
        <p:txBody>
          <a:bodyPr/>
          <a:lstStyle>
            <a:lvl1pPr>
              <a:defRPr dirty="0">
                <a:latin typeface="+mn-lt"/>
                <a:ea typeface="ＭＳ Ｐゴシック" charset="0"/>
              </a:defRPr>
            </a:lvl1pPr>
          </a:lstStyle>
          <a:p>
            <a:pPr>
              <a:defRPr/>
            </a:pPr>
            <a:endParaRPr lang="en-GB" dirty="0"/>
          </a:p>
        </p:txBody>
      </p:sp>
    </p:spTree>
    <p:extLst>
      <p:ext uri="{BB962C8B-B14F-4D97-AF65-F5344CB8AC3E}">
        <p14:creationId xmlns:p14="http://schemas.microsoft.com/office/powerpoint/2010/main" val="1525639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76200" y="6602413"/>
            <a:ext cx="5399088" cy="179387"/>
          </a:xfrm>
          <a:prstGeom prst="rect">
            <a:avLst/>
          </a:prstGeom>
          <a:extLst/>
        </p:spPr>
        <p:txBody>
          <a:bodyPr/>
          <a:lstStyle>
            <a:lvl1pPr>
              <a:defRPr>
                <a:latin typeface="+mn-lt"/>
                <a:ea typeface="ＭＳ Ｐゴシック" charset="0"/>
              </a:defRPr>
            </a:lvl1pPr>
          </a:lstStyle>
          <a:p>
            <a:pPr>
              <a:defRPr/>
            </a:pPr>
            <a:endParaRPr lang="en-GB"/>
          </a:p>
        </p:txBody>
      </p:sp>
    </p:spTree>
    <p:extLst>
      <p:ext uri="{BB962C8B-B14F-4D97-AF65-F5344CB8AC3E}">
        <p14:creationId xmlns:p14="http://schemas.microsoft.com/office/powerpoint/2010/main" val="125977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55587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76200" y="6602413"/>
            <a:ext cx="5399088" cy="179387"/>
          </a:xfrm>
          <a:prstGeom prst="rect">
            <a:avLst/>
          </a:prstGeom>
          <a:extLst/>
        </p:spPr>
        <p:txBody>
          <a:bodyPr/>
          <a:lstStyle>
            <a:lvl1pPr>
              <a:defRPr>
                <a:latin typeface="+mn-lt"/>
                <a:ea typeface="ＭＳ Ｐゴシック" charset="0"/>
              </a:defRPr>
            </a:lvl1pPr>
          </a:lstStyle>
          <a:p>
            <a:pPr>
              <a:defRPr/>
            </a:pPr>
            <a:endParaRPr lang="en-GB"/>
          </a:p>
        </p:txBody>
      </p:sp>
    </p:spTree>
    <p:extLst>
      <p:ext uri="{BB962C8B-B14F-4D97-AF65-F5344CB8AC3E}">
        <p14:creationId xmlns:p14="http://schemas.microsoft.com/office/powerpoint/2010/main" val="186209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76200" y="6602413"/>
            <a:ext cx="5399088" cy="179387"/>
          </a:xfrm>
          <a:prstGeom prst="rect">
            <a:avLst/>
          </a:prstGeom>
          <a:extLst/>
        </p:spPr>
        <p:txBody>
          <a:bodyPr/>
          <a:lstStyle>
            <a:lvl1pPr>
              <a:defRPr>
                <a:latin typeface="+mn-lt"/>
                <a:ea typeface="ＭＳ Ｐゴシック" charset="0"/>
              </a:defRPr>
            </a:lvl1pPr>
          </a:lstStyle>
          <a:p>
            <a:pPr>
              <a:defRPr/>
            </a:pPr>
            <a:endParaRPr lang="en-GB"/>
          </a:p>
        </p:txBody>
      </p:sp>
    </p:spTree>
    <p:extLst>
      <p:ext uri="{BB962C8B-B14F-4D97-AF65-F5344CB8AC3E}">
        <p14:creationId xmlns:p14="http://schemas.microsoft.com/office/powerpoint/2010/main" val="613478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a:xfrm>
            <a:off x="457200" y="274638"/>
            <a:ext cx="8229600" cy="1143000"/>
          </a:xfrm>
          <a:prstGeom prst="rect">
            <a:avLst/>
          </a:prstGeom>
        </p:spPr>
        <p:txBody>
          <a:bodyPr vert="horz"/>
          <a:lstStyle>
            <a:lvl1pPr>
              <a:defRPr>
                <a:solidFill>
                  <a:srgbClr val="FF6600"/>
                </a:solidFill>
              </a:defRPr>
            </a:lvl1pPr>
          </a:lstStyle>
          <a:p>
            <a:r>
              <a:rPr lang="en-US" smtClean="0"/>
              <a:t>Click to edit Master title style</a:t>
            </a:r>
            <a:endParaRPr lang="en-US"/>
          </a:p>
        </p:txBody>
      </p:sp>
    </p:spTree>
    <p:extLst>
      <p:ext uri="{BB962C8B-B14F-4D97-AF65-F5344CB8AC3E}">
        <p14:creationId xmlns:p14="http://schemas.microsoft.com/office/powerpoint/2010/main" val="47973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FF66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39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66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33449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68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7971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714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a:xfrm>
            <a:off x="457200" y="274638"/>
            <a:ext cx="8229600" cy="1143000"/>
          </a:xfrm>
          <a:prstGeom prst="rect">
            <a:avLst/>
          </a:prstGeom>
        </p:spPr>
        <p:txBody>
          <a:bodyPr vert="horz"/>
          <a:lstStyle>
            <a:lvl1pPr>
              <a:defRPr>
                <a:solidFill>
                  <a:srgbClr val="FF6600"/>
                </a:solidFill>
              </a:defRPr>
            </a:lvl1pPr>
          </a:lstStyle>
          <a:p>
            <a:r>
              <a:rPr lang="en-US" smtClean="0"/>
              <a:t>Click to edit Master title style</a:t>
            </a:r>
            <a:endParaRPr lang="en-US"/>
          </a:p>
        </p:txBody>
      </p:sp>
    </p:spTree>
    <p:extLst>
      <p:ext uri="{BB962C8B-B14F-4D97-AF65-F5344CB8AC3E}">
        <p14:creationId xmlns:p14="http://schemas.microsoft.com/office/powerpoint/2010/main" val="1859133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body" idx="1"/>
          </p:nvPr>
        </p:nvSpPr>
        <p:spPr bwMode="auto">
          <a:xfrm>
            <a:off x="365125" y="1141413"/>
            <a:ext cx="8229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Rectangle 8"/>
          <p:cNvSpPr>
            <a:spLocks noChangeArrowheads="1"/>
          </p:cNvSpPr>
          <p:nvPr userDrawn="1"/>
        </p:nvSpPr>
        <p:spPr bwMode="gray">
          <a:xfrm>
            <a:off x="315913" y="6553200"/>
            <a:ext cx="5399087"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cs typeface="Arial" pitchFamily="34" charset="0"/>
              </a:rPr>
              <a:t>© 2017 Pearson Education, Inc.</a:t>
            </a:r>
          </a:p>
        </p:txBody>
      </p:sp>
    </p:spTree>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2" r:id="rId8"/>
    <p:sldLayoutId id="2147484853" r:id="rId9"/>
    <p:sldLayoutId id="2147484854" r:id="rId10"/>
  </p:sldLayoutIdLst>
  <p:timing>
    <p:tnLst>
      <p:par>
        <p:cTn xmlns:p14="http://schemas.microsoft.com/office/powerpoint/2010/main" id="1" dur="indefinite" restart="never" nodeType="tmRoot"/>
      </p:par>
    </p:tnLst>
  </p:timing>
  <p:hf sldNum="0" hdr="0" ftr="0" dt="0"/>
  <p:txStyles>
    <p:titleStyle>
      <a:lvl1pPr algn="l" rtl="0" eaLnBrk="0" fontAlgn="base" hangingPunct="0">
        <a:spcBef>
          <a:spcPct val="50000"/>
        </a:spcBef>
        <a:spcAft>
          <a:spcPct val="0"/>
        </a:spcAft>
        <a:defRPr sz="3200" b="1">
          <a:solidFill>
            <a:schemeClr val="tx1"/>
          </a:solidFill>
          <a:latin typeface="+mj-lt"/>
          <a:ea typeface="ＭＳ Ｐゴシック" pitchFamily="80" charset="-128"/>
          <a:cs typeface="+mj-cs"/>
        </a:defRPr>
      </a:lvl1pPr>
      <a:lvl2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2pPr>
      <a:lvl3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3pPr>
      <a:lvl4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4pPr>
      <a:lvl5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5pPr>
      <a:lvl6pPr marL="457200" algn="l" rtl="0" fontAlgn="base">
        <a:spcBef>
          <a:spcPct val="50000"/>
        </a:spcBef>
        <a:spcAft>
          <a:spcPct val="0"/>
        </a:spcAft>
        <a:defRPr sz="3200" b="1">
          <a:solidFill>
            <a:schemeClr val="bg1"/>
          </a:solidFill>
          <a:latin typeface="Arial" charset="0"/>
          <a:cs typeface="Times New Roman" charset="0"/>
        </a:defRPr>
      </a:lvl6pPr>
      <a:lvl7pPr marL="914400" algn="l" rtl="0" fontAlgn="base">
        <a:spcBef>
          <a:spcPct val="50000"/>
        </a:spcBef>
        <a:spcAft>
          <a:spcPct val="0"/>
        </a:spcAft>
        <a:defRPr sz="3200" b="1">
          <a:solidFill>
            <a:schemeClr val="bg1"/>
          </a:solidFill>
          <a:latin typeface="Arial" charset="0"/>
          <a:cs typeface="Times New Roman" charset="0"/>
        </a:defRPr>
      </a:lvl7pPr>
      <a:lvl8pPr marL="1371600" algn="l" rtl="0" fontAlgn="base">
        <a:spcBef>
          <a:spcPct val="50000"/>
        </a:spcBef>
        <a:spcAft>
          <a:spcPct val="0"/>
        </a:spcAft>
        <a:defRPr sz="3200" b="1">
          <a:solidFill>
            <a:schemeClr val="bg1"/>
          </a:solidFill>
          <a:latin typeface="Arial" charset="0"/>
          <a:cs typeface="Times New Roman" charset="0"/>
        </a:defRPr>
      </a:lvl8pPr>
      <a:lvl9pPr marL="1828800" algn="l" rtl="0" fontAlgn="base">
        <a:spcBef>
          <a:spcPct val="50000"/>
        </a:spcBef>
        <a:spcAft>
          <a:spcPct val="0"/>
        </a:spcAft>
        <a:defRPr sz="3200" b="1">
          <a:solidFill>
            <a:schemeClr val="bg1"/>
          </a:solidFill>
          <a:latin typeface="Arial"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gray">
          <a:xfrm>
            <a:off x="76200" y="6602413"/>
            <a:ext cx="5399088"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rPr>
              <a:t>© 2014 Pearson Education, Inc.</a:t>
            </a:r>
          </a:p>
        </p:txBody>
      </p:sp>
      <p:sp>
        <p:nvSpPr>
          <p:cNvPr id="245762" name="Rectangle 2"/>
          <p:cNvSpPr>
            <a:spLocks noGrp="1" noChangeArrowheads="1"/>
          </p:cNvSpPr>
          <p:nvPr>
            <p:ph type="title"/>
          </p:nvPr>
        </p:nvSpPr>
        <p:spPr bwMode="auto">
          <a:xfrm>
            <a:off x="457200" y="609600"/>
            <a:ext cx="8229600"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457200" y="29718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861" r:id="rId1"/>
    <p:sldLayoutId id="2147484855" r:id="rId2"/>
    <p:sldLayoutId id="2147484856" r:id="rId3"/>
    <p:sldLayoutId id="2147484857" r:id="rId4"/>
    <p:sldLayoutId id="2147484858" r:id="rId5"/>
    <p:sldLayoutId id="2147484859" r:id="rId6"/>
    <p:sldLayoutId id="2147484860" r:id="rId7"/>
    <p:sldLayoutId id="2147484862" r:id="rId8"/>
    <p:sldLayoutId id="2147484863" r:id="rId9"/>
    <p:sldLayoutId id="2147484864" r:id="rId10"/>
    <p:sldLayoutId id="2147484865" r:id="rId11"/>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3000">
          <a:solidFill>
            <a:schemeClr val="tx2"/>
          </a:solidFill>
          <a:latin typeface="+mj-lt"/>
          <a:ea typeface="ＭＳ Ｐゴシック" pitchFamily="80" charset="-128"/>
          <a:cs typeface="+mj-cs"/>
        </a:defRPr>
      </a:lvl1pPr>
      <a:lvl2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2pPr>
      <a:lvl3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3pPr>
      <a:lvl4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4pPr>
      <a:lvl5pPr algn="ctr" rtl="0" eaLnBrk="0" fontAlgn="base" hangingPunct="0">
        <a:spcBef>
          <a:spcPct val="0"/>
        </a:spcBef>
        <a:spcAft>
          <a:spcPct val="0"/>
        </a:spcAft>
        <a:defRPr sz="3000">
          <a:solidFill>
            <a:schemeClr val="tx2"/>
          </a:solidFill>
          <a:latin typeface="Arial" charset="0"/>
          <a:ea typeface="ＭＳ Ｐゴシック" pitchFamily="80" charset="-128"/>
          <a:cs typeface="Arial" charset="0"/>
        </a:defRPr>
      </a:lvl5pPr>
      <a:lvl6pPr marL="457200" algn="ctr" rtl="0" fontAlgn="base">
        <a:spcBef>
          <a:spcPct val="0"/>
        </a:spcBef>
        <a:spcAft>
          <a:spcPct val="0"/>
        </a:spcAft>
        <a:defRPr sz="3000">
          <a:solidFill>
            <a:schemeClr val="tx2"/>
          </a:solidFill>
          <a:latin typeface="Arial" charset="0"/>
          <a:ea typeface="ＭＳ Ｐゴシック" charset="0"/>
          <a:cs typeface="Arial" charset="0"/>
        </a:defRPr>
      </a:lvl6pPr>
      <a:lvl7pPr marL="914400" algn="ctr" rtl="0" fontAlgn="base">
        <a:spcBef>
          <a:spcPct val="0"/>
        </a:spcBef>
        <a:spcAft>
          <a:spcPct val="0"/>
        </a:spcAft>
        <a:defRPr sz="3000">
          <a:solidFill>
            <a:schemeClr val="tx2"/>
          </a:solidFill>
          <a:latin typeface="Arial" charset="0"/>
          <a:ea typeface="ＭＳ Ｐゴシック" charset="0"/>
          <a:cs typeface="Arial" charset="0"/>
        </a:defRPr>
      </a:lvl7pPr>
      <a:lvl8pPr marL="1371600" algn="ctr" rtl="0" fontAlgn="base">
        <a:spcBef>
          <a:spcPct val="0"/>
        </a:spcBef>
        <a:spcAft>
          <a:spcPct val="0"/>
        </a:spcAft>
        <a:defRPr sz="3000">
          <a:solidFill>
            <a:schemeClr val="tx2"/>
          </a:solidFill>
          <a:latin typeface="Arial" charset="0"/>
          <a:ea typeface="ＭＳ Ｐゴシック" charset="0"/>
          <a:cs typeface="Arial" charset="0"/>
        </a:defRPr>
      </a:lvl8pPr>
      <a:lvl9pPr marL="1828800" algn="ctr" rtl="0" fontAlgn="base">
        <a:spcBef>
          <a:spcPct val="0"/>
        </a:spcBef>
        <a:spcAft>
          <a:spcPct val="0"/>
        </a:spcAft>
        <a:defRPr sz="3000">
          <a:solidFill>
            <a:schemeClr val="tx2"/>
          </a:solidFill>
          <a:latin typeface="Arial" charset="0"/>
          <a:ea typeface="ＭＳ Ｐゴシック" charset="0"/>
          <a:cs typeface="Arial"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80" charset="-128"/>
          <a:cs typeface="+mn-cs"/>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Arial" charset="0"/>
          <a:cs typeface="+mn-cs"/>
        </a:defRPr>
      </a:lvl5pPr>
      <a:lvl6pPr marL="27813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6pPr>
      <a:lvl7pPr marL="32385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7pPr>
      <a:lvl8pPr marL="36957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8pPr>
      <a:lvl9pPr marL="4152900" indent="-495300" algn="l" rtl="0" fontAlgn="base">
        <a:spcBef>
          <a:spcPct val="20000"/>
        </a:spcBef>
        <a:spcAft>
          <a:spcPct val="0"/>
        </a:spcAft>
        <a:buFont typeface="Arial" charset="0"/>
        <a:buAutoNum type="alphaLcParenR"/>
        <a:defRPr sz="26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7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7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7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8.jpeg"/></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8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8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8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8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8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8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9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9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9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9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94.jpg"/></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9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98.jpeg"/></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0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0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0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04.jpg"/></Relationships>
</file>

<file path=ppt/slides/_rels/slide93.xml.rels><?xml version="1.0" encoding="UTF-8" standalone="yes"?>
<Relationships xmlns="http://schemas.openxmlformats.org/package/2006/relationships"><Relationship Id="rId3" Type="http://schemas.openxmlformats.org/officeDocument/2006/relationships/image" Target="../media/image105.jpg"/><Relationship Id="rId4" Type="http://schemas.openxmlformats.org/officeDocument/2006/relationships/image" Target="../media/image106.jpg"/><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07.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10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685800" y="1600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endParaRPr lang="en-US" sz="3000">
              <a:solidFill>
                <a:schemeClr val="tx2"/>
              </a:solidFill>
              <a:latin typeface="Arial" charset="0"/>
              <a:ea typeface="ＭＳ Ｐゴシック" charset="0"/>
            </a:endParaRPr>
          </a:p>
        </p:txBody>
      </p:sp>
      <p:sp>
        <p:nvSpPr>
          <p:cNvPr id="14339" name="Rectangle 3"/>
          <p:cNvSpPr>
            <a:spLocks noChangeArrowheads="1"/>
          </p:cNvSpPr>
          <p:nvPr/>
        </p:nvSpPr>
        <p:spPr bwMode="auto">
          <a:xfrm>
            <a:off x="5205413" y="5410200"/>
            <a:ext cx="31686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defRPr/>
            </a:pPr>
            <a:r>
              <a:rPr lang="en-US" sz="2100" dirty="0">
                <a:latin typeface="+mn-lt"/>
              </a:rPr>
              <a:t>Chad Snyder, PhD</a:t>
            </a:r>
          </a:p>
          <a:p>
            <a:pPr eaLnBrk="1" hangingPunct="1">
              <a:lnSpc>
                <a:spcPct val="80000"/>
              </a:lnSpc>
              <a:spcBef>
                <a:spcPct val="20000"/>
              </a:spcBef>
              <a:defRPr/>
            </a:pPr>
            <a:r>
              <a:rPr lang="en-US" sz="2100" dirty="0">
                <a:latin typeface="+mn-lt"/>
              </a:rPr>
              <a:t>Grace College</a:t>
            </a:r>
          </a:p>
        </p:txBody>
      </p:sp>
      <p:sp>
        <p:nvSpPr>
          <p:cNvPr id="8197" name="Rectangle 2"/>
          <p:cNvSpPr txBox="1">
            <a:spLocks noChangeArrowheads="1"/>
          </p:cNvSpPr>
          <p:nvPr/>
        </p:nvSpPr>
        <p:spPr bwMode="auto">
          <a:xfrm>
            <a:off x="5205413" y="2286000"/>
            <a:ext cx="3873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pPr algn="ctr"/>
            <a:r>
              <a:rPr lang="en-US" altLang="en-US" sz="4000" dirty="0">
                <a:solidFill>
                  <a:schemeClr val="tx2"/>
                </a:solidFill>
                <a:latin typeface="+mj-lt"/>
              </a:rPr>
              <a:t>Chapter </a:t>
            </a:r>
            <a:r>
              <a:rPr lang="en-US" altLang="en-US" sz="4000" dirty="0" smtClean="0">
                <a:solidFill>
                  <a:schemeClr val="tx2"/>
                </a:solidFill>
                <a:latin typeface="+mj-lt"/>
              </a:rPr>
              <a:t>8</a:t>
            </a:r>
            <a:r>
              <a:rPr lang="en-US" altLang="en-US" sz="4000" dirty="0">
                <a:solidFill>
                  <a:schemeClr val="tx2"/>
                </a:solidFill>
                <a:latin typeface="+mj-lt"/>
              </a:rPr>
              <a:t/>
            </a:r>
            <a:br>
              <a:rPr lang="en-US" altLang="en-US" sz="4000" dirty="0">
                <a:solidFill>
                  <a:schemeClr val="tx2"/>
                </a:solidFill>
                <a:latin typeface="+mj-lt"/>
              </a:rPr>
            </a:br>
            <a:r>
              <a:rPr lang="en-US" altLang="en-US" sz="4000" dirty="0">
                <a:solidFill>
                  <a:schemeClr val="tx2"/>
                </a:solidFill>
                <a:latin typeface="+mj-lt"/>
              </a:rPr>
              <a:t>Lecture</a:t>
            </a:r>
          </a:p>
        </p:txBody>
      </p:sp>
      <p:sp>
        <p:nvSpPr>
          <p:cNvPr id="13" name="Rectangle 8"/>
          <p:cNvSpPr>
            <a:spLocks noChangeArrowheads="1"/>
          </p:cNvSpPr>
          <p:nvPr/>
        </p:nvSpPr>
        <p:spPr bwMode="auto">
          <a:xfrm>
            <a:off x="5205413" y="525463"/>
            <a:ext cx="38735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altLang="en-US" sz="2800" i="1" dirty="0">
                <a:latin typeface="+mj-lt"/>
                <a:sym typeface="Symbol" pitchFamily="80" charset="2"/>
              </a:rPr>
              <a:t>Organic Chemistry</a:t>
            </a:r>
            <a:r>
              <a:rPr lang="en-US" altLang="en-US" sz="2800" dirty="0">
                <a:latin typeface="+mj-lt"/>
                <a:sym typeface="Symbol" pitchFamily="80" charset="2"/>
              </a:rPr>
              <a:t>, </a:t>
            </a:r>
            <a:br>
              <a:rPr lang="en-US" altLang="en-US" sz="2800" dirty="0">
                <a:latin typeface="+mj-lt"/>
                <a:sym typeface="Symbol" pitchFamily="80" charset="2"/>
              </a:rPr>
            </a:br>
            <a:r>
              <a:rPr lang="en-US" altLang="en-US" sz="2800" dirty="0">
                <a:latin typeface="+mj-lt"/>
                <a:sym typeface="Symbol" pitchFamily="80" charset="2"/>
              </a:rPr>
              <a:t>9</a:t>
            </a:r>
            <a:r>
              <a:rPr lang="en-US" altLang="en-US" sz="2800" baseline="30000" dirty="0">
                <a:latin typeface="+mj-lt"/>
                <a:sym typeface="Symbol" pitchFamily="80" charset="2"/>
              </a:rPr>
              <a:t>th</a:t>
            </a:r>
            <a:r>
              <a:rPr lang="en-US" altLang="en-US" sz="2800" dirty="0">
                <a:latin typeface="+mj-lt"/>
                <a:sym typeface="Symbol" pitchFamily="80" charset="2"/>
              </a:rPr>
              <a:t> Edition</a:t>
            </a:r>
            <a:br>
              <a:rPr lang="en-US" altLang="en-US" sz="2800" dirty="0">
                <a:latin typeface="+mj-lt"/>
                <a:sym typeface="Symbol" pitchFamily="80" charset="2"/>
              </a:rPr>
            </a:br>
            <a:r>
              <a:rPr lang="en-US" altLang="en-US" sz="2800" dirty="0">
                <a:latin typeface="+mj-lt"/>
                <a:sym typeface="Symbol" pitchFamily="80" charset="2"/>
              </a:rPr>
              <a:t>L. G. Wade, Jr.</a:t>
            </a:r>
          </a:p>
        </p:txBody>
      </p:sp>
      <p:sp>
        <p:nvSpPr>
          <p:cNvPr id="8199" name="Rectangle 10"/>
          <p:cNvSpPr txBox="1">
            <a:spLocks noChangeArrowheads="1"/>
          </p:cNvSpPr>
          <p:nvPr/>
        </p:nvSpPr>
        <p:spPr bwMode="auto">
          <a:xfrm>
            <a:off x="5205413" y="3505200"/>
            <a:ext cx="38639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pitchFamily="80" charset="-128"/>
              </a:defRPr>
            </a:lvl1pPr>
            <a:lvl2pPr marL="742950" indent="-285750">
              <a:defRPr sz="2400">
                <a:solidFill>
                  <a:schemeClr val="tx1"/>
                </a:solidFill>
                <a:latin typeface="Times" pitchFamily="18" charset="0"/>
                <a:ea typeface="ＭＳ Ｐゴシック" pitchFamily="80" charset="-128"/>
              </a:defRPr>
            </a:lvl2pPr>
            <a:lvl3pPr marL="1143000" indent="-228600">
              <a:defRPr sz="2400">
                <a:solidFill>
                  <a:schemeClr val="tx1"/>
                </a:solidFill>
                <a:latin typeface="Times" pitchFamily="18" charset="0"/>
                <a:ea typeface="ＭＳ Ｐゴシック" pitchFamily="80" charset="-128"/>
              </a:defRPr>
            </a:lvl3pPr>
            <a:lvl4pPr marL="1600200" indent="-228600">
              <a:defRPr sz="2400">
                <a:solidFill>
                  <a:schemeClr val="tx1"/>
                </a:solidFill>
                <a:latin typeface="Times" pitchFamily="18" charset="0"/>
                <a:ea typeface="ＭＳ Ｐゴシック" pitchFamily="80" charset="-128"/>
              </a:defRPr>
            </a:lvl4pPr>
            <a:lvl5pPr marL="2057400" indent="-228600">
              <a:defRPr sz="2400">
                <a:solidFill>
                  <a:schemeClr val="tx1"/>
                </a:solidFill>
                <a:latin typeface="Times" pitchFamily="18"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80" charset="-128"/>
              </a:defRPr>
            </a:lvl9pPr>
          </a:lstStyle>
          <a:p>
            <a:pPr algn="ctr" eaLnBrk="1" hangingPunct="1">
              <a:buFont typeface="Arial" charset="0"/>
              <a:buNone/>
            </a:pPr>
            <a:r>
              <a:rPr lang="en-US" altLang="en-US" sz="2800" dirty="0">
                <a:solidFill>
                  <a:schemeClr val="tx2"/>
                </a:solidFill>
                <a:latin typeface="+mj-lt"/>
              </a:rPr>
              <a:t>Reactions of Alkenes</a:t>
            </a:r>
          </a:p>
        </p:txBody>
      </p:sp>
      <p:sp>
        <p:nvSpPr>
          <p:cNvPr id="10" name="Rectangle 8"/>
          <p:cNvSpPr>
            <a:spLocks noChangeArrowheads="1"/>
          </p:cNvSpPr>
          <p:nvPr/>
        </p:nvSpPr>
        <p:spPr bwMode="gray">
          <a:xfrm>
            <a:off x="315914" y="6115844"/>
            <a:ext cx="234870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cs typeface="Arial" pitchFamily="34" charset="0"/>
              </a:rPr>
              <a:t>© 2017 Pearson Education, Inc.</a:t>
            </a:r>
          </a:p>
        </p:txBody>
      </p:sp>
      <p:pic>
        <p:nvPicPr>
          <p:cNvPr id="2" name="Picture 1" descr="08_00_ChOpener.jpg"/>
          <p:cNvPicPr>
            <a:picLocks noChangeAspect="1"/>
          </p:cNvPicPr>
          <p:nvPr/>
        </p:nvPicPr>
        <p:blipFill rotWithShape="1">
          <a:blip r:embed="rId2" cstate="print">
            <a:extLst>
              <a:ext uri="{28A0092B-C50C-407E-A947-70E740481C1C}">
                <a14:useLocalDpi xmlns:a14="http://schemas.microsoft.com/office/drawing/2010/main" val="0"/>
              </a:ext>
            </a:extLst>
          </a:blip>
          <a:srcRect b="2730"/>
          <a:stretch/>
        </p:blipFill>
        <p:spPr>
          <a:xfrm>
            <a:off x="193837" y="590301"/>
            <a:ext cx="4980108" cy="33839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685800" y="273757"/>
            <a:ext cx="7772400" cy="1143000"/>
          </a:xfrm>
        </p:spPr>
        <p:txBody>
          <a:bodyPr/>
          <a:lstStyle/>
          <a:p>
            <a:pPr algn="ctr"/>
            <a:r>
              <a:rPr lang="en-US" sz="4400" b="0">
                <a:solidFill>
                  <a:srgbClr val="000000"/>
                </a:solidFill>
                <a:ea typeface="ＭＳ Ｐゴシック" charset="0"/>
              </a:rPr>
              <a:t>Markovnikov’s Rule</a:t>
            </a:r>
          </a:p>
        </p:txBody>
      </p:sp>
      <p:sp>
        <p:nvSpPr>
          <p:cNvPr id="3" name="Text Box 9"/>
          <p:cNvSpPr txBox="1">
            <a:spLocks noChangeArrowheads="1"/>
          </p:cNvSpPr>
          <p:nvPr/>
        </p:nvSpPr>
        <p:spPr bwMode="auto">
          <a:xfrm>
            <a:off x="457200" y="5178778"/>
            <a:ext cx="84045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spcBef>
                <a:spcPct val="50000"/>
              </a:spcBef>
            </a:pPr>
            <a:r>
              <a:rPr lang="en-US" sz="2700">
                <a:latin typeface="+mn-lt"/>
              </a:rPr>
              <a:t>The acid proton will bond to carbon 3 in order to produce the most stable carbocation possible.</a:t>
            </a:r>
          </a:p>
        </p:txBody>
      </p:sp>
      <p:pic>
        <p:nvPicPr>
          <p:cNvPr id="4" name="Picture 2"/>
          <p:cNvPicPr>
            <a:picLocks noChangeAspect="1"/>
          </p:cNvPicPr>
          <p:nvPr/>
        </p:nvPicPr>
        <p:blipFill rotWithShape="1">
          <a:blip r:embed="rId3">
            <a:extLst>
              <a:ext uri="{28A0092B-C50C-407E-A947-70E740481C1C}">
                <a14:useLocalDpi xmlns:a14="http://schemas.microsoft.com/office/drawing/2010/main" val="0"/>
              </a:ext>
            </a:extLst>
          </a:blip>
          <a:srcRect b="4441"/>
          <a:stretch/>
        </p:blipFill>
        <p:spPr bwMode="auto">
          <a:xfrm>
            <a:off x="909638" y="1707448"/>
            <a:ext cx="7324725" cy="285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2108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588"/>
            <a:ext cx="8458200" cy="1143000"/>
          </a:xfrm>
        </p:spPr>
        <p:txBody>
          <a:bodyPr/>
          <a:lstStyle/>
          <a:p>
            <a:pPr algn="ctr"/>
            <a:r>
              <a:rPr lang="en-US" sz="4400" b="0">
                <a:solidFill>
                  <a:srgbClr val="000000"/>
                </a:solidFill>
                <a:ea typeface="ＭＳ Ｐゴシック" charset="0"/>
              </a:rPr>
              <a:t>Markovnikov’s Rule (Continued)</a:t>
            </a:r>
          </a:p>
        </p:txBody>
      </p:sp>
      <p:sp>
        <p:nvSpPr>
          <p:cNvPr id="3" name="Content Placeholder 2"/>
          <p:cNvSpPr>
            <a:spLocks noGrp="1"/>
          </p:cNvSpPr>
          <p:nvPr>
            <p:ph idx="1"/>
          </p:nvPr>
        </p:nvSpPr>
        <p:spPr>
          <a:xfrm>
            <a:off x="457200" y="4953000"/>
            <a:ext cx="7772400" cy="1077218"/>
          </a:xfrm>
        </p:spPr>
        <p:txBody>
          <a:bodyPr/>
          <a:lstStyle/>
          <a:p>
            <a:r>
              <a:rPr lang="en-US">
                <a:ea typeface="ＭＳ Ｐゴシック" charset="0"/>
              </a:rPr>
              <a:t>The bromide anion then adds to the carbocation.</a:t>
            </a:r>
          </a:p>
        </p:txBody>
      </p:sp>
      <p:pic>
        <p:nvPicPr>
          <p:cNvPr id="4" name="Picture 3" descr="08_Pg363_UnFigure_2.jpg"/>
          <p:cNvPicPr>
            <a:picLocks noChangeAspect="1"/>
          </p:cNvPicPr>
          <p:nvPr/>
        </p:nvPicPr>
        <p:blipFill rotWithShape="1">
          <a:blip r:embed="rId3">
            <a:extLst>
              <a:ext uri="{28A0092B-C50C-407E-A947-70E740481C1C}">
                <a14:useLocalDpi xmlns:a14="http://schemas.microsoft.com/office/drawing/2010/main" val="0"/>
              </a:ext>
            </a:extLst>
          </a:blip>
          <a:srcRect b="7987"/>
          <a:stretch/>
        </p:blipFill>
        <p:spPr>
          <a:xfrm>
            <a:off x="304800" y="2298700"/>
            <a:ext cx="8534400" cy="2075369"/>
          </a:xfrm>
          <a:prstGeom prst="rect">
            <a:avLst/>
          </a:prstGeom>
        </p:spPr>
      </p:pic>
    </p:spTree>
    <p:extLst>
      <p:ext uri="{BB962C8B-B14F-4D97-AF65-F5344CB8AC3E}">
        <p14:creationId xmlns:p14="http://schemas.microsoft.com/office/powerpoint/2010/main" val="15488673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372686" y="283810"/>
            <a:ext cx="83986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r>
              <a:rPr lang="en-US" sz="4400">
                <a:latin typeface="+mj-lt"/>
              </a:rPr>
              <a:t>The Reaction-Energy Diagram</a:t>
            </a:r>
          </a:p>
        </p:txBody>
      </p:sp>
      <p:sp>
        <p:nvSpPr>
          <p:cNvPr id="3" name="TextBox 5"/>
          <p:cNvSpPr txBox="1">
            <a:spLocks noChangeArrowheads="1"/>
          </p:cNvSpPr>
          <p:nvPr/>
        </p:nvSpPr>
        <p:spPr bwMode="auto">
          <a:xfrm>
            <a:off x="457200" y="5346216"/>
            <a:ext cx="812574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a:latin typeface="+mn-lt"/>
              </a:rPr>
              <a:t>The first step is rate-determining in the </a:t>
            </a:r>
          </a:p>
          <a:p>
            <a:r>
              <a:rPr lang="en-US">
                <a:latin typeface="+mn-lt"/>
              </a:rPr>
              <a:t>electrophilic addition to an alkene.</a:t>
            </a:r>
          </a:p>
        </p:txBody>
      </p:sp>
      <p:pic>
        <p:nvPicPr>
          <p:cNvPr id="4" name="Picture 3" descr="08_03_Figure.jpg"/>
          <p:cNvPicPr>
            <a:picLocks noChangeAspect="1"/>
          </p:cNvPicPr>
          <p:nvPr/>
        </p:nvPicPr>
        <p:blipFill rotWithShape="1">
          <a:blip r:embed="rId3">
            <a:extLst>
              <a:ext uri="{28A0092B-C50C-407E-A947-70E740481C1C}">
                <a14:useLocalDpi xmlns:a14="http://schemas.microsoft.com/office/drawing/2010/main" val="0"/>
              </a:ext>
            </a:extLst>
          </a:blip>
          <a:srcRect b="3311"/>
          <a:stretch/>
        </p:blipFill>
        <p:spPr>
          <a:xfrm>
            <a:off x="1365990" y="1158893"/>
            <a:ext cx="6412021" cy="4211382"/>
          </a:xfrm>
          <a:prstGeom prst="rect">
            <a:avLst/>
          </a:prstGeom>
        </p:spPr>
      </p:pic>
    </p:spTree>
    <p:extLst>
      <p:ext uri="{BB962C8B-B14F-4D97-AF65-F5344CB8AC3E}">
        <p14:creationId xmlns:p14="http://schemas.microsoft.com/office/powerpoint/2010/main" val="28877614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911" y="283810"/>
            <a:ext cx="7772400" cy="1143000"/>
          </a:xfrm>
        </p:spPr>
        <p:txBody>
          <a:bodyPr/>
          <a:lstStyle/>
          <a:p>
            <a:pPr algn="ctr"/>
            <a:r>
              <a:rPr lang="en-US" sz="4400" b="0">
                <a:solidFill>
                  <a:srgbClr val="000000"/>
                </a:solidFill>
                <a:ea typeface="ＭＳ Ｐゴシック" charset="0"/>
              </a:rPr>
              <a:t>Example</a:t>
            </a:r>
          </a:p>
        </p:txBody>
      </p:sp>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b="4119"/>
          <a:stretch/>
        </p:blipFill>
        <p:spPr bwMode="auto">
          <a:xfrm>
            <a:off x="762000" y="2209800"/>
            <a:ext cx="7620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4233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59226" y="1628775"/>
            <a:ext cx="8610600" cy="707886"/>
          </a:xfrm>
          <a:prstGeom prst="rect">
            <a:avLst/>
          </a:prstGeom>
          <a:noFill/>
          <a:ln w="9525">
            <a:noFill/>
            <a:miter lim="800000"/>
            <a:headEnd/>
            <a:tailEnd/>
          </a:ln>
        </p:spPr>
        <p:txBody>
          <a:bodyPr>
            <a:spAutoFit/>
          </a:bodyPr>
          <a:lstStyle/>
          <a:p>
            <a:pPr>
              <a:defRPr/>
            </a:pPr>
            <a:r>
              <a:rPr lang="en-US" altLang="en-US" sz="2000" dirty="0">
                <a:latin typeface="+mn-lt"/>
                <a:ea typeface="ＭＳ Ｐゴシック" pitchFamily="80" charset="-128"/>
                <a:cs typeface="+mn-cs"/>
              </a:rPr>
              <a:t>Show how you would accomplish the following synthetic conversions.</a:t>
            </a:r>
          </a:p>
          <a:p>
            <a:pPr>
              <a:defRPr/>
            </a:pPr>
            <a:r>
              <a:rPr lang="en-US" altLang="en-US" sz="2000" dirty="0">
                <a:latin typeface="+mn-lt"/>
                <a:ea typeface="ＭＳ Ｐゴシック" pitchFamily="80" charset="-128"/>
                <a:cs typeface="+mn-cs"/>
              </a:rPr>
              <a:t>(a) Convert 1-methylcyclohexene to 1-bromo-1-methylcyclohexane.</a:t>
            </a:r>
          </a:p>
        </p:txBody>
      </p:sp>
      <p:sp>
        <p:nvSpPr>
          <p:cNvPr id="3" name="Text Box 8"/>
          <p:cNvSpPr txBox="1">
            <a:spLocks noChangeArrowheads="1"/>
          </p:cNvSpPr>
          <p:nvPr/>
        </p:nvSpPr>
        <p:spPr bwMode="auto">
          <a:xfrm>
            <a:off x="359226" y="3327400"/>
            <a:ext cx="8610600" cy="707886"/>
          </a:xfrm>
          <a:prstGeom prst="rect">
            <a:avLst/>
          </a:prstGeom>
          <a:noFill/>
          <a:ln w="9525">
            <a:noFill/>
            <a:miter lim="800000"/>
            <a:headEnd/>
            <a:tailEnd/>
          </a:ln>
        </p:spPr>
        <p:txBody>
          <a:bodyPr>
            <a:spAutoFit/>
          </a:bodyPr>
          <a:lstStyle/>
          <a:p>
            <a:pPr>
              <a:defRPr/>
            </a:pPr>
            <a:r>
              <a:rPr lang="en-US" altLang="en-US" sz="2000" dirty="0">
                <a:latin typeface="+mn-lt"/>
                <a:ea typeface="ＭＳ Ｐゴシック" pitchFamily="80" charset="-128"/>
                <a:cs typeface="+mn-cs"/>
              </a:rPr>
              <a:t>This synthesis requires the addition of HBr to an alkene with Markovnikov orientation. Ionic addition of HBr gives the correct product.</a:t>
            </a:r>
          </a:p>
        </p:txBody>
      </p:sp>
      <p:sp>
        <p:nvSpPr>
          <p:cNvPr id="4" name="Title 11"/>
          <p:cNvSpPr txBox="1">
            <a:spLocks/>
          </p:cNvSpPr>
          <p:nvPr/>
        </p:nvSpPr>
        <p:spPr bwMode="auto">
          <a:xfrm>
            <a:off x="457200" y="27093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r>
              <a:rPr lang="en-US" sz="4400" dirty="0">
                <a:solidFill>
                  <a:schemeClr val="tx2"/>
                </a:solidFill>
                <a:latin typeface="+mj-lt"/>
                <a:cs typeface="Arial" charset="0"/>
              </a:rPr>
              <a:t>Solved Problem </a:t>
            </a:r>
            <a:r>
              <a:rPr lang="en-US" sz="4400" dirty="0" smtClean="0">
                <a:solidFill>
                  <a:schemeClr val="tx2"/>
                </a:solidFill>
                <a:latin typeface="+mj-lt"/>
                <a:cs typeface="Arial" charset="0"/>
              </a:rPr>
              <a:t>1</a:t>
            </a:r>
            <a:endParaRPr lang="en-US" sz="4400" dirty="0">
              <a:solidFill>
                <a:schemeClr val="tx2"/>
              </a:solidFill>
              <a:latin typeface="+mj-lt"/>
              <a:cs typeface="Arial" charset="0"/>
            </a:endParaRPr>
          </a:p>
        </p:txBody>
      </p:sp>
      <p:sp>
        <p:nvSpPr>
          <p:cNvPr id="5" name="TextBox 12"/>
          <p:cNvSpPr txBox="1">
            <a:spLocks noChangeArrowheads="1"/>
          </p:cNvSpPr>
          <p:nvPr/>
        </p:nvSpPr>
        <p:spPr bwMode="auto">
          <a:xfrm>
            <a:off x="348340" y="2743200"/>
            <a:ext cx="1403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400">
                <a:latin typeface="+mn-lt"/>
                <a:cs typeface="Arial" charset="0"/>
              </a:rPr>
              <a:t>Solution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8879"/>
          <a:stretch/>
        </p:blipFill>
        <p:spPr bwMode="auto">
          <a:xfrm>
            <a:off x="1295400" y="4297363"/>
            <a:ext cx="6553200" cy="13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7589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2396214" y="255588"/>
            <a:ext cx="43515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r>
              <a:rPr lang="en-US" sz="4400">
                <a:latin typeface="+mj-lt"/>
              </a:rPr>
              <a:t>More Examples</a:t>
            </a:r>
          </a:p>
        </p:txBody>
      </p:sp>
      <p:pic>
        <p:nvPicPr>
          <p:cNvPr id="3" name="Picture 2" descr="08_Pg365_UnFigure.jpg"/>
          <p:cNvPicPr>
            <a:picLocks noChangeAspect="1"/>
          </p:cNvPicPr>
          <p:nvPr/>
        </p:nvPicPr>
        <p:blipFill rotWithShape="1">
          <a:blip r:embed="rId3">
            <a:extLst>
              <a:ext uri="{28A0092B-C50C-407E-A947-70E740481C1C}">
                <a14:useLocalDpi xmlns:a14="http://schemas.microsoft.com/office/drawing/2010/main" val="0"/>
              </a:ext>
            </a:extLst>
          </a:blip>
          <a:srcRect b="3404"/>
          <a:stretch/>
        </p:blipFill>
        <p:spPr>
          <a:xfrm>
            <a:off x="304800" y="1303364"/>
            <a:ext cx="8534400" cy="4822685"/>
          </a:xfrm>
          <a:prstGeom prst="rect">
            <a:avLst/>
          </a:prstGeom>
        </p:spPr>
      </p:pic>
    </p:spTree>
    <p:extLst>
      <p:ext uri="{BB962C8B-B14F-4D97-AF65-F5344CB8AC3E}">
        <p14:creationId xmlns:p14="http://schemas.microsoft.com/office/powerpoint/2010/main" val="21534004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09600" y="276578"/>
            <a:ext cx="7924800" cy="1143000"/>
          </a:xfrm>
        </p:spPr>
        <p:txBody>
          <a:bodyPr/>
          <a:lstStyle/>
          <a:p>
            <a:pPr algn="ctr"/>
            <a:r>
              <a:rPr lang="en-US" sz="4400" b="0" dirty="0">
                <a:solidFill>
                  <a:srgbClr val="000000"/>
                </a:solidFill>
                <a:ea typeface="ＭＳ Ｐゴシック" charset="0"/>
              </a:rPr>
              <a:t>Free-Radical Addition of </a:t>
            </a:r>
            <a:r>
              <a:rPr lang="en-US" sz="4400" b="0" dirty="0" err="1">
                <a:solidFill>
                  <a:srgbClr val="000000"/>
                </a:solidFill>
                <a:ea typeface="ＭＳ Ｐゴシック" charset="0"/>
              </a:rPr>
              <a:t>HBr</a:t>
            </a:r>
            <a:endParaRPr lang="en-US" sz="4400" b="0" dirty="0">
              <a:solidFill>
                <a:srgbClr val="000000"/>
              </a:solidFill>
              <a:ea typeface="ＭＳ Ｐゴシック" charset="0"/>
            </a:endParaRPr>
          </a:p>
        </p:txBody>
      </p:sp>
      <p:sp>
        <p:nvSpPr>
          <p:cNvPr id="3" name="Rectangle 3"/>
          <p:cNvSpPr txBox="1">
            <a:spLocks noChangeArrowheads="1"/>
          </p:cNvSpPr>
          <p:nvPr/>
        </p:nvSpPr>
        <p:spPr bwMode="auto">
          <a:xfrm>
            <a:off x="457199" y="1828800"/>
            <a:ext cx="8432158" cy="366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800" dirty="0" smtClean="0">
                <a:ea typeface="ＭＳ Ｐゴシック" charset="0"/>
              </a:rPr>
              <a:t>In the presence of peroxides, </a:t>
            </a:r>
            <a:r>
              <a:rPr lang="en-US" sz="2800" dirty="0" err="1" smtClean="0">
                <a:ea typeface="ＭＳ Ｐゴシック" charset="0"/>
              </a:rPr>
              <a:t>HBr</a:t>
            </a:r>
            <a:r>
              <a:rPr lang="en-US" sz="2800" dirty="0" smtClean="0">
                <a:ea typeface="ＭＳ Ｐゴシック" charset="0"/>
              </a:rPr>
              <a:t> adds to an alkene to form the “anti-</a:t>
            </a:r>
            <a:r>
              <a:rPr lang="en-US" sz="2800" dirty="0" err="1" smtClean="0">
                <a:ea typeface="ＭＳ Ｐゴシック" charset="0"/>
              </a:rPr>
              <a:t>Markovnikov</a:t>
            </a:r>
            <a:r>
              <a:rPr lang="en-US" sz="2800" dirty="0" smtClean="0">
                <a:ea typeface="ＭＳ Ｐゴシック" charset="0"/>
              </a:rPr>
              <a:t>” product. </a:t>
            </a:r>
          </a:p>
          <a:p>
            <a:pPr>
              <a:lnSpc>
                <a:spcPct val="90000"/>
              </a:lnSpc>
            </a:pPr>
            <a:r>
              <a:rPr lang="en-US" sz="2800" dirty="0" smtClean="0">
                <a:ea typeface="ＭＳ Ｐゴシック" charset="0"/>
              </a:rPr>
              <a:t>Peroxides produce free radicals.</a:t>
            </a:r>
          </a:p>
          <a:p>
            <a:r>
              <a:rPr lang="en-US" sz="2800" i="1" dirty="0" smtClean="0">
                <a:ea typeface="ＭＳ Ｐゴシック" charset="0"/>
              </a:rPr>
              <a:t>Only</a:t>
            </a:r>
            <a:r>
              <a:rPr lang="en-US" sz="2800" dirty="0" smtClean="0">
                <a:ea typeface="ＭＳ Ｐゴシック" charset="0"/>
              </a:rPr>
              <a:t> </a:t>
            </a:r>
            <a:r>
              <a:rPr lang="en-US" sz="2800" dirty="0" err="1" smtClean="0">
                <a:ea typeface="ＭＳ Ｐゴシック" charset="0"/>
              </a:rPr>
              <a:t>HBr</a:t>
            </a:r>
            <a:r>
              <a:rPr lang="en-US" sz="2800" dirty="0" smtClean="0">
                <a:ea typeface="ＭＳ Ｐゴシック" charset="0"/>
              </a:rPr>
              <a:t> has just the right reactivity for each step of the free-radical chain reaction to take place.</a:t>
            </a:r>
          </a:p>
          <a:p>
            <a:r>
              <a:rPr lang="en-US" sz="2800" dirty="0" smtClean="0">
                <a:ea typeface="ＭＳ Ｐゴシック" charset="0"/>
              </a:rPr>
              <a:t>The </a:t>
            </a:r>
            <a:r>
              <a:rPr lang="en-US" sz="2800" b="1" dirty="0" smtClean="0">
                <a:ea typeface="ＭＳ Ｐゴシック" charset="0"/>
              </a:rPr>
              <a:t>peroxide effect </a:t>
            </a:r>
            <a:r>
              <a:rPr lang="en-US" sz="2800" dirty="0" smtClean="0">
                <a:ea typeface="ＭＳ Ｐゴシック" charset="0"/>
              </a:rPr>
              <a:t>is not seen with </a:t>
            </a:r>
            <a:r>
              <a:rPr lang="en-US" sz="2800" dirty="0" err="1" smtClean="0">
                <a:ea typeface="ＭＳ Ｐゴシック" charset="0"/>
              </a:rPr>
              <a:t>HCl</a:t>
            </a:r>
            <a:r>
              <a:rPr lang="en-US" sz="2800" dirty="0" smtClean="0">
                <a:ea typeface="ＭＳ Ｐゴシック" charset="0"/>
              </a:rPr>
              <a:t> or HI because the reaction of an alkyl radical with </a:t>
            </a:r>
            <a:r>
              <a:rPr lang="en-US" sz="2800" dirty="0" err="1" smtClean="0">
                <a:ea typeface="ＭＳ Ｐゴシック" charset="0"/>
              </a:rPr>
              <a:t>HCl</a:t>
            </a:r>
            <a:r>
              <a:rPr lang="en-US" sz="2800" dirty="0" smtClean="0">
                <a:ea typeface="ＭＳ Ｐゴシック" charset="0"/>
              </a:rPr>
              <a:t> or HI is strongly endothermic.</a:t>
            </a:r>
            <a:endParaRPr lang="en-US" sz="2800" dirty="0">
              <a:ea typeface="ＭＳ Ｐゴシック" charset="0"/>
            </a:endParaRPr>
          </a:p>
        </p:txBody>
      </p:sp>
    </p:spTree>
    <p:extLst>
      <p:ext uri="{BB962C8B-B14F-4D97-AF65-F5344CB8AC3E}">
        <p14:creationId xmlns:p14="http://schemas.microsoft.com/office/powerpoint/2010/main" val="35363158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Free-Radical Initiation</a:t>
            </a:r>
          </a:p>
        </p:txBody>
      </p:sp>
      <p:sp>
        <p:nvSpPr>
          <p:cNvPr id="3" name="Rectangle 3"/>
          <p:cNvSpPr txBox="1">
            <a:spLocks noChangeArrowheads="1"/>
          </p:cNvSpPr>
          <p:nvPr/>
        </p:nvSpPr>
        <p:spPr bwMode="auto">
          <a:xfrm>
            <a:off x="457200" y="1981200"/>
            <a:ext cx="7772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dirty="0" smtClean="0">
                <a:ea typeface="ＭＳ Ｐゴシック" charset="0"/>
              </a:rPr>
              <a:t>The peroxide bond breaks </a:t>
            </a:r>
            <a:r>
              <a:rPr lang="en-US" sz="2800" dirty="0" err="1" smtClean="0">
                <a:ea typeface="ＭＳ Ｐゴシック" charset="0"/>
              </a:rPr>
              <a:t>homolytically</a:t>
            </a:r>
            <a:r>
              <a:rPr lang="en-US" sz="2800" dirty="0" smtClean="0">
                <a:ea typeface="ＭＳ Ｐゴシック" charset="0"/>
              </a:rPr>
              <a:t> to form the first radical:</a:t>
            </a:r>
            <a:endParaRPr lang="en-US" sz="2800" dirty="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0307"/>
          <a:stretch/>
        </p:blipFill>
        <p:spPr bwMode="auto">
          <a:xfrm>
            <a:off x="304800" y="3475038"/>
            <a:ext cx="8534400" cy="63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457200" y="4967288"/>
            <a:ext cx="64043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buFontTx/>
              <a:buChar char="•"/>
            </a:pPr>
            <a:r>
              <a:rPr lang="en-US" sz="2800" dirty="0">
                <a:latin typeface="+mn-lt"/>
              </a:rPr>
              <a:t>  Hydrogen is abstracted from </a:t>
            </a:r>
            <a:r>
              <a:rPr lang="en-US" sz="2800" dirty="0" err="1">
                <a:latin typeface="+mn-lt"/>
              </a:rPr>
              <a:t>HBr</a:t>
            </a:r>
            <a:r>
              <a:rPr lang="en-US" sz="2800" dirty="0">
                <a:latin typeface="+mn-lt"/>
              </a:rPr>
              <a:t>.</a:t>
            </a:r>
          </a:p>
        </p:txBody>
      </p:sp>
    </p:spTree>
    <p:extLst>
      <p:ext uri="{BB962C8B-B14F-4D97-AF65-F5344CB8AC3E}">
        <p14:creationId xmlns:p14="http://schemas.microsoft.com/office/powerpoint/2010/main" val="108527871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Propagation Steps</a:t>
            </a:r>
          </a:p>
        </p:txBody>
      </p:sp>
      <p:sp>
        <p:nvSpPr>
          <p:cNvPr id="3" name="Rectangle 3"/>
          <p:cNvSpPr txBox="1">
            <a:spLocks noChangeArrowheads="1"/>
          </p:cNvSpPr>
          <p:nvPr/>
        </p:nvSpPr>
        <p:spPr bwMode="auto">
          <a:xfrm>
            <a:off x="348339" y="1393368"/>
            <a:ext cx="8610603" cy="336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800" dirty="0" smtClean="0">
                <a:ea typeface="ＭＳ Ｐゴシック" charset="0"/>
              </a:rPr>
              <a:t>Bromine adds to the double bond, forming the most stable radical possible:</a:t>
            </a:r>
            <a:br>
              <a:rPr lang="en-US" sz="2800" dirty="0" smtClean="0">
                <a:ea typeface="ＭＳ Ｐゴシック" charset="0"/>
              </a:rPr>
            </a:br>
            <a:r>
              <a:rPr lang="en-US" sz="2800" dirty="0" smtClean="0">
                <a:ea typeface="ＭＳ Ｐゴシック" charset="0"/>
              </a:rPr>
              <a:t/>
            </a:r>
            <a:br>
              <a:rPr lang="en-US" sz="2800" dirty="0" smtClean="0">
                <a:ea typeface="ＭＳ Ｐゴシック" charset="0"/>
              </a:rPr>
            </a:br>
            <a:r>
              <a:rPr lang="en-US" sz="2800" dirty="0" smtClean="0">
                <a:ea typeface="ＭＳ Ｐゴシック" charset="0"/>
              </a:rPr>
              <a:t/>
            </a:r>
            <a:br>
              <a:rPr lang="en-US" sz="2800" dirty="0" smtClean="0">
                <a:ea typeface="ＭＳ Ｐゴシック" charset="0"/>
              </a:rPr>
            </a:br>
            <a:endParaRPr lang="en-US" sz="2800" dirty="0" smtClean="0">
              <a:ea typeface="ＭＳ Ｐゴシック" charset="0"/>
            </a:endParaRPr>
          </a:p>
          <a:p>
            <a:pPr marL="0" indent="0">
              <a:lnSpc>
                <a:spcPct val="90000"/>
              </a:lnSpc>
              <a:buNone/>
            </a:pPr>
            <a:r>
              <a:rPr lang="en-US" sz="2800" dirty="0" smtClean="0">
                <a:ea typeface="ＭＳ Ｐゴシック" charset="0"/>
              </a:rPr>
              <a:t/>
            </a:r>
            <a:br>
              <a:rPr lang="en-US" sz="2800" dirty="0" smtClean="0">
                <a:ea typeface="ＭＳ Ｐゴシック" charset="0"/>
              </a:rPr>
            </a:br>
            <a:endParaRPr lang="en-US" sz="2800" dirty="0" smtClean="0">
              <a:ea typeface="ＭＳ Ｐゴシック" charset="0"/>
            </a:endParaRPr>
          </a:p>
          <a:p>
            <a:pPr>
              <a:lnSpc>
                <a:spcPct val="90000"/>
              </a:lnSpc>
            </a:pPr>
            <a:r>
              <a:rPr lang="en-US" sz="2800" dirty="0" smtClean="0">
                <a:ea typeface="ＭＳ Ｐゴシック" charset="0"/>
              </a:rPr>
              <a:t>Hydrogen is abstracted from </a:t>
            </a:r>
            <a:r>
              <a:rPr lang="en-US" sz="2800" dirty="0" err="1" smtClean="0">
                <a:ea typeface="ＭＳ Ｐゴシック" charset="0"/>
              </a:rPr>
              <a:t>HBr</a:t>
            </a:r>
            <a:r>
              <a:rPr lang="en-US" sz="2800" dirty="0" smtClean="0">
                <a:ea typeface="ＭＳ Ｐゴシック" charset="0"/>
              </a:rPr>
              <a:t>: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400"/>
          <a:stretch/>
        </p:blipFill>
        <p:spPr>
          <a:xfrm>
            <a:off x="1394783" y="2448040"/>
            <a:ext cx="6517714" cy="167764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9305"/>
          <a:stretch/>
        </p:blipFill>
        <p:spPr>
          <a:xfrm>
            <a:off x="927478" y="4960403"/>
            <a:ext cx="7452323" cy="1419363"/>
          </a:xfrm>
          <a:prstGeom prst="rect">
            <a:avLst/>
          </a:prstGeom>
        </p:spPr>
      </p:pic>
    </p:spTree>
    <p:extLst>
      <p:ext uri="{BB962C8B-B14F-4D97-AF65-F5344CB8AC3E}">
        <p14:creationId xmlns:p14="http://schemas.microsoft.com/office/powerpoint/2010/main" val="14328498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09600" y="255588"/>
            <a:ext cx="7924800" cy="1143000"/>
          </a:xfrm>
        </p:spPr>
        <p:txBody>
          <a:bodyPr/>
          <a:lstStyle/>
          <a:p>
            <a:pPr algn="ctr"/>
            <a:r>
              <a:rPr lang="en-US" sz="4400" b="0" dirty="0">
                <a:solidFill>
                  <a:srgbClr val="000000"/>
                </a:solidFill>
                <a:ea typeface="ＭＳ Ｐゴシック" charset="0"/>
              </a:rPr>
              <a:t>Anti-Markovnikov Stereochemistry</a:t>
            </a:r>
          </a:p>
        </p:txBody>
      </p:sp>
      <p:sp>
        <p:nvSpPr>
          <p:cNvPr id="3" name="Rectangle 3"/>
          <p:cNvSpPr txBox="1">
            <a:spLocks noChangeArrowheads="1"/>
          </p:cNvSpPr>
          <p:nvPr/>
        </p:nvSpPr>
        <p:spPr>
          <a:xfrm>
            <a:off x="457200" y="4343400"/>
            <a:ext cx="7848600" cy="1371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smtClean="0">
                <a:ea typeface="ＭＳ Ｐゴシック" charset="0"/>
              </a:rPr>
              <a:t>The intermediate tertiary radical forms faster because it is more stable.</a:t>
            </a:r>
            <a:endParaRPr lang="en-US" sz="2800">
              <a:ea typeface="ＭＳ Ｐゴシック" charset="0"/>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1592"/>
          <a:stretch/>
        </p:blipFill>
        <p:spPr bwMode="auto">
          <a:xfrm>
            <a:off x="304800" y="2286000"/>
            <a:ext cx="8534400" cy="129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8155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280827"/>
            <a:ext cx="7772400" cy="1143000"/>
          </a:xfrm>
        </p:spPr>
        <p:txBody>
          <a:bodyPr/>
          <a:lstStyle/>
          <a:p>
            <a:pPr algn="ctr"/>
            <a:r>
              <a:rPr lang="en-US" sz="4400" b="0" dirty="0">
                <a:solidFill>
                  <a:schemeClr val="tx1"/>
                </a:solidFill>
                <a:ea typeface="ＭＳ Ｐゴシック" charset="0"/>
              </a:rPr>
              <a:t>Reactivity of the Carbon–Carbon Double Bond</a:t>
            </a:r>
          </a:p>
        </p:txBody>
      </p:sp>
      <p:sp>
        <p:nvSpPr>
          <p:cNvPr id="8" name="Content Placeholder 2"/>
          <p:cNvSpPr>
            <a:spLocks noGrp="1"/>
          </p:cNvSpPr>
          <p:nvPr>
            <p:ph idx="1"/>
          </p:nvPr>
        </p:nvSpPr>
        <p:spPr>
          <a:xfrm>
            <a:off x="685800" y="4748831"/>
            <a:ext cx="7772400" cy="1569660"/>
          </a:xfrm>
        </p:spPr>
        <p:txBody>
          <a:bodyPr/>
          <a:lstStyle/>
          <a:p>
            <a:r>
              <a:rPr lang="en-US">
                <a:ea typeface="ＭＳ Ｐゴシック" charset="0"/>
              </a:rPr>
              <a:t>The most common reactions of double bonds transform the pi bond into a sigma bond.</a:t>
            </a:r>
          </a:p>
        </p:txBody>
      </p:sp>
      <p:pic>
        <p:nvPicPr>
          <p:cNvPr id="2" name="Picture 1" descr="08_Pg360_UnFigure_1.jpg"/>
          <p:cNvPicPr>
            <a:picLocks noChangeAspect="1"/>
          </p:cNvPicPr>
          <p:nvPr/>
        </p:nvPicPr>
        <p:blipFill rotWithShape="1">
          <a:blip r:embed="rId3">
            <a:extLst>
              <a:ext uri="{28A0092B-C50C-407E-A947-70E740481C1C}">
                <a14:useLocalDpi xmlns:a14="http://schemas.microsoft.com/office/drawing/2010/main" val="0"/>
              </a:ext>
            </a:extLst>
          </a:blip>
          <a:srcRect b="12382"/>
          <a:stretch/>
        </p:blipFill>
        <p:spPr>
          <a:xfrm>
            <a:off x="304800" y="2692400"/>
            <a:ext cx="8534400" cy="128188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348340" y="1841500"/>
            <a:ext cx="8610600" cy="1077218"/>
          </a:xfrm>
          <a:prstGeom prst="rect">
            <a:avLst/>
          </a:prstGeom>
          <a:noFill/>
          <a:ln w="9525">
            <a:noFill/>
            <a:miter lim="800000"/>
            <a:headEnd/>
            <a:tailEnd/>
          </a:ln>
        </p:spPr>
        <p:txBody>
          <a:bodyPr>
            <a:spAutoFit/>
          </a:bodyPr>
          <a:lstStyle/>
          <a:p>
            <a:pPr>
              <a:defRPr/>
            </a:pPr>
            <a:r>
              <a:rPr lang="en-US" altLang="en-US" sz="1600" dirty="0">
                <a:latin typeface="+mn-lt"/>
                <a:ea typeface="ＭＳ Ｐゴシック" pitchFamily="80" charset="-128"/>
                <a:cs typeface="+mn-cs"/>
              </a:rPr>
              <a:t>This synthesis requires the conversion of an alcohol to an alkyl bromide with the bromine atom at the neighboring carbon atom. This is the anti-Markovnikov product, which could be formed by the radical-catalyzed addition of HBr to 1-methylcyclohexene.</a:t>
            </a:r>
            <a:endParaRPr lang="en-US" altLang="en-US" sz="2400" dirty="0">
              <a:latin typeface="+mn-lt"/>
              <a:ea typeface="ＭＳ Ｐゴシック" pitchFamily="80" charset="-128"/>
              <a:cs typeface="+mn-cs"/>
            </a:endParaRPr>
          </a:p>
        </p:txBody>
      </p:sp>
      <p:sp>
        <p:nvSpPr>
          <p:cNvPr id="3" name="Text Box 11"/>
          <p:cNvSpPr txBox="1">
            <a:spLocks noChangeArrowheads="1"/>
          </p:cNvSpPr>
          <p:nvPr/>
        </p:nvSpPr>
        <p:spPr bwMode="auto">
          <a:xfrm>
            <a:off x="348340" y="4295775"/>
            <a:ext cx="8610600" cy="581025"/>
          </a:xfrm>
          <a:prstGeom prst="rect">
            <a:avLst/>
          </a:prstGeom>
          <a:noFill/>
          <a:ln w="9525">
            <a:noFill/>
            <a:miter lim="800000"/>
            <a:headEnd/>
            <a:tailEnd/>
          </a:ln>
        </p:spPr>
        <p:txBody>
          <a:bodyPr>
            <a:spAutoFit/>
          </a:bodyPr>
          <a:lstStyle/>
          <a:p>
            <a:pPr>
              <a:defRPr/>
            </a:pPr>
            <a:r>
              <a:rPr lang="en-US" altLang="en-US" sz="1600" dirty="0">
                <a:latin typeface="+mn-lt"/>
                <a:ea typeface="ＭＳ Ｐゴシック" pitchFamily="80" charset="-128"/>
                <a:cs typeface="+mn-cs"/>
              </a:rPr>
              <a:t>1-Methylcyclohexene is easily synthesized by the dehydration of 1-methylcyclohexanol. The most substituted alkene is the desired product.</a:t>
            </a:r>
            <a:endParaRPr lang="en-US" altLang="en-US" sz="2400" dirty="0">
              <a:latin typeface="+mn-lt"/>
              <a:ea typeface="ＭＳ Ｐゴシック" pitchFamily="80" charset="-128"/>
              <a:cs typeface="+mn-cs"/>
            </a:endParaRPr>
          </a:p>
        </p:txBody>
      </p:sp>
      <p:sp>
        <p:nvSpPr>
          <p:cNvPr id="4" name="Title 1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r>
              <a:rPr lang="en-US" sz="4400" dirty="0">
                <a:solidFill>
                  <a:schemeClr val="tx2"/>
                </a:solidFill>
                <a:latin typeface="+mj-lt"/>
                <a:cs typeface="Arial" charset="0"/>
              </a:rPr>
              <a:t>Solved Problem 2</a:t>
            </a:r>
          </a:p>
        </p:txBody>
      </p:sp>
      <p:sp>
        <p:nvSpPr>
          <p:cNvPr id="5" name="TextBox 15"/>
          <p:cNvSpPr txBox="1">
            <a:spLocks noChangeArrowheads="1"/>
          </p:cNvSpPr>
          <p:nvPr/>
        </p:nvSpPr>
        <p:spPr bwMode="auto">
          <a:xfrm>
            <a:off x="348340" y="1447800"/>
            <a:ext cx="1403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400" dirty="0">
                <a:latin typeface="+mn-lt"/>
                <a:cs typeface="Arial" charset="0"/>
              </a:rPr>
              <a:t>Solution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0129"/>
          <a:stretch/>
        </p:blipFill>
        <p:spPr bwMode="auto">
          <a:xfrm>
            <a:off x="750360" y="2966862"/>
            <a:ext cx="7643280" cy="129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9136"/>
          <a:stretch/>
        </p:blipFill>
        <p:spPr bwMode="auto">
          <a:xfrm>
            <a:off x="1631779" y="5029200"/>
            <a:ext cx="6032846" cy="131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342902" y="1111250"/>
            <a:ext cx="8610600" cy="336550"/>
          </a:xfrm>
          <a:prstGeom prst="rect">
            <a:avLst/>
          </a:prstGeom>
          <a:noFill/>
          <a:ln w="9525">
            <a:noFill/>
            <a:miter lim="800000"/>
            <a:headEnd/>
            <a:tailEnd/>
          </a:ln>
        </p:spPr>
        <p:txBody>
          <a:bodyPr>
            <a:spAutoFit/>
          </a:bodyPr>
          <a:lstStyle/>
          <a:p>
            <a:pPr algn="ctr">
              <a:defRPr/>
            </a:pPr>
            <a:r>
              <a:rPr lang="en-US" altLang="en-US" sz="1600" dirty="0" smtClean="0">
                <a:latin typeface="+mn-lt"/>
                <a:ea typeface="ＭＳ Ｐゴシック" pitchFamily="80" charset="-128"/>
                <a:cs typeface="+mn-cs"/>
              </a:rPr>
              <a:t>Convert </a:t>
            </a:r>
            <a:r>
              <a:rPr lang="en-US" altLang="en-US" sz="1600" dirty="0">
                <a:latin typeface="+mn-lt"/>
                <a:ea typeface="ＭＳ Ｐゴシック" pitchFamily="80" charset="-128"/>
                <a:cs typeface="+mn-cs"/>
              </a:rPr>
              <a:t>1-methylcyclohexanol to 1-bromo-2-methylcyclohexane.</a:t>
            </a:r>
          </a:p>
        </p:txBody>
      </p:sp>
    </p:spTree>
    <p:extLst>
      <p:ext uri="{BB962C8B-B14F-4D97-AF65-F5344CB8AC3E}">
        <p14:creationId xmlns:p14="http://schemas.microsoft.com/office/powerpoint/2010/main" val="351544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457200" y="2142066"/>
            <a:ext cx="8610600" cy="461665"/>
          </a:xfrm>
          <a:prstGeom prst="rect">
            <a:avLst/>
          </a:prstGeom>
          <a:noFill/>
          <a:ln w="9525">
            <a:noFill/>
            <a:miter lim="800000"/>
            <a:headEnd/>
            <a:tailEnd/>
          </a:ln>
        </p:spPr>
        <p:txBody>
          <a:bodyPr>
            <a:spAutoFit/>
          </a:bodyPr>
          <a:lstStyle/>
          <a:p>
            <a:pPr>
              <a:defRPr/>
            </a:pPr>
            <a:r>
              <a:rPr lang="en-US" altLang="en-US" dirty="0">
                <a:latin typeface="+mn-lt"/>
                <a:ea typeface="ＭＳ Ｐゴシック" pitchFamily="80" charset="-128"/>
                <a:cs typeface="+mn-cs"/>
              </a:rPr>
              <a:t>The two-step synthesis is summarized as follows:</a:t>
            </a:r>
          </a:p>
        </p:txBody>
      </p:sp>
      <p:sp>
        <p:nvSpPr>
          <p:cNvPr id="3" name="Title 11"/>
          <p:cNvSpPr txBox="1">
            <a:spLocks/>
          </p:cNvSpPr>
          <p:nvPr/>
        </p:nvSpPr>
        <p:spPr bwMode="auto">
          <a:xfrm>
            <a:off x="0" y="2746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r>
              <a:rPr lang="en-US" sz="4400" dirty="0">
                <a:solidFill>
                  <a:schemeClr val="tx2"/>
                </a:solidFill>
                <a:latin typeface="+mj-lt"/>
                <a:cs typeface="Arial" charset="0"/>
              </a:rPr>
              <a:t>Solved </a:t>
            </a:r>
            <a:r>
              <a:rPr lang="en-US" sz="4400">
                <a:solidFill>
                  <a:schemeClr val="tx2"/>
                </a:solidFill>
                <a:latin typeface="+mj-lt"/>
                <a:cs typeface="Arial" charset="0"/>
              </a:rPr>
              <a:t>Problem </a:t>
            </a:r>
            <a:r>
              <a:rPr lang="en-US" sz="4400" smtClean="0">
                <a:solidFill>
                  <a:schemeClr val="tx2"/>
                </a:solidFill>
                <a:latin typeface="+mj-lt"/>
                <a:cs typeface="Arial" charset="0"/>
              </a:rPr>
              <a:t>2 </a:t>
            </a:r>
            <a:r>
              <a:rPr lang="en-US" sz="4400" dirty="0">
                <a:solidFill>
                  <a:schemeClr val="tx2"/>
                </a:solidFill>
                <a:latin typeface="+mj-lt"/>
                <a:cs typeface="Arial" charset="0"/>
              </a:rPr>
              <a:t>(Continued)</a:t>
            </a:r>
          </a:p>
        </p:txBody>
      </p:sp>
      <p:sp>
        <p:nvSpPr>
          <p:cNvPr id="4" name="TextBox 10"/>
          <p:cNvSpPr txBox="1">
            <a:spLocks noChangeArrowheads="1"/>
          </p:cNvSpPr>
          <p:nvPr/>
        </p:nvSpPr>
        <p:spPr bwMode="auto">
          <a:xfrm>
            <a:off x="457200" y="1600200"/>
            <a:ext cx="37555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800" dirty="0">
                <a:latin typeface="+mn-lt"/>
                <a:cs typeface="Arial" charset="0"/>
              </a:rPr>
              <a:t>Solution (Continued)</a:t>
            </a:r>
          </a:p>
        </p:txBody>
      </p:sp>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b="12616"/>
          <a:stretch/>
        </p:blipFill>
        <p:spPr bwMode="auto">
          <a:xfrm>
            <a:off x="1371600" y="3186466"/>
            <a:ext cx="6400800" cy="107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0848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Hydration of Alkenes</a:t>
            </a:r>
          </a:p>
        </p:txBody>
      </p:sp>
      <p:sp>
        <p:nvSpPr>
          <p:cNvPr id="3" name="Rectangle 3"/>
          <p:cNvSpPr txBox="1">
            <a:spLocks noChangeArrowheads="1"/>
          </p:cNvSpPr>
          <p:nvPr/>
        </p:nvSpPr>
        <p:spPr>
          <a:xfrm>
            <a:off x="359228" y="3886199"/>
            <a:ext cx="8686801" cy="244968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400" dirty="0" smtClean="0">
                <a:ea typeface="ＭＳ Ｐゴシック" charset="0"/>
              </a:rPr>
              <a:t>Addition of water to the double bond forms an alcohol.</a:t>
            </a:r>
          </a:p>
          <a:p>
            <a:pPr>
              <a:lnSpc>
                <a:spcPct val="90000"/>
              </a:lnSpc>
            </a:pPr>
            <a:r>
              <a:rPr lang="en-US" sz="2400" dirty="0" smtClean="0">
                <a:ea typeface="ＭＳ Ｐゴシック" charset="0"/>
              </a:rPr>
              <a:t>The addition follows </a:t>
            </a:r>
            <a:r>
              <a:rPr lang="en-US" sz="2400" dirty="0" err="1" smtClean="0">
                <a:ea typeface="ＭＳ Ｐゴシック" charset="0"/>
              </a:rPr>
              <a:t>Markovnikov’s</a:t>
            </a:r>
            <a:r>
              <a:rPr lang="en-US" sz="2400" dirty="0" smtClean="0">
                <a:ea typeface="ＭＳ Ｐゴシック" charset="0"/>
              </a:rPr>
              <a:t> rule.</a:t>
            </a:r>
          </a:p>
          <a:p>
            <a:pPr>
              <a:lnSpc>
                <a:spcPct val="90000"/>
              </a:lnSpc>
            </a:pPr>
            <a:r>
              <a:rPr lang="en-US" sz="2400" dirty="0" smtClean="0">
                <a:ea typeface="ＭＳ Ｐゴシック" charset="0"/>
              </a:rPr>
              <a:t>This is the reverse of the dehydration of alcohol.</a:t>
            </a:r>
          </a:p>
          <a:p>
            <a:pPr>
              <a:lnSpc>
                <a:spcPct val="90000"/>
              </a:lnSpc>
            </a:pPr>
            <a:r>
              <a:rPr lang="en-US" sz="2400" dirty="0" smtClean="0">
                <a:ea typeface="ＭＳ Ｐゴシック" charset="0"/>
              </a:rPr>
              <a:t>It uses dilute solutions of H</a:t>
            </a:r>
            <a:r>
              <a:rPr lang="en-US" sz="2400" baseline="-25000" dirty="0" smtClean="0">
                <a:ea typeface="ＭＳ Ｐゴシック" charset="0"/>
              </a:rPr>
              <a:t>2</a:t>
            </a:r>
            <a:r>
              <a:rPr lang="en-US" sz="2400" dirty="0" smtClean="0">
                <a:ea typeface="ＭＳ Ｐゴシック" charset="0"/>
              </a:rPr>
              <a:t>SO</a:t>
            </a:r>
            <a:r>
              <a:rPr lang="en-US" sz="2400" baseline="-25000" dirty="0" smtClean="0">
                <a:ea typeface="ＭＳ Ｐゴシック" charset="0"/>
              </a:rPr>
              <a:t>4</a:t>
            </a:r>
            <a:r>
              <a:rPr lang="en-US" sz="2400" dirty="0" smtClean="0">
                <a:ea typeface="ＭＳ Ｐゴシック" charset="0"/>
              </a:rPr>
              <a:t> or H</a:t>
            </a:r>
            <a:r>
              <a:rPr lang="en-US" sz="2400" baseline="-25000" dirty="0" smtClean="0">
                <a:ea typeface="ＭＳ Ｐゴシック" charset="0"/>
              </a:rPr>
              <a:t>3</a:t>
            </a:r>
            <a:r>
              <a:rPr lang="en-US" sz="2400" dirty="0" smtClean="0">
                <a:ea typeface="ＭＳ Ｐゴシック" charset="0"/>
              </a:rPr>
              <a:t>PO</a:t>
            </a:r>
            <a:r>
              <a:rPr lang="en-US" sz="2400" baseline="-25000" dirty="0" smtClean="0">
                <a:ea typeface="ＭＳ Ｐゴシック" charset="0"/>
              </a:rPr>
              <a:t>4</a:t>
            </a:r>
            <a:r>
              <a:rPr lang="en-US" sz="2400" dirty="0" smtClean="0">
                <a:ea typeface="ＭＳ Ｐゴシック" charset="0"/>
              </a:rPr>
              <a:t> to drive equilibrium toward hydration. </a:t>
            </a:r>
            <a:endParaRPr lang="en-US" sz="2400" dirty="0">
              <a:ea typeface="ＭＳ Ｐゴシック" charset="0"/>
              <a:cs typeface="Arial" charset="0"/>
            </a:endParaRP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l="23206" t="10776" r="-349" b="49045"/>
          <a:stretch>
            <a:fillRect/>
          </a:stretch>
        </p:blipFill>
        <p:spPr bwMode="auto">
          <a:xfrm>
            <a:off x="871198" y="1467556"/>
            <a:ext cx="7401604" cy="210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4290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rotWithShape="1">
          <a:blip r:embed="rId3">
            <a:extLst>
              <a:ext uri="{28A0092B-C50C-407E-A947-70E740481C1C}">
                <a14:useLocalDpi xmlns:a14="http://schemas.microsoft.com/office/drawing/2010/main" val="0"/>
              </a:ext>
            </a:extLst>
          </a:blip>
          <a:srcRect b="6465"/>
          <a:stretch/>
        </p:blipFill>
        <p:spPr bwMode="auto">
          <a:xfrm>
            <a:off x="2246073" y="3098096"/>
            <a:ext cx="4651855" cy="136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Mechanism for Hydration</a:t>
            </a:r>
          </a:p>
        </p:txBody>
      </p:sp>
      <p:sp>
        <p:nvSpPr>
          <p:cNvPr id="3" name="TextBox 9"/>
          <p:cNvSpPr txBox="1">
            <a:spLocks noChangeArrowheads="1"/>
          </p:cNvSpPr>
          <p:nvPr/>
        </p:nvSpPr>
        <p:spPr bwMode="auto">
          <a:xfrm>
            <a:off x="457200" y="1066800"/>
            <a:ext cx="844560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200">
                <a:latin typeface="+mn-lt"/>
              </a:rPr>
              <a:t>Step 1: Protonation of the double bond forms a carbocation.</a:t>
            </a:r>
          </a:p>
        </p:txBody>
      </p:sp>
      <p:sp>
        <p:nvSpPr>
          <p:cNvPr id="4" name="TextBox 10"/>
          <p:cNvSpPr txBox="1">
            <a:spLocks noChangeArrowheads="1"/>
          </p:cNvSpPr>
          <p:nvPr/>
        </p:nvSpPr>
        <p:spPr bwMode="auto">
          <a:xfrm>
            <a:off x="457200" y="2819400"/>
            <a:ext cx="50331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200" dirty="0">
                <a:latin typeface="+mn-lt"/>
              </a:rPr>
              <a:t>Step 2: </a:t>
            </a:r>
            <a:r>
              <a:rPr lang="en-US" sz="2200" dirty="0" err="1">
                <a:latin typeface="+mn-lt"/>
              </a:rPr>
              <a:t>Nucleophilic</a:t>
            </a:r>
            <a:r>
              <a:rPr lang="en-US" sz="2200" dirty="0">
                <a:latin typeface="+mn-lt"/>
              </a:rPr>
              <a:t> attack of water</a:t>
            </a:r>
          </a:p>
        </p:txBody>
      </p:sp>
      <p:sp>
        <p:nvSpPr>
          <p:cNvPr id="5" name="TextBox 11"/>
          <p:cNvSpPr txBox="1">
            <a:spLocks noChangeArrowheads="1"/>
          </p:cNvSpPr>
          <p:nvPr/>
        </p:nvSpPr>
        <p:spPr bwMode="auto">
          <a:xfrm>
            <a:off x="457200" y="4495800"/>
            <a:ext cx="51708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200" dirty="0">
                <a:latin typeface="+mn-lt"/>
              </a:rPr>
              <a:t>Step 3: </a:t>
            </a:r>
            <a:r>
              <a:rPr lang="en-US" sz="2200" dirty="0" err="1">
                <a:latin typeface="+mn-lt"/>
              </a:rPr>
              <a:t>Deprotonation</a:t>
            </a:r>
            <a:r>
              <a:rPr lang="en-US" sz="2200" dirty="0">
                <a:latin typeface="+mn-lt"/>
              </a:rPr>
              <a:t> of the alcohol</a:t>
            </a:r>
          </a:p>
        </p:txBody>
      </p:sp>
      <p:pic>
        <p:nvPicPr>
          <p:cNvPr id="6" name="Picture 1"/>
          <p:cNvPicPr>
            <a:picLocks noChangeAspect="1"/>
          </p:cNvPicPr>
          <p:nvPr/>
        </p:nvPicPr>
        <p:blipFill rotWithShape="1">
          <a:blip r:embed="rId4">
            <a:extLst>
              <a:ext uri="{28A0092B-C50C-407E-A947-70E740481C1C}">
                <a14:useLocalDpi xmlns:a14="http://schemas.microsoft.com/office/drawing/2010/main" val="0"/>
              </a:ext>
            </a:extLst>
          </a:blip>
          <a:srcRect b="6624"/>
          <a:stretch/>
        </p:blipFill>
        <p:spPr bwMode="auto">
          <a:xfrm>
            <a:off x="1495452" y="5030787"/>
            <a:ext cx="6153096" cy="146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rotWithShape="1">
          <a:blip r:embed="rId5">
            <a:extLst>
              <a:ext uri="{28A0092B-C50C-407E-A947-70E740481C1C}">
                <a14:useLocalDpi xmlns:a14="http://schemas.microsoft.com/office/drawing/2010/main" val="0"/>
              </a:ext>
            </a:extLst>
          </a:blip>
          <a:srcRect b="7412"/>
          <a:stretch/>
        </p:blipFill>
        <p:spPr bwMode="auto">
          <a:xfrm>
            <a:off x="1692845" y="1520826"/>
            <a:ext cx="5317555" cy="123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9377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Orientation of Hydration</a:t>
            </a:r>
          </a:p>
        </p:txBody>
      </p:sp>
      <p:sp>
        <p:nvSpPr>
          <p:cNvPr id="3" name="Text Box 20"/>
          <p:cNvSpPr txBox="1">
            <a:spLocks noChangeArrowheads="1"/>
          </p:cNvSpPr>
          <p:nvPr/>
        </p:nvSpPr>
        <p:spPr bwMode="auto">
          <a:xfrm>
            <a:off x="457199" y="4114800"/>
            <a:ext cx="850174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800" dirty="0">
                <a:latin typeface="+mn-lt"/>
              </a:rPr>
              <a:t>The protonation follows </a:t>
            </a:r>
            <a:r>
              <a:rPr lang="en-US" sz="2800" dirty="0" err="1">
                <a:latin typeface="+mn-lt"/>
              </a:rPr>
              <a:t>Markovnikov’s</a:t>
            </a:r>
            <a:r>
              <a:rPr lang="en-US" sz="2800" dirty="0">
                <a:latin typeface="+mn-lt"/>
              </a:rPr>
              <a:t> rule: The proton adds to the less substituted end of the double bond, so the positive charge appears at the more substituted end (most stable carbocation).</a:t>
            </a: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11784"/>
          <a:stretch/>
        </p:blipFill>
        <p:spPr bwMode="auto">
          <a:xfrm>
            <a:off x="304800" y="213360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5764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dirty="0">
                <a:solidFill>
                  <a:srgbClr val="000000"/>
                </a:solidFill>
                <a:latin typeface="+mn-lt"/>
                <a:ea typeface="ＭＳ Ｐゴシック" charset="0"/>
              </a:rPr>
              <a:t>Rearrangements Are Possible</a:t>
            </a:r>
          </a:p>
        </p:txBody>
      </p:sp>
      <p:sp>
        <p:nvSpPr>
          <p:cNvPr id="3" name="Rectangle 5"/>
          <p:cNvSpPr txBox="1">
            <a:spLocks noChangeArrowheads="1"/>
          </p:cNvSpPr>
          <p:nvPr/>
        </p:nvSpPr>
        <p:spPr>
          <a:xfrm>
            <a:off x="457200" y="5345289"/>
            <a:ext cx="7772400" cy="990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400" dirty="0" smtClean="0">
                <a:ea typeface="ＭＳ Ｐゴシック" charset="0"/>
              </a:rPr>
              <a:t>A methyl shift after protonation will produce the more stable tertiary carbocation.</a:t>
            </a:r>
          </a:p>
          <a:p>
            <a:pPr>
              <a:lnSpc>
                <a:spcPct val="90000"/>
              </a:lnSpc>
            </a:pPr>
            <a:endParaRPr lang="en-US" sz="2400" dirty="0">
              <a:ea typeface="ＭＳ Ｐゴシック" charset="0"/>
            </a:endParaRPr>
          </a:p>
        </p:txBody>
      </p:sp>
      <p:sp>
        <p:nvSpPr>
          <p:cNvPr id="5" name="Text Box 17"/>
          <p:cNvSpPr txBox="1">
            <a:spLocks noChangeArrowheads="1"/>
          </p:cNvSpPr>
          <p:nvPr/>
        </p:nvSpPr>
        <p:spPr bwMode="auto">
          <a:xfrm>
            <a:off x="441325" y="2967215"/>
            <a:ext cx="21356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400" i="1">
                <a:latin typeface="+mn-lt"/>
              </a:rPr>
              <a:t>Methyl Shift:</a:t>
            </a:r>
          </a:p>
        </p:txBody>
      </p:sp>
      <p:pic>
        <p:nvPicPr>
          <p:cNvPr id="6" name="Picture 1"/>
          <p:cNvPicPr>
            <a:picLocks noChangeAspect="1"/>
          </p:cNvPicPr>
          <p:nvPr/>
        </p:nvPicPr>
        <p:blipFill rotWithShape="1">
          <a:blip r:embed="rId3">
            <a:extLst>
              <a:ext uri="{28A0092B-C50C-407E-A947-70E740481C1C}">
                <a14:useLocalDpi xmlns:a14="http://schemas.microsoft.com/office/drawing/2010/main" val="0"/>
              </a:ext>
            </a:extLst>
          </a:blip>
          <a:srcRect b="6011"/>
          <a:stretch/>
        </p:blipFill>
        <p:spPr bwMode="auto">
          <a:xfrm>
            <a:off x="1583808" y="1146966"/>
            <a:ext cx="5976384" cy="16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3741671"/>
            <a:ext cx="6553200" cy="1365504"/>
          </a:xfrm>
          <a:prstGeom prst="rect">
            <a:avLst/>
          </a:prstGeom>
        </p:spPr>
      </p:pic>
    </p:spTree>
    <p:extLst>
      <p:ext uri="{BB962C8B-B14F-4D97-AF65-F5344CB8AC3E}">
        <p14:creationId xmlns:p14="http://schemas.microsoft.com/office/powerpoint/2010/main" val="30487588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dirty="0" err="1">
                <a:solidFill>
                  <a:srgbClr val="000000"/>
                </a:solidFill>
                <a:ea typeface="ＭＳ Ｐゴシック" charset="0"/>
              </a:rPr>
              <a:t>Oxymercuration</a:t>
            </a:r>
            <a:r>
              <a:rPr lang="en-US" sz="4400" b="0" dirty="0">
                <a:solidFill>
                  <a:srgbClr val="000000"/>
                </a:solidFill>
                <a:ea typeface="ＭＳ Ｐゴシック" charset="0"/>
                <a:cs typeface="Arial" charset="0"/>
              </a:rPr>
              <a:t>–</a:t>
            </a:r>
            <a:r>
              <a:rPr lang="en-US" sz="4400" b="0" dirty="0" err="1">
                <a:solidFill>
                  <a:srgbClr val="000000"/>
                </a:solidFill>
                <a:ea typeface="ＭＳ Ｐゴシック" charset="0"/>
              </a:rPr>
              <a:t>Demercuration</a:t>
            </a:r>
            <a:r>
              <a:rPr lang="en-US" sz="4400" b="0" dirty="0">
                <a:solidFill>
                  <a:srgbClr val="000000"/>
                </a:solidFill>
                <a:ea typeface="ＭＳ Ｐゴシック" charset="0"/>
              </a:rPr>
              <a:t> Reaction</a:t>
            </a:r>
          </a:p>
        </p:txBody>
      </p:sp>
      <p:sp>
        <p:nvSpPr>
          <p:cNvPr id="3" name="Rectangle 5"/>
          <p:cNvSpPr txBox="1">
            <a:spLocks noChangeArrowheads="1"/>
          </p:cNvSpPr>
          <p:nvPr/>
        </p:nvSpPr>
        <p:spPr>
          <a:xfrm>
            <a:off x="457199" y="4038600"/>
            <a:ext cx="8501606"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dirty="0" smtClean="0">
                <a:ea typeface="ＭＳ Ｐゴシック" charset="0"/>
              </a:rPr>
              <a:t>Markovnikov addition of water to the double bond</a:t>
            </a:r>
          </a:p>
          <a:p>
            <a:r>
              <a:rPr lang="en-US" sz="2800" dirty="0" smtClean="0">
                <a:ea typeface="ＭＳ Ｐゴシック" charset="0"/>
              </a:rPr>
              <a:t>Milder conditions than direct hydration</a:t>
            </a:r>
          </a:p>
          <a:p>
            <a:r>
              <a:rPr lang="en-US" sz="2800" dirty="0" smtClean="0">
                <a:ea typeface="ＭＳ Ｐゴシック" charset="0"/>
              </a:rPr>
              <a:t>No rearrangements or polymerization</a:t>
            </a:r>
            <a:endParaRPr lang="en-US" sz="2800" dirty="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646"/>
          <a:stretch/>
        </p:blipFill>
        <p:spPr bwMode="auto">
          <a:xfrm>
            <a:off x="304800" y="2063750"/>
            <a:ext cx="85344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75072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Oxymercuration Reaction</a:t>
            </a:r>
          </a:p>
        </p:txBody>
      </p:sp>
      <p:sp>
        <p:nvSpPr>
          <p:cNvPr id="3" name="Rectangle 3"/>
          <p:cNvSpPr txBox="1">
            <a:spLocks noChangeArrowheads="1"/>
          </p:cNvSpPr>
          <p:nvPr/>
        </p:nvSpPr>
        <p:spPr bwMode="auto">
          <a:xfrm>
            <a:off x="457200" y="1727200"/>
            <a:ext cx="8686800" cy="394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3100" dirty="0" smtClean="0">
                <a:ea typeface="ＭＳ Ｐゴシック" charset="0"/>
              </a:rPr>
              <a:t>The reagent is mercury(II) acetate, which dissociates slightly to form </a:t>
            </a:r>
            <a:r>
              <a:rPr lang="en-US" sz="3100" baseline="30000" dirty="0" smtClean="0">
                <a:ea typeface="ＭＳ Ｐゴシック" charset="0"/>
              </a:rPr>
              <a:t>+</a:t>
            </a:r>
            <a:r>
              <a:rPr lang="en-US" sz="3100" dirty="0" smtClean="0">
                <a:ea typeface="ＭＳ Ｐゴシック" charset="0"/>
              </a:rPr>
              <a:t>Hg(</a:t>
            </a:r>
            <a:r>
              <a:rPr lang="en-US" sz="3100" dirty="0" err="1" smtClean="0">
                <a:ea typeface="ＭＳ Ｐゴシック" charset="0"/>
              </a:rPr>
              <a:t>OAc</a:t>
            </a:r>
            <a:r>
              <a:rPr lang="en-US" sz="3100" dirty="0" smtClean="0">
                <a:ea typeface="ＭＳ Ｐゴシック" charset="0"/>
              </a:rPr>
              <a:t>).</a:t>
            </a:r>
          </a:p>
          <a:p>
            <a:pPr>
              <a:lnSpc>
                <a:spcPct val="90000"/>
              </a:lnSpc>
            </a:pPr>
            <a:r>
              <a:rPr lang="en-US" sz="3100" baseline="30000" dirty="0" smtClean="0">
                <a:ea typeface="ＭＳ Ｐゴシック" charset="0"/>
              </a:rPr>
              <a:t>+</a:t>
            </a:r>
            <a:r>
              <a:rPr lang="en-US" sz="3100" dirty="0" smtClean="0">
                <a:ea typeface="ＭＳ Ｐゴシック" charset="0"/>
              </a:rPr>
              <a:t>Hg(</a:t>
            </a:r>
            <a:r>
              <a:rPr lang="en-US" sz="3100" dirty="0" err="1" smtClean="0">
                <a:ea typeface="ＭＳ Ｐゴシック" charset="0"/>
              </a:rPr>
              <a:t>OAc</a:t>
            </a:r>
            <a:r>
              <a:rPr lang="en-US" sz="3100" dirty="0" smtClean="0">
                <a:ea typeface="ＭＳ Ｐゴシック" charset="0"/>
              </a:rPr>
              <a:t>) is the electrophile that adds to the </a:t>
            </a:r>
            <a:br>
              <a:rPr lang="en-US" sz="3100" dirty="0" smtClean="0">
                <a:ea typeface="ＭＳ Ｐゴシック" charset="0"/>
              </a:rPr>
            </a:br>
            <a:r>
              <a:rPr lang="en-US" sz="3100" dirty="0" smtClean="0">
                <a:ea typeface="ＭＳ Ｐゴシック" charset="0"/>
              </a:rPr>
              <a:t>pi bond.</a:t>
            </a:r>
          </a:p>
          <a:p>
            <a:pPr>
              <a:lnSpc>
                <a:spcPct val="90000"/>
              </a:lnSpc>
            </a:pPr>
            <a:r>
              <a:rPr lang="en-US" sz="3100" dirty="0" smtClean="0">
                <a:ea typeface="ＭＳ Ｐゴシック" charset="0"/>
              </a:rPr>
              <a:t>The intermediate is a three-membered ring called the </a:t>
            </a:r>
            <a:r>
              <a:rPr lang="en-US" sz="3100" b="1" dirty="0" err="1" smtClean="0">
                <a:ea typeface="ＭＳ Ｐゴシック" charset="0"/>
              </a:rPr>
              <a:t>mercurinium</a:t>
            </a:r>
            <a:r>
              <a:rPr lang="en-US" sz="3100" b="1" dirty="0" smtClean="0">
                <a:ea typeface="ＭＳ Ｐゴシック" charset="0"/>
              </a:rPr>
              <a:t> ion</a:t>
            </a:r>
            <a:r>
              <a:rPr lang="en-US" sz="3100" dirty="0" smtClean="0">
                <a:ea typeface="ＭＳ Ｐゴシック" charset="0"/>
              </a:rPr>
              <a:t>.</a:t>
            </a:r>
          </a:p>
          <a:p>
            <a:pPr>
              <a:lnSpc>
                <a:spcPct val="90000"/>
              </a:lnSpc>
            </a:pPr>
            <a:r>
              <a:rPr lang="en-US" sz="3100" dirty="0" smtClean="0">
                <a:ea typeface="ＭＳ Ｐゴシック" charset="0"/>
              </a:rPr>
              <a:t>Overall, the addition of water follows </a:t>
            </a:r>
            <a:r>
              <a:rPr lang="en-US" sz="3100" dirty="0" err="1" smtClean="0">
                <a:ea typeface="ＭＳ Ｐゴシック" charset="0"/>
              </a:rPr>
              <a:t>Markovnikov’s</a:t>
            </a:r>
            <a:r>
              <a:rPr lang="en-US" sz="3100" dirty="0" smtClean="0">
                <a:ea typeface="ＭＳ Ｐゴシック" charset="0"/>
              </a:rPr>
              <a:t> rule.</a:t>
            </a:r>
            <a:endParaRPr lang="en-US" sz="3100" dirty="0">
              <a:ea typeface="ＭＳ Ｐゴシック" charset="0"/>
            </a:endParaRPr>
          </a:p>
        </p:txBody>
      </p:sp>
    </p:spTree>
    <p:extLst>
      <p:ext uri="{BB962C8B-B14F-4D97-AF65-F5344CB8AC3E}">
        <p14:creationId xmlns:p14="http://schemas.microsoft.com/office/powerpoint/2010/main" val="19056853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560689"/>
          </a:xfrm>
        </p:spPr>
        <p:txBody>
          <a:bodyPr/>
          <a:lstStyle/>
          <a:p>
            <a:pPr algn="ctr"/>
            <a:r>
              <a:rPr lang="en-US" sz="4400" b="0">
                <a:solidFill>
                  <a:srgbClr val="000000"/>
                </a:solidFill>
                <a:ea typeface="ＭＳ Ｐゴシック" charset="0"/>
              </a:rPr>
              <a:t>Formation of the Mercury Species +Hg(OAc)</a:t>
            </a:r>
          </a:p>
        </p:txBody>
      </p:sp>
      <p:pic>
        <p:nvPicPr>
          <p:cNvPr id="3" name="Picture 2" descr="08_Pg373_UnFigure_2.jpg"/>
          <p:cNvPicPr>
            <a:picLocks noChangeAspect="1"/>
          </p:cNvPicPr>
          <p:nvPr/>
        </p:nvPicPr>
        <p:blipFill rotWithShape="1">
          <a:blip r:embed="rId3">
            <a:extLst>
              <a:ext uri="{28A0092B-C50C-407E-A947-70E740481C1C}">
                <a14:useLocalDpi xmlns:a14="http://schemas.microsoft.com/office/drawing/2010/main" val="0"/>
              </a:ext>
            </a:extLst>
          </a:blip>
          <a:srcRect b="10767"/>
          <a:stretch/>
        </p:blipFill>
        <p:spPr>
          <a:xfrm>
            <a:off x="304800" y="2768600"/>
            <a:ext cx="8534400" cy="1158656"/>
          </a:xfrm>
          <a:prstGeom prst="rect">
            <a:avLst/>
          </a:prstGeom>
        </p:spPr>
      </p:pic>
    </p:spTree>
    <p:extLst>
      <p:ext uri="{BB962C8B-B14F-4D97-AF65-F5344CB8AC3E}">
        <p14:creationId xmlns:p14="http://schemas.microsoft.com/office/powerpoint/2010/main" val="204567383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dirty="0">
                <a:solidFill>
                  <a:srgbClr val="000000"/>
                </a:solidFill>
                <a:ea typeface="ＭＳ Ｐゴシック" charset="0"/>
              </a:rPr>
              <a:t>Mechanism of </a:t>
            </a:r>
            <a:r>
              <a:rPr lang="en-US" sz="4400" b="0" dirty="0" err="1">
                <a:solidFill>
                  <a:srgbClr val="000000"/>
                </a:solidFill>
                <a:ea typeface="ＭＳ Ｐゴシック" charset="0"/>
              </a:rPr>
              <a:t>Oxymercuration</a:t>
            </a:r>
            <a:endParaRPr lang="en-US" sz="4400" b="0" dirty="0">
              <a:solidFill>
                <a:srgbClr val="000000"/>
              </a:solidFill>
              <a:ea typeface="ＭＳ Ｐゴシック" charset="0"/>
            </a:endParaRPr>
          </a:p>
        </p:txBody>
      </p:sp>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b="5838"/>
          <a:stretch/>
        </p:blipFill>
        <p:spPr bwMode="auto">
          <a:xfrm>
            <a:off x="1207522" y="1354667"/>
            <a:ext cx="6728956" cy="18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p:nvPicPr>
        <p:blipFill rotWithShape="1">
          <a:blip r:embed="rId4">
            <a:extLst>
              <a:ext uri="{28A0092B-C50C-407E-A947-70E740481C1C}">
                <a14:useLocalDpi xmlns:a14="http://schemas.microsoft.com/office/drawing/2010/main" val="0"/>
              </a:ext>
            </a:extLst>
          </a:blip>
          <a:srcRect b="8344"/>
          <a:stretch/>
        </p:blipFill>
        <p:spPr bwMode="auto">
          <a:xfrm>
            <a:off x="304800" y="4038600"/>
            <a:ext cx="8534400" cy="191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5196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0826"/>
            <a:ext cx="7772400" cy="612801"/>
          </a:xfrm>
        </p:spPr>
        <p:txBody>
          <a:bodyPr/>
          <a:lstStyle/>
          <a:p>
            <a:pPr algn="ctr"/>
            <a:r>
              <a:rPr lang="en-US" sz="4400" b="0" dirty="0">
                <a:solidFill>
                  <a:srgbClr val="000000"/>
                </a:solidFill>
                <a:ea typeface="ＭＳ Ｐゴシック" charset="0"/>
              </a:rPr>
              <a:t>Types of Alkene Reactions</a:t>
            </a:r>
          </a:p>
        </p:txBody>
      </p:sp>
      <p:pic>
        <p:nvPicPr>
          <p:cNvPr id="3" name="Picture 2" descr="08_Pg360_UnFigure_2.jpg"/>
          <p:cNvPicPr>
            <a:picLocks noChangeAspect="1"/>
          </p:cNvPicPr>
          <p:nvPr/>
        </p:nvPicPr>
        <p:blipFill rotWithShape="1">
          <a:blip r:embed="rId3">
            <a:extLst>
              <a:ext uri="{28A0092B-C50C-407E-A947-70E740481C1C}">
                <a14:useLocalDpi xmlns:a14="http://schemas.microsoft.com/office/drawing/2010/main" val="0"/>
              </a:ext>
            </a:extLst>
          </a:blip>
          <a:srcRect b="2782"/>
          <a:stretch/>
        </p:blipFill>
        <p:spPr>
          <a:xfrm>
            <a:off x="1045389" y="1605076"/>
            <a:ext cx="7053223" cy="4378685"/>
          </a:xfrm>
          <a:prstGeom prst="rect">
            <a:avLst/>
          </a:prstGeom>
        </p:spPr>
      </p:pic>
    </p:spTree>
    <p:extLst>
      <p:ext uri="{BB962C8B-B14F-4D97-AF65-F5344CB8AC3E}">
        <p14:creationId xmlns:p14="http://schemas.microsoft.com/office/powerpoint/2010/main" val="4179643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723900" y="273757"/>
            <a:ext cx="7696200" cy="1143000"/>
          </a:xfrm>
        </p:spPr>
        <p:txBody>
          <a:bodyPr/>
          <a:lstStyle/>
          <a:p>
            <a:pPr algn="ctr"/>
            <a:r>
              <a:rPr lang="en-US" sz="4400" b="0" dirty="0">
                <a:solidFill>
                  <a:srgbClr val="000000"/>
                </a:solidFill>
                <a:ea typeface="ＭＳ Ｐゴシック" charset="0"/>
              </a:rPr>
              <a:t>Stereochemistry of the </a:t>
            </a:r>
            <a:r>
              <a:rPr lang="en-US" sz="4400" b="0" dirty="0" err="1">
                <a:solidFill>
                  <a:srgbClr val="000000"/>
                </a:solidFill>
                <a:ea typeface="ＭＳ Ｐゴシック" charset="0"/>
              </a:rPr>
              <a:t>Mercurinium</a:t>
            </a:r>
            <a:r>
              <a:rPr lang="en-US" sz="4400" b="0" dirty="0">
                <a:solidFill>
                  <a:srgbClr val="000000"/>
                </a:solidFill>
                <a:ea typeface="ＭＳ Ｐゴシック" charset="0"/>
              </a:rPr>
              <a:t> Ion Opening</a:t>
            </a:r>
          </a:p>
        </p:txBody>
      </p:sp>
      <p:sp>
        <p:nvSpPr>
          <p:cNvPr id="3" name="Rectangle 3"/>
          <p:cNvSpPr txBox="1">
            <a:spLocks noChangeArrowheads="1"/>
          </p:cNvSpPr>
          <p:nvPr/>
        </p:nvSpPr>
        <p:spPr bwMode="auto">
          <a:xfrm>
            <a:off x="457199" y="1752600"/>
            <a:ext cx="8362245" cy="19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smtClean="0">
                <a:ea typeface="ＭＳ Ｐゴシック" charset="0"/>
              </a:rPr>
              <a:t>Water adds to the more substituted carbon to form the Markovnikov product.</a:t>
            </a:r>
          </a:p>
          <a:p>
            <a:r>
              <a:rPr lang="en-US" sz="2800" smtClean="0">
                <a:ea typeface="ＭＳ Ｐゴシック" charset="0"/>
              </a:rPr>
              <a:t>Water approaches the mercurinium ion from the side opposite the ring (anti addition).</a:t>
            </a:r>
            <a:endParaRPr lang="en-US" sz="280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319"/>
          <a:stretch/>
        </p:blipFill>
        <p:spPr bwMode="auto">
          <a:xfrm>
            <a:off x="304800" y="4038600"/>
            <a:ext cx="8534400" cy="195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7550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Demercuration Reaction</a:t>
            </a:r>
          </a:p>
        </p:txBody>
      </p:sp>
      <p:sp>
        <p:nvSpPr>
          <p:cNvPr id="3" name="Rectangle 3"/>
          <p:cNvSpPr txBox="1">
            <a:spLocks noChangeArrowheads="1"/>
          </p:cNvSpPr>
          <p:nvPr/>
        </p:nvSpPr>
        <p:spPr>
          <a:xfrm>
            <a:off x="457199" y="4114800"/>
            <a:ext cx="8221133"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pPr>
            <a:r>
              <a:rPr lang="en-US" sz="2800" smtClean="0">
                <a:solidFill>
                  <a:srgbClr val="000000"/>
                </a:solidFill>
                <a:ea typeface="ＭＳ Ｐゴシック" charset="0"/>
              </a:rPr>
              <a:t>In the demercuration reaction, a hydride furnished by the sodium borohydride (NaBH</a:t>
            </a:r>
            <a:r>
              <a:rPr lang="en-US" sz="2800" baseline="-25000" smtClean="0">
                <a:solidFill>
                  <a:srgbClr val="000000"/>
                </a:solidFill>
                <a:ea typeface="ＭＳ Ｐゴシック" charset="0"/>
              </a:rPr>
              <a:t>4</a:t>
            </a:r>
            <a:r>
              <a:rPr lang="en-US" sz="2800" smtClean="0">
                <a:solidFill>
                  <a:srgbClr val="000000"/>
                </a:solidFill>
                <a:ea typeface="ＭＳ Ｐゴシック" charset="0"/>
              </a:rPr>
              <a:t>) replaces the mercuric acetate.  </a:t>
            </a:r>
          </a:p>
          <a:p>
            <a:pPr>
              <a:lnSpc>
                <a:spcPct val="80000"/>
              </a:lnSpc>
            </a:pPr>
            <a:r>
              <a:rPr lang="en-US" sz="2800" smtClean="0">
                <a:solidFill>
                  <a:srgbClr val="000000"/>
                </a:solidFill>
                <a:ea typeface="ＭＳ Ｐゴシック" charset="0"/>
              </a:rPr>
              <a:t>The overall reaction gives the Markovnikov product with the hydroxy group on the most substituted carbon.</a:t>
            </a:r>
            <a:endParaRPr lang="en-US" sz="2800">
              <a:solidFill>
                <a:srgbClr val="000000"/>
              </a:solidFill>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410"/>
          <a:stretch/>
        </p:blipFill>
        <p:spPr bwMode="auto">
          <a:xfrm>
            <a:off x="965693" y="1552221"/>
            <a:ext cx="7212615" cy="211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5929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title"/>
          </p:nvPr>
        </p:nvSpPr>
        <p:spPr>
          <a:xfrm>
            <a:off x="685800" y="255588"/>
            <a:ext cx="8153400" cy="1143000"/>
          </a:xfrm>
        </p:spPr>
        <p:txBody>
          <a:bodyPr/>
          <a:lstStyle/>
          <a:p>
            <a:pPr algn="ctr"/>
            <a:r>
              <a:rPr lang="en-US" sz="4400" b="0" dirty="0" err="1">
                <a:solidFill>
                  <a:srgbClr val="000000"/>
                </a:solidFill>
                <a:ea typeface="ＭＳ Ｐゴシック" charset="0"/>
              </a:rPr>
              <a:t>Oxymercuration</a:t>
            </a:r>
            <a:r>
              <a:rPr lang="en-US" sz="4400" b="0" dirty="0">
                <a:solidFill>
                  <a:srgbClr val="000000"/>
                </a:solidFill>
                <a:ea typeface="ＭＳ Ｐゴシック" charset="0"/>
                <a:cs typeface="Arial" charset="0"/>
              </a:rPr>
              <a:t>–</a:t>
            </a:r>
            <a:r>
              <a:rPr lang="en-US" sz="4400" b="0" dirty="0" err="1">
                <a:solidFill>
                  <a:srgbClr val="000000"/>
                </a:solidFill>
                <a:ea typeface="ＭＳ Ｐゴシック" charset="0"/>
              </a:rPr>
              <a:t>Demercuration</a:t>
            </a:r>
            <a:r>
              <a:rPr lang="en-US" sz="4400" b="0" dirty="0">
                <a:solidFill>
                  <a:srgbClr val="000000"/>
                </a:solidFill>
                <a:ea typeface="ＭＳ Ｐゴシック" charset="0"/>
              </a:rPr>
              <a:t> of 3,3,-Dimethylbut-1-ene</a:t>
            </a:r>
          </a:p>
        </p:txBody>
      </p:sp>
      <p:sp>
        <p:nvSpPr>
          <p:cNvPr id="3" name="Text Box 1030"/>
          <p:cNvSpPr txBox="1">
            <a:spLocks noChangeArrowheads="1"/>
          </p:cNvSpPr>
          <p:nvPr/>
        </p:nvSpPr>
        <p:spPr bwMode="auto">
          <a:xfrm>
            <a:off x="457200" y="5494867"/>
            <a:ext cx="827757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spcBef>
                <a:spcPct val="50000"/>
              </a:spcBef>
            </a:pPr>
            <a:r>
              <a:rPr lang="en-US" sz="2400">
                <a:latin typeface="+mn-lt"/>
              </a:rPr>
              <a:t>The reaction does not suffer from rearrangements because there is no carbocation intermediate.  </a:t>
            </a: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4621"/>
          <a:stretch/>
        </p:blipFill>
        <p:spPr bwMode="auto">
          <a:xfrm>
            <a:off x="304800" y="2331333"/>
            <a:ext cx="8534400" cy="308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97424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533400" y="255588"/>
            <a:ext cx="8077200" cy="1143000"/>
          </a:xfrm>
        </p:spPr>
        <p:txBody>
          <a:bodyPr/>
          <a:lstStyle/>
          <a:p>
            <a:pPr algn="ctr"/>
            <a:r>
              <a:rPr lang="en-US" sz="4400" b="0" dirty="0" err="1">
                <a:solidFill>
                  <a:srgbClr val="000000"/>
                </a:solidFill>
                <a:ea typeface="ＭＳ Ｐゴシック" charset="0"/>
              </a:rPr>
              <a:t>Alkoxymercuration</a:t>
            </a:r>
            <a:r>
              <a:rPr lang="en-US" sz="4400" b="0" dirty="0">
                <a:solidFill>
                  <a:srgbClr val="000000"/>
                </a:solidFill>
                <a:ea typeface="ＭＳ Ｐゴシック" charset="0"/>
                <a:cs typeface="Arial" charset="0"/>
              </a:rPr>
              <a:t>–</a:t>
            </a:r>
            <a:r>
              <a:rPr lang="en-US" sz="4400" b="0" dirty="0" err="1">
                <a:solidFill>
                  <a:srgbClr val="000000"/>
                </a:solidFill>
                <a:ea typeface="ＭＳ Ｐゴシック" charset="0"/>
              </a:rPr>
              <a:t>Demercuration</a:t>
            </a:r>
            <a:endParaRPr lang="en-US" sz="4400" b="0" dirty="0">
              <a:solidFill>
                <a:srgbClr val="000000"/>
              </a:solidFill>
              <a:ea typeface="ＭＳ Ｐゴシック" charset="0"/>
            </a:endParaRPr>
          </a:p>
        </p:txBody>
      </p:sp>
      <p:sp>
        <p:nvSpPr>
          <p:cNvPr id="3" name="Rectangle 3"/>
          <p:cNvSpPr txBox="1">
            <a:spLocks noChangeArrowheads="1"/>
          </p:cNvSpPr>
          <p:nvPr/>
        </p:nvSpPr>
        <p:spPr bwMode="auto">
          <a:xfrm>
            <a:off x="685800" y="1752600"/>
            <a:ext cx="7772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sz="2800" smtClean="0">
                <a:ea typeface="ＭＳ Ｐゴシック" charset="0"/>
              </a:rPr>
              <a:t>    If the nucleophile is an alcohol (ROH), instead of water, an ether is produced.</a:t>
            </a:r>
            <a:endParaRPr lang="en-US" sz="2800">
              <a:ea typeface="ＭＳ Ｐゴシック"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10193"/>
          <a:stretch/>
        </p:blipFill>
        <p:spPr bwMode="auto">
          <a:xfrm>
            <a:off x="304800" y="3657600"/>
            <a:ext cx="8534400" cy="138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2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8954"/>
          <a:stretch/>
        </p:blipFill>
        <p:spPr bwMode="auto">
          <a:xfrm>
            <a:off x="811389" y="3039357"/>
            <a:ext cx="7521222" cy="160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034"/>
          <a:stretch/>
        </p:blipFill>
        <p:spPr bwMode="auto">
          <a:xfrm>
            <a:off x="1683456" y="5239985"/>
            <a:ext cx="5777089" cy="13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p:cNvSpPr txBox="1">
            <a:spLocks noChangeArrowheads="1"/>
          </p:cNvSpPr>
          <p:nvPr/>
        </p:nvSpPr>
        <p:spPr bwMode="auto">
          <a:xfrm>
            <a:off x="348344" y="1095375"/>
            <a:ext cx="8610600" cy="584776"/>
          </a:xfrm>
          <a:prstGeom prst="rect">
            <a:avLst/>
          </a:prstGeom>
          <a:noFill/>
          <a:ln w="9525">
            <a:noFill/>
            <a:miter lim="800000"/>
            <a:headEnd/>
            <a:tailEnd/>
          </a:ln>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1600" dirty="0">
                <a:latin typeface="+mn-lt"/>
              </a:rPr>
              <a:t>Show the intermediates and products that result from </a:t>
            </a:r>
            <a:r>
              <a:rPr lang="en-US" sz="1600" dirty="0" err="1">
                <a:latin typeface="+mn-lt"/>
              </a:rPr>
              <a:t>alkoxymercuration</a:t>
            </a:r>
            <a:r>
              <a:rPr lang="en-US" sz="1600" dirty="0">
                <a:latin typeface="+mn-lt"/>
              </a:rPr>
              <a:t>–</a:t>
            </a:r>
            <a:r>
              <a:rPr lang="en-US" sz="1600" dirty="0" err="1">
                <a:latin typeface="+mn-lt"/>
              </a:rPr>
              <a:t>demercuration</a:t>
            </a:r>
            <a:r>
              <a:rPr lang="en-US" sz="1600" dirty="0">
                <a:latin typeface="+mn-lt"/>
              </a:rPr>
              <a:t> </a:t>
            </a:r>
            <a:r>
              <a:rPr lang="en-US" sz="1600" dirty="0" smtClean="0">
                <a:latin typeface="+mn-lt"/>
              </a:rPr>
              <a:t>of </a:t>
            </a:r>
            <a:br>
              <a:rPr lang="en-US" sz="1600" dirty="0" smtClean="0">
                <a:latin typeface="+mn-lt"/>
              </a:rPr>
            </a:br>
            <a:r>
              <a:rPr lang="en-US" sz="1600" dirty="0" smtClean="0">
                <a:latin typeface="+mn-lt"/>
              </a:rPr>
              <a:t>1-methylcyclopentene</a:t>
            </a:r>
            <a:r>
              <a:rPr lang="en-US" sz="1600" dirty="0">
                <a:latin typeface="+mn-lt"/>
              </a:rPr>
              <a:t>, using methanol as the solvent.</a:t>
            </a:r>
            <a:endParaRPr lang="en-US" sz="2400" dirty="0">
              <a:latin typeface="+mn-lt"/>
            </a:endParaRPr>
          </a:p>
        </p:txBody>
      </p:sp>
      <p:sp>
        <p:nvSpPr>
          <p:cNvPr id="3" name="Text Box 8"/>
          <p:cNvSpPr txBox="1">
            <a:spLocks noChangeArrowheads="1"/>
          </p:cNvSpPr>
          <p:nvPr/>
        </p:nvSpPr>
        <p:spPr bwMode="auto">
          <a:xfrm>
            <a:off x="348344" y="2146300"/>
            <a:ext cx="8610600" cy="825500"/>
          </a:xfrm>
          <a:prstGeom prst="rect">
            <a:avLst/>
          </a:prstGeom>
          <a:noFill/>
          <a:ln w="9525">
            <a:noFill/>
            <a:miter lim="800000"/>
            <a:headEnd/>
            <a:tailEnd/>
          </a:ln>
        </p:spPr>
        <p:txBody>
          <a:bodyPr>
            <a:spAutoFit/>
          </a:bodyPr>
          <a:lstStyle/>
          <a:p>
            <a:pPr>
              <a:defRPr/>
            </a:pPr>
            <a:r>
              <a:rPr lang="en-US" altLang="en-US" sz="1600" dirty="0">
                <a:latin typeface="+mn-lt"/>
                <a:ea typeface="ＭＳ Ｐゴシック" pitchFamily="80" charset="-128"/>
                <a:cs typeface="+mn-cs"/>
              </a:rPr>
              <a:t>Mercuric acetate adds to 1-methylcyclopentene to give the cyclic mercurinium ion. This ion has a considerable amount of positive charge on the more substituted tertiary carbon atom. Methanol attacks this carbon.</a:t>
            </a:r>
            <a:endParaRPr lang="en-US" altLang="en-US" sz="2400" dirty="0">
              <a:latin typeface="+mn-lt"/>
              <a:ea typeface="ＭＳ Ｐゴシック" pitchFamily="80" charset="-128"/>
              <a:cs typeface="+mn-cs"/>
            </a:endParaRPr>
          </a:p>
        </p:txBody>
      </p:sp>
      <p:sp>
        <p:nvSpPr>
          <p:cNvPr id="4" name="Text Box 11"/>
          <p:cNvSpPr txBox="1">
            <a:spLocks noChangeArrowheads="1"/>
          </p:cNvSpPr>
          <p:nvPr/>
        </p:nvSpPr>
        <p:spPr bwMode="auto">
          <a:xfrm>
            <a:off x="348344" y="4659086"/>
            <a:ext cx="8610600" cy="584200"/>
          </a:xfrm>
          <a:prstGeom prst="rect">
            <a:avLst/>
          </a:prstGeom>
          <a:noFill/>
          <a:ln w="9525">
            <a:noFill/>
            <a:miter lim="800000"/>
            <a:headEnd/>
            <a:tailEnd/>
          </a:ln>
        </p:spPr>
        <p:txBody>
          <a:bodyPr>
            <a:spAutoFit/>
          </a:bodyPr>
          <a:lstStyle/>
          <a:p>
            <a:pPr>
              <a:defRPr/>
            </a:pPr>
            <a:r>
              <a:rPr lang="en-US" altLang="en-US" sz="1600" dirty="0">
                <a:latin typeface="+mn-lt"/>
                <a:ea typeface="ＭＳ Ｐゴシック" pitchFamily="80" charset="-128"/>
                <a:cs typeface="+mn-cs"/>
              </a:rPr>
              <a:t>Reduction of the intermediate gives the Markovnikov product, 1-methoxy-1-methylcyclopentane.</a:t>
            </a:r>
            <a:endParaRPr lang="en-US" altLang="en-US" sz="2400" dirty="0">
              <a:latin typeface="+mn-lt"/>
              <a:ea typeface="ＭＳ Ｐゴシック" pitchFamily="80" charset="-128"/>
              <a:cs typeface="+mn-cs"/>
            </a:endParaRPr>
          </a:p>
        </p:txBody>
      </p:sp>
      <p:sp>
        <p:nvSpPr>
          <p:cNvPr id="5" name="TextBox 14"/>
          <p:cNvSpPr txBox="1">
            <a:spLocks noChangeArrowheads="1"/>
          </p:cNvSpPr>
          <p:nvPr/>
        </p:nvSpPr>
        <p:spPr bwMode="auto">
          <a:xfrm>
            <a:off x="348344" y="1752600"/>
            <a:ext cx="1403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400">
                <a:latin typeface="+mn-lt"/>
                <a:cs typeface="Arial" charset="0"/>
              </a:rPr>
              <a:t>Solution</a:t>
            </a:r>
          </a:p>
        </p:txBody>
      </p:sp>
      <p:sp>
        <p:nvSpPr>
          <p:cNvPr id="6" name="Title 11"/>
          <p:cNvSpPr txBox="1">
            <a:spLocks/>
          </p:cNvSpPr>
          <p:nvPr/>
        </p:nvSpPr>
        <p:spPr bwMode="auto">
          <a:xfrm>
            <a:off x="457200" y="274638"/>
            <a:ext cx="8229600" cy="79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r>
              <a:rPr lang="en-US" sz="4400" dirty="0">
                <a:solidFill>
                  <a:schemeClr val="tx2"/>
                </a:solidFill>
                <a:latin typeface="+mj-lt"/>
                <a:cs typeface="Arial" charset="0"/>
              </a:rPr>
              <a:t>Solved Problem </a:t>
            </a:r>
            <a:r>
              <a:rPr lang="en-US" sz="4400" dirty="0" smtClean="0">
                <a:solidFill>
                  <a:schemeClr val="tx2"/>
                </a:solidFill>
                <a:latin typeface="+mj-lt"/>
                <a:cs typeface="Arial" charset="0"/>
              </a:rPr>
              <a:t>2</a:t>
            </a:r>
            <a:endParaRPr lang="en-US" sz="4400" dirty="0">
              <a:solidFill>
                <a:schemeClr val="tx2"/>
              </a:solidFill>
              <a:latin typeface="+mj-lt"/>
              <a:cs typeface="Arial" charset="0"/>
            </a:endParaRPr>
          </a:p>
        </p:txBody>
      </p:sp>
    </p:spTree>
    <p:extLst>
      <p:ext uri="{BB962C8B-B14F-4D97-AF65-F5344CB8AC3E}">
        <p14:creationId xmlns:p14="http://schemas.microsoft.com/office/powerpoint/2010/main" val="32347782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dirty="0">
                <a:solidFill>
                  <a:srgbClr val="000000"/>
                </a:solidFill>
                <a:ea typeface="ＭＳ Ｐゴシック" charset="0"/>
              </a:rPr>
              <a:t>Hydroboration of Alkenes</a:t>
            </a:r>
          </a:p>
        </p:txBody>
      </p:sp>
      <p:sp>
        <p:nvSpPr>
          <p:cNvPr id="3" name="Rectangle 3"/>
          <p:cNvSpPr txBox="1">
            <a:spLocks noChangeArrowheads="1"/>
          </p:cNvSpPr>
          <p:nvPr/>
        </p:nvSpPr>
        <p:spPr>
          <a:xfrm>
            <a:off x="457200" y="3623734"/>
            <a:ext cx="8305800" cy="272626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smtClean="0">
                <a:ea typeface="ＭＳ Ｐゴシック" charset="0"/>
              </a:rPr>
              <a:t>H. C. Brown of Purdue University discovered that diborane (B</a:t>
            </a:r>
            <a:r>
              <a:rPr lang="en-US" sz="2400" baseline="-20000" smtClean="0">
                <a:ea typeface="ＭＳ Ｐゴシック" charset="0"/>
              </a:rPr>
              <a:t>2</a:t>
            </a:r>
            <a:r>
              <a:rPr lang="en-US" sz="2400" smtClean="0">
                <a:ea typeface="ＭＳ Ｐゴシック" charset="0"/>
              </a:rPr>
              <a:t>H</a:t>
            </a:r>
            <a:r>
              <a:rPr lang="en-US" sz="2400" baseline="-20000" smtClean="0">
                <a:ea typeface="ＭＳ Ｐゴシック" charset="0"/>
              </a:rPr>
              <a:t>6</a:t>
            </a:r>
            <a:r>
              <a:rPr lang="en-US" sz="2400" smtClean="0">
                <a:ea typeface="ＭＳ Ｐゴシック" charset="0"/>
              </a:rPr>
              <a:t>) adds to alkenes with anti-Markovnikov orientation to form alkylboranes, which, after oxidation, give anti-Markovnikov alcohols.</a:t>
            </a:r>
          </a:p>
          <a:p>
            <a:r>
              <a:rPr lang="en-US" sz="2400" smtClean="0">
                <a:ea typeface="ＭＳ Ｐゴシック" charset="0"/>
              </a:rPr>
              <a:t>Brown received the Nobel Prize in Chemistry in 1979 for his work in the field of borane chemistry.</a:t>
            </a:r>
            <a:endParaRPr lang="en-US" sz="240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127"/>
          <a:stretch/>
        </p:blipFill>
        <p:spPr bwMode="auto">
          <a:xfrm>
            <a:off x="304800" y="1526823"/>
            <a:ext cx="8534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94991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845079"/>
          </a:xfrm>
        </p:spPr>
        <p:txBody>
          <a:bodyPr/>
          <a:lstStyle/>
          <a:p>
            <a:pPr algn="ctr"/>
            <a:r>
              <a:rPr lang="en-US" sz="4400" b="0">
                <a:solidFill>
                  <a:srgbClr val="000000"/>
                </a:solidFill>
                <a:ea typeface="ＭＳ Ｐゴシック" charset="0"/>
              </a:rPr>
              <a:t>Diborane</a:t>
            </a:r>
          </a:p>
        </p:txBody>
      </p:sp>
      <p:sp>
        <p:nvSpPr>
          <p:cNvPr id="3" name="Text Placeholder 3"/>
          <p:cNvSpPr txBox="1">
            <a:spLocks/>
          </p:cNvSpPr>
          <p:nvPr/>
        </p:nvSpPr>
        <p:spPr>
          <a:xfrm>
            <a:off x="457199" y="4114800"/>
            <a:ext cx="8164689" cy="233397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pPr>
            <a:r>
              <a:rPr lang="en-US" sz="2800" smtClean="0">
                <a:ea typeface="ＭＳ Ｐゴシック" charset="0"/>
              </a:rPr>
              <a:t>Diborane (B</a:t>
            </a:r>
            <a:r>
              <a:rPr lang="en-US" sz="2800" baseline="-20000" smtClean="0">
                <a:ea typeface="ＭＳ Ｐゴシック" charset="0"/>
              </a:rPr>
              <a:t>2</a:t>
            </a:r>
            <a:r>
              <a:rPr lang="en-US" sz="2800" smtClean="0">
                <a:ea typeface="ＭＳ Ｐゴシック" charset="0"/>
              </a:rPr>
              <a:t>H</a:t>
            </a:r>
            <a:r>
              <a:rPr lang="en-US" sz="2800" baseline="-20000" smtClean="0">
                <a:ea typeface="ＭＳ Ｐゴシック" charset="0"/>
              </a:rPr>
              <a:t>6</a:t>
            </a:r>
            <a:r>
              <a:rPr lang="en-US" sz="2800" smtClean="0">
                <a:ea typeface="ＭＳ Ｐゴシック" charset="0"/>
              </a:rPr>
              <a:t>) is a dimer of borane and is in equilibrium with a small amount of BH</a:t>
            </a:r>
            <a:r>
              <a:rPr lang="en-US" sz="2800" baseline="-20000" smtClean="0">
                <a:ea typeface="ＭＳ Ｐゴシック" charset="0"/>
              </a:rPr>
              <a:t>3</a:t>
            </a:r>
            <a:r>
              <a:rPr lang="en-US" sz="2800" smtClean="0">
                <a:ea typeface="ＭＳ Ｐゴシック" charset="0"/>
              </a:rPr>
              <a:t>.</a:t>
            </a:r>
          </a:p>
          <a:p>
            <a:pPr>
              <a:lnSpc>
                <a:spcPct val="80000"/>
              </a:lnSpc>
            </a:pPr>
            <a:r>
              <a:rPr lang="en-US" sz="2800" smtClean="0">
                <a:ea typeface="ＭＳ Ｐゴシック" charset="0"/>
              </a:rPr>
              <a:t>The complex of borane with tetrahydrofuran (BH</a:t>
            </a:r>
            <a:r>
              <a:rPr lang="en-US" sz="2800" baseline="-20000" smtClean="0">
                <a:ea typeface="ＭＳ Ｐゴシック" charset="0"/>
              </a:rPr>
              <a:t>3</a:t>
            </a:r>
            <a:r>
              <a:rPr lang="en-US" sz="2800" smtClean="0">
                <a:ea typeface="ＭＳ Ｐゴシック" charset="0"/>
                <a:cs typeface="Arial" charset="0"/>
              </a:rPr>
              <a:t>•</a:t>
            </a:r>
            <a:r>
              <a:rPr lang="en-US" sz="2800" smtClean="0">
                <a:ea typeface="ＭＳ Ｐゴシック" charset="0"/>
              </a:rPr>
              <a:t>THF) is the most commonly used form of borane.</a:t>
            </a:r>
            <a:endParaRPr lang="en-US" sz="2800">
              <a:ea typeface="ＭＳ Ｐゴシック" charset="0"/>
            </a:endParaRPr>
          </a:p>
        </p:txBody>
      </p:sp>
      <p:pic>
        <p:nvPicPr>
          <p:cNvPr id="4" name="Picture 8"/>
          <p:cNvPicPr>
            <a:picLocks noChangeAspect="1"/>
          </p:cNvPicPr>
          <p:nvPr/>
        </p:nvPicPr>
        <p:blipFill rotWithShape="1">
          <a:blip r:embed="rId3">
            <a:extLst>
              <a:ext uri="{28A0092B-C50C-407E-A947-70E740481C1C}">
                <a14:useLocalDpi xmlns:a14="http://schemas.microsoft.com/office/drawing/2010/main" val="0"/>
              </a:ext>
            </a:extLst>
          </a:blip>
          <a:srcRect b="9550"/>
          <a:stretch/>
        </p:blipFill>
        <p:spPr bwMode="auto">
          <a:xfrm>
            <a:off x="304800" y="1917347"/>
            <a:ext cx="8534400" cy="173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01785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845079"/>
          </a:xfrm>
        </p:spPr>
        <p:txBody>
          <a:bodyPr/>
          <a:lstStyle/>
          <a:p>
            <a:pPr algn="ctr"/>
            <a:r>
              <a:rPr lang="en-US" sz="4400" b="0" dirty="0">
                <a:solidFill>
                  <a:srgbClr val="000000"/>
                </a:solidFill>
                <a:ea typeface="ＭＳ Ｐゴシック" charset="0"/>
              </a:rPr>
              <a:t>Mechanism of Hydroboration</a:t>
            </a:r>
          </a:p>
        </p:txBody>
      </p:sp>
      <p:sp>
        <p:nvSpPr>
          <p:cNvPr id="3" name="Rectangle 13"/>
          <p:cNvSpPr txBox="1">
            <a:spLocks noChangeArrowheads="1"/>
          </p:cNvSpPr>
          <p:nvPr/>
        </p:nvSpPr>
        <p:spPr>
          <a:xfrm>
            <a:off x="457199" y="4746977"/>
            <a:ext cx="8009467" cy="174413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pPr>
            <a:r>
              <a:rPr lang="en-US" sz="2000" smtClean="0">
                <a:solidFill>
                  <a:srgbClr val="000000"/>
                </a:solidFill>
                <a:ea typeface="ＭＳ Ｐゴシック" charset="0"/>
              </a:rPr>
              <a:t>Borane adds to the double bond in a single step, with boron adding to the less substituted carbon and hydrogen adding to the more highly substituted carbon. </a:t>
            </a:r>
          </a:p>
          <a:p>
            <a:pPr>
              <a:lnSpc>
                <a:spcPct val="80000"/>
              </a:lnSpc>
            </a:pPr>
            <a:r>
              <a:rPr lang="en-US" sz="2000" smtClean="0">
                <a:solidFill>
                  <a:srgbClr val="000000"/>
                </a:solidFill>
                <a:ea typeface="ＭＳ Ｐゴシック" charset="0"/>
              </a:rPr>
              <a:t>This orientation places the partial positive charge in the transition state on the more highly substituted carbon atom.</a:t>
            </a:r>
            <a:endParaRPr lang="en-US" sz="2000">
              <a:solidFill>
                <a:srgbClr val="000000"/>
              </a:solidFill>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217"/>
          <a:stretch/>
        </p:blipFill>
        <p:spPr bwMode="auto">
          <a:xfrm>
            <a:off x="1516763" y="1134534"/>
            <a:ext cx="6115238" cy="331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889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91356" y="255588"/>
            <a:ext cx="7772400" cy="1143000"/>
          </a:xfrm>
        </p:spPr>
        <p:txBody>
          <a:bodyPr/>
          <a:lstStyle/>
          <a:p>
            <a:pPr algn="ctr"/>
            <a:r>
              <a:rPr lang="en-US" sz="4400" b="0">
                <a:solidFill>
                  <a:srgbClr val="000000"/>
                </a:solidFill>
                <a:ea typeface="ＭＳ Ｐゴシック" charset="0"/>
              </a:rPr>
              <a:t>Oxidation to Alcohol</a:t>
            </a:r>
          </a:p>
        </p:txBody>
      </p:sp>
      <p:sp>
        <p:nvSpPr>
          <p:cNvPr id="3" name="Rectangle 3"/>
          <p:cNvSpPr txBox="1">
            <a:spLocks noChangeArrowheads="1"/>
          </p:cNvSpPr>
          <p:nvPr/>
        </p:nvSpPr>
        <p:spPr>
          <a:xfrm>
            <a:off x="457200" y="4419600"/>
            <a:ext cx="7772400"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smtClean="0">
                <a:ea typeface="ＭＳ Ｐゴシック" charset="0"/>
              </a:rPr>
              <a:t>Oxidation of the alkyl borane with basic hydrogen peroxide produces the alcohol.</a:t>
            </a:r>
          </a:p>
          <a:p>
            <a:r>
              <a:rPr lang="en-US" sz="2800" smtClean="0">
                <a:ea typeface="ＭＳ Ｐゴシック" charset="0"/>
              </a:rPr>
              <a:t>Orientation is anti-Markovnikov.</a:t>
            </a:r>
            <a:endParaRPr lang="en-US" sz="280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706"/>
          <a:stretch/>
        </p:blipFill>
        <p:spPr bwMode="auto">
          <a:xfrm>
            <a:off x="307222" y="2063044"/>
            <a:ext cx="8540670" cy="159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61990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5588"/>
            <a:ext cx="7924800" cy="1143000"/>
          </a:xfrm>
        </p:spPr>
        <p:txBody>
          <a:bodyPr/>
          <a:lstStyle/>
          <a:p>
            <a:pPr algn="ctr"/>
            <a:r>
              <a:rPr lang="en-US" sz="4400" b="0">
                <a:solidFill>
                  <a:srgbClr val="000000"/>
                </a:solidFill>
                <a:ea typeface="ＭＳ Ｐゴシック" charset="0"/>
              </a:rPr>
              <a:t>Stoichiometry of Hydroboration</a:t>
            </a:r>
          </a:p>
        </p:txBody>
      </p:sp>
      <p:sp>
        <p:nvSpPr>
          <p:cNvPr id="3" name="Content Placeholder 7"/>
          <p:cNvSpPr>
            <a:spLocks noGrp="1"/>
          </p:cNvSpPr>
          <p:nvPr>
            <p:ph idx="1"/>
          </p:nvPr>
        </p:nvSpPr>
        <p:spPr>
          <a:xfrm>
            <a:off x="457200" y="4876800"/>
            <a:ext cx="7772400" cy="1077218"/>
          </a:xfrm>
        </p:spPr>
        <p:txBody>
          <a:bodyPr/>
          <a:lstStyle/>
          <a:p>
            <a:r>
              <a:rPr lang="en-US">
                <a:ea typeface="ＭＳ Ｐゴシック" charset="0"/>
              </a:rPr>
              <a:t>Three moles of alkene can react with each mole of BH</a:t>
            </a:r>
            <a:r>
              <a:rPr lang="en-US" baseline="-25000">
                <a:ea typeface="ＭＳ Ｐゴシック" charset="0"/>
              </a:rPr>
              <a:t>3</a:t>
            </a:r>
            <a:r>
              <a:rPr lang="en-US">
                <a:ea typeface="ＭＳ Ｐゴシック" charset="0"/>
              </a:rPr>
              <a:t>. </a:t>
            </a: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12145"/>
          <a:stretch/>
        </p:blipFill>
        <p:spPr bwMode="auto">
          <a:xfrm>
            <a:off x="304800" y="2667000"/>
            <a:ext cx="8534400" cy="119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4991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79104"/>
            <a:ext cx="7772400" cy="1143000"/>
          </a:xfrm>
        </p:spPr>
        <p:txBody>
          <a:bodyPr/>
          <a:lstStyle/>
          <a:p>
            <a:pPr algn="ctr"/>
            <a:r>
              <a:rPr lang="en-US" sz="4400" b="0" dirty="0">
                <a:solidFill>
                  <a:srgbClr val="000000"/>
                </a:solidFill>
                <a:ea typeface="ＭＳ Ｐゴシック" charset="0"/>
              </a:rPr>
              <a:t>Bonding in Alkenes</a:t>
            </a:r>
          </a:p>
        </p:txBody>
      </p:sp>
      <p:sp>
        <p:nvSpPr>
          <p:cNvPr id="3" name="Rectangle 3"/>
          <p:cNvSpPr txBox="1">
            <a:spLocks noChangeArrowheads="1"/>
          </p:cNvSpPr>
          <p:nvPr/>
        </p:nvSpPr>
        <p:spPr bwMode="auto">
          <a:xfrm>
            <a:off x="457200" y="1981200"/>
            <a:ext cx="381000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pPr>
            <a:r>
              <a:rPr lang="en-US" sz="2400" dirty="0" smtClean="0">
                <a:ea typeface="ＭＳ Ｐゴシック" charset="0"/>
              </a:rPr>
              <a:t>Electrons in pi bonds are loosely held.</a:t>
            </a:r>
          </a:p>
          <a:p>
            <a:pPr>
              <a:lnSpc>
                <a:spcPct val="80000"/>
              </a:lnSpc>
            </a:pPr>
            <a:r>
              <a:rPr lang="en-US" sz="2400" dirty="0" smtClean="0">
                <a:ea typeface="ＭＳ Ｐゴシック" charset="0"/>
              </a:rPr>
              <a:t>The double bond acts as a nucleophile attacking electrophilic species.</a:t>
            </a:r>
          </a:p>
          <a:p>
            <a:pPr>
              <a:lnSpc>
                <a:spcPct val="80000"/>
              </a:lnSpc>
            </a:pPr>
            <a:r>
              <a:rPr lang="en-US" sz="2400" dirty="0" err="1" smtClean="0">
                <a:ea typeface="ＭＳ Ｐゴシック" charset="0"/>
              </a:rPr>
              <a:t>Carbocations</a:t>
            </a:r>
            <a:r>
              <a:rPr lang="en-US" sz="2400" dirty="0" smtClean="0">
                <a:ea typeface="ＭＳ Ｐゴシック" charset="0"/>
              </a:rPr>
              <a:t> are intermediates in some of these reactions.</a:t>
            </a:r>
          </a:p>
          <a:p>
            <a:pPr>
              <a:lnSpc>
                <a:spcPct val="80000"/>
              </a:lnSpc>
            </a:pPr>
            <a:r>
              <a:rPr lang="en-US" sz="2400" dirty="0" smtClean="0">
                <a:ea typeface="ＭＳ Ｐゴシック" charset="0"/>
              </a:rPr>
              <a:t>These reactions are called </a:t>
            </a:r>
            <a:r>
              <a:rPr lang="en-US" sz="2400" b="1" dirty="0" smtClean="0">
                <a:ea typeface="ＭＳ Ｐゴシック" charset="0"/>
              </a:rPr>
              <a:t>electrophilic additions</a:t>
            </a:r>
            <a:r>
              <a:rPr lang="en-US" sz="2400" dirty="0" smtClean="0">
                <a:ea typeface="ＭＳ Ｐゴシック" charset="0"/>
              </a:rPr>
              <a:t>.</a:t>
            </a:r>
          </a:p>
          <a:p>
            <a:pPr>
              <a:lnSpc>
                <a:spcPct val="80000"/>
              </a:lnSpc>
            </a:pPr>
            <a:endParaRPr lang="en-US" sz="2400" dirty="0">
              <a:ea typeface="ＭＳ Ｐゴシック" charset="0"/>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484"/>
          <a:stretch/>
        </p:blipFill>
        <p:spPr bwMode="auto">
          <a:xfrm>
            <a:off x="5585126" y="1472048"/>
            <a:ext cx="1852312" cy="183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rotWithShape="1">
          <a:blip r:embed="rId4">
            <a:extLst>
              <a:ext uri="{28A0092B-C50C-407E-A947-70E740481C1C}">
                <a14:useLocalDpi xmlns:a14="http://schemas.microsoft.com/office/drawing/2010/main" val="0"/>
              </a:ext>
            </a:extLst>
          </a:blip>
          <a:srcRect l="25346" t="7462" r="24294" b="8439"/>
          <a:stretch/>
        </p:blipFill>
        <p:spPr bwMode="auto">
          <a:xfrm>
            <a:off x="4097033" y="3840702"/>
            <a:ext cx="4835301" cy="193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33993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dirty="0">
                <a:solidFill>
                  <a:srgbClr val="000000"/>
                </a:solidFill>
                <a:ea typeface="ＭＳ Ｐゴシック" charset="0"/>
              </a:rPr>
              <a:t>Stereochemistry of Hydroboration</a:t>
            </a:r>
          </a:p>
        </p:txBody>
      </p:sp>
      <p:sp>
        <p:nvSpPr>
          <p:cNvPr id="3" name="Rectangle 6"/>
          <p:cNvSpPr txBox="1">
            <a:spLocks noChangeArrowheads="1"/>
          </p:cNvSpPr>
          <p:nvPr/>
        </p:nvSpPr>
        <p:spPr>
          <a:xfrm>
            <a:off x="457199" y="4928809"/>
            <a:ext cx="8512629" cy="150464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400" dirty="0" smtClean="0">
                <a:ea typeface="ＭＳ Ｐゴシック" charset="0"/>
              </a:rPr>
              <a:t>The hydroboration step adds the hydrogen and the boron to the same side of the double bond (</a:t>
            </a:r>
            <a:r>
              <a:rPr lang="en-US" sz="2400" b="1" dirty="0" err="1" smtClean="0">
                <a:ea typeface="ＭＳ Ｐゴシック" charset="0"/>
              </a:rPr>
              <a:t>syn</a:t>
            </a:r>
            <a:r>
              <a:rPr lang="en-US" sz="2400" b="1" dirty="0" smtClean="0">
                <a:ea typeface="ＭＳ Ｐゴシック" charset="0"/>
              </a:rPr>
              <a:t> addition</a:t>
            </a:r>
            <a:r>
              <a:rPr lang="en-US" sz="2400" dirty="0" smtClean="0">
                <a:ea typeface="ＭＳ Ｐゴシック" charset="0"/>
              </a:rPr>
              <a:t>).</a:t>
            </a:r>
          </a:p>
          <a:p>
            <a:pPr>
              <a:lnSpc>
                <a:spcPct val="90000"/>
              </a:lnSpc>
            </a:pPr>
            <a:r>
              <a:rPr lang="en-US" sz="2400" dirty="0" smtClean="0">
                <a:ea typeface="ＭＳ Ｐゴシック" charset="0"/>
              </a:rPr>
              <a:t>When the boron is oxidized, the OH will keep the same </a:t>
            </a:r>
            <a:r>
              <a:rPr lang="en-US" sz="2400" dirty="0" err="1" smtClean="0">
                <a:ea typeface="ＭＳ Ｐゴシック" charset="0"/>
              </a:rPr>
              <a:t>stereochemical</a:t>
            </a:r>
            <a:r>
              <a:rPr lang="en-US" sz="2400" dirty="0" smtClean="0">
                <a:ea typeface="ＭＳ Ｐゴシック" charset="0"/>
              </a:rPr>
              <a:t> orientation.</a:t>
            </a:r>
            <a:endParaRPr lang="en-US" sz="2400" dirty="0">
              <a:ea typeface="ＭＳ Ｐゴシック"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3878"/>
          <a:stretch/>
        </p:blipFill>
        <p:spPr bwMode="auto">
          <a:xfrm>
            <a:off x="1377388" y="1718996"/>
            <a:ext cx="6343514" cy="320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7534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3" y="255588"/>
            <a:ext cx="8297334" cy="1578856"/>
          </a:xfrm>
        </p:spPr>
        <p:txBody>
          <a:bodyPr/>
          <a:lstStyle/>
          <a:p>
            <a:pPr algn="ctr"/>
            <a:r>
              <a:rPr lang="en-US" sz="4400" b="0" dirty="0">
                <a:solidFill>
                  <a:srgbClr val="000000"/>
                </a:solidFill>
                <a:ea typeface="ＭＳ Ｐゴシック" charset="0"/>
              </a:rPr>
              <a:t>The Role of the </a:t>
            </a:r>
            <a:r>
              <a:rPr lang="en-US" sz="4400" b="0" dirty="0" smtClean="0">
                <a:solidFill>
                  <a:srgbClr val="000000"/>
                </a:solidFill>
                <a:ea typeface="ＭＳ Ｐゴシック" charset="0"/>
              </a:rPr>
              <a:t/>
            </a:r>
            <a:br>
              <a:rPr lang="en-US" sz="4400" b="0" dirty="0" smtClean="0">
                <a:solidFill>
                  <a:srgbClr val="000000"/>
                </a:solidFill>
                <a:ea typeface="ＭＳ Ｐゴシック" charset="0"/>
              </a:rPr>
            </a:br>
            <a:r>
              <a:rPr lang="en-US" sz="4400" b="0" dirty="0" err="1" smtClean="0">
                <a:solidFill>
                  <a:srgbClr val="000000"/>
                </a:solidFill>
                <a:ea typeface="ＭＳ Ｐゴシック" charset="0"/>
              </a:rPr>
              <a:t>Hydroperoxide</a:t>
            </a:r>
            <a:r>
              <a:rPr lang="en-US" sz="4400" b="0" dirty="0" smtClean="0">
                <a:solidFill>
                  <a:srgbClr val="000000"/>
                </a:solidFill>
                <a:ea typeface="ＭＳ Ｐゴシック" charset="0"/>
              </a:rPr>
              <a:t> </a:t>
            </a:r>
            <a:r>
              <a:rPr lang="en-US" sz="4400" b="0" dirty="0">
                <a:solidFill>
                  <a:srgbClr val="000000"/>
                </a:solidFill>
                <a:ea typeface="ＭＳ Ｐゴシック" charset="0"/>
              </a:rPr>
              <a:t>Ion</a:t>
            </a:r>
          </a:p>
        </p:txBody>
      </p:sp>
      <p:pic>
        <p:nvPicPr>
          <p:cNvPr id="3" name="Picture 2" descr="08_Pg380_UnFigure_4.jpg"/>
          <p:cNvPicPr>
            <a:picLocks noChangeAspect="1"/>
          </p:cNvPicPr>
          <p:nvPr/>
        </p:nvPicPr>
        <p:blipFill rotWithShape="1">
          <a:blip r:embed="rId3">
            <a:extLst>
              <a:ext uri="{28A0092B-C50C-407E-A947-70E740481C1C}">
                <a14:useLocalDpi xmlns:a14="http://schemas.microsoft.com/office/drawing/2010/main" val="0"/>
              </a:ext>
            </a:extLst>
          </a:blip>
          <a:srcRect b="10267"/>
          <a:stretch/>
        </p:blipFill>
        <p:spPr>
          <a:xfrm>
            <a:off x="1355313" y="1996826"/>
            <a:ext cx="5829110" cy="975136"/>
          </a:xfrm>
          <a:prstGeom prst="rect">
            <a:avLst/>
          </a:prstGeom>
        </p:spPr>
      </p:pic>
      <p:pic>
        <p:nvPicPr>
          <p:cNvPr id="4" name="Picture 3" descr="08_Pg381_UnFigure_1.jpg"/>
          <p:cNvPicPr>
            <a:picLocks noChangeAspect="1"/>
          </p:cNvPicPr>
          <p:nvPr/>
        </p:nvPicPr>
        <p:blipFill rotWithShape="1">
          <a:blip r:embed="rId4">
            <a:extLst>
              <a:ext uri="{28A0092B-C50C-407E-A947-70E740481C1C}">
                <a14:useLocalDpi xmlns:a14="http://schemas.microsoft.com/office/drawing/2010/main" val="0"/>
              </a:ext>
            </a:extLst>
          </a:blip>
          <a:srcRect t="-1" r="14958" b="37814"/>
          <a:stretch/>
        </p:blipFill>
        <p:spPr>
          <a:xfrm>
            <a:off x="1355313" y="3139953"/>
            <a:ext cx="6597999" cy="3315327"/>
          </a:xfrm>
          <a:prstGeom prst="rect">
            <a:avLst/>
          </a:prstGeom>
        </p:spPr>
      </p:pic>
    </p:spTree>
    <p:extLst>
      <p:ext uri="{BB962C8B-B14F-4D97-AF65-F5344CB8AC3E}">
        <p14:creationId xmlns:p14="http://schemas.microsoft.com/office/powerpoint/2010/main" val="209452025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522412"/>
          </a:xfrm>
        </p:spPr>
        <p:txBody>
          <a:bodyPr/>
          <a:lstStyle/>
          <a:p>
            <a:pPr algn="ctr"/>
            <a:r>
              <a:rPr lang="en-US" sz="4400" b="0">
                <a:solidFill>
                  <a:srgbClr val="000000"/>
                </a:solidFill>
                <a:ea typeface="ＭＳ Ｐゴシック" charset="0"/>
              </a:rPr>
              <a:t>Oxidation of a Trialkylborane</a:t>
            </a:r>
          </a:p>
        </p:txBody>
      </p:sp>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b="8509"/>
          <a:stretch/>
        </p:blipFill>
        <p:spPr bwMode="auto">
          <a:xfrm>
            <a:off x="304800" y="2425700"/>
            <a:ext cx="8534400" cy="18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28158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04800" y="1219200"/>
            <a:ext cx="8610600" cy="336550"/>
          </a:xfrm>
          <a:prstGeom prst="rect">
            <a:avLst/>
          </a:prstGeom>
          <a:noFill/>
          <a:ln w="9525">
            <a:noFill/>
            <a:miter lim="800000"/>
            <a:headEnd/>
            <a:tailEnd/>
          </a:ln>
        </p:spPr>
        <p:txBody>
          <a:bodyPr>
            <a:spAutoFit/>
          </a:bodyPr>
          <a:lstStyle/>
          <a:p>
            <a:pPr algn="ctr">
              <a:defRPr/>
            </a:pPr>
            <a:r>
              <a:rPr lang="en-US" altLang="en-US" sz="1600" dirty="0">
                <a:latin typeface="+mn-lt"/>
                <a:ea typeface="ＭＳ Ｐゴシック" pitchFamily="80" charset="-128"/>
                <a:cs typeface="+mn-cs"/>
              </a:rPr>
              <a:t>Show how you would convert 1-methylcyclopentanol to 2-methylcyclopentanol.</a:t>
            </a:r>
            <a:endParaRPr lang="en-US" altLang="en-US" sz="2400" dirty="0">
              <a:latin typeface="+mn-lt"/>
              <a:ea typeface="ＭＳ Ｐゴシック" pitchFamily="80" charset="-128"/>
              <a:cs typeface="+mn-cs"/>
            </a:endParaRPr>
          </a:p>
        </p:txBody>
      </p:sp>
      <p:sp>
        <p:nvSpPr>
          <p:cNvPr id="3" name="Text Box 8"/>
          <p:cNvSpPr txBox="1">
            <a:spLocks noChangeArrowheads="1"/>
          </p:cNvSpPr>
          <p:nvPr/>
        </p:nvSpPr>
        <p:spPr bwMode="auto">
          <a:xfrm>
            <a:off x="370112" y="1981200"/>
            <a:ext cx="8610600" cy="825500"/>
          </a:xfrm>
          <a:prstGeom prst="rect">
            <a:avLst/>
          </a:prstGeom>
          <a:noFill/>
          <a:ln w="9525">
            <a:noFill/>
            <a:miter lim="800000"/>
            <a:headEnd/>
            <a:tailEnd/>
          </a:ln>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1600" dirty="0">
                <a:latin typeface="+mn-lt"/>
              </a:rPr>
              <a:t>Working backward, use hydroboration–oxidation to form 2-methylcyclopentanol from </a:t>
            </a:r>
            <a:r>
              <a:rPr lang="en-US" sz="1600" dirty="0" smtClean="0">
                <a:latin typeface="+mn-lt"/>
              </a:rPr>
              <a:t/>
            </a:r>
            <a:br>
              <a:rPr lang="en-US" sz="1600" dirty="0" smtClean="0">
                <a:latin typeface="+mn-lt"/>
              </a:rPr>
            </a:br>
            <a:r>
              <a:rPr lang="en-US" sz="1600" dirty="0" smtClean="0">
                <a:latin typeface="+mn-lt"/>
              </a:rPr>
              <a:t>1-methylcyclopentene</a:t>
            </a:r>
            <a:r>
              <a:rPr lang="en-US" sz="1600" dirty="0">
                <a:latin typeface="+mn-lt"/>
              </a:rPr>
              <a:t>. The use of (1) and (2) above and below the reaction arrow indicates individual steps in a two-step sequence.</a:t>
            </a:r>
            <a:endParaRPr lang="en-US" sz="2400" dirty="0">
              <a:latin typeface="+mn-lt"/>
            </a:endParaRPr>
          </a:p>
        </p:txBody>
      </p:sp>
      <p:sp>
        <p:nvSpPr>
          <p:cNvPr id="4" name="Text Box 11"/>
          <p:cNvSpPr txBox="1">
            <a:spLocks noChangeArrowheads="1"/>
          </p:cNvSpPr>
          <p:nvPr/>
        </p:nvSpPr>
        <p:spPr bwMode="auto">
          <a:xfrm>
            <a:off x="359226" y="4191000"/>
            <a:ext cx="8610600" cy="1077218"/>
          </a:xfrm>
          <a:prstGeom prst="rect">
            <a:avLst/>
          </a:prstGeom>
          <a:noFill/>
          <a:ln w="9525">
            <a:noFill/>
            <a:miter lim="800000"/>
            <a:headEnd/>
            <a:tailEnd/>
          </a:ln>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1600" dirty="0">
                <a:latin typeface="+mn-lt"/>
              </a:rPr>
              <a:t>The 2-methylcyclopentanol that results from this synthesis is the pure trans isomer. This </a:t>
            </a:r>
            <a:r>
              <a:rPr lang="en-US" sz="1600" dirty="0" err="1">
                <a:latin typeface="+mn-lt"/>
              </a:rPr>
              <a:t>stereochemical</a:t>
            </a:r>
            <a:r>
              <a:rPr lang="en-US" sz="1600" dirty="0">
                <a:latin typeface="+mn-lt"/>
              </a:rPr>
              <a:t> result is discussed in Section 8-7C. 1-Methylcyclopentene is the most substituted alkene that results from dehydration of 1-methylcyclopentanol. Dehydration of the alcohol would give the correct alkene.</a:t>
            </a:r>
            <a:endParaRPr lang="en-US" sz="2400" dirty="0">
              <a:latin typeface="+mn-lt"/>
            </a:endParaRPr>
          </a:p>
        </p:txBody>
      </p:sp>
      <p:sp>
        <p:nvSpPr>
          <p:cNvPr id="5" name="Title 11"/>
          <p:cNvSpPr txBox="1">
            <a:spLocks/>
          </p:cNvSpPr>
          <p:nvPr/>
        </p:nvSpPr>
        <p:spPr bwMode="auto">
          <a:xfrm>
            <a:off x="4953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r>
              <a:rPr lang="en-US" sz="4400" dirty="0">
                <a:solidFill>
                  <a:schemeClr val="tx2"/>
                </a:solidFill>
                <a:latin typeface="+mj-lt"/>
                <a:cs typeface="Arial" charset="0"/>
              </a:rPr>
              <a:t>Solved Problem </a:t>
            </a:r>
            <a:r>
              <a:rPr lang="en-US" sz="4400" dirty="0" smtClean="0">
                <a:solidFill>
                  <a:schemeClr val="tx2"/>
                </a:solidFill>
                <a:latin typeface="+mj-lt"/>
                <a:cs typeface="Arial" charset="0"/>
              </a:rPr>
              <a:t>3</a:t>
            </a:r>
            <a:endParaRPr lang="en-US" sz="4400" dirty="0">
              <a:solidFill>
                <a:schemeClr val="tx2"/>
              </a:solidFill>
              <a:latin typeface="+mj-lt"/>
              <a:cs typeface="Arial" charset="0"/>
            </a:endParaRPr>
          </a:p>
        </p:txBody>
      </p:sp>
      <p:sp>
        <p:nvSpPr>
          <p:cNvPr id="6" name="Rectangle 15"/>
          <p:cNvSpPr>
            <a:spLocks noChangeArrowheads="1"/>
          </p:cNvSpPr>
          <p:nvPr/>
        </p:nvSpPr>
        <p:spPr bwMode="auto">
          <a:xfrm>
            <a:off x="348342" y="1581150"/>
            <a:ext cx="12004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latin typeface="+mn-lt"/>
                <a:cs typeface="Arial" charset="0"/>
              </a:rPr>
              <a:t>Solution</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0983"/>
          <a:stretch/>
        </p:blipFill>
        <p:spPr bwMode="auto">
          <a:xfrm>
            <a:off x="1366241" y="5230813"/>
            <a:ext cx="6411518" cy="124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7596"/>
          <a:stretch/>
        </p:blipFill>
        <p:spPr bwMode="auto">
          <a:xfrm>
            <a:off x="1822482" y="2825749"/>
            <a:ext cx="5499036" cy="131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11427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59226" y="5178425"/>
            <a:ext cx="8456032" cy="1200329"/>
          </a:xfrm>
          <a:prstGeom prst="rect">
            <a:avLst/>
          </a:prstGeom>
          <a:noFill/>
          <a:ln w="9525">
            <a:noFill/>
            <a:miter lim="800000"/>
            <a:headEnd/>
            <a:tailEnd/>
          </a:ln>
        </p:spPr>
        <p:txBody>
          <a:bodyPr wrap="squar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1800" dirty="0">
                <a:latin typeface="+mn-lt"/>
              </a:rPr>
              <a:t>The </a:t>
            </a:r>
            <a:r>
              <a:rPr lang="en-US" sz="1800" dirty="0" err="1">
                <a:latin typeface="+mn-lt"/>
              </a:rPr>
              <a:t>syn</a:t>
            </a:r>
            <a:r>
              <a:rPr lang="en-US" sz="1800" dirty="0">
                <a:latin typeface="+mn-lt"/>
              </a:rPr>
              <a:t> addition of BH</a:t>
            </a:r>
            <a:r>
              <a:rPr lang="en-US" sz="1800" baseline="-25000" dirty="0">
                <a:latin typeface="+mn-lt"/>
              </a:rPr>
              <a:t>3</a:t>
            </a:r>
            <a:r>
              <a:rPr lang="en-US" sz="1800" dirty="0">
                <a:latin typeface="+mn-lt"/>
              </a:rPr>
              <a:t> across the double bond of </a:t>
            </a:r>
            <a:r>
              <a:rPr lang="en-US" sz="1800" dirty="0" err="1">
                <a:latin typeface="+mn-lt"/>
              </a:rPr>
              <a:t>norbornene</a:t>
            </a:r>
            <a:r>
              <a:rPr lang="en-US" sz="1800" dirty="0">
                <a:latin typeface="+mn-lt"/>
              </a:rPr>
              <a:t> takes place mostly from the more accessible outside (</a:t>
            </a:r>
            <a:r>
              <a:rPr lang="en-US" sz="1800" dirty="0" err="1">
                <a:latin typeface="+mn-lt"/>
              </a:rPr>
              <a:t>exo</a:t>
            </a:r>
            <a:r>
              <a:rPr lang="en-US" sz="1800" dirty="0">
                <a:latin typeface="+mn-lt"/>
              </a:rPr>
              <a:t>) face of the double bond. Oxidation gives a product with both the hydrogen atom and the hydroxyl group in </a:t>
            </a:r>
            <a:r>
              <a:rPr lang="en-US" sz="1800" dirty="0" err="1">
                <a:latin typeface="+mn-lt"/>
              </a:rPr>
              <a:t>exo</a:t>
            </a:r>
            <a:r>
              <a:rPr lang="en-US" sz="1800" dirty="0">
                <a:latin typeface="+mn-lt"/>
              </a:rPr>
              <a:t> positions. (The less accessible inner face of the double bond is called the </a:t>
            </a:r>
            <a:r>
              <a:rPr lang="en-US" sz="1800" dirty="0" err="1">
                <a:latin typeface="+mn-lt"/>
              </a:rPr>
              <a:t>endo</a:t>
            </a:r>
            <a:r>
              <a:rPr lang="en-US" sz="1800" dirty="0">
                <a:latin typeface="+mn-lt"/>
              </a:rPr>
              <a:t> face.)</a:t>
            </a:r>
          </a:p>
        </p:txBody>
      </p:sp>
      <p:sp>
        <p:nvSpPr>
          <p:cNvPr id="3" name="Text Box 8"/>
          <p:cNvSpPr txBox="1">
            <a:spLocks noChangeArrowheads="1"/>
          </p:cNvSpPr>
          <p:nvPr/>
        </p:nvSpPr>
        <p:spPr bwMode="auto">
          <a:xfrm>
            <a:off x="370112" y="1295400"/>
            <a:ext cx="8610600" cy="646331"/>
          </a:xfrm>
          <a:prstGeom prst="rect">
            <a:avLst/>
          </a:prstGeom>
          <a:noFill/>
          <a:ln w="9525">
            <a:noFill/>
            <a:miter lim="800000"/>
            <a:headEnd/>
            <a:tailEnd/>
          </a:ln>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1800" dirty="0">
                <a:latin typeface="+mn-lt"/>
              </a:rPr>
              <a:t>A </a:t>
            </a:r>
            <a:r>
              <a:rPr lang="en-US" sz="1800" dirty="0" err="1">
                <a:latin typeface="+mn-lt"/>
              </a:rPr>
              <a:t>norbornene</a:t>
            </a:r>
            <a:r>
              <a:rPr lang="en-US" sz="1800" dirty="0">
                <a:latin typeface="+mn-lt"/>
              </a:rPr>
              <a:t> molecule labeled with deuterium is subjected to hydroboration–oxidation. Give the structures of the intermediates and products.</a:t>
            </a:r>
          </a:p>
        </p:txBody>
      </p:sp>
      <p:sp>
        <p:nvSpPr>
          <p:cNvPr id="4" name="Rectangle 11"/>
          <p:cNvSpPr>
            <a:spLocks noChangeArrowheads="1"/>
          </p:cNvSpPr>
          <p:nvPr/>
        </p:nvSpPr>
        <p:spPr bwMode="auto">
          <a:xfrm>
            <a:off x="348340" y="2111829"/>
            <a:ext cx="12004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mn-lt"/>
                <a:cs typeface="Arial" charset="0"/>
              </a:rPr>
              <a:t>Solution</a:t>
            </a:r>
          </a:p>
        </p:txBody>
      </p:sp>
      <p:sp>
        <p:nvSpPr>
          <p:cNvPr id="5" name="Title 11"/>
          <p:cNvSpPr txBox="1">
            <a:spLocks/>
          </p:cNvSpPr>
          <p:nvPr/>
        </p:nvSpPr>
        <p:spPr bwMode="auto">
          <a:xfrm>
            <a:off x="457200" y="274638"/>
            <a:ext cx="8229600" cy="92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r>
              <a:rPr lang="en-US" sz="4400" dirty="0">
                <a:solidFill>
                  <a:schemeClr val="tx2"/>
                </a:solidFill>
                <a:latin typeface="+mj-lt"/>
                <a:cs typeface="Arial" charset="0"/>
              </a:rPr>
              <a:t>Solved Problem </a:t>
            </a:r>
            <a:r>
              <a:rPr lang="en-US" sz="4400" dirty="0" smtClean="0">
                <a:solidFill>
                  <a:schemeClr val="tx2"/>
                </a:solidFill>
                <a:latin typeface="+mj-lt"/>
                <a:cs typeface="Arial" charset="0"/>
              </a:rPr>
              <a:t>4</a:t>
            </a:r>
            <a:endParaRPr lang="en-US" sz="4400" dirty="0">
              <a:solidFill>
                <a:schemeClr val="tx2"/>
              </a:solidFill>
              <a:latin typeface="+mj-lt"/>
              <a:cs typeface="Arial"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267"/>
          <a:stretch/>
        </p:blipFill>
        <p:spPr bwMode="auto">
          <a:xfrm>
            <a:off x="507129" y="2643187"/>
            <a:ext cx="8129742" cy="245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60581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Addition of Halogens</a:t>
            </a:r>
          </a:p>
        </p:txBody>
      </p:sp>
      <p:sp>
        <p:nvSpPr>
          <p:cNvPr id="3" name="Rectangle 3"/>
          <p:cNvSpPr txBox="1">
            <a:spLocks noChangeArrowheads="1"/>
          </p:cNvSpPr>
          <p:nvPr/>
        </p:nvSpPr>
        <p:spPr>
          <a:xfrm>
            <a:off x="457200" y="4572000"/>
            <a:ext cx="7772400" cy="1752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800" smtClean="0">
                <a:ea typeface="ＭＳ Ｐゴシック" charset="0"/>
              </a:rPr>
              <a:t>Cl</a:t>
            </a:r>
            <a:r>
              <a:rPr lang="en-US" sz="2800" baseline="-25000" smtClean="0">
                <a:ea typeface="ＭＳ Ｐゴシック" charset="0"/>
              </a:rPr>
              <a:t>2</a:t>
            </a:r>
            <a:r>
              <a:rPr lang="en-US" sz="2800" smtClean="0">
                <a:ea typeface="ＭＳ Ｐゴシック" charset="0"/>
              </a:rPr>
              <a:t>, Br</a:t>
            </a:r>
            <a:r>
              <a:rPr lang="en-US" sz="2800" baseline="-25000" smtClean="0">
                <a:ea typeface="ＭＳ Ｐゴシック" charset="0"/>
              </a:rPr>
              <a:t>2</a:t>
            </a:r>
            <a:r>
              <a:rPr lang="en-US" sz="2800" smtClean="0">
                <a:ea typeface="ＭＳ Ｐゴシック" charset="0"/>
              </a:rPr>
              <a:t>, and sometimes I</a:t>
            </a:r>
            <a:r>
              <a:rPr lang="en-US" sz="2800" baseline="-25000" smtClean="0">
                <a:ea typeface="ＭＳ Ｐゴシック" charset="0"/>
              </a:rPr>
              <a:t>2</a:t>
            </a:r>
            <a:r>
              <a:rPr lang="en-US" sz="2800" smtClean="0">
                <a:ea typeface="ＭＳ Ｐゴシック" charset="0"/>
              </a:rPr>
              <a:t> add to a double bond to form a vicinal dihalide.</a:t>
            </a:r>
          </a:p>
          <a:p>
            <a:pPr>
              <a:lnSpc>
                <a:spcPct val="90000"/>
              </a:lnSpc>
            </a:pPr>
            <a:r>
              <a:rPr lang="en-US" sz="2800" smtClean="0">
                <a:ea typeface="ＭＳ Ｐゴシック" charset="0"/>
              </a:rPr>
              <a:t>This is an anti addition of halides.</a:t>
            </a:r>
            <a:endParaRPr lang="en-US" sz="280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7155"/>
          <a:stretch/>
        </p:blipFill>
        <p:spPr bwMode="auto">
          <a:xfrm>
            <a:off x="914400" y="1992313"/>
            <a:ext cx="7315200" cy="182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8885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471153"/>
          </a:xfrm>
        </p:spPr>
        <p:txBody>
          <a:bodyPr/>
          <a:lstStyle/>
          <a:p>
            <a:pPr algn="ctr"/>
            <a:r>
              <a:rPr lang="en-US" sz="4400" b="0" dirty="0">
                <a:solidFill>
                  <a:srgbClr val="000000"/>
                </a:solidFill>
                <a:ea typeface="ＭＳ Ｐゴシック" charset="0"/>
              </a:rPr>
              <a:t>Mechanism of </a:t>
            </a:r>
            <a:r>
              <a:rPr lang="en-US" sz="4400" b="0" dirty="0" smtClean="0">
                <a:solidFill>
                  <a:srgbClr val="000000"/>
                </a:solidFill>
                <a:ea typeface="ＭＳ Ｐゴシック" charset="0"/>
              </a:rPr>
              <a:t/>
            </a:r>
            <a:br>
              <a:rPr lang="en-US" sz="4400" b="0" dirty="0" smtClean="0">
                <a:solidFill>
                  <a:srgbClr val="000000"/>
                </a:solidFill>
                <a:ea typeface="ＭＳ Ｐゴシック" charset="0"/>
              </a:rPr>
            </a:br>
            <a:r>
              <a:rPr lang="en-US" sz="4400" b="0" dirty="0" smtClean="0">
                <a:solidFill>
                  <a:srgbClr val="000000"/>
                </a:solidFill>
                <a:ea typeface="ＭＳ Ｐゴシック" charset="0"/>
              </a:rPr>
              <a:t>Halogen </a:t>
            </a:r>
            <a:r>
              <a:rPr lang="en-US" sz="4400" b="0" dirty="0">
                <a:solidFill>
                  <a:srgbClr val="000000"/>
                </a:solidFill>
                <a:ea typeface="ＭＳ Ｐゴシック" charset="0"/>
              </a:rPr>
              <a:t>Addition</a:t>
            </a:r>
          </a:p>
        </p:txBody>
      </p:sp>
      <p:pic>
        <p:nvPicPr>
          <p:cNvPr id="3" name="Picture 2" descr="08_Pg383_UnFigure_1.jpg"/>
          <p:cNvPicPr>
            <a:picLocks noChangeAspect="1"/>
          </p:cNvPicPr>
          <p:nvPr/>
        </p:nvPicPr>
        <p:blipFill rotWithShape="1">
          <a:blip r:embed="rId3">
            <a:extLst>
              <a:ext uri="{28A0092B-C50C-407E-A947-70E740481C1C}">
                <a14:useLocalDpi xmlns:a14="http://schemas.microsoft.com/office/drawing/2010/main" val="0"/>
              </a:ext>
            </a:extLst>
          </a:blip>
          <a:srcRect b="17493"/>
          <a:stretch/>
        </p:blipFill>
        <p:spPr>
          <a:xfrm>
            <a:off x="304800" y="1839241"/>
            <a:ext cx="8534400" cy="829882"/>
          </a:xfrm>
          <a:prstGeom prst="rect">
            <a:avLst/>
          </a:prstGeom>
        </p:spPr>
      </p:pic>
      <p:pic>
        <p:nvPicPr>
          <p:cNvPr id="4" name="Picture 3" descr="08_Pg383_UnFigure_2.jpg"/>
          <p:cNvPicPr>
            <a:picLocks noChangeAspect="1"/>
          </p:cNvPicPr>
          <p:nvPr/>
        </p:nvPicPr>
        <p:blipFill rotWithShape="1">
          <a:blip r:embed="rId4">
            <a:extLst>
              <a:ext uri="{28A0092B-C50C-407E-A947-70E740481C1C}">
                <a14:useLocalDpi xmlns:a14="http://schemas.microsoft.com/office/drawing/2010/main" val="0"/>
              </a:ext>
            </a:extLst>
          </a:blip>
          <a:srcRect b="4428"/>
          <a:stretch/>
        </p:blipFill>
        <p:spPr>
          <a:xfrm>
            <a:off x="692728" y="3081296"/>
            <a:ext cx="7758545" cy="3251998"/>
          </a:xfrm>
          <a:prstGeom prst="rect">
            <a:avLst/>
          </a:prstGeom>
        </p:spPr>
      </p:pic>
    </p:spTree>
    <p:extLst>
      <p:ext uri="{BB962C8B-B14F-4D97-AF65-F5344CB8AC3E}">
        <p14:creationId xmlns:p14="http://schemas.microsoft.com/office/powerpoint/2010/main" val="4349332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533400" y="255588"/>
            <a:ext cx="7924800" cy="1143000"/>
          </a:xfrm>
        </p:spPr>
        <p:txBody>
          <a:bodyPr/>
          <a:lstStyle/>
          <a:p>
            <a:pPr algn="ctr"/>
            <a:r>
              <a:rPr lang="en-US" sz="4400" b="0" dirty="0">
                <a:solidFill>
                  <a:srgbClr val="000000"/>
                </a:solidFill>
                <a:ea typeface="ＭＳ Ｐゴシック" charset="0"/>
              </a:rPr>
              <a:t>Mechanism of Halogen Addition to Alkenes continued.</a:t>
            </a:r>
          </a:p>
        </p:txBody>
      </p:sp>
      <p:sp>
        <p:nvSpPr>
          <p:cNvPr id="3" name="Rectangle 3"/>
          <p:cNvSpPr txBox="1">
            <a:spLocks noChangeArrowheads="1"/>
          </p:cNvSpPr>
          <p:nvPr/>
        </p:nvSpPr>
        <p:spPr>
          <a:xfrm>
            <a:off x="457200" y="5603983"/>
            <a:ext cx="7772400" cy="762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400" dirty="0" smtClean="0">
                <a:ea typeface="ＭＳ Ｐゴシック" charset="0"/>
              </a:rPr>
              <a:t>The intermediate is a three-membered ring called the </a:t>
            </a:r>
            <a:r>
              <a:rPr lang="en-US" sz="2400" b="1" dirty="0" err="1" smtClean="0">
                <a:ea typeface="ＭＳ Ｐゴシック" charset="0"/>
              </a:rPr>
              <a:t>halonium</a:t>
            </a:r>
            <a:r>
              <a:rPr lang="en-US" sz="2400" b="1" dirty="0" smtClean="0">
                <a:ea typeface="ＭＳ Ｐゴシック" charset="0"/>
              </a:rPr>
              <a:t> ion</a:t>
            </a:r>
            <a:r>
              <a:rPr lang="en-US" sz="2400" dirty="0" smtClean="0">
                <a:ea typeface="ＭＳ Ｐゴシック" charset="0"/>
              </a:rPr>
              <a:t>.</a:t>
            </a:r>
            <a:endParaRPr lang="en-US" sz="2400" dirty="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466"/>
          <a:stretch/>
        </p:blipFill>
        <p:spPr bwMode="auto">
          <a:xfrm>
            <a:off x="2643692" y="3429000"/>
            <a:ext cx="3856617" cy="186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8440"/>
          <a:stretch/>
        </p:blipFill>
        <p:spPr bwMode="auto">
          <a:xfrm>
            <a:off x="991409" y="1676400"/>
            <a:ext cx="7161182" cy="147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8735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482911"/>
          </a:xfrm>
        </p:spPr>
        <p:txBody>
          <a:bodyPr/>
          <a:lstStyle/>
          <a:p>
            <a:pPr algn="ctr"/>
            <a:r>
              <a:rPr lang="en-US" sz="4400" b="0" dirty="0">
                <a:solidFill>
                  <a:srgbClr val="000000"/>
                </a:solidFill>
                <a:ea typeface="ＭＳ Ｐゴシック" charset="0"/>
              </a:rPr>
              <a:t>Stereochemistry of </a:t>
            </a:r>
            <a:r>
              <a:rPr lang="en-US" sz="4400" b="0" dirty="0" smtClean="0">
                <a:solidFill>
                  <a:srgbClr val="000000"/>
                </a:solidFill>
                <a:ea typeface="ＭＳ Ｐゴシック" charset="0"/>
              </a:rPr>
              <a:t/>
            </a:r>
            <a:br>
              <a:rPr lang="en-US" sz="4400" b="0" dirty="0" smtClean="0">
                <a:solidFill>
                  <a:srgbClr val="000000"/>
                </a:solidFill>
                <a:ea typeface="ＭＳ Ｐゴシック" charset="0"/>
              </a:rPr>
            </a:br>
            <a:r>
              <a:rPr lang="en-US" sz="4400" b="0" dirty="0" smtClean="0">
                <a:solidFill>
                  <a:srgbClr val="000000"/>
                </a:solidFill>
                <a:ea typeface="ＭＳ Ｐゴシック" charset="0"/>
              </a:rPr>
              <a:t>Halogen </a:t>
            </a:r>
            <a:r>
              <a:rPr lang="en-US" sz="4400" b="0" dirty="0">
                <a:solidFill>
                  <a:srgbClr val="000000"/>
                </a:solidFill>
                <a:ea typeface="ＭＳ Ｐゴシック" charset="0"/>
              </a:rPr>
              <a:t>Addition</a:t>
            </a:r>
          </a:p>
        </p:txBody>
      </p:sp>
      <p:sp>
        <p:nvSpPr>
          <p:cNvPr id="3" name="Text Placeholder 3"/>
          <p:cNvSpPr txBox="1">
            <a:spLocks/>
          </p:cNvSpPr>
          <p:nvPr/>
        </p:nvSpPr>
        <p:spPr>
          <a:xfrm>
            <a:off x="457200" y="4267200"/>
            <a:ext cx="7772400"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smtClean="0">
                <a:ea typeface="ＭＳ Ｐゴシック" charset="0"/>
              </a:rPr>
              <a:t>Anti stereochemistry results from the back-side attack of the nucleophile on the bromonium ion. </a:t>
            </a:r>
          </a:p>
          <a:p>
            <a:r>
              <a:rPr lang="en-US" sz="2400" smtClean="0">
                <a:ea typeface="ＭＳ Ｐゴシック" charset="0"/>
              </a:rPr>
              <a:t>This back-side attack assures anti stereochemistry of addition.</a:t>
            </a:r>
            <a:endParaRPr lang="en-US" sz="2400">
              <a:ea typeface="ＭＳ Ｐゴシック"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7046"/>
          <a:stretch/>
        </p:blipFill>
        <p:spPr bwMode="auto">
          <a:xfrm>
            <a:off x="838200" y="2109788"/>
            <a:ext cx="7543800" cy="16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5009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508150"/>
          </a:xfrm>
        </p:spPr>
        <p:txBody>
          <a:bodyPr/>
          <a:lstStyle/>
          <a:p>
            <a:pPr algn="ctr"/>
            <a:r>
              <a:rPr lang="en-US" sz="4400" b="0">
                <a:solidFill>
                  <a:srgbClr val="000000"/>
                </a:solidFill>
                <a:ea typeface="ＭＳ Ｐゴシック" charset="0"/>
              </a:rPr>
              <a:t>Examples of Stereospecificity</a:t>
            </a:r>
          </a:p>
        </p:txBody>
      </p:sp>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t="33749" b="2544"/>
          <a:stretch/>
        </p:blipFill>
        <p:spPr bwMode="auto">
          <a:xfrm>
            <a:off x="375677" y="2098675"/>
            <a:ext cx="8392646" cy="405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82181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371600" y="279104"/>
            <a:ext cx="6324600" cy="1143000"/>
          </a:xfrm>
        </p:spPr>
        <p:txBody>
          <a:bodyPr/>
          <a:lstStyle/>
          <a:p>
            <a:pPr algn="ctr"/>
            <a:r>
              <a:rPr lang="en-US" sz="4400" b="0">
                <a:solidFill>
                  <a:srgbClr val="000000"/>
                </a:solidFill>
                <a:ea typeface="ＭＳ Ｐゴシック" charset="0"/>
              </a:rPr>
              <a:t>Electrophilic Addition</a:t>
            </a:r>
          </a:p>
        </p:txBody>
      </p:sp>
      <p:sp>
        <p:nvSpPr>
          <p:cNvPr id="3" name="Rectangle 3"/>
          <p:cNvSpPr txBox="1">
            <a:spLocks noChangeArrowheads="1"/>
          </p:cNvSpPr>
          <p:nvPr/>
        </p:nvSpPr>
        <p:spPr bwMode="auto">
          <a:xfrm>
            <a:off x="348340" y="1752600"/>
            <a:ext cx="777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smtClean="0">
                <a:ea typeface="ＭＳ Ｐゴシック" charset="0"/>
              </a:rPr>
              <a:t>Step 1: Pi electrons attack the electrophile.</a:t>
            </a:r>
            <a:endParaRPr lang="en-US" sz="2400" dirty="0">
              <a:ea typeface="ＭＳ Ｐゴシック" charset="0"/>
            </a:endParaRPr>
          </a:p>
        </p:txBody>
      </p:sp>
      <p:sp>
        <p:nvSpPr>
          <p:cNvPr id="4" name="Text Box 8"/>
          <p:cNvSpPr txBox="1">
            <a:spLocks noChangeArrowheads="1"/>
          </p:cNvSpPr>
          <p:nvPr/>
        </p:nvSpPr>
        <p:spPr bwMode="auto">
          <a:xfrm>
            <a:off x="348340" y="4038600"/>
            <a:ext cx="64700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buFontTx/>
              <a:buChar char="•"/>
            </a:pPr>
            <a:r>
              <a:rPr lang="en-US" sz="2400" dirty="0">
                <a:latin typeface="+mn-lt"/>
              </a:rPr>
              <a:t>  Step 2: Nucleophile attacks the carbocation.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5870"/>
          <a:stretch/>
        </p:blipFill>
        <p:spPr bwMode="auto">
          <a:xfrm>
            <a:off x="2517775" y="2422525"/>
            <a:ext cx="4032250" cy="12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7809"/>
          <a:stretch/>
        </p:blipFill>
        <p:spPr bwMode="auto">
          <a:xfrm>
            <a:off x="2550319" y="4805364"/>
            <a:ext cx="3967163" cy="83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36346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Bromine Test for Unsaturation</a:t>
            </a:r>
          </a:p>
        </p:txBody>
      </p:sp>
      <p:sp>
        <p:nvSpPr>
          <p:cNvPr id="3" name="Rectangle 3"/>
          <p:cNvSpPr txBox="1">
            <a:spLocks noChangeArrowheads="1"/>
          </p:cNvSpPr>
          <p:nvPr/>
        </p:nvSpPr>
        <p:spPr bwMode="auto">
          <a:xfrm>
            <a:off x="457200" y="1817499"/>
            <a:ext cx="4495800" cy="46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400" smtClean="0">
                <a:ea typeface="ＭＳ Ｐゴシック" charset="0"/>
              </a:rPr>
              <a:t>Add Br</a:t>
            </a:r>
            <a:r>
              <a:rPr lang="en-US" sz="2400" baseline="-25000" smtClean="0">
                <a:ea typeface="ＭＳ Ｐゴシック" charset="0"/>
              </a:rPr>
              <a:t>2</a:t>
            </a:r>
            <a:r>
              <a:rPr lang="en-US" sz="2400" smtClean="0">
                <a:ea typeface="ＭＳ Ｐゴシック" charset="0"/>
              </a:rPr>
              <a:t> in CCl</a:t>
            </a:r>
            <a:r>
              <a:rPr lang="en-US" sz="2400" baseline="-25000" smtClean="0">
                <a:ea typeface="ＭＳ Ｐゴシック" charset="0"/>
              </a:rPr>
              <a:t>4</a:t>
            </a:r>
            <a:r>
              <a:rPr lang="en-US" sz="2400" smtClean="0">
                <a:ea typeface="ＭＳ Ｐゴシック" charset="0"/>
              </a:rPr>
              <a:t> (dark, red-brown color) to an alkene.</a:t>
            </a:r>
          </a:p>
          <a:p>
            <a:pPr>
              <a:lnSpc>
                <a:spcPct val="90000"/>
              </a:lnSpc>
            </a:pPr>
            <a:r>
              <a:rPr lang="en-US" sz="2400" smtClean="0">
                <a:ea typeface="ＭＳ Ｐゴシック" charset="0"/>
              </a:rPr>
              <a:t>The color quickly disappears as the bromine adds to the double bond (left-side test tube). </a:t>
            </a:r>
          </a:p>
          <a:p>
            <a:pPr>
              <a:lnSpc>
                <a:spcPct val="90000"/>
              </a:lnSpc>
            </a:pPr>
            <a:r>
              <a:rPr lang="en-US" sz="2400" smtClean="0">
                <a:ea typeface="ＭＳ Ｐゴシック" charset="0"/>
              </a:rPr>
              <a:t>If there is no double bond present, the brown color will remain (right side).</a:t>
            </a:r>
          </a:p>
          <a:p>
            <a:pPr>
              <a:lnSpc>
                <a:spcPct val="90000"/>
              </a:lnSpc>
            </a:pPr>
            <a:r>
              <a:rPr lang="en-US" sz="2400" smtClean="0">
                <a:ea typeface="ＭＳ Ｐゴシック" charset="0"/>
              </a:rPr>
              <a:t>“Decolorizing bromine” is the chemical test for the presence of a double bond. </a:t>
            </a:r>
            <a:endParaRPr lang="en-US" sz="2400">
              <a:ea typeface="ＭＳ Ｐゴシック" charset="0"/>
              <a:cs typeface="Ari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471"/>
          <a:stretch/>
        </p:blipFill>
        <p:spPr bwMode="auto">
          <a:xfrm>
            <a:off x="5114393" y="2030224"/>
            <a:ext cx="3754437" cy="373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61462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Formation of Halohydrins</a:t>
            </a:r>
          </a:p>
        </p:txBody>
      </p:sp>
      <p:sp>
        <p:nvSpPr>
          <p:cNvPr id="3" name="Rectangle 3"/>
          <p:cNvSpPr txBox="1">
            <a:spLocks noChangeArrowheads="1"/>
          </p:cNvSpPr>
          <p:nvPr/>
        </p:nvSpPr>
        <p:spPr>
          <a:xfrm>
            <a:off x="457199" y="4114800"/>
            <a:ext cx="8314925"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400" smtClean="0">
                <a:ea typeface="ＭＳ Ｐゴシック" charset="0"/>
              </a:rPr>
              <a:t>If a halogen is added in the presence of water as solvent, a halohydrin is formed.</a:t>
            </a:r>
          </a:p>
          <a:p>
            <a:pPr>
              <a:lnSpc>
                <a:spcPct val="90000"/>
              </a:lnSpc>
            </a:pPr>
            <a:r>
              <a:rPr lang="en-US" sz="2400" smtClean="0">
                <a:ea typeface="ＭＳ Ｐゴシック" charset="0"/>
              </a:rPr>
              <a:t>Water is the nucleophile.</a:t>
            </a:r>
          </a:p>
          <a:p>
            <a:pPr>
              <a:lnSpc>
                <a:spcPct val="90000"/>
              </a:lnSpc>
            </a:pPr>
            <a:r>
              <a:rPr lang="en-US" sz="2400" smtClean="0">
                <a:ea typeface="ＭＳ Ｐゴシック" charset="0"/>
              </a:rPr>
              <a:t>This is a Markovnikov addition: The bromide (electrophile) will add to the less substituted carbon.</a:t>
            </a:r>
            <a:endParaRPr lang="en-US" sz="240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306"/>
          <a:stretch/>
        </p:blipFill>
        <p:spPr bwMode="auto">
          <a:xfrm>
            <a:off x="1334911" y="1771910"/>
            <a:ext cx="6474178" cy="180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22142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title"/>
          </p:nvPr>
        </p:nvSpPr>
        <p:spPr>
          <a:xfrm>
            <a:off x="685800" y="255588"/>
            <a:ext cx="7772400" cy="1143000"/>
          </a:xfrm>
        </p:spPr>
        <p:txBody>
          <a:bodyPr/>
          <a:lstStyle/>
          <a:p>
            <a:pPr algn="ctr"/>
            <a:r>
              <a:rPr lang="en-US" sz="4400" b="0" dirty="0">
                <a:solidFill>
                  <a:srgbClr val="000000"/>
                </a:solidFill>
                <a:ea typeface="ＭＳ Ｐゴシック" charset="0"/>
              </a:rPr>
              <a:t>Mechanism </a:t>
            </a:r>
            <a:r>
              <a:rPr lang="en-US" sz="4400" b="0" dirty="0" smtClean="0">
                <a:solidFill>
                  <a:srgbClr val="000000"/>
                </a:solidFill>
                <a:ea typeface="ＭＳ Ｐゴシック" charset="0"/>
              </a:rPr>
              <a:t>of</a:t>
            </a:r>
            <a:br>
              <a:rPr lang="en-US" sz="4400" b="0" dirty="0" smtClean="0">
                <a:solidFill>
                  <a:srgbClr val="000000"/>
                </a:solidFill>
                <a:ea typeface="ＭＳ Ｐゴシック" charset="0"/>
              </a:rPr>
            </a:br>
            <a:r>
              <a:rPr lang="en-US" sz="4400" b="0" dirty="0" err="1" smtClean="0">
                <a:solidFill>
                  <a:srgbClr val="000000"/>
                </a:solidFill>
                <a:ea typeface="ＭＳ Ｐゴシック" charset="0"/>
              </a:rPr>
              <a:t>Halohydrin</a:t>
            </a:r>
            <a:r>
              <a:rPr lang="en-US" sz="4400" b="0" dirty="0" smtClean="0">
                <a:solidFill>
                  <a:srgbClr val="000000"/>
                </a:solidFill>
                <a:ea typeface="ＭＳ Ｐゴシック" charset="0"/>
              </a:rPr>
              <a:t> </a:t>
            </a:r>
            <a:r>
              <a:rPr lang="en-US" sz="4400" b="0" dirty="0">
                <a:solidFill>
                  <a:srgbClr val="000000"/>
                </a:solidFill>
                <a:ea typeface="ＭＳ Ｐゴシック" charset="0"/>
              </a:rPr>
              <a:t>Formation</a:t>
            </a:r>
          </a:p>
        </p:txBody>
      </p:sp>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b="6249"/>
          <a:stretch/>
        </p:blipFill>
        <p:spPr bwMode="auto">
          <a:xfrm>
            <a:off x="690563" y="4236810"/>
            <a:ext cx="7762875" cy="211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4325"/>
          <a:stretch/>
        </p:blipFill>
        <p:spPr>
          <a:xfrm>
            <a:off x="2550566" y="1962477"/>
            <a:ext cx="4042867" cy="1793094"/>
          </a:xfrm>
          <a:prstGeom prst="rect">
            <a:avLst/>
          </a:prstGeom>
        </p:spPr>
      </p:pic>
    </p:spTree>
    <p:extLst>
      <p:ext uri="{BB962C8B-B14F-4D97-AF65-F5344CB8AC3E}">
        <p14:creationId xmlns:p14="http://schemas.microsoft.com/office/powerpoint/2010/main" val="350456704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531666"/>
          </a:xfrm>
        </p:spPr>
        <p:txBody>
          <a:bodyPr/>
          <a:lstStyle/>
          <a:p>
            <a:pPr algn="ctr"/>
            <a:r>
              <a:rPr lang="en-US" sz="4400" b="0">
                <a:solidFill>
                  <a:srgbClr val="000000"/>
                </a:solidFill>
                <a:ea typeface="ＭＳ Ｐゴシック" charset="0"/>
              </a:rPr>
              <a:t>Stereochemistry of Halohydrins</a:t>
            </a:r>
          </a:p>
        </p:txBody>
      </p:sp>
      <p:sp>
        <p:nvSpPr>
          <p:cNvPr id="3" name="Content Placeholder 2"/>
          <p:cNvSpPr>
            <a:spLocks noGrp="1"/>
          </p:cNvSpPr>
          <p:nvPr>
            <p:ph idx="1"/>
          </p:nvPr>
        </p:nvSpPr>
        <p:spPr>
          <a:xfrm>
            <a:off x="457200" y="4295910"/>
            <a:ext cx="8162060" cy="2062103"/>
          </a:xfrm>
        </p:spPr>
        <p:txBody>
          <a:bodyPr/>
          <a:lstStyle/>
          <a:p>
            <a:r>
              <a:rPr lang="en-US">
                <a:ea typeface="ＭＳ Ｐゴシック" charset="0"/>
              </a:rPr>
              <a:t>Because the mechanism involves a halonium ion, the stereochemistry of addition is anti, as in halogenation.</a:t>
            </a: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5462"/>
          <a:stretch/>
        </p:blipFill>
        <p:spPr bwMode="auto">
          <a:xfrm>
            <a:off x="1439863" y="2016018"/>
            <a:ext cx="6264275" cy="19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3749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1376"/>
            <a:ext cx="7772400" cy="1506428"/>
          </a:xfrm>
        </p:spPr>
        <p:txBody>
          <a:bodyPr/>
          <a:lstStyle/>
          <a:p>
            <a:pPr algn="ctr"/>
            <a:r>
              <a:rPr lang="en-US" sz="4400" b="0" dirty="0">
                <a:solidFill>
                  <a:srgbClr val="000000"/>
                </a:solidFill>
                <a:ea typeface="ＭＳ Ｐゴシック" charset="0"/>
              </a:rPr>
              <a:t>Orientation of </a:t>
            </a:r>
            <a:r>
              <a:rPr lang="en-US" sz="4400" b="0" dirty="0" smtClean="0">
                <a:solidFill>
                  <a:srgbClr val="000000"/>
                </a:solidFill>
                <a:ea typeface="ＭＳ Ｐゴシック" charset="0"/>
              </a:rPr>
              <a:t/>
            </a:r>
            <a:br>
              <a:rPr lang="en-US" sz="4400" b="0" dirty="0" smtClean="0">
                <a:solidFill>
                  <a:srgbClr val="000000"/>
                </a:solidFill>
                <a:ea typeface="ＭＳ Ｐゴシック" charset="0"/>
              </a:rPr>
            </a:br>
            <a:r>
              <a:rPr lang="en-US" sz="4400" b="0" dirty="0" err="1" smtClean="0">
                <a:solidFill>
                  <a:srgbClr val="000000"/>
                </a:solidFill>
                <a:ea typeface="ＭＳ Ｐゴシック" charset="0"/>
              </a:rPr>
              <a:t>Halohydrin</a:t>
            </a:r>
            <a:r>
              <a:rPr lang="en-US" sz="4400" b="0" dirty="0" smtClean="0">
                <a:solidFill>
                  <a:srgbClr val="000000"/>
                </a:solidFill>
                <a:ea typeface="ＭＳ Ｐゴシック" charset="0"/>
              </a:rPr>
              <a:t> </a:t>
            </a:r>
            <a:r>
              <a:rPr lang="en-US" sz="4400" b="0" dirty="0">
                <a:solidFill>
                  <a:srgbClr val="000000"/>
                </a:solidFill>
                <a:ea typeface="ＭＳ Ｐゴシック" charset="0"/>
              </a:rPr>
              <a:t>Formation</a:t>
            </a:r>
          </a:p>
        </p:txBody>
      </p:sp>
      <p:sp>
        <p:nvSpPr>
          <p:cNvPr id="3" name="Text Placeholder 5"/>
          <p:cNvSpPr txBox="1">
            <a:spLocks/>
          </p:cNvSpPr>
          <p:nvPr/>
        </p:nvSpPr>
        <p:spPr bwMode="auto">
          <a:xfrm>
            <a:off x="457200" y="3792134"/>
            <a:ext cx="8001000" cy="276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smtClean="0">
                <a:ea typeface="ＭＳ Ｐゴシック" charset="0"/>
              </a:rPr>
              <a:t>The more substituted carbon of the chloronium ion bears more positive charge than the less substituted carbon. </a:t>
            </a:r>
          </a:p>
          <a:p>
            <a:r>
              <a:rPr lang="en-US" sz="2800" smtClean="0">
                <a:ea typeface="ＭＳ Ｐゴシック" charset="0"/>
              </a:rPr>
              <a:t>Attack by water occurs on the more substituted carbon to give the Markovnikov product.</a:t>
            </a:r>
            <a:endParaRPr lang="en-US" sz="2800">
              <a:ea typeface="ＭＳ Ｐゴシック"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4746"/>
          <a:stretch/>
        </p:blipFill>
        <p:spPr bwMode="auto">
          <a:xfrm>
            <a:off x="2400300" y="1857672"/>
            <a:ext cx="4343400" cy="178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33824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8344" y="1524000"/>
            <a:ext cx="8795656" cy="369332"/>
          </a:xfrm>
          <a:prstGeom prst="rect">
            <a:avLst/>
          </a:prstGeom>
          <a:noFill/>
          <a:ln w="9525">
            <a:noFill/>
            <a:miter lim="800000"/>
            <a:headEnd/>
            <a:tailEnd/>
          </a:ln>
        </p:spPr>
        <p:txBody>
          <a:bodyPr wrap="square">
            <a:spAutoFit/>
          </a:bodyPr>
          <a:lstStyle/>
          <a:p>
            <a:pPr>
              <a:defRPr/>
            </a:pPr>
            <a:r>
              <a:rPr lang="en-US" altLang="en-US" sz="1800" dirty="0">
                <a:latin typeface="+mn-lt"/>
                <a:ea typeface="ＭＳ Ｐゴシック" pitchFamily="80" charset="-128"/>
                <a:cs typeface="+mn-cs"/>
              </a:rPr>
              <a:t>Propose a mechanism for the reaction of 1-methylcyclopentene with bromine water.</a:t>
            </a:r>
          </a:p>
        </p:txBody>
      </p:sp>
      <p:sp>
        <p:nvSpPr>
          <p:cNvPr id="3" name="Text Box 8"/>
          <p:cNvSpPr txBox="1">
            <a:spLocks noChangeArrowheads="1"/>
          </p:cNvSpPr>
          <p:nvPr/>
        </p:nvSpPr>
        <p:spPr bwMode="auto">
          <a:xfrm>
            <a:off x="342901" y="2747664"/>
            <a:ext cx="8703127" cy="1200329"/>
          </a:xfrm>
          <a:prstGeom prst="rect">
            <a:avLst/>
          </a:prstGeom>
          <a:noFill/>
          <a:ln w="9525">
            <a:noFill/>
            <a:miter lim="800000"/>
            <a:headEnd/>
            <a:tailEnd/>
          </a:ln>
        </p:spPr>
        <p:txBody>
          <a:bodyPr wrap="squar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1800">
                <a:latin typeface="+mn-lt"/>
              </a:rPr>
              <a:t>1-Methylcyclopentene reacts with bromine to give a bromonium ion. Attack by water could occur at either the secondary carbon or the tertiary carbon of the bromonium ion. Attack actually occurs at the more substituted carbon, which bears more of the positive charge. The product is formed as a racemic mixture.</a:t>
            </a:r>
          </a:p>
        </p:txBody>
      </p:sp>
      <p:sp>
        <p:nvSpPr>
          <p:cNvPr id="4" name="Title 11"/>
          <p:cNvSpPr txBox="1">
            <a:spLocks/>
          </p:cNvSpPr>
          <p:nvPr/>
        </p:nvSpPr>
        <p:spPr bwMode="auto">
          <a:xfrm>
            <a:off x="4953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r>
              <a:rPr lang="en-US" sz="4400" dirty="0">
                <a:solidFill>
                  <a:schemeClr val="tx2"/>
                </a:solidFill>
                <a:latin typeface="+mj-lt"/>
                <a:cs typeface="Arial" charset="0"/>
              </a:rPr>
              <a:t>Solved Problem </a:t>
            </a:r>
            <a:r>
              <a:rPr lang="en-US" sz="4400" dirty="0" smtClean="0">
                <a:solidFill>
                  <a:schemeClr val="tx2"/>
                </a:solidFill>
                <a:latin typeface="+mj-lt"/>
                <a:cs typeface="Arial" charset="0"/>
              </a:rPr>
              <a:t>5</a:t>
            </a:r>
            <a:endParaRPr lang="en-US" sz="4400" dirty="0">
              <a:solidFill>
                <a:schemeClr val="tx2"/>
              </a:solidFill>
              <a:latin typeface="+mj-lt"/>
              <a:cs typeface="Arial" charset="0"/>
            </a:endParaRPr>
          </a:p>
        </p:txBody>
      </p:sp>
      <p:sp>
        <p:nvSpPr>
          <p:cNvPr id="5" name="TextBox 12"/>
          <p:cNvSpPr txBox="1">
            <a:spLocks noChangeArrowheads="1"/>
          </p:cNvSpPr>
          <p:nvPr/>
        </p:nvSpPr>
        <p:spPr bwMode="auto">
          <a:xfrm>
            <a:off x="337458" y="2285999"/>
            <a:ext cx="1403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400" dirty="0">
                <a:latin typeface="+mn-lt"/>
                <a:cs typeface="Arial" charset="0"/>
              </a:rPr>
              <a:t>Solution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8090"/>
          <a:stretch/>
        </p:blipFill>
        <p:spPr bwMode="auto">
          <a:xfrm>
            <a:off x="342900" y="4300995"/>
            <a:ext cx="8534400" cy="186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91357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204"/>
          <a:stretch/>
        </p:blipFill>
        <p:spPr bwMode="auto">
          <a:xfrm>
            <a:off x="1263362" y="3773236"/>
            <a:ext cx="6652202" cy="280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p:cNvSpPr txBox="1">
            <a:spLocks noChangeArrowheads="1"/>
          </p:cNvSpPr>
          <p:nvPr/>
        </p:nvSpPr>
        <p:spPr bwMode="auto">
          <a:xfrm>
            <a:off x="349479" y="1090837"/>
            <a:ext cx="8610600" cy="923330"/>
          </a:xfrm>
          <a:prstGeom prst="rect">
            <a:avLst/>
          </a:prstGeom>
          <a:noFill/>
          <a:ln w="9525">
            <a:noFill/>
            <a:miter lim="800000"/>
            <a:headEnd/>
            <a:tailEnd/>
          </a:ln>
        </p:spPr>
        <p:txBody>
          <a:bodyPr>
            <a:spAutoFit/>
          </a:bodyPr>
          <a:lstStyle/>
          <a:p>
            <a:pPr>
              <a:defRPr/>
            </a:pPr>
            <a:r>
              <a:rPr lang="en-US" altLang="en-US" sz="1800" dirty="0">
                <a:latin typeface="+mn-lt"/>
                <a:ea typeface="ＭＳ Ｐゴシック" pitchFamily="80" charset="-128"/>
                <a:cs typeface="+mn-cs"/>
              </a:rPr>
              <a:t>When cyclohexene is treated with bromine in saturated aqueous sodium chloride, a mixture of </a:t>
            </a:r>
            <a:r>
              <a:rPr lang="en-US" altLang="en-US" sz="1800" i="1" dirty="0">
                <a:latin typeface="+mn-lt"/>
                <a:ea typeface="ＭＳ Ｐゴシック" pitchFamily="80" charset="-128"/>
                <a:cs typeface="+mn-cs"/>
              </a:rPr>
              <a:t>trans</a:t>
            </a:r>
            <a:r>
              <a:rPr lang="en-US" altLang="en-US" sz="1800" dirty="0">
                <a:latin typeface="+mn-lt"/>
                <a:ea typeface="ＭＳ Ｐゴシック" pitchFamily="80" charset="-128"/>
                <a:cs typeface="+mn-cs"/>
              </a:rPr>
              <a:t>-2-bromocyclohexanol and </a:t>
            </a:r>
            <a:r>
              <a:rPr lang="en-US" altLang="en-US" sz="1800" i="1" dirty="0">
                <a:latin typeface="+mn-lt"/>
                <a:ea typeface="ＭＳ Ｐゴシック" pitchFamily="80" charset="-128"/>
                <a:cs typeface="+mn-cs"/>
              </a:rPr>
              <a:t>trans</a:t>
            </a:r>
            <a:r>
              <a:rPr lang="en-US" altLang="en-US" sz="1800" dirty="0">
                <a:latin typeface="+mn-lt"/>
                <a:ea typeface="ＭＳ Ｐゴシック" pitchFamily="80" charset="-128"/>
                <a:cs typeface="+mn-cs"/>
              </a:rPr>
              <a:t>-1-bromo-2-chlorocyclohexane results. Propose a mechanism to account for these two products.</a:t>
            </a:r>
          </a:p>
        </p:txBody>
      </p:sp>
      <p:sp>
        <p:nvSpPr>
          <p:cNvPr id="3" name="Text Box 8"/>
          <p:cNvSpPr txBox="1">
            <a:spLocks noChangeArrowheads="1"/>
          </p:cNvSpPr>
          <p:nvPr/>
        </p:nvSpPr>
        <p:spPr bwMode="auto">
          <a:xfrm>
            <a:off x="349478" y="2473325"/>
            <a:ext cx="8718321" cy="1477328"/>
          </a:xfrm>
          <a:prstGeom prst="rect">
            <a:avLst/>
          </a:prstGeom>
          <a:noFill/>
          <a:ln w="9525">
            <a:noFill/>
            <a:miter lim="800000"/>
            <a:headEnd/>
            <a:tailEnd/>
          </a:ln>
        </p:spPr>
        <p:txBody>
          <a:bodyPr wrap="squar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1800" dirty="0">
                <a:latin typeface="+mn-lt"/>
              </a:rPr>
              <a:t>Cyclohexene reacts with bromine to give a </a:t>
            </a:r>
            <a:r>
              <a:rPr lang="en-US" sz="1800" dirty="0" err="1">
                <a:latin typeface="+mn-lt"/>
              </a:rPr>
              <a:t>bromonium</a:t>
            </a:r>
            <a:r>
              <a:rPr lang="en-US" sz="1800" dirty="0">
                <a:latin typeface="+mn-lt"/>
              </a:rPr>
              <a:t> ion, which will react with any available nucleophile. The most abundant nucleophiles in saturated aqueous sodium chloride solution are water and chloride ions. Attack by water gives the </a:t>
            </a:r>
            <a:r>
              <a:rPr lang="en-US" sz="1800" dirty="0" err="1">
                <a:latin typeface="+mn-lt"/>
              </a:rPr>
              <a:t>bromohydrin</a:t>
            </a:r>
            <a:r>
              <a:rPr lang="en-US" sz="1800" dirty="0">
                <a:latin typeface="+mn-lt"/>
              </a:rPr>
              <a:t>, and attack by chloride gives the </a:t>
            </a:r>
            <a:r>
              <a:rPr lang="en-US" sz="1800" dirty="0" err="1">
                <a:latin typeface="+mn-lt"/>
              </a:rPr>
              <a:t>dihalide</a:t>
            </a:r>
            <a:r>
              <a:rPr lang="en-US" sz="1800" dirty="0">
                <a:latin typeface="+mn-lt"/>
              </a:rPr>
              <a:t>. Either of these attacks gives anti stereochemistry.</a:t>
            </a:r>
          </a:p>
        </p:txBody>
      </p:sp>
      <p:sp>
        <p:nvSpPr>
          <p:cNvPr id="4" name="Title 11"/>
          <p:cNvSpPr txBox="1">
            <a:spLocks/>
          </p:cNvSpPr>
          <p:nvPr/>
        </p:nvSpPr>
        <p:spPr bwMode="auto">
          <a:xfrm>
            <a:off x="457200" y="285750"/>
            <a:ext cx="8229600" cy="79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r>
              <a:rPr lang="en-US" sz="4400" dirty="0">
                <a:solidFill>
                  <a:schemeClr val="tx2"/>
                </a:solidFill>
                <a:latin typeface="+mj-lt"/>
                <a:cs typeface="Arial" charset="0"/>
              </a:rPr>
              <a:t>Solved Problem </a:t>
            </a:r>
            <a:r>
              <a:rPr lang="en-US" sz="4400" dirty="0" smtClean="0">
                <a:solidFill>
                  <a:schemeClr val="tx2"/>
                </a:solidFill>
                <a:latin typeface="+mj-lt"/>
                <a:cs typeface="Arial" charset="0"/>
              </a:rPr>
              <a:t>6</a:t>
            </a:r>
            <a:endParaRPr lang="en-US" sz="4400" dirty="0">
              <a:solidFill>
                <a:schemeClr val="tx2"/>
              </a:solidFill>
              <a:latin typeface="+mj-lt"/>
              <a:cs typeface="Arial" charset="0"/>
            </a:endParaRPr>
          </a:p>
        </p:txBody>
      </p:sp>
      <p:sp>
        <p:nvSpPr>
          <p:cNvPr id="5" name="TextBox 12"/>
          <p:cNvSpPr txBox="1">
            <a:spLocks noChangeArrowheads="1"/>
          </p:cNvSpPr>
          <p:nvPr/>
        </p:nvSpPr>
        <p:spPr bwMode="auto">
          <a:xfrm>
            <a:off x="349479" y="2052638"/>
            <a:ext cx="1403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400">
                <a:latin typeface="+mn-lt"/>
                <a:cs typeface="Arial" charset="0"/>
              </a:rPr>
              <a:t>Solution</a:t>
            </a:r>
          </a:p>
        </p:txBody>
      </p:sp>
    </p:spTree>
    <p:extLst>
      <p:ext uri="{BB962C8B-B14F-4D97-AF65-F5344CB8AC3E}">
        <p14:creationId xmlns:p14="http://schemas.microsoft.com/office/powerpoint/2010/main" val="18406439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685800" y="255587"/>
            <a:ext cx="7772400" cy="1378809"/>
          </a:xfrm>
        </p:spPr>
        <p:txBody>
          <a:bodyPr/>
          <a:lstStyle/>
          <a:p>
            <a:pPr algn="ctr"/>
            <a:r>
              <a:rPr lang="en-US" sz="4400" b="0" dirty="0">
                <a:solidFill>
                  <a:srgbClr val="000000"/>
                </a:solidFill>
                <a:ea typeface="ＭＳ Ｐゴシック" charset="0"/>
              </a:rPr>
              <a:t>Catalytic Hydrogenation </a:t>
            </a:r>
            <a:r>
              <a:rPr lang="en-US" sz="4400" b="0" dirty="0" smtClean="0">
                <a:solidFill>
                  <a:srgbClr val="000000"/>
                </a:solidFill>
                <a:ea typeface="ＭＳ Ｐゴシック" charset="0"/>
              </a:rPr>
              <a:t/>
            </a:r>
            <a:br>
              <a:rPr lang="en-US" sz="4400" b="0" dirty="0" smtClean="0">
                <a:solidFill>
                  <a:srgbClr val="000000"/>
                </a:solidFill>
                <a:ea typeface="ＭＳ Ｐゴシック" charset="0"/>
              </a:rPr>
            </a:br>
            <a:r>
              <a:rPr lang="en-US" sz="4400" b="0" dirty="0" smtClean="0">
                <a:solidFill>
                  <a:srgbClr val="000000"/>
                </a:solidFill>
                <a:ea typeface="ＭＳ Ｐゴシック" charset="0"/>
              </a:rPr>
              <a:t>of </a:t>
            </a:r>
            <a:r>
              <a:rPr lang="en-US" sz="4400" b="0" dirty="0">
                <a:solidFill>
                  <a:srgbClr val="000000"/>
                </a:solidFill>
                <a:ea typeface="ＭＳ Ｐゴシック" charset="0"/>
              </a:rPr>
              <a:t>Alkenes</a:t>
            </a:r>
          </a:p>
        </p:txBody>
      </p:sp>
      <p:sp>
        <p:nvSpPr>
          <p:cNvPr id="3" name="Rectangle 6"/>
          <p:cNvSpPr txBox="1">
            <a:spLocks noChangeArrowheads="1"/>
          </p:cNvSpPr>
          <p:nvPr/>
        </p:nvSpPr>
        <p:spPr>
          <a:xfrm>
            <a:off x="457199" y="4495800"/>
            <a:ext cx="8197337" cy="1752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smtClean="0">
                <a:solidFill>
                  <a:srgbClr val="000000"/>
                </a:solidFill>
                <a:ea typeface="ＭＳ Ｐゴシック" charset="0"/>
              </a:rPr>
              <a:t>Hydrogen (H</a:t>
            </a:r>
            <a:r>
              <a:rPr lang="en-US" sz="2400" baseline="-25000" dirty="0" smtClean="0">
                <a:solidFill>
                  <a:srgbClr val="000000"/>
                </a:solidFill>
                <a:ea typeface="ＭＳ Ｐゴシック" charset="0"/>
              </a:rPr>
              <a:t>2</a:t>
            </a:r>
            <a:r>
              <a:rPr lang="en-US" sz="2400" dirty="0" smtClean="0">
                <a:solidFill>
                  <a:srgbClr val="000000"/>
                </a:solidFill>
                <a:ea typeface="ＭＳ Ｐゴシック" charset="0"/>
              </a:rPr>
              <a:t>) can be added across the double bond in a process known as </a:t>
            </a:r>
            <a:r>
              <a:rPr lang="en-US" sz="2400" b="1" dirty="0" smtClean="0">
                <a:solidFill>
                  <a:srgbClr val="000000"/>
                </a:solidFill>
                <a:ea typeface="ＭＳ Ｐゴシック" charset="0"/>
              </a:rPr>
              <a:t>catalytic hydrogenation</a:t>
            </a:r>
            <a:r>
              <a:rPr lang="en-US" sz="2400" dirty="0" smtClean="0">
                <a:solidFill>
                  <a:srgbClr val="000000"/>
                </a:solidFill>
                <a:ea typeface="ＭＳ Ｐゴシック" charset="0"/>
              </a:rPr>
              <a:t>.  </a:t>
            </a:r>
          </a:p>
          <a:p>
            <a:r>
              <a:rPr lang="en-US" sz="2400" dirty="0" smtClean="0">
                <a:solidFill>
                  <a:srgbClr val="000000"/>
                </a:solidFill>
                <a:ea typeface="ＭＳ Ｐゴシック" charset="0"/>
              </a:rPr>
              <a:t>The reaction only takes place if a catalyst is used.  </a:t>
            </a:r>
            <a:endParaRPr lang="en-US" sz="2400" dirty="0">
              <a:solidFill>
                <a:srgbClr val="000000"/>
              </a:solidFill>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7259"/>
          <a:stretch/>
        </p:blipFill>
        <p:spPr bwMode="auto">
          <a:xfrm>
            <a:off x="800100" y="2117725"/>
            <a:ext cx="7543800" cy="188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24742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533400" y="255588"/>
            <a:ext cx="8077200" cy="1143000"/>
          </a:xfrm>
        </p:spPr>
        <p:txBody>
          <a:bodyPr/>
          <a:lstStyle/>
          <a:p>
            <a:pPr algn="ctr"/>
            <a:r>
              <a:rPr lang="en-US" sz="4400" b="0" dirty="0">
                <a:solidFill>
                  <a:srgbClr val="000000"/>
                </a:solidFill>
                <a:ea typeface="ＭＳ Ｐゴシック" charset="0"/>
              </a:rPr>
              <a:t>Mechanism of Catalytic Hydrogenation</a:t>
            </a:r>
          </a:p>
        </p:txBody>
      </p:sp>
      <p:sp>
        <p:nvSpPr>
          <p:cNvPr id="3" name="Rectangle 3"/>
          <p:cNvSpPr txBox="1">
            <a:spLocks noChangeArrowheads="1"/>
          </p:cNvSpPr>
          <p:nvPr/>
        </p:nvSpPr>
        <p:spPr>
          <a:xfrm>
            <a:off x="457200" y="4267200"/>
            <a:ext cx="8020953" cy="1905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pPr>
            <a:r>
              <a:rPr lang="en-US" sz="2000" dirty="0" smtClean="0">
                <a:solidFill>
                  <a:srgbClr val="000000"/>
                </a:solidFill>
                <a:ea typeface="ＭＳ Ｐゴシック" charset="0"/>
              </a:rPr>
              <a:t>The hydrogen and the alkene are adsorbed on the metal surface.  </a:t>
            </a:r>
          </a:p>
          <a:p>
            <a:pPr>
              <a:lnSpc>
                <a:spcPct val="80000"/>
              </a:lnSpc>
            </a:pPr>
            <a:r>
              <a:rPr lang="en-US" sz="2000" dirty="0" smtClean="0">
                <a:solidFill>
                  <a:srgbClr val="000000"/>
                </a:solidFill>
                <a:ea typeface="ＭＳ Ｐゴシック" charset="0"/>
              </a:rPr>
              <a:t>Once adsorbed, the </a:t>
            </a:r>
            <a:r>
              <a:rPr lang="en-US" sz="2000" dirty="0" err="1" smtClean="0">
                <a:solidFill>
                  <a:srgbClr val="000000"/>
                </a:solidFill>
                <a:ea typeface="ＭＳ Ｐゴシック" charset="0"/>
              </a:rPr>
              <a:t>hydrogens</a:t>
            </a:r>
            <a:r>
              <a:rPr lang="en-US" sz="2000" dirty="0" smtClean="0">
                <a:solidFill>
                  <a:srgbClr val="000000"/>
                </a:solidFill>
                <a:ea typeface="ＭＳ Ｐゴシック" charset="0"/>
              </a:rPr>
              <a:t> insert across the same face of the double bond and the reduced product is released from the metal.  </a:t>
            </a:r>
          </a:p>
          <a:p>
            <a:pPr>
              <a:lnSpc>
                <a:spcPct val="80000"/>
              </a:lnSpc>
            </a:pPr>
            <a:r>
              <a:rPr lang="en-US" sz="2000" dirty="0" smtClean="0">
                <a:solidFill>
                  <a:srgbClr val="000000"/>
                </a:solidFill>
                <a:ea typeface="ＭＳ Ｐゴシック" charset="0"/>
              </a:rPr>
              <a:t>The reaction has a </a:t>
            </a:r>
            <a:r>
              <a:rPr lang="en-US" sz="2000" b="1" dirty="0" err="1" smtClean="0">
                <a:solidFill>
                  <a:srgbClr val="000000"/>
                </a:solidFill>
                <a:ea typeface="ＭＳ Ｐゴシック" charset="0"/>
              </a:rPr>
              <a:t>syn</a:t>
            </a:r>
            <a:r>
              <a:rPr lang="en-US" sz="2000" b="1" dirty="0" smtClean="0">
                <a:solidFill>
                  <a:srgbClr val="000000"/>
                </a:solidFill>
                <a:ea typeface="ＭＳ Ｐゴシック" charset="0"/>
              </a:rPr>
              <a:t> stereochemistry </a:t>
            </a:r>
            <a:r>
              <a:rPr lang="en-US" sz="2000" dirty="0" smtClean="0">
                <a:solidFill>
                  <a:srgbClr val="000000"/>
                </a:solidFill>
                <a:ea typeface="ＭＳ Ｐゴシック" charset="0"/>
              </a:rPr>
              <a:t>since both </a:t>
            </a:r>
            <a:r>
              <a:rPr lang="en-US" sz="2000" dirty="0" err="1" smtClean="0">
                <a:solidFill>
                  <a:srgbClr val="000000"/>
                </a:solidFill>
                <a:ea typeface="ＭＳ Ｐゴシック" charset="0"/>
              </a:rPr>
              <a:t>hydrogens</a:t>
            </a:r>
            <a:r>
              <a:rPr lang="en-US" sz="2000" dirty="0" smtClean="0">
                <a:solidFill>
                  <a:srgbClr val="000000"/>
                </a:solidFill>
                <a:ea typeface="ＭＳ Ｐゴシック" charset="0"/>
              </a:rPr>
              <a:t> will add to the same side of the double bond.</a:t>
            </a:r>
            <a:endParaRPr lang="en-US" sz="2000" dirty="0">
              <a:solidFill>
                <a:srgbClr val="000000"/>
              </a:solidFill>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143"/>
          <a:stretch/>
        </p:blipFill>
        <p:spPr bwMode="auto">
          <a:xfrm>
            <a:off x="2286000" y="2133601"/>
            <a:ext cx="4572000" cy="161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4337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609600" y="255588"/>
            <a:ext cx="7772400" cy="1143000"/>
          </a:xfrm>
        </p:spPr>
        <p:txBody>
          <a:bodyPr/>
          <a:lstStyle/>
          <a:p>
            <a:pPr algn="ctr"/>
            <a:r>
              <a:rPr lang="en-US" sz="4400" b="0">
                <a:solidFill>
                  <a:srgbClr val="000000"/>
                </a:solidFill>
                <a:ea typeface="ＭＳ Ｐゴシック" charset="0"/>
              </a:rPr>
              <a:t>Wilkinson’s Catalyst</a:t>
            </a:r>
          </a:p>
        </p:txBody>
      </p:sp>
      <p:sp>
        <p:nvSpPr>
          <p:cNvPr id="3" name="Rectangle 6"/>
          <p:cNvSpPr txBox="1">
            <a:spLocks noChangeArrowheads="1"/>
          </p:cNvSpPr>
          <p:nvPr/>
        </p:nvSpPr>
        <p:spPr>
          <a:xfrm>
            <a:off x="457200" y="5022178"/>
            <a:ext cx="7772400" cy="113914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400" smtClean="0">
                <a:solidFill>
                  <a:srgbClr val="000000"/>
                </a:solidFill>
                <a:ea typeface="ＭＳ Ｐゴシック" charset="0"/>
              </a:rPr>
              <a:t>Wilkinson’s catalyst is a soluble homogenous catalyst that catalyzes the hydrogenation of a carbon–carbon double bond.</a:t>
            </a:r>
            <a:endParaRPr lang="en-US" sz="2400">
              <a:solidFill>
                <a:srgbClr val="000000"/>
              </a:solidFill>
              <a:ea typeface="ＭＳ Ｐゴシック" charset="0"/>
            </a:endParaRPr>
          </a:p>
        </p:txBody>
      </p:sp>
      <p:pic>
        <p:nvPicPr>
          <p:cNvPr id="4" name="Picture 3" descr="08_Pg389_UnFigure_4.jpg"/>
          <p:cNvPicPr>
            <a:picLocks noChangeAspect="1"/>
          </p:cNvPicPr>
          <p:nvPr/>
        </p:nvPicPr>
        <p:blipFill rotWithShape="1">
          <a:blip r:embed="rId3">
            <a:extLst>
              <a:ext uri="{28A0092B-C50C-407E-A947-70E740481C1C}">
                <a14:useLocalDpi xmlns:a14="http://schemas.microsoft.com/office/drawing/2010/main" val="0"/>
              </a:ext>
            </a:extLst>
          </a:blip>
          <a:srcRect b="8826"/>
          <a:stretch/>
        </p:blipFill>
        <p:spPr>
          <a:xfrm>
            <a:off x="304800" y="2438400"/>
            <a:ext cx="8534400" cy="1806329"/>
          </a:xfrm>
          <a:prstGeom prst="rect">
            <a:avLst/>
          </a:prstGeom>
        </p:spPr>
      </p:pic>
    </p:spTree>
    <p:extLst>
      <p:ext uri="{BB962C8B-B14F-4D97-AF65-F5344CB8AC3E}">
        <p14:creationId xmlns:p14="http://schemas.microsoft.com/office/powerpoint/2010/main" val="39371957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81284"/>
            <a:ext cx="7620000" cy="1143000"/>
          </a:xfrm>
        </p:spPr>
        <p:txBody>
          <a:bodyPr/>
          <a:lstStyle/>
          <a:p>
            <a:pPr algn="ctr"/>
            <a:r>
              <a:rPr lang="en-US" sz="4400" b="0">
                <a:solidFill>
                  <a:srgbClr val="000000"/>
                </a:solidFill>
                <a:ea typeface="ＭＳ Ｐゴシック" charset="0"/>
              </a:rPr>
              <a:t>Types of Additions</a:t>
            </a:r>
          </a:p>
        </p:txBody>
      </p:sp>
      <p:pic>
        <p:nvPicPr>
          <p:cNvPr id="3" name="Picture 2" descr="08_01_Table.jpg"/>
          <p:cNvPicPr>
            <a:picLocks noChangeAspect="1"/>
          </p:cNvPicPr>
          <p:nvPr/>
        </p:nvPicPr>
        <p:blipFill rotWithShape="1">
          <a:blip r:embed="rId3">
            <a:extLst>
              <a:ext uri="{28A0092B-C50C-407E-A947-70E740481C1C}">
                <a14:useLocalDpi xmlns:a14="http://schemas.microsoft.com/office/drawing/2010/main" val="0"/>
              </a:ext>
            </a:extLst>
          </a:blip>
          <a:srcRect b="3344"/>
          <a:stretch/>
        </p:blipFill>
        <p:spPr>
          <a:xfrm>
            <a:off x="1506854" y="1196573"/>
            <a:ext cx="6126228" cy="5259136"/>
          </a:xfrm>
          <a:prstGeom prst="rect">
            <a:avLst/>
          </a:prstGeom>
        </p:spPr>
      </p:pic>
    </p:spTree>
    <p:extLst>
      <p:ext uri="{BB962C8B-B14F-4D97-AF65-F5344CB8AC3E}">
        <p14:creationId xmlns:p14="http://schemas.microsoft.com/office/powerpoint/2010/main" val="385088363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143000"/>
          </a:xfrm>
        </p:spPr>
        <p:txBody>
          <a:bodyPr/>
          <a:lstStyle/>
          <a:p>
            <a:pPr algn="ctr"/>
            <a:r>
              <a:rPr lang="en-US" sz="4400" b="0" dirty="0" err="1">
                <a:solidFill>
                  <a:srgbClr val="000000"/>
                </a:solidFill>
                <a:ea typeface="ＭＳ Ｐゴシック" charset="0"/>
              </a:rPr>
              <a:t>Syn</a:t>
            </a:r>
            <a:r>
              <a:rPr lang="en-US" sz="4400" b="0" dirty="0">
                <a:solidFill>
                  <a:srgbClr val="000000"/>
                </a:solidFill>
                <a:ea typeface="ＭＳ Ｐゴシック" charset="0"/>
              </a:rPr>
              <a:t> Stereochemistry in </a:t>
            </a:r>
            <a:r>
              <a:rPr lang="en-US" sz="4400" b="0" dirty="0" smtClean="0">
                <a:solidFill>
                  <a:srgbClr val="000000"/>
                </a:solidFill>
                <a:ea typeface="ＭＳ Ｐゴシック" charset="0"/>
              </a:rPr>
              <a:t/>
            </a:r>
            <a:br>
              <a:rPr lang="en-US" sz="4400" b="0" dirty="0" smtClean="0">
                <a:solidFill>
                  <a:srgbClr val="000000"/>
                </a:solidFill>
                <a:ea typeface="ＭＳ Ｐゴシック" charset="0"/>
              </a:rPr>
            </a:br>
            <a:r>
              <a:rPr lang="en-US" sz="4400" b="0" dirty="0" smtClean="0">
                <a:solidFill>
                  <a:srgbClr val="000000"/>
                </a:solidFill>
                <a:ea typeface="ＭＳ Ｐゴシック" charset="0"/>
              </a:rPr>
              <a:t>Catalytic </a:t>
            </a:r>
            <a:r>
              <a:rPr lang="en-US" sz="4400" b="0" dirty="0">
                <a:solidFill>
                  <a:srgbClr val="000000"/>
                </a:solidFill>
                <a:ea typeface="ＭＳ Ｐゴシック" charset="0"/>
              </a:rPr>
              <a:t>Hydrogenation</a:t>
            </a:r>
          </a:p>
        </p:txBody>
      </p:sp>
      <p:sp>
        <p:nvSpPr>
          <p:cNvPr id="3" name="Content Placeholder 7"/>
          <p:cNvSpPr>
            <a:spLocks noGrp="1"/>
          </p:cNvSpPr>
          <p:nvPr>
            <p:ph idx="1"/>
          </p:nvPr>
        </p:nvSpPr>
        <p:spPr>
          <a:xfrm>
            <a:off x="457200" y="4931228"/>
            <a:ext cx="8382000" cy="1384995"/>
          </a:xfrm>
        </p:spPr>
        <p:txBody>
          <a:bodyPr/>
          <a:lstStyle/>
          <a:p>
            <a:r>
              <a:rPr lang="en-US" sz="2800" dirty="0">
                <a:ea typeface="ＭＳ Ｐゴシック" charset="0"/>
              </a:rPr>
              <a:t>A solid heterogeneous catalyst adds two hydrogen atoms to the same face of the pi bond.</a:t>
            </a:r>
          </a:p>
        </p:txBody>
      </p:sp>
      <p:pic>
        <p:nvPicPr>
          <p:cNvPr id="4" name="Picture 3" descr="08_07_Figure.jpg"/>
          <p:cNvPicPr>
            <a:picLocks noChangeAspect="1"/>
          </p:cNvPicPr>
          <p:nvPr/>
        </p:nvPicPr>
        <p:blipFill rotWithShape="1">
          <a:blip r:embed="rId3">
            <a:extLst>
              <a:ext uri="{28A0092B-C50C-407E-A947-70E740481C1C}">
                <a14:useLocalDpi xmlns:a14="http://schemas.microsoft.com/office/drawing/2010/main" val="0"/>
              </a:ext>
            </a:extLst>
          </a:blip>
          <a:srcRect b="6902"/>
          <a:stretch/>
        </p:blipFill>
        <p:spPr>
          <a:xfrm>
            <a:off x="304800" y="2209800"/>
            <a:ext cx="8534400" cy="2270094"/>
          </a:xfrm>
          <a:prstGeom prst="rect">
            <a:avLst/>
          </a:prstGeom>
        </p:spPr>
      </p:pic>
    </p:spTree>
    <p:extLst>
      <p:ext uri="{BB962C8B-B14F-4D97-AF65-F5344CB8AC3E}">
        <p14:creationId xmlns:p14="http://schemas.microsoft.com/office/powerpoint/2010/main" val="235145353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143000"/>
          </a:xfrm>
        </p:spPr>
        <p:txBody>
          <a:bodyPr/>
          <a:lstStyle/>
          <a:p>
            <a:pPr algn="ctr"/>
            <a:r>
              <a:rPr lang="en-US" sz="4400" b="0" dirty="0">
                <a:solidFill>
                  <a:srgbClr val="000000"/>
                </a:solidFill>
                <a:ea typeface="ＭＳ Ｐゴシック" charset="0"/>
              </a:rPr>
              <a:t>The Need for Chiral Catalysts </a:t>
            </a:r>
          </a:p>
        </p:txBody>
      </p:sp>
      <p:sp>
        <p:nvSpPr>
          <p:cNvPr id="3" name="Content Placeholder 7"/>
          <p:cNvSpPr>
            <a:spLocks noGrp="1"/>
          </p:cNvSpPr>
          <p:nvPr>
            <p:ph idx="1"/>
          </p:nvPr>
        </p:nvSpPr>
        <p:spPr>
          <a:xfrm>
            <a:off x="457200" y="4741810"/>
            <a:ext cx="8382000" cy="1815882"/>
          </a:xfrm>
        </p:spPr>
        <p:txBody>
          <a:bodyPr/>
          <a:lstStyle/>
          <a:p>
            <a:r>
              <a:rPr lang="en-US" sz="2800">
                <a:ea typeface="ＭＳ Ｐゴシック" charset="0"/>
              </a:rPr>
              <a:t>Only the (–)-enantiomer of dopa can cross the blood–brain barrier and be transformed into dopamine; the other enantiomer is toxic to the patient.</a:t>
            </a: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4387"/>
          <a:stretch/>
        </p:blipFill>
        <p:spPr bwMode="auto">
          <a:xfrm>
            <a:off x="513947" y="1469782"/>
            <a:ext cx="8116106" cy="294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11955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Addition of Carbenes</a:t>
            </a:r>
          </a:p>
        </p:txBody>
      </p:sp>
      <p:sp>
        <p:nvSpPr>
          <p:cNvPr id="3" name="Rectangle 3"/>
          <p:cNvSpPr txBox="1">
            <a:spLocks noChangeArrowheads="1"/>
          </p:cNvSpPr>
          <p:nvPr/>
        </p:nvSpPr>
        <p:spPr>
          <a:xfrm>
            <a:off x="457200" y="3810000"/>
            <a:ext cx="7772400" cy="226901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400" smtClean="0">
                <a:ea typeface="ＭＳ Ｐゴシック" charset="0"/>
              </a:rPr>
              <a:t>The insertion of the </a:t>
            </a:r>
            <a:r>
              <a:rPr lang="en-US" sz="2400" smtClean="0">
                <a:ea typeface="ＭＳ Ｐゴシック" charset="0"/>
                <a:cs typeface="Arial" charset="0"/>
              </a:rPr>
              <a:t>—</a:t>
            </a:r>
            <a:r>
              <a:rPr lang="en-US" sz="2400" smtClean="0">
                <a:ea typeface="ＭＳ Ｐゴシック" charset="0"/>
              </a:rPr>
              <a:t>CH</a:t>
            </a:r>
            <a:r>
              <a:rPr lang="en-US" sz="2400" baseline="-25000" smtClean="0">
                <a:ea typeface="ＭＳ Ｐゴシック" charset="0"/>
              </a:rPr>
              <a:t>2</a:t>
            </a:r>
            <a:r>
              <a:rPr lang="en-US" sz="2400" smtClean="0">
                <a:ea typeface="ＭＳ Ｐゴシック" charset="0"/>
              </a:rPr>
              <a:t> group into a double bond produces a cyclopropane ring.</a:t>
            </a:r>
          </a:p>
          <a:p>
            <a:pPr>
              <a:lnSpc>
                <a:spcPct val="90000"/>
              </a:lnSpc>
            </a:pPr>
            <a:r>
              <a:rPr lang="en-US" sz="2400" smtClean="0">
                <a:ea typeface="ＭＳ Ｐゴシック" charset="0"/>
              </a:rPr>
              <a:t>There are three methods:</a:t>
            </a:r>
          </a:p>
          <a:p>
            <a:pPr lvl="1">
              <a:lnSpc>
                <a:spcPct val="90000"/>
              </a:lnSpc>
            </a:pPr>
            <a:r>
              <a:rPr lang="en-US" sz="2000" smtClean="0">
                <a:ea typeface="ＭＳ Ｐゴシック" charset="0"/>
              </a:rPr>
              <a:t>Diazomethane (CH</a:t>
            </a:r>
            <a:r>
              <a:rPr lang="en-US" sz="2000" baseline="-20000" smtClean="0">
                <a:ea typeface="ＭＳ Ｐゴシック" charset="0"/>
              </a:rPr>
              <a:t>3</a:t>
            </a:r>
            <a:r>
              <a:rPr lang="en-US" sz="2000" smtClean="0">
                <a:ea typeface="ＭＳ Ｐゴシック" charset="0"/>
              </a:rPr>
              <a:t>N</a:t>
            </a:r>
            <a:r>
              <a:rPr lang="en-US" sz="2000" baseline="-20000" smtClean="0">
                <a:ea typeface="ＭＳ Ｐゴシック" charset="0"/>
              </a:rPr>
              <a:t>2</a:t>
            </a:r>
            <a:r>
              <a:rPr lang="en-US" sz="2000" smtClean="0">
                <a:ea typeface="ＭＳ Ｐゴシック" charset="0"/>
              </a:rPr>
              <a:t>, UV light or heat)</a:t>
            </a:r>
          </a:p>
          <a:p>
            <a:pPr lvl="1">
              <a:lnSpc>
                <a:spcPct val="90000"/>
              </a:lnSpc>
            </a:pPr>
            <a:r>
              <a:rPr lang="en-US" sz="2000" smtClean="0">
                <a:ea typeface="ＭＳ Ｐゴシック" charset="0"/>
              </a:rPr>
              <a:t>Simmons–Smith (CH</a:t>
            </a:r>
            <a:r>
              <a:rPr lang="en-US" sz="2000" baseline="-20000" smtClean="0">
                <a:ea typeface="ＭＳ Ｐゴシック" charset="0"/>
              </a:rPr>
              <a:t>2</a:t>
            </a:r>
            <a:r>
              <a:rPr lang="en-US" sz="2000" smtClean="0">
                <a:ea typeface="ＭＳ Ｐゴシック" charset="0"/>
              </a:rPr>
              <a:t>I</a:t>
            </a:r>
            <a:r>
              <a:rPr lang="en-US" sz="2000" baseline="-20000" smtClean="0">
                <a:ea typeface="ＭＳ Ｐゴシック" charset="0"/>
              </a:rPr>
              <a:t>2</a:t>
            </a:r>
            <a:r>
              <a:rPr lang="en-US" sz="2000" smtClean="0">
                <a:ea typeface="ＭＳ Ｐゴシック" charset="0"/>
              </a:rPr>
              <a:t> and Zn(Cu))</a:t>
            </a:r>
          </a:p>
          <a:p>
            <a:pPr lvl="1">
              <a:lnSpc>
                <a:spcPct val="90000"/>
              </a:lnSpc>
            </a:pPr>
            <a:r>
              <a:rPr lang="en-US" sz="2000" smtClean="0">
                <a:ea typeface="ＭＳ Ｐゴシック" charset="0"/>
              </a:rPr>
              <a:t>Alpha elimination of a haloform (CHX</a:t>
            </a:r>
            <a:r>
              <a:rPr lang="en-US" sz="2000" baseline="-20000" smtClean="0">
                <a:ea typeface="ＭＳ Ｐゴシック" charset="0"/>
              </a:rPr>
              <a:t>3</a:t>
            </a:r>
            <a:r>
              <a:rPr lang="en-US" sz="2000" smtClean="0">
                <a:ea typeface="ＭＳ Ｐゴシック" charset="0"/>
              </a:rPr>
              <a:t>, NaOH, H</a:t>
            </a:r>
            <a:r>
              <a:rPr lang="en-US" sz="2000" baseline="-20000" smtClean="0">
                <a:ea typeface="ＭＳ Ｐゴシック" charset="0"/>
              </a:rPr>
              <a:t>2</a:t>
            </a:r>
            <a:r>
              <a:rPr lang="en-US" sz="2000" smtClean="0">
                <a:ea typeface="ＭＳ Ｐゴシック" charset="0"/>
              </a:rPr>
              <a:t>O)</a:t>
            </a:r>
            <a:endParaRPr lang="en-US" sz="200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998"/>
          <a:stretch/>
        </p:blipFill>
        <p:spPr bwMode="auto">
          <a:xfrm>
            <a:off x="1956017" y="1301486"/>
            <a:ext cx="5231966" cy="212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81448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dirty="0" err="1">
                <a:solidFill>
                  <a:srgbClr val="000000"/>
                </a:solidFill>
                <a:ea typeface="ＭＳ Ｐゴシック" charset="0"/>
              </a:rPr>
              <a:t>Carbenes</a:t>
            </a:r>
            <a:r>
              <a:rPr lang="en-US" sz="4400" b="0" dirty="0">
                <a:solidFill>
                  <a:srgbClr val="000000"/>
                </a:solidFill>
                <a:ea typeface="ＭＳ Ｐゴシック" charset="0"/>
              </a:rPr>
              <a:t>: Diazomethane Method</a:t>
            </a:r>
          </a:p>
        </p:txBody>
      </p:sp>
      <p:sp>
        <p:nvSpPr>
          <p:cNvPr id="96" name="Text Box 161"/>
          <p:cNvSpPr txBox="1">
            <a:spLocks noChangeArrowheads="1"/>
          </p:cNvSpPr>
          <p:nvPr/>
        </p:nvSpPr>
        <p:spPr bwMode="auto">
          <a:xfrm>
            <a:off x="457200" y="4615543"/>
            <a:ext cx="7620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spcBef>
                <a:spcPct val="50000"/>
              </a:spcBef>
            </a:pPr>
            <a:r>
              <a:rPr lang="en-US" sz="2400" dirty="0">
                <a:latin typeface="+mn-lt"/>
              </a:rPr>
              <a:t>Problems with diazomethane:</a:t>
            </a:r>
            <a:br>
              <a:rPr lang="en-US" sz="2400" dirty="0">
                <a:latin typeface="+mn-lt"/>
              </a:rPr>
            </a:br>
            <a:r>
              <a:rPr lang="en-US" sz="2400" dirty="0">
                <a:latin typeface="+mn-lt"/>
              </a:rPr>
              <a:t>    1. Extremely toxic and explosive</a:t>
            </a:r>
            <a:br>
              <a:rPr lang="en-US" sz="2400" dirty="0">
                <a:latin typeface="+mn-lt"/>
              </a:rPr>
            </a:br>
            <a:r>
              <a:rPr lang="en-US" sz="2400" dirty="0">
                <a:latin typeface="+mn-lt"/>
              </a:rPr>
              <a:t>    2. The </a:t>
            </a:r>
            <a:r>
              <a:rPr lang="en-US" sz="2400" dirty="0" err="1">
                <a:latin typeface="+mn-lt"/>
              </a:rPr>
              <a:t>carbene</a:t>
            </a:r>
            <a:r>
              <a:rPr lang="en-US" sz="2400" dirty="0">
                <a:latin typeface="+mn-lt"/>
              </a:rPr>
              <a:t> can insert into C</a:t>
            </a:r>
            <a:r>
              <a:rPr lang="en-US" sz="2400" dirty="0">
                <a:latin typeface="+mn-lt"/>
                <a:cs typeface="Arial" charset="0"/>
              </a:rPr>
              <a:t>—H bonds, too.</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182" y="1738054"/>
            <a:ext cx="5880788" cy="2963501"/>
          </a:xfrm>
          <a:prstGeom prst="rect">
            <a:avLst/>
          </a:prstGeom>
        </p:spPr>
      </p:pic>
    </p:spTree>
    <p:extLst>
      <p:ext uri="{BB962C8B-B14F-4D97-AF65-F5344CB8AC3E}">
        <p14:creationId xmlns:p14="http://schemas.microsoft.com/office/powerpoint/2010/main" val="26631215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779138"/>
          </a:xfrm>
        </p:spPr>
        <p:txBody>
          <a:bodyPr/>
          <a:lstStyle/>
          <a:p>
            <a:pPr algn="ctr"/>
            <a:r>
              <a:rPr lang="en-US" sz="4400" b="0">
                <a:solidFill>
                  <a:schemeClr val="tx1"/>
                </a:solidFill>
                <a:ea typeface="ＭＳ Ｐゴシック" charset="0"/>
              </a:rPr>
              <a:t>Simmons</a:t>
            </a:r>
            <a:r>
              <a:rPr lang="en-US" sz="4400" b="0">
                <a:solidFill>
                  <a:schemeClr val="tx1"/>
                </a:solidFill>
                <a:ea typeface="ＭＳ Ｐゴシック" charset="0"/>
                <a:cs typeface="Arial" charset="0"/>
              </a:rPr>
              <a:t>–</a:t>
            </a:r>
            <a:r>
              <a:rPr lang="en-US" sz="4400" b="0">
                <a:solidFill>
                  <a:schemeClr val="tx1"/>
                </a:solidFill>
                <a:ea typeface="ＭＳ Ｐゴシック" charset="0"/>
              </a:rPr>
              <a:t>Smith Reaction</a:t>
            </a:r>
            <a:br>
              <a:rPr lang="en-US" sz="4400" b="0">
                <a:solidFill>
                  <a:schemeClr val="tx1"/>
                </a:solidFill>
                <a:ea typeface="ＭＳ Ｐゴシック" charset="0"/>
              </a:rPr>
            </a:br>
            <a:endParaRPr lang="en-US" sz="4400" b="0">
              <a:solidFill>
                <a:schemeClr val="tx1"/>
              </a:solidFill>
              <a:ea typeface="ＭＳ Ｐゴシック" charset="0"/>
            </a:endParaRPr>
          </a:p>
        </p:txBody>
      </p:sp>
      <p:sp>
        <p:nvSpPr>
          <p:cNvPr id="3" name="Rectangle 3"/>
          <p:cNvSpPr txBox="1">
            <a:spLocks noChangeArrowheads="1"/>
          </p:cNvSpPr>
          <p:nvPr/>
        </p:nvSpPr>
        <p:spPr bwMode="auto">
          <a:xfrm>
            <a:off x="685800" y="1288835"/>
            <a:ext cx="7772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pPr>
            <a:r>
              <a:rPr lang="en-US" smtClean="0">
                <a:ea typeface="ＭＳ Ｐゴシック" charset="0"/>
              </a:rPr>
              <a:t>Best method for preparing cyclopropanes.</a:t>
            </a:r>
            <a:endParaRPr lang="en-US">
              <a:ea typeface="ＭＳ Ｐゴシック" charset="0"/>
            </a:endParaRPr>
          </a:p>
        </p:txBody>
      </p:sp>
      <p:sp>
        <p:nvSpPr>
          <p:cNvPr id="4" name="Rectangle 14"/>
          <p:cNvSpPr>
            <a:spLocks noChangeArrowheads="1"/>
          </p:cNvSpPr>
          <p:nvPr/>
        </p:nvSpPr>
        <p:spPr bwMode="auto">
          <a:xfrm>
            <a:off x="685800" y="4556124"/>
            <a:ext cx="7772400" cy="10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dirty="0">
                <a:latin typeface="+mn-lt"/>
              </a:rPr>
              <a:t>Preparation of the Simmons–Smith reagent:</a:t>
            </a:r>
          </a:p>
          <a:p>
            <a:pPr marL="342900" indent="-342900" algn="ctr">
              <a:spcBef>
                <a:spcPct val="20000"/>
              </a:spcBef>
            </a:pPr>
            <a:r>
              <a:rPr lang="en-US" sz="2800" dirty="0">
                <a:latin typeface="+mn-lt"/>
              </a:rPr>
              <a:t>CH</a:t>
            </a:r>
            <a:r>
              <a:rPr lang="en-US" sz="2800" baseline="-20000" dirty="0">
                <a:latin typeface="+mn-lt"/>
              </a:rPr>
              <a:t>2</a:t>
            </a:r>
            <a:r>
              <a:rPr lang="en-US" sz="2800" dirty="0">
                <a:latin typeface="+mn-lt"/>
              </a:rPr>
              <a:t>I</a:t>
            </a:r>
            <a:r>
              <a:rPr lang="en-US" sz="2800" baseline="-20000" dirty="0">
                <a:latin typeface="+mn-lt"/>
              </a:rPr>
              <a:t>2</a:t>
            </a:r>
            <a:r>
              <a:rPr lang="en-US" sz="2800" dirty="0">
                <a:latin typeface="+mn-lt"/>
              </a:rPr>
              <a:t>   +   Zn(Cu) </a:t>
            </a:r>
            <a:r>
              <a:rPr lang="en-US" sz="2800" dirty="0">
                <a:latin typeface="+mn-lt"/>
                <a:sym typeface="Wingdings" charset="0"/>
              </a:rPr>
              <a:t>  ICH</a:t>
            </a:r>
            <a:r>
              <a:rPr lang="en-US" sz="2800" baseline="-20000" dirty="0">
                <a:latin typeface="+mn-lt"/>
                <a:sym typeface="Wingdings" charset="0"/>
              </a:rPr>
              <a:t>2</a:t>
            </a:r>
            <a:r>
              <a:rPr lang="en-US" sz="2800" dirty="0">
                <a:latin typeface="+mn-lt"/>
                <a:sym typeface="Wingdings" charset="0"/>
              </a:rPr>
              <a:t>ZnI</a:t>
            </a:r>
            <a:endParaRPr lang="en-US" sz="2800" dirty="0">
              <a:latin typeface="+mn-lt"/>
            </a:endParaRPr>
          </a:p>
        </p:txBody>
      </p:sp>
      <p:sp>
        <p:nvSpPr>
          <p:cNvPr id="5" name="Text Box 15"/>
          <p:cNvSpPr txBox="1">
            <a:spLocks noChangeArrowheads="1"/>
          </p:cNvSpPr>
          <p:nvPr/>
        </p:nvSpPr>
        <p:spPr bwMode="auto">
          <a:xfrm>
            <a:off x="5181600" y="5622925"/>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spcBef>
                <a:spcPct val="50000"/>
              </a:spcBef>
            </a:pPr>
            <a:r>
              <a:rPr lang="en-US" sz="2000" dirty="0">
                <a:latin typeface="+mn-lt"/>
              </a:rPr>
              <a:t>Simmons</a:t>
            </a:r>
            <a:r>
              <a:rPr lang="en-US" sz="2000" dirty="0">
                <a:latin typeface="+mn-lt"/>
                <a:cs typeface="Arial" charset="0"/>
              </a:rPr>
              <a:t>–Smith</a:t>
            </a:r>
            <a:br>
              <a:rPr lang="en-US" sz="2000" dirty="0">
                <a:latin typeface="+mn-lt"/>
                <a:cs typeface="Arial" charset="0"/>
              </a:rPr>
            </a:br>
            <a:r>
              <a:rPr lang="en-US" sz="2000" dirty="0">
                <a:latin typeface="+mn-lt"/>
                <a:cs typeface="Arial" charset="0"/>
              </a:rPr>
              <a:t>reagent</a:t>
            </a:r>
          </a:p>
        </p:txBody>
      </p:sp>
      <p:pic>
        <p:nvPicPr>
          <p:cNvPr id="6" name="Picture 1"/>
          <p:cNvPicPr>
            <a:picLocks noChangeAspect="1"/>
          </p:cNvPicPr>
          <p:nvPr/>
        </p:nvPicPr>
        <p:blipFill rotWithShape="1">
          <a:blip r:embed="rId3">
            <a:extLst>
              <a:ext uri="{28A0092B-C50C-407E-A947-70E740481C1C}">
                <a14:useLocalDpi xmlns:a14="http://schemas.microsoft.com/office/drawing/2010/main" val="0"/>
              </a:ext>
            </a:extLst>
          </a:blip>
          <a:srcRect b="5049"/>
          <a:stretch/>
        </p:blipFill>
        <p:spPr bwMode="auto">
          <a:xfrm>
            <a:off x="2012429" y="2501229"/>
            <a:ext cx="5119143" cy="197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68503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dirty="0">
                <a:solidFill>
                  <a:srgbClr val="000000"/>
                </a:solidFill>
                <a:ea typeface="ＭＳ Ｐゴシック" charset="0"/>
              </a:rPr>
              <a:t>Alpha Elimination Reaction</a:t>
            </a:r>
          </a:p>
        </p:txBody>
      </p:sp>
      <p:sp>
        <p:nvSpPr>
          <p:cNvPr id="3" name="Rectangle 3"/>
          <p:cNvSpPr txBox="1">
            <a:spLocks noChangeArrowheads="1"/>
          </p:cNvSpPr>
          <p:nvPr/>
        </p:nvSpPr>
        <p:spPr>
          <a:xfrm>
            <a:off x="457200" y="4572000"/>
            <a:ext cx="7772400" cy="160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ct val="0"/>
              </a:spcBef>
            </a:pPr>
            <a:r>
              <a:rPr lang="en-US" sz="2800" smtClean="0">
                <a:solidFill>
                  <a:srgbClr val="000000"/>
                </a:solidFill>
                <a:ea typeface="ＭＳ Ｐゴシック" charset="0"/>
              </a:rPr>
              <a:t>In the presence of a base, chloroform or bromoform can be dehydrohalogenated to form a carbene. </a:t>
            </a:r>
            <a:r>
              <a:rPr lang="en-US" sz="2800" smtClean="0">
                <a:ea typeface="ＭＳ Ｐゴシック" charset="0"/>
              </a:rPr>
              <a:t> </a:t>
            </a:r>
            <a:endParaRPr lang="en-US" sz="280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8368"/>
          <a:stretch/>
        </p:blipFill>
        <p:spPr bwMode="auto">
          <a:xfrm>
            <a:off x="304800" y="2209800"/>
            <a:ext cx="8534400" cy="176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55646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Stereospecificity</a:t>
            </a:r>
          </a:p>
        </p:txBody>
      </p:sp>
      <p:sp>
        <p:nvSpPr>
          <p:cNvPr id="3" name="Rectangle 3"/>
          <p:cNvSpPr txBox="1">
            <a:spLocks noChangeArrowheads="1"/>
          </p:cNvSpPr>
          <p:nvPr/>
        </p:nvSpPr>
        <p:spPr bwMode="auto">
          <a:xfrm>
            <a:off x="457200" y="4800600"/>
            <a:ext cx="7772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smtClean="0">
                <a:ea typeface="ＭＳ Ｐゴシック" charset="0"/>
              </a:rPr>
              <a:t>The cylopropanes will retain the cis or trans stereochemistry of the alkene.</a:t>
            </a:r>
            <a:endParaRPr lang="en-US" sz="2800">
              <a:ea typeface="ＭＳ Ｐゴシック"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4740"/>
          <a:stretch/>
        </p:blipFill>
        <p:spPr bwMode="auto">
          <a:xfrm>
            <a:off x="990600" y="1782764"/>
            <a:ext cx="7162800" cy="256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51966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Carbene Examples</a:t>
            </a:r>
          </a:p>
        </p:txBody>
      </p:sp>
      <p:sp>
        <p:nvSpPr>
          <p:cNvPr id="5" name="Text Box 8"/>
          <p:cNvSpPr txBox="1">
            <a:spLocks noChangeArrowheads="1"/>
          </p:cNvSpPr>
          <p:nvPr/>
        </p:nvSpPr>
        <p:spPr bwMode="auto">
          <a:xfrm>
            <a:off x="2781448" y="1656382"/>
            <a:ext cx="3928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400">
                <a:latin typeface="+mn-lt"/>
              </a:rPr>
              <a:t>Simmons</a:t>
            </a:r>
            <a:r>
              <a:rPr lang="en-US" sz="2400">
                <a:latin typeface="+mn-lt"/>
                <a:cs typeface="Arial" charset="0"/>
              </a:rPr>
              <a:t>–Smith Reaction</a:t>
            </a:r>
          </a:p>
        </p:txBody>
      </p:sp>
      <p:sp>
        <p:nvSpPr>
          <p:cNvPr id="6" name="Text Box 9"/>
          <p:cNvSpPr txBox="1">
            <a:spLocks noChangeArrowheads="1"/>
          </p:cNvSpPr>
          <p:nvPr/>
        </p:nvSpPr>
        <p:spPr bwMode="auto">
          <a:xfrm>
            <a:off x="2655888" y="4269432"/>
            <a:ext cx="4179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400" dirty="0">
                <a:latin typeface="+mn-lt"/>
              </a:rPr>
              <a:t>Alpha Elimination Reaction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136" b="21022"/>
          <a:stretch/>
        </p:blipFill>
        <p:spPr>
          <a:xfrm>
            <a:off x="1902161" y="2296883"/>
            <a:ext cx="5474251" cy="125654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078"/>
          <a:stretch/>
        </p:blipFill>
        <p:spPr>
          <a:xfrm>
            <a:off x="1928745" y="4967805"/>
            <a:ext cx="5286509" cy="988793"/>
          </a:xfrm>
          <a:prstGeom prst="rect">
            <a:avLst/>
          </a:prstGeom>
        </p:spPr>
      </p:pic>
    </p:spTree>
    <p:extLst>
      <p:ext uri="{BB962C8B-B14F-4D97-AF65-F5344CB8AC3E}">
        <p14:creationId xmlns:p14="http://schemas.microsoft.com/office/powerpoint/2010/main" val="318770337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Epoxidation</a:t>
            </a:r>
          </a:p>
        </p:txBody>
      </p:sp>
      <p:sp>
        <p:nvSpPr>
          <p:cNvPr id="3" name="Rectangle 3"/>
          <p:cNvSpPr txBox="1">
            <a:spLocks noChangeArrowheads="1"/>
          </p:cNvSpPr>
          <p:nvPr/>
        </p:nvSpPr>
        <p:spPr>
          <a:xfrm>
            <a:off x="457200" y="4114800"/>
            <a:ext cx="7772400"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dirty="0" smtClean="0">
                <a:ea typeface="ＭＳ Ｐゴシック" charset="0"/>
              </a:rPr>
              <a:t>An alkene reacts with a </a:t>
            </a:r>
            <a:r>
              <a:rPr lang="en-US" sz="2800" dirty="0" err="1" smtClean="0">
                <a:ea typeface="ＭＳ Ｐゴシック" charset="0"/>
              </a:rPr>
              <a:t>peroxyacid</a:t>
            </a:r>
            <a:r>
              <a:rPr lang="en-US" sz="2800" dirty="0" smtClean="0">
                <a:ea typeface="ＭＳ Ｐゴシック" charset="0"/>
              </a:rPr>
              <a:t> to form an epoxide (also called </a:t>
            </a:r>
            <a:r>
              <a:rPr lang="en-US" sz="2800" dirty="0" err="1" smtClean="0">
                <a:ea typeface="ＭＳ Ｐゴシック" charset="0"/>
              </a:rPr>
              <a:t>oxirane</a:t>
            </a:r>
            <a:r>
              <a:rPr lang="en-US" sz="2800" dirty="0" smtClean="0">
                <a:ea typeface="ＭＳ Ｐゴシック" charset="0"/>
              </a:rPr>
              <a:t>).</a:t>
            </a:r>
          </a:p>
          <a:p>
            <a:r>
              <a:rPr lang="en-US" sz="2800" dirty="0" smtClean="0">
                <a:solidFill>
                  <a:srgbClr val="000000"/>
                </a:solidFill>
                <a:ea typeface="ＭＳ Ｐゴシック" charset="0"/>
              </a:rPr>
              <a:t>The most common </a:t>
            </a:r>
            <a:r>
              <a:rPr lang="en-US" sz="2800" dirty="0" err="1" smtClean="0">
                <a:solidFill>
                  <a:srgbClr val="000000"/>
                </a:solidFill>
                <a:ea typeface="ＭＳ Ｐゴシック" charset="0"/>
              </a:rPr>
              <a:t>peroxyacid</a:t>
            </a:r>
            <a:r>
              <a:rPr lang="en-US" sz="2800" dirty="0" smtClean="0">
                <a:solidFill>
                  <a:srgbClr val="000000"/>
                </a:solidFill>
                <a:ea typeface="ＭＳ Ｐゴシック" charset="0"/>
              </a:rPr>
              <a:t> used is </a:t>
            </a:r>
            <a:r>
              <a:rPr lang="en-US" sz="2800" i="1" dirty="0" smtClean="0">
                <a:solidFill>
                  <a:srgbClr val="000000"/>
                </a:solidFill>
                <a:ea typeface="ＭＳ Ｐゴシック" charset="0"/>
              </a:rPr>
              <a:t>meta</a:t>
            </a:r>
            <a:r>
              <a:rPr lang="en-US" sz="2800" dirty="0" smtClean="0">
                <a:solidFill>
                  <a:srgbClr val="000000"/>
                </a:solidFill>
                <a:ea typeface="ＭＳ Ｐゴシック" charset="0"/>
              </a:rPr>
              <a:t>-</a:t>
            </a:r>
            <a:r>
              <a:rPr lang="en-US" sz="2800" dirty="0" err="1" smtClean="0">
                <a:solidFill>
                  <a:srgbClr val="000000"/>
                </a:solidFill>
                <a:ea typeface="ＭＳ Ｐゴシック" charset="0"/>
              </a:rPr>
              <a:t>chloroperoxybenzoic</a:t>
            </a:r>
            <a:r>
              <a:rPr lang="en-US" sz="2800" dirty="0" smtClean="0">
                <a:solidFill>
                  <a:srgbClr val="000000"/>
                </a:solidFill>
                <a:ea typeface="ＭＳ Ｐゴシック" charset="0"/>
              </a:rPr>
              <a:t> acid (MCPBA).</a:t>
            </a:r>
            <a:endParaRPr lang="en-US" sz="2800" dirty="0">
              <a:solidFill>
                <a:srgbClr val="000000"/>
              </a:solidFill>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1831"/>
          <a:stretch/>
        </p:blipFill>
        <p:spPr bwMode="auto">
          <a:xfrm>
            <a:off x="304800" y="2029017"/>
            <a:ext cx="8534400" cy="124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83924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Mechanism</a:t>
            </a:r>
          </a:p>
        </p:txBody>
      </p:sp>
      <p:sp>
        <p:nvSpPr>
          <p:cNvPr id="3" name="Rectangle 3"/>
          <p:cNvSpPr txBox="1">
            <a:spLocks noChangeArrowheads="1"/>
          </p:cNvSpPr>
          <p:nvPr/>
        </p:nvSpPr>
        <p:spPr>
          <a:xfrm>
            <a:off x="457200" y="4419600"/>
            <a:ext cx="7772400" cy="1676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smtClean="0">
                <a:solidFill>
                  <a:srgbClr val="000000"/>
                </a:solidFill>
                <a:ea typeface="ＭＳ Ｐゴシック" charset="0"/>
              </a:rPr>
              <a:t>The peroxyacid and the alkene react with each other in a one-step reaction to produce the epoxide and a molecule of acid.  </a:t>
            </a:r>
            <a:endParaRPr lang="en-US" sz="2800">
              <a:solidFill>
                <a:srgbClr val="000000"/>
              </a:solidFill>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8515"/>
          <a:stretch/>
        </p:blipFill>
        <p:spPr bwMode="auto">
          <a:xfrm>
            <a:off x="304800" y="2020888"/>
            <a:ext cx="8534400" cy="170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516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800100" y="286936"/>
            <a:ext cx="7543800" cy="1143000"/>
          </a:xfrm>
        </p:spPr>
        <p:txBody>
          <a:bodyPr/>
          <a:lstStyle/>
          <a:p>
            <a:pPr algn="ctr"/>
            <a:r>
              <a:rPr lang="en-US" sz="4400" b="0" dirty="0">
                <a:solidFill>
                  <a:schemeClr val="tx1"/>
                </a:solidFill>
                <a:ea typeface="ＭＳ Ｐゴシック" charset="0"/>
              </a:rPr>
              <a:t>Addition of HX to Alkenes </a:t>
            </a:r>
          </a:p>
        </p:txBody>
      </p:sp>
      <p:sp>
        <p:nvSpPr>
          <p:cNvPr id="3" name="Rectangle 11"/>
          <p:cNvSpPr txBox="1">
            <a:spLocks noChangeArrowheads="1"/>
          </p:cNvSpPr>
          <p:nvPr/>
        </p:nvSpPr>
        <p:spPr bwMode="auto">
          <a:xfrm>
            <a:off x="457200" y="1981200"/>
            <a:ext cx="7772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dirty="0" smtClean="0">
                <a:ea typeface="ＭＳ Ｐゴシック" charset="0"/>
              </a:rPr>
              <a:t>Step 1 is the protonation of the double bond.</a:t>
            </a:r>
          </a:p>
          <a:p>
            <a:r>
              <a:rPr lang="en-US" sz="2800" dirty="0" smtClean="0">
                <a:ea typeface="ＭＳ Ｐゴシック" charset="0"/>
              </a:rPr>
              <a:t>The protonation step forms the most stable carbocation possible.</a:t>
            </a:r>
          </a:p>
          <a:p>
            <a:r>
              <a:rPr lang="en-US" sz="2800" dirty="0" smtClean="0">
                <a:ea typeface="ＭＳ Ｐゴシック" charset="0"/>
              </a:rPr>
              <a:t>In step 2, the nucleophile attacks the carbocation, forming an alkyl halide.</a:t>
            </a:r>
          </a:p>
          <a:p>
            <a:r>
              <a:rPr lang="en-US" sz="2800" dirty="0" err="1" smtClean="0">
                <a:ea typeface="ＭＳ Ｐゴシック" charset="0"/>
              </a:rPr>
              <a:t>HBr</a:t>
            </a:r>
            <a:r>
              <a:rPr lang="en-US" sz="2800" dirty="0" smtClean="0">
                <a:ea typeface="ＭＳ Ｐゴシック" charset="0"/>
              </a:rPr>
              <a:t>, </a:t>
            </a:r>
            <a:r>
              <a:rPr lang="en-US" sz="2800" dirty="0" err="1" smtClean="0">
                <a:ea typeface="ＭＳ Ｐゴシック" charset="0"/>
              </a:rPr>
              <a:t>HCl</a:t>
            </a:r>
            <a:r>
              <a:rPr lang="en-US" sz="2800" dirty="0" smtClean="0">
                <a:ea typeface="ＭＳ Ｐゴシック" charset="0"/>
              </a:rPr>
              <a:t>, and HI can be added through this reaction.</a:t>
            </a:r>
            <a:endParaRPr lang="en-US" sz="2800" dirty="0">
              <a:ea typeface="ＭＳ Ｐゴシック" charset="0"/>
            </a:endParaRPr>
          </a:p>
        </p:txBody>
      </p:sp>
    </p:spTree>
    <p:extLst>
      <p:ext uri="{BB962C8B-B14F-4D97-AF65-F5344CB8AC3E}">
        <p14:creationId xmlns:p14="http://schemas.microsoft.com/office/powerpoint/2010/main" val="227029766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09600" y="255587"/>
            <a:ext cx="8001000" cy="1496391"/>
          </a:xfrm>
        </p:spPr>
        <p:txBody>
          <a:bodyPr/>
          <a:lstStyle/>
          <a:p>
            <a:pPr algn="ctr"/>
            <a:r>
              <a:rPr lang="en-US" sz="4400" b="0">
                <a:solidFill>
                  <a:srgbClr val="000000"/>
                </a:solidFill>
                <a:ea typeface="ＭＳ Ｐゴシック" charset="0"/>
              </a:rPr>
              <a:t>Stereochemistry of Epoxidation</a:t>
            </a:r>
          </a:p>
        </p:txBody>
      </p:sp>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b="3881"/>
          <a:stretch/>
        </p:blipFill>
        <p:spPr bwMode="auto">
          <a:xfrm>
            <a:off x="304800" y="1953728"/>
            <a:ext cx="8534400" cy="406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64772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Opening the Epoxide Ring</a:t>
            </a:r>
          </a:p>
        </p:txBody>
      </p:sp>
      <p:sp>
        <p:nvSpPr>
          <p:cNvPr id="3" name="Rectangle 3"/>
          <p:cNvSpPr txBox="1">
            <a:spLocks noChangeArrowheads="1"/>
          </p:cNvSpPr>
          <p:nvPr/>
        </p:nvSpPr>
        <p:spPr bwMode="auto">
          <a:xfrm>
            <a:off x="457200" y="4056009"/>
            <a:ext cx="8229600"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smtClean="0">
                <a:ea typeface="ＭＳ Ｐゴシック" charset="0"/>
              </a:rPr>
              <a:t>This process is acid-catalyzed.</a:t>
            </a:r>
          </a:p>
          <a:p>
            <a:r>
              <a:rPr lang="en-US" sz="2800" smtClean="0">
                <a:ea typeface="ＭＳ Ｐゴシック" charset="0"/>
              </a:rPr>
              <a:t>Water attacks the protonated epoxide on the opposite side of the ring (back-side attack).</a:t>
            </a:r>
          </a:p>
          <a:p>
            <a:r>
              <a:rPr lang="en-US" sz="2800" smtClean="0">
                <a:ea typeface="ＭＳ Ｐゴシック" charset="0"/>
              </a:rPr>
              <a:t>Anti</a:t>
            </a:r>
            <a:r>
              <a:rPr lang="en-US" sz="2800" smtClean="0">
                <a:ea typeface="ＭＳ Ｐゴシック" charset="0"/>
                <a:cs typeface="Arial" charset="0"/>
              </a:rPr>
              <a:t>-</a:t>
            </a:r>
            <a:r>
              <a:rPr lang="en-US" sz="2800" smtClean="0">
                <a:ea typeface="ＭＳ Ｐゴシック" charset="0"/>
              </a:rPr>
              <a:t>diol is formed.</a:t>
            </a:r>
            <a:endParaRPr lang="en-US" sz="280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510"/>
          <a:stretch/>
        </p:blipFill>
        <p:spPr bwMode="auto">
          <a:xfrm>
            <a:off x="304800" y="1935163"/>
            <a:ext cx="8534400" cy="16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71442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143000"/>
          </a:xfrm>
        </p:spPr>
        <p:txBody>
          <a:bodyPr/>
          <a:lstStyle/>
          <a:p>
            <a:pPr algn="ctr"/>
            <a:r>
              <a:rPr lang="en-US" sz="4400" b="0">
                <a:solidFill>
                  <a:srgbClr val="000000"/>
                </a:solidFill>
                <a:ea typeface="ＭＳ Ｐゴシック" charset="0"/>
              </a:rPr>
              <a:t>Reagents for Epoxidation</a:t>
            </a:r>
          </a:p>
        </p:txBody>
      </p:sp>
      <p:pic>
        <p:nvPicPr>
          <p:cNvPr id="3" name="Picture 2" descr="08_09_Figure.jpg"/>
          <p:cNvPicPr>
            <a:picLocks noChangeAspect="1"/>
          </p:cNvPicPr>
          <p:nvPr/>
        </p:nvPicPr>
        <p:blipFill rotWithShape="1">
          <a:blip r:embed="rId3">
            <a:extLst>
              <a:ext uri="{28A0092B-C50C-407E-A947-70E740481C1C}">
                <a14:useLocalDpi xmlns:a14="http://schemas.microsoft.com/office/drawing/2010/main" val="0"/>
              </a:ext>
            </a:extLst>
          </a:blip>
          <a:srcRect b="2807"/>
          <a:stretch/>
        </p:blipFill>
        <p:spPr>
          <a:xfrm>
            <a:off x="1475631" y="1211391"/>
            <a:ext cx="6191723" cy="5288288"/>
          </a:xfrm>
          <a:prstGeom prst="rect">
            <a:avLst/>
          </a:prstGeom>
        </p:spPr>
      </p:pic>
    </p:spTree>
    <p:extLst>
      <p:ext uri="{BB962C8B-B14F-4D97-AF65-F5344CB8AC3E}">
        <p14:creationId xmlns:p14="http://schemas.microsoft.com/office/powerpoint/2010/main" val="21736384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dirty="0" err="1">
                <a:solidFill>
                  <a:srgbClr val="000000"/>
                </a:solidFill>
                <a:ea typeface="ＭＳ Ｐゴシック" charset="0"/>
              </a:rPr>
              <a:t>Syn</a:t>
            </a:r>
            <a:r>
              <a:rPr lang="en-US" sz="4400" b="0" dirty="0">
                <a:solidFill>
                  <a:srgbClr val="000000"/>
                </a:solidFill>
                <a:ea typeface="ＭＳ Ｐゴシック" charset="0"/>
              </a:rPr>
              <a:t> Hydroxylation </a:t>
            </a:r>
            <a:r>
              <a:rPr lang="en-US" sz="4400" b="0" dirty="0" smtClean="0">
                <a:solidFill>
                  <a:srgbClr val="000000"/>
                </a:solidFill>
                <a:ea typeface="ＭＳ Ｐゴシック" charset="0"/>
              </a:rPr>
              <a:t/>
            </a:r>
            <a:br>
              <a:rPr lang="en-US" sz="4400" b="0" dirty="0" smtClean="0">
                <a:solidFill>
                  <a:srgbClr val="000000"/>
                </a:solidFill>
                <a:ea typeface="ＭＳ Ｐゴシック" charset="0"/>
              </a:rPr>
            </a:br>
            <a:r>
              <a:rPr lang="en-US" sz="4400" b="0" dirty="0" smtClean="0">
                <a:solidFill>
                  <a:srgbClr val="000000"/>
                </a:solidFill>
                <a:ea typeface="ＭＳ Ｐゴシック" charset="0"/>
              </a:rPr>
              <a:t>of </a:t>
            </a:r>
            <a:r>
              <a:rPr lang="en-US" sz="4400" b="0" dirty="0">
                <a:solidFill>
                  <a:srgbClr val="000000"/>
                </a:solidFill>
                <a:ea typeface="ＭＳ Ｐゴシック" charset="0"/>
              </a:rPr>
              <a:t>Alkenes</a:t>
            </a:r>
          </a:p>
        </p:txBody>
      </p:sp>
      <p:sp>
        <p:nvSpPr>
          <p:cNvPr id="3" name="Rectangle 3"/>
          <p:cNvSpPr txBox="1">
            <a:spLocks noChangeArrowheads="1"/>
          </p:cNvSpPr>
          <p:nvPr/>
        </p:nvSpPr>
        <p:spPr bwMode="auto">
          <a:xfrm>
            <a:off x="685800" y="3429000"/>
            <a:ext cx="7848600" cy="313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dirty="0" smtClean="0">
                <a:ea typeface="ＭＳ Ｐゴシック" charset="0"/>
              </a:rPr>
              <a:t>Alkene is converted to a </a:t>
            </a:r>
            <a:r>
              <a:rPr lang="en-US" i="1" dirty="0" smtClean="0">
                <a:ea typeface="ＭＳ Ｐゴシック" charset="0"/>
              </a:rPr>
              <a:t>syn</a:t>
            </a:r>
            <a:r>
              <a:rPr lang="en-US" dirty="0" smtClean="0">
                <a:ea typeface="ＭＳ Ｐゴシック" charset="0"/>
              </a:rPr>
              <a:t>-1,2-diol</a:t>
            </a:r>
          </a:p>
          <a:p>
            <a:r>
              <a:rPr lang="en-US" dirty="0" smtClean="0">
                <a:ea typeface="ＭＳ Ｐゴシック" charset="0"/>
              </a:rPr>
              <a:t>Two reagents:</a:t>
            </a:r>
          </a:p>
          <a:p>
            <a:pPr lvl="1"/>
            <a:r>
              <a:rPr lang="en-US" dirty="0" smtClean="0">
                <a:ea typeface="ＭＳ Ｐゴシック" charset="0"/>
              </a:rPr>
              <a:t>Osmium tetroxide, OsO</a:t>
            </a:r>
            <a:r>
              <a:rPr lang="en-US" baseline="-20000" dirty="0" smtClean="0">
                <a:ea typeface="ＭＳ Ｐゴシック" charset="0"/>
              </a:rPr>
              <a:t>4</a:t>
            </a:r>
            <a:r>
              <a:rPr lang="en-US" dirty="0" smtClean="0">
                <a:ea typeface="ＭＳ Ｐゴシック" charset="0"/>
              </a:rPr>
              <a:t>, followed by hydrogen peroxide or</a:t>
            </a:r>
          </a:p>
          <a:p>
            <a:pPr lvl="1"/>
            <a:r>
              <a:rPr lang="en-US" dirty="0" smtClean="0">
                <a:ea typeface="ＭＳ Ｐゴシック" charset="0"/>
              </a:rPr>
              <a:t>Cold, dilute solution of KMnO</a:t>
            </a:r>
            <a:r>
              <a:rPr lang="en-US" baseline="-20000" dirty="0" smtClean="0">
                <a:ea typeface="ＭＳ Ｐゴシック" charset="0"/>
              </a:rPr>
              <a:t>4</a:t>
            </a:r>
            <a:r>
              <a:rPr lang="en-US" dirty="0" smtClean="0">
                <a:ea typeface="ＭＳ Ｐゴシック" charset="0"/>
              </a:rPr>
              <a:t> in base</a:t>
            </a:r>
            <a:endParaRPr lang="en-US" dirty="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7662"/>
          <a:stretch/>
        </p:blipFill>
        <p:spPr bwMode="auto">
          <a:xfrm>
            <a:off x="1042131" y="1757811"/>
            <a:ext cx="7059738" cy="156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24659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Mechanism with OsO</a:t>
            </a:r>
            <a:r>
              <a:rPr lang="en-US" sz="4400" b="0" baseline="-25000">
                <a:solidFill>
                  <a:srgbClr val="000000"/>
                </a:solidFill>
                <a:ea typeface="ＭＳ Ｐゴシック" charset="0"/>
              </a:rPr>
              <a:t>4</a:t>
            </a:r>
            <a:endParaRPr lang="en-US" sz="4400" b="0">
              <a:solidFill>
                <a:srgbClr val="000000"/>
              </a:solidFill>
              <a:ea typeface="ＭＳ Ｐゴシック" charset="0"/>
            </a:endParaRPr>
          </a:p>
        </p:txBody>
      </p:sp>
      <p:sp>
        <p:nvSpPr>
          <p:cNvPr id="3" name="Rectangle 3"/>
          <p:cNvSpPr txBox="1">
            <a:spLocks noChangeArrowheads="1"/>
          </p:cNvSpPr>
          <p:nvPr/>
        </p:nvSpPr>
        <p:spPr>
          <a:xfrm>
            <a:off x="457200" y="3960571"/>
            <a:ext cx="8091507"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smtClean="0">
                <a:solidFill>
                  <a:srgbClr val="000000"/>
                </a:solidFill>
                <a:ea typeface="ＭＳ Ｐゴシック" charset="0"/>
              </a:rPr>
              <a:t>The </a:t>
            </a:r>
            <a:r>
              <a:rPr lang="en-US" sz="2400" dirty="0" smtClean="0">
                <a:ea typeface="ＭＳ Ｐゴシック" charset="0"/>
              </a:rPr>
              <a:t>OsO</a:t>
            </a:r>
            <a:r>
              <a:rPr lang="en-US" sz="2400" baseline="-20000" dirty="0" smtClean="0">
                <a:ea typeface="ＭＳ Ｐゴシック" charset="0"/>
              </a:rPr>
              <a:t>4 </a:t>
            </a:r>
            <a:r>
              <a:rPr lang="en-US" sz="2400" dirty="0" smtClean="0">
                <a:solidFill>
                  <a:srgbClr val="000000"/>
                </a:solidFill>
                <a:ea typeface="ＭＳ Ｐゴシック" charset="0"/>
              </a:rPr>
              <a:t>adds to the double bond of an alkene in a concerted mechanism forming an </a:t>
            </a:r>
            <a:r>
              <a:rPr lang="en-US" sz="2400" dirty="0" err="1" smtClean="0">
                <a:solidFill>
                  <a:srgbClr val="000000"/>
                </a:solidFill>
                <a:ea typeface="ＭＳ Ｐゴシック" charset="0"/>
              </a:rPr>
              <a:t>osmate</a:t>
            </a:r>
            <a:r>
              <a:rPr lang="en-US" sz="2400" dirty="0" smtClean="0">
                <a:solidFill>
                  <a:srgbClr val="000000"/>
                </a:solidFill>
                <a:ea typeface="ＭＳ Ｐゴシック" charset="0"/>
              </a:rPr>
              <a:t> ester.  </a:t>
            </a:r>
          </a:p>
          <a:p>
            <a:r>
              <a:rPr lang="en-US" sz="2400" dirty="0" smtClean="0">
                <a:solidFill>
                  <a:srgbClr val="000000"/>
                </a:solidFill>
                <a:ea typeface="ＭＳ Ｐゴシック" charset="0"/>
              </a:rPr>
              <a:t>The </a:t>
            </a:r>
            <a:r>
              <a:rPr lang="en-US" sz="2400" dirty="0" err="1" smtClean="0">
                <a:solidFill>
                  <a:srgbClr val="000000"/>
                </a:solidFill>
                <a:ea typeface="ＭＳ Ｐゴシック" charset="0"/>
              </a:rPr>
              <a:t>osmate</a:t>
            </a:r>
            <a:r>
              <a:rPr lang="en-US" sz="2400" dirty="0" smtClean="0">
                <a:solidFill>
                  <a:srgbClr val="000000"/>
                </a:solidFill>
                <a:ea typeface="ＭＳ Ｐゴシック" charset="0"/>
              </a:rPr>
              <a:t> ester can be hydrolyzed to produce a </a:t>
            </a:r>
            <a:br>
              <a:rPr lang="en-US" sz="2400" dirty="0" smtClean="0">
                <a:solidFill>
                  <a:srgbClr val="000000"/>
                </a:solidFill>
                <a:ea typeface="ＭＳ Ｐゴシック" charset="0"/>
              </a:rPr>
            </a:br>
            <a:r>
              <a:rPr lang="en-US" sz="2400" i="1" dirty="0" smtClean="0">
                <a:solidFill>
                  <a:srgbClr val="000000"/>
                </a:solidFill>
                <a:ea typeface="ＭＳ Ｐゴシック" charset="0"/>
              </a:rPr>
              <a:t>cis</a:t>
            </a:r>
            <a:r>
              <a:rPr lang="en-US" sz="2400" dirty="0" smtClean="0">
                <a:solidFill>
                  <a:srgbClr val="000000"/>
                </a:solidFill>
                <a:ea typeface="ＭＳ Ｐゴシック" charset="0"/>
              </a:rPr>
              <a:t>-glycol and regenerate the </a:t>
            </a:r>
            <a:r>
              <a:rPr lang="en-US" sz="2400" dirty="0" smtClean="0">
                <a:ea typeface="ＭＳ Ｐゴシック" charset="0"/>
              </a:rPr>
              <a:t>OsO</a:t>
            </a:r>
            <a:r>
              <a:rPr lang="en-US" sz="2400" baseline="-20000" dirty="0" smtClean="0">
                <a:ea typeface="ＭＳ Ｐゴシック" charset="0"/>
              </a:rPr>
              <a:t>4</a:t>
            </a:r>
            <a:r>
              <a:rPr lang="en-US" sz="2400" dirty="0" smtClean="0">
                <a:solidFill>
                  <a:srgbClr val="000000"/>
                </a:solidFill>
                <a:ea typeface="ＭＳ Ｐゴシック" charset="0"/>
              </a:rPr>
              <a:t>.</a:t>
            </a:r>
            <a:endParaRPr lang="en-US" sz="2400" dirty="0">
              <a:solidFill>
                <a:srgbClr val="000000"/>
              </a:solidFill>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102"/>
          <a:stretch/>
        </p:blipFill>
        <p:spPr bwMode="auto">
          <a:xfrm>
            <a:off x="304800" y="1539875"/>
            <a:ext cx="8534400" cy="171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62289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a:spLocks noGrp="1"/>
          </p:cNvSpPr>
          <p:nvPr>
            <p:ph type="title"/>
          </p:nvPr>
        </p:nvSpPr>
        <p:spPr>
          <a:xfrm>
            <a:off x="723900" y="255588"/>
            <a:ext cx="7848600" cy="1143000"/>
          </a:xfrm>
        </p:spPr>
        <p:txBody>
          <a:bodyPr/>
          <a:lstStyle/>
          <a:p>
            <a:pPr algn="ctr"/>
            <a:r>
              <a:rPr lang="en-US" sz="4400" b="0" dirty="0">
                <a:solidFill>
                  <a:srgbClr val="000000"/>
                </a:solidFill>
                <a:ea typeface="ＭＳ Ｐゴシック" charset="0"/>
              </a:rPr>
              <a:t>Permanganate Dihydroxylation</a:t>
            </a:r>
          </a:p>
        </p:txBody>
      </p:sp>
      <p:sp>
        <p:nvSpPr>
          <p:cNvPr id="3" name="Content Placeholder 8"/>
          <p:cNvSpPr>
            <a:spLocks noGrp="1"/>
          </p:cNvSpPr>
          <p:nvPr>
            <p:ph idx="1"/>
          </p:nvPr>
        </p:nvSpPr>
        <p:spPr>
          <a:xfrm>
            <a:off x="457200" y="4114800"/>
            <a:ext cx="8001000" cy="2012859"/>
          </a:xfrm>
        </p:spPr>
        <p:txBody>
          <a:bodyPr/>
          <a:lstStyle/>
          <a:p>
            <a:r>
              <a:rPr lang="en-US" sz="2400">
                <a:ea typeface="ＭＳ Ｐゴシック" charset="0"/>
              </a:rPr>
              <a:t>A cold, dilute solution of KMnO</a:t>
            </a:r>
            <a:r>
              <a:rPr lang="en-US" sz="2400" baseline="-25000">
                <a:ea typeface="ＭＳ Ｐゴシック" charset="0"/>
              </a:rPr>
              <a:t>4 </a:t>
            </a:r>
            <a:r>
              <a:rPr lang="en-US" sz="2400">
                <a:ea typeface="ＭＳ Ｐゴシック" charset="0"/>
              </a:rPr>
              <a:t>also hydroxylates alkenes with syn stereochemistry.</a:t>
            </a:r>
          </a:p>
          <a:p>
            <a:r>
              <a:rPr lang="en-US" sz="2400">
                <a:ea typeface="ＭＳ Ｐゴシック" charset="0"/>
              </a:rPr>
              <a:t>The basic solution hydrolyzes the manganate ester, liberating the glycol and producing a brown precipitate of manganese dioxide, MnO</a:t>
            </a:r>
            <a:r>
              <a:rPr lang="en-US" sz="2400" baseline="-25000">
                <a:ea typeface="ＭＳ Ｐゴシック" charset="0"/>
              </a:rPr>
              <a:t>2</a:t>
            </a:r>
            <a:r>
              <a:rPr lang="en-US" sz="2400">
                <a:ea typeface="ＭＳ Ｐゴシック" charset="0"/>
              </a:rPr>
              <a:t>.</a:t>
            </a: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5785"/>
          <a:stretch/>
        </p:blipFill>
        <p:spPr bwMode="auto">
          <a:xfrm>
            <a:off x="1409700" y="1676401"/>
            <a:ext cx="6477000" cy="207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66187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Grp="1" noChangeArrowheads="1"/>
          </p:cNvSpPr>
          <p:nvPr>
            <p:ph type="title"/>
          </p:nvPr>
        </p:nvSpPr>
        <p:spPr>
          <a:xfrm>
            <a:off x="609600" y="255588"/>
            <a:ext cx="7924800" cy="1449358"/>
          </a:xfrm>
        </p:spPr>
        <p:txBody>
          <a:bodyPr/>
          <a:lstStyle/>
          <a:p>
            <a:pPr algn="ctr"/>
            <a:r>
              <a:rPr lang="en-US" sz="4400" b="0" dirty="0">
                <a:solidFill>
                  <a:srgbClr val="000000"/>
                </a:solidFill>
                <a:ea typeface="ＭＳ Ｐゴシック" charset="0"/>
              </a:rPr>
              <a:t>Oxidative </a:t>
            </a:r>
            <a:r>
              <a:rPr lang="en-US" sz="4400" b="0" dirty="0" smtClean="0">
                <a:solidFill>
                  <a:srgbClr val="000000"/>
                </a:solidFill>
                <a:ea typeface="ＭＳ Ｐゴシック" charset="0"/>
              </a:rPr>
              <a:t>Cleavage</a:t>
            </a:r>
            <a:br>
              <a:rPr lang="en-US" sz="4400" b="0" dirty="0" smtClean="0">
                <a:solidFill>
                  <a:srgbClr val="000000"/>
                </a:solidFill>
                <a:ea typeface="ＭＳ Ｐゴシック" charset="0"/>
              </a:rPr>
            </a:br>
            <a:r>
              <a:rPr lang="en-US" sz="4400" b="0" dirty="0" smtClean="0">
                <a:solidFill>
                  <a:srgbClr val="000000"/>
                </a:solidFill>
                <a:ea typeface="ＭＳ Ｐゴシック" charset="0"/>
              </a:rPr>
              <a:t>with  </a:t>
            </a:r>
            <a:r>
              <a:rPr lang="en-US" sz="4400" b="0" dirty="0">
                <a:solidFill>
                  <a:srgbClr val="000000"/>
                </a:solidFill>
                <a:ea typeface="ＭＳ Ｐゴシック" charset="0"/>
              </a:rPr>
              <a:t>KMnO</a:t>
            </a:r>
            <a:r>
              <a:rPr lang="en-US" sz="4400" b="0" baseline="-20000" dirty="0">
                <a:solidFill>
                  <a:srgbClr val="000000"/>
                </a:solidFill>
                <a:ea typeface="ＭＳ Ｐゴシック" charset="0"/>
              </a:rPr>
              <a:t>4</a:t>
            </a:r>
          </a:p>
        </p:txBody>
      </p:sp>
      <p:sp>
        <p:nvSpPr>
          <p:cNvPr id="3" name="Rectangle 7"/>
          <p:cNvSpPr txBox="1">
            <a:spLocks noChangeArrowheads="1"/>
          </p:cNvSpPr>
          <p:nvPr/>
        </p:nvSpPr>
        <p:spPr bwMode="auto">
          <a:xfrm>
            <a:off x="457199" y="2209800"/>
            <a:ext cx="8686801" cy="19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dirty="0" smtClean="0">
                <a:ea typeface="ＭＳ Ｐゴシック" charset="0"/>
              </a:rPr>
              <a:t>If the solution is warm or acidic or too concentrated, oxidative cleavage of the glycol may occur. </a:t>
            </a:r>
          </a:p>
          <a:p>
            <a:r>
              <a:rPr lang="en-US" sz="2800" dirty="0" err="1" smtClean="0">
                <a:ea typeface="ＭＳ Ｐゴシック" charset="0"/>
              </a:rPr>
              <a:t>Disubstituted</a:t>
            </a:r>
            <a:r>
              <a:rPr lang="en-US" sz="2800" dirty="0" smtClean="0">
                <a:ea typeface="ＭＳ Ｐゴシック" charset="0"/>
              </a:rPr>
              <a:t> carbons become ketones.</a:t>
            </a:r>
          </a:p>
          <a:p>
            <a:r>
              <a:rPr lang="en-US" sz="2800" dirty="0" err="1" smtClean="0">
                <a:ea typeface="ＭＳ Ｐゴシック" charset="0"/>
              </a:rPr>
              <a:t>Monosubstituted</a:t>
            </a:r>
            <a:r>
              <a:rPr lang="en-US" sz="2800" dirty="0" smtClean="0">
                <a:ea typeface="ＭＳ Ｐゴシック" charset="0"/>
              </a:rPr>
              <a:t> carbons become carboxylic acids.</a:t>
            </a:r>
            <a:endParaRPr lang="en-US" sz="2800" dirty="0">
              <a:ea typeface="ＭＳ Ｐゴシック" charset="0"/>
            </a:endParaRPr>
          </a:p>
        </p:txBody>
      </p:sp>
    </p:spTree>
    <p:extLst>
      <p:ext uri="{BB962C8B-B14F-4D97-AF65-F5344CB8AC3E}">
        <p14:creationId xmlns:p14="http://schemas.microsoft.com/office/powerpoint/2010/main" val="114493863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143000"/>
          </a:xfrm>
        </p:spPr>
        <p:txBody>
          <a:bodyPr/>
          <a:lstStyle/>
          <a:p>
            <a:pPr algn="ctr"/>
            <a:r>
              <a:rPr lang="en-US" sz="4400" b="0">
                <a:solidFill>
                  <a:srgbClr val="000000"/>
                </a:solidFill>
                <a:ea typeface="ＭＳ Ｐゴシック" charset="0"/>
              </a:rPr>
              <a:t>Permanganate Dihydroxylation</a:t>
            </a:r>
          </a:p>
        </p:txBody>
      </p:sp>
      <p:sp>
        <p:nvSpPr>
          <p:cNvPr id="3" name="Content Placeholder 2"/>
          <p:cNvSpPr>
            <a:spLocks noGrp="1"/>
          </p:cNvSpPr>
          <p:nvPr>
            <p:ph idx="1"/>
          </p:nvPr>
        </p:nvSpPr>
        <p:spPr>
          <a:xfrm>
            <a:off x="457199" y="4387524"/>
            <a:ext cx="8432157" cy="2012859"/>
          </a:xfrm>
        </p:spPr>
        <p:txBody>
          <a:bodyPr/>
          <a:lstStyle/>
          <a:p>
            <a:r>
              <a:rPr lang="en-US" sz="2400" dirty="0">
                <a:ea typeface="ＭＳ Ｐゴシック" charset="0"/>
              </a:rPr>
              <a:t>Osmium tetroxide is expensive, highly toxic, and volatile.  </a:t>
            </a:r>
          </a:p>
          <a:p>
            <a:r>
              <a:rPr lang="en-US" sz="2400" dirty="0">
                <a:ea typeface="ＭＳ Ｐゴシック" charset="0"/>
              </a:rPr>
              <a:t>A cold, dilute solution of potassium permanganate </a:t>
            </a:r>
            <a:r>
              <a:rPr lang="en-US" sz="2400" dirty="0" err="1">
                <a:ea typeface="ＭＳ Ｐゴシック" charset="0"/>
              </a:rPr>
              <a:t>hydroxylates</a:t>
            </a:r>
            <a:r>
              <a:rPr lang="en-US" sz="2400" dirty="0">
                <a:ea typeface="ＭＳ Ｐゴシック" charset="0"/>
              </a:rPr>
              <a:t> alkenes with </a:t>
            </a:r>
            <a:r>
              <a:rPr lang="en-US" sz="2400" dirty="0" err="1">
                <a:ea typeface="ＭＳ Ｐゴシック" charset="0"/>
              </a:rPr>
              <a:t>syn</a:t>
            </a:r>
            <a:r>
              <a:rPr lang="en-US" sz="2400" dirty="0">
                <a:ea typeface="ＭＳ Ｐゴシック" charset="0"/>
              </a:rPr>
              <a:t> stereochemistry.</a:t>
            </a:r>
          </a:p>
        </p:txBody>
      </p:sp>
      <p:pic>
        <p:nvPicPr>
          <p:cNvPr id="4" name="Picture 3" descr="08_Pg399_UnFigure_2.jpg"/>
          <p:cNvPicPr>
            <a:picLocks noChangeAspect="1"/>
          </p:cNvPicPr>
          <p:nvPr/>
        </p:nvPicPr>
        <p:blipFill rotWithShape="1">
          <a:blip r:embed="rId3">
            <a:extLst>
              <a:ext uri="{28A0092B-C50C-407E-A947-70E740481C1C}">
                <a14:useLocalDpi xmlns:a14="http://schemas.microsoft.com/office/drawing/2010/main" val="0"/>
              </a:ext>
            </a:extLst>
          </a:blip>
          <a:srcRect b="6549"/>
          <a:stretch/>
        </p:blipFill>
        <p:spPr>
          <a:xfrm>
            <a:off x="636490" y="1803899"/>
            <a:ext cx="7871022" cy="2511380"/>
          </a:xfrm>
          <a:prstGeom prst="rect">
            <a:avLst/>
          </a:prstGeom>
        </p:spPr>
      </p:pic>
    </p:spTree>
    <p:extLst>
      <p:ext uri="{BB962C8B-B14F-4D97-AF65-F5344CB8AC3E}">
        <p14:creationId xmlns:p14="http://schemas.microsoft.com/office/powerpoint/2010/main" val="186098571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377087"/>
          </a:xfrm>
        </p:spPr>
        <p:txBody>
          <a:bodyPr/>
          <a:lstStyle/>
          <a:p>
            <a:pPr algn="ctr"/>
            <a:r>
              <a:rPr lang="en-US" sz="4400" b="0" dirty="0">
                <a:solidFill>
                  <a:srgbClr val="000000"/>
                </a:solidFill>
                <a:ea typeface="ＭＳ Ｐゴシック" charset="0"/>
              </a:rPr>
              <a:t>Oxidative </a:t>
            </a:r>
            <a:r>
              <a:rPr lang="en-US" sz="4400" b="0" dirty="0" smtClean="0">
                <a:solidFill>
                  <a:srgbClr val="000000"/>
                </a:solidFill>
                <a:ea typeface="ＭＳ Ｐゴシック" charset="0"/>
              </a:rPr>
              <a:t>Cleavage</a:t>
            </a:r>
            <a:br>
              <a:rPr lang="en-US" sz="4400" b="0" dirty="0" smtClean="0">
                <a:solidFill>
                  <a:srgbClr val="000000"/>
                </a:solidFill>
                <a:ea typeface="ＭＳ Ｐゴシック" charset="0"/>
              </a:rPr>
            </a:br>
            <a:r>
              <a:rPr lang="en-US" sz="4400" b="0" dirty="0" smtClean="0">
                <a:solidFill>
                  <a:srgbClr val="000000"/>
                </a:solidFill>
                <a:ea typeface="ＭＳ Ｐゴシック" charset="0"/>
              </a:rPr>
              <a:t>of </a:t>
            </a:r>
            <a:r>
              <a:rPr lang="en-US" sz="4400" b="0" dirty="0">
                <a:solidFill>
                  <a:srgbClr val="000000"/>
                </a:solidFill>
                <a:ea typeface="ＭＳ Ｐゴシック" charset="0"/>
              </a:rPr>
              <a:t>Alkenes</a:t>
            </a:r>
          </a:p>
        </p:txBody>
      </p:sp>
      <p:sp>
        <p:nvSpPr>
          <p:cNvPr id="3" name="Content Placeholder 2"/>
          <p:cNvSpPr>
            <a:spLocks noGrp="1"/>
          </p:cNvSpPr>
          <p:nvPr>
            <p:ph idx="1"/>
          </p:nvPr>
        </p:nvSpPr>
        <p:spPr>
          <a:xfrm>
            <a:off x="457200" y="2057400"/>
            <a:ext cx="8279649" cy="3637919"/>
          </a:xfrm>
        </p:spPr>
        <p:txBody>
          <a:bodyPr/>
          <a:lstStyle/>
          <a:p>
            <a:r>
              <a:rPr lang="en-US" dirty="0">
                <a:ea typeface="ＭＳ Ｐゴシック" charset="0"/>
              </a:rPr>
              <a:t>If the potassium permanganate solution is warm or acidic or too concentrated, oxidative cleavage of the glycol may occur.</a:t>
            </a:r>
          </a:p>
          <a:p>
            <a:r>
              <a:rPr lang="en-US" dirty="0">
                <a:ea typeface="ＭＳ Ｐゴシック" charset="0"/>
              </a:rPr>
              <a:t>Aldehydes, if made, are oxidized to carboxylic acids under these conditions.</a:t>
            </a:r>
          </a:p>
        </p:txBody>
      </p:sp>
    </p:spTree>
    <p:extLst>
      <p:ext uri="{BB962C8B-B14F-4D97-AF65-F5344CB8AC3E}">
        <p14:creationId xmlns:p14="http://schemas.microsoft.com/office/powerpoint/2010/main" val="154575900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143000"/>
          </a:xfrm>
        </p:spPr>
        <p:txBody>
          <a:bodyPr/>
          <a:lstStyle/>
          <a:p>
            <a:pPr algn="ctr"/>
            <a:r>
              <a:rPr lang="en-US" sz="4400" b="0">
                <a:solidFill>
                  <a:srgbClr val="000000"/>
                </a:solidFill>
                <a:ea typeface="ＭＳ Ｐゴシック" charset="0"/>
              </a:rPr>
              <a:t>Examples</a:t>
            </a:r>
          </a:p>
        </p:txBody>
      </p:sp>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b="3745"/>
          <a:stretch/>
        </p:blipFill>
        <p:spPr bwMode="auto">
          <a:xfrm>
            <a:off x="304800" y="2024063"/>
            <a:ext cx="8534400" cy="377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8253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73757"/>
            <a:ext cx="7772400" cy="1143000"/>
          </a:xfrm>
        </p:spPr>
        <p:txBody>
          <a:bodyPr/>
          <a:lstStyle/>
          <a:p>
            <a:pPr algn="ctr"/>
            <a:r>
              <a:rPr lang="en-US" sz="4400" b="0" dirty="0">
                <a:solidFill>
                  <a:srgbClr val="000000"/>
                </a:solidFill>
                <a:ea typeface="ＭＳ Ｐゴシック" charset="0"/>
              </a:rPr>
              <a:t>Mechanism of Addition of HX </a:t>
            </a:r>
          </a:p>
        </p:txBody>
      </p:sp>
      <p:sp>
        <p:nvSpPr>
          <p:cNvPr id="3" name="Text Box 19"/>
          <p:cNvSpPr txBox="1">
            <a:spLocks noChangeArrowheads="1"/>
          </p:cNvSpPr>
          <p:nvPr/>
        </p:nvSpPr>
        <p:spPr bwMode="auto">
          <a:xfrm>
            <a:off x="460021" y="1524000"/>
            <a:ext cx="8207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spcBef>
                <a:spcPct val="50000"/>
              </a:spcBef>
            </a:pPr>
            <a:r>
              <a:rPr lang="en-US" sz="2400">
                <a:latin typeface="+mn-lt"/>
              </a:rPr>
              <a:t>Step 1: Protonation of the double bond</a:t>
            </a:r>
          </a:p>
        </p:txBody>
      </p:sp>
      <p:sp>
        <p:nvSpPr>
          <p:cNvPr id="4" name="Text Box 20"/>
          <p:cNvSpPr txBox="1">
            <a:spLocks noChangeArrowheads="1"/>
          </p:cNvSpPr>
          <p:nvPr/>
        </p:nvSpPr>
        <p:spPr bwMode="auto">
          <a:xfrm>
            <a:off x="457200" y="3742269"/>
            <a:ext cx="8207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spcBef>
                <a:spcPct val="50000"/>
              </a:spcBef>
            </a:pPr>
            <a:r>
              <a:rPr lang="en-US" sz="2400">
                <a:latin typeface="+mn-lt"/>
              </a:rPr>
              <a:t>Step 2: Nucleophilic attack of the halide on the carbocation</a:t>
            </a:r>
          </a:p>
        </p:txBody>
      </p:sp>
      <p:pic>
        <p:nvPicPr>
          <p:cNvPr id="5" name="Picture 3"/>
          <p:cNvPicPr>
            <a:picLocks noChangeAspect="1"/>
          </p:cNvPicPr>
          <p:nvPr/>
        </p:nvPicPr>
        <p:blipFill rotWithShape="1">
          <a:blip r:embed="rId3">
            <a:extLst>
              <a:ext uri="{28A0092B-C50C-407E-A947-70E740481C1C}">
                <a14:useLocalDpi xmlns:a14="http://schemas.microsoft.com/office/drawing/2010/main" val="0"/>
              </a:ext>
            </a:extLst>
          </a:blip>
          <a:srcRect b="8899"/>
          <a:stretch/>
        </p:blipFill>
        <p:spPr bwMode="auto">
          <a:xfrm>
            <a:off x="1409700" y="4670249"/>
            <a:ext cx="6324600" cy="124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rotWithShape="1">
          <a:blip r:embed="rId4">
            <a:extLst>
              <a:ext uri="{28A0092B-C50C-407E-A947-70E740481C1C}">
                <a14:useLocalDpi xmlns:a14="http://schemas.microsoft.com/office/drawing/2010/main" val="0"/>
              </a:ext>
            </a:extLst>
          </a:blip>
          <a:srcRect b="8900"/>
          <a:stretch/>
        </p:blipFill>
        <p:spPr bwMode="auto">
          <a:xfrm>
            <a:off x="1409700" y="2105380"/>
            <a:ext cx="6324600" cy="133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78373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title"/>
          </p:nvPr>
        </p:nvSpPr>
        <p:spPr>
          <a:xfrm>
            <a:off x="685800" y="255588"/>
            <a:ext cx="7772400" cy="790896"/>
          </a:xfrm>
        </p:spPr>
        <p:txBody>
          <a:bodyPr/>
          <a:lstStyle/>
          <a:p>
            <a:pPr algn="ctr"/>
            <a:r>
              <a:rPr lang="en-US" sz="4400" b="0" dirty="0" err="1">
                <a:solidFill>
                  <a:srgbClr val="000000"/>
                </a:solidFill>
                <a:ea typeface="ＭＳ Ｐゴシック" charset="0"/>
              </a:rPr>
              <a:t>Ozonolysis</a:t>
            </a:r>
            <a:endParaRPr lang="en-US" sz="4400" b="0" dirty="0">
              <a:solidFill>
                <a:srgbClr val="000000"/>
              </a:solidFill>
              <a:ea typeface="ＭＳ Ｐゴシック" charset="0"/>
            </a:endParaRPr>
          </a:p>
        </p:txBody>
      </p:sp>
      <p:sp>
        <p:nvSpPr>
          <p:cNvPr id="3" name="Rectangle 1029"/>
          <p:cNvSpPr txBox="1">
            <a:spLocks noChangeArrowheads="1"/>
          </p:cNvSpPr>
          <p:nvPr/>
        </p:nvSpPr>
        <p:spPr>
          <a:xfrm>
            <a:off x="457200" y="3581400"/>
            <a:ext cx="7772400" cy="2514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dirty="0" smtClean="0">
                <a:solidFill>
                  <a:srgbClr val="000000"/>
                </a:solidFill>
                <a:ea typeface="ＭＳ Ｐゴシック" charset="0"/>
              </a:rPr>
              <a:t>Ozone will </a:t>
            </a:r>
            <a:r>
              <a:rPr lang="en-US" sz="2400" dirty="0" err="1" smtClean="0">
                <a:solidFill>
                  <a:srgbClr val="000000"/>
                </a:solidFill>
                <a:ea typeface="ＭＳ Ｐゴシック" charset="0"/>
              </a:rPr>
              <a:t>oxidatively</a:t>
            </a:r>
            <a:r>
              <a:rPr lang="en-US" sz="2400" dirty="0" smtClean="0">
                <a:solidFill>
                  <a:srgbClr val="000000"/>
                </a:solidFill>
                <a:ea typeface="ＭＳ Ｐゴシック" charset="0"/>
              </a:rPr>
              <a:t> cleave (break) the double bond to produce aldehydes and ketones.  </a:t>
            </a:r>
          </a:p>
          <a:p>
            <a:r>
              <a:rPr lang="en-US" sz="2400" dirty="0" err="1" smtClean="0">
                <a:solidFill>
                  <a:srgbClr val="000000"/>
                </a:solidFill>
                <a:ea typeface="ＭＳ Ｐゴシック" charset="0"/>
              </a:rPr>
              <a:t>Ozonolysis</a:t>
            </a:r>
            <a:r>
              <a:rPr lang="en-US" sz="2400" dirty="0" smtClean="0">
                <a:solidFill>
                  <a:srgbClr val="000000"/>
                </a:solidFill>
                <a:ea typeface="ＭＳ Ｐゴシック" charset="0"/>
              </a:rPr>
              <a:t> is milder than KMnO</a:t>
            </a:r>
            <a:r>
              <a:rPr lang="en-US" sz="2400" baseline="-25000" dirty="0" smtClean="0">
                <a:solidFill>
                  <a:srgbClr val="000000"/>
                </a:solidFill>
                <a:ea typeface="ＭＳ Ｐゴシック" charset="0"/>
              </a:rPr>
              <a:t>4</a:t>
            </a:r>
            <a:r>
              <a:rPr lang="en-US" sz="2400" dirty="0" smtClean="0">
                <a:solidFill>
                  <a:srgbClr val="000000"/>
                </a:solidFill>
                <a:ea typeface="ＭＳ Ｐゴシック" charset="0"/>
              </a:rPr>
              <a:t> and will not oxidize aldehydes further.  </a:t>
            </a:r>
          </a:p>
          <a:p>
            <a:r>
              <a:rPr lang="en-US" sz="2400" dirty="0" smtClean="0">
                <a:solidFill>
                  <a:srgbClr val="000000"/>
                </a:solidFill>
                <a:ea typeface="ＭＳ Ｐゴシック" charset="0"/>
              </a:rPr>
              <a:t>A second step of the </a:t>
            </a:r>
            <a:r>
              <a:rPr lang="en-US" sz="2400" dirty="0" err="1" smtClean="0">
                <a:solidFill>
                  <a:srgbClr val="000000"/>
                </a:solidFill>
                <a:ea typeface="ＭＳ Ｐゴシック" charset="0"/>
              </a:rPr>
              <a:t>ozonolysis</a:t>
            </a:r>
            <a:r>
              <a:rPr lang="en-US" sz="2400" dirty="0" smtClean="0">
                <a:solidFill>
                  <a:srgbClr val="000000"/>
                </a:solidFill>
                <a:ea typeface="ＭＳ Ｐゴシック" charset="0"/>
              </a:rPr>
              <a:t> is the reduction of the intermediate by zinc or dimethyl sulfide.</a:t>
            </a:r>
          </a:p>
          <a:p>
            <a:endParaRPr lang="en-US" sz="2400" dirty="0">
              <a:ea typeface="ＭＳ Ｐゴシック"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1996"/>
          <a:stretch/>
        </p:blipFill>
        <p:spPr>
          <a:xfrm>
            <a:off x="304800" y="1578430"/>
            <a:ext cx="8534400" cy="1121227"/>
          </a:xfrm>
          <a:prstGeom prst="rect">
            <a:avLst/>
          </a:prstGeom>
        </p:spPr>
      </p:pic>
    </p:spTree>
    <p:extLst>
      <p:ext uri="{BB962C8B-B14F-4D97-AF65-F5344CB8AC3E}">
        <p14:creationId xmlns:p14="http://schemas.microsoft.com/office/powerpoint/2010/main" val="279145662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txBox="1">
            <a:spLocks noChangeArrowheads="1"/>
          </p:cNvSpPr>
          <p:nvPr/>
        </p:nvSpPr>
        <p:spPr>
          <a:xfrm>
            <a:off x="457200" y="4114800"/>
            <a:ext cx="7772400"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smtClean="0">
                <a:solidFill>
                  <a:srgbClr val="000000"/>
                </a:solidFill>
                <a:ea typeface="ＭＳ Ｐゴシック" charset="0"/>
              </a:rPr>
              <a:t>The ozone adds to the double bond, forming a five-membered ring intermediate called molozonide, which rearranges to form the ozonide.</a:t>
            </a:r>
            <a:endParaRPr lang="en-US" sz="2800">
              <a:ea typeface="ＭＳ Ｐゴシック"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7336"/>
          <a:stretch/>
        </p:blipFill>
        <p:spPr bwMode="auto">
          <a:xfrm>
            <a:off x="304800" y="1600200"/>
            <a:ext cx="8534400" cy="217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a:xfrm>
            <a:off x="685800" y="255588"/>
            <a:ext cx="7772400" cy="790896"/>
          </a:xfrm>
          <a:ln>
            <a:noFill/>
          </a:ln>
        </p:spPr>
        <p:txBody>
          <a:bodyPr vert="horz"/>
          <a:lstStyle>
            <a:lvl1pPr algn="l" rtl="0" eaLnBrk="0" fontAlgn="base" hangingPunct="0">
              <a:spcBef>
                <a:spcPct val="50000"/>
              </a:spcBef>
              <a:spcAft>
                <a:spcPct val="0"/>
              </a:spcAft>
              <a:defRPr sz="3200" b="1">
                <a:ln>
                  <a:noFill/>
                </a:ln>
                <a:solidFill>
                  <a:srgbClr val="FF6600"/>
                </a:solidFill>
                <a:latin typeface="+mj-lt"/>
                <a:ea typeface="ＭＳ Ｐゴシック" pitchFamily="80" charset="-128"/>
                <a:cs typeface="+mj-cs"/>
              </a:defRPr>
            </a:lvl1pPr>
            <a:lvl2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2pPr>
            <a:lvl3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3pPr>
            <a:lvl4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4pPr>
            <a:lvl5pPr algn="l" rtl="0" eaLnBrk="0" fontAlgn="base" hangingPunct="0">
              <a:spcBef>
                <a:spcPct val="50000"/>
              </a:spcBef>
              <a:spcAft>
                <a:spcPct val="0"/>
              </a:spcAft>
              <a:defRPr sz="3200" b="1">
                <a:solidFill>
                  <a:schemeClr val="tx1"/>
                </a:solidFill>
                <a:latin typeface="Arial" charset="0"/>
                <a:ea typeface="ＭＳ Ｐゴシック" pitchFamily="80" charset="-128"/>
                <a:cs typeface="Times New Roman" charset="0"/>
              </a:defRPr>
            </a:lvl5pPr>
            <a:lvl6pPr marL="457200" algn="l" rtl="0" fontAlgn="base">
              <a:spcBef>
                <a:spcPct val="50000"/>
              </a:spcBef>
              <a:spcAft>
                <a:spcPct val="0"/>
              </a:spcAft>
              <a:defRPr sz="3200" b="1">
                <a:solidFill>
                  <a:schemeClr val="bg1"/>
                </a:solidFill>
                <a:latin typeface="Arial" charset="0"/>
                <a:cs typeface="Times New Roman" charset="0"/>
              </a:defRPr>
            </a:lvl6pPr>
            <a:lvl7pPr marL="914400" algn="l" rtl="0" fontAlgn="base">
              <a:spcBef>
                <a:spcPct val="50000"/>
              </a:spcBef>
              <a:spcAft>
                <a:spcPct val="0"/>
              </a:spcAft>
              <a:defRPr sz="3200" b="1">
                <a:solidFill>
                  <a:schemeClr val="bg1"/>
                </a:solidFill>
                <a:latin typeface="Arial" charset="0"/>
                <a:cs typeface="Times New Roman" charset="0"/>
              </a:defRPr>
            </a:lvl7pPr>
            <a:lvl8pPr marL="1371600" algn="l" rtl="0" fontAlgn="base">
              <a:spcBef>
                <a:spcPct val="50000"/>
              </a:spcBef>
              <a:spcAft>
                <a:spcPct val="0"/>
              </a:spcAft>
              <a:defRPr sz="3200" b="1">
                <a:solidFill>
                  <a:schemeClr val="bg1"/>
                </a:solidFill>
                <a:latin typeface="Arial" charset="0"/>
                <a:cs typeface="Times New Roman" charset="0"/>
              </a:defRPr>
            </a:lvl8pPr>
            <a:lvl9pPr marL="1828800" algn="l" rtl="0" fontAlgn="base">
              <a:spcBef>
                <a:spcPct val="50000"/>
              </a:spcBef>
              <a:spcAft>
                <a:spcPct val="0"/>
              </a:spcAft>
              <a:defRPr sz="3200" b="1">
                <a:solidFill>
                  <a:schemeClr val="bg1"/>
                </a:solidFill>
                <a:latin typeface="Arial" charset="0"/>
                <a:cs typeface="Times New Roman" charset="0"/>
              </a:defRPr>
            </a:lvl9pPr>
          </a:lstStyle>
          <a:p>
            <a:pPr algn="ctr"/>
            <a:r>
              <a:rPr lang="en-US" sz="4400" b="0" dirty="0">
                <a:solidFill>
                  <a:srgbClr val="000000"/>
                </a:solidFill>
                <a:ea typeface="ＭＳ Ｐゴシック" charset="0"/>
              </a:rPr>
              <a:t>Mechanism of </a:t>
            </a:r>
            <a:r>
              <a:rPr lang="en-US" sz="4400" b="0" dirty="0" err="1">
                <a:solidFill>
                  <a:srgbClr val="000000"/>
                </a:solidFill>
                <a:ea typeface="ＭＳ Ｐゴシック" charset="0"/>
              </a:rPr>
              <a:t>Ozonolysis</a:t>
            </a:r>
            <a:endParaRPr lang="en-US" sz="4400" b="0" kern="0" dirty="0">
              <a:solidFill>
                <a:srgbClr val="000000"/>
              </a:solidFill>
              <a:ea typeface="ＭＳ Ｐゴシック" charset="0"/>
            </a:endParaRPr>
          </a:p>
        </p:txBody>
      </p:sp>
    </p:spTree>
    <p:extLst>
      <p:ext uri="{BB962C8B-B14F-4D97-AF65-F5344CB8AC3E}">
        <p14:creationId xmlns:p14="http://schemas.microsoft.com/office/powerpoint/2010/main" val="344461700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Reduction of the Ozonide</a:t>
            </a:r>
          </a:p>
        </p:txBody>
      </p:sp>
      <p:sp>
        <p:nvSpPr>
          <p:cNvPr id="3" name="Rectangle 6"/>
          <p:cNvSpPr txBox="1">
            <a:spLocks noChangeArrowheads="1"/>
          </p:cNvSpPr>
          <p:nvPr/>
        </p:nvSpPr>
        <p:spPr>
          <a:xfrm>
            <a:off x="457199" y="4126558"/>
            <a:ext cx="8209096"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pPr>
            <a:r>
              <a:rPr lang="en-US" sz="2400" smtClean="0">
                <a:solidFill>
                  <a:srgbClr val="000000"/>
                </a:solidFill>
                <a:ea typeface="ＭＳ Ｐゴシック" charset="0"/>
              </a:rPr>
              <a:t>The ozonide is not isolated, but is immediately reduced by a mild reducing agent, such as zinc or dimethyl sulfide, to give the aldehydes and ketones as the main products.  </a:t>
            </a:r>
          </a:p>
          <a:p>
            <a:pPr>
              <a:lnSpc>
                <a:spcPct val="80000"/>
              </a:lnSpc>
            </a:pPr>
            <a:r>
              <a:rPr lang="en-US" sz="2400" smtClean="0">
                <a:solidFill>
                  <a:srgbClr val="000000"/>
                </a:solidFill>
                <a:ea typeface="ＭＳ Ｐゴシック" charset="0"/>
              </a:rPr>
              <a:t>When dimethyl sulfide is used, the sulfur atom gets oxidized, forming dimethyl sulfoxide (DMSO).</a:t>
            </a:r>
          </a:p>
          <a:p>
            <a:pPr>
              <a:lnSpc>
                <a:spcPct val="80000"/>
              </a:lnSpc>
            </a:pPr>
            <a:endParaRPr lang="en-US" sz="240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869"/>
          <a:stretch/>
        </p:blipFill>
        <p:spPr bwMode="auto">
          <a:xfrm>
            <a:off x="304800" y="2269049"/>
            <a:ext cx="8534400" cy="128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27884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dirty="0">
                <a:solidFill>
                  <a:srgbClr val="000000"/>
                </a:solidFill>
                <a:ea typeface="ＭＳ Ｐゴシック" charset="0"/>
              </a:rPr>
              <a:t>Comparison of Permanganate Cleavage and </a:t>
            </a:r>
            <a:r>
              <a:rPr lang="en-US" sz="4400" b="0" dirty="0" err="1">
                <a:solidFill>
                  <a:srgbClr val="000000"/>
                </a:solidFill>
                <a:ea typeface="ＭＳ Ｐゴシック" charset="0"/>
              </a:rPr>
              <a:t>Ozonolysis</a:t>
            </a:r>
            <a:endParaRPr lang="en-US" sz="4400" b="0" dirty="0">
              <a:solidFill>
                <a:srgbClr val="000000"/>
              </a:solidFill>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195"/>
          <a:stretch/>
        </p:blipFill>
        <p:spPr>
          <a:xfrm>
            <a:off x="740737" y="1878873"/>
            <a:ext cx="7673919" cy="4271555"/>
          </a:xfrm>
          <a:prstGeom prst="rect">
            <a:avLst/>
          </a:prstGeom>
        </p:spPr>
      </p:pic>
    </p:spTree>
    <p:extLst>
      <p:ext uri="{BB962C8B-B14F-4D97-AF65-F5344CB8AC3E}">
        <p14:creationId xmlns:p14="http://schemas.microsoft.com/office/powerpoint/2010/main" val="70264958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423"/>
          <a:stretch/>
        </p:blipFill>
        <p:spPr bwMode="auto">
          <a:xfrm>
            <a:off x="1045369" y="4914656"/>
            <a:ext cx="7129462" cy="157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348340" y="1117034"/>
            <a:ext cx="8326684" cy="923330"/>
          </a:xfrm>
          <a:prstGeom prst="rect">
            <a:avLst/>
          </a:prstGeom>
          <a:noFill/>
          <a:ln w="9525">
            <a:noFill/>
            <a:miter lim="800000"/>
            <a:headEnd/>
            <a:tailEnd/>
          </a:ln>
        </p:spPr>
        <p:txBody>
          <a:bodyPr wrap="squar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1800" dirty="0" err="1">
                <a:latin typeface="+mn-lt"/>
              </a:rPr>
              <a:t>Ozonolysis</a:t>
            </a:r>
            <a:r>
              <a:rPr lang="en-US" sz="1800" dirty="0">
                <a:latin typeface="+mn-lt"/>
              </a:rPr>
              <a:t>–reduction of an unknown alkene gives an </a:t>
            </a:r>
            <a:r>
              <a:rPr lang="en-US" sz="1800" dirty="0" err="1">
                <a:latin typeface="+mn-lt"/>
              </a:rPr>
              <a:t>equimolar</a:t>
            </a:r>
            <a:r>
              <a:rPr lang="en-US" sz="1800" dirty="0">
                <a:latin typeface="+mn-lt"/>
              </a:rPr>
              <a:t> mixture of </a:t>
            </a:r>
            <a:r>
              <a:rPr lang="en-US" sz="1800" dirty="0" err="1">
                <a:latin typeface="+mn-lt"/>
              </a:rPr>
              <a:t>cyclohexanecarbaldehyde</a:t>
            </a:r>
            <a:r>
              <a:rPr lang="en-US" sz="1800" dirty="0">
                <a:latin typeface="+mn-lt"/>
              </a:rPr>
              <a:t> and butan-2-one. Determine the structure of the original alkene.</a:t>
            </a:r>
          </a:p>
        </p:txBody>
      </p:sp>
      <p:sp>
        <p:nvSpPr>
          <p:cNvPr id="4" name="Text Box 9"/>
          <p:cNvSpPr txBox="1">
            <a:spLocks noChangeArrowheads="1"/>
          </p:cNvSpPr>
          <p:nvPr/>
        </p:nvSpPr>
        <p:spPr bwMode="auto">
          <a:xfrm>
            <a:off x="359226" y="3623697"/>
            <a:ext cx="8610600" cy="1200329"/>
          </a:xfrm>
          <a:prstGeom prst="rect">
            <a:avLst/>
          </a:prstGeom>
          <a:noFill/>
          <a:ln w="9525">
            <a:noFill/>
            <a:miter lim="800000"/>
            <a:headEnd/>
            <a:tailEnd/>
          </a:ln>
        </p:spPr>
        <p:txBody>
          <a:bodyPr>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1800" dirty="0">
                <a:latin typeface="+mn-lt"/>
              </a:rPr>
              <a:t>We can reconstruct the alkene by removing the two oxygen atoms of the carbonyl groups (C=O) and connecting the remaining carbon atoms with a double bond. One uncertainty remains, however: The original alkene might be either of two possible geometric isomers.</a:t>
            </a:r>
          </a:p>
        </p:txBody>
      </p:sp>
      <p:sp>
        <p:nvSpPr>
          <p:cNvPr id="5" name="Title 11"/>
          <p:cNvSpPr txBox="1">
            <a:spLocks/>
          </p:cNvSpPr>
          <p:nvPr/>
        </p:nvSpPr>
        <p:spPr bwMode="auto">
          <a:xfrm>
            <a:off x="495300" y="274638"/>
            <a:ext cx="8229600" cy="84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pPr algn="ctr"/>
            <a:r>
              <a:rPr lang="en-US" sz="4400" dirty="0">
                <a:solidFill>
                  <a:schemeClr val="tx2"/>
                </a:solidFill>
                <a:latin typeface="+mj-lt"/>
                <a:cs typeface="Arial" charset="0"/>
              </a:rPr>
              <a:t>Solved Problem </a:t>
            </a:r>
            <a:r>
              <a:rPr lang="en-US" sz="4400" dirty="0" smtClean="0">
                <a:solidFill>
                  <a:schemeClr val="tx2"/>
                </a:solidFill>
                <a:latin typeface="+mj-lt"/>
                <a:cs typeface="Arial" charset="0"/>
              </a:rPr>
              <a:t>7</a:t>
            </a:r>
            <a:endParaRPr lang="en-US" sz="4400" dirty="0">
              <a:solidFill>
                <a:schemeClr val="tx2"/>
              </a:solidFill>
              <a:latin typeface="+mj-lt"/>
              <a:cs typeface="Arial" charset="0"/>
            </a:endParaRPr>
          </a:p>
        </p:txBody>
      </p:sp>
      <p:sp>
        <p:nvSpPr>
          <p:cNvPr id="6" name="TextBox 13"/>
          <p:cNvSpPr txBox="1">
            <a:spLocks noChangeArrowheads="1"/>
          </p:cNvSpPr>
          <p:nvPr/>
        </p:nvSpPr>
        <p:spPr bwMode="auto">
          <a:xfrm>
            <a:off x="348682" y="3217470"/>
            <a:ext cx="1403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marL="742950" indent="-285750">
              <a:defRPr sz="3200">
                <a:solidFill>
                  <a:schemeClr val="tx1"/>
                </a:solidFill>
                <a:latin typeface="Arial" charset="0"/>
                <a:ea typeface="ＭＳ Ｐゴシック" charset="0"/>
                <a:cs typeface="ＭＳ Ｐゴシック" charset="0"/>
              </a:defRPr>
            </a:lvl2pPr>
            <a:lvl3pPr marL="1143000" indent="-228600">
              <a:defRPr sz="3200">
                <a:solidFill>
                  <a:schemeClr val="tx1"/>
                </a:solidFill>
                <a:latin typeface="Arial" charset="0"/>
                <a:ea typeface="ＭＳ Ｐゴシック" charset="0"/>
                <a:cs typeface="ＭＳ Ｐゴシック" charset="0"/>
              </a:defRPr>
            </a:lvl3pPr>
            <a:lvl4pPr marL="1600200" indent="-228600">
              <a:defRPr sz="3200">
                <a:solidFill>
                  <a:schemeClr val="tx1"/>
                </a:solidFill>
                <a:latin typeface="Arial" charset="0"/>
                <a:ea typeface="ＭＳ Ｐゴシック" charset="0"/>
                <a:cs typeface="ＭＳ Ｐゴシック" charset="0"/>
              </a:defRPr>
            </a:lvl4pPr>
            <a:lvl5pPr marL="2057400" indent="-228600">
              <a:defRPr sz="32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z="2400">
                <a:latin typeface="+mn-lt"/>
                <a:cs typeface="Arial" charset="0"/>
              </a:rPr>
              <a:t>Solution</a:t>
            </a:r>
          </a:p>
        </p:txBody>
      </p:sp>
      <p:pic>
        <p:nvPicPr>
          <p:cNvPr id="7" name="Picture 1"/>
          <p:cNvPicPr>
            <a:picLocks noChangeAspect="1"/>
          </p:cNvPicPr>
          <p:nvPr/>
        </p:nvPicPr>
        <p:blipFill rotWithShape="1">
          <a:blip r:embed="rId4">
            <a:extLst>
              <a:ext uri="{28A0092B-C50C-407E-A947-70E740481C1C}">
                <a14:useLocalDpi xmlns:a14="http://schemas.microsoft.com/office/drawing/2010/main" val="0"/>
              </a:ext>
            </a:extLst>
          </a:blip>
          <a:srcRect b="5934"/>
          <a:stretch/>
        </p:blipFill>
        <p:spPr bwMode="auto">
          <a:xfrm>
            <a:off x="2545384" y="1967797"/>
            <a:ext cx="4129432" cy="129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23959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Polymerization</a:t>
            </a:r>
          </a:p>
        </p:txBody>
      </p:sp>
      <p:sp>
        <p:nvSpPr>
          <p:cNvPr id="3" name="Rectangle 3"/>
          <p:cNvSpPr txBox="1">
            <a:spLocks noChangeArrowheads="1"/>
          </p:cNvSpPr>
          <p:nvPr/>
        </p:nvSpPr>
        <p:spPr bwMode="auto">
          <a:xfrm>
            <a:off x="457199" y="1981200"/>
            <a:ext cx="8067989" cy="371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mtClean="0">
                <a:ea typeface="ＭＳ Ｐゴシック" charset="0"/>
              </a:rPr>
              <a:t>An alkene (monomer) can add to another molecule like itself to form a chain (polymer).</a:t>
            </a:r>
          </a:p>
          <a:p>
            <a:r>
              <a:rPr lang="en-US" smtClean="0">
                <a:ea typeface="ＭＳ Ｐゴシック" charset="0"/>
              </a:rPr>
              <a:t>Three methods:</a:t>
            </a:r>
          </a:p>
          <a:p>
            <a:pPr lvl="1"/>
            <a:r>
              <a:rPr lang="en-US" smtClean="0">
                <a:ea typeface="ＭＳ Ｐゴシック" charset="0"/>
              </a:rPr>
              <a:t>Cationic, a carbocation intermediate</a:t>
            </a:r>
          </a:p>
          <a:p>
            <a:pPr lvl="1"/>
            <a:r>
              <a:rPr lang="en-US" smtClean="0">
                <a:ea typeface="ＭＳ Ｐゴシック" charset="0"/>
              </a:rPr>
              <a:t>Free radical</a:t>
            </a:r>
          </a:p>
          <a:p>
            <a:pPr lvl="1"/>
            <a:r>
              <a:rPr lang="en-US" smtClean="0">
                <a:ea typeface="ＭＳ Ｐゴシック" charset="0"/>
              </a:rPr>
              <a:t>Anionic, a carbanion intermediate (rare)</a:t>
            </a:r>
            <a:endParaRPr lang="en-US">
              <a:ea typeface="ヒラギノ角ゴ Pro W3" charset="0"/>
              <a:cs typeface="Arial" charset="0"/>
            </a:endParaRPr>
          </a:p>
        </p:txBody>
      </p:sp>
    </p:spTree>
    <p:extLst>
      <p:ext uri="{BB962C8B-B14F-4D97-AF65-F5344CB8AC3E}">
        <p14:creationId xmlns:p14="http://schemas.microsoft.com/office/powerpoint/2010/main" val="411467122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Cationic Polymerization</a:t>
            </a:r>
          </a:p>
        </p:txBody>
      </p:sp>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b="5127"/>
          <a:stretch/>
        </p:blipFill>
        <p:spPr bwMode="auto">
          <a:xfrm>
            <a:off x="304800" y="2209800"/>
            <a:ext cx="8534400" cy="319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59076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1042131" y="255588"/>
            <a:ext cx="7059738" cy="1143000"/>
          </a:xfrm>
        </p:spPr>
        <p:txBody>
          <a:bodyPr/>
          <a:lstStyle/>
          <a:p>
            <a:pPr algn="ctr"/>
            <a:r>
              <a:rPr lang="en-US" sz="4400" b="0" dirty="0">
                <a:solidFill>
                  <a:srgbClr val="000000"/>
                </a:solidFill>
                <a:ea typeface="ＭＳ Ｐゴシック" charset="0"/>
              </a:rPr>
              <a:t>Termination Step of Cationic Polymerization</a:t>
            </a:r>
          </a:p>
        </p:txBody>
      </p:sp>
      <p:sp>
        <p:nvSpPr>
          <p:cNvPr id="3" name="Rectangle 6"/>
          <p:cNvSpPr txBox="1">
            <a:spLocks noChangeArrowheads="1"/>
          </p:cNvSpPr>
          <p:nvPr/>
        </p:nvSpPr>
        <p:spPr>
          <a:xfrm>
            <a:off x="457200" y="4114800"/>
            <a:ext cx="8056230" cy="1981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sz="2400" smtClean="0">
                <a:solidFill>
                  <a:srgbClr val="000000"/>
                </a:solidFill>
                <a:ea typeface="ＭＳ Ｐゴシック" charset="0"/>
              </a:rPr>
              <a:t>The chain growth ends when a proton is abstracted by the weak base of the acid used to initiate the reaction.  </a:t>
            </a:r>
          </a:p>
          <a:p>
            <a:pPr>
              <a:lnSpc>
                <a:spcPct val="90000"/>
              </a:lnSpc>
            </a:pPr>
            <a:r>
              <a:rPr lang="en-US" sz="2400" smtClean="0">
                <a:solidFill>
                  <a:srgbClr val="000000"/>
                </a:solidFill>
                <a:ea typeface="ＭＳ Ｐゴシック" charset="0"/>
              </a:rPr>
              <a:t>The loss of a hydrogen forms an alkene and ends the chain growth, so this is a termination step. </a:t>
            </a:r>
            <a:endParaRPr lang="en-US" sz="2400">
              <a:ea typeface="ＭＳ Ｐゴシック"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50"/>
          <a:stretch/>
        </p:blipFill>
        <p:spPr bwMode="auto">
          <a:xfrm>
            <a:off x="558655" y="2140002"/>
            <a:ext cx="8026690" cy="157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9516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5084"/>
          <a:stretch/>
        </p:blipFill>
        <p:spPr bwMode="auto">
          <a:xfrm>
            <a:off x="920750" y="3429000"/>
            <a:ext cx="7302500" cy="276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Grp="1" noChangeArrowheads="1"/>
          </p:cNvSpPr>
          <p:nvPr>
            <p:ph type="title"/>
          </p:nvPr>
        </p:nvSpPr>
        <p:spPr>
          <a:xfrm>
            <a:off x="685800" y="255588"/>
            <a:ext cx="7772400" cy="1143000"/>
          </a:xfrm>
        </p:spPr>
        <p:txBody>
          <a:bodyPr/>
          <a:lstStyle/>
          <a:p>
            <a:pPr algn="ctr"/>
            <a:r>
              <a:rPr lang="en-US" sz="4400" b="0" dirty="0">
                <a:solidFill>
                  <a:srgbClr val="000000"/>
                </a:solidFill>
                <a:ea typeface="ＭＳ Ｐゴシック" charset="0"/>
              </a:rPr>
              <a:t>Cationic Polymerization Using BF</a:t>
            </a:r>
            <a:r>
              <a:rPr lang="en-US" sz="4400" b="0" baseline="-25000" dirty="0">
                <a:solidFill>
                  <a:srgbClr val="000000"/>
                </a:solidFill>
                <a:ea typeface="ＭＳ Ｐゴシック" charset="0"/>
              </a:rPr>
              <a:t>3</a:t>
            </a:r>
            <a:r>
              <a:rPr lang="en-US" sz="4400" b="0" dirty="0">
                <a:solidFill>
                  <a:srgbClr val="000000"/>
                </a:solidFill>
                <a:ea typeface="ＭＳ Ｐゴシック" charset="0"/>
              </a:rPr>
              <a:t> as Catalyst</a:t>
            </a:r>
          </a:p>
        </p:txBody>
      </p:sp>
      <p:pic>
        <p:nvPicPr>
          <p:cNvPr id="4" name="Picture 2"/>
          <p:cNvPicPr>
            <a:picLocks noChangeAspect="1"/>
          </p:cNvPicPr>
          <p:nvPr/>
        </p:nvPicPr>
        <p:blipFill rotWithShape="1">
          <a:blip r:embed="rId4">
            <a:extLst>
              <a:ext uri="{28A0092B-C50C-407E-A947-70E740481C1C}">
                <a14:useLocalDpi xmlns:a14="http://schemas.microsoft.com/office/drawing/2010/main" val="0"/>
              </a:ext>
            </a:extLst>
          </a:blip>
          <a:srcRect b="11573"/>
          <a:stretch/>
        </p:blipFill>
        <p:spPr bwMode="auto">
          <a:xfrm>
            <a:off x="920750" y="2070612"/>
            <a:ext cx="7302500" cy="10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4285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412362"/>
          </a:xfrm>
        </p:spPr>
        <p:txBody>
          <a:bodyPr/>
          <a:lstStyle/>
          <a:p>
            <a:pPr algn="ctr"/>
            <a:r>
              <a:rPr lang="en-US" sz="4400" b="0" dirty="0">
                <a:solidFill>
                  <a:srgbClr val="000000"/>
                </a:solidFill>
                <a:ea typeface="ＭＳ Ｐゴシック" charset="0"/>
              </a:rPr>
              <a:t>Termination of the </a:t>
            </a:r>
            <a:r>
              <a:rPr lang="en-US" sz="4400" b="0" dirty="0" smtClean="0">
                <a:solidFill>
                  <a:srgbClr val="000000"/>
                </a:solidFill>
                <a:ea typeface="ＭＳ Ｐゴシック" charset="0"/>
              </a:rPr>
              <a:t/>
            </a:r>
            <a:br>
              <a:rPr lang="en-US" sz="4400" b="0" dirty="0" smtClean="0">
                <a:solidFill>
                  <a:srgbClr val="000000"/>
                </a:solidFill>
                <a:ea typeface="ＭＳ Ｐゴシック" charset="0"/>
              </a:rPr>
            </a:br>
            <a:r>
              <a:rPr lang="en-US" sz="4400" b="0" dirty="0" smtClean="0">
                <a:solidFill>
                  <a:srgbClr val="000000"/>
                </a:solidFill>
                <a:ea typeface="ＭＳ Ｐゴシック" charset="0"/>
              </a:rPr>
              <a:t>Polymer </a:t>
            </a:r>
            <a:r>
              <a:rPr lang="en-US" sz="4400" b="0" dirty="0">
                <a:solidFill>
                  <a:srgbClr val="000000"/>
                </a:solidFill>
                <a:ea typeface="ＭＳ Ｐゴシック" charset="0"/>
              </a:rPr>
              <a:t>Chain</a:t>
            </a:r>
          </a:p>
        </p:txBody>
      </p:sp>
      <p:pic>
        <p:nvPicPr>
          <p:cNvPr id="3" name="Picture 2" descr="08_Pg405_UnFigure_1.jpg"/>
          <p:cNvPicPr>
            <a:picLocks noChangeAspect="1"/>
          </p:cNvPicPr>
          <p:nvPr/>
        </p:nvPicPr>
        <p:blipFill rotWithShape="1">
          <a:blip r:embed="rId3">
            <a:extLst>
              <a:ext uri="{28A0092B-C50C-407E-A947-70E740481C1C}">
                <a14:useLocalDpi xmlns:a14="http://schemas.microsoft.com/office/drawing/2010/main" val="0"/>
              </a:ext>
            </a:extLst>
          </a:blip>
          <a:srcRect b="8891"/>
          <a:stretch/>
        </p:blipFill>
        <p:spPr>
          <a:xfrm>
            <a:off x="304800" y="2928022"/>
            <a:ext cx="8534400" cy="1610663"/>
          </a:xfrm>
          <a:prstGeom prst="rect">
            <a:avLst/>
          </a:prstGeom>
        </p:spPr>
      </p:pic>
    </p:spTree>
    <p:extLst>
      <p:ext uri="{BB962C8B-B14F-4D97-AF65-F5344CB8AC3E}">
        <p14:creationId xmlns:p14="http://schemas.microsoft.com/office/powerpoint/2010/main" val="35561720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73757"/>
            <a:ext cx="7772400" cy="1143000"/>
          </a:xfrm>
        </p:spPr>
        <p:txBody>
          <a:bodyPr/>
          <a:lstStyle/>
          <a:p>
            <a:pPr algn="ctr"/>
            <a:r>
              <a:rPr lang="en-US" sz="4400" b="0" dirty="0" err="1">
                <a:solidFill>
                  <a:srgbClr val="000000"/>
                </a:solidFill>
                <a:ea typeface="ＭＳ Ｐゴシック" charset="0"/>
              </a:rPr>
              <a:t>Regioselectivity</a:t>
            </a:r>
            <a:endParaRPr lang="en-US" sz="4400" b="0" dirty="0">
              <a:solidFill>
                <a:srgbClr val="000000"/>
              </a:solidFill>
              <a:ea typeface="ＭＳ Ｐゴシック" charset="0"/>
            </a:endParaRPr>
          </a:p>
        </p:txBody>
      </p:sp>
      <p:sp>
        <p:nvSpPr>
          <p:cNvPr id="3" name="Rectangle 3"/>
          <p:cNvSpPr txBox="1">
            <a:spLocks noChangeArrowheads="1"/>
          </p:cNvSpPr>
          <p:nvPr/>
        </p:nvSpPr>
        <p:spPr bwMode="auto">
          <a:xfrm>
            <a:off x="457200" y="1676400"/>
            <a:ext cx="807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b="1" dirty="0" err="1" smtClean="0">
                <a:ea typeface="ＭＳ Ｐゴシック" charset="0"/>
              </a:rPr>
              <a:t>Markovnikov’s</a:t>
            </a:r>
            <a:r>
              <a:rPr lang="en-US" sz="2800" b="1" dirty="0" smtClean="0">
                <a:ea typeface="ＭＳ Ｐゴシック" charset="0"/>
              </a:rPr>
              <a:t> rule</a:t>
            </a:r>
            <a:r>
              <a:rPr lang="en-US" sz="2800" dirty="0" smtClean="0">
                <a:ea typeface="ＭＳ Ｐゴシック" charset="0"/>
              </a:rPr>
              <a:t>: The addition of a proton to the double bond of an alkene results in a product with the acidic proton bonded to the carbon atom that already holds the greater number of </a:t>
            </a:r>
            <a:r>
              <a:rPr lang="en-US" sz="2800" dirty="0" err="1" smtClean="0">
                <a:ea typeface="ＭＳ Ｐゴシック" charset="0"/>
              </a:rPr>
              <a:t>hydrogens</a:t>
            </a:r>
            <a:r>
              <a:rPr lang="en-US" sz="2800" dirty="0" smtClean="0">
                <a:ea typeface="ＭＳ Ｐゴシック" charset="0"/>
              </a:rPr>
              <a:t>.</a:t>
            </a:r>
          </a:p>
          <a:p>
            <a:r>
              <a:rPr lang="en-US" sz="2800" b="1" dirty="0" err="1" smtClean="0">
                <a:ea typeface="ＭＳ Ｐゴシック" charset="0"/>
              </a:rPr>
              <a:t>Markovnikov’s</a:t>
            </a:r>
            <a:r>
              <a:rPr lang="en-US" sz="2800" b="1" dirty="0" smtClean="0">
                <a:ea typeface="ＭＳ Ｐゴシック" charset="0"/>
              </a:rPr>
              <a:t> rule (extended)</a:t>
            </a:r>
            <a:r>
              <a:rPr lang="en-US" sz="2800" dirty="0" smtClean="0">
                <a:ea typeface="ＭＳ Ｐゴシック" charset="0"/>
              </a:rPr>
              <a:t>: In an electrophilic addition to the alkene, the electrophile adds in such a way that it generates the most stable intermediate.</a:t>
            </a:r>
          </a:p>
          <a:p>
            <a:pPr>
              <a:buFontTx/>
              <a:buNone/>
            </a:pPr>
            <a:endParaRPr lang="en-US" sz="2800" dirty="0">
              <a:ea typeface="ＭＳ Ｐゴシック" charset="0"/>
              <a:cs typeface="Arial" charset="0"/>
            </a:endParaRPr>
          </a:p>
        </p:txBody>
      </p:sp>
    </p:spTree>
    <p:extLst>
      <p:ext uri="{BB962C8B-B14F-4D97-AF65-F5344CB8AC3E}">
        <p14:creationId xmlns:p14="http://schemas.microsoft.com/office/powerpoint/2010/main" val="285748713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255588"/>
            <a:ext cx="7772400" cy="1143000"/>
          </a:xfrm>
        </p:spPr>
        <p:txBody>
          <a:bodyPr/>
          <a:lstStyle/>
          <a:p>
            <a:pPr algn="ctr"/>
            <a:r>
              <a:rPr lang="en-US" sz="4400" b="0">
                <a:solidFill>
                  <a:srgbClr val="000000"/>
                </a:solidFill>
                <a:ea typeface="ＭＳ Ｐゴシック" charset="0"/>
              </a:rPr>
              <a:t>Radical Polymerization</a:t>
            </a:r>
          </a:p>
        </p:txBody>
      </p:sp>
      <p:sp>
        <p:nvSpPr>
          <p:cNvPr id="3" name="Rectangle 3"/>
          <p:cNvSpPr txBox="1">
            <a:spLocks noChangeArrowheads="1"/>
          </p:cNvSpPr>
          <p:nvPr/>
        </p:nvSpPr>
        <p:spPr>
          <a:xfrm>
            <a:off x="457199" y="5105400"/>
            <a:ext cx="8420755" cy="990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smtClean="0">
                <a:ea typeface="ＭＳ Ｐゴシック" charset="0"/>
              </a:rPr>
              <a:t>In the presence of an initiator such as peroxide, free-radical polymerization occurs.</a:t>
            </a:r>
            <a:endParaRPr lang="en-US" sz="2800">
              <a:ea typeface="ＭＳ Ｐゴシック"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6913"/>
          <a:stretch/>
        </p:blipFill>
        <p:spPr bwMode="auto">
          <a:xfrm>
            <a:off x="304800" y="2133600"/>
            <a:ext cx="8534400" cy="227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60060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09600" y="255588"/>
            <a:ext cx="7772400" cy="1143000"/>
          </a:xfrm>
        </p:spPr>
        <p:txBody>
          <a:bodyPr/>
          <a:lstStyle/>
          <a:p>
            <a:pPr algn="ctr"/>
            <a:r>
              <a:rPr lang="en-US" sz="4400" b="0">
                <a:solidFill>
                  <a:srgbClr val="000000"/>
                </a:solidFill>
                <a:ea typeface="ＭＳ Ｐゴシック" charset="0"/>
              </a:rPr>
              <a:t>Anionic Polymerization</a:t>
            </a:r>
          </a:p>
        </p:txBody>
      </p:sp>
      <p:sp>
        <p:nvSpPr>
          <p:cNvPr id="3" name="Rectangle 3"/>
          <p:cNvSpPr txBox="1">
            <a:spLocks noChangeArrowheads="1"/>
          </p:cNvSpPr>
          <p:nvPr/>
        </p:nvSpPr>
        <p:spPr bwMode="auto">
          <a:xfrm>
            <a:off x="457200" y="1295400"/>
            <a:ext cx="86868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0"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400" dirty="0" smtClean="0">
                <a:ea typeface="ＭＳ Ｐゴシック" charset="0"/>
              </a:rPr>
              <a:t>For an alkene to gain electrons, strong electron-withdrawing groups such as nitro, </a:t>
            </a:r>
            <a:r>
              <a:rPr lang="en-US" sz="2400" dirty="0" err="1" smtClean="0">
                <a:ea typeface="ＭＳ Ｐゴシック" charset="0"/>
              </a:rPr>
              <a:t>cyano</a:t>
            </a:r>
            <a:r>
              <a:rPr lang="en-US" sz="2400" dirty="0" smtClean="0">
                <a:ea typeface="ＭＳ Ｐゴシック" charset="0"/>
              </a:rPr>
              <a:t>, or carbonyl must be attached to the carbons in the double bond.</a:t>
            </a:r>
            <a:endParaRPr lang="en-US" sz="2400" dirty="0">
              <a:ea typeface="ＭＳ Ｐゴシック"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b="4865"/>
          <a:stretch/>
        </p:blipFill>
        <p:spPr bwMode="auto">
          <a:xfrm>
            <a:off x="447814" y="2821982"/>
            <a:ext cx="8095972" cy="330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58437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814413"/>
          </a:xfrm>
        </p:spPr>
        <p:txBody>
          <a:bodyPr/>
          <a:lstStyle/>
          <a:p>
            <a:pPr algn="ctr"/>
            <a:r>
              <a:rPr lang="en-US" sz="4400" b="0">
                <a:solidFill>
                  <a:srgbClr val="000000"/>
                </a:solidFill>
                <a:ea typeface="ＭＳ Ｐゴシック" charset="0"/>
              </a:rPr>
              <a:t>Olefin Metathesis</a:t>
            </a:r>
          </a:p>
        </p:txBody>
      </p:sp>
      <p:sp>
        <p:nvSpPr>
          <p:cNvPr id="3" name="Content Placeholder 2"/>
          <p:cNvSpPr>
            <a:spLocks noGrp="1"/>
          </p:cNvSpPr>
          <p:nvPr>
            <p:ph idx="1"/>
          </p:nvPr>
        </p:nvSpPr>
        <p:spPr>
          <a:xfrm>
            <a:off x="457200" y="4557791"/>
            <a:ext cx="7772400" cy="1643527"/>
          </a:xfrm>
        </p:spPr>
        <p:txBody>
          <a:bodyPr/>
          <a:lstStyle/>
          <a:p>
            <a:r>
              <a:rPr lang="en-US" sz="2400" dirty="0">
                <a:solidFill>
                  <a:srgbClr val="000000"/>
                </a:solidFill>
                <a:ea typeface="ＭＳ Ｐゴシック" charset="0"/>
              </a:rPr>
              <a:t>We can think of a double bond as two </a:t>
            </a:r>
            <a:r>
              <a:rPr lang="en-US" sz="2400" dirty="0" err="1">
                <a:solidFill>
                  <a:srgbClr val="000000"/>
                </a:solidFill>
                <a:ea typeface="ＭＳ Ｐゴシック" charset="0"/>
              </a:rPr>
              <a:t>alkylidene</a:t>
            </a:r>
            <a:r>
              <a:rPr lang="en-US" sz="2400" dirty="0">
                <a:solidFill>
                  <a:srgbClr val="000000"/>
                </a:solidFill>
                <a:ea typeface="ＭＳ Ｐゴシック" charset="0"/>
              </a:rPr>
              <a:t> groups (=CHR).</a:t>
            </a:r>
          </a:p>
          <a:p>
            <a:r>
              <a:rPr lang="en-US" sz="2400" dirty="0">
                <a:solidFill>
                  <a:srgbClr val="000000"/>
                </a:solidFill>
                <a:ea typeface="ＭＳ Ｐゴシック" charset="0"/>
              </a:rPr>
              <a:t>Olefin metathesis is any reaction that trades and interchanges </a:t>
            </a:r>
            <a:r>
              <a:rPr lang="en-US" sz="2400" dirty="0" err="1">
                <a:solidFill>
                  <a:srgbClr val="000000"/>
                </a:solidFill>
                <a:ea typeface="ＭＳ Ｐゴシック" charset="0"/>
              </a:rPr>
              <a:t>alkylidene</a:t>
            </a:r>
            <a:r>
              <a:rPr lang="en-US" sz="2400" dirty="0">
                <a:solidFill>
                  <a:srgbClr val="000000"/>
                </a:solidFill>
                <a:ea typeface="ＭＳ Ｐゴシック" charset="0"/>
              </a:rPr>
              <a:t> groups.</a:t>
            </a:r>
          </a:p>
        </p:txBody>
      </p:sp>
      <p:pic>
        <p:nvPicPr>
          <p:cNvPr id="4" name="Picture 3" descr="08_10_Figure.jpg"/>
          <p:cNvPicPr>
            <a:picLocks noChangeAspect="1"/>
          </p:cNvPicPr>
          <p:nvPr/>
        </p:nvPicPr>
        <p:blipFill rotWithShape="1">
          <a:blip r:embed="rId3">
            <a:extLst>
              <a:ext uri="{28A0092B-C50C-407E-A947-70E740481C1C}">
                <a14:useLocalDpi xmlns:a14="http://schemas.microsoft.com/office/drawing/2010/main" val="0"/>
              </a:ext>
            </a:extLst>
          </a:blip>
          <a:srcRect b="4558"/>
          <a:stretch/>
        </p:blipFill>
        <p:spPr>
          <a:xfrm>
            <a:off x="692728" y="1333891"/>
            <a:ext cx="7758545" cy="2951400"/>
          </a:xfrm>
          <a:prstGeom prst="rect">
            <a:avLst/>
          </a:prstGeom>
        </p:spPr>
      </p:pic>
    </p:spTree>
    <p:extLst>
      <p:ext uri="{BB962C8B-B14F-4D97-AF65-F5344CB8AC3E}">
        <p14:creationId xmlns:p14="http://schemas.microsoft.com/office/powerpoint/2010/main" val="116207887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614523"/>
          </a:xfrm>
        </p:spPr>
        <p:txBody>
          <a:bodyPr/>
          <a:lstStyle/>
          <a:p>
            <a:pPr algn="ctr"/>
            <a:r>
              <a:rPr lang="en-US" sz="4400" b="0" dirty="0">
                <a:solidFill>
                  <a:srgbClr val="000000"/>
                </a:solidFill>
                <a:ea typeface="ＭＳ Ｐゴシック" charset="0"/>
              </a:rPr>
              <a:t>Catalysts </a:t>
            </a:r>
            <a:r>
              <a:rPr lang="en-US" sz="4400" b="0" dirty="0" smtClean="0">
                <a:solidFill>
                  <a:srgbClr val="000000"/>
                </a:solidFill>
                <a:ea typeface="ＭＳ Ｐゴシック" charset="0"/>
              </a:rPr>
              <a:t>for Olefin </a:t>
            </a:r>
            <a:r>
              <a:rPr lang="en-US" sz="4400" b="0" dirty="0">
                <a:solidFill>
                  <a:srgbClr val="000000"/>
                </a:solidFill>
                <a:ea typeface="ＭＳ Ｐゴシック" charset="0"/>
              </a:rPr>
              <a:t>Metathesis</a:t>
            </a:r>
          </a:p>
        </p:txBody>
      </p:sp>
      <p:pic>
        <p:nvPicPr>
          <p:cNvPr id="3" name="Picture 2" descr="08_11_Figure.jpg"/>
          <p:cNvPicPr>
            <a:picLocks noChangeAspect="1"/>
          </p:cNvPicPr>
          <p:nvPr/>
        </p:nvPicPr>
        <p:blipFill rotWithShape="1">
          <a:blip r:embed="rId3">
            <a:extLst>
              <a:ext uri="{28A0092B-C50C-407E-A947-70E740481C1C}">
                <a14:useLocalDpi xmlns:a14="http://schemas.microsoft.com/office/drawing/2010/main" val="0"/>
              </a:ext>
            </a:extLst>
          </a:blip>
          <a:srcRect b="3969"/>
          <a:stretch/>
        </p:blipFill>
        <p:spPr>
          <a:xfrm>
            <a:off x="1365990" y="3393726"/>
            <a:ext cx="6412021" cy="3109539"/>
          </a:xfrm>
          <a:prstGeom prst="rect">
            <a:avLst/>
          </a:prstGeom>
        </p:spPr>
      </p:pic>
      <p:pic>
        <p:nvPicPr>
          <p:cNvPr id="4" name="Picture 3" descr="08_Pg408_UnFigure.jpg"/>
          <p:cNvPicPr>
            <a:picLocks noChangeAspect="1"/>
          </p:cNvPicPr>
          <p:nvPr/>
        </p:nvPicPr>
        <p:blipFill rotWithShape="1">
          <a:blip r:embed="rId4">
            <a:extLst>
              <a:ext uri="{28A0092B-C50C-407E-A947-70E740481C1C}">
                <a14:useLocalDpi xmlns:a14="http://schemas.microsoft.com/office/drawing/2010/main" val="0"/>
              </a:ext>
            </a:extLst>
          </a:blip>
          <a:srcRect b="9127"/>
          <a:stretch/>
        </p:blipFill>
        <p:spPr>
          <a:xfrm>
            <a:off x="304800" y="1393800"/>
            <a:ext cx="8534400" cy="1733896"/>
          </a:xfrm>
          <a:prstGeom prst="rect">
            <a:avLst/>
          </a:prstGeom>
        </p:spPr>
      </p:pic>
    </p:spTree>
    <p:extLst>
      <p:ext uri="{BB962C8B-B14F-4D97-AF65-F5344CB8AC3E}">
        <p14:creationId xmlns:p14="http://schemas.microsoft.com/office/powerpoint/2010/main" val="358992700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1400604"/>
          </a:xfrm>
        </p:spPr>
        <p:txBody>
          <a:bodyPr/>
          <a:lstStyle/>
          <a:p>
            <a:pPr algn="ctr"/>
            <a:r>
              <a:rPr lang="en-US" sz="4400" b="0" dirty="0">
                <a:solidFill>
                  <a:srgbClr val="000000"/>
                </a:solidFill>
                <a:ea typeface="ＭＳ Ｐゴシック" charset="0"/>
              </a:rPr>
              <a:t>Examples </a:t>
            </a:r>
            <a:r>
              <a:rPr lang="en-US" sz="4400" b="0" dirty="0" smtClean="0">
                <a:solidFill>
                  <a:srgbClr val="000000"/>
                </a:solidFill>
                <a:ea typeface="ＭＳ Ｐゴシック" charset="0"/>
              </a:rPr>
              <a:t>for</a:t>
            </a:r>
            <a:br>
              <a:rPr lang="en-US" sz="4400" b="0" dirty="0" smtClean="0">
                <a:solidFill>
                  <a:srgbClr val="000000"/>
                </a:solidFill>
                <a:ea typeface="ＭＳ Ｐゴシック" charset="0"/>
              </a:rPr>
            </a:br>
            <a:r>
              <a:rPr lang="en-US" sz="4400" b="0" dirty="0" smtClean="0">
                <a:solidFill>
                  <a:srgbClr val="000000"/>
                </a:solidFill>
                <a:ea typeface="ＭＳ Ｐゴシック" charset="0"/>
              </a:rPr>
              <a:t>Olefin </a:t>
            </a:r>
            <a:r>
              <a:rPr lang="en-US" sz="4400" b="0" dirty="0">
                <a:solidFill>
                  <a:srgbClr val="000000"/>
                </a:solidFill>
                <a:ea typeface="ＭＳ Ｐゴシック" charset="0"/>
              </a:rPr>
              <a:t>Metathesis</a:t>
            </a:r>
          </a:p>
        </p:txBody>
      </p:sp>
      <p:pic>
        <p:nvPicPr>
          <p:cNvPr id="3" name="Picture 2" descr="08_12_Figure.jpg"/>
          <p:cNvPicPr>
            <a:picLocks noChangeAspect="1"/>
          </p:cNvPicPr>
          <p:nvPr/>
        </p:nvPicPr>
        <p:blipFill rotWithShape="1">
          <a:blip r:embed="rId3">
            <a:extLst>
              <a:ext uri="{28A0092B-C50C-407E-A947-70E740481C1C}">
                <a14:useLocalDpi xmlns:a14="http://schemas.microsoft.com/office/drawing/2010/main" val="0"/>
              </a:ext>
            </a:extLst>
          </a:blip>
          <a:srcRect b="3678"/>
          <a:stretch/>
        </p:blipFill>
        <p:spPr>
          <a:xfrm>
            <a:off x="452674" y="1822609"/>
            <a:ext cx="8238652" cy="4585638"/>
          </a:xfrm>
          <a:prstGeom prst="rect">
            <a:avLst/>
          </a:prstGeom>
        </p:spPr>
      </p:pic>
    </p:spTree>
    <p:extLst>
      <p:ext uri="{BB962C8B-B14F-4D97-AF65-F5344CB8AC3E}">
        <p14:creationId xmlns:p14="http://schemas.microsoft.com/office/powerpoint/2010/main" val="48938280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588"/>
            <a:ext cx="7772400" cy="685072"/>
          </a:xfrm>
        </p:spPr>
        <p:txBody>
          <a:bodyPr/>
          <a:lstStyle/>
          <a:p>
            <a:pPr algn="ctr"/>
            <a:r>
              <a:rPr lang="en-US" sz="4400" b="0" dirty="0">
                <a:solidFill>
                  <a:srgbClr val="000000"/>
                </a:solidFill>
                <a:ea typeface="ＭＳ Ｐゴシック" charset="0"/>
              </a:rPr>
              <a:t>Olefin Metathesis Mechanism</a:t>
            </a:r>
          </a:p>
        </p:txBody>
      </p:sp>
      <p:sp>
        <p:nvSpPr>
          <p:cNvPr id="3" name="Content Placeholder 2"/>
          <p:cNvSpPr>
            <a:spLocks noGrp="1"/>
          </p:cNvSpPr>
          <p:nvPr>
            <p:ph idx="1"/>
          </p:nvPr>
        </p:nvSpPr>
        <p:spPr>
          <a:xfrm>
            <a:off x="457200" y="4279415"/>
            <a:ext cx="7772400" cy="2062103"/>
          </a:xfrm>
        </p:spPr>
        <p:txBody>
          <a:bodyPr/>
          <a:lstStyle/>
          <a:p>
            <a:r>
              <a:rPr lang="en-US" dirty="0">
                <a:ea typeface="ＭＳ Ｐゴシック" charset="0"/>
              </a:rPr>
              <a:t>The metal-</a:t>
            </a:r>
            <a:r>
              <a:rPr lang="en-US" dirty="0" err="1">
                <a:ea typeface="ＭＳ Ｐゴシック" charset="0"/>
              </a:rPr>
              <a:t>alkylidene</a:t>
            </a:r>
            <a:r>
              <a:rPr lang="en-US" dirty="0">
                <a:ea typeface="ＭＳ Ｐゴシック" charset="0"/>
              </a:rPr>
              <a:t> catalyst forms an intermediate four-membered ring with an </a:t>
            </a:r>
            <a:r>
              <a:rPr lang="en-US" dirty="0" err="1">
                <a:ea typeface="ＭＳ Ｐゴシック" charset="0"/>
              </a:rPr>
              <a:t>alkylidene</a:t>
            </a:r>
            <a:r>
              <a:rPr lang="en-US" dirty="0">
                <a:ea typeface="ＭＳ Ｐゴシック" charset="0"/>
              </a:rPr>
              <a:t> followed by ring opening.</a:t>
            </a:r>
          </a:p>
        </p:txBody>
      </p:sp>
      <p:pic>
        <p:nvPicPr>
          <p:cNvPr id="4" name="Picture 3" descr="08_11_Figure.jpg"/>
          <p:cNvPicPr>
            <a:picLocks noChangeAspect="1"/>
          </p:cNvPicPr>
          <p:nvPr/>
        </p:nvPicPr>
        <p:blipFill rotWithShape="1">
          <a:blip r:embed="rId3">
            <a:extLst>
              <a:ext uri="{28A0092B-C50C-407E-A947-70E740481C1C}">
                <a14:useLocalDpi xmlns:a14="http://schemas.microsoft.com/office/drawing/2010/main" val="0"/>
              </a:ext>
            </a:extLst>
          </a:blip>
          <a:srcRect b="4242"/>
          <a:stretch/>
        </p:blipFill>
        <p:spPr>
          <a:xfrm>
            <a:off x="1657445" y="1265645"/>
            <a:ext cx="5829110" cy="2818823"/>
          </a:xfrm>
          <a:prstGeom prst="rect">
            <a:avLst/>
          </a:prstGeom>
        </p:spPr>
      </p:pic>
    </p:spTree>
    <p:extLst>
      <p:ext uri="{BB962C8B-B14F-4D97-AF65-F5344CB8AC3E}">
        <p14:creationId xmlns:p14="http://schemas.microsoft.com/office/powerpoint/2010/main" val="112381797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Times New Roman"/>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14730</TotalTime>
  <Words>2966</Words>
  <Application>Microsoft Macintosh PowerPoint</Application>
  <PresentationFormat>On-screen Show (4:3)</PresentationFormat>
  <Paragraphs>363</Paragraphs>
  <Slides>95</Slides>
  <Notes>94</Notes>
  <HiddenSlides>0</HiddenSlides>
  <MMClips>0</MMClips>
  <ScaleCrop>false</ScaleCrop>
  <HeadingPairs>
    <vt:vector size="4" baseType="variant">
      <vt:variant>
        <vt:lpstr>Theme</vt:lpstr>
      </vt:variant>
      <vt:variant>
        <vt:i4>2</vt:i4>
      </vt:variant>
      <vt:variant>
        <vt:lpstr>Slide Titles</vt:lpstr>
      </vt:variant>
      <vt:variant>
        <vt:i4>95</vt:i4>
      </vt:variant>
    </vt:vector>
  </HeadingPairs>
  <TitlesOfParts>
    <vt:vector size="97" baseType="lpstr">
      <vt:lpstr>HA5Lect_template</vt:lpstr>
      <vt:lpstr>2_Default Design</vt:lpstr>
      <vt:lpstr>PowerPoint Presentation</vt:lpstr>
      <vt:lpstr>Reactivity of the Carbon–Carbon Double Bond</vt:lpstr>
      <vt:lpstr>Types of Alkene Reactions</vt:lpstr>
      <vt:lpstr>Bonding in Alkenes</vt:lpstr>
      <vt:lpstr>Electrophilic Addition</vt:lpstr>
      <vt:lpstr>Types of Additions</vt:lpstr>
      <vt:lpstr>Addition of HX to Alkenes </vt:lpstr>
      <vt:lpstr>Mechanism of Addition of HX </vt:lpstr>
      <vt:lpstr>Regioselectivity</vt:lpstr>
      <vt:lpstr>Markovnikov’s Rule</vt:lpstr>
      <vt:lpstr>Markovnikov’s Rule (Continued)</vt:lpstr>
      <vt:lpstr>PowerPoint Presentation</vt:lpstr>
      <vt:lpstr>Example</vt:lpstr>
      <vt:lpstr>PowerPoint Presentation</vt:lpstr>
      <vt:lpstr>PowerPoint Presentation</vt:lpstr>
      <vt:lpstr>Free-Radical Addition of HBr</vt:lpstr>
      <vt:lpstr>Free-Radical Initiation</vt:lpstr>
      <vt:lpstr>Propagation Steps</vt:lpstr>
      <vt:lpstr>Anti-Markovnikov Stereochemistry</vt:lpstr>
      <vt:lpstr>PowerPoint Presentation</vt:lpstr>
      <vt:lpstr>PowerPoint Presentation</vt:lpstr>
      <vt:lpstr>Hydration of Alkenes</vt:lpstr>
      <vt:lpstr>Mechanism for Hydration</vt:lpstr>
      <vt:lpstr>Orientation of Hydration</vt:lpstr>
      <vt:lpstr>Rearrangements Are Possible</vt:lpstr>
      <vt:lpstr>Oxymercuration–Demercuration Reaction</vt:lpstr>
      <vt:lpstr>Oxymercuration Reaction</vt:lpstr>
      <vt:lpstr>Formation of the Mercury Species +Hg(OAc)</vt:lpstr>
      <vt:lpstr>Mechanism of Oxymercuration</vt:lpstr>
      <vt:lpstr>Stereochemistry of the Mercurinium Ion Opening</vt:lpstr>
      <vt:lpstr>Demercuration Reaction</vt:lpstr>
      <vt:lpstr>Oxymercuration–Demercuration of 3,3,-Dimethylbut-1-ene</vt:lpstr>
      <vt:lpstr>Alkoxymercuration–Demercuration</vt:lpstr>
      <vt:lpstr>PowerPoint Presentation</vt:lpstr>
      <vt:lpstr>Hydroboration of Alkenes</vt:lpstr>
      <vt:lpstr>Diborane</vt:lpstr>
      <vt:lpstr>Mechanism of Hydroboration</vt:lpstr>
      <vt:lpstr>Oxidation to Alcohol</vt:lpstr>
      <vt:lpstr>Stoichiometry of Hydroboration</vt:lpstr>
      <vt:lpstr>Stereochemistry of Hydroboration</vt:lpstr>
      <vt:lpstr>The Role of the  Hydroperoxide Ion</vt:lpstr>
      <vt:lpstr>Oxidation of a Trialkylborane</vt:lpstr>
      <vt:lpstr>PowerPoint Presentation</vt:lpstr>
      <vt:lpstr>PowerPoint Presentation</vt:lpstr>
      <vt:lpstr>Addition of Halogens</vt:lpstr>
      <vt:lpstr>Mechanism of  Halogen Addition</vt:lpstr>
      <vt:lpstr>Mechanism of Halogen Addition to Alkenes continued.</vt:lpstr>
      <vt:lpstr>Stereochemistry of  Halogen Addition</vt:lpstr>
      <vt:lpstr>Examples of Stereospecificity</vt:lpstr>
      <vt:lpstr>Bromine Test for Unsaturation</vt:lpstr>
      <vt:lpstr>Formation of Halohydrins</vt:lpstr>
      <vt:lpstr>Mechanism of Halohydrin Formation</vt:lpstr>
      <vt:lpstr>Stereochemistry of Halohydrins</vt:lpstr>
      <vt:lpstr>Orientation of  Halohydrin Formation</vt:lpstr>
      <vt:lpstr>PowerPoint Presentation</vt:lpstr>
      <vt:lpstr>PowerPoint Presentation</vt:lpstr>
      <vt:lpstr>Catalytic Hydrogenation  of Alkenes</vt:lpstr>
      <vt:lpstr>Mechanism of Catalytic Hydrogenation</vt:lpstr>
      <vt:lpstr>Wilkinson’s Catalyst</vt:lpstr>
      <vt:lpstr>Syn Stereochemistry in  Catalytic Hydrogenation</vt:lpstr>
      <vt:lpstr>The Need for Chiral Catalysts </vt:lpstr>
      <vt:lpstr>Addition of Carbenes</vt:lpstr>
      <vt:lpstr>Carbenes: Diazomethane Method</vt:lpstr>
      <vt:lpstr>Simmons–Smith Reaction </vt:lpstr>
      <vt:lpstr>Alpha Elimination Reaction</vt:lpstr>
      <vt:lpstr>Stereospecificity</vt:lpstr>
      <vt:lpstr>Carbene Examples</vt:lpstr>
      <vt:lpstr>Epoxidation</vt:lpstr>
      <vt:lpstr>Mechanism</vt:lpstr>
      <vt:lpstr>Stereochemistry of Epoxidation</vt:lpstr>
      <vt:lpstr>Opening the Epoxide Ring</vt:lpstr>
      <vt:lpstr>Reagents for Epoxidation</vt:lpstr>
      <vt:lpstr>Syn Hydroxylation  of Alkenes</vt:lpstr>
      <vt:lpstr>Mechanism with OsO4</vt:lpstr>
      <vt:lpstr>Permanganate Dihydroxylation</vt:lpstr>
      <vt:lpstr>Oxidative Cleavage with  KMnO4</vt:lpstr>
      <vt:lpstr>Permanganate Dihydroxylation</vt:lpstr>
      <vt:lpstr>Oxidative Cleavage of Alkenes</vt:lpstr>
      <vt:lpstr>Examples</vt:lpstr>
      <vt:lpstr>Ozonolysis</vt:lpstr>
      <vt:lpstr>PowerPoint Presentation</vt:lpstr>
      <vt:lpstr>Reduction of the Ozonide</vt:lpstr>
      <vt:lpstr>Comparison of Permanganate Cleavage and Ozonolysis</vt:lpstr>
      <vt:lpstr>PowerPoint Presentation</vt:lpstr>
      <vt:lpstr>Polymerization</vt:lpstr>
      <vt:lpstr>Cationic Polymerization</vt:lpstr>
      <vt:lpstr>Termination Step of Cationic Polymerization</vt:lpstr>
      <vt:lpstr>Cationic Polymerization Using BF3 as Catalyst</vt:lpstr>
      <vt:lpstr>Termination of the  Polymer Chain</vt:lpstr>
      <vt:lpstr>Radical Polymerization</vt:lpstr>
      <vt:lpstr>Anionic Polymerization</vt:lpstr>
      <vt:lpstr>Olefin Metathesis</vt:lpstr>
      <vt:lpstr>Catalysts for Olefin Metathesis</vt:lpstr>
      <vt:lpstr>Examples for Olefin Metathesis</vt:lpstr>
      <vt:lpstr>Olefin Metathesis Mechanism</vt:lpstr>
    </vt:vector>
  </TitlesOfParts>
  <Company>뿿ˤʤ㏘뿿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Administrator</cp:lastModifiedBy>
  <cp:revision>416</cp:revision>
  <dcterms:created xsi:type="dcterms:W3CDTF">2007-09-26T05:29:17Z</dcterms:created>
  <dcterms:modified xsi:type="dcterms:W3CDTF">2016-04-13T16:46:39Z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