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4592" r:id="rId2"/>
  </p:sldMasterIdLst>
  <p:notesMasterIdLst>
    <p:notesMasterId r:id="rId57"/>
  </p:notesMasterIdLst>
  <p:handoutMasterIdLst>
    <p:handoutMasterId r:id="rId58"/>
  </p:handoutMasterIdLst>
  <p:sldIdLst>
    <p:sldId id="380" r:id="rId3"/>
    <p:sldId id="265"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403" r:id="rId27"/>
    <p:sldId id="404" r:id="rId28"/>
    <p:sldId id="405" r:id="rId29"/>
    <p:sldId id="406" r:id="rId30"/>
    <p:sldId id="407" r:id="rId31"/>
    <p:sldId id="408" r:id="rId32"/>
    <p:sldId id="409" r:id="rId33"/>
    <p:sldId id="410" r:id="rId34"/>
    <p:sldId id="411" r:id="rId35"/>
    <p:sldId id="412" r:id="rId36"/>
    <p:sldId id="413" r:id="rId37"/>
    <p:sldId id="414" r:id="rId38"/>
    <p:sldId id="415" r:id="rId39"/>
    <p:sldId id="416" r:id="rId40"/>
    <p:sldId id="417" r:id="rId41"/>
    <p:sldId id="418" r:id="rId42"/>
    <p:sldId id="419" r:id="rId43"/>
    <p:sldId id="420" r:id="rId44"/>
    <p:sldId id="421" r:id="rId45"/>
    <p:sldId id="422" r:id="rId46"/>
    <p:sldId id="423" r:id="rId47"/>
    <p:sldId id="424" r:id="rId48"/>
    <p:sldId id="425" r:id="rId49"/>
    <p:sldId id="426" r:id="rId50"/>
    <p:sldId id="427" r:id="rId51"/>
    <p:sldId id="428" r:id="rId52"/>
    <p:sldId id="429" r:id="rId53"/>
    <p:sldId id="430" r:id="rId54"/>
    <p:sldId id="431" r:id="rId55"/>
    <p:sldId id="432" r:id="rId5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80"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80"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80"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3399"/>
    <a:srgbClr val="FFFFCC"/>
    <a:srgbClr val="FF66FF"/>
    <a:srgbClr val="3333CC"/>
    <a:srgbClr val="143C83"/>
    <a:srgbClr val="FF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20" d="100"/>
          <a:sy n="120" d="100"/>
        </p:scale>
        <p:origin x="-136" y="-104"/>
      </p:cViewPr>
      <p:guideLst>
        <p:guide orient="horz" pos="284"/>
        <p:guide orient="horz" pos="501"/>
        <p:guide orient="horz" pos="138"/>
        <p:guide orient="horz" pos="4303"/>
        <p:guide pos="2879"/>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84" charset="0"/>
                <a:ea typeface="ＭＳ Ｐゴシック" pitchFamily="34" charset="-128"/>
              </a:defRPr>
            </a:lvl1pPr>
          </a:lstStyle>
          <a:p>
            <a:pPr>
              <a:defRPr/>
            </a:pPr>
            <a:fld id="{51756ED1-7C99-4CAA-A494-A46823501D3C}" type="datetimeFigureOut">
              <a:rPr lang="en-US"/>
              <a:pPr>
                <a:defRPr/>
              </a:pPr>
              <a:t>4/13/16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84" charset="0"/>
                <a:ea typeface="ＭＳ Ｐゴシック" pitchFamily="34" charset="-128"/>
              </a:defRPr>
            </a:lvl1pPr>
          </a:lstStyle>
          <a:p>
            <a:pPr>
              <a:defRPr/>
            </a:pPr>
            <a:fld id="{541522C9-F2DD-4E11-B892-780977A758A7}" type="slidenum">
              <a:rPr lang="en-US"/>
              <a:pPr>
                <a:defRPr/>
              </a:pPr>
              <a:t>‹#›</a:t>
            </a:fld>
            <a:endParaRPr lang="en-US"/>
          </a:p>
        </p:txBody>
      </p:sp>
    </p:spTree>
    <p:extLst>
      <p:ext uri="{BB962C8B-B14F-4D97-AF65-F5344CB8AC3E}">
        <p14:creationId xmlns:p14="http://schemas.microsoft.com/office/powerpoint/2010/main" val="30495980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84" charset="0"/>
                <a:ea typeface="ＭＳ Ｐゴシック" pitchFamily="34" charset="-128"/>
              </a:defRPr>
            </a:lvl1pPr>
          </a:lstStyle>
          <a:p>
            <a:pPr>
              <a:defRPr/>
            </a:pPr>
            <a:fld id="{AC438B5A-85D7-40B8-97AC-02390B22C029}" type="slidenum">
              <a:rPr lang="en-US"/>
              <a:pPr>
                <a:defRPr/>
              </a:pPr>
              <a:t>‹#›</a:t>
            </a:fld>
            <a:endParaRPr lang="en-US"/>
          </a:p>
        </p:txBody>
      </p:sp>
    </p:spTree>
    <p:extLst>
      <p:ext uri="{BB962C8B-B14F-4D97-AF65-F5344CB8AC3E}">
        <p14:creationId xmlns:p14="http://schemas.microsoft.com/office/powerpoint/2010/main" val="38653857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pitchFamily="80"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11</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12</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13</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14</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15</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16</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17</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18</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19</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20</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21</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22</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23</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24</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25</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26</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27</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28</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29</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30</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31</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32</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33</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34</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35</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36</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37</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38</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39</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40</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41</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42</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43</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44</a:t>
            </a:fld>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45</a:t>
            </a:fld>
            <a:endParaRPr 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46</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47</a:t>
            </a:fld>
            <a:endParaRPr 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48</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49</a:t>
            </a:fld>
            <a:endParaRPr 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50</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6</a:t>
            </a:fld>
            <a:endParaRPr lang="en-US"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51</a:t>
            </a:fld>
            <a:endParaRPr lang="en-US" sz="12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52</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53</a:t>
            </a:fld>
            <a:endParaRPr 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54</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7</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8</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9</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10</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ln>
            <a:noFill/>
          </a:ln>
        </p:spPr>
        <p:txBody>
          <a:bodyPr vert="horz"/>
          <a:lstStyle>
            <a:lvl1pPr>
              <a:defRPr>
                <a:ln>
                  <a:noFill/>
                </a:ln>
                <a:solidFill>
                  <a:srgbClr val="FF66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1103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3402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3402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5739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33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4" name="Rectangle 24"/>
          <p:cNvSpPr>
            <a:spLocks noChangeArrowheads="1"/>
          </p:cNvSpPr>
          <p:nvPr userDrawn="1"/>
        </p:nvSpPr>
        <p:spPr bwMode="auto">
          <a:xfrm>
            <a:off x="0" y="6400800"/>
            <a:ext cx="9144000" cy="457200"/>
          </a:xfrm>
          <a:prstGeom prst="rect">
            <a:avLst/>
          </a:prstGeom>
          <a:solidFill>
            <a:srgbClr val="941C3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pic>
        <p:nvPicPr>
          <p:cNvPr id="5" name="Picture 10" descr="Pearson_Strap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8"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earson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0"/>
          </p:nvPr>
        </p:nvSpPr>
        <p:spPr>
          <a:xfrm>
            <a:off x="1295400" y="16764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970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4865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095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4080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9980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859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489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76200" y="6602413"/>
            <a:ext cx="5399088" cy="179387"/>
          </a:xfrm>
          <a:prstGeom prst="rect">
            <a:avLst/>
          </a:prstGeom>
          <a:extLst/>
        </p:spPr>
        <p:txBody>
          <a:bodyPr/>
          <a:lstStyle>
            <a:lvl1pPr>
              <a:defRPr dirty="0">
                <a:latin typeface="+mn-lt"/>
                <a:ea typeface="ＭＳ Ｐゴシック" charset="0"/>
              </a:defRPr>
            </a:lvl1pPr>
          </a:lstStyle>
          <a:p>
            <a:pPr>
              <a:defRPr/>
            </a:pPr>
            <a:endParaRPr lang="en-GB" dirty="0"/>
          </a:p>
        </p:txBody>
      </p:sp>
    </p:spTree>
    <p:extLst>
      <p:ext uri="{BB962C8B-B14F-4D97-AF65-F5344CB8AC3E}">
        <p14:creationId xmlns:p14="http://schemas.microsoft.com/office/powerpoint/2010/main" val="1525639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76200" y="6602413"/>
            <a:ext cx="5399088" cy="179387"/>
          </a:xfrm>
          <a:prstGeom prst="rect">
            <a:avLst/>
          </a:prstGeom>
          <a:extLst/>
        </p:spPr>
        <p:txBody>
          <a:bodyPr/>
          <a:lstStyle>
            <a:lvl1pPr>
              <a:defRPr>
                <a:latin typeface="+mn-lt"/>
                <a:ea typeface="ＭＳ Ｐゴシック" charset="0"/>
              </a:defRPr>
            </a:lvl1pPr>
          </a:lstStyle>
          <a:p>
            <a:pPr>
              <a:defRPr/>
            </a:pPr>
            <a:endParaRPr lang="en-GB"/>
          </a:p>
        </p:txBody>
      </p:sp>
    </p:spTree>
    <p:extLst>
      <p:ext uri="{BB962C8B-B14F-4D97-AF65-F5344CB8AC3E}">
        <p14:creationId xmlns:p14="http://schemas.microsoft.com/office/powerpoint/2010/main" val="125977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55587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76200" y="6602413"/>
            <a:ext cx="5399088" cy="179387"/>
          </a:xfrm>
          <a:prstGeom prst="rect">
            <a:avLst/>
          </a:prstGeom>
          <a:extLst/>
        </p:spPr>
        <p:txBody>
          <a:bodyPr/>
          <a:lstStyle>
            <a:lvl1pPr>
              <a:defRPr>
                <a:latin typeface="+mn-lt"/>
                <a:ea typeface="ＭＳ Ｐゴシック" charset="0"/>
              </a:defRPr>
            </a:lvl1pPr>
          </a:lstStyle>
          <a:p>
            <a:pPr>
              <a:defRPr/>
            </a:pPr>
            <a:endParaRPr lang="en-GB"/>
          </a:p>
        </p:txBody>
      </p:sp>
    </p:spTree>
    <p:extLst>
      <p:ext uri="{BB962C8B-B14F-4D97-AF65-F5344CB8AC3E}">
        <p14:creationId xmlns:p14="http://schemas.microsoft.com/office/powerpoint/2010/main" val="1862098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76200" y="6602413"/>
            <a:ext cx="5399088" cy="179387"/>
          </a:xfrm>
          <a:prstGeom prst="rect">
            <a:avLst/>
          </a:prstGeom>
          <a:extLst/>
        </p:spPr>
        <p:txBody>
          <a:bodyPr/>
          <a:lstStyle>
            <a:lvl1pPr>
              <a:defRPr>
                <a:latin typeface="+mn-lt"/>
                <a:ea typeface="ＭＳ Ｐゴシック" charset="0"/>
              </a:defRPr>
            </a:lvl1pPr>
          </a:lstStyle>
          <a:p>
            <a:pPr>
              <a:defRPr/>
            </a:pPr>
            <a:endParaRPr lang="en-GB"/>
          </a:p>
        </p:txBody>
      </p:sp>
    </p:spTree>
    <p:extLst>
      <p:ext uri="{BB962C8B-B14F-4D97-AF65-F5344CB8AC3E}">
        <p14:creationId xmlns:p14="http://schemas.microsoft.com/office/powerpoint/2010/main" val="61347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a:xfrm>
            <a:off x="457200" y="274638"/>
            <a:ext cx="8229600" cy="1143000"/>
          </a:xfrm>
          <a:prstGeom prst="rect">
            <a:avLst/>
          </a:prstGeom>
        </p:spPr>
        <p:txBody>
          <a:bodyPr vert="horz"/>
          <a:lstStyle>
            <a:lvl1pPr>
              <a:defRPr>
                <a:solidFill>
                  <a:srgbClr val="FF6600"/>
                </a:solidFill>
              </a:defRPr>
            </a:lvl1pPr>
          </a:lstStyle>
          <a:p>
            <a:r>
              <a:rPr lang="en-US" smtClean="0"/>
              <a:t>Click to edit Master title style</a:t>
            </a:r>
            <a:endParaRPr lang="en-US"/>
          </a:p>
        </p:txBody>
      </p:sp>
    </p:spTree>
    <p:extLst>
      <p:ext uri="{BB962C8B-B14F-4D97-AF65-F5344CB8AC3E}">
        <p14:creationId xmlns:p14="http://schemas.microsoft.com/office/powerpoint/2010/main" val="47973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FF66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83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66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344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68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7971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714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457200" y="274638"/>
            <a:ext cx="8229600" cy="1143000"/>
          </a:xfrm>
          <a:prstGeom prst="rect">
            <a:avLst/>
          </a:prstGeom>
        </p:spPr>
        <p:txBody>
          <a:bodyPr vert="horz"/>
          <a:lstStyle>
            <a:lvl1pPr>
              <a:defRPr>
                <a:solidFill>
                  <a:srgbClr val="FF6600"/>
                </a:solidFill>
              </a:defRPr>
            </a:lvl1pPr>
          </a:lstStyle>
          <a:p>
            <a:r>
              <a:rPr lang="en-US" smtClean="0"/>
              <a:t>Click to edit Master title style</a:t>
            </a:r>
            <a:endParaRPr lang="en-US"/>
          </a:p>
        </p:txBody>
      </p:sp>
    </p:spTree>
    <p:extLst>
      <p:ext uri="{BB962C8B-B14F-4D97-AF65-F5344CB8AC3E}">
        <p14:creationId xmlns:p14="http://schemas.microsoft.com/office/powerpoint/2010/main" val="1859133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65125" y="1141413"/>
            <a:ext cx="8229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ChangeArrowheads="1"/>
          </p:cNvSpPr>
          <p:nvPr userDrawn="1"/>
        </p:nvSpPr>
        <p:spPr bwMode="gray">
          <a:xfrm>
            <a:off x="315913" y="655320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cs typeface="Arial" pitchFamily="34" charset="0"/>
              </a:rPr>
              <a:t>© 2017 Pearson Education, Inc.</a:t>
            </a:r>
          </a:p>
        </p:txBody>
      </p:sp>
    </p:spTree>
  </p:cSld>
  <p:clrMap bg1="lt1" tx1="dk1" bg2="lt2" tx2="dk2" accent1="accent1" accent2="accent2" accent3="accent3" accent4="accent4" accent5="accent5" accent6="accent6" hlink="hlink" folHlink="folHlink"/>
  <p:sldLayoutIdLst>
    <p:sldLayoutId id="2147484845" r:id="rId1"/>
    <p:sldLayoutId id="2147484846" r:id="rId2"/>
    <p:sldLayoutId id="2147484847" r:id="rId3"/>
    <p:sldLayoutId id="2147484848" r:id="rId4"/>
    <p:sldLayoutId id="2147484849" r:id="rId5"/>
    <p:sldLayoutId id="2147484850" r:id="rId6"/>
    <p:sldLayoutId id="2147484851" r:id="rId7"/>
    <p:sldLayoutId id="2147484852" r:id="rId8"/>
    <p:sldLayoutId id="2147484853" r:id="rId9"/>
    <p:sldLayoutId id="2147484854" r:id="rId10"/>
  </p:sldLayoutIdLst>
  <p:timing>
    <p:tnLst>
      <p:par>
        <p:cTn xmlns:p14="http://schemas.microsoft.com/office/powerpoint/2010/main" id="1" dur="indefinite" restart="never" nodeType="tmRoot"/>
      </p:par>
    </p:tnLst>
  </p:timing>
  <p:hf sldNum="0" hdr="0" ftr="0" dt="0"/>
  <p:txStyles>
    <p:titleStyle>
      <a:lvl1pPr algn="l" rtl="0" eaLnBrk="0" fontAlgn="base" hangingPunct="0">
        <a:spcBef>
          <a:spcPct val="50000"/>
        </a:spcBef>
        <a:spcAft>
          <a:spcPct val="0"/>
        </a:spcAft>
        <a:defRPr sz="3200" b="1">
          <a:solidFill>
            <a:schemeClr val="tx1"/>
          </a:solidFill>
          <a:latin typeface="+mj-lt"/>
          <a:ea typeface="ＭＳ Ｐゴシック" pitchFamily="80" charset="-128"/>
          <a:cs typeface="+mj-cs"/>
        </a:defRPr>
      </a:lvl1pPr>
      <a:lvl2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a:spLocks noChangeArrowheads="1"/>
          </p:cNvSpPr>
          <p:nvPr userDrawn="1"/>
        </p:nvSpPr>
        <p:spPr bwMode="gray">
          <a:xfrm>
            <a:off x="76200" y="6602413"/>
            <a:ext cx="5399088"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rPr>
              <a:t>© 2014 Pearson Education, Inc.</a:t>
            </a:r>
          </a:p>
        </p:txBody>
      </p:sp>
      <p:sp>
        <p:nvSpPr>
          <p:cNvPr id="245762" name="Rectangle 2"/>
          <p:cNvSpPr>
            <a:spLocks noGrp="1" noChangeArrowheads="1"/>
          </p:cNvSpPr>
          <p:nvPr>
            <p:ph type="title"/>
          </p:nvPr>
        </p:nvSpPr>
        <p:spPr bwMode="auto">
          <a:xfrm>
            <a:off x="457200" y="609600"/>
            <a:ext cx="8229600"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763" name="Rectangle 3"/>
          <p:cNvSpPr>
            <a:spLocks noGrp="1" noChangeArrowheads="1"/>
          </p:cNvSpPr>
          <p:nvPr>
            <p:ph type="body" idx="1"/>
          </p:nvPr>
        </p:nvSpPr>
        <p:spPr bwMode="auto">
          <a:xfrm>
            <a:off x="457200" y="2971800"/>
            <a:ext cx="8229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861" r:id="rId1"/>
    <p:sldLayoutId id="2147484855" r:id="rId2"/>
    <p:sldLayoutId id="2147484856" r:id="rId3"/>
    <p:sldLayoutId id="2147484857" r:id="rId4"/>
    <p:sldLayoutId id="2147484858" r:id="rId5"/>
    <p:sldLayoutId id="2147484859" r:id="rId6"/>
    <p:sldLayoutId id="2147484860" r:id="rId7"/>
    <p:sldLayoutId id="2147484862" r:id="rId8"/>
    <p:sldLayoutId id="2147484863" r:id="rId9"/>
    <p:sldLayoutId id="2147484864" r:id="rId10"/>
    <p:sldLayoutId id="2147484865" r:id="rId11"/>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3000">
          <a:solidFill>
            <a:schemeClr val="tx2"/>
          </a:solidFill>
          <a:latin typeface="+mj-lt"/>
          <a:ea typeface="ＭＳ Ｐゴシック" pitchFamily="80" charset="-128"/>
          <a:cs typeface="+mj-cs"/>
        </a:defRPr>
      </a:lvl1pPr>
      <a:lvl2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2pPr>
      <a:lvl3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3pPr>
      <a:lvl4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4pPr>
      <a:lvl5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5pPr>
      <a:lvl6pPr marL="457200" algn="ctr" rtl="0" fontAlgn="base">
        <a:spcBef>
          <a:spcPct val="0"/>
        </a:spcBef>
        <a:spcAft>
          <a:spcPct val="0"/>
        </a:spcAft>
        <a:defRPr sz="3000">
          <a:solidFill>
            <a:schemeClr val="tx2"/>
          </a:solidFill>
          <a:latin typeface="Arial" charset="0"/>
          <a:ea typeface="ＭＳ Ｐゴシック" charset="0"/>
          <a:cs typeface="Arial" charset="0"/>
        </a:defRPr>
      </a:lvl6pPr>
      <a:lvl7pPr marL="914400" algn="ctr" rtl="0" fontAlgn="base">
        <a:spcBef>
          <a:spcPct val="0"/>
        </a:spcBef>
        <a:spcAft>
          <a:spcPct val="0"/>
        </a:spcAft>
        <a:defRPr sz="3000">
          <a:solidFill>
            <a:schemeClr val="tx2"/>
          </a:solidFill>
          <a:latin typeface="Arial" charset="0"/>
          <a:ea typeface="ＭＳ Ｐゴシック" charset="0"/>
          <a:cs typeface="Arial" charset="0"/>
        </a:defRPr>
      </a:lvl7pPr>
      <a:lvl8pPr marL="1371600" algn="ctr" rtl="0" fontAlgn="base">
        <a:spcBef>
          <a:spcPct val="0"/>
        </a:spcBef>
        <a:spcAft>
          <a:spcPct val="0"/>
        </a:spcAft>
        <a:defRPr sz="3000">
          <a:solidFill>
            <a:schemeClr val="tx2"/>
          </a:solidFill>
          <a:latin typeface="Arial" charset="0"/>
          <a:ea typeface="ＭＳ Ｐゴシック" charset="0"/>
          <a:cs typeface="Arial" charset="0"/>
        </a:defRPr>
      </a:lvl8pPr>
      <a:lvl9pPr marL="1828800" algn="ctr" rtl="0" fontAlgn="base">
        <a:spcBef>
          <a:spcPct val="0"/>
        </a:spcBef>
        <a:spcAft>
          <a:spcPct val="0"/>
        </a:spcAft>
        <a:defRPr sz="3000">
          <a:solidFill>
            <a:schemeClr val="tx2"/>
          </a:solidFill>
          <a:latin typeface="Arial" charset="0"/>
          <a:ea typeface="ＭＳ Ｐゴシック" charset="0"/>
          <a:cs typeface="Arial"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80" charset="-128"/>
          <a:cs typeface="+mn-cs"/>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5pPr>
      <a:lvl6pPr marL="27813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6pPr>
      <a:lvl7pPr marL="32385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7pPr>
      <a:lvl8pPr marL="36957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8pPr>
      <a:lvl9pPr marL="41529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4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5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685800" y="1600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endParaRPr lang="en-US" sz="3000">
              <a:solidFill>
                <a:schemeClr val="tx2"/>
              </a:solidFill>
              <a:latin typeface="Arial" charset="0"/>
              <a:ea typeface="ＭＳ Ｐゴシック" charset="0"/>
            </a:endParaRPr>
          </a:p>
        </p:txBody>
      </p:sp>
      <p:sp>
        <p:nvSpPr>
          <p:cNvPr id="14339" name="Rectangle 3"/>
          <p:cNvSpPr>
            <a:spLocks noChangeArrowheads="1"/>
          </p:cNvSpPr>
          <p:nvPr/>
        </p:nvSpPr>
        <p:spPr bwMode="auto">
          <a:xfrm>
            <a:off x="5205413" y="5410200"/>
            <a:ext cx="3168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defRPr/>
            </a:pPr>
            <a:r>
              <a:rPr lang="en-US" sz="2100" dirty="0">
                <a:latin typeface="+mn-lt"/>
              </a:rPr>
              <a:t>Chad Snyder, PhD</a:t>
            </a:r>
          </a:p>
          <a:p>
            <a:pPr eaLnBrk="1" hangingPunct="1">
              <a:lnSpc>
                <a:spcPct val="80000"/>
              </a:lnSpc>
              <a:spcBef>
                <a:spcPct val="20000"/>
              </a:spcBef>
              <a:defRPr/>
            </a:pPr>
            <a:r>
              <a:rPr lang="en-US" sz="2100" dirty="0">
                <a:latin typeface="+mn-lt"/>
              </a:rPr>
              <a:t>Grace College</a:t>
            </a:r>
          </a:p>
        </p:txBody>
      </p:sp>
      <p:sp>
        <p:nvSpPr>
          <p:cNvPr id="8197" name="Rectangle 2"/>
          <p:cNvSpPr txBox="1">
            <a:spLocks noChangeArrowheads="1"/>
          </p:cNvSpPr>
          <p:nvPr/>
        </p:nvSpPr>
        <p:spPr bwMode="auto">
          <a:xfrm>
            <a:off x="5205413" y="2286000"/>
            <a:ext cx="387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pPr algn="ctr"/>
            <a:r>
              <a:rPr lang="en-US" altLang="en-US" sz="4000" dirty="0">
                <a:solidFill>
                  <a:schemeClr val="tx2"/>
                </a:solidFill>
                <a:latin typeface="+mj-lt"/>
              </a:rPr>
              <a:t>Chapter </a:t>
            </a:r>
            <a:r>
              <a:rPr lang="en-US" altLang="en-US" sz="4000" dirty="0" smtClean="0">
                <a:solidFill>
                  <a:schemeClr val="tx2"/>
                </a:solidFill>
                <a:latin typeface="+mj-lt"/>
              </a:rPr>
              <a:t>9</a:t>
            </a:r>
            <a:r>
              <a:rPr lang="en-US" altLang="en-US" sz="4000" dirty="0">
                <a:solidFill>
                  <a:schemeClr val="tx2"/>
                </a:solidFill>
                <a:latin typeface="+mj-lt"/>
              </a:rPr>
              <a:t/>
            </a:r>
            <a:br>
              <a:rPr lang="en-US" altLang="en-US" sz="4000" dirty="0">
                <a:solidFill>
                  <a:schemeClr val="tx2"/>
                </a:solidFill>
                <a:latin typeface="+mj-lt"/>
              </a:rPr>
            </a:br>
            <a:r>
              <a:rPr lang="en-US" altLang="en-US" sz="4000" dirty="0">
                <a:solidFill>
                  <a:schemeClr val="tx2"/>
                </a:solidFill>
                <a:latin typeface="+mj-lt"/>
              </a:rPr>
              <a:t>Lecture</a:t>
            </a:r>
          </a:p>
        </p:txBody>
      </p:sp>
      <p:sp>
        <p:nvSpPr>
          <p:cNvPr id="13" name="Rectangle 8"/>
          <p:cNvSpPr>
            <a:spLocks noChangeArrowheads="1"/>
          </p:cNvSpPr>
          <p:nvPr/>
        </p:nvSpPr>
        <p:spPr bwMode="auto">
          <a:xfrm>
            <a:off x="5205413" y="525463"/>
            <a:ext cx="38735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altLang="en-US" sz="2800" i="1" dirty="0">
                <a:latin typeface="+mj-lt"/>
                <a:sym typeface="Symbol" pitchFamily="80" charset="2"/>
              </a:rPr>
              <a:t>Organic Chemistry</a:t>
            </a:r>
            <a:r>
              <a:rPr lang="en-US" altLang="en-US" sz="2800" dirty="0">
                <a:latin typeface="+mj-lt"/>
                <a:sym typeface="Symbol" pitchFamily="80" charset="2"/>
              </a:rPr>
              <a:t>, </a:t>
            </a:r>
            <a:br>
              <a:rPr lang="en-US" altLang="en-US" sz="2800" dirty="0">
                <a:latin typeface="+mj-lt"/>
                <a:sym typeface="Symbol" pitchFamily="80" charset="2"/>
              </a:rPr>
            </a:br>
            <a:r>
              <a:rPr lang="en-US" altLang="en-US" sz="2800" dirty="0">
                <a:latin typeface="+mj-lt"/>
                <a:sym typeface="Symbol" pitchFamily="80" charset="2"/>
              </a:rPr>
              <a:t>9</a:t>
            </a:r>
            <a:r>
              <a:rPr lang="en-US" altLang="en-US" sz="2800" baseline="30000" dirty="0">
                <a:latin typeface="+mj-lt"/>
                <a:sym typeface="Symbol" pitchFamily="80" charset="2"/>
              </a:rPr>
              <a:t>th</a:t>
            </a:r>
            <a:r>
              <a:rPr lang="en-US" altLang="en-US" sz="2800" dirty="0">
                <a:latin typeface="+mj-lt"/>
                <a:sym typeface="Symbol" pitchFamily="80" charset="2"/>
              </a:rPr>
              <a:t> Edition</a:t>
            </a:r>
            <a:br>
              <a:rPr lang="en-US" altLang="en-US" sz="2800" dirty="0">
                <a:latin typeface="+mj-lt"/>
                <a:sym typeface="Symbol" pitchFamily="80" charset="2"/>
              </a:rPr>
            </a:br>
            <a:r>
              <a:rPr lang="en-US" altLang="en-US" sz="2800" dirty="0">
                <a:latin typeface="+mj-lt"/>
                <a:sym typeface="Symbol" pitchFamily="80" charset="2"/>
              </a:rPr>
              <a:t>L. G. Wade, Jr.</a:t>
            </a:r>
          </a:p>
        </p:txBody>
      </p:sp>
      <p:sp>
        <p:nvSpPr>
          <p:cNvPr id="8199" name="Rectangle 10"/>
          <p:cNvSpPr txBox="1">
            <a:spLocks noChangeArrowheads="1"/>
          </p:cNvSpPr>
          <p:nvPr/>
        </p:nvSpPr>
        <p:spPr bwMode="auto">
          <a:xfrm>
            <a:off x="5205413" y="3505200"/>
            <a:ext cx="3863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pPr algn="ctr" eaLnBrk="1" hangingPunct="1">
              <a:buFont typeface="Arial" charset="0"/>
              <a:buNone/>
            </a:pPr>
            <a:r>
              <a:rPr lang="en-US" altLang="en-US" sz="2800" dirty="0">
                <a:solidFill>
                  <a:schemeClr val="tx2"/>
                </a:solidFill>
                <a:latin typeface="+mn-lt"/>
              </a:rPr>
              <a:t>Alkynes</a:t>
            </a:r>
          </a:p>
        </p:txBody>
      </p:sp>
      <p:sp>
        <p:nvSpPr>
          <p:cNvPr id="10" name="Rectangle 8"/>
          <p:cNvSpPr>
            <a:spLocks noChangeArrowheads="1"/>
          </p:cNvSpPr>
          <p:nvPr/>
        </p:nvSpPr>
        <p:spPr bwMode="gray">
          <a:xfrm>
            <a:off x="315914" y="6115844"/>
            <a:ext cx="234870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cs typeface="Arial" pitchFamily="34" charset="0"/>
              </a:rPr>
              <a:t>© 2017 Pearson Education, Inc.</a:t>
            </a:r>
          </a:p>
        </p:txBody>
      </p:sp>
      <p:pic>
        <p:nvPicPr>
          <p:cNvPr id="2" name="Picture 1" descr="09_00_ChOpener.jpg"/>
          <p:cNvPicPr>
            <a:picLocks noChangeAspect="1"/>
          </p:cNvPicPr>
          <p:nvPr/>
        </p:nvPicPr>
        <p:blipFill rotWithShape="1">
          <a:blip r:embed="rId2" cstate="print">
            <a:extLst>
              <a:ext uri="{28A0092B-C50C-407E-A947-70E740481C1C}">
                <a14:useLocalDpi xmlns:a14="http://schemas.microsoft.com/office/drawing/2010/main" val="0"/>
              </a:ext>
            </a:extLst>
          </a:blip>
          <a:srcRect b="2886"/>
          <a:stretch/>
        </p:blipFill>
        <p:spPr>
          <a:xfrm>
            <a:off x="96890" y="230189"/>
            <a:ext cx="5253400" cy="42878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685800" y="230188"/>
            <a:ext cx="7772400" cy="1143000"/>
          </a:xfrm>
        </p:spPr>
        <p:txBody>
          <a:bodyPr/>
          <a:lstStyle/>
          <a:p>
            <a:pPr algn="ctr"/>
            <a:r>
              <a:rPr lang="en-US" sz="4400" b="0" dirty="0">
                <a:solidFill>
                  <a:srgbClr val="000000"/>
                </a:solidFill>
                <a:ea typeface="ＭＳ Ｐゴシック" charset="0"/>
              </a:rPr>
              <a:t>Molecular </a:t>
            </a:r>
            <a:r>
              <a:rPr lang="en-US" sz="4400" b="0" dirty="0" smtClean="0">
                <a:solidFill>
                  <a:srgbClr val="000000"/>
                </a:solidFill>
                <a:ea typeface="ＭＳ Ｐゴシック" charset="0"/>
              </a:rPr>
              <a:t>Structure</a:t>
            </a:r>
            <a:br>
              <a:rPr lang="en-US" sz="4400" b="0" dirty="0" smtClean="0">
                <a:solidFill>
                  <a:srgbClr val="000000"/>
                </a:solidFill>
                <a:ea typeface="ＭＳ Ｐゴシック" charset="0"/>
              </a:rPr>
            </a:br>
            <a:r>
              <a:rPr lang="en-US" sz="4400" b="0" dirty="0" smtClean="0">
                <a:solidFill>
                  <a:srgbClr val="000000"/>
                </a:solidFill>
                <a:ea typeface="ＭＳ Ｐゴシック" charset="0"/>
              </a:rPr>
              <a:t>of </a:t>
            </a:r>
            <a:r>
              <a:rPr lang="en-US" sz="4400" b="0" dirty="0">
                <a:solidFill>
                  <a:srgbClr val="000000"/>
                </a:solidFill>
                <a:ea typeface="ＭＳ Ｐゴシック" charset="0"/>
              </a:rPr>
              <a:t>Acetylene</a:t>
            </a:r>
          </a:p>
        </p:txBody>
      </p:sp>
      <p:sp>
        <p:nvSpPr>
          <p:cNvPr id="3" name="Rectangle 11"/>
          <p:cNvSpPr txBox="1">
            <a:spLocks noChangeArrowheads="1"/>
          </p:cNvSpPr>
          <p:nvPr/>
        </p:nvSpPr>
        <p:spPr>
          <a:xfrm>
            <a:off x="359544" y="3581400"/>
            <a:ext cx="8472762" cy="2514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n-US" sz="2400" dirty="0" smtClean="0">
                <a:solidFill>
                  <a:srgbClr val="000000"/>
                </a:solidFill>
                <a:ea typeface="ＭＳ Ｐゴシック" charset="0"/>
              </a:rPr>
              <a:t>Triple-bonded carbons have </a:t>
            </a:r>
            <a:r>
              <a:rPr lang="en-US" sz="2400" i="1" dirty="0" err="1" smtClean="0">
                <a:solidFill>
                  <a:srgbClr val="000000"/>
                </a:solidFill>
                <a:ea typeface="ＭＳ Ｐゴシック" charset="0"/>
              </a:rPr>
              <a:t>sp</a:t>
            </a:r>
            <a:r>
              <a:rPr lang="en-US" sz="2400" dirty="0" smtClean="0">
                <a:solidFill>
                  <a:srgbClr val="000000"/>
                </a:solidFill>
                <a:ea typeface="ＭＳ Ｐゴシック" charset="0"/>
              </a:rPr>
              <a:t>-hybrid orbitals.  </a:t>
            </a:r>
          </a:p>
          <a:p>
            <a:pPr>
              <a:lnSpc>
                <a:spcPct val="80000"/>
              </a:lnSpc>
            </a:pPr>
            <a:r>
              <a:rPr lang="en-US" sz="2400" dirty="0" smtClean="0">
                <a:solidFill>
                  <a:srgbClr val="000000"/>
                </a:solidFill>
                <a:ea typeface="ＭＳ Ｐゴシック" charset="0"/>
              </a:rPr>
              <a:t>A sigma bond is formed between the carbons by overlap of the </a:t>
            </a:r>
            <a:r>
              <a:rPr lang="en-US" sz="2400" i="1" dirty="0" err="1" smtClean="0">
                <a:solidFill>
                  <a:srgbClr val="000000"/>
                </a:solidFill>
                <a:ea typeface="ＭＳ Ｐゴシック" charset="0"/>
              </a:rPr>
              <a:t>sp</a:t>
            </a:r>
            <a:r>
              <a:rPr lang="en-US" sz="2400" dirty="0" smtClean="0">
                <a:solidFill>
                  <a:srgbClr val="000000"/>
                </a:solidFill>
                <a:ea typeface="ＭＳ Ｐゴシック" charset="0"/>
              </a:rPr>
              <a:t> orbitals.  </a:t>
            </a:r>
          </a:p>
          <a:p>
            <a:pPr>
              <a:lnSpc>
                <a:spcPct val="80000"/>
              </a:lnSpc>
            </a:pPr>
            <a:r>
              <a:rPr lang="en-US" sz="2400" dirty="0" smtClean="0">
                <a:solidFill>
                  <a:srgbClr val="000000"/>
                </a:solidFill>
                <a:ea typeface="ＭＳ Ｐゴシック" charset="0"/>
              </a:rPr>
              <a:t>Sigma bonds to the </a:t>
            </a:r>
            <a:r>
              <a:rPr lang="en-US" sz="2400" dirty="0" err="1" smtClean="0">
                <a:solidFill>
                  <a:srgbClr val="000000"/>
                </a:solidFill>
                <a:ea typeface="ＭＳ Ｐゴシック" charset="0"/>
              </a:rPr>
              <a:t>hydrogens</a:t>
            </a:r>
            <a:r>
              <a:rPr lang="en-US" sz="2400" dirty="0" smtClean="0">
                <a:solidFill>
                  <a:srgbClr val="000000"/>
                </a:solidFill>
                <a:ea typeface="ＭＳ Ｐゴシック" charset="0"/>
              </a:rPr>
              <a:t> are formed by using the second </a:t>
            </a:r>
            <a:r>
              <a:rPr lang="en-US" sz="2400" i="1" dirty="0" err="1" smtClean="0">
                <a:solidFill>
                  <a:srgbClr val="000000"/>
                </a:solidFill>
                <a:ea typeface="ＭＳ Ｐゴシック" charset="0"/>
              </a:rPr>
              <a:t>sp</a:t>
            </a:r>
            <a:r>
              <a:rPr lang="en-US" sz="2400" dirty="0" smtClean="0">
                <a:solidFill>
                  <a:srgbClr val="000000"/>
                </a:solidFill>
                <a:ea typeface="ＭＳ Ｐゴシック" charset="0"/>
              </a:rPr>
              <a:t> orbital.  </a:t>
            </a:r>
          </a:p>
          <a:p>
            <a:pPr>
              <a:lnSpc>
                <a:spcPct val="80000"/>
              </a:lnSpc>
            </a:pPr>
            <a:r>
              <a:rPr lang="en-US" sz="2400" dirty="0" smtClean="0">
                <a:solidFill>
                  <a:srgbClr val="000000"/>
                </a:solidFill>
                <a:ea typeface="ＭＳ Ｐゴシック" charset="0"/>
              </a:rPr>
              <a:t>Since the </a:t>
            </a:r>
            <a:r>
              <a:rPr lang="en-US" sz="2400" i="1" dirty="0" err="1" smtClean="0">
                <a:solidFill>
                  <a:srgbClr val="000000"/>
                </a:solidFill>
                <a:ea typeface="ＭＳ Ｐゴシック" charset="0"/>
              </a:rPr>
              <a:t>sp</a:t>
            </a:r>
            <a:r>
              <a:rPr lang="en-US" sz="2400" dirty="0" smtClean="0">
                <a:solidFill>
                  <a:srgbClr val="000000"/>
                </a:solidFill>
                <a:ea typeface="ＭＳ Ｐゴシック" charset="0"/>
              </a:rPr>
              <a:t> orbitals are linear, acetylene will be a linear molecule. </a:t>
            </a:r>
          </a:p>
          <a:p>
            <a:pPr>
              <a:lnSpc>
                <a:spcPct val="80000"/>
              </a:lnSpc>
            </a:pPr>
            <a:endParaRPr lang="en-US" sz="2400" dirty="0" smtClean="0">
              <a:solidFill>
                <a:srgbClr val="000000"/>
              </a:solidFill>
              <a:ea typeface="ＭＳ Ｐゴシック" charset="0"/>
            </a:endParaRPr>
          </a:p>
          <a:p>
            <a:pPr>
              <a:lnSpc>
                <a:spcPct val="80000"/>
              </a:lnSpc>
              <a:buFontTx/>
              <a:buNone/>
            </a:pPr>
            <a:endParaRPr lang="en-US" sz="2400"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13933"/>
          <a:stretch/>
        </p:blipFill>
        <p:spPr bwMode="auto">
          <a:xfrm>
            <a:off x="304800" y="1828801"/>
            <a:ext cx="8534400" cy="99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893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4213" y="230188"/>
            <a:ext cx="7772400" cy="1143000"/>
          </a:xfrm>
        </p:spPr>
        <p:txBody>
          <a:bodyPr/>
          <a:lstStyle/>
          <a:p>
            <a:pPr algn="ctr"/>
            <a:r>
              <a:rPr lang="en-US" sz="4400" b="0" dirty="0">
                <a:solidFill>
                  <a:srgbClr val="000000"/>
                </a:solidFill>
                <a:ea typeface="ＭＳ Ｐゴシック" charset="0"/>
              </a:rPr>
              <a:t>Overlap of the </a:t>
            </a:r>
            <a:r>
              <a:rPr lang="en-US" sz="4400" b="0" i="1" dirty="0">
                <a:solidFill>
                  <a:srgbClr val="000000"/>
                </a:solidFill>
                <a:ea typeface="ＭＳ Ｐゴシック" charset="0"/>
              </a:rPr>
              <a:t>p</a:t>
            </a:r>
            <a:r>
              <a:rPr lang="en-US" sz="4400" b="0" dirty="0">
                <a:solidFill>
                  <a:srgbClr val="000000"/>
                </a:solidFill>
                <a:ea typeface="ＭＳ Ｐゴシック" charset="0"/>
              </a:rPr>
              <a:t> </a:t>
            </a:r>
            <a:r>
              <a:rPr lang="en-US" sz="4400" b="0" dirty="0" smtClean="0">
                <a:solidFill>
                  <a:srgbClr val="000000"/>
                </a:solidFill>
                <a:ea typeface="ＭＳ Ｐゴシック" charset="0"/>
              </a:rPr>
              <a:t>Orbitals</a:t>
            </a:r>
            <a:br>
              <a:rPr lang="en-US" sz="4400" b="0" dirty="0" smtClean="0">
                <a:solidFill>
                  <a:srgbClr val="000000"/>
                </a:solidFill>
                <a:ea typeface="ＭＳ Ｐゴシック" charset="0"/>
              </a:rPr>
            </a:br>
            <a:r>
              <a:rPr lang="en-US" sz="4400" b="0" dirty="0" smtClean="0">
                <a:solidFill>
                  <a:srgbClr val="000000"/>
                </a:solidFill>
                <a:ea typeface="ＭＳ Ｐゴシック" charset="0"/>
              </a:rPr>
              <a:t>of </a:t>
            </a:r>
            <a:r>
              <a:rPr lang="en-US" sz="4400" b="0" dirty="0">
                <a:solidFill>
                  <a:srgbClr val="000000"/>
                </a:solidFill>
                <a:ea typeface="ＭＳ Ｐゴシック" charset="0"/>
              </a:rPr>
              <a:t>Acetylene</a:t>
            </a:r>
          </a:p>
        </p:txBody>
      </p:sp>
      <p:sp>
        <p:nvSpPr>
          <p:cNvPr id="3" name="Rectangle 18"/>
          <p:cNvSpPr txBox="1">
            <a:spLocks noChangeArrowheads="1"/>
          </p:cNvSpPr>
          <p:nvPr/>
        </p:nvSpPr>
        <p:spPr>
          <a:xfrm>
            <a:off x="11655" y="4468919"/>
            <a:ext cx="8750738" cy="128661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buFontTx/>
              <a:buNone/>
            </a:pPr>
            <a:r>
              <a:rPr lang="en-US" sz="2400" dirty="0" smtClean="0">
                <a:solidFill>
                  <a:srgbClr val="000000"/>
                </a:solidFill>
                <a:ea typeface="ＭＳ Ｐゴシック" charset="0"/>
              </a:rPr>
              <a:t>    Each carbon in acetylene has two </a:t>
            </a:r>
            <a:r>
              <a:rPr lang="en-US" sz="2400" dirty="0" err="1" smtClean="0">
                <a:solidFill>
                  <a:srgbClr val="000000"/>
                </a:solidFill>
                <a:ea typeface="ＭＳ Ｐゴシック" charset="0"/>
              </a:rPr>
              <a:t>unhybridized</a:t>
            </a:r>
            <a:r>
              <a:rPr lang="en-US" sz="2400" dirty="0" smtClean="0">
                <a:solidFill>
                  <a:srgbClr val="000000"/>
                </a:solidFill>
                <a:ea typeface="ＭＳ Ｐゴシック" charset="0"/>
              </a:rPr>
              <a:t> </a:t>
            </a:r>
            <a:r>
              <a:rPr lang="en-US" sz="2400" i="1" dirty="0" smtClean="0">
                <a:solidFill>
                  <a:srgbClr val="000000"/>
                </a:solidFill>
                <a:ea typeface="ＭＳ Ｐゴシック" charset="0"/>
              </a:rPr>
              <a:t>p</a:t>
            </a:r>
            <a:r>
              <a:rPr lang="en-US" sz="2400" dirty="0" smtClean="0">
                <a:solidFill>
                  <a:srgbClr val="000000"/>
                </a:solidFill>
                <a:ea typeface="ＭＳ Ｐゴシック" charset="0"/>
              </a:rPr>
              <a:t> orbitals with one </a:t>
            </a:r>
            <a:r>
              <a:rPr lang="en-US" sz="2400" dirty="0" err="1" smtClean="0">
                <a:solidFill>
                  <a:srgbClr val="000000"/>
                </a:solidFill>
                <a:ea typeface="ＭＳ Ｐゴシック" charset="0"/>
              </a:rPr>
              <a:t>nonbonded</a:t>
            </a:r>
            <a:r>
              <a:rPr lang="en-US" sz="2400" dirty="0" smtClean="0">
                <a:solidFill>
                  <a:srgbClr val="000000"/>
                </a:solidFill>
                <a:ea typeface="ＭＳ Ｐゴシック" charset="0"/>
              </a:rPr>
              <a:t> electron. It is the overlap of the parallel </a:t>
            </a:r>
            <a:r>
              <a:rPr lang="en-US" sz="2400" i="1" dirty="0" smtClean="0">
                <a:solidFill>
                  <a:srgbClr val="000000"/>
                </a:solidFill>
                <a:ea typeface="ＭＳ Ｐゴシック" charset="0"/>
              </a:rPr>
              <a:t>p</a:t>
            </a:r>
            <a:r>
              <a:rPr lang="en-US" sz="2400" dirty="0" smtClean="0">
                <a:solidFill>
                  <a:srgbClr val="000000"/>
                </a:solidFill>
                <a:ea typeface="ＭＳ Ｐゴシック" charset="0"/>
              </a:rPr>
              <a:t> orbitals that forms the triple bond (two pi orbitals). </a:t>
            </a:r>
            <a:endParaRPr lang="en-US" sz="2400"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8522"/>
          <a:stretch/>
        </p:blipFill>
        <p:spPr bwMode="auto">
          <a:xfrm>
            <a:off x="304800" y="2259119"/>
            <a:ext cx="8534400" cy="179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6650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95235"/>
            <a:ext cx="7772400" cy="1143000"/>
          </a:xfrm>
        </p:spPr>
        <p:txBody>
          <a:bodyPr/>
          <a:lstStyle/>
          <a:p>
            <a:pPr algn="ctr"/>
            <a:r>
              <a:rPr lang="en-US" sz="4400" b="0" dirty="0">
                <a:solidFill>
                  <a:srgbClr val="000000"/>
                </a:solidFill>
                <a:ea typeface="ＭＳ Ｐゴシック" charset="0"/>
              </a:rPr>
              <a:t>Bond Lengths</a:t>
            </a:r>
          </a:p>
        </p:txBody>
      </p:sp>
      <p:sp>
        <p:nvSpPr>
          <p:cNvPr id="3" name="Rectangle 3"/>
          <p:cNvSpPr txBox="1">
            <a:spLocks noChangeArrowheads="1"/>
          </p:cNvSpPr>
          <p:nvPr/>
        </p:nvSpPr>
        <p:spPr bwMode="auto">
          <a:xfrm>
            <a:off x="352332" y="1676400"/>
            <a:ext cx="8077200" cy="126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800" dirty="0" smtClean="0">
                <a:ea typeface="ＭＳ Ｐゴシック" charset="0"/>
              </a:rPr>
              <a:t>Triple bonds are shorter than double or single bonds because of the two pi overlapping orbitals.</a:t>
            </a:r>
            <a:endParaRPr lang="en-US" sz="2800"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8252"/>
          <a:stretch/>
        </p:blipFill>
        <p:spPr bwMode="auto">
          <a:xfrm>
            <a:off x="304800" y="3170238"/>
            <a:ext cx="8534400" cy="254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7397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title"/>
          </p:nvPr>
        </p:nvSpPr>
        <p:spPr>
          <a:xfrm>
            <a:off x="685800" y="195235"/>
            <a:ext cx="7772400" cy="1143000"/>
          </a:xfrm>
        </p:spPr>
        <p:txBody>
          <a:bodyPr/>
          <a:lstStyle/>
          <a:p>
            <a:pPr algn="ctr"/>
            <a:r>
              <a:rPr lang="en-US" sz="4400" b="0" dirty="0">
                <a:solidFill>
                  <a:srgbClr val="000000"/>
                </a:solidFill>
                <a:ea typeface="ＭＳ Ｐゴシック" charset="0"/>
              </a:rPr>
              <a:t>Acidity of Hydrocarbons</a:t>
            </a:r>
          </a:p>
        </p:txBody>
      </p:sp>
      <p:pic>
        <p:nvPicPr>
          <p:cNvPr id="3" name="Picture 2" descr="09_03_Table.jpg"/>
          <p:cNvPicPr>
            <a:picLocks noChangeAspect="1"/>
          </p:cNvPicPr>
          <p:nvPr/>
        </p:nvPicPr>
        <p:blipFill rotWithShape="1">
          <a:blip r:embed="rId3">
            <a:extLst>
              <a:ext uri="{28A0092B-C50C-407E-A947-70E740481C1C}">
                <a14:useLocalDpi xmlns:a14="http://schemas.microsoft.com/office/drawing/2010/main" val="0"/>
              </a:ext>
            </a:extLst>
          </a:blip>
          <a:srcRect b="4152"/>
          <a:stretch/>
        </p:blipFill>
        <p:spPr>
          <a:xfrm>
            <a:off x="304800" y="1726208"/>
            <a:ext cx="8534400" cy="3903061"/>
          </a:xfrm>
          <a:prstGeom prst="rect">
            <a:avLst/>
          </a:prstGeom>
        </p:spPr>
      </p:pic>
    </p:spTree>
    <p:extLst>
      <p:ext uri="{BB962C8B-B14F-4D97-AF65-F5344CB8AC3E}">
        <p14:creationId xmlns:p14="http://schemas.microsoft.com/office/powerpoint/2010/main" val="16526302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4213" y="195235"/>
            <a:ext cx="7772400" cy="1143000"/>
          </a:xfrm>
        </p:spPr>
        <p:txBody>
          <a:bodyPr/>
          <a:lstStyle/>
          <a:p>
            <a:pPr algn="ctr"/>
            <a:r>
              <a:rPr lang="en-US" sz="4400" b="0" dirty="0">
                <a:solidFill>
                  <a:srgbClr val="000000"/>
                </a:solidFill>
                <a:ea typeface="ＭＳ Ｐゴシック" charset="0"/>
              </a:rPr>
              <a:t>Acidity of Alkynes</a:t>
            </a:r>
          </a:p>
        </p:txBody>
      </p:sp>
      <p:sp>
        <p:nvSpPr>
          <p:cNvPr id="3" name="Rectangle 3"/>
          <p:cNvSpPr txBox="1">
            <a:spLocks noChangeArrowheads="1"/>
          </p:cNvSpPr>
          <p:nvPr/>
        </p:nvSpPr>
        <p:spPr bwMode="auto">
          <a:xfrm>
            <a:off x="352331" y="1981200"/>
            <a:ext cx="858484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ea typeface="ＭＳ Ｐゴシック" charset="0"/>
              </a:rPr>
              <a:t>Terminal alkynes are more acidic than other hydrocarbons due to the higher </a:t>
            </a:r>
            <a:r>
              <a:rPr lang="en-US" sz="2800" i="1" dirty="0" smtClean="0">
                <a:ea typeface="ＭＳ Ｐゴシック" charset="0"/>
              </a:rPr>
              <a:t>s</a:t>
            </a:r>
            <a:r>
              <a:rPr lang="en-US" sz="2800" dirty="0" smtClean="0">
                <a:ea typeface="ＭＳ Ｐゴシック" charset="0"/>
              </a:rPr>
              <a:t> character of the </a:t>
            </a:r>
            <a:r>
              <a:rPr lang="en-US" sz="2800" i="1" dirty="0" err="1" smtClean="0">
                <a:ea typeface="ＭＳ Ｐゴシック" charset="0"/>
              </a:rPr>
              <a:t>sp</a:t>
            </a:r>
            <a:r>
              <a:rPr lang="en-US" sz="2800" dirty="0" smtClean="0">
                <a:ea typeface="ＭＳ Ｐゴシック" charset="0"/>
              </a:rPr>
              <a:t> hybridized carbon.</a:t>
            </a:r>
          </a:p>
          <a:p>
            <a:r>
              <a:rPr lang="en-US" sz="2800" dirty="0" smtClean="0">
                <a:ea typeface="ＭＳ Ｐゴシック" charset="0"/>
              </a:rPr>
              <a:t>Terminal alkynes can be deprotonated quantitatively with strong bases such as sodium amide (</a:t>
            </a:r>
            <a:r>
              <a:rPr lang="en-US" sz="2800" baseline="40000" dirty="0" smtClean="0">
                <a:ea typeface="ＭＳ Ｐゴシック" charset="0"/>
              </a:rPr>
              <a:t>–</a:t>
            </a:r>
            <a:r>
              <a:rPr lang="en-US" sz="2800" dirty="0" smtClean="0">
                <a:ea typeface="ＭＳ Ｐゴシック" charset="0"/>
              </a:rPr>
              <a:t>NH</a:t>
            </a:r>
            <a:r>
              <a:rPr lang="en-US" sz="2800" baseline="-20000" dirty="0" smtClean="0">
                <a:ea typeface="ＭＳ Ｐゴシック" charset="0"/>
              </a:rPr>
              <a:t>2</a:t>
            </a:r>
            <a:r>
              <a:rPr lang="en-US" sz="2800" dirty="0" smtClean="0">
                <a:ea typeface="ＭＳ Ｐゴシック" charset="0"/>
              </a:rPr>
              <a:t>).</a:t>
            </a:r>
          </a:p>
          <a:p>
            <a:r>
              <a:rPr lang="en-US" sz="2800" dirty="0" smtClean="0">
                <a:ea typeface="ＭＳ Ｐゴシック" charset="0"/>
              </a:rPr>
              <a:t>Hydroxide (HO</a:t>
            </a:r>
            <a:r>
              <a:rPr lang="en-US" sz="2800" baseline="40000" dirty="0" smtClean="0">
                <a:ea typeface="ＭＳ Ｐゴシック" charset="0"/>
              </a:rPr>
              <a:t>–</a:t>
            </a:r>
            <a:r>
              <a:rPr lang="en-US" sz="2800" dirty="0" smtClean="0">
                <a:ea typeface="ＭＳ Ｐゴシック" charset="0"/>
              </a:rPr>
              <a:t>) and </a:t>
            </a:r>
            <a:r>
              <a:rPr lang="en-US" sz="2800" dirty="0" err="1" smtClean="0">
                <a:ea typeface="ＭＳ Ｐゴシック" charset="0"/>
              </a:rPr>
              <a:t>alkoxide</a:t>
            </a:r>
            <a:r>
              <a:rPr lang="en-US" sz="2800" dirty="0" smtClean="0">
                <a:ea typeface="ＭＳ Ｐゴシック" charset="0"/>
              </a:rPr>
              <a:t> (RO</a:t>
            </a:r>
            <a:r>
              <a:rPr lang="en-US" sz="2800" baseline="40000" dirty="0" smtClean="0">
                <a:ea typeface="ＭＳ Ｐゴシック" charset="0"/>
              </a:rPr>
              <a:t>–</a:t>
            </a:r>
            <a:r>
              <a:rPr lang="en-US" sz="2800" dirty="0" smtClean="0">
                <a:ea typeface="ＭＳ Ｐゴシック" charset="0"/>
              </a:rPr>
              <a:t>) bases are not strong enough to deprotonate the alkyne quantitatively.</a:t>
            </a:r>
            <a:endParaRPr lang="en-US" sz="2800" dirty="0">
              <a:ea typeface="ＭＳ Ｐゴシック" charset="0"/>
            </a:endParaRPr>
          </a:p>
        </p:txBody>
      </p:sp>
    </p:spTree>
    <p:extLst>
      <p:ext uri="{BB962C8B-B14F-4D97-AF65-F5344CB8AC3E}">
        <p14:creationId xmlns:p14="http://schemas.microsoft.com/office/powerpoint/2010/main" val="23584108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_Pg435_UnFigure_1.jpg"/>
          <p:cNvPicPr>
            <a:picLocks noChangeAspect="1"/>
          </p:cNvPicPr>
          <p:nvPr/>
        </p:nvPicPr>
        <p:blipFill rotWithShape="1">
          <a:blip r:embed="rId3">
            <a:extLst>
              <a:ext uri="{28A0092B-C50C-407E-A947-70E740481C1C}">
                <a14:useLocalDpi xmlns:a14="http://schemas.microsoft.com/office/drawing/2010/main" val="0"/>
              </a:ext>
            </a:extLst>
          </a:blip>
          <a:srcRect b="3718"/>
          <a:stretch/>
        </p:blipFill>
        <p:spPr>
          <a:xfrm>
            <a:off x="304800" y="1321898"/>
            <a:ext cx="8534400" cy="4214204"/>
          </a:xfrm>
          <a:prstGeom prst="rect">
            <a:avLst/>
          </a:prstGeom>
        </p:spPr>
      </p:pic>
    </p:spTree>
    <p:extLst>
      <p:ext uri="{BB962C8B-B14F-4D97-AF65-F5344CB8AC3E}">
        <p14:creationId xmlns:p14="http://schemas.microsoft.com/office/powerpoint/2010/main" val="34663062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83584"/>
            <a:ext cx="7772400" cy="1143000"/>
          </a:xfrm>
        </p:spPr>
        <p:txBody>
          <a:bodyPr/>
          <a:lstStyle/>
          <a:p>
            <a:pPr algn="ctr"/>
            <a:r>
              <a:rPr lang="en-US" sz="4400" b="0" dirty="0">
                <a:solidFill>
                  <a:srgbClr val="000000"/>
                </a:solidFill>
                <a:ea typeface="ＭＳ Ｐゴシック" charset="0"/>
              </a:rPr>
              <a:t>Formation of </a:t>
            </a:r>
            <a:r>
              <a:rPr lang="en-US" sz="4400" b="0" dirty="0" err="1">
                <a:solidFill>
                  <a:srgbClr val="000000"/>
                </a:solidFill>
                <a:ea typeface="ＭＳ Ｐゴシック" charset="0"/>
              </a:rPr>
              <a:t>Acetylide</a:t>
            </a:r>
            <a:r>
              <a:rPr lang="en-US" sz="4400" b="0" dirty="0">
                <a:solidFill>
                  <a:srgbClr val="000000"/>
                </a:solidFill>
                <a:ea typeface="ＭＳ Ｐゴシック" charset="0"/>
              </a:rPr>
              <a:t> Ions</a:t>
            </a:r>
          </a:p>
        </p:txBody>
      </p:sp>
      <p:sp>
        <p:nvSpPr>
          <p:cNvPr id="3" name="Rectangle 3"/>
          <p:cNvSpPr txBox="1">
            <a:spLocks noChangeArrowheads="1"/>
          </p:cNvSpPr>
          <p:nvPr/>
        </p:nvSpPr>
        <p:spPr bwMode="auto">
          <a:xfrm>
            <a:off x="361214" y="1404349"/>
            <a:ext cx="8213506" cy="457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ea typeface="ＭＳ Ｐゴシック" charset="0"/>
              </a:rPr>
              <a:t>H</a:t>
            </a:r>
            <a:r>
              <a:rPr lang="en-US" sz="2800" baseline="30000" dirty="0" smtClean="0">
                <a:ea typeface="ＭＳ Ｐゴシック" charset="0"/>
              </a:rPr>
              <a:t>+</a:t>
            </a:r>
            <a:r>
              <a:rPr lang="en-US" sz="2800" dirty="0" smtClean="0">
                <a:ea typeface="ＭＳ Ｐゴシック" charset="0"/>
              </a:rPr>
              <a:t> can be removed from a terminal alkyne by sodium amide, NaNH</a:t>
            </a:r>
            <a:r>
              <a:rPr lang="en-US" sz="2800" baseline="-25000" dirty="0" smtClean="0">
                <a:ea typeface="ＭＳ Ｐゴシック" charset="0"/>
              </a:rPr>
              <a:t>2</a:t>
            </a:r>
            <a:r>
              <a:rPr lang="en-US" sz="2800" dirty="0" smtClean="0">
                <a:ea typeface="ＭＳ Ｐゴシック" charset="0"/>
              </a:rPr>
              <a:t>.</a:t>
            </a:r>
            <a:br>
              <a:rPr lang="en-US" sz="2800" dirty="0" smtClean="0">
                <a:ea typeface="ＭＳ Ｐゴシック" charset="0"/>
              </a:rPr>
            </a:br>
            <a:r>
              <a:rPr lang="en-US" sz="2800" dirty="0" smtClean="0">
                <a:ea typeface="ＭＳ Ｐゴシック" charset="0"/>
              </a:rPr>
              <a:t/>
            </a:r>
            <a:br>
              <a:rPr lang="en-US" sz="2800" dirty="0" smtClean="0">
                <a:ea typeface="ＭＳ Ｐゴシック" charset="0"/>
              </a:rPr>
            </a:br>
            <a:r>
              <a:rPr lang="en-US" sz="2800" dirty="0" smtClean="0">
                <a:ea typeface="ＭＳ Ｐゴシック" charset="0"/>
              </a:rPr>
              <a:t/>
            </a:r>
            <a:br>
              <a:rPr lang="en-US" sz="2800" dirty="0" smtClean="0">
                <a:ea typeface="ＭＳ Ｐゴシック" charset="0"/>
              </a:rPr>
            </a:br>
            <a:endParaRPr lang="en-US" sz="2800" dirty="0" smtClean="0">
              <a:ea typeface="ＭＳ Ｐゴシック" charset="0"/>
            </a:endParaRPr>
          </a:p>
          <a:p>
            <a:r>
              <a:rPr lang="en-US" sz="2800" dirty="0" smtClean="0">
                <a:ea typeface="ＭＳ Ｐゴシック" charset="0"/>
              </a:rPr>
              <a:t/>
            </a:r>
            <a:br>
              <a:rPr lang="en-US" sz="2800" dirty="0" smtClean="0">
                <a:ea typeface="ＭＳ Ｐゴシック" charset="0"/>
              </a:rPr>
            </a:br>
            <a:r>
              <a:rPr lang="en-US" sz="2800" dirty="0" smtClean="0">
                <a:ea typeface="ＭＳ Ｐゴシック" charset="0"/>
              </a:rPr>
              <a:t/>
            </a:r>
            <a:br>
              <a:rPr lang="en-US" sz="2800" dirty="0" smtClean="0">
                <a:ea typeface="ＭＳ Ｐゴシック" charset="0"/>
              </a:rPr>
            </a:br>
            <a:endParaRPr lang="en-US" sz="2800" dirty="0" smtClean="0">
              <a:ea typeface="ＭＳ Ｐゴシック" charset="0"/>
            </a:endParaRPr>
          </a:p>
          <a:p>
            <a:r>
              <a:rPr lang="en-US" sz="2800" dirty="0" smtClean="0">
                <a:ea typeface="ＭＳ Ｐゴシック" charset="0"/>
              </a:rPr>
              <a:t>The </a:t>
            </a:r>
            <a:r>
              <a:rPr lang="en-US" sz="2800" dirty="0" err="1" smtClean="0">
                <a:ea typeface="ＭＳ Ｐゴシック" charset="0"/>
              </a:rPr>
              <a:t>acetylide</a:t>
            </a:r>
            <a:r>
              <a:rPr lang="en-US" sz="2800" dirty="0" smtClean="0">
                <a:ea typeface="ＭＳ Ｐゴシック" charset="0"/>
              </a:rPr>
              <a:t> ion is a strong nucleophile </a:t>
            </a:r>
            <a:r>
              <a:rPr lang="en-US" sz="2800" dirty="0" smtClean="0">
                <a:solidFill>
                  <a:srgbClr val="000000"/>
                </a:solidFill>
                <a:ea typeface="ＭＳ Ｐゴシック" charset="0"/>
              </a:rPr>
              <a:t>that can easily do addition and substitution reactions.</a:t>
            </a:r>
            <a:endParaRPr lang="en-US" sz="2800" dirty="0">
              <a:solidFill>
                <a:srgbClr val="000000"/>
              </a:solidFill>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6788"/>
          <a:stretch/>
        </p:blipFill>
        <p:spPr bwMode="auto">
          <a:xfrm>
            <a:off x="268953" y="2625364"/>
            <a:ext cx="8602920" cy="205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5790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772400" cy="1143000"/>
          </a:xfrm>
        </p:spPr>
        <p:txBody>
          <a:bodyPr/>
          <a:lstStyle/>
          <a:p>
            <a:pPr algn="ctr"/>
            <a:r>
              <a:rPr lang="en-US" sz="4400" b="0" dirty="0" err="1">
                <a:solidFill>
                  <a:srgbClr val="000000"/>
                </a:solidFill>
                <a:ea typeface="ＭＳ Ｐゴシック" charset="0"/>
              </a:rPr>
              <a:t>Acetylide</a:t>
            </a:r>
            <a:r>
              <a:rPr lang="en-US" sz="4400" b="0" dirty="0">
                <a:solidFill>
                  <a:srgbClr val="000000"/>
                </a:solidFill>
                <a:ea typeface="ＭＳ Ｐゴシック" charset="0"/>
              </a:rPr>
              <a:t> Ions </a:t>
            </a:r>
            <a:r>
              <a:rPr lang="en-US" sz="4400" b="0" dirty="0" smtClean="0">
                <a:solidFill>
                  <a:srgbClr val="000000"/>
                </a:solidFill>
                <a:ea typeface="ＭＳ Ｐゴシック" charset="0"/>
              </a:rPr>
              <a:t>in S</a:t>
            </a:r>
            <a:r>
              <a:rPr lang="en-US" sz="4400" b="0" baseline="-25000" dirty="0" smtClean="0">
                <a:solidFill>
                  <a:srgbClr val="000000"/>
                </a:solidFill>
                <a:ea typeface="ＭＳ Ｐゴシック" charset="0"/>
              </a:rPr>
              <a:t>N</a:t>
            </a:r>
            <a:r>
              <a:rPr lang="en-US" sz="4400" b="0" dirty="0" smtClean="0">
                <a:solidFill>
                  <a:srgbClr val="000000"/>
                </a:solidFill>
                <a:ea typeface="ＭＳ Ｐゴシック" charset="0"/>
              </a:rPr>
              <a:t>2 </a:t>
            </a:r>
            <a:r>
              <a:rPr lang="en-US" sz="4400" b="0" dirty="0">
                <a:solidFill>
                  <a:srgbClr val="000000"/>
                </a:solidFill>
                <a:ea typeface="ＭＳ Ｐゴシック" charset="0"/>
              </a:rPr>
              <a:t>Reactions</a:t>
            </a:r>
          </a:p>
        </p:txBody>
      </p:sp>
      <p:sp>
        <p:nvSpPr>
          <p:cNvPr id="3" name="Rectangle 3"/>
          <p:cNvSpPr txBox="1">
            <a:spLocks noChangeArrowheads="1"/>
          </p:cNvSpPr>
          <p:nvPr/>
        </p:nvSpPr>
        <p:spPr>
          <a:xfrm>
            <a:off x="363984" y="3276600"/>
            <a:ext cx="7772400" cy="2362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400" dirty="0" smtClean="0">
                <a:solidFill>
                  <a:srgbClr val="000000"/>
                </a:solidFill>
                <a:ea typeface="ＭＳ Ｐゴシック" charset="0"/>
              </a:rPr>
              <a:t>One of the best methods for synthesizing substituted alkynes is a </a:t>
            </a:r>
            <a:r>
              <a:rPr lang="en-US" sz="2400" dirty="0" err="1" smtClean="0">
                <a:solidFill>
                  <a:srgbClr val="000000"/>
                </a:solidFill>
                <a:ea typeface="ＭＳ Ｐゴシック" charset="0"/>
              </a:rPr>
              <a:t>nucleophilic</a:t>
            </a:r>
            <a:r>
              <a:rPr lang="en-US" sz="2400" dirty="0" smtClean="0">
                <a:solidFill>
                  <a:srgbClr val="000000"/>
                </a:solidFill>
                <a:ea typeface="ＭＳ Ｐゴシック" charset="0"/>
              </a:rPr>
              <a:t> attack by the </a:t>
            </a:r>
            <a:r>
              <a:rPr lang="en-US" sz="2400" dirty="0" err="1" smtClean="0">
                <a:solidFill>
                  <a:srgbClr val="000000"/>
                </a:solidFill>
                <a:ea typeface="ＭＳ Ｐゴシック" charset="0"/>
              </a:rPr>
              <a:t>acetylide</a:t>
            </a:r>
            <a:r>
              <a:rPr lang="en-US" sz="2400" dirty="0" smtClean="0">
                <a:solidFill>
                  <a:srgbClr val="000000"/>
                </a:solidFill>
                <a:ea typeface="ＭＳ Ｐゴシック" charset="0"/>
              </a:rPr>
              <a:t> ion on an unhindered alkyl halide.</a:t>
            </a:r>
          </a:p>
          <a:p>
            <a:pPr>
              <a:lnSpc>
                <a:spcPct val="90000"/>
              </a:lnSpc>
            </a:pPr>
            <a:r>
              <a:rPr lang="en-US" sz="2400" dirty="0" smtClean="0">
                <a:ea typeface="ＭＳ Ｐゴシック" charset="0"/>
              </a:rPr>
              <a:t>S</a:t>
            </a:r>
            <a:r>
              <a:rPr lang="en-US" sz="2400" baseline="-25000" dirty="0" smtClean="0">
                <a:ea typeface="ＭＳ Ｐゴシック" charset="0"/>
              </a:rPr>
              <a:t>N</a:t>
            </a:r>
            <a:r>
              <a:rPr lang="en-US" sz="2400" dirty="0" smtClean="0">
                <a:ea typeface="ＭＳ Ｐゴシック" charset="0"/>
              </a:rPr>
              <a:t>2 reactions with 1</a:t>
            </a:r>
            <a:r>
              <a:rPr lang="en-US" sz="2400" dirty="0">
                <a:ea typeface="Calibri"/>
              </a:rPr>
              <a:t>°</a:t>
            </a:r>
            <a:r>
              <a:rPr lang="en-US" sz="2400" dirty="0" smtClean="0">
                <a:ea typeface="ＭＳ Ｐゴシック" charset="0"/>
                <a:sym typeface="Symbol" charset="0"/>
              </a:rPr>
              <a:t> alkyl halides lengthen the alkyne chain.</a:t>
            </a:r>
          </a:p>
          <a:p>
            <a:pPr>
              <a:lnSpc>
                <a:spcPct val="90000"/>
              </a:lnSpc>
            </a:pPr>
            <a:r>
              <a:rPr lang="en-US" sz="2400" dirty="0" smtClean="0">
                <a:ea typeface="ＭＳ Ｐゴシック" charset="0"/>
                <a:sym typeface="Symbol" charset="0"/>
              </a:rPr>
              <a:t>Unhindered alkyl halides work better in an </a:t>
            </a:r>
            <a:r>
              <a:rPr lang="en-US" sz="2400" dirty="0" smtClean="0">
                <a:ea typeface="ＭＳ Ｐゴシック" charset="0"/>
              </a:rPr>
              <a:t>S</a:t>
            </a:r>
            <a:r>
              <a:rPr lang="en-US" sz="2400" baseline="-25000" dirty="0" smtClean="0">
                <a:ea typeface="ＭＳ Ｐゴシック" charset="0"/>
              </a:rPr>
              <a:t>N</a:t>
            </a:r>
            <a:r>
              <a:rPr lang="en-US" sz="2400" dirty="0" smtClean="0">
                <a:ea typeface="ＭＳ Ｐゴシック" charset="0"/>
              </a:rPr>
              <a:t>2</a:t>
            </a:r>
            <a:r>
              <a:rPr lang="en-US" sz="2400" dirty="0" smtClean="0">
                <a:ea typeface="ＭＳ Ｐゴシック" charset="0"/>
                <a:sym typeface="Symbol" charset="0"/>
              </a:rPr>
              <a:t> reaction: CH</a:t>
            </a:r>
            <a:r>
              <a:rPr lang="en-US" sz="2400" baseline="-20000" dirty="0" smtClean="0">
                <a:ea typeface="ＭＳ Ｐゴシック" charset="0"/>
                <a:sym typeface="Symbol" charset="0"/>
              </a:rPr>
              <a:t>3</a:t>
            </a:r>
            <a:r>
              <a:rPr lang="en-US" sz="2400" dirty="0" smtClean="0">
                <a:ea typeface="ＭＳ Ｐゴシック" charset="0"/>
                <a:sym typeface="Symbol" charset="0"/>
              </a:rPr>
              <a:t>X  &gt;  1</a:t>
            </a:r>
            <a:r>
              <a:rPr lang="en-US" sz="2400" dirty="0">
                <a:ea typeface="Calibri"/>
              </a:rPr>
              <a:t>°</a:t>
            </a:r>
            <a:r>
              <a:rPr lang="en-US" sz="2400" dirty="0" smtClean="0">
                <a:ea typeface="ＭＳ Ｐゴシック" charset="0"/>
                <a:sym typeface="Symbol" charset="0"/>
              </a:rPr>
              <a:t>.</a:t>
            </a:r>
            <a:endParaRPr lang="en-US" sz="2400" dirty="0">
              <a:ea typeface="ＭＳ Ｐゴシック" charset="0"/>
              <a:sym typeface="Symbol"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22520"/>
          <a:stretch/>
        </p:blipFill>
        <p:spPr bwMode="auto">
          <a:xfrm>
            <a:off x="304800" y="2115521"/>
            <a:ext cx="8534400" cy="59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8296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772400" cy="1143000"/>
          </a:xfrm>
        </p:spPr>
        <p:txBody>
          <a:bodyPr/>
          <a:lstStyle/>
          <a:p>
            <a:pPr algn="ctr"/>
            <a:r>
              <a:rPr lang="en-US" sz="4400" b="0" dirty="0" err="1">
                <a:solidFill>
                  <a:srgbClr val="000000"/>
                </a:solidFill>
                <a:ea typeface="ＭＳ Ｐゴシック" charset="0"/>
              </a:rPr>
              <a:t>Acetylide</a:t>
            </a:r>
            <a:r>
              <a:rPr lang="en-US" sz="4400" b="0" dirty="0">
                <a:solidFill>
                  <a:srgbClr val="000000"/>
                </a:solidFill>
                <a:ea typeface="ＭＳ Ｐゴシック" charset="0"/>
              </a:rPr>
              <a:t> Ions as Strong Bases</a:t>
            </a:r>
          </a:p>
        </p:txBody>
      </p:sp>
      <p:sp>
        <p:nvSpPr>
          <p:cNvPr id="3" name="Rectangle 3"/>
          <p:cNvSpPr txBox="1">
            <a:spLocks noChangeArrowheads="1"/>
          </p:cNvSpPr>
          <p:nvPr/>
        </p:nvSpPr>
        <p:spPr>
          <a:xfrm>
            <a:off x="363984" y="4114800"/>
            <a:ext cx="8153400"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err="1" smtClean="0">
                <a:ea typeface="ＭＳ Ｐゴシック" charset="0"/>
              </a:rPr>
              <a:t>Acetylide</a:t>
            </a:r>
            <a:r>
              <a:rPr lang="en-US" sz="2800" dirty="0" smtClean="0">
                <a:ea typeface="ＭＳ Ｐゴシック" charset="0"/>
              </a:rPr>
              <a:t> ions are also strong bases. If the S</a:t>
            </a:r>
            <a:r>
              <a:rPr lang="en-US" sz="2800" baseline="-20000" dirty="0" smtClean="0">
                <a:ea typeface="ＭＳ Ｐゴシック" charset="0"/>
              </a:rPr>
              <a:t>N</a:t>
            </a:r>
            <a:r>
              <a:rPr lang="en-US" sz="2800" dirty="0" smtClean="0">
                <a:ea typeface="ＭＳ Ｐゴシック" charset="0"/>
              </a:rPr>
              <a:t>2 reaction is not possible, then an elimination (E2) will occur.</a:t>
            </a:r>
            <a:endParaRPr lang="en-US" sz="2800"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15921"/>
          <a:stretch/>
        </p:blipFill>
        <p:spPr bwMode="auto">
          <a:xfrm>
            <a:off x="304800" y="2362201"/>
            <a:ext cx="8534400" cy="82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5816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75636" y="1447800"/>
            <a:ext cx="8610600" cy="338554"/>
          </a:xfrm>
          <a:prstGeom prst="rect">
            <a:avLst/>
          </a:prstGeom>
          <a:noFill/>
          <a:ln w="9525">
            <a:noFill/>
            <a:miter lim="800000"/>
            <a:headEnd/>
            <a:tailEnd/>
          </a:ln>
        </p:spPr>
        <p:txBody>
          <a:bodyPr>
            <a:spAutoFit/>
          </a:bodyPr>
          <a:lstStyle/>
          <a:p>
            <a:pPr>
              <a:defRPr/>
            </a:pPr>
            <a:r>
              <a:rPr lang="en-US" altLang="en-US" sz="1600" dirty="0">
                <a:latin typeface="+mn-lt"/>
                <a:ea typeface="ＭＳ Ｐゴシック" pitchFamily="-110" charset="-128"/>
                <a:cs typeface="+mn-cs"/>
              </a:rPr>
              <a:t>Show how to synthesize 3-decyne from acetylene and any necessary alkyl halides.</a:t>
            </a:r>
            <a:endParaRPr lang="en-US" altLang="en-US" dirty="0">
              <a:latin typeface="+mn-lt"/>
              <a:ea typeface="ＭＳ Ｐゴシック" pitchFamily="-110" charset="-128"/>
              <a:cs typeface="+mn-cs"/>
            </a:endParaRPr>
          </a:p>
        </p:txBody>
      </p:sp>
      <p:sp>
        <p:nvSpPr>
          <p:cNvPr id="3" name="Text Box 8"/>
          <p:cNvSpPr txBox="1">
            <a:spLocks noChangeArrowheads="1"/>
          </p:cNvSpPr>
          <p:nvPr/>
        </p:nvSpPr>
        <p:spPr bwMode="auto">
          <a:xfrm>
            <a:off x="375636" y="2743200"/>
            <a:ext cx="8610600" cy="830263"/>
          </a:xfrm>
          <a:prstGeom prst="rect">
            <a:avLst/>
          </a:prstGeom>
          <a:noFill/>
          <a:ln w="9525">
            <a:noFill/>
            <a:miter lim="800000"/>
            <a:headEnd/>
            <a:tailEnd/>
          </a:ln>
        </p:spPr>
        <p:txBody>
          <a:bodyPr>
            <a:spAutoFit/>
          </a:bodyPr>
          <a:lstStyle/>
          <a:p>
            <a:pPr>
              <a:defRPr/>
            </a:pPr>
            <a:r>
              <a:rPr lang="en-US" altLang="en-US" sz="1600" dirty="0">
                <a:latin typeface="+mn-lt"/>
                <a:ea typeface="ＭＳ Ｐゴシック" pitchFamily="-110" charset="-128"/>
                <a:cs typeface="+mn-cs"/>
              </a:rPr>
              <a:t>Another name for 3-decyne is ethyl </a:t>
            </a:r>
            <a:r>
              <a:rPr lang="en-US" altLang="en-US" sz="1600" i="1" dirty="0">
                <a:latin typeface="+mn-lt"/>
                <a:ea typeface="ＭＳ Ｐゴシック" pitchFamily="-110" charset="-128"/>
                <a:cs typeface="+mn-cs"/>
              </a:rPr>
              <a:t>n</a:t>
            </a:r>
            <a:r>
              <a:rPr lang="en-US" altLang="en-US" sz="1600" dirty="0">
                <a:latin typeface="+mn-lt"/>
                <a:ea typeface="ＭＳ Ｐゴシック" pitchFamily="-110" charset="-128"/>
                <a:cs typeface="+mn-cs"/>
              </a:rPr>
              <a:t>-hexylacetylene. It can be made by adding an ethyl group and a hexyl group to acetylene. This can be done in either order; we begin by adding the hexyl group.</a:t>
            </a:r>
          </a:p>
        </p:txBody>
      </p:sp>
      <p:sp>
        <p:nvSpPr>
          <p:cNvPr id="4" name="Title 11"/>
          <p:cNvSpPr txBox="1">
            <a:spLocks/>
          </p:cNvSpPr>
          <p:nvPr/>
        </p:nvSpPr>
        <p:spPr bwMode="auto">
          <a:xfrm>
            <a:off x="457200" y="19308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sz="4400" dirty="0">
                <a:solidFill>
                  <a:schemeClr val="tx2"/>
                </a:solidFill>
                <a:cs typeface="Arial" charset="0"/>
              </a:rPr>
              <a:t>Solved Problem 1</a:t>
            </a:r>
          </a:p>
        </p:txBody>
      </p:sp>
      <p:sp>
        <p:nvSpPr>
          <p:cNvPr id="5" name="TextBox 12"/>
          <p:cNvSpPr txBox="1">
            <a:spLocks noChangeArrowheads="1"/>
          </p:cNvSpPr>
          <p:nvPr/>
        </p:nvSpPr>
        <p:spPr bwMode="auto">
          <a:xfrm>
            <a:off x="375636" y="2286000"/>
            <a:ext cx="1403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a:latin typeface="+mn-lt"/>
                <a:cs typeface="Arial" charset="0"/>
              </a:rPr>
              <a:t>Solution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t="2" b="7753"/>
          <a:stretch>
            <a:fillRect/>
          </a:stretch>
        </p:blipFill>
        <p:spPr bwMode="auto">
          <a:xfrm>
            <a:off x="762000" y="3996574"/>
            <a:ext cx="76200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8802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85800" y="195235"/>
            <a:ext cx="7772400" cy="1143000"/>
          </a:xfrm>
        </p:spPr>
        <p:txBody>
          <a:bodyPr/>
          <a:lstStyle/>
          <a:p>
            <a:pPr algn="ctr"/>
            <a:r>
              <a:rPr lang="en-US" sz="4400" b="0" dirty="0">
                <a:solidFill>
                  <a:srgbClr val="000000"/>
                </a:solidFill>
                <a:ea typeface="ＭＳ Ｐゴシック" charset="0"/>
              </a:rPr>
              <a:t>Introduction</a:t>
            </a:r>
          </a:p>
        </p:txBody>
      </p:sp>
      <p:sp>
        <p:nvSpPr>
          <p:cNvPr id="9" name="Rectangle 3"/>
          <p:cNvSpPr txBox="1">
            <a:spLocks noChangeArrowheads="1"/>
          </p:cNvSpPr>
          <p:nvPr/>
        </p:nvSpPr>
        <p:spPr bwMode="auto">
          <a:xfrm>
            <a:off x="363983" y="2057875"/>
            <a:ext cx="8286846" cy="40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dirty="0" smtClean="0">
                <a:ea typeface="ＭＳ Ｐゴシック" charset="0"/>
              </a:rPr>
              <a:t>Alkynes contain a triple bond.</a:t>
            </a:r>
          </a:p>
          <a:p>
            <a:pPr>
              <a:lnSpc>
                <a:spcPct val="90000"/>
              </a:lnSpc>
            </a:pPr>
            <a:r>
              <a:rPr lang="en-US" dirty="0" smtClean="0">
                <a:ea typeface="ＭＳ Ｐゴシック" charset="0"/>
              </a:rPr>
              <a:t>Their general formula is C</a:t>
            </a:r>
            <a:r>
              <a:rPr lang="en-US" i="1" baseline="-25000" dirty="0" smtClean="0">
                <a:ea typeface="ＭＳ Ｐゴシック" charset="0"/>
              </a:rPr>
              <a:t>n</a:t>
            </a:r>
            <a:r>
              <a:rPr lang="en-US" dirty="0" smtClean="0">
                <a:ea typeface="ＭＳ Ｐゴシック" charset="0"/>
              </a:rPr>
              <a:t>H</a:t>
            </a:r>
            <a:r>
              <a:rPr lang="en-US" baseline="-25000" dirty="0" smtClean="0">
                <a:ea typeface="ＭＳ Ｐゴシック" charset="0"/>
              </a:rPr>
              <a:t>2</a:t>
            </a:r>
            <a:r>
              <a:rPr lang="en-US" i="1" baseline="-25000" dirty="0" smtClean="0">
                <a:ea typeface="ＭＳ Ｐゴシック" charset="0"/>
              </a:rPr>
              <a:t>n</a:t>
            </a:r>
            <a:r>
              <a:rPr lang="en-US" baseline="-25000" dirty="0" smtClean="0">
                <a:ea typeface="ＭＳ Ｐゴシック" charset="0"/>
              </a:rPr>
              <a:t>–2</a:t>
            </a:r>
            <a:r>
              <a:rPr lang="en-US" dirty="0" smtClean="0">
                <a:ea typeface="ＭＳ Ｐゴシック" charset="0"/>
              </a:rPr>
              <a:t>.</a:t>
            </a:r>
          </a:p>
          <a:p>
            <a:pPr>
              <a:lnSpc>
                <a:spcPct val="90000"/>
              </a:lnSpc>
            </a:pPr>
            <a:r>
              <a:rPr lang="en-US" dirty="0" smtClean="0">
                <a:ea typeface="ＭＳ Ｐゴシック" charset="0"/>
              </a:rPr>
              <a:t>There are two elements of unsaturation for each triple bond.</a:t>
            </a:r>
          </a:p>
          <a:p>
            <a:pPr>
              <a:lnSpc>
                <a:spcPct val="90000"/>
              </a:lnSpc>
            </a:pPr>
            <a:r>
              <a:rPr lang="en-US" dirty="0" smtClean="0">
                <a:ea typeface="ＭＳ Ｐゴシック" charset="0"/>
              </a:rPr>
              <a:t>Some reactions resemble the reactions of alkenes, like addition and oxidation.</a:t>
            </a:r>
          </a:p>
          <a:p>
            <a:pPr>
              <a:lnSpc>
                <a:spcPct val="90000"/>
              </a:lnSpc>
            </a:pPr>
            <a:r>
              <a:rPr lang="en-US" dirty="0" smtClean="0">
                <a:ea typeface="ＭＳ Ｐゴシック" charset="0"/>
              </a:rPr>
              <a:t>Some reactions are specific to alkynes. </a:t>
            </a:r>
            <a:br>
              <a:rPr lang="en-US" dirty="0" smtClean="0">
                <a:ea typeface="ＭＳ Ｐゴシック" charset="0"/>
              </a:rPr>
            </a:br>
            <a:r>
              <a:rPr lang="en-US" dirty="0" smtClean="0">
                <a:ea typeface="ＭＳ Ｐゴシック" charset="0"/>
              </a:rPr>
              <a:t>                                                           </a:t>
            </a:r>
            <a:endParaRPr lang="en-US" dirty="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772400" cy="1143000"/>
          </a:xfrm>
        </p:spPr>
        <p:txBody>
          <a:bodyPr/>
          <a:lstStyle/>
          <a:p>
            <a:pPr algn="ctr"/>
            <a:r>
              <a:rPr lang="en-US" sz="4400" b="0" dirty="0">
                <a:solidFill>
                  <a:srgbClr val="000000"/>
                </a:solidFill>
                <a:ea typeface="ＭＳ Ｐゴシック" charset="0"/>
              </a:rPr>
              <a:t>Addition to Carbonyl Compounds</a:t>
            </a:r>
          </a:p>
        </p:txBody>
      </p:sp>
      <p:sp>
        <p:nvSpPr>
          <p:cNvPr id="3" name="Rectangle 15"/>
          <p:cNvSpPr txBox="1">
            <a:spLocks noChangeArrowheads="1"/>
          </p:cNvSpPr>
          <p:nvPr/>
        </p:nvSpPr>
        <p:spPr>
          <a:xfrm>
            <a:off x="363983" y="5008187"/>
            <a:ext cx="8386757" cy="1295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smtClean="0">
                <a:ea typeface="ＭＳ Ｐゴシック" charset="0"/>
              </a:rPr>
              <a:t>Nucleophiles can attack the carbonyl carbon, forming an alkoxide ion that, on protonation, will form an alcohol.</a:t>
            </a:r>
            <a:endParaRPr lang="en-US" sz="280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l="-25" t="2727" r="25" b="8537"/>
          <a:stretch/>
        </p:blipFill>
        <p:spPr bwMode="auto">
          <a:xfrm>
            <a:off x="1370013" y="1672905"/>
            <a:ext cx="6400800" cy="126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rotWithShape="1">
          <a:blip r:embed="rId4">
            <a:extLst>
              <a:ext uri="{28A0092B-C50C-407E-A947-70E740481C1C}">
                <a14:useLocalDpi xmlns:a14="http://schemas.microsoft.com/office/drawing/2010/main" val="0"/>
              </a:ext>
            </a:extLst>
          </a:blip>
          <a:srcRect b="10280"/>
          <a:stretch/>
        </p:blipFill>
        <p:spPr bwMode="auto">
          <a:xfrm>
            <a:off x="304800" y="3310299"/>
            <a:ext cx="8534400" cy="137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959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772400" cy="1143000"/>
          </a:xfrm>
        </p:spPr>
        <p:txBody>
          <a:bodyPr/>
          <a:lstStyle/>
          <a:p>
            <a:pPr algn="ctr"/>
            <a:r>
              <a:rPr lang="en-US" sz="4400" b="0" dirty="0">
                <a:solidFill>
                  <a:srgbClr val="000000"/>
                </a:solidFill>
                <a:ea typeface="ＭＳ Ｐゴシック" charset="0"/>
              </a:rPr>
              <a:t>Mechanism of </a:t>
            </a:r>
            <a:r>
              <a:rPr lang="en-US" sz="4400" b="0" dirty="0" err="1">
                <a:solidFill>
                  <a:srgbClr val="000000"/>
                </a:solidFill>
                <a:ea typeface="ＭＳ Ｐゴシック" charset="0"/>
              </a:rPr>
              <a:t>Acetylenic</a:t>
            </a:r>
            <a:r>
              <a:rPr lang="en-US" sz="4400" b="0" dirty="0">
                <a:solidFill>
                  <a:srgbClr val="000000"/>
                </a:solidFill>
                <a:ea typeface="ＭＳ Ｐゴシック" charset="0"/>
              </a:rPr>
              <a:t> Alcohol Formation</a:t>
            </a:r>
          </a:p>
        </p:txBody>
      </p:sp>
      <p:pic>
        <p:nvPicPr>
          <p:cNvPr id="3" name="Picture 1"/>
          <p:cNvPicPr>
            <a:picLocks noChangeAspect="1"/>
          </p:cNvPicPr>
          <p:nvPr/>
        </p:nvPicPr>
        <p:blipFill rotWithShape="1">
          <a:blip r:embed="rId3">
            <a:extLst>
              <a:ext uri="{28A0092B-C50C-407E-A947-70E740481C1C}">
                <a14:useLocalDpi xmlns:a14="http://schemas.microsoft.com/office/drawing/2010/main" val="0"/>
              </a:ext>
            </a:extLst>
          </a:blip>
          <a:srcRect l="-19" t="2323" r="19" b="9680"/>
          <a:stretch/>
        </p:blipFill>
        <p:spPr bwMode="auto">
          <a:xfrm>
            <a:off x="303213" y="2894006"/>
            <a:ext cx="8534400" cy="144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0045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83584"/>
            <a:ext cx="7772400" cy="1143000"/>
          </a:xfrm>
        </p:spPr>
        <p:txBody>
          <a:bodyPr/>
          <a:lstStyle/>
          <a:p>
            <a:pPr algn="ctr"/>
            <a:r>
              <a:rPr lang="en-US" sz="4400" b="0" dirty="0">
                <a:solidFill>
                  <a:srgbClr val="000000"/>
                </a:solidFill>
                <a:ea typeface="ＭＳ Ｐゴシック" charset="0"/>
              </a:rPr>
              <a:t>Addition to an Aldehyde</a:t>
            </a:r>
          </a:p>
        </p:txBody>
      </p:sp>
      <p:sp>
        <p:nvSpPr>
          <p:cNvPr id="3" name="Rectangle 3"/>
          <p:cNvSpPr txBox="1">
            <a:spLocks noChangeArrowheads="1"/>
          </p:cNvSpPr>
          <p:nvPr/>
        </p:nvSpPr>
        <p:spPr bwMode="auto">
          <a:xfrm>
            <a:off x="361215" y="4779587"/>
            <a:ext cx="843613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ea typeface="ＭＳ Ｐゴシック" charset="0"/>
              </a:rPr>
              <a:t>The product is a secondary alcohol with one </a:t>
            </a:r>
            <a:br>
              <a:rPr lang="en-US" sz="2800" dirty="0" smtClean="0">
                <a:ea typeface="ＭＳ Ｐゴシック" charset="0"/>
              </a:rPr>
            </a:br>
            <a:r>
              <a:rPr lang="en-US" sz="2800" dirty="0" smtClean="0">
                <a:ea typeface="ＭＳ Ｐゴシック" charset="0"/>
              </a:rPr>
              <a:t>R group from the </a:t>
            </a:r>
            <a:r>
              <a:rPr lang="en-US" sz="2800" dirty="0" err="1" smtClean="0">
                <a:ea typeface="ＭＳ Ｐゴシック" charset="0"/>
              </a:rPr>
              <a:t>acetylide</a:t>
            </a:r>
            <a:r>
              <a:rPr lang="en-US" sz="2800" dirty="0" smtClean="0">
                <a:ea typeface="ＭＳ Ｐゴシック" charset="0"/>
              </a:rPr>
              <a:t> ion, the other R group from the aldehyde.</a:t>
            </a:r>
            <a:endParaRPr lang="en-US" sz="2800"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4956"/>
          <a:stretch/>
        </p:blipFill>
        <p:spPr bwMode="auto">
          <a:xfrm>
            <a:off x="533400" y="1568691"/>
            <a:ext cx="8077200" cy="285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1152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95235"/>
            <a:ext cx="7772400" cy="1143000"/>
          </a:xfrm>
        </p:spPr>
        <p:txBody>
          <a:bodyPr/>
          <a:lstStyle/>
          <a:p>
            <a:pPr algn="ctr"/>
            <a:r>
              <a:rPr lang="en-US" sz="4400" b="0" dirty="0">
                <a:solidFill>
                  <a:srgbClr val="000000"/>
                </a:solidFill>
                <a:ea typeface="ＭＳ Ｐゴシック" charset="0"/>
              </a:rPr>
              <a:t>Addition to a Ketone</a:t>
            </a:r>
          </a:p>
        </p:txBody>
      </p:sp>
      <p:sp>
        <p:nvSpPr>
          <p:cNvPr id="3" name="Rectangle 3"/>
          <p:cNvSpPr txBox="1">
            <a:spLocks noChangeArrowheads="1"/>
          </p:cNvSpPr>
          <p:nvPr/>
        </p:nvSpPr>
        <p:spPr bwMode="auto">
          <a:xfrm>
            <a:off x="685800" y="1981200"/>
            <a:ext cx="77724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pPr>
            <a:r>
              <a:rPr lang="en-US" dirty="0" smtClean="0">
                <a:ea typeface="ＭＳ Ｐゴシック" charset="0"/>
              </a:rPr>
              <a:t>The product is a tertiary alcohol.</a:t>
            </a:r>
            <a:endParaRPr lang="en-US"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5375"/>
          <a:stretch/>
        </p:blipFill>
        <p:spPr bwMode="auto">
          <a:xfrm>
            <a:off x="304800" y="3050801"/>
            <a:ext cx="8534400" cy="300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192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63984" y="1171575"/>
            <a:ext cx="8610600" cy="581025"/>
          </a:xfrm>
          <a:prstGeom prst="rect">
            <a:avLst/>
          </a:prstGeom>
          <a:noFill/>
          <a:ln w="9525">
            <a:noFill/>
            <a:miter lim="800000"/>
            <a:headEnd/>
            <a:tailEnd/>
          </a:ln>
        </p:spPr>
        <p:txBody>
          <a:bodyPr>
            <a:spAutoFit/>
          </a:bodyPr>
          <a:lstStyle/>
          <a:p>
            <a:pPr>
              <a:defRPr/>
            </a:pPr>
            <a:r>
              <a:rPr lang="en-US" altLang="en-US" sz="1600" dirty="0">
                <a:latin typeface="+mn-lt"/>
                <a:ea typeface="ＭＳ Ｐゴシック" pitchFamily="-110" charset="-128"/>
                <a:cs typeface="+mn-cs"/>
              </a:rPr>
              <a:t>Show how you would synthesize the following compound, beginning with acetylene and any necessary additional reagents.</a:t>
            </a:r>
            <a:endParaRPr lang="en-US" altLang="en-US" dirty="0">
              <a:latin typeface="+mn-lt"/>
              <a:ea typeface="ＭＳ Ｐゴシック" pitchFamily="-110" charset="-128"/>
              <a:cs typeface="+mn-cs"/>
            </a:endParaRPr>
          </a:p>
        </p:txBody>
      </p:sp>
      <p:sp>
        <p:nvSpPr>
          <p:cNvPr id="3" name="Text Box 9"/>
          <p:cNvSpPr txBox="1">
            <a:spLocks noChangeArrowheads="1"/>
          </p:cNvSpPr>
          <p:nvPr/>
        </p:nvSpPr>
        <p:spPr bwMode="auto">
          <a:xfrm>
            <a:off x="363984" y="3622029"/>
            <a:ext cx="8610600" cy="1323439"/>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1600">
                <a:latin typeface="+mn-lt"/>
              </a:rPr>
              <a:t>We need to add two groups to acetylene: an ethyl group and a six-carbon aldehyde (to form the secondary alcohol). If we formed the alcohol group first, the weakly acidic —OH group would interfere with the alkylation by the ethyl group. Therefore, we should add the less reactive ethyl group first and add the alcohol group later in the synthesis.</a:t>
            </a:r>
            <a:endParaRPr lang="en-US">
              <a:latin typeface="+mn-lt"/>
            </a:endParaRPr>
          </a:p>
        </p:txBody>
      </p:sp>
      <p:sp>
        <p:nvSpPr>
          <p:cNvPr id="4" name="Title 11"/>
          <p:cNvSpPr txBox="1">
            <a:spLocks/>
          </p:cNvSpPr>
          <p:nvPr/>
        </p:nvSpPr>
        <p:spPr bwMode="auto">
          <a:xfrm>
            <a:off x="495300" y="195235"/>
            <a:ext cx="8229600" cy="79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sz="4400">
                <a:solidFill>
                  <a:schemeClr val="tx2"/>
                </a:solidFill>
                <a:latin typeface="+mj-lt"/>
                <a:cs typeface="Arial" charset="0"/>
              </a:rPr>
              <a:t>Solved Problem 2</a:t>
            </a:r>
          </a:p>
        </p:txBody>
      </p:sp>
      <p:sp>
        <p:nvSpPr>
          <p:cNvPr id="5" name="TextBox 16"/>
          <p:cNvSpPr txBox="1">
            <a:spLocks noChangeArrowheads="1"/>
          </p:cNvSpPr>
          <p:nvPr/>
        </p:nvSpPr>
        <p:spPr bwMode="auto">
          <a:xfrm>
            <a:off x="363984" y="3198167"/>
            <a:ext cx="1403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dirty="0">
                <a:latin typeface="+mn-lt"/>
                <a:cs typeface="Arial" charset="0"/>
              </a:rPr>
              <a:t>Solution</a:t>
            </a:r>
          </a:p>
        </p:txBody>
      </p:sp>
      <p:pic>
        <p:nvPicPr>
          <p:cNvPr id="6" name="Picture 1"/>
          <p:cNvPicPr>
            <a:picLocks noChangeAspect="1"/>
          </p:cNvPicPr>
          <p:nvPr/>
        </p:nvPicPr>
        <p:blipFill rotWithShape="1">
          <a:blip r:embed="rId3">
            <a:extLst>
              <a:ext uri="{28A0092B-C50C-407E-A947-70E740481C1C}">
                <a14:useLocalDpi xmlns:a14="http://schemas.microsoft.com/office/drawing/2010/main" val="0"/>
              </a:ext>
            </a:extLst>
          </a:blip>
          <a:srcRect b="4582"/>
          <a:stretch/>
        </p:blipFill>
        <p:spPr bwMode="auto">
          <a:xfrm>
            <a:off x="3108767" y="1964347"/>
            <a:ext cx="3002666" cy="127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65" t="323" r="465" b="16448"/>
          <a:stretch/>
        </p:blipFill>
        <p:spPr bwMode="auto">
          <a:xfrm>
            <a:off x="303213" y="4969875"/>
            <a:ext cx="8534400" cy="105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1918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772400" cy="1143000"/>
          </a:xfrm>
        </p:spPr>
        <p:txBody>
          <a:bodyPr/>
          <a:lstStyle/>
          <a:p>
            <a:pPr algn="ctr"/>
            <a:r>
              <a:rPr lang="en-US" sz="4400" b="0" dirty="0">
                <a:solidFill>
                  <a:srgbClr val="000000"/>
                </a:solidFill>
                <a:ea typeface="ＭＳ Ｐゴシック" charset="0"/>
              </a:rPr>
              <a:t>Synthesis of Alkynes by Elimination Reactions</a:t>
            </a:r>
          </a:p>
        </p:txBody>
      </p:sp>
      <p:sp>
        <p:nvSpPr>
          <p:cNvPr id="3" name="Rectangle 3"/>
          <p:cNvSpPr txBox="1">
            <a:spLocks noChangeArrowheads="1"/>
          </p:cNvSpPr>
          <p:nvPr/>
        </p:nvSpPr>
        <p:spPr bwMode="auto">
          <a:xfrm>
            <a:off x="353729" y="1981200"/>
            <a:ext cx="8573192"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3000" dirty="0" smtClean="0">
                <a:ea typeface="ＭＳ Ｐゴシック" charset="0"/>
              </a:rPr>
              <a:t>Removal of two molecules of HX from a vicinal or </a:t>
            </a:r>
            <a:r>
              <a:rPr lang="en-US" sz="3000" dirty="0" err="1" smtClean="0">
                <a:ea typeface="ＭＳ Ｐゴシック" charset="0"/>
              </a:rPr>
              <a:t>geminal</a:t>
            </a:r>
            <a:r>
              <a:rPr lang="en-US" sz="3000" dirty="0" smtClean="0">
                <a:ea typeface="ＭＳ Ｐゴシック" charset="0"/>
              </a:rPr>
              <a:t> </a:t>
            </a:r>
            <a:r>
              <a:rPr lang="en-US" sz="3000" dirty="0" err="1" smtClean="0">
                <a:ea typeface="ＭＳ Ｐゴシック" charset="0"/>
              </a:rPr>
              <a:t>dihalide</a:t>
            </a:r>
            <a:r>
              <a:rPr lang="en-US" sz="3000" dirty="0" smtClean="0">
                <a:ea typeface="ＭＳ Ｐゴシック" charset="0"/>
              </a:rPr>
              <a:t> produces an alkyne. </a:t>
            </a:r>
          </a:p>
          <a:p>
            <a:r>
              <a:rPr lang="en-US" sz="3000" dirty="0" err="1" smtClean="0">
                <a:ea typeface="ＭＳ Ｐゴシック" charset="0"/>
              </a:rPr>
              <a:t>Dehydrohalogenation</a:t>
            </a:r>
            <a:r>
              <a:rPr lang="en-US" sz="3000" dirty="0" smtClean="0">
                <a:ea typeface="ＭＳ Ｐゴシック" charset="0"/>
              </a:rPr>
              <a:t> of a </a:t>
            </a:r>
            <a:r>
              <a:rPr lang="en-US" sz="3000" i="1" dirty="0" err="1" smtClean="0">
                <a:ea typeface="ＭＳ Ｐゴシック" charset="0"/>
              </a:rPr>
              <a:t>geminal</a:t>
            </a:r>
            <a:r>
              <a:rPr lang="en-US" sz="3000" dirty="0" smtClean="0">
                <a:ea typeface="ＭＳ Ｐゴシック" charset="0"/>
              </a:rPr>
              <a:t> or </a:t>
            </a:r>
            <a:r>
              <a:rPr lang="en-US" sz="3000" i="1" dirty="0" smtClean="0">
                <a:ea typeface="ＭＳ Ｐゴシック" charset="0"/>
              </a:rPr>
              <a:t>vicinal </a:t>
            </a:r>
            <a:r>
              <a:rPr lang="en-US" sz="3000" i="1" dirty="0" err="1" smtClean="0">
                <a:ea typeface="ＭＳ Ｐゴシック" charset="0"/>
              </a:rPr>
              <a:t>dihalide</a:t>
            </a:r>
            <a:r>
              <a:rPr lang="en-US" sz="3000" i="1" dirty="0" smtClean="0">
                <a:ea typeface="ＭＳ Ｐゴシック" charset="0"/>
              </a:rPr>
              <a:t> </a:t>
            </a:r>
            <a:r>
              <a:rPr lang="en-US" sz="3000" dirty="0" smtClean="0">
                <a:ea typeface="ＭＳ Ｐゴシック" charset="0"/>
              </a:rPr>
              <a:t>gives a vinyl halide. </a:t>
            </a:r>
          </a:p>
          <a:p>
            <a:r>
              <a:rPr lang="en-US" sz="3000" dirty="0" smtClean="0">
                <a:ea typeface="ＭＳ Ｐゴシック" charset="0"/>
              </a:rPr>
              <a:t>Under strongly basic conditions, a second </a:t>
            </a:r>
            <a:r>
              <a:rPr lang="en-US" sz="3000" dirty="0" err="1" smtClean="0">
                <a:ea typeface="ＭＳ Ｐゴシック" charset="0"/>
              </a:rPr>
              <a:t>dehydrohalogenation</a:t>
            </a:r>
            <a:r>
              <a:rPr lang="en-US" sz="3000" dirty="0" smtClean="0">
                <a:ea typeface="ＭＳ Ｐゴシック" charset="0"/>
              </a:rPr>
              <a:t> may occur to form an alkyne.</a:t>
            </a:r>
            <a:endParaRPr lang="en-US" sz="3000" dirty="0">
              <a:ea typeface="ＭＳ Ｐゴシック" charset="0"/>
            </a:endParaRPr>
          </a:p>
        </p:txBody>
      </p:sp>
    </p:spTree>
    <p:extLst>
      <p:ext uri="{BB962C8B-B14F-4D97-AF65-F5344CB8AC3E}">
        <p14:creationId xmlns:p14="http://schemas.microsoft.com/office/powerpoint/2010/main" val="15293804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95235"/>
            <a:ext cx="7772400" cy="844380"/>
          </a:xfrm>
        </p:spPr>
        <p:txBody>
          <a:bodyPr/>
          <a:lstStyle/>
          <a:p>
            <a:pPr algn="ctr"/>
            <a:r>
              <a:rPr lang="en-US" sz="4400" b="0" dirty="0">
                <a:solidFill>
                  <a:srgbClr val="000000"/>
                </a:solidFill>
                <a:ea typeface="ＭＳ Ｐゴシック" charset="0"/>
              </a:rPr>
              <a:t>Reagents for Elimination</a:t>
            </a:r>
          </a:p>
        </p:txBody>
      </p:sp>
      <p:sp>
        <p:nvSpPr>
          <p:cNvPr id="3" name="Rectangle 3"/>
          <p:cNvSpPr txBox="1">
            <a:spLocks noChangeArrowheads="1"/>
          </p:cNvSpPr>
          <p:nvPr/>
        </p:nvSpPr>
        <p:spPr>
          <a:xfrm>
            <a:off x="363984" y="4648200"/>
            <a:ext cx="7772400" cy="1752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smtClean="0">
                <a:ea typeface="ＭＳ Ｐゴシック" charset="0"/>
              </a:rPr>
              <a:t>Molten KOH or alcoholic KOH at 200 </a:t>
            </a:r>
            <a:r>
              <a:rPr lang="en-US" sz="2400" dirty="0">
                <a:ea typeface="Calibri"/>
              </a:rPr>
              <a:t>°</a:t>
            </a:r>
            <a:r>
              <a:rPr lang="en-US" sz="2400" dirty="0" smtClean="0">
                <a:ea typeface="ＭＳ Ｐゴシック" charset="0"/>
                <a:sym typeface="Symbol" charset="0"/>
              </a:rPr>
              <a:t>C </a:t>
            </a:r>
            <a:r>
              <a:rPr lang="en-US" sz="2400" dirty="0" smtClean="0">
                <a:ea typeface="ＭＳ Ｐゴシック" charset="0"/>
                <a:sym typeface="Symbol" charset="0"/>
              </a:rPr>
              <a:t>favors an internal alkyne.</a:t>
            </a:r>
          </a:p>
          <a:p>
            <a:r>
              <a:rPr lang="en-US" sz="2400" dirty="0" smtClean="0">
                <a:ea typeface="ＭＳ Ｐゴシック" charset="0"/>
                <a:sym typeface="Symbol" charset="0"/>
              </a:rPr>
              <a:t>Sodium amide, NaNH</a:t>
            </a:r>
            <a:r>
              <a:rPr lang="en-US" sz="2400" baseline="-25000" dirty="0" smtClean="0">
                <a:ea typeface="ＭＳ Ｐゴシック" charset="0"/>
                <a:sym typeface="Symbol" charset="0"/>
              </a:rPr>
              <a:t>2</a:t>
            </a:r>
            <a:r>
              <a:rPr lang="en-US" sz="2400" dirty="0" smtClean="0">
                <a:ea typeface="ＭＳ Ｐゴシック" charset="0"/>
                <a:sym typeface="Symbol" charset="0"/>
              </a:rPr>
              <a:t>, at </a:t>
            </a:r>
            <a:r>
              <a:rPr lang="en-US" sz="2400" smtClean="0">
                <a:ea typeface="ＭＳ Ｐゴシック" charset="0"/>
                <a:sym typeface="Symbol" charset="0"/>
              </a:rPr>
              <a:t>150 </a:t>
            </a:r>
            <a:r>
              <a:rPr lang="en-US" sz="2400">
                <a:ea typeface="Calibri"/>
              </a:rPr>
              <a:t>°</a:t>
            </a:r>
            <a:r>
              <a:rPr lang="en-US" sz="2400" smtClean="0">
                <a:ea typeface="ＭＳ Ｐゴシック" charset="0"/>
                <a:sym typeface="Symbol" charset="0"/>
              </a:rPr>
              <a:t>C</a:t>
            </a:r>
            <a:r>
              <a:rPr lang="en-US" sz="2400" dirty="0" smtClean="0">
                <a:ea typeface="ＭＳ Ｐゴシック" charset="0"/>
                <a:sym typeface="Symbol" charset="0"/>
              </a:rPr>
              <a:t>, followed by water, favors a terminal alkyne. </a:t>
            </a:r>
            <a:endParaRPr lang="en-US" sz="2400" dirty="0">
              <a:ea typeface="ＭＳ Ｐゴシック" charset="0"/>
              <a:sym typeface="Symbol"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4705"/>
          <a:stretch/>
        </p:blipFill>
        <p:spPr bwMode="auto">
          <a:xfrm>
            <a:off x="914400" y="1438524"/>
            <a:ext cx="7315200" cy="279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3522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5235"/>
            <a:ext cx="7772400" cy="783325"/>
          </a:xfrm>
        </p:spPr>
        <p:txBody>
          <a:bodyPr/>
          <a:lstStyle/>
          <a:p>
            <a:pPr algn="ctr"/>
            <a:r>
              <a:rPr lang="en-US" sz="4400" b="0" dirty="0">
                <a:solidFill>
                  <a:srgbClr val="000000"/>
                </a:solidFill>
                <a:ea typeface="ＭＳ Ｐゴシック" charset="0"/>
              </a:rPr>
              <a:t>KOH Elimination</a:t>
            </a:r>
          </a:p>
        </p:txBody>
      </p:sp>
      <p:sp>
        <p:nvSpPr>
          <p:cNvPr id="3" name="TextBox 7"/>
          <p:cNvSpPr txBox="1">
            <a:spLocks noChangeArrowheads="1"/>
          </p:cNvSpPr>
          <p:nvPr/>
        </p:nvSpPr>
        <p:spPr bwMode="auto">
          <a:xfrm>
            <a:off x="363984" y="4922838"/>
            <a:ext cx="78213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a:latin typeface="+mn-lt"/>
              </a:rPr>
              <a:t>The KOH elimination tends to give the most stable, </a:t>
            </a:r>
          </a:p>
          <a:p>
            <a:r>
              <a:rPr lang="en-US">
                <a:latin typeface="+mn-lt"/>
              </a:rPr>
              <a:t>most highly substituted alkyne.</a:t>
            </a:r>
          </a:p>
        </p:txBody>
      </p:sp>
      <p:pic>
        <p:nvPicPr>
          <p:cNvPr id="4" name="Picture 3" descr="09_Pg440_UnFigure_2.jpg"/>
          <p:cNvPicPr>
            <a:picLocks noChangeAspect="1"/>
          </p:cNvPicPr>
          <p:nvPr/>
        </p:nvPicPr>
        <p:blipFill rotWithShape="1">
          <a:blip r:embed="rId3">
            <a:extLst>
              <a:ext uri="{28A0092B-C50C-407E-A947-70E740481C1C}">
                <a14:useLocalDpi xmlns:a14="http://schemas.microsoft.com/office/drawing/2010/main" val="0"/>
              </a:ext>
            </a:extLst>
          </a:blip>
          <a:srcRect b="12855"/>
          <a:stretch/>
        </p:blipFill>
        <p:spPr>
          <a:xfrm>
            <a:off x="304800" y="2781300"/>
            <a:ext cx="8534400" cy="1126218"/>
          </a:xfrm>
          <a:prstGeom prst="rect">
            <a:avLst/>
          </a:prstGeom>
        </p:spPr>
      </p:pic>
    </p:spTree>
    <p:extLst>
      <p:ext uri="{BB962C8B-B14F-4D97-AF65-F5344CB8AC3E}">
        <p14:creationId xmlns:p14="http://schemas.microsoft.com/office/powerpoint/2010/main" val="10588585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95235"/>
            <a:ext cx="7772400" cy="717990"/>
          </a:xfrm>
        </p:spPr>
        <p:txBody>
          <a:bodyPr/>
          <a:lstStyle/>
          <a:p>
            <a:pPr algn="ctr"/>
            <a:r>
              <a:rPr lang="en-US" sz="4400" b="0" dirty="0">
                <a:solidFill>
                  <a:srgbClr val="000000"/>
                </a:solidFill>
                <a:ea typeface="ＭＳ Ｐゴシック" charset="0"/>
              </a:rPr>
              <a:t>Addition Reactions</a:t>
            </a:r>
          </a:p>
        </p:txBody>
      </p:sp>
      <p:sp>
        <p:nvSpPr>
          <p:cNvPr id="3" name="Rectangle 3"/>
          <p:cNvSpPr txBox="1">
            <a:spLocks noChangeArrowheads="1"/>
          </p:cNvSpPr>
          <p:nvPr/>
        </p:nvSpPr>
        <p:spPr bwMode="auto">
          <a:xfrm>
            <a:off x="363981" y="3887319"/>
            <a:ext cx="8421183" cy="23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ea typeface="ＭＳ Ｐゴシック" charset="0"/>
              </a:rPr>
              <a:t>Similar to addition to alkenes</a:t>
            </a:r>
          </a:p>
          <a:p>
            <a:r>
              <a:rPr lang="en-US" dirty="0" smtClean="0">
                <a:ea typeface="ＭＳ Ｐゴシック" charset="0"/>
              </a:rPr>
              <a:t>The pi bond becomes two sigma bonds.</a:t>
            </a:r>
          </a:p>
          <a:p>
            <a:r>
              <a:rPr lang="en-US" dirty="0" smtClean="0">
                <a:ea typeface="ＭＳ Ｐゴシック" charset="0"/>
              </a:rPr>
              <a:t>Usually exothermic</a:t>
            </a:r>
          </a:p>
          <a:p>
            <a:r>
              <a:rPr lang="en-US" dirty="0" smtClean="0">
                <a:ea typeface="ＭＳ Ｐゴシック" charset="0"/>
              </a:rPr>
              <a:t>One or two molecules may add.</a:t>
            </a:r>
            <a:endParaRPr lang="en-US"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9946"/>
          <a:stretch/>
        </p:blipFill>
        <p:spPr bwMode="auto">
          <a:xfrm>
            <a:off x="304800" y="1832853"/>
            <a:ext cx="8534400" cy="144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7701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title"/>
          </p:nvPr>
        </p:nvSpPr>
        <p:spPr>
          <a:xfrm>
            <a:off x="685800" y="230188"/>
            <a:ext cx="7772400" cy="1143000"/>
          </a:xfrm>
        </p:spPr>
        <p:txBody>
          <a:bodyPr/>
          <a:lstStyle/>
          <a:p>
            <a:pPr algn="ctr"/>
            <a:r>
              <a:rPr lang="en-US" sz="4400" b="0" dirty="0">
                <a:solidFill>
                  <a:srgbClr val="000000"/>
                </a:solidFill>
                <a:ea typeface="ＭＳ Ｐゴシック" charset="0"/>
              </a:rPr>
              <a:t>Catalytic </a:t>
            </a:r>
            <a:r>
              <a:rPr lang="en-US" sz="4400" b="0" dirty="0" smtClean="0">
                <a:solidFill>
                  <a:srgbClr val="000000"/>
                </a:solidFill>
                <a:ea typeface="ＭＳ Ｐゴシック" charset="0"/>
              </a:rPr>
              <a:t>Hydrogenation</a:t>
            </a:r>
            <a:br>
              <a:rPr lang="en-US" sz="4400" b="0" dirty="0" smtClean="0">
                <a:solidFill>
                  <a:srgbClr val="000000"/>
                </a:solidFill>
                <a:ea typeface="ＭＳ Ｐゴシック" charset="0"/>
              </a:rPr>
            </a:br>
            <a:r>
              <a:rPr lang="en-US" sz="4400" b="0" dirty="0" smtClean="0">
                <a:solidFill>
                  <a:srgbClr val="000000"/>
                </a:solidFill>
                <a:ea typeface="ＭＳ Ｐゴシック" charset="0"/>
              </a:rPr>
              <a:t>of </a:t>
            </a:r>
            <a:r>
              <a:rPr lang="en-US" sz="4400" b="0" dirty="0">
                <a:solidFill>
                  <a:srgbClr val="000000"/>
                </a:solidFill>
                <a:ea typeface="ＭＳ Ｐゴシック" charset="0"/>
              </a:rPr>
              <a:t>Alkynes</a:t>
            </a:r>
          </a:p>
        </p:txBody>
      </p:sp>
      <p:sp>
        <p:nvSpPr>
          <p:cNvPr id="3" name="Rectangle 1029"/>
          <p:cNvSpPr txBox="1">
            <a:spLocks noChangeArrowheads="1"/>
          </p:cNvSpPr>
          <p:nvPr/>
        </p:nvSpPr>
        <p:spPr>
          <a:xfrm>
            <a:off x="363984" y="4114800"/>
            <a:ext cx="8001000" cy="2209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n-US" sz="2400" smtClean="0">
                <a:solidFill>
                  <a:srgbClr val="000000"/>
                </a:solidFill>
                <a:ea typeface="ＭＳ Ｐゴシック" charset="0"/>
              </a:rPr>
              <a:t>Two molecules of hydrogen can add across the triple bond to form the corresponding alkane.  </a:t>
            </a:r>
          </a:p>
          <a:p>
            <a:pPr>
              <a:lnSpc>
                <a:spcPct val="80000"/>
              </a:lnSpc>
            </a:pPr>
            <a:r>
              <a:rPr lang="en-US" sz="2400" smtClean="0">
                <a:solidFill>
                  <a:srgbClr val="000000"/>
                </a:solidFill>
                <a:ea typeface="ＭＳ Ｐゴシック" charset="0"/>
              </a:rPr>
              <a:t>A catalyst such as Pd, Pt, or Ni needs to be used for the reaction to occur.  </a:t>
            </a:r>
          </a:p>
          <a:p>
            <a:pPr>
              <a:lnSpc>
                <a:spcPct val="80000"/>
              </a:lnSpc>
            </a:pPr>
            <a:r>
              <a:rPr lang="en-US" sz="2400" smtClean="0">
                <a:solidFill>
                  <a:srgbClr val="000000"/>
                </a:solidFill>
                <a:ea typeface="ＭＳ Ｐゴシック" charset="0"/>
              </a:rPr>
              <a:t>Under these conditions the alkyne will be completely reduced; the alkene intermediate cannot be isolated.</a:t>
            </a:r>
            <a:endParaRPr lang="en-US" sz="2400">
              <a:ea typeface="ＭＳ Ｐゴシック" charset="0"/>
            </a:endParaRP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l="12743" r="7468" b="70631"/>
          <a:stretch>
            <a:fillRect/>
          </a:stretch>
        </p:blipFill>
        <p:spPr bwMode="auto">
          <a:xfrm>
            <a:off x="1219200" y="2286000"/>
            <a:ext cx="6675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5325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95235"/>
            <a:ext cx="7772400" cy="1143000"/>
          </a:xfrm>
        </p:spPr>
        <p:txBody>
          <a:bodyPr/>
          <a:lstStyle/>
          <a:p>
            <a:pPr algn="ctr"/>
            <a:r>
              <a:rPr lang="en-US" sz="4400" b="0" dirty="0">
                <a:solidFill>
                  <a:srgbClr val="000000"/>
                </a:solidFill>
                <a:ea typeface="ＭＳ Ｐゴシック" charset="0"/>
              </a:rPr>
              <a:t>Nomenclature: IUPAC</a:t>
            </a:r>
          </a:p>
        </p:txBody>
      </p:sp>
      <p:sp>
        <p:nvSpPr>
          <p:cNvPr id="3" name="Rectangle 3"/>
          <p:cNvSpPr txBox="1">
            <a:spLocks noChangeArrowheads="1"/>
          </p:cNvSpPr>
          <p:nvPr/>
        </p:nvSpPr>
        <p:spPr bwMode="auto">
          <a:xfrm>
            <a:off x="363984" y="1981200"/>
            <a:ext cx="7772400" cy="383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ea typeface="ＭＳ Ｐゴシック" charset="0"/>
              </a:rPr>
              <a:t>Find the longest chain containing the triple bond.</a:t>
            </a:r>
          </a:p>
          <a:p>
            <a:r>
              <a:rPr lang="en-US" dirty="0" smtClean="0">
                <a:ea typeface="ＭＳ Ｐゴシック" charset="0"/>
              </a:rPr>
              <a:t>Change -</a:t>
            </a:r>
            <a:r>
              <a:rPr lang="en-US" i="1" dirty="0" err="1" smtClean="0">
                <a:ea typeface="ＭＳ Ｐゴシック" charset="0"/>
              </a:rPr>
              <a:t>ane</a:t>
            </a:r>
            <a:r>
              <a:rPr lang="en-US" dirty="0" smtClean="0">
                <a:ea typeface="ＭＳ Ｐゴシック" charset="0"/>
              </a:rPr>
              <a:t> ending to -</a:t>
            </a:r>
            <a:r>
              <a:rPr lang="en-US" i="1" dirty="0" err="1" smtClean="0">
                <a:ea typeface="ＭＳ Ｐゴシック" charset="0"/>
              </a:rPr>
              <a:t>yne</a:t>
            </a:r>
            <a:r>
              <a:rPr lang="en-US" dirty="0" smtClean="0">
                <a:ea typeface="ＭＳ Ｐゴシック" charset="0"/>
              </a:rPr>
              <a:t>.</a:t>
            </a:r>
          </a:p>
          <a:p>
            <a:r>
              <a:rPr lang="en-US" dirty="0" smtClean="0">
                <a:ea typeface="ＭＳ Ｐゴシック" charset="0"/>
              </a:rPr>
              <a:t>Number the chain, starting at the end closest to the triple bond.</a:t>
            </a:r>
          </a:p>
          <a:p>
            <a:r>
              <a:rPr lang="en-US" dirty="0" smtClean="0">
                <a:ea typeface="ＭＳ Ｐゴシック" charset="0"/>
              </a:rPr>
              <a:t>Give branches or other substituents a number to locate their position.</a:t>
            </a:r>
            <a:endParaRPr lang="en-US" dirty="0">
              <a:ea typeface="ＭＳ Ｐゴシック" charset="0"/>
            </a:endParaRPr>
          </a:p>
        </p:txBody>
      </p:sp>
    </p:spTree>
    <p:extLst>
      <p:ext uri="{BB962C8B-B14F-4D97-AF65-F5344CB8AC3E}">
        <p14:creationId xmlns:p14="http://schemas.microsoft.com/office/powerpoint/2010/main" val="15081749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7"/>
            <a:ext cx="7772400" cy="1259553"/>
          </a:xfrm>
        </p:spPr>
        <p:txBody>
          <a:bodyPr/>
          <a:lstStyle/>
          <a:p>
            <a:pPr algn="ctr"/>
            <a:r>
              <a:rPr lang="en-US" sz="4400" b="0" dirty="0">
                <a:solidFill>
                  <a:srgbClr val="000000"/>
                </a:solidFill>
                <a:ea typeface="ＭＳ Ｐゴシック" charset="0"/>
              </a:rPr>
              <a:t>Hydrogenation </a:t>
            </a:r>
            <a:r>
              <a:rPr lang="en-US" sz="4400" b="0" dirty="0" smtClean="0">
                <a:solidFill>
                  <a:srgbClr val="000000"/>
                </a:solidFill>
                <a:ea typeface="ＭＳ Ｐゴシック" charset="0"/>
              </a:rPr>
              <a:t>with</a:t>
            </a:r>
            <a:br>
              <a:rPr lang="en-US" sz="4400" b="0" dirty="0" smtClean="0">
                <a:solidFill>
                  <a:srgbClr val="000000"/>
                </a:solidFill>
                <a:ea typeface="ＭＳ Ｐゴシック" charset="0"/>
              </a:rPr>
            </a:br>
            <a:r>
              <a:rPr lang="en-US" sz="4400" b="0" dirty="0" err="1" smtClean="0">
                <a:solidFill>
                  <a:srgbClr val="000000"/>
                </a:solidFill>
                <a:ea typeface="ＭＳ Ｐゴシック" charset="0"/>
              </a:rPr>
              <a:t>Lindlar’s</a:t>
            </a:r>
            <a:r>
              <a:rPr lang="en-US" sz="4400" b="0" dirty="0" smtClean="0">
                <a:solidFill>
                  <a:srgbClr val="000000"/>
                </a:solidFill>
                <a:ea typeface="ＭＳ Ｐゴシック" charset="0"/>
              </a:rPr>
              <a:t> </a:t>
            </a:r>
            <a:r>
              <a:rPr lang="en-US" sz="4400" b="0" dirty="0">
                <a:solidFill>
                  <a:srgbClr val="000000"/>
                </a:solidFill>
                <a:ea typeface="ＭＳ Ｐゴシック" charset="0"/>
              </a:rPr>
              <a:t>Catalyst</a:t>
            </a:r>
          </a:p>
        </p:txBody>
      </p:sp>
      <p:sp>
        <p:nvSpPr>
          <p:cNvPr id="3" name="Rectangle 3"/>
          <p:cNvSpPr txBox="1">
            <a:spLocks noChangeArrowheads="1"/>
          </p:cNvSpPr>
          <p:nvPr/>
        </p:nvSpPr>
        <p:spPr>
          <a:xfrm>
            <a:off x="363984" y="3693892"/>
            <a:ext cx="8229600" cy="288503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400" dirty="0" smtClean="0">
                <a:solidFill>
                  <a:srgbClr val="000000"/>
                </a:solidFill>
                <a:ea typeface="ＭＳ Ｐゴシック" charset="0"/>
              </a:rPr>
              <a:t>The catalyst used for the hydrogenation reaction is partially deactivated (poisoned).</a:t>
            </a:r>
          </a:p>
          <a:p>
            <a:pPr>
              <a:lnSpc>
                <a:spcPct val="90000"/>
              </a:lnSpc>
            </a:pPr>
            <a:r>
              <a:rPr lang="en-US" sz="2400" dirty="0" smtClean="0">
                <a:solidFill>
                  <a:srgbClr val="000000"/>
                </a:solidFill>
                <a:ea typeface="ＭＳ Ｐゴシック" charset="0"/>
              </a:rPr>
              <a:t>The catalyst used is commonly known as </a:t>
            </a:r>
            <a:r>
              <a:rPr lang="en-US" sz="2400" dirty="0" err="1" smtClean="0">
                <a:solidFill>
                  <a:srgbClr val="000000"/>
                </a:solidFill>
                <a:ea typeface="ＭＳ Ｐゴシック" charset="0"/>
              </a:rPr>
              <a:t>Lindlar's</a:t>
            </a:r>
            <a:r>
              <a:rPr lang="en-US" sz="2400" dirty="0" smtClean="0">
                <a:solidFill>
                  <a:srgbClr val="000000"/>
                </a:solidFill>
                <a:ea typeface="ＭＳ Ｐゴシック" charset="0"/>
              </a:rPr>
              <a:t> catalyst; it is composed of powdered barium sulfate, coated with palladium poisoned with </a:t>
            </a:r>
            <a:r>
              <a:rPr lang="en-US" sz="2400" dirty="0" err="1" smtClean="0">
                <a:solidFill>
                  <a:srgbClr val="000000"/>
                </a:solidFill>
                <a:ea typeface="ＭＳ Ｐゴシック" charset="0"/>
              </a:rPr>
              <a:t>quinoline</a:t>
            </a:r>
            <a:r>
              <a:rPr lang="en-US" sz="2400" dirty="0" smtClean="0">
                <a:solidFill>
                  <a:srgbClr val="000000"/>
                </a:solidFill>
                <a:ea typeface="ＭＳ Ｐゴシック" charset="0"/>
              </a:rPr>
              <a:t>. </a:t>
            </a:r>
          </a:p>
          <a:p>
            <a:pPr>
              <a:lnSpc>
                <a:spcPct val="90000"/>
              </a:lnSpc>
            </a:pPr>
            <a:r>
              <a:rPr lang="en-US" sz="2400" dirty="0" smtClean="0">
                <a:solidFill>
                  <a:srgbClr val="000000"/>
                </a:solidFill>
                <a:ea typeface="ＭＳ Ｐゴシック" charset="0"/>
              </a:rPr>
              <a:t>The reaction produces alkenes with </a:t>
            </a:r>
            <a:r>
              <a:rPr lang="en-US" sz="2400" dirty="0" err="1" smtClean="0">
                <a:solidFill>
                  <a:srgbClr val="000000"/>
                </a:solidFill>
                <a:ea typeface="ＭＳ Ｐゴシック" charset="0"/>
              </a:rPr>
              <a:t>cis</a:t>
            </a:r>
            <a:r>
              <a:rPr lang="en-US" sz="2400" dirty="0" smtClean="0">
                <a:solidFill>
                  <a:srgbClr val="000000"/>
                </a:solidFill>
                <a:ea typeface="ＭＳ Ｐゴシック" charset="0"/>
              </a:rPr>
              <a:t> stereochemistry.</a:t>
            </a:r>
            <a:endParaRPr lang="en-US" sz="2400" dirty="0">
              <a:solidFill>
                <a:srgbClr val="000000"/>
              </a:solidFill>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6618"/>
          <a:stretch/>
        </p:blipFill>
        <p:spPr bwMode="auto">
          <a:xfrm>
            <a:off x="1364732" y="1731567"/>
            <a:ext cx="6414538" cy="182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8973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type="title"/>
          </p:nvPr>
        </p:nvSpPr>
        <p:spPr>
          <a:xfrm>
            <a:off x="685800" y="183584"/>
            <a:ext cx="7772400" cy="1143000"/>
          </a:xfrm>
        </p:spPr>
        <p:txBody>
          <a:bodyPr/>
          <a:lstStyle/>
          <a:p>
            <a:pPr algn="ctr"/>
            <a:r>
              <a:rPr lang="en-US" sz="4400" b="0" dirty="0">
                <a:solidFill>
                  <a:srgbClr val="000000"/>
                </a:solidFill>
                <a:ea typeface="ＭＳ Ｐゴシック" charset="0"/>
              </a:rPr>
              <a:t>Mechanism </a:t>
            </a:r>
          </a:p>
        </p:txBody>
      </p:sp>
      <p:sp>
        <p:nvSpPr>
          <p:cNvPr id="3" name="Rectangle 6"/>
          <p:cNvSpPr txBox="1">
            <a:spLocks noChangeArrowheads="1"/>
          </p:cNvSpPr>
          <p:nvPr/>
        </p:nvSpPr>
        <p:spPr>
          <a:xfrm>
            <a:off x="363983" y="4200277"/>
            <a:ext cx="8054811"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n-US" sz="2400" smtClean="0">
                <a:solidFill>
                  <a:srgbClr val="000000"/>
                </a:solidFill>
                <a:ea typeface="ＭＳ Ｐゴシック" charset="0"/>
              </a:rPr>
              <a:t>Both substrates, the hydrogen and the alkyne, have to be adsorbed on the catalyst for the reaction to occur.  </a:t>
            </a:r>
          </a:p>
          <a:p>
            <a:pPr>
              <a:lnSpc>
                <a:spcPct val="80000"/>
              </a:lnSpc>
            </a:pPr>
            <a:r>
              <a:rPr lang="en-US" sz="2400" smtClean="0">
                <a:solidFill>
                  <a:srgbClr val="000000"/>
                </a:solidFill>
                <a:ea typeface="ＭＳ Ｐゴシック" charset="0"/>
              </a:rPr>
              <a:t>Once adsorbed, the hydrogens add to the same side of the double bond (syn addition), giving the product a cis stereochemistry.</a:t>
            </a:r>
          </a:p>
          <a:p>
            <a:pPr>
              <a:lnSpc>
                <a:spcPct val="80000"/>
              </a:lnSpc>
            </a:pPr>
            <a:endParaRPr lang="en-US" sz="240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4687"/>
          <a:stretch/>
        </p:blipFill>
        <p:spPr bwMode="auto">
          <a:xfrm>
            <a:off x="1676400" y="1447800"/>
            <a:ext cx="5791200" cy="234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6940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0"/>
          <p:cNvSpPr>
            <a:spLocks noGrp="1" noChangeArrowheads="1"/>
          </p:cNvSpPr>
          <p:nvPr>
            <p:ph type="title"/>
          </p:nvPr>
        </p:nvSpPr>
        <p:spPr>
          <a:xfrm>
            <a:off x="685800" y="218536"/>
            <a:ext cx="7772400" cy="1259553"/>
          </a:xfrm>
        </p:spPr>
        <p:txBody>
          <a:bodyPr/>
          <a:lstStyle/>
          <a:p>
            <a:pPr algn="ctr"/>
            <a:r>
              <a:rPr lang="en-US" sz="4400" b="0" dirty="0">
                <a:solidFill>
                  <a:srgbClr val="000000"/>
                </a:solidFill>
                <a:ea typeface="ＭＳ Ｐゴシック" charset="0"/>
              </a:rPr>
              <a:t>Reduction of Alkynes with </a:t>
            </a:r>
            <a:r>
              <a:rPr lang="en-US" sz="4400" b="0" dirty="0" smtClean="0">
                <a:solidFill>
                  <a:srgbClr val="000000"/>
                </a:solidFill>
                <a:ea typeface="ＭＳ Ｐゴシック" charset="0"/>
              </a:rPr>
              <a:t/>
            </a:r>
            <a:br>
              <a:rPr lang="en-US" sz="4400" b="0" dirty="0" smtClean="0">
                <a:solidFill>
                  <a:srgbClr val="000000"/>
                </a:solidFill>
                <a:ea typeface="ＭＳ Ｐゴシック" charset="0"/>
              </a:rPr>
            </a:br>
            <a:r>
              <a:rPr lang="en-US" sz="4400" b="0" dirty="0" smtClean="0">
                <a:solidFill>
                  <a:srgbClr val="000000"/>
                </a:solidFill>
                <a:ea typeface="ＭＳ Ｐゴシック" charset="0"/>
              </a:rPr>
              <a:t>Metal </a:t>
            </a:r>
            <a:r>
              <a:rPr lang="en-US" sz="4400" b="0" dirty="0">
                <a:solidFill>
                  <a:srgbClr val="000000"/>
                </a:solidFill>
                <a:ea typeface="ＭＳ Ｐゴシック" charset="0"/>
              </a:rPr>
              <a:t>Ammonia</a:t>
            </a:r>
          </a:p>
        </p:txBody>
      </p:sp>
      <p:sp>
        <p:nvSpPr>
          <p:cNvPr id="3" name="Rectangle 1032"/>
          <p:cNvSpPr txBox="1">
            <a:spLocks noChangeArrowheads="1"/>
          </p:cNvSpPr>
          <p:nvPr/>
        </p:nvSpPr>
        <p:spPr>
          <a:xfrm>
            <a:off x="363984" y="4114800"/>
            <a:ext cx="8001000"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smtClean="0">
                <a:solidFill>
                  <a:srgbClr val="000000"/>
                </a:solidFill>
                <a:ea typeface="ＭＳ Ｐゴシック" charset="0"/>
              </a:rPr>
              <a:t>To form a trans alkene, two hydrogens must be added to the alkyne anti stereochemistry, so this reduction is used to convert alkynes to trans alkenes.</a:t>
            </a:r>
            <a:endParaRPr lang="en-US" sz="2800">
              <a:ea typeface="ＭＳ Ｐゴシック"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0216"/>
          <a:stretch/>
        </p:blipFill>
        <p:spPr bwMode="auto">
          <a:xfrm>
            <a:off x="304800" y="2087564"/>
            <a:ext cx="8534400" cy="147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8418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772400" cy="1143000"/>
          </a:xfrm>
        </p:spPr>
        <p:txBody>
          <a:bodyPr/>
          <a:lstStyle/>
          <a:p>
            <a:pPr algn="ctr"/>
            <a:r>
              <a:rPr lang="en-US" sz="4000" b="0" dirty="0">
                <a:solidFill>
                  <a:srgbClr val="000000"/>
                </a:solidFill>
                <a:ea typeface="ＭＳ Ｐゴシック" charset="0"/>
              </a:rPr>
              <a:t>Reduction of Alkynes with </a:t>
            </a:r>
            <a:r>
              <a:rPr lang="en-US" sz="4000" b="0" dirty="0" smtClean="0">
                <a:solidFill>
                  <a:srgbClr val="000000"/>
                </a:solidFill>
                <a:ea typeface="ＭＳ Ｐゴシック" charset="0"/>
              </a:rPr>
              <a:t/>
            </a:r>
            <a:br>
              <a:rPr lang="en-US" sz="4000" b="0" dirty="0" smtClean="0">
                <a:solidFill>
                  <a:srgbClr val="000000"/>
                </a:solidFill>
                <a:ea typeface="ＭＳ Ｐゴシック" charset="0"/>
              </a:rPr>
            </a:br>
            <a:r>
              <a:rPr lang="en-US" sz="4000" b="0" dirty="0" smtClean="0">
                <a:solidFill>
                  <a:srgbClr val="000000"/>
                </a:solidFill>
                <a:ea typeface="ＭＳ Ｐゴシック" charset="0"/>
              </a:rPr>
              <a:t>Metal </a:t>
            </a:r>
            <a:r>
              <a:rPr lang="en-US" sz="4000" b="0" dirty="0">
                <a:solidFill>
                  <a:srgbClr val="000000"/>
                </a:solidFill>
                <a:ea typeface="ＭＳ Ｐゴシック" charset="0"/>
              </a:rPr>
              <a:t>Ammonia</a:t>
            </a:r>
          </a:p>
        </p:txBody>
      </p:sp>
      <p:sp>
        <p:nvSpPr>
          <p:cNvPr id="3" name="Rectangle 3"/>
          <p:cNvSpPr txBox="1">
            <a:spLocks noChangeArrowheads="1"/>
          </p:cNvSpPr>
          <p:nvPr/>
        </p:nvSpPr>
        <p:spPr bwMode="auto">
          <a:xfrm>
            <a:off x="371195" y="1981200"/>
            <a:ext cx="8344589"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ea typeface="ＭＳ Ｐゴシック" charset="0"/>
              </a:rPr>
              <a:t>Use dry ice to keep ammonia liquid.</a:t>
            </a:r>
          </a:p>
          <a:p>
            <a:r>
              <a:rPr lang="en-US" dirty="0" smtClean="0">
                <a:ea typeface="ＭＳ Ｐゴシック" charset="0"/>
              </a:rPr>
              <a:t>As sodium metal dissolves in the ammonia, it loses an electron.</a:t>
            </a:r>
          </a:p>
          <a:p>
            <a:r>
              <a:rPr lang="en-US" dirty="0" smtClean="0">
                <a:ea typeface="ＭＳ Ｐゴシック" charset="0"/>
              </a:rPr>
              <a:t>The electron is solvated by the ammonia, creating a deep blue solution.</a:t>
            </a:r>
            <a:endParaRPr lang="en-US" dirty="0">
              <a:ea typeface="ＭＳ Ｐゴシック" charset="0"/>
            </a:endParaRPr>
          </a:p>
        </p:txBody>
      </p:sp>
      <p:grpSp>
        <p:nvGrpSpPr>
          <p:cNvPr id="4" name="Group 9"/>
          <p:cNvGrpSpPr>
            <a:grpSpLocks/>
          </p:cNvGrpSpPr>
          <p:nvPr/>
        </p:nvGrpSpPr>
        <p:grpSpPr bwMode="auto">
          <a:xfrm>
            <a:off x="539987" y="5435095"/>
            <a:ext cx="8064027" cy="830997"/>
            <a:chOff x="914400" y="5105400"/>
            <a:chExt cx="8064360" cy="831732"/>
          </a:xfrm>
        </p:grpSpPr>
        <p:sp>
          <p:nvSpPr>
            <p:cNvPr id="5" name="TextBox 6"/>
            <p:cNvSpPr txBox="1">
              <a:spLocks noChangeArrowheads="1"/>
            </p:cNvSpPr>
            <p:nvPr/>
          </p:nvSpPr>
          <p:spPr bwMode="auto">
            <a:xfrm>
              <a:off x="914400" y="5105400"/>
              <a:ext cx="8064360" cy="83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a:latin typeface="+mn-lt"/>
                </a:rPr>
                <a:t>NH</a:t>
              </a:r>
              <a:r>
                <a:rPr lang="en-US" baseline="-25000">
                  <a:latin typeface="+mn-lt"/>
                </a:rPr>
                <a:t>3</a:t>
              </a:r>
              <a:r>
                <a:rPr lang="en-US">
                  <a:latin typeface="+mn-lt"/>
                </a:rPr>
                <a:t>    +    Na             NH</a:t>
              </a:r>
              <a:r>
                <a:rPr lang="en-US" baseline="-25000">
                  <a:latin typeface="+mn-lt"/>
                </a:rPr>
                <a:t>3</a:t>
              </a:r>
              <a:r>
                <a:rPr lang="en-US">
                  <a:latin typeface="+mn-lt"/>
                </a:rPr>
                <a:t>•e</a:t>
              </a:r>
              <a:r>
                <a:rPr lang="en-US" baseline="40000">
                  <a:latin typeface="+mn-lt"/>
                </a:rPr>
                <a:t>–  </a:t>
              </a:r>
              <a:r>
                <a:rPr lang="en-US">
                  <a:latin typeface="+mn-lt"/>
                </a:rPr>
                <a:t> (deep blue     +     Na</a:t>
              </a:r>
              <a:r>
                <a:rPr lang="en-US" baseline="40000">
                  <a:latin typeface="+mn-lt"/>
                </a:rPr>
                <a:t>+</a:t>
              </a:r>
            </a:p>
            <a:p>
              <a:r>
                <a:rPr lang="en-US">
                  <a:latin typeface="+mn-lt"/>
                </a:rPr>
                <a:t>                                                    solution)</a:t>
              </a:r>
            </a:p>
          </p:txBody>
        </p:sp>
        <p:cxnSp>
          <p:nvCxnSpPr>
            <p:cNvPr id="6" name="Straight Arrow Connector 8"/>
            <p:cNvCxnSpPr>
              <a:cxnSpLocks noChangeShapeType="1"/>
            </p:cNvCxnSpPr>
            <p:nvPr/>
          </p:nvCxnSpPr>
          <p:spPr bwMode="auto">
            <a:xfrm>
              <a:off x="3048000" y="5334000"/>
              <a:ext cx="685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7625294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760413" y="230188"/>
            <a:ext cx="7620000" cy="1143000"/>
          </a:xfrm>
        </p:spPr>
        <p:txBody>
          <a:bodyPr/>
          <a:lstStyle/>
          <a:p>
            <a:pPr algn="ctr"/>
            <a:r>
              <a:rPr lang="en-US" sz="4400" b="0" dirty="0">
                <a:solidFill>
                  <a:srgbClr val="000000"/>
                </a:solidFill>
                <a:ea typeface="ＭＳ Ｐゴシック" charset="0"/>
              </a:rPr>
              <a:t>Mechanism </a:t>
            </a:r>
            <a:r>
              <a:rPr lang="en-US" sz="4400" b="0" dirty="0" smtClean="0">
                <a:solidFill>
                  <a:srgbClr val="000000"/>
                </a:solidFill>
                <a:ea typeface="ＭＳ Ｐゴシック" charset="0"/>
              </a:rPr>
              <a:t>of</a:t>
            </a:r>
            <a:br>
              <a:rPr lang="en-US" sz="4400" b="0" dirty="0" smtClean="0">
                <a:solidFill>
                  <a:srgbClr val="000000"/>
                </a:solidFill>
                <a:ea typeface="ＭＳ Ｐゴシック" charset="0"/>
              </a:rPr>
            </a:br>
            <a:r>
              <a:rPr lang="en-US" sz="4400" b="0" dirty="0" smtClean="0">
                <a:solidFill>
                  <a:srgbClr val="000000"/>
                </a:solidFill>
                <a:ea typeface="ＭＳ Ｐゴシック" charset="0"/>
              </a:rPr>
              <a:t>Metal </a:t>
            </a:r>
            <a:r>
              <a:rPr lang="en-US" sz="4400" b="0" dirty="0">
                <a:solidFill>
                  <a:srgbClr val="000000"/>
                </a:solidFill>
                <a:ea typeface="ＭＳ Ｐゴシック" charset="0"/>
              </a:rPr>
              <a:t>Reduction</a:t>
            </a:r>
          </a:p>
        </p:txBody>
      </p:sp>
      <p:sp>
        <p:nvSpPr>
          <p:cNvPr id="3" name="Text Box 7"/>
          <p:cNvSpPr txBox="1">
            <a:spLocks noChangeArrowheads="1"/>
          </p:cNvSpPr>
          <p:nvPr/>
        </p:nvSpPr>
        <p:spPr bwMode="auto">
          <a:xfrm>
            <a:off x="352332" y="1676400"/>
            <a:ext cx="769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en-US">
                <a:latin typeface="+mn-lt"/>
              </a:rPr>
              <a:t>Step 1: An electron adds to the alkyne, forming a radical anion.</a:t>
            </a:r>
          </a:p>
        </p:txBody>
      </p:sp>
      <p:sp>
        <p:nvSpPr>
          <p:cNvPr id="4" name="Text Box 8"/>
          <p:cNvSpPr txBox="1">
            <a:spLocks noChangeArrowheads="1"/>
          </p:cNvSpPr>
          <p:nvPr/>
        </p:nvSpPr>
        <p:spPr bwMode="auto">
          <a:xfrm>
            <a:off x="352332" y="4114800"/>
            <a:ext cx="8297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en-US">
                <a:latin typeface="+mn-lt"/>
              </a:rPr>
              <a:t>Step 2: The radical anion is protonated to give a radical.</a:t>
            </a:r>
          </a:p>
        </p:txBody>
      </p:sp>
      <p:pic>
        <p:nvPicPr>
          <p:cNvPr id="5" name="Picture 2"/>
          <p:cNvPicPr>
            <a:picLocks noChangeAspect="1"/>
          </p:cNvPicPr>
          <p:nvPr/>
        </p:nvPicPr>
        <p:blipFill rotWithShape="1">
          <a:blip r:embed="rId3">
            <a:extLst>
              <a:ext uri="{28A0092B-C50C-407E-A947-70E740481C1C}">
                <a14:useLocalDpi xmlns:a14="http://schemas.microsoft.com/office/drawing/2010/main" val="0"/>
              </a:ext>
            </a:extLst>
          </a:blip>
          <a:srcRect l="-31" t="1975" r="31" b="6747"/>
          <a:stretch/>
        </p:blipFill>
        <p:spPr bwMode="auto">
          <a:xfrm>
            <a:off x="2017713" y="2576520"/>
            <a:ext cx="5105400" cy="132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rotWithShape="1">
          <a:blip r:embed="rId4">
            <a:extLst>
              <a:ext uri="{28A0092B-C50C-407E-A947-70E740481C1C}">
                <a14:useLocalDpi xmlns:a14="http://schemas.microsoft.com/office/drawing/2010/main" val="0"/>
              </a:ext>
            </a:extLst>
          </a:blip>
          <a:srcRect b="9164"/>
          <a:stretch/>
        </p:blipFill>
        <p:spPr bwMode="auto">
          <a:xfrm>
            <a:off x="1028700" y="5078519"/>
            <a:ext cx="7086600" cy="128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2163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363984" y="1981200"/>
            <a:ext cx="800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en-US" dirty="0">
                <a:latin typeface="+mn-lt"/>
              </a:rPr>
              <a:t>Step 3: An electron adds to the alkyne, forming an anion.</a:t>
            </a:r>
          </a:p>
        </p:txBody>
      </p:sp>
      <p:sp>
        <p:nvSpPr>
          <p:cNvPr id="4" name="Text Box 10"/>
          <p:cNvSpPr txBox="1">
            <a:spLocks noChangeArrowheads="1"/>
          </p:cNvSpPr>
          <p:nvPr/>
        </p:nvSpPr>
        <p:spPr bwMode="auto">
          <a:xfrm>
            <a:off x="363984" y="4097338"/>
            <a:ext cx="7243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en-US">
                <a:latin typeface="+mn-lt"/>
              </a:rPr>
              <a:t>Step 4: Protonation of the anion gives an alkene.</a:t>
            </a:r>
          </a:p>
        </p:txBody>
      </p:sp>
      <p:pic>
        <p:nvPicPr>
          <p:cNvPr id="5" name="Picture 1"/>
          <p:cNvPicPr>
            <a:picLocks noChangeAspect="1"/>
          </p:cNvPicPr>
          <p:nvPr/>
        </p:nvPicPr>
        <p:blipFill rotWithShape="1">
          <a:blip r:embed="rId3">
            <a:extLst>
              <a:ext uri="{28A0092B-C50C-407E-A947-70E740481C1C}">
                <a14:useLocalDpi xmlns:a14="http://schemas.microsoft.com/office/drawing/2010/main" val="0"/>
              </a:ext>
            </a:extLst>
          </a:blip>
          <a:srcRect b="7941"/>
          <a:stretch/>
        </p:blipFill>
        <p:spPr bwMode="auto">
          <a:xfrm>
            <a:off x="1676400" y="2541588"/>
            <a:ext cx="5791200" cy="137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rotWithShape="1">
          <a:blip r:embed="rId4">
            <a:extLst>
              <a:ext uri="{28A0092B-C50C-407E-A947-70E740481C1C}">
                <a14:useLocalDpi xmlns:a14="http://schemas.microsoft.com/office/drawing/2010/main" val="0"/>
              </a:ext>
            </a:extLst>
          </a:blip>
          <a:srcRect b="9542"/>
          <a:stretch/>
        </p:blipFill>
        <p:spPr bwMode="auto">
          <a:xfrm>
            <a:off x="838200" y="5035047"/>
            <a:ext cx="7467600" cy="132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a:xfrm>
            <a:off x="0" y="230188"/>
            <a:ext cx="9144000" cy="1143000"/>
          </a:xfrm>
        </p:spPr>
        <p:txBody>
          <a:bodyPr/>
          <a:lstStyle/>
          <a:p>
            <a:pPr algn="ctr"/>
            <a:r>
              <a:rPr lang="en-US" sz="4400" b="0" dirty="0">
                <a:solidFill>
                  <a:srgbClr val="000000"/>
                </a:solidFill>
                <a:ea typeface="ＭＳ Ｐゴシック" charset="0"/>
              </a:rPr>
              <a:t>Mechanism </a:t>
            </a:r>
            <a:r>
              <a:rPr lang="en-US" sz="4400" b="0" dirty="0" smtClean="0">
                <a:solidFill>
                  <a:srgbClr val="000000"/>
                </a:solidFill>
                <a:ea typeface="ＭＳ Ｐゴシック" charset="0"/>
              </a:rPr>
              <a:t>of Metal Reduction (</a:t>
            </a:r>
            <a:r>
              <a:rPr lang="en-US" sz="4400" b="0" dirty="0">
                <a:solidFill>
                  <a:srgbClr val="000000"/>
                </a:solidFill>
                <a:ea typeface="ＭＳ Ｐゴシック" charset="0"/>
              </a:rPr>
              <a:t>Continued)</a:t>
            </a:r>
          </a:p>
        </p:txBody>
      </p:sp>
    </p:spTree>
    <p:extLst>
      <p:ext uri="{BB962C8B-B14F-4D97-AF65-F5344CB8AC3E}">
        <p14:creationId xmlns:p14="http://schemas.microsoft.com/office/powerpoint/2010/main" val="40672552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 y="183584"/>
            <a:ext cx="9298391" cy="1143000"/>
          </a:xfrm>
        </p:spPr>
        <p:txBody>
          <a:bodyPr/>
          <a:lstStyle/>
          <a:p>
            <a:pPr algn="ctr"/>
            <a:r>
              <a:rPr lang="en-US" sz="4400" b="0" dirty="0">
                <a:solidFill>
                  <a:srgbClr val="000000"/>
                </a:solidFill>
                <a:ea typeface="ＭＳ Ｐゴシック" charset="0"/>
              </a:rPr>
              <a:t>Addition of 1 </a:t>
            </a:r>
            <a:r>
              <a:rPr lang="en-US" sz="4400" b="0" dirty="0" smtClean="0">
                <a:solidFill>
                  <a:srgbClr val="000000"/>
                </a:solidFill>
                <a:ea typeface="ＭＳ Ｐゴシック" charset="0"/>
              </a:rPr>
              <a:t>Mole of </a:t>
            </a:r>
            <a:r>
              <a:rPr lang="en-US" sz="4400" b="0" dirty="0">
                <a:solidFill>
                  <a:srgbClr val="000000"/>
                </a:solidFill>
                <a:ea typeface="ＭＳ Ｐゴシック" charset="0"/>
              </a:rPr>
              <a:t>Halogen</a:t>
            </a:r>
          </a:p>
        </p:txBody>
      </p:sp>
      <p:sp>
        <p:nvSpPr>
          <p:cNvPr id="3" name="Rectangle 3"/>
          <p:cNvSpPr txBox="1">
            <a:spLocks noChangeArrowheads="1"/>
          </p:cNvSpPr>
          <p:nvPr/>
        </p:nvSpPr>
        <p:spPr>
          <a:xfrm>
            <a:off x="363983" y="4118209"/>
            <a:ext cx="8067023"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700" dirty="0" smtClean="0">
                <a:ea typeface="ＭＳ Ｐゴシック" charset="0"/>
              </a:rPr>
              <a:t>Cl</a:t>
            </a:r>
            <a:r>
              <a:rPr lang="en-US" sz="2700" baseline="-25000" dirty="0" smtClean="0">
                <a:ea typeface="ＭＳ Ｐゴシック" charset="0"/>
              </a:rPr>
              <a:t>2</a:t>
            </a:r>
            <a:r>
              <a:rPr lang="en-US" sz="2700" dirty="0" smtClean="0">
                <a:ea typeface="ＭＳ Ｐゴシック" charset="0"/>
              </a:rPr>
              <a:t> and Br</a:t>
            </a:r>
            <a:r>
              <a:rPr lang="en-US" sz="2700" baseline="-25000" dirty="0" smtClean="0">
                <a:ea typeface="ＭＳ Ｐゴシック" charset="0"/>
              </a:rPr>
              <a:t>2</a:t>
            </a:r>
            <a:r>
              <a:rPr lang="en-US" sz="2700" dirty="0" smtClean="0">
                <a:ea typeface="ＭＳ Ｐゴシック" charset="0"/>
              </a:rPr>
              <a:t> add to alkynes to form vinyl </a:t>
            </a:r>
            <a:r>
              <a:rPr lang="en-US" sz="2700" dirty="0" err="1" smtClean="0">
                <a:ea typeface="ＭＳ Ｐゴシック" charset="0"/>
              </a:rPr>
              <a:t>dihalides</a:t>
            </a:r>
            <a:r>
              <a:rPr lang="en-US" sz="2700" dirty="0" smtClean="0">
                <a:ea typeface="ＭＳ Ｐゴシック" charset="0"/>
              </a:rPr>
              <a:t>.</a:t>
            </a:r>
          </a:p>
          <a:p>
            <a:r>
              <a:rPr lang="en-US" sz="2700" dirty="0" smtClean="0">
                <a:ea typeface="ＭＳ Ｐゴシック" charset="0"/>
              </a:rPr>
              <a:t>They may add </a:t>
            </a:r>
            <a:r>
              <a:rPr lang="en-US" sz="2700" dirty="0" err="1" smtClean="0">
                <a:ea typeface="ＭＳ Ｐゴシック" charset="0"/>
              </a:rPr>
              <a:t>syn</a:t>
            </a:r>
            <a:r>
              <a:rPr lang="en-US" sz="2700" dirty="0" smtClean="0">
                <a:ea typeface="ＭＳ Ｐゴシック" charset="0"/>
              </a:rPr>
              <a:t> or anti, so the product is a mixture of </a:t>
            </a:r>
            <a:r>
              <a:rPr lang="en-US" sz="2700" i="1" dirty="0" err="1" smtClean="0">
                <a:ea typeface="ＭＳ Ｐゴシック" charset="0"/>
              </a:rPr>
              <a:t>cis</a:t>
            </a:r>
            <a:r>
              <a:rPr lang="en-US" sz="2700" dirty="0" smtClean="0">
                <a:ea typeface="ＭＳ Ｐゴシック" charset="0"/>
              </a:rPr>
              <a:t> and </a:t>
            </a:r>
            <a:r>
              <a:rPr lang="en-US" sz="2700" i="1" dirty="0" smtClean="0">
                <a:ea typeface="ＭＳ Ｐゴシック" charset="0"/>
              </a:rPr>
              <a:t>trans</a:t>
            </a:r>
            <a:r>
              <a:rPr lang="en-US" sz="2700" dirty="0" smtClean="0">
                <a:ea typeface="ＭＳ Ｐゴシック" charset="0"/>
              </a:rPr>
              <a:t> isomers.</a:t>
            </a:r>
          </a:p>
          <a:p>
            <a:r>
              <a:rPr lang="en-US" sz="2700" dirty="0" smtClean="0">
                <a:ea typeface="ＭＳ Ｐゴシック" charset="0"/>
              </a:rPr>
              <a:t>It is difficult to stop the reaction at </a:t>
            </a:r>
            <a:r>
              <a:rPr lang="en-US" sz="2700" dirty="0" err="1" smtClean="0">
                <a:ea typeface="ＭＳ Ｐゴシック" charset="0"/>
              </a:rPr>
              <a:t>dihalide</a:t>
            </a:r>
            <a:r>
              <a:rPr lang="en-US" sz="2700" dirty="0" smtClean="0">
                <a:ea typeface="ＭＳ Ｐゴシック" charset="0"/>
              </a:rPr>
              <a:t>.</a:t>
            </a:r>
            <a:endParaRPr lang="en-US" sz="2700" dirty="0">
              <a:ea typeface="ＭＳ Ｐゴシック" charset="0"/>
            </a:endParaRPr>
          </a:p>
        </p:txBody>
      </p:sp>
      <p:pic>
        <p:nvPicPr>
          <p:cNvPr id="4" name="Picture 2"/>
          <p:cNvPicPr>
            <a:picLocks noChangeAspect="1"/>
          </p:cNvPicPr>
          <p:nvPr/>
        </p:nvPicPr>
        <p:blipFill rotWithShape="1">
          <a:blip r:embed="rId3">
            <a:extLst>
              <a:ext uri="{28A0092B-C50C-407E-A947-70E740481C1C}">
                <a14:useLocalDpi xmlns:a14="http://schemas.microsoft.com/office/drawing/2010/main" val="0"/>
              </a:ext>
            </a:extLst>
          </a:blip>
          <a:srcRect b="7368"/>
          <a:stretch/>
        </p:blipFill>
        <p:spPr bwMode="auto">
          <a:xfrm>
            <a:off x="304800" y="1728654"/>
            <a:ext cx="8534400" cy="219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01416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584"/>
            <a:ext cx="9144000" cy="1143000"/>
          </a:xfrm>
        </p:spPr>
        <p:txBody>
          <a:bodyPr/>
          <a:lstStyle/>
          <a:p>
            <a:pPr algn="ctr"/>
            <a:r>
              <a:rPr lang="en-US" sz="4400" b="0" dirty="0">
                <a:solidFill>
                  <a:srgbClr val="000000"/>
                </a:solidFill>
                <a:ea typeface="ＭＳ Ｐゴシック" charset="0"/>
              </a:rPr>
              <a:t>Addition of 2 </a:t>
            </a:r>
            <a:r>
              <a:rPr lang="en-US" sz="4400" b="0" dirty="0" smtClean="0">
                <a:solidFill>
                  <a:srgbClr val="000000"/>
                </a:solidFill>
                <a:ea typeface="ＭＳ Ｐゴシック" charset="0"/>
              </a:rPr>
              <a:t>Moles of </a:t>
            </a:r>
            <a:r>
              <a:rPr lang="en-US" sz="4400" b="0" dirty="0">
                <a:solidFill>
                  <a:srgbClr val="000000"/>
                </a:solidFill>
                <a:ea typeface="ＭＳ Ｐゴシック" charset="0"/>
              </a:rPr>
              <a:t>Halogen</a:t>
            </a:r>
          </a:p>
        </p:txBody>
      </p:sp>
      <p:sp>
        <p:nvSpPr>
          <p:cNvPr id="3" name="Text Placeholder 3"/>
          <p:cNvSpPr txBox="1">
            <a:spLocks/>
          </p:cNvSpPr>
          <p:nvPr/>
        </p:nvSpPr>
        <p:spPr>
          <a:xfrm>
            <a:off x="375635" y="5114737"/>
            <a:ext cx="8526584" cy="13204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mtClean="0">
                <a:ea typeface="ＭＳ Ｐゴシック" charset="0"/>
              </a:rPr>
              <a:t>Two moles of halogen can add to the triple bond, forming a tetrahalide. </a:t>
            </a:r>
            <a:endParaRPr lang="en-US">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4239"/>
          <a:stretch/>
        </p:blipFill>
        <p:spPr bwMode="auto">
          <a:xfrm>
            <a:off x="1054894" y="1829962"/>
            <a:ext cx="7034212" cy="296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24207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83584"/>
            <a:ext cx="7772400" cy="1143000"/>
          </a:xfrm>
        </p:spPr>
        <p:txBody>
          <a:bodyPr/>
          <a:lstStyle/>
          <a:p>
            <a:pPr algn="ctr"/>
            <a:r>
              <a:rPr lang="en-US" sz="4400" b="0" dirty="0">
                <a:solidFill>
                  <a:srgbClr val="000000"/>
                </a:solidFill>
                <a:ea typeface="ＭＳ Ｐゴシック" charset="0"/>
              </a:rPr>
              <a:t>Addition of HX</a:t>
            </a:r>
          </a:p>
        </p:txBody>
      </p:sp>
      <p:sp>
        <p:nvSpPr>
          <p:cNvPr id="3" name="Rectangle 3"/>
          <p:cNvSpPr txBox="1">
            <a:spLocks noChangeArrowheads="1"/>
          </p:cNvSpPr>
          <p:nvPr/>
        </p:nvSpPr>
        <p:spPr>
          <a:xfrm>
            <a:off x="363983" y="3739668"/>
            <a:ext cx="7993749" cy="252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smtClean="0">
                <a:ea typeface="ＭＳ Ｐゴシック" charset="0"/>
              </a:rPr>
              <a:t>One mole of </a:t>
            </a:r>
            <a:r>
              <a:rPr lang="en-US" sz="2400" dirty="0" err="1" smtClean="0">
                <a:ea typeface="ＭＳ Ｐゴシック" charset="0"/>
              </a:rPr>
              <a:t>HCl</a:t>
            </a:r>
            <a:r>
              <a:rPr lang="en-US" sz="2400" dirty="0" smtClean="0">
                <a:ea typeface="ＭＳ Ｐゴシック" charset="0"/>
              </a:rPr>
              <a:t>, </a:t>
            </a:r>
            <a:r>
              <a:rPr lang="en-US" sz="2400" dirty="0" err="1" smtClean="0">
                <a:ea typeface="ＭＳ Ｐゴシック" charset="0"/>
              </a:rPr>
              <a:t>HBr</a:t>
            </a:r>
            <a:r>
              <a:rPr lang="en-US" sz="2400" dirty="0" smtClean="0">
                <a:ea typeface="ＭＳ Ｐゴシック" charset="0"/>
              </a:rPr>
              <a:t>, and HI adds to alkynes to form vinyl halides.</a:t>
            </a:r>
          </a:p>
          <a:p>
            <a:r>
              <a:rPr lang="en-US" sz="2400" dirty="0" smtClean="0">
                <a:ea typeface="ＭＳ Ｐゴシック" charset="0"/>
              </a:rPr>
              <a:t>If 2 moles of HX are added, the product is a </a:t>
            </a:r>
            <a:r>
              <a:rPr lang="en-US" sz="2400" dirty="0" err="1" smtClean="0">
                <a:ea typeface="ＭＳ Ｐゴシック" charset="0"/>
              </a:rPr>
              <a:t>geminal</a:t>
            </a:r>
            <a:r>
              <a:rPr lang="en-US" sz="2400" dirty="0" smtClean="0">
                <a:ea typeface="ＭＳ Ｐゴシック" charset="0"/>
              </a:rPr>
              <a:t> </a:t>
            </a:r>
            <a:r>
              <a:rPr lang="en-US" sz="2400" dirty="0" err="1" smtClean="0">
                <a:ea typeface="ＭＳ Ｐゴシック" charset="0"/>
              </a:rPr>
              <a:t>dihalide</a:t>
            </a:r>
            <a:r>
              <a:rPr lang="en-US" sz="2400" dirty="0" smtClean="0">
                <a:ea typeface="ＭＳ Ｐゴシック" charset="0"/>
              </a:rPr>
              <a:t>.</a:t>
            </a:r>
          </a:p>
          <a:p>
            <a:r>
              <a:rPr lang="en-US" sz="2400" dirty="0" smtClean="0">
                <a:ea typeface="ＭＳ Ｐゴシック" charset="0"/>
              </a:rPr>
              <a:t>The addition of HX is </a:t>
            </a:r>
            <a:r>
              <a:rPr lang="en-US" sz="2400" dirty="0" err="1" smtClean="0">
                <a:ea typeface="ＭＳ Ｐゴシック" charset="0"/>
              </a:rPr>
              <a:t>Markovnikov</a:t>
            </a:r>
            <a:r>
              <a:rPr lang="en-US" sz="2400" dirty="0" smtClean="0">
                <a:ea typeface="ＭＳ Ｐゴシック" charset="0"/>
              </a:rPr>
              <a:t> and will produce a </a:t>
            </a:r>
            <a:r>
              <a:rPr lang="en-US" sz="2400" b="1" dirty="0" err="1" smtClean="0">
                <a:ea typeface="ＭＳ Ｐゴシック" charset="0"/>
              </a:rPr>
              <a:t>geminal</a:t>
            </a:r>
            <a:r>
              <a:rPr lang="en-US" sz="2400" b="1" dirty="0" smtClean="0">
                <a:ea typeface="ＭＳ Ｐゴシック" charset="0"/>
              </a:rPr>
              <a:t> </a:t>
            </a:r>
            <a:r>
              <a:rPr lang="en-US" sz="2400" b="1" dirty="0" err="1" smtClean="0">
                <a:ea typeface="ＭＳ Ｐゴシック" charset="0"/>
              </a:rPr>
              <a:t>dihalide</a:t>
            </a:r>
            <a:r>
              <a:rPr lang="en-US" sz="2400" dirty="0" smtClean="0">
                <a:ea typeface="ＭＳ Ｐゴシック" charset="0"/>
              </a:rPr>
              <a:t>.</a:t>
            </a:r>
            <a:endParaRPr lang="en-US" sz="2400"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10902"/>
          <a:stretch/>
        </p:blipFill>
        <p:spPr bwMode="auto">
          <a:xfrm>
            <a:off x="304800" y="1724890"/>
            <a:ext cx="8534400" cy="125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54497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3584"/>
            <a:ext cx="7772400" cy="1143000"/>
          </a:xfrm>
        </p:spPr>
        <p:txBody>
          <a:bodyPr/>
          <a:lstStyle/>
          <a:p>
            <a:pPr algn="ctr"/>
            <a:r>
              <a:rPr lang="en-US" sz="4400" b="0" dirty="0">
                <a:solidFill>
                  <a:srgbClr val="000000"/>
                </a:solidFill>
                <a:ea typeface="ＭＳ Ｐゴシック" charset="0"/>
              </a:rPr>
              <a:t>HX Addition Examples</a:t>
            </a:r>
          </a:p>
        </p:txBody>
      </p:sp>
      <p:pic>
        <p:nvPicPr>
          <p:cNvPr id="3" name="Picture 2" descr="09_Pg445_UnFigure_4.jpg"/>
          <p:cNvPicPr>
            <a:picLocks noChangeAspect="1"/>
          </p:cNvPicPr>
          <p:nvPr/>
        </p:nvPicPr>
        <p:blipFill rotWithShape="1">
          <a:blip r:embed="rId3">
            <a:extLst>
              <a:ext uri="{28A0092B-C50C-407E-A947-70E740481C1C}">
                <a14:useLocalDpi xmlns:a14="http://schemas.microsoft.com/office/drawing/2010/main" val="0"/>
              </a:ext>
            </a:extLst>
          </a:blip>
          <a:srcRect b="6272"/>
          <a:stretch/>
        </p:blipFill>
        <p:spPr>
          <a:xfrm>
            <a:off x="304800" y="2311988"/>
            <a:ext cx="8534400" cy="2234024"/>
          </a:xfrm>
          <a:prstGeom prst="rect">
            <a:avLst/>
          </a:prstGeom>
        </p:spPr>
      </p:pic>
    </p:spTree>
    <p:extLst>
      <p:ext uri="{BB962C8B-B14F-4D97-AF65-F5344CB8AC3E}">
        <p14:creationId xmlns:p14="http://schemas.microsoft.com/office/powerpoint/2010/main" val="40607439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83584"/>
            <a:ext cx="7772400" cy="1143000"/>
          </a:xfrm>
        </p:spPr>
        <p:txBody>
          <a:bodyPr/>
          <a:lstStyle/>
          <a:p>
            <a:pPr algn="ctr"/>
            <a:r>
              <a:rPr lang="en-US" sz="4400" b="0" dirty="0">
                <a:solidFill>
                  <a:srgbClr val="000000"/>
                </a:solidFill>
                <a:ea typeface="ＭＳ Ｐゴシック" charset="0"/>
              </a:rPr>
              <a:t>Examples of Nomenclature</a:t>
            </a:r>
          </a:p>
        </p:txBody>
      </p:sp>
      <p:sp>
        <p:nvSpPr>
          <p:cNvPr id="3" name="Rectangle 19"/>
          <p:cNvSpPr txBox="1">
            <a:spLocks noChangeArrowheads="1"/>
          </p:cNvSpPr>
          <p:nvPr/>
        </p:nvSpPr>
        <p:spPr>
          <a:xfrm>
            <a:off x="375634" y="4249121"/>
            <a:ext cx="8531094" cy="103824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700" dirty="0" smtClean="0">
                <a:ea typeface="ＭＳ Ｐゴシック" charset="0"/>
              </a:rPr>
              <a:t>All other functional groups, except ethers and halides, have a higher priority than alkynes.</a:t>
            </a:r>
            <a:endParaRPr lang="en-US" sz="2700"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8647"/>
          <a:stretch/>
        </p:blipFill>
        <p:spPr bwMode="auto">
          <a:xfrm>
            <a:off x="304800" y="1752601"/>
            <a:ext cx="8534400" cy="183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41774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type="title"/>
          </p:nvPr>
        </p:nvSpPr>
        <p:spPr>
          <a:xfrm>
            <a:off x="685800" y="218537"/>
            <a:ext cx="7772400" cy="1279695"/>
          </a:xfrm>
        </p:spPr>
        <p:txBody>
          <a:bodyPr/>
          <a:lstStyle/>
          <a:p>
            <a:pPr algn="ctr"/>
            <a:r>
              <a:rPr lang="en-US" sz="4400" b="0" dirty="0">
                <a:solidFill>
                  <a:srgbClr val="000000"/>
                </a:solidFill>
                <a:ea typeface="ＭＳ Ｐゴシック" charset="0"/>
              </a:rPr>
              <a:t>Mechanism of Hydrogen </a:t>
            </a:r>
            <a:r>
              <a:rPr lang="en-US" sz="4400" b="0" dirty="0" smtClean="0">
                <a:solidFill>
                  <a:srgbClr val="000000"/>
                </a:solidFill>
                <a:ea typeface="ＭＳ Ｐゴシック" charset="0"/>
              </a:rPr>
              <a:t/>
            </a:r>
            <a:br>
              <a:rPr lang="en-US" sz="4400" b="0" dirty="0" smtClean="0">
                <a:solidFill>
                  <a:srgbClr val="000000"/>
                </a:solidFill>
                <a:ea typeface="ＭＳ Ｐゴシック" charset="0"/>
              </a:rPr>
            </a:br>
            <a:r>
              <a:rPr lang="en-US" sz="4400" b="0" dirty="0" smtClean="0">
                <a:solidFill>
                  <a:srgbClr val="000000"/>
                </a:solidFill>
                <a:ea typeface="ＭＳ Ｐゴシック" charset="0"/>
              </a:rPr>
              <a:t>Halide </a:t>
            </a:r>
            <a:r>
              <a:rPr lang="en-US" sz="4400" b="0" dirty="0">
                <a:solidFill>
                  <a:srgbClr val="000000"/>
                </a:solidFill>
                <a:ea typeface="ＭＳ Ｐゴシック" charset="0"/>
              </a:rPr>
              <a:t>Addition</a:t>
            </a:r>
          </a:p>
        </p:txBody>
      </p:sp>
      <p:sp>
        <p:nvSpPr>
          <p:cNvPr id="3" name="Rectangle 6"/>
          <p:cNvSpPr txBox="1">
            <a:spLocks noChangeArrowheads="1"/>
          </p:cNvSpPr>
          <p:nvPr/>
        </p:nvSpPr>
        <p:spPr>
          <a:xfrm>
            <a:off x="363984" y="4038600"/>
            <a:ext cx="8115872"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rgbClr val="000000"/>
                </a:solidFill>
                <a:ea typeface="ＭＳ Ｐゴシック" charset="0"/>
              </a:rPr>
              <a:t>The triple bonds abstract a proton from the hydrogen halide, forming a vinyl </a:t>
            </a:r>
            <a:r>
              <a:rPr lang="en-US" sz="2800" dirty="0" err="1" smtClean="0">
                <a:solidFill>
                  <a:srgbClr val="000000"/>
                </a:solidFill>
                <a:ea typeface="ＭＳ Ｐゴシック" charset="0"/>
              </a:rPr>
              <a:t>cation</a:t>
            </a:r>
            <a:r>
              <a:rPr lang="en-US" sz="2800" dirty="0" smtClean="0">
                <a:solidFill>
                  <a:srgbClr val="000000"/>
                </a:solidFill>
                <a:ea typeface="ＭＳ Ｐゴシック" charset="0"/>
              </a:rPr>
              <a:t>.  </a:t>
            </a:r>
          </a:p>
          <a:p>
            <a:r>
              <a:rPr lang="en-US" sz="2800" dirty="0" smtClean="0">
                <a:solidFill>
                  <a:srgbClr val="000000"/>
                </a:solidFill>
                <a:ea typeface="ＭＳ Ｐゴシック" charset="0"/>
              </a:rPr>
              <a:t>The proton adds to the least substituted carbon, forming a </a:t>
            </a:r>
            <a:r>
              <a:rPr lang="en-US" sz="2800" b="1" dirty="0" smtClean="0">
                <a:solidFill>
                  <a:srgbClr val="000000"/>
                </a:solidFill>
                <a:ea typeface="ＭＳ Ｐゴシック" charset="0"/>
              </a:rPr>
              <a:t>vinyl </a:t>
            </a:r>
            <a:r>
              <a:rPr lang="en-US" sz="2800" b="1" dirty="0" err="1" smtClean="0">
                <a:solidFill>
                  <a:srgbClr val="000000"/>
                </a:solidFill>
                <a:ea typeface="ＭＳ Ｐゴシック" charset="0"/>
              </a:rPr>
              <a:t>cation</a:t>
            </a:r>
            <a:r>
              <a:rPr lang="en-US" sz="2800" dirty="0" smtClean="0">
                <a:solidFill>
                  <a:srgbClr val="000000"/>
                </a:solidFill>
                <a:ea typeface="ＭＳ Ｐゴシック" charset="0"/>
              </a:rPr>
              <a:t>.</a:t>
            </a:r>
            <a:endParaRPr lang="en-US" sz="2800" dirty="0">
              <a:solidFill>
                <a:srgbClr val="000000"/>
              </a:solidFill>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14899"/>
          <a:stretch/>
        </p:blipFill>
        <p:spPr bwMode="auto">
          <a:xfrm>
            <a:off x="304800" y="2469809"/>
            <a:ext cx="8534400" cy="95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76555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772400" cy="1296186"/>
          </a:xfrm>
        </p:spPr>
        <p:txBody>
          <a:bodyPr/>
          <a:lstStyle/>
          <a:p>
            <a:pPr algn="ctr"/>
            <a:r>
              <a:rPr lang="en-US" sz="4400" b="0" dirty="0">
                <a:solidFill>
                  <a:srgbClr val="000000"/>
                </a:solidFill>
                <a:ea typeface="ＭＳ Ｐゴシック" charset="0"/>
              </a:rPr>
              <a:t>Anti-</a:t>
            </a:r>
            <a:r>
              <a:rPr lang="en-US" sz="4400" b="0" dirty="0" err="1">
                <a:solidFill>
                  <a:srgbClr val="000000"/>
                </a:solidFill>
                <a:ea typeface="ＭＳ Ｐゴシック" charset="0"/>
              </a:rPr>
              <a:t>Markovnikov</a:t>
            </a:r>
            <a:r>
              <a:rPr lang="en-US" sz="4400" b="0" dirty="0">
                <a:solidFill>
                  <a:srgbClr val="000000"/>
                </a:solidFill>
                <a:ea typeface="ＭＳ Ｐゴシック" charset="0"/>
              </a:rPr>
              <a:t> Addition of Hydrogen Bromide to Alkynes</a:t>
            </a:r>
          </a:p>
        </p:txBody>
      </p:sp>
      <p:sp>
        <p:nvSpPr>
          <p:cNvPr id="3" name="Rectangle 3"/>
          <p:cNvSpPr txBox="1">
            <a:spLocks noChangeArrowheads="1"/>
          </p:cNvSpPr>
          <p:nvPr/>
        </p:nvSpPr>
        <p:spPr>
          <a:xfrm>
            <a:off x="375636" y="4114800"/>
            <a:ext cx="8030386"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smtClean="0">
                <a:solidFill>
                  <a:srgbClr val="000000"/>
                </a:solidFill>
                <a:ea typeface="ＭＳ Ｐゴシック" charset="0"/>
              </a:rPr>
              <a:t>By using peroxides, hydrogen bromide can be added to a terminal alkyne anti-Markovnikov.  </a:t>
            </a:r>
          </a:p>
          <a:p>
            <a:r>
              <a:rPr lang="en-US" sz="2400" smtClean="0">
                <a:solidFill>
                  <a:srgbClr val="000000"/>
                </a:solidFill>
                <a:ea typeface="ＭＳ Ｐゴシック" charset="0"/>
              </a:rPr>
              <a:t>The bromide will attach to the least substituted carbon, giving a mixture of cis and trans isomers.</a:t>
            </a:r>
            <a:endParaRPr lang="en-US" sz="2400">
              <a:solidFill>
                <a:srgbClr val="000000"/>
              </a:solidFill>
              <a:ea typeface="ＭＳ Ｐゴシック" charset="0"/>
            </a:endParaRPr>
          </a:p>
        </p:txBody>
      </p:sp>
      <p:pic>
        <p:nvPicPr>
          <p:cNvPr id="4" name="Picture 2"/>
          <p:cNvPicPr>
            <a:picLocks noChangeAspect="1"/>
          </p:cNvPicPr>
          <p:nvPr/>
        </p:nvPicPr>
        <p:blipFill rotWithShape="1">
          <a:blip r:embed="rId3">
            <a:extLst>
              <a:ext uri="{28A0092B-C50C-407E-A947-70E740481C1C}">
                <a14:useLocalDpi xmlns:a14="http://schemas.microsoft.com/office/drawing/2010/main" val="0"/>
              </a:ext>
            </a:extLst>
          </a:blip>
          <a:srcRect b="13247"/>
          <a:stretch/>
        </p:blipFill>
        <p:spPr bwMode="auto">
          <a:xfrm>
            <a:off x="303213" y="2216787"/>
            <a:ext cx="8534400" cy="132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29132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4213" y="171933"/>
            <a:ext cx="7772400" cy="1143000"/>
          </a:xfrm>
        </p:spPr>
        <p:txBody>
          <a:bodyPr/>
          <a:lstStyle/>
          <a:p>
            <a:pPr algn="ctr"/>
            <a:r>
              <a:rPr lang="en-US" sz="4400" b="0" dirty="0">
                <a:solidFill>
                  <a:srgbClr val="000000"/>
                </a:solidFill>
                <a:ea typeface="ＭＳ Ｐゴシック" charset="0"/>
              </a:rPr>
              <a:t>Hydration of Alkynes</a:t>
            </a:r>
          </a:p>
        </p:txBody>
      </p:sp>
      <p:sp>
        <p:nvSpPr>
          <p:cNvPr id="3" name="Rectangle 3"/>
          <p:cNvSpPr txBox="1">
            <a:spLocks noChangeArrowheads="1"/>
          </p:cNvSpPr>
          <p:nvPr/>
        </p:nvSpPr>
        <p:spPr bwMode="auto">
          <a:xfrm>
            <a:off x="352332" y="1981200"/>
            <a:ext cx="8103660" cy="41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dirty="0" smtClean="0">
                <a:ea typeface="ＭＳ Ｐゴシック" charset="0"/>
              </a:rPr>
              <a:t>Mercuric sulfate in aqueous sulfuric acid adds H</a:t>
            </a:r>
            <a:r>
              <a:rPr lang="en-US" dirty="0" smtClean="0">
                <a:ea typeface="ＭＳ Ｐゴシック" charset="0"/>
                <a:cs typeface="Arial" charset="0"/>
              </a:rPr>
              <a:t>—</a:t>
            </a:r>
            <a:r>
              <a:rPr lang="en-US" dirty="0" smtClean="0">
                <a:ea typeface="ＭＳ Ｐゴシック" charset="0"/>
              </a:rPr>
              <a:t>OH to one pi bond with a </a:t>
            </a:r>
            <a:r>
              <a:rPr lang="en-US" dirty="0" err="1" smtClean="0">
                <a:ea typeface="ＭＳ Ｐゴシック" charset="0"/>
              </a:rPr>
              <a:t>Markovnikov</a:t>
            </a:r>
            <a:r>
              <a:rPr lang="en-US" dirty="0" smtClean="0">
                <a:ea typeface="ＭＳ Ｐゴシック" charset="0"/>
              </a:rPr>
              <a:t> orientation, forming a vinyl alcohol (</a:t>
            </a:r>
            <a:r>
              <a:rPr lang="en-US" dirty="0" err="1" smtClean="0">
                <a:ea typeface="ＭＳ Ｐゴシック" charset="0"/>
              </a:rPr>
              <a:t>enol</a:t>
            </a:r>
            <a:r>
              <a:rPr lang="en-US" dirty="0" smtClean="0">
                <a:ea typeface="ＭＳ Ｐゴシック" charset="0"/>
              </a:rPr>
              <a:t>) that rearranges to a ketone.</a:t>
            </a:r>
          </a:p>
          <a:p>
            <a:pPr>
              <a:lnSpc>
                <a:spcPct val="90000"/>
              </a:lnSpc>
            </a:pPr>
            <a:r>
              <a:rPr lang="en-US" dirty="0" smtClean="0">
                <a:ea typeface="ＭＳ Ｐゴシック" charset="0"/>
              </a:rPr>
              <a:t>Hydroboration</a:t>
            </a:r>
            <a:r>
              <a:rPr lang="en-US" dirty="0" smtClean="0">
                <a:ea typeface="ＭＳ Ｐゴシック" charset="0"/>
                <a:cs typeface="Arial" charset="0"/>
              </a:rPr>
              <a:t>–</a:t>
            </a:r>
            <a:r>
              <a:rPr lang="en-US" dirty="0" smtClean="0">
                <a:ea typeface="ＭＳ Ｐゴシック" charset="0"/>
              </a:rPr>
              <a:t>oxidation adds H</a:t>
            </a:r>
            <a:r>
              <a:rPr lang="en-US" dirty="0" smtClean="0">
                <a:ea typeface="ＭＳ Ｐゴシック" charset="0"/>
                <a:cs typeface="Arial" charset="0"/>
              </a:rPr>
              <a:t>—</a:t>
            </a:r>
            <a:r>
              <a:rPr lang="en-US" dirty="0" smtClean="0">
                <a:ea typeface="ＭＳ Ｐゴシック" charset="0"/>
              </a:rPr>
              <a:t>OH with an anti-</a:t>
            </a:r>
            <a:r>
              <a:rPr lang="en-US" dirty="0" err="1" smtClean="0">
                <a:ea typeface="ＭＳ Ｐゴシック" charset="0"/>
              </a:rPr>
              <a:t>Markovnikov</a:t>
            </a:r>
            <a:r>
              <a:rPr lang="en-US" dirty="0" smtClean="0">
                <a:ea typeface="ＭＳ Ｐゴシック" charset="0"/>
              </a:rPr>
              <a:t> orientation, and rearranges to an aldehyde. </a:t>
            </a:r>
            <a:br>
              <a:rPr lang="en-US" dirty="0" smtClean="0">
                <a:ea typeface="ＭＳ Ｐゴシック" charset="0"/>
              </a:rPr>
            </a:br>
            <a:endParaRPr lang="en-US" dirty="0">
              <a:ea typeface="ＭＳ Ｐゴシック" charset="0"/>
            </a:endParaRPr>
          </a:p>
        </p:txBody>
      </p:sp>
    </p:spTree>
    <p:extLst>
      <p:ext uri="{BB962C8B-B14F-4D97-AF65-F5344CB8AC3E}">
        <p14:creationId xmlns:p14="http://schemas.microsoft.com/office/powerpoint/2010/main" val="364228760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18537"/>
            <a:ext cx="7772400" cy="1143000"/>
          </a:xfrm>
        </p:spPr>
        <p:txBody>
          <a:bodyPr/>
          <a:lstStyle/>
          <a:p>
            <a:pPr algn="ctr"/>
            <a:r>
              <a:rPr lang="en-US" sz="4400" b="0" dirty="0">
                <a:solidFill>
                  <a:srgbClr val="000000"/>
                </a:solidFill>
                <a:ea typeface="ＭＳ Ｐゴシック" charset="0"/>
              </a:rPr>
              <a:t>Mercuric Ion-Catalyzed Hydration</a:t>
            </a:r>
          </a:p>
        </p:txBody>
      </p:sp>
      <p:sp>
        <p:nvSpPr>
          <p:cNvPr id="3" name="Rectangle 3"/>
          <p:cNvSpPr txBox="1">
            <a:spLocks noChangeArrowheads="1"/>
          </p:cNvSpPr>
          <p:nvPr/>
        </p:nvSpPr>
        <p:spPr>
          <a:xfrm>
            <a:off x="375637" y="3510557"/>
            <a:ext cx="8164722" cy="2667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spcBef>
                <a:spcPct val="0"/>
              </a:spcBef>
            </a:pPr>
            <a:r>
              <a:rPr lang="en-US" sz="2400" dirty="0" smtClean="0">
                <a:solidFill>
                  <a:srgbClr val="000000"/>
                </a:solidFill>
                <a:ea typeface="ＭＳ Ｐゴシック" charset="0"/>
              </a:rPr>
              <a:t>Analogous to the </a:t>
            </a:r>
            <a:r>
              <a:rPr lang="en-US" sz="2400" dirty="0" err="1" smtClean="0">
                <a:solidFill>
                  <a:srgbClr val="000000"/>
                </a:solidFill>
                <a:ea typeface="ＭＳ Ｐゴシック" charset="0"/>
              </a:rPr>
              <a:t>oxymercuration</a:t>
            </a:r>
            <a:r>
              <a:rPr lang="en-US" sz="2400" dirty="0" smtClean="0">
                <a:solidFill>
                  <a:srgbClr val="000000"/>
                </a:solidFill>
                <a:ea typeface="ＭＳ Ｐゴシック" charset="0"/>
                <a:cs typeface="Arial" charset="0"/>
              </a:rPr>
              <a:t>–</a:t>
            </a:r>
            <a:r>
              <a:rPr lang="en-US" sz="2400" dirty="0" err="1" smtClean="0">
                <a:solidFill>
                  <a:srgbClr val="000000"/>
                </a:solidFill>
                <a:ea typeface="ＭＳ Ｐゴシック" charset="0"/>
              </a:rPr>
              <a:t>demercuration</a:t>
            </a:r>
            <a:r>
              <a:rPr lang="en-US" sz="2400" dirty="0" smtClean="0">
                <a:solidFill>
                  <a:srgbClr val="000000"/>
                </a:solidFill>
                <a:ea typeface="ＭＳ Ｐゴシック" charset="0"/>
              </a:rPr>
              <a:t> of alkenes  </a:t>
            </a:r>
          </a:p>
          <a:p>
            <a:pPr>
              <a:lnSpc>
                <a:spcPct val="90000"/>
              </a:lnSpc>
              <a:spcBef>
                <a:spcPct val="0"/>
              </a:spcBef>
            </a:pPr>
            <a:r>
              <a:rPr lang="en-US" sz="2400" dirty="0" smtClean="0">
                <a:solidFill>
                  <a:srgbClr val="000000"/>
                </a:solidFill>
                <a:ea typeface="ＭＳ Ｐゴシック" charset="0"/>
              </a:rPr>
              <a:t>The hydration is catalyzed by the mercuric ion.  </a:t>
            </a:r>
          </a:p>
          <a:p>
            <a:pPr>
              <a:lnSpc>
                <a:spcPct val="90000"/>
              </a:lnSpc>
              <a:spcBef>
                <a:spcPct val="0"/>
              </a:spcBef>
            </a:pPr>
            <a:r>
              <a:rPr lang="en-US" sz="2400" dirty="0" smtClean="0">
                <a:solidFill>
                  <a:srgbClr val="000000"/>
                </a:solidFill>
                <a:ea typeface="ＭＳ Ｐゴシック" charset="0"/>
              </a:rPr>
              <a:t>In a typical reaction, a mixture of mercuric acetate in aqueous sulfuric acid is used.  </a:t>
            </a:r>
          </a:p>
          <a:p>
            <a:pPr>
              <a:lnSpc>
                <a:spcPct val="90000"/>
              </a:lnSpc>
              <a:spcBef>
                <a:spcPct val="0"/>
              </a:spcBef>
            </a:pPr>
            <a:r>
              <a:rPr lang="en-US" sz="2400" dirty="0" smtClean="0">
                <a:solidFill>
                  <a:srgbClr val="000000"/>
                </a:solidFill>
                <a:ea typeface="ＭＳ Ｐゴシック" charset="0"/>
              </a:rPr>
              <a:t>The addition produces an intermediate vinyl alcohol (</a:t>
            </a:r>
            <a:r>
              <a:rPr lang="en-US" sz="2400" dirty="0" err="1" smtClean="0">
                <a:solidFill>
                  <a:srgbClr val="000000"/>
                </a:solidFill>
                <a:ea typeface="ＭＳ Ｐゴシック" charset="0"/>
              </a:rPr>
              <a:t>enol</a:t>
            </a:r>
            <a:r>
              <a:rPr lang="en-US" sz="2400" dirty="0" smtClean="0">
                <a:solidFill>
                  <a:srgbClr val="000000"/>
                </a:solidFill>
                <a:ea typeface="ＭＳ Ｐゴシック" charset="0"/>
              </a:rPr>
              <a:t>) that quickly </a:t>
            </a:r>
            <a:r>
              <a:rPr lang="en-US" sz="2400" dirty="0" err="1" smtClean="0">
                <a:solidFill>
                  <a:srgbClr val="000000"/>
                </a:solidFill>
                <a:ea typeface="ＭＳ Ｐゴシック" charset="0"/>
              </a:rPr>
              <a:t>tautomerizes</a:t>
            </a:r>
            <a:r>
              <a:rPr lang="en-US" sz="2400" dirty="0" smtClean="0">
                <a:solidFill>
                  <a:srgbClr val="000000"/>
                </a:solidFill>
                <a:ea typeface="ＭＳ Ｐゴシック" charset="0"/>
              </a:rPr>
              <a:t> to the more stable ketone or aldehyde.</a:t>
            </a:r>
            <a:endParaRPr lang="en-US" sz="2400" dirty="0">
              <a:solidFill>
                <a:srgbClr val="000000"/>
              </a:solidFill>
              <a:ea typeface="ＭＳ Ｐゴシック" charset="0"/>
            </a:endParaRPr>
          </a:p>
        </p:txBody>
      </p:sp>
      <p:pic>
        <p:nvPicPr>
          <p:cNvPr id="4" name="Picture 2"/>
          <p:cNvPicPr>
            <a:picLocks noChangeAspect="1"/>
          </p:cNvPicPr>
          <p:nvPr/>
        </p:nvPicPr>
        <p:blipFill rotWithShape="1">
          <a:blip r:embed="rId3">
            <a:extLst>
              <a:ext uri="{28A0092B-C50C-407E-A947-70E740481C1C}">
                <a14:useLocalDpi xmlns:a14="http://schemas.microsoft.com/office/drawing/2010/main" val="0"/>
              </a:ext>
            </a:extLst>
          </a:blip>
          <a:srcRect t="-1" b="10579"/>
          <a:stretch/>
        </p:blipFill>
        <p:spPr bwMode="auto">
          <a:xfrm>
            <a:off x="304800" y="1868842"/>
            <a:ext cx="8534400" cy="141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6008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type="title"/>
          </p:nvPr>
        </p:nvSpPr>
        <p:spPr>
          <a:xfrm>
            <a:off x="685800" y="230187"/>
            <a:ext cx="7772400" cy="1332819"/>
          </a:xfrm>
        </p:spPr>
        <p:txBody>
          <a:bodyPr/>
          <a:lstStyle/>
          <a:p>
            <a:pPr algn="ctr"/>
            <a:r>
              <a:rPr lang="en-US" sz="4400" b="0" dirty="0">
                <a:solidFill>
                  <a:srgbClr val="000000"/>
                </a:solidFill>
                <a:ea typeface="ＭＳ Ｐゴシック" charset="0"/>
              </a:rPr>
              <a:t>Mechanism of Mercuric Ion-Catalyzed Hydration</a:t>
            </a:r>
          </a:p>
        </p:txBody>
      </p:sp>
      <p:sp>
        <p:nvSpPr>
          <p:cNvPr id="3" name="Rectangle 6"/>
          <p:cNvSpPr txBox="1">
            <a:spLocks noChangeArrowheads="1"/>
          </p:cNvSpPr>
          <p:nvPr/>
        </p:nvSpPr>
        <p:spPr>
          <a:xfrm>
            <a:off x="375635" y="3675203"/>
            <a:ext cx="8543306" cy="230818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400" dirty="0" smtClean="0">
                <a:solidFill>
                  <a:srgbClr val="000000"/>
                </a:solidFill>
                <a:ea typeface="ＭＳ Ｐゴシック" charset="0"/>
              </a:rPr>
              <a:t>The electrophilic addition of mercuric ion (Hg</a:t>
            </a:r>
            <a:r>
              <a:rPr lang="en-US" sz="2400" baseline="30000" dirty="0" smtClean="0">
                <a:solidFill>
                  <a:srgbClr val="000000"/>
                </a:solidFill>
                <a:ea typeface="ＭＳ Ｐゴシック" charset="0"/>
              </a:rPr>
              <a:t>2+</a:t>
            </a:r>
            <a:r>
              <a:rPr lang="en-US" sz="2400" dirty="0" smtClean="0">
                <a:solidFill>
                  <a:srgbClr val="000000"/>
                </a:solidFill>
                <a:ea typeface="ＭＳ Ｐゴシック" charset="0"/>
              </a:rPr>
              <a:t>) creates a vinyl carbocation.  </a:t>
            </a:r>
          </a:p>
          <a:p>
            <a:pPr>
              <a:lnSpc>
                <a:spcPct val="90000"/>
              </a:lnSpc>
            </a:pPr>
            <a:r>
              <a:rPr lang="en-US" sz="2400" dirty="0" smtClean="0">
                <a:solidFill>
                  <a:srgbClr val="000000"/>
                </a:solidFill>
                <a:ea typeface="ＭＳ Ｐゴシック" charset="0"/>
              </a:rPr>
              <a:t>Water attacks the carbocation and, after </a:t>
            </a:r>
            <a:r>
              <a:rPr lang="en-US" sz="2400" dirty="0" err="1" smtClean="0">
                <a:solidFill>
                  <a:srgbClr val="000000"/>
                </a:solidFill>
                <a:ea typeface="ＭＳ Ｐゴシック" charset="0"/>
              </a:rPr>
              <a:t>deprotonation</a:t>
            </a:r>
            <a:r>
              <a:rPr lang="en-US" sz="2400" dirty="0" smtClean="0">
                <a:solidFill>
                  <a:srgbClr val="000000"/>
                </a:solidFill>
                <a:ea typeface="ＭＳ Ｐゴシック" charset="0"/>
              </a:rPr>
              <a:t>, forms an </a:t>
            </a:r>
            <a:r>
              <a:rPr lang="en-US" sz="2400" dirty="0" err="1" smtClean="0">
                <a:solidFill>
                  <a:srgbClr val="000000"/>
                </a:solidFill>
                <a:ea typeface="ＭＳ Ｐゴシック" charset="0"/>
              </a:rPr>
              <a:t>organomercurial</a:t>
            </a:r>
            <a:r>
              <a:rPr lang="en-US" sz="2400" dirty="0" smtClean="0">
                <a:solidFill>
                  <a:srgbClr val="000000"/>
                </a:solidFill>
                <a:ea typeface="ＭＳ Ｐゴシック" charset="0"/>
              </a:rPr>
              <a:t> alcohol. </a:t>
            </a:r>
          </a:p>
          <a:p>
            <a:pPr>
              <a:lnSpc>
                <a:spcPct val="90000"/>
              </a:lnSpc>
            </a:pPr>
            <a:r>
              <a:rPr lang="en-US" sz="2400" dirty="0" smtClean="0">
                <a:solidFill>
                  <a:srgbClr val="000000"/>
                </a:solidFill>
                <a:ea typeface="ＭＳ Ｐゴシック" charset="0"/>
              </a:rPr>
              <a:t>Hydrolysis of the alcohol removes the mercury, forming a vinyl alcohol commonly referred to as </a:t>
            </a:r>
            <a:r>
              <a:rPr lang="en-US" sz="2400" dirty="0" err="1" smtClean="0">
                <a:solidFill>
                  <a:srgbClr val="000000"/>
                </a:solidFill>
                <a:ea typeface="ＭＳ Ｐゴシック" charset="0"/>
              </a:rPr>
              <a:t>enol</a:t>
            </a:r>
            <a:r>
              <a:rPr lang="en-US" sz="2400" dirty="0" smtClean="0">
                <a:solidFill>
                  <a:srgbClr val="000000"/>
                </a:solidFill>
                <a:ea typeface="ＭＳ Ｐゴシック" charset="0"/>
              </a:rPr>
              <a:t>.  </a:t>
            </a:r>
            <a:endParaRPr lang="en-US" sz="2400" dirty="0">
              <a:solidFill>
                <a:srgbClr val="000000"/>
              </a:solidFill>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10830"/>
          <a:stretch/>
        </p:blipFill>
        <p:spPr bwMode="auto">
          <a:xfrm>
            <a:off x="304800" y="2140828"/>
            <a:ext cx="8534400" cy="128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34883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3584"/>
            <a:ext cx="7772400" cy="1143000"/>
          </a:xfrm>
        </p:spPr>
        <p:txBody>
          <a:bodyPr/>
          <a:lstStyle/>
          <a:p>
            <a:pPr algn="ctr"/>
            <a:r>
              <a:rPr lang="en-US" sz="4400" b="0" dirty="0">
                <a:solidFill>
                  <a:srgbClr val="000000"/>
                </a:solidFill>
                <a:ea typeface="ＭＳ Ｐゴシック" charset="0"/>
              </a:rPr>
              <a:t>Replacement of the Mercury</a:t>
            </a:r>
          </a:p>
        </p:txBody>
      </p:sp>
      <p:sp>
        <p:nvSpPr>
          <p:cNvPr id="3" name="Text Placeholder 3"/>
          <p:cNvSpPr txBox="1">
            <a:spLocks/>
          </p:cNvSpPr>
          <p:nvPr/>
        </p:nvSpPr>
        <p:spPr>
          <a:xfrm>
            <a:off x="371196" y="4114800"/>
            <a:ext cx="8309632"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ea typeface="ＭＳ Ｐゴシック" charset="0"/>
              </a:rPr>
              <a:t>Under the acidic reaction conditions, mercury is replaced by hydrogen to give a vinyl alcohol, called an </a:t>
            </a:r>
            <a:r>
              <a:rPr lang="en-US" b="1" dirty="0" err="1" smtClean="0">
                <a:ea typeface="ＭＳ Ｐゴシック" charset="0"/>
              </a:rPr>
              <a:t>enol</a:t>
            </a:r>
            <a:r>
              <a:rPr lang="en-US" dirty="0" smtClean="0">
                <a:ea typeface="ＭＳ Ｐゴシック" charset="0"/>
              </a:rPr>
              <a:t>.</a:t>
            </a:r>
            <a:endParaRPr lang="en-US"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8368"/>
          <a:stretch/>
        </p:blipFill>
        <p:spPr bwMode="auto">
          <a:xfrm>
            <a:off x="304800" y="1981200"/>
            <a:ext cx="8534400" cy="154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16444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type="title"/>
          </p:nvPr>
        </p:nvSpPr>
        <p:spPr>
          <a:xfrm>
            <a:off x="685800" y="230188"/>
            <a:ext cx="7772400" cy="1143000"/>
          </a:xfrm>
        </p:spPr>
        <p:txBody>
          <a:bodyPr/>
          <a:lstStyle/>
          <a:p>
            <a:pPr algn="ctr"/>
            <a:r>
              <a:rPr lang="en-US" sz="4400" b="0">
                <a:solidFill>
                  <a:srgbClr val="000000"/>
                </a:solidFill>
                <a:ea typeface="ＭＳ Ｐゴシック" charset="0"/>
              </a:rPr>
              <a:t>Keto–Enol Tautomerism</a:t>
            </a:r>
          </a:p>
        </p:txBody>
      </p:sp>
      <p:sp>
        <p:nvSpPr>
          <p:cNvPr id="3" name="Rectangle 6"/>
          <p:cNvSpPr txBox="1">
            <a:spLocks noChangeArrowheads="1"/>
          </p:cNvSpPr>
          <p:nvPr/>
        </p:nvSpPr>
        <p:spPr>
          <a:xfrm>
            <a:off x="352331" y="4343400"/>
            <a:ext cx="8128085" cy="1752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err="1" smtClean="0">
                <a:solidFill>
                  <a:srgbClr val="000000"/>
                </a:solidFill>
                <a:ea typeface="ＭＳ Ｐゴシック" charset="0"/>
              </a:rPr>
              <a:t>Enols</a:t>
            </a:r>
            <a:r>
              <a:rPr lang="en-US" sz="2800" dirty="0" smtClean="0">
                <a:solidFill>
                  <a:srgbClr val="000000"/>
                </a:solidFill>
                <a:ea typeface="ＭＳ Ｐゴシック" charset="0"/>
              </a:rPr>
              <a:t> are not stable and they isomerize to the corresponding aldehyde or ketone in a process known as </a:t>
            </a:r>
            <a:r>
              <a:rPr lang="en-US" sz="2800" b="1" dirty="0" err="1" smtClean="0">
                <a:solidFill>
                  <a:srgbClr val="000000"/>
                </a:solidFill>
                <a:ea typeface="ＭＳ Ｐゴシック" charset="0"/>
              </a:rPr>
              <a:t>keto</a:t>
            </a:r>
            <a:r>
              <a:rPr lang="en-US" sz="2800" b="1" dirty="0" smtClean="0">
                <a:ea typeface="ＭＳ Ｐゴシック" charset="0"/>
                <a:cs typeface="Times New Roman" charset="0"/>
              </a:rPr>
              <a:t>–</a:t>
            </a:r>
            <a:r>
              <a:rPr lang="en-US" sz="2800" b="1" dirty="0" err="1" smtClean="0">
                <a:solidFill>
                  <a:srgbClr val="000000"/>
                </a:solidFill>
                <a:ea typeface="ＭＳ Ｐゴシック" charset="0"/>
              </a:rPr>
              <a:t>enol</a:t>
            </a:r>
            <a:r>
              <a:rPr lang="en-US" sz="2800" b="1" dirty="0" smtClean="0">
                <a:solidFill>
                  <a:srgbClr val="000000"/>
                </a:solidFill>
                <a:ea typeface="ＭＳ Ｐゴシック" charset="0"/>
              </a:rPr>
              <a:t> </a:t>
            </a:r>
            <a:r>
              <a:rPr lang="en-US" sz="2800" b="1" dirty="0" err="1" smtClean="0">
                <a:solidFill>
                  <a:srgbClr val="000000"/>
                </a:solidFill>
                <a:ea typeface="ＭＳ Ｐゴシック" charset="0"/>
              </a:rPr>
              <a:t>tautomerism</a:t>
            </a:r>
            <a:r>
              <a:rPr lang="en-US" sz="2800" dirty="0" smtClean="0">
                <a:solidFill>
                  <a:srgbClr val="000000"/>
                </a:solidFill>
                <a:ea typeface="ＭＳ Ｐゴシック" charset="0"/>
              </a:rPr>
              <a:t>.</a:t>
            </a:r>
          </a:p>
          <a:p>
            <a:endParaRPr lang="en-US" sz="2800"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t="1" b="3702"/>
          <a:stretch/>
        </p:blipFill>
        <p:spPr bwMode="auto">
          <a:xfrm>
            <a:off x="2171700" y="1570038"/>
            <a:ext cx="4800600" cy="237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6883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3584"/>
            <a:ext cx="7772400" cy="1345030"/>
          </a:xfrm>
        </p:spPr>
        <p:txBody>
          <a:bodyPr/>
          <a:lstStyle/>
          <a:p>
            <a:pPr algn="ctr"/>
            <a:r>
              <a:rPr lang="en-US" sz="4400" b="0" dirty="0">
                <a:solidFill>
                  <a:srgbClr val="000000"/>
                </a:solidFill>
                <a:ea typeface="ＭＳ Ｐゴシック" charset="0"/>
              </a:rPr>
              <a:t>Mechanism of Acid-Catalyzed </a:t>
            </a:r>
            <a:r>
              <a:rPr lang="en-US" sz="4400" b="0" dirty="0" err="1">
                <a:solidFill>
                  <a:srgbClr val="000000"/>
                </a:solidFill>
                <a:ea typeface="ＭＳ Ｐゴシック" charset="0"/>
              </a:rPr>
              <a:t>Tautomerism</a:t>
            </a:r>
            <a:r>
              <a:rPr lang="en-US" sz="4400" b="0" dirty="0">
                <a:solidFill>
                  <a:srgbClr val="000000"/>
                </a:solidFill>
                <a:ea typeface="ＭＳ Ｐゴシック" charset="0"/>
              </a:rPr>
              <a:t> </a:t>
            </a:r>
          </a:p>
        </p:txBody>
      </p:sp>
      <p:sp>
        <p:nvSpPr>
          <p:cNvPr id="3" name="TextBox 6"/>
          <p:cNvSpPr txBox="1">
            <a:spLocks noChangeArrowheads="1"/>
          </p:cNvSpPr>
          <p:nvPr/>
        </p:nvSpPr>
        <p:spPr bwMode="auto">
          <a:xfrm>
            <a:off x="363984" y="1984609"/>
            <a:ext cx="7951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a:latin typeface="+mn-lt"/>
              </a:rPr>
              <a:t>Step 1: Addition of a proton at the methylene group</a:t>
            </a:r>
          </a:p>
        </p:txBody>
      </p:sp>
      <p:sp>
        <p:nvSpPr>
          <p:cNvPr id="4" name="Rectangle 7"/>
          <p:cNvSpPr>
            <a:spLocks noChangeArrowheads="1"/>
          </p:cNvSpPr>
          <p:nvPr/>
        </p:nvSpPr>
        <p:spPr bwMode="auto">
          <a:xfrm>
            <a:off x="375636" y="4194409"/>
            <a:ext cx="624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mn-lt"/>
              </a:rPr>
              <a:t>Step 2: Loss of the hydroxyl proton</a:t>
            </a:r>
          </a:p>
        </p:txBody>
      </p:sp>
      <p:pic>
        <p:nvPicPr>
          <p:cNvPr id="5" name="Picture 1"/>
          <p:cNvPicPr>
            <a:picLocks noChangeAspect="1"/>
          </p:cNvPicPr>
          <p:nvPr/>
        </p:nvPicPr>
        <p:blipFill rotWithShape="1">
          <a:blip r:embed="rId3">
            <a:extLst>
              <a:ext uri="{28A0092B-C50C-407E-A947-70E740481C1C}">
                <a14:useLocalDpi xmlns:a14="http://schemas.microsoft.com/office/drawing/2010/main" val="0"/>
              </a:ext>
            </a:extLst>
          </a:blip>
          <a:srcRect b="8291"/>
          <a:stretch/>
        </p:blipFill>
        <p:spPr bwMode="auto">
          <a:xfrm>
            <a:off x="1295400" y="2567222"/>
            <a:ext cx="6553200" cy="135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rotWithShape="1">
          <a:blip r:embed="rId4">
            <a:extLst>
              <a:ext uri="{28A0092B-C50C-407E-A947-70E740481C1C}">
                <a14:useLocalDpi xmlns:a14="http://schemas.microsoft.com/office/drawing/2010/main" val="0"/>
              </a:ext>
            </a:extLst>
          </a:blip>
          <a:srcRect b="7291"/>
          <a:stretch/>
        </p:blipFill>
        <p:spPr bwMode="auto">
          <a:xfrm>
            <a:off x="1295400" y="4783373"/>
            <a:ext cx="6553200" cy="143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69562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772400" cy="1271764"/>
          </a:xfrm>
        </p:spPr>
        <p:txBody>
          <a:bodyPr/>
          <a:lstStyle/>
          <a:p>
            <a:pPr algn="ctr"/>
            <a:r>
              <a:rPr lang="en-US" sz="4400" b="0" dirty="0">
                <a:solidFill>
                  <a:srgbClr val="000000"/>
                </a:solidFill>
                <a:ea typeface="ＭＳ Ｐゴシック" charset="0"/>
              </a:rPr>
              <a:t>Hydroboration</a:t>
            </a:r>
            <a:r>
              <a:rPr lang="en-US" sz="4400" b="0" dirty="0">
                <a:solidFill>
                  <a:srgbClr val="000000"/>
                </a:solidFill>
                <a:ea typeface="ＭＳ Ｐゴシック" charset="0"/>
                <a:cs typeface="Arial" charset="0"/>
              </a:rPr>
              <a:t>–</a:t>
            </a:r>
            <a:r>
              <a:rPr lang="en-US" sz="4400" b="0" dirty="0">
                <a:solidFill>
                  <a:srgbClr val="000000"/>
                </a:solidFill>
                <a:ea typeface="ＭＳ Ｐゴシック" charset="0"/>
              </a:rPr>
              <a:t>Oxidation Reaction</a:t>
            </a:r>
          </a:p>
        </p:txBody>
      </p:sp>
      <p:sp>
        <p:nvSpPr>
          <p:cNvPr id="3" name="Rectangle 3"/>
          <p:cNvSpPr txBox="1">
            <a:spLocks noChangeArrowheads="1"/>
          </p:cNvSpPr>
          <p:nvPr/>
        </p:nvSpPr>
        <p:spPr>
          <a:xfrm>
            <a:off x="352331" y="4126451"/>
            <a:ext cx="8316845" cy="2209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400" dirty="0" smtClean="0">
                <a:solidFill>
                  <a:srgbClr val="000000"/>
                </a:solidFill>
                <a:ea typeface="ＭＳ Ｐゴシック" charset="0"/>
              </a:rPr>
              <a:t>Anti-</a:t>
            </a:r>
            <a:r>
              <a:rPr lang="en-US" sz="2400" dirty="0" err="1" smtClean="0">
                <a:solidFill>
                  <a:srgbClr val="000000"/>
                </a:solidFill>
                <a:ea typeface="ＭＳ Ｐゴシック" charset="0"/>
              </a:rPr>
              <a:t>Markovnikov</a:t>
            </a:r>
            <a:r>
              <a:rPr lang="en-US" sz="2400" dirty="0" smtClean="0">
                <a:solidFill>
                  <a:srgbClr val="000000"/>
                </a:solidFill>
                <a:ea typeface="ＭＳ Ｐゴシック" charset="0"/>
              </a:rPr>
              <a:t> addition of water across the triple bond</a:t>
            </a:r>
          </a:p>
          <a:p>
            <a:pPr>
              <a:lnSpc>
                <a:spcPct val="90000"/>
              </a:lnSpc>
            </a:pPr>
            <a:r>
              <a:rPr lang="en-US" sz="2400" dirty="0" smtClean="0">
                <a:solidFill>
                  <a:srgbClr val="000000"/>
                </a:solidFill>
                <a:ea typeface="ＭＳ Ｐゴシック" charset="0"/>
              </a:rPr>
              <a:t>A hindered alkyl </a:t>
            </a:r>
            <a:r>
              <a:rPr lang="en-US" sz="2400" dirty="0" err="1" smtClean="0">
                <a:solidFill>
                  <a:srgbClr val="000000"/>
                </a:solidFill>
                <a:ea typeface="ＭＳ Ｐゴシック" charset="0"/>
              </a:rPr>
              <a:t>borane</a:t>
            </a:r>
            <a:r>
              <a:rPr lang="en-US" sz="2400" dirty="0" smtClean="0">
                <a:solidFill>
                  <a:srgbClr val="000000"/>
                </a:solidFill>
                <a:ea typeface="ＭＳ Ｐゴシック" charset="0"/>
              </a:rPr>
              <a:t> must be used to prevent two molecules of </a:t>
            </a:r>
            <a:r>
              <a:rPr lang="en-US" sz="2400" dirty="0" err="1" smtClean="0">
                <a:solidFill>
                  <a:srgbClr val="000000"/>
                </a:solidFill>
                <a:ea typeface="ＭＳ Ｐゴシック" charset="0"/>
              </a:rPr>
              <a:t>borane</a:t>
            </a:r>
            <a:r>
              <a:rPr lang="en-US" sz="2400" dirty="0" smtClean="0">
                <a:solidFill>
                  <a:srgbClr val="000000"/>
                </a:solidFill>
                <a:ea typeface="ＭＳ Ｐゴシック" charset="0"/>
              </a:rPr>
              <a:t> from adding to the triple bond. </a:t>
            </a:r>
            <a:r>
              <a:rPr lang="en-US" sz="2400" dirty="0" err="1" smtClean="0">
                <a:solidFill>
                  <a:srgbClr val="000000"/>
                </a:solidFill>
                <a:ea typeface="ＭＳ Ｐゴシック" charset="0"/>
              </a:rPr>
              <a:t>Disiamylborane</a:t>
            </a:r>
            <a:r>
              <a:rPr lang="en-US" sz="2400" dirty="0" smtClean="0">
                <a:solidFill>
                  <a:srgbClr val="000000"/>
                </a:solidFill>
                <a:ea typeface="ＭＳ Ｐゴシック" charset="0"/>
              </a:rPr>
              <a:t> has two bulky alkyl groups.</a:t>
            </a:r>
            <a:endParaRPr lang="en-US" sz="2400" dirty="0">
              <a:solidFill>
                <a:srgbClr val="000000"/>
              </a:solidFill>
              <a:ea typeface="ＭＳ Ｐゴシック" charset="0"/>
            </a:endParaRPr>
          </a:p>
        </p:txBody>
      </p:sp>
      <p:pic>
        <p:nvPicPr>
          <p:cNvPr id="4" name="Picture 2"/>
          <p:cNvPicPr>
            <a:picLocks noChangeAspect="1"/>
          </p:cNvPicPr>
          <p:nvPr/>
        </p:nvPicPr>
        <p:blipFill rotWithShape="1">
          <a:blip r:embed="rId3">
            <a:extLst>
              <a:ext uri="{28A0092B-C50C-407E-A947-70E740481C1C}">
                <a14:useLocalDpi xmlns:a14="http://schemas.microsoft.com/office/drawing/2010/main" val="0"/>
              </a:ext>
            </a:extLst>
          </a:blip>
          <a:srcRect b="11909"/>
          <a:stretch/>
        </p:blipFill>
        <p:spPr bwMode="auto">
          <a:xfrm>
            <a:off x="304800" y="2405176"/>
            <a:ext cx="8534400" cy="119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02949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772400" cy="1143000"/>
          </a:xfrm>
        </p:spPr>
        <p:txBody>
          <a:bodyPr/>
          <a:lstStyle/>
          <a:p>
            <a:pPr algn="ctr"/>
            <a:r>
              <a:rPr lang="en-US" sz="4400" b="0">
                <a:solidFill>
                  <a:srgbClr val="000000"/>
                </a:solidFill>
                <a:ea typeface="ＭＳ Ｐゴシック" charset="0"/>
              </a:rPr>
              <a:t>Oxidation of Boranes</a:t>
            </a:r>
          </a:p>
        </p:txBody>
      </p:sp>
      <p:sp>
        <p:nvSpPr>
          <p:cNvPr id="3" name="Rectangle 10"/>
          <p:cNvSpPr txBox="1">
            <a:spLocks noChangeArrowheads="1"/>
          </p:cNvSpPr>
          <p:nvPr/>
        </p:nvSpPr>
        <p:spPr>
          <a:xfrm>
            <a:off x="387287" y="4114800"/>
            <a:ext cx="8386757"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n-US" sz="2400" smtClean="0">
                <a:solidFill>
                  <a:srgbClr val="000000"/>
                </a:solidFill>
                <a:ea typeface="ＭＳ Ｐゴシック" charset="0"/>
              </a:rPr>
              <a:t>In the second step of the hydroboration</a:t>
            </a:r>
            <a:r>
              <a:rPr lang="en-US" sz="2400" smtClean="0">
                <a:solidFill>
                  <a:srgbClr val="000000"/>
                </a:solidFill>
                <a:ea typeface="ＭＳ Ｐゴシック" charset="0"/>
                <a:cs typeface="Arial" charset="0"/>
              </a:rPr>
              <a:t>–</a:t>
            </a:r>
            <a:r>
              <a:rPr lang="en-US" sz="2400" smtClean="0">
                <a:solidFill>
                  <a:srgbClr val="000000"/>
                </a:solidFill>
                <a:ea typeface="ＭＳ Ｐゴシック" charset="0"/>
              </a:rPr>
              <a:t>oxidation, a basic solution of peroxide is added to the vinyl borane to oxidize the boron and replace it with a hydroxyl group (OH).  </a:t>
            </a:r>
          </a:p>
          <a:p>
            <a:pPr>
              <a:lnSpc>
                <a:spcPct val="80000"/>
              </a:lnSpc>
            </a:pPr>
            <a:r>
              <a:rPr lang="en-US" sz="2400" smtClean="0">
                <a:solidFill>
                  <a:srgbClr val="000000"/>
                </a:solidFill>
                <a:ea typeface="ＭＳ Ｐゴシック" charset="0"/>
              </a:rPr>
              <a:t>Once the enol is formed, it rapidly tautomerizes in base to the more stable aldehyde.</a:t>
            </a:r>
          </a:p>
          <a:p>
            <a:pPr>
              <a:lnSpc>
                <a:spcPct val="80000"/>
              </a:lnSpc>
            </a:pPr>
            <a:endParaRPr lang="en-US" sz="240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8764"/>
          <a:stretch/>
        </p:blipFill>
        <p:spPr bwMode="auto">
          <a:xfrm>
            <a:off x="304800" y="1953965"/>
            <a:ext cx="8534400" cy="156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832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95235"/>
            <a:ext cx="7772400" cy="1143000"/>
          </a:xfrm>
        </p:spPr>
        <p:txBody>
          <a:bodyPr/>
          <a:lstStyle/>
          <a:p>
            <a:pPr algn="ctr"/>
            <a:r>
              <a:rPr lang="en-US" sz="4400" b="0" dirty="0">
                <a:solidFill>
                  <a:srgbClr val="000000"/>
                </a:solidFill>
                <a:ea typeface="ＭＳ Ｐゴシック" charset="0"/>
              </a:rPr>
              <a:t>Common Names</a:t>
            </a:r>
          </a:p>
        </p:txBody>
      </p:sp>
      <p:sp>
        <p:nvSpPr>
          <p:cNvPr id="3" name="Rectangle 3"/>
          <p:cNvSpPr txBox="1">
            <a:spLocks noChangeArrowheads="1"/>
          </p:cNvSpPr>
          <p:nvPr/>
        </p:nvSpPr>
        <p:spPr bwMode="auto">
          <a:xfrm>
            <a:off x="685800" y="1981200"/>
            <a:ext cx="77724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mtClean="0">
                <a:ea typeface="ＭＳ Ｐゴシック" charset="0"/>
              </a:rPr>
              <a:t>Named as substituted acetylene</a:t>
            </a:r>
            <a:endParaRPr lang="en-US">
              <a:ea typeface="ＭＳ Ｐゴシック" charset="0"/>
            </a:endParaRPr>
          </a:p>
        </p:txBody>
      </p:sp>
      <p:sp>
        <p:nvSpPr>
          <p:cNvPr id="4" name="Text Box 6"/>
          <p:cNvSpPr txBox="1">
            <a:spLocks noChangeArrowheads="1"/>
          </p:cNvSpPr>
          <p:nvPr/>
        </p:nvSpPr>
        <p:spPr bwMode="auto">
          <a:xfrm>
            <a:off x="1355725" y="3427413"/>
            <a:ext cx="26830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dirty="0" err="1">
                <a:latin typeface="+mn-lt"/>
              </a:rPr>
              <a:t>methylacetylene</a:t>
            </a:r>
            <a:endParaRPr lang="en-US" dirty="0">
              <a:latin typeface="+mn-lt"/>
            </a:endParaRPr>
          </a:p>
          <a:p>
            <a:r>
              <a:rPr lang="en-US" dirty="0">
                <a:latin typeface="+mn-lt"/>
              </a:rPr>
              <a:t>(terminal alkyne)</a:t>
            </a:r>
          </a:p>
        </p:txBody>
      </p:sp>
      <p:grpSp>
        <p:nvGrpSpPr>
          <p:cNvPr id="5" name="Group 11"/>
          <p:cNvGrpSpPr>
            <a:grpSpLocks/>
          </p:cNvGrpSpPr>
          <p:nvPr/>
        </p:nvGrpSpPr>
        <p:grpSpPr bwMode="auto">
          <a:xfrm>
            <a:off x="3124200" y="5332416"/>
            <a:ext cx="5121275" cy="830263"/>
            <a:chOff x="1968" y="3359"/>
            <a:chExt cx="3226" cy="523"/>
          </a:xfrm>
        </p:grpSpPr>
        <p:sp>
          <p:nvSpPr>
            <p:cNvPr id="6" name="Text Box 9"/>
            <p:cNvSpPr txBox="1">
              <a:spLocks noChangeArrowheads="1"/>
            </p:cNvSpPr>
            <p:nvPr/>
          </p:nvSpPr>
          <p:spPr bwMode="auto">
            <a:xfrm>
              <a:off x="1968" y="3359"/>
              <a:ext cx="261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a:latin typeface="+mn-lt"/>
                </a:rPr>
                <a:t>isobutylisopropylacetylene</a:t>
              </a:r>
            </a:p>
            <a:p>
              <a:r>
                <a:rPr lang="en-US">
                  <a:latin typeface="+mn-lt"/>
                </a:rPr>
                <a:t>(internal alkyne)</a:t>
              </a:r>
              <a:endParaRPr lang="en-US" sz="3200">
                <a:latin typeface="+mn-lt"/>
              </a:endParaRPr>
            </a:p>
          </p:txBody>
        </p:sp>
        <p:sp>
          <p:nvSpPr>
            <p:cNvPr id="7" name="Text Box 10"/>
            <p:cNvSpPr txBox="1">
              <a:spLocks noChangeArrowheads="1"/>
            </p:cNvSpPr>
            <p:nvPr/>
          </p:nvSpPr>
          <p:spPr bwMode="auto">
            <a:xfrm>
              <a:off x="5078" y="3577"/>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endParaRPr lang="en-US">
                <a:latin typeface="+mn-lt"/>
              </a:endParaRPr>
            </a:p>
          </p:txBody>
        </p:sp>
      </p:grpSp>
      <p:grpSp>
        <p:nvGrpSpPr>
          <p:cNvPr id="8" name="Group 13"/>
          <p:cNvGrpSpPr>
            <a:grpSpLocks noChangeAspect="1"/>
          </p:cNvGrpSpPr>
          <p:nvPr/>
        </p:nvGrpSpPr>
        <p:grpSpPr bwMode="auto">
          <a:xfrm>
            <a:off x="2819400" y="4325321"/>
            <a:ext cx="4495800" cy="1008063"/>
            <a:chOff x="1776" y="2640"/>
            <a:chExt cx="2832" cy="635"/>
          </a:xfrm>
        </p:grpSpPr>
        <p:sp>
          <p:nvSpPr>
            <p:cNvPr id="9" name="AutoShape 12"/>
            <p:cNvSpPr>
              <a:spLocks noChangeAspect="1" noChangeArrowheads="1" noTextEdit="1"/>
            </p:cNvSpPr>
            <p:nvPr/>
          </p:nvSpPr>
          <p:spPr bwMode="auto">
            <a:xfrm>
              <a:off x="1776" y="2640"/>
              <a:ext cx="2832"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Rectangle 14"/>
            <p:cNvSpPr>
              <a:spLocks noChangeArrowheads="1"/>
            </p:cNvSpPr>
            <p:nvPr/>
          </p:nvSpPr>
          <p:spPr bwMode="auto">
            <a:xfrm>
              <a:off x="1846" y="2990"/>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11" name="Rectangle 15"/>
            <p:cNvSpPr>
              <a:spLocks noChangeArrowheads="1"/>
            </p:cNvSpPr>
            <p:nvPr/>
          </p:nvSpPr>
          <p:spPr bwMode="auto">
            <a:xfrm>
              <a:off x="1964" y="2990"/>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12" name="Rectangle 16"/>
            <p:cNvSpPr>
              <a:spLocks noChangeArrowheads="1"/>
            </p:cNvSpPr>
            <p:nvPr/>
          </p:nvSpPr>
          <p:spPr bwMode="auto">
            <a:xfrm>
              <a:off x="2094" y="3062"/>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a:t>
              </a:r>
              <a:endParaRPr lang="en-US"/>
            </a:p>
          </p:txBody>
        </p:sp>
        <p:sp>
          <p:nvSpPr>
            <p:cNvPr id="13" name="Rectangle 17"/>
            <p:cNvSpPr>
              <a:spLocks noChangeArrowheads="1"/>
            </p:cNvSpPr>
            <p:nvPr/>
          </p:nvSpPr>
          <p:spPr bwMode="auto">
            <a:xfrm>
              <a:off x="2349" y="2990"/>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14" name="Rectangle 18"/>
            <p:cNvSpPr>
              <a:spLocks noChangeArrowheads="1"/>
            </p:cNvSpPr>
            <p:nvPr/>
          </p:nvSpPr>
          <p:spPr bwMode="auto">
            <a:xfrm>
              <a:off x="2467" y="2990"/>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15" name="Rectangle 19"/>
            <p:cNvSpPr>
              <a:spLocks noChangeArrowheads="1"/>
            </p:cNvSpPr>
            <p:nvPr/>
          </p:nvSpPr>
          <p:spPr bwMode="auto">
            <a:xfrm>
              <a:off x="2354" y="2703"/>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dirty="0">
                  <a:solidFill>
                    <a:srgbClr val="000000"/>
                  </a:solidFill>
                </a:rPr>
                <a:t>C</a:t>
              </a:r>
              <a:endParaRPr lang="en-US" dirty="0"/>
            </a:p>
          </p:txBody>
        </p:sp>
        <p:sp>
          <p:nvSpPr>
            <p:cNvPr id="16" name="Rectangle 20"/>
            <p:cNvSpPr>
              <a:spLocks noChangeArrowheads="1"/>
            </p:cNvSpPr>
            <p:nvPr/>
          </p:nvSpPr>
          <p:spPr bwMode="auto">
            <a:xfrm>
              <a:off x="2473" y="2703"/>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17" name="Rectangle 21"/>
            <p:cNvSpPr>
              <a:spLocks noChangeArrowheads="1"/>
            </p:cNvSpPr>
            <p:nvPr/>
          </p:nvSpPr>
          <p:spPr bwMode="auto">
            <a:xfrm>
              <a:off x="2602" y="277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a:t>
              </a:r>
              <a:endParaRPr lang="en-US"/>
            </a:p>
          </p:txBody>
        </p:sp>
        <p:sp>
          <p:nvSpPr>
            <p:cNvPr id="18" name="Rectangle 22"/>
            <p:cNvSpPr>
              <a:spLocks noChangeArrowheads="1"/>
            </p:cNvSpPr>
            <p:nvPr/>
          </p:nvSpPr>
          <p:spPr bwMode="auto">
            <a:xfrm>
              <a:off x="2765" y="2990"/>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19" name="Rectangle 23"/>
            <p:cNvSpPr>
              <a:spLocks noChangeArrowheads="1"/>
            </p:cNvSpPr>
            <p:nvPr/>
          </p:nvSpPr>
          <p:spPr bwMode="auto">
            <a:xfrm>
              <a:off x="2883" y="2990"/>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20" name="Rectangle 24"/>
            <p:cNvSpPr>
              <a:spLocks noChangeArrowheads="1"/>
            </p:cNvSpPr>
            <p:nvPr/>
          </p:nvSpPr>
          <p:spPr bwMode="auto">
            <a:xfrm>
              <a:off x="3012" y="3062"/>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a:t>
              </a:r>
              <a:endParaRPr lang="en-US"/>
            </a:p>
          </p:txBody>
        </p:sp>
        <p:sp>
          <p:nvSpPr>
            <p:cNvPr id="21" name="Rectangle 25"/>
            <p:cNvSpPr>
              <a:spLocks noChangeArrowheads="1"/>
            </p:cNvSpPr>
            <p:nvPr/>
          </p:nvSpPr>
          <p:spPr bwMode="auto">
            <a:xfrm>
              <a:off x="3257" y="2990"/>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22" name="Rectangle 26"/>
            <p:cNvSpPr>
              <a:spLocks noChangeArrowheads="1"/>
            </p:cNvSpPr>
            <p:nvPr/>
          </p:nvSpPr>
          <p:spPr bwMode="auto">
            <a:xfrm>
              <a:off x="3544" y="2990"/>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23" name="Rectangle 27"/>
            <p:cNvSpPr>
              <a:spLocks noChangeArrowheads="1"/>
            </p:cNvSpPr>
            <p:nvPr/>
          </p:nvSpPr>
          <p:spPr bwMode="auto">
            <a:xfrm>
              <a:off x="3825" y="2990"/>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24" name="Rectangle 28"/>
            <p:cNvSpPr>
              <a:spLocks noChangeArrowheads="1"/>
            </p:cNvSpPr>
            <p:nvPr/>
          </p:nvSpPr>
          <p:spPr bwMode="auto">
            <a:xfrm>
              <a:off x="3944" y="2990"/>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25" name="Rectangle 29"/>
            <p:cNvSpPr>
              <a:spLocks noChangeArrowheads="1"/>
            </p:cNvSpPr>
            <p:nvPr/>
          </p:nvSpPr>
          <p:spPr bwMode="auto">
            <a:xfrm>
              <a:off x="3831" y="2703"/>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26" name="Rectangle 30"/>
            <p:cNvSpPr>
              <a:spLocks noChangeArrowheads="1"/>
            </p:cNvSpPr>
            <p:nvPr/>
          </p:nvSpPr>
          <p:spPr bwMode="auto">
            <a:xfrm>
              <a:off x="3949" y="2703"/>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27" name="Rectangle 31"/>
            <p:cNvSpPr>
              <a:spLocks noChangeArrowheads="1"/>
            </p:cNvSpPr>
            <p:nvPr/>
          </p:nvSpPr>
          <p:spPr bwMode="auto">
            <a:xfrm>
              <a:off x="4078" y="277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a:t>
              </a:r>
              <a:endParaRPr lang="en-US"/>
            </a:p>
          </p:txBody>
        </p:sp>
        <p:sp>
          <p:nvSpPr>
            <p:cNvPr id="28" name="Rectangle 32"/>
            <p:cNvSpPr>
              <a:spLocks noChangeArrowheads="1"/>
            </p:cNvSpPr>
            <p:nvPr/>
          </p:nvSpPr>
          <p:spPr bwMode="auto">
            <a:xfrm>
              <a:off x="4237" y="2990"/>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29" name="Rectangle 33"/>
            <p:cNvSpPr>
              <a:spLocks noChangeArrowheads="1"/>
            </p:cNvSpPr>
            <p:nvPr/>
          </p:nvSpPr>
          <p:spPr bwMode="auto">
            <a:xfrm>
              <a:off x="4355" y="2990"/>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30" name="Rectangle 34"/>
            <p:cNvSpPr>
              <a:spLocks noChangeArrowheads="1"/>
            </p:cNvSpPr>
            <p:nvPr/>
          </p:nvSpPr>
          <p:spPr bwMode="auto">
            <a:xfrm>
              <a:off x="4484" y="3062"/>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a:t>
              </a:r>
              <a:endParaRPr lang="en-US"/>
            </a:p>
          </p:txBody>
        </p:sp>
        <p:sp>
          <p:nvSpPr>
            <p:cNvPr id="31" name="Line 35"/>
            <p:cNvSpPr>
              <a:spLocks noChangeShapeType="1"/>
            </p:cNvSpPr>
            <p:nvPr/>
          </p:nvSpPr>
          <p:spPr bwMode="auto">
            <a:xfrm>
              <a:off x="2169" y="3092"/>
              <a:ext cx="169"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36"/>
            <p:cNvSpPr>
              <a:spLocks noChangeShapeType="1"/>
            </p:cNvSpPr>
            <p:nvPr/>
          </p:nvSpPr>
          <p:spPr bwMode="auto">
            <a:xfrm flipV="1">
              <a:off x="2413" y="2885"/>
              <a:ext cx="0" cy="12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37"/>
            <p:cNvSpPr>
              <a:spLocks noChangeShapeType="1"/>
            </p:cNvSpPr>
            <p:nvPr/>
          </p:nvSpPr>
          <p:spPr bwMode="auto">
            <a:xfrm>
              <a:off x="2618" y="3092"/>
              <a:ext cx="136"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8"/>
            <p:cNvSpPr>
              <a:spLocks noChangeShapeType="1"/>
            </p:cNvSpPr>
            <p:nvPr/>
          </p:nvSpPr>
          <p:spPr bwMode="auto">
            <a:xfrm>
              <a:off x="3088" y="3092"/>
              <a:ext cx="158"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9"/>
            <p:cNvSpPr>
              <a:spLocks noChangeShapeType="1"/>
            </p:cNvSpPr>
            <p:nvPr/>
          </p:nvSpPr>
          <p:spPr bwMode="auto">
            <a:xfrm>
              <a:off x="3386" y="3092"/>
              <a:ext cx="147"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40"/>
            <p:cNvSpPr>
              <a:spLocks noChangeShapeType="1"/>
            </p:cNvSpPr>
            <p:nvPr/>
          </p:nvSpPr>
          <p:spPr bwMode="auto">
            <a:xfrm>
              <a:off x="3386" y="3124"/>
              <a:ext cx="147"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41"/>
            <p:cNvSpPr>
              <a:spLocks noChangeShapeType="1"/>
            </p:cNvSpPr>
            <p:nvPr/>
          </p:nvSpPr>
          <p:spPr bwMode="auto">
            <a:xfrm>
              <a:off x="3386" y="3060"/>
              <a:ext cx="147"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42"/>
            <p:cNvSpPr>
              <a:spLocks noChangeShapeType="1"/>
            </p:cNvSpPr>
            <p:nvPr/>
          </p:nvSpPr>
          <p:spPr bwMode="auto">
            <a:xfrm>
              <a:off x="3673" y="3092"/>
              <a:ext cx="141"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43"/>
            <p:cNvSpPr>
              <a:spLocks noChangeShapeType="1"/>
            </p:cNvSpPr>
            <p:nvPr/>
          </p:nvSpPr>
          <p:spPr bwMode="auto">
            <a:xfrm flipV="1">
              <a:off x="3890" y="2885"/>
              <a:ext cx="0" cy="12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44"/>
            <p:cNvSpPr>
              <a:spLocks noChangeShapeType="1"/>
            </p:cNvSpPr>
            <p:nvPr/>
          </p:nvSpPr>
          <p:spPr bwMode="auto">
            <a:xfrm>
              <a:off x="4094" y="3092"/>
              <a:ext cx="132"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 name="Group 46"/>
          <p:cNvGrpSpPr>
            <a:grpSpLocks noChangeAspect="1"/>
          </p:cNvGrpSpPr>
          <p:nvPr/>
        </p:nvGrpSpPr>
        <p:grpSpPr bwMode="auto">
          <a:xfrm>
            <a:off x="1295400" y="2819400"/>
            <a:ext cx="2362200" cy="714375"/>
            <a:chOff x="816" y="1776"/>
            <a:chExt cx="1488" cy="450"/>
          </a:xfrm>
        </p:grpSpPr>
        <p:sp>
          <p:nvSpPr>
            <p:cNvPr id="42" name="AutoShape 45"/>
            <p:cNvSpPr>
              <a:spLocks noChangeAspect="1" noChangeArrowheads="1" noTextEdit="1"/>
            </p:cNvSpPr>
            <p:nvPr/>
          </p:nvSpPr>
          <p:spPr bwMode="auto">
            <a:xfrm>
              <a:off x="816" y="1776"/>
              <a:ext cx="1488"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 name="Rectangle 47"/>
            <p:cNvSpPr>
              <a:spLocks noChangeArrowheads="1"/>
            </p:cNvSpPr>
            <p:nvPr/>
          </p:nvSpPr>
          <p:spPr bwMode="auto">
            <a:xfrm>
              <a:off x="905" y="1865"/>
              <a:ext cx="15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C</a:t>
              </a:r>
              <a:endParaRPr lang="en-US"/>
            </a:p>
          </p:txBody>
        </p:sp>
        <p:sp>
          <p:nvSpPr>
            <p:cNvPr id="44" name="Rectangle 48"/>
            <p:cNvSpPr>
              <a:spLocks noChangeArrowheads="1"/>
            </p:cNvSpPr>
            <p:nvPr/>
          </p:nvSpPr>
          <p:spPr bwMode="auto">
            <a:xfrm>
              <a:off x="1055" y="1865"/>
              <a:ext cx="15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H</a:t>
              </a:r>
              <a:endParaRPr lang="en-US"/>
            </a:p>
          </p:txBody>
        </p:sp>
        <p:sp>
          <p:nvSpPr>
            <p:cNvPr id="45" name="Rectangle 49"/>
            <p:cNvSpPr>
              <a:spLocks noChangeArrowheads="1"/>
            </p:cNvSpPr>
            <p:nvPr/>
          </p:nvSpPr>
          <p:spPr bwMode="auto">
            <a:xfrm>
              <a:off x="1219" y="1956"/>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3</a:t>
              </a:r>
              <a:endParaRPr lang="en-US"/>
            </a:p>
          </p:txBody>
        </p:sp>
        <p:sp>
          <p:nvSpPr>
            <p:cNvPr id="46" name="Rectangle 50"/>
            <p:cNvSpPr>
              <a:spLocks noChangeArrowheads="1"/>
            </p:cNvSpPr>
            <p:nvPr/>
          </p:nvSpPr>
          <p:spPr bwMode="auto">
            <a:xfrm>
              <a:off x="1549" y="1865"/>
              <a:ext cx="15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dirty="0">
                  <a:solidFill>
                    <a:srgbClr val="000000"/>
                  </a:solidFill>
                </a:rPr>
                <a:t>C</a:t>
              </a:r>
              <a:endParaRPr lang="en-US" dirty="0"/>
            </a:p>
          </p:txBody>
        </p:sp>
        <p:sp>
          <p:nvSpPr>
            <p:cNvPr id="47" name="Rectangle 51"/>
            <p:cNvSpPr>
              <a:spLocks noChangeArrowheads="1"/>
            </p:cNvSpPr>
            <p:nvPr/>
          </p:nvSpPr>
          <p:spPr bwMode="auto">
            <a:xfrm>
              <a:off x="1912" y="1865"/>
              <a:ext cx="15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dirty="0">
                  <a:solidFill>
                    <a:srgbClr val="000000"/>
                  </a:solidFill>
                </a:rPr>
                <a:t>C</a:t>
              </a:r>
              <a:endParaRPr lang="en-US" dirty="0"/>
            </a:p>
          </p:txBody>
        </p:sp>
        <p:sp>
          <p:nvSpPr>
            <p:cNvPr id="48" name="Rectangle 52"/>
            <p:cNvSpPr>
              <a:spLocks noChangeArrowheads="1"/>
            </p:cNvSpPr>
            <p:nvPr/>
          </p:nvSpPr>
          <p:spPr bwMode="auto">
            <a:xfrm>
              <a:off x="2062" y="1865"/>
              <a:ext cx="15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H</a:t>
              </a:r>
              <a:endParaRPr lang="en-US"/>
            </a:p>
          </p:txBody>
        </p:sp>
        <p:sp>
          <p:nvSpPr>
            <p:cNvPr id="49" name="Line 53"/>
            <p:cNvSpPr>
              <a:spLocks noChangeShapeType="1"/>
            </p:cNvSpPr>
            <p:nvPr/>
          </p:nvSpPr>
          <p:spPr bwMode="auto">
            <a:xfrm>
              <a:off x="1314" y="1994"/>
              <a:ext cx="221"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54"/>
            <p:cNvSpPr>
              <a:spLocks noChangeShapeType="1"/>
            </p:cNvSpPr>
            <p:nvPr/>
          </p:nvSpPr>
          <p:spPr bwMode="auto">
            <a:xfrm>
              <a:off x="1713" y="1994"/>
              <a:ext cx="186"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55"/>
            <p:cNvSpPr>
              <a:spLocks noChangeShapeType="1"/>
            </p:cNvSpPr>
            <p:nvPr/>
          </p:nvSpPr>
          <p:spPr bwMode="auto">
            <a:xfrm>
              <a:off x="1713" y="2035"/>
              <a:ext cx="186"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56"/>
            <p:cNvSpPr>
              <a:spLocks noChangeShapeType="1"/>
            </p:cNvSpPr>
            <p:nvPr/>
          </p:nvSpPr>
          <p:spPr bwMode="auto">
            <a:xfrm>
              <a:off x="1713" y="1953"/>
              <a:ext cx="186"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3" name="Rectangle 5"/>
          <p:cNvSpPr>
            <a:spLocks noChangeArrowheads="1"/>
          </p:cNvSpPr>
          <p:nvPr/>
        </p:nvSpPr>
        <p:spPr bwMode="auto">
          <a:xfrm>
            <a:off x="2397156" y="2953855"/>
            <a:ext cx="9144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 name="Rectangle 8"/>
          <p:cNvSpPr>
            <a:spLocks noChangeArrowheads="1"/>
          </p:cNvSpPr>
          <p:nvPr/>
        </p:nvSpPr>
        <p:spPr bwMode="auto">
          <a:xfrm>
            <a:off x="5117052" y="4846265"/>
            <a:ext cx="7620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11346008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5235"/>
            <a:ext cx="7772400" cy="1418296"/>
          </a:xfrm>
        </p:spPr>
        <p:txBody>
          <a:bodyPr/>
          <a:lstStyle/>
          <a:p>
            <a:pPr algn="ctr"/>
            <a:r>
              <a:rPr lang="en-US" sz="4400" b="0" dirty="0">
                <a:solidFill>
                  <a:srgbClr val="000000"/>
                </a:solidFill>
                <a:ea typeface="ＭＳ Ｐゴシック" charset="0"/>
              </a:rPr>
              <a:t>Mechanism of Base-Catalyzed </a:t>
            </a:r>
            <a:r>
              <a:rPr lang="en-US" sz="4400" b="0" dirty="0" err="1">
                <a:solidFill>
                  <a:srgbClr val="000000"/>
                </a:solidFill>
                <a:ea typeface="ＭＳ Ｐゴシック" charset="0"/>
              </a:rPr>
              <a:t>Tautomerism</a:t>
            </a:r>
            <a:r>
              <a:rPr lang="en-US" sz="4400" b="0" dirty="0">
                <a:solidFill>
                  <a:srgbClr val="000000"/>
                </a:solidFill>
                <a:ea typeface="ＭＳ Ｐゴシック" charset="0"/>
              </a:rPr>
              <a:t> </a:t>
            </a:r>
          </a:p>
        </p:txBody>
      </p:sp>
      <p:sp>
        <p:nvSpPr>
          <p:cNvPr id="3" name="Rectangle 6"/>
          <p:cNvSpPr>
            <a:spLocks noChangeArrowheads="1"/>
          </p:cNvSpPr>
          <p:nvPr/>
        </p:nvSpPr>
        <p:spPr bwMode="auto">
          <a:xfrm>
            <a:off x="457200" y="1981200"/>
            <a:ext cx="601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mn-lt"/>
              </a:rPr>
              <a:t>Step 1: Loss of the hydroxyl proton</a:t>
            </a:r>
          </a:p>
        </p:txBody>
      </p:sp>
      <p:sp>
        <p:nvSpPr>
          <p:cNvPr id="4" name="Rectangle 7"/>
          <p:cNvSpPr>
            <a:spLocks noChangeArrowheads="1"/>
          </p:cNvSpPr>
          <p:nvPr/>
        </p:nvSpPr>
        <p:spPr bwMode="auto">
          <a:xfrm>
            <a:off x="457200" y="4033838"/>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mn-lt"/>
              </a:rPr>
              <a:t>Step 2: Reprotonation on the adjacent carbon atom</a:t>
            </a:r>
          </a:p>
        </p:txBody>
      </p:sp>
      <p:pic>
        <p:nvPicPr>
          <p:cNvPr id="5" name="Picture 1"/>
          <p:cNvPicPr>
            <a:picLocks noChangeAspect="1"/>
          </p:cNvPicPr>
          <p:nvPr/>
        </p:nvPicPr>
        <p:blipFill rotWithShape="1">
          <a:blip r:embed="rId3">
            <a:extLst>
              <a:ext uri="{28A0092B-C50C-407E-A947-70E740481C1C}">
                <a14:useLocalDpi xmlns:a14="http://schemas.microsoft.com/office/drawing/2010/main" val="0"/>
              </a:ext>
            </a:extLst>
          </a:blip>
          <a:srcRect b="8736"/>
          <a:stretch/>
        </p:blipFill>
        <p:spPr bwMode="auto">
          <a:xfrm>
            <a:off x="1219200" y="2495550"/>
            <a:ext cx="6705600" cy="133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rotWithShape="1">
          <a:blip r:embed="rId4">
            <a:extLst>
              <a:ext uri="{28A0092B-C50C-407E-A947-70E740481C1C}">
                <a14:useLocalDpi xmlns:a14="http://schemas.microsoft.com/office/drawing/2010/main" val="0"/>
              </a:ext>
            </a:extLst>
          </a:blip>
          <a:srcRect b="8747"/>
          <a:stretch/>
        </p:blipFill>
        <p:spPr bwMode="auto">
          <a:xfrm>
            <a:off x="973138" y="4572000"/>
            <a:ext cx="7180262" cy="146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9809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772400" cy="1143000"/>
          </a:xfrm>
        </p:spPr>
        <p:txBody>
          <a:bodyPr/>
          <a:lstStyle/>
          <a:p>
            <a:pPr algn="ctr"/>
            <a:r>
              <a:rPr lang="en-US" sz="4400" b="0">
                <a:solidFill>
                  <a:srgbClr val="000000"/>
                </a:solidFill>
                <a:ea typeface="ＭＳ Ｐゴシック" charset="0"/>
              </a:rPr>
              <a:t>Oxidation of Alkynes</a:t>
            </a:r>
          </a:p>
        </p:txBody>
      </p:sp>
      <p:sp>
        <p:nvSpPr>
          <p:cNvPr id="3" name="Rectangle 3"/>
          <p:cNvSpPr txBox="1">
            <a:spLocks noChangeArrowheads="1"/>
          </p:cNvSpPr>
          <p:nvPr/>
        </p:nvSpPr>
        <p:spPr bwMode="auto">
          <a:xfrm>
            <a:off x="371195" y="1981200"/>
            <a:ext cx="8332938" cy="383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ea typeface="ＭＳ Ｐゴシック" charset="0"/>
              </a:rPr>
              <a:t>Similar to oxidation of alkenes</a:t>
            </a:r>
          </a:p>
          <a:p>
            <a:r>
              <a:rPr lang="en-US" dirty="0" smtClean="0">
                <a:ea typeface="ＭＳ Ｐゴシック" charset="0"/>
              </a:rPr>
              <a:t>Dilute, neutral solution of KMnO</a:t>
            </a:r>
            <a:r>
              <a:rPr lang="en-US" baseline="-25000" dirty="0" smtClean="0">
                <a:ea typeface="ＭＳ Ｐゴシック" charset="0"/>
              </a:rPr>
              <a:t>4</a:t>
            </a:r>
            <a:r>
              <a:rPr lang="en-US" dirty="0" smtClean="0">
                <a:ea typeface="ＭＳ Ｐゴシック" charset="0"/>
              </a:rPr>
              <a:t> oxidizes alkynes to a </a:t>
            </a:r>
            <a:r>
              <a:rPr lang="en-US" dirty="0" err="1" smtClean="0">
                <a:ea typeface="ＭＳ Ｐゴシック" charset="0"/>
              </a:rPr>
              <a:t>diketone</a:t>
            </a:r>
            <a:r>
              <a:rPr lang="en-US" dirty="0" smtClean="0">
                <a:ea typeface="ＭＳ Ｐゴシック" charset="0"/>
              </a:rPr>
              <a:t>.</a:t>
            </a:r>
          </a:p>
          <a:p>
            <a:r>
              <a:rPr lang="en-US" dirty="0" smtClean="0">
                <a:ea typeface="ＭＳ Ｐゴシック" charset="0"/>
              </a:rPr>
              <a:t>Warm, basic KMnO</a:t>
            </a:r>
            <a:r>
              <a:rPr lang="en-US" baseline="-25000" dirty="0" smtClean="0">
                <a:ea typeface="ＭＳ Ｐゴシック" charset="0"/>
              </a:rPr>
              <a:t>4</a:t>
            </a:r>
            <a:r>
              <a:rPr lang="en-US" dirty="0" smtClean="0">
                <a:ea typeface="ＭＳ Ｐゴシック" charset="0"/>
              </a:rPr>
              <a:t> cleaves the </a:t>
            </a:r>
            <a:br>
              <a:rPr lang="en-US" dirty="0" smtClean="0">
                <a:ea typeface="ＭＳ Ｐゴシック" charset="0"/>
              </a:rPr>
            </a:br>
            <a:r>
              <a:rPr lang="en-US" dirty="0" smtClean="0">
                <a:ea typeface="ＭＳ Ｐゴシック" charset="0"/>
              </a:rPr>
              <a:t>triple bond.</a:t>
            </a:r>
          </a:p>
          <a:p>
            <a:r>
              <a:rPr lang="en-US" dirty="0" err="1" smtClean="0">
                <a:ea typeface="ＭＳ Ｐゴシック" charset="0"/>
              </a:rPr>
              <a:t>Ozonolysis</a:t>
            </a:r>
            <a:r>
              <a:rPr lang="en-US" dirty="0" smtClean="0">
                <a:ea typeface="ＭＳ Ｐゴシック" charset="0"/>
              </a:rPr>
              <a:t>, followed by hydrolysis, cleaves the triple bond. </a:t>
            </a:r>
            <a:endParaRPr lang="en-US" dirty="0">
              <a:ea typeface="ＭＳ Ｐゴシック" charset="0"/>
            </a:endParaRPr>
          </a:p>
        </p:txBody>
      </p:sp>
    </p:spTree>
    <p:extLst>
      <p:ext uri="{BB962C8B-B14F-4D97-AF65-F5344CB8AC3E}">
        <p14:creationId xmlns:p14="http://schemas.microsoft.com/office/powerpoint/2010/main" val="80805872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type="title"/>
          </p:nvPr>
        </p:nvSpPr>
        <p:spPr>
          <a:xfrm>
            <a:off x="685800" y="230187"/>
            <a:ext cx="7772400" cy="1332819"/>
          </a:xfrm>
        </p:spPr>
        <p:txBody>
          <a:bodyPr/>
          <a:lstStyle/>
          <a:p>
            <a:pPr algn="ctr"/>
            <a:r>
              <a:rPr lang="en-US" sz="4400" b="0" dirty="0">
                <a:solidFill>
                  <a:srgbClr val="000000"/>
                </a:solidFill>
                <a:ea typeface="ＭＳ Ｐゴシック" charset="0"/>
              </a:rPr>
              <a:t>Permanganate Oxidation of Alkynes to </a:t>
            </a:r>
            <a:r>
              <a:rPr lang="en-US" sz="4400" b="0" dirty="0" err="1">
                <a:solidFill>
                  <a:srgbClr val="000000"/>
                </a:solidFill>
                <a:ea typeface="ＭＳ Ｐゴシック" charset="0"/>
              </a:rPr>
              <a:t>Diketones</a:t>
            </a:r>
            <a:endParaRPr lang="en-US" sz="4400" b="0" dirty="0">
              <a:solidFill>
                <a:srgbClr val="000000"/>
              </a:solidFill>
              <a:ea typeface="ＭＳ Ｐゴシック" charset="0"/>
            </a:endParaRPr>
          </a:p>
        </p:txBody>
      </p:sp>
      <p:sp>
        <p:nvSpPr>
          <p:cNvPr id="3" name="Rectangle 6"/>
          <p:cNvSpPr txBox="1">
            <a:spLocks noChangeArrowheads="1"/>
          </p:cNvSpPr>
          <p:nvPr/>
        </p:nvSpPr>
        <p:spPr>
          <a:xfrm>
            <a:off x="363983" y="4114800"/>
            <a:ext cx="8573191"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n-US" sz="2400" dirty="0" smtClean="0">
                <a:solidFill>
                  <a:srgbClr val="000000"/>
                </a:solidFill>
                <a:ea typeface="ＭＳ Ｐゴシック" charset="0"/>
              </a:rPr>
              <a:t>Under neutral conditions, a dilute potassium permanganate solution can oxidize a triple bond into a </a:t>
            </a:r>
            <a:r>
              <a:rPr lang="en-US" sz="2400" dirty="0" err="1" smtClean="0">
                <a:solidFill>
                  <a:srgbClr val="000000"/>
                </a:solidFill>
                <a:ea typeface="ＭＳ Ｐゴシック" charset="0"/>
              </a:rPr>
              <a:t>diketone</a:t>
            </a:r>
            <a:r>
              <a:rPr lang="en-US" sz="2400" dirty="0" smtClean="0">
                <a:solidFill>
                  <a:srgbClr val="000000"/>
                </a:solidFill>
                <a:ea typeface="ＭＳ Ｐゴシック" charset="0"/>
              </a:rPr>
              <a:t>.  </a:t>
            </a:r>
          </a:p>
          <a:p>
            <a:pPr>
              <a:lnSpc>
                <a:spcPct val="80000"/>
              </a:lnSpc>
            </a:pPr>
            <a:r>
              <a:rPr lang="en-US" sz="2400" dirty="0" smtClean="0">
                <a:solidFill>
                  <a:srgbClr val="000000"/>
                </a:solidFill>
                <a:ea typeface="ＭＳ Ｐゴシック" charset="0"/>
              </a:rPr>
              <a:t>The reaction uses aqueous KMnO</a:t>
            </a:r>
            <a:r>
              <a:rPr lang="en-US" sz="2400" baseline="-25000" dirty="0" smtClean="0">
                <a:solidFill>
                  <a:srgbClr val="000000"/>
                </a:solidFill>
                <a:ea typeface="ＭＳ Ｐゴシック" charset="0"/>
              </a:rPr>
              <a:t>4</a:t>
            </a:r>
            <a:r>
              <a:rPr lang="en-US" sz="2400" dirty="0" smtClean="0">
                <a:solidFill>
                  <a:srgbClr val="000000"/>
                </a:solidFill>
                <a:ea typeface="ＭＳ Ｐゴシック" charset="0"/>
              </a:rPr>
              <a:t> to form a </a:t>
            </a:r>
            <a:r>
              <a:rPr lang="en-US" sz="2400" dirty="0" err="1" smtClean="0">
                <a:solidFill>
                  <a:srgbClr val="000000"/>
                </a:solidFill>
                <a:ea typeface="ＭＳ Ｐゴシック" charset="0"/>
              </a:rPr>
              <a:t>tetrahydroxy</a:t>
            </a:r>
            <a:r>
              <a:rPr lang="en-US" sz="2400" dirty="0" smtClean="0">
                <a:solidFill>
                  <a:srgbClr val="000000"/>
                </a:solidFill>
                <a:ea typeface="ＭＳ Ｐゴシック" charset="0"/>
              </a:rPr>
              <a:t> intermediate, which loses two water molecules to produce the </a:t>
            </a:r>
            <a:r>
              <a:rPr lang="en-US" sz="2400" dirty="0" err="1" smtClean="0">
                <a:solidFill>
                  <a:srgbClr val="000000"/>
                </a:solidFill>
                <a:ea typeface="ＭＳ Ｐゴシック" charset="0"/>
              </a:rPr>
              <a:t>diketone</a:t>
            </a:r>
            <a:r>
              <a:rPr lang="en-US" sz="2400" dirty="0" smtClean="0">
                <a:solidFill>
                  <a:srgbClr val="000000"/>
                </a:solidFill>
                <a:ea typeface="ＭＳ Ｐゴシック" charset="0"/>
              </a:rPr>
              <a:t>. </a:t>
            </a:r>
          </a:p>
          <a:p>
            <a:pPr>
              <a:lnSpc>
                <a:spcPct val="80000"/>
              </a:lnSpc>
            </a:pPr>
            <a:endParaRPr lang="en-US" sz="2400"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10902"/>
          <a:stretch/>
        </p:blipFill>
        <p:spPr bwMode="auto">
          <a:xfrm>
            <a:off x="304800" y="2219077"/>
            <a:ext cx="8534400" cy="134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32440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8"/>
          <p:cNvSpPr>
            <a:spLocks noGrp="1" noChangeArrowheads="1"/>
          </p:cNvSpPr>
          <p:nvPr>
            <p:ph type="title"/>
          </p:nvPr>
        </p:nvSpPr>
        <p:spPr>
          <a:xfrm>
            <a:off x="685800" y="230188"/>
            <a:ext cx="7772400" cy="1291906"/>
          </a:xfrm>
        </p:spPr>
        <p:txBody>
          <a:bodyPr/>
          <a:lstStyle/>
          <a:p>
            <a:pPr algn="ctr"/>
            <a:r>
              <a:rPr lang="en-US" sz="4400" b="0" dirty="0">
                <a:solidFill>
                  <a:srgbClr val="000000"/>
                </a:solidFill>
                <a:ea typeface="ＭＳ Ｐゴシック" charset="0"/>
              </a:rPr>
              <a:t>Permanganate Oxidation of Alkynes to Carboxylic Acids</a:t>
            </a:r>
          </a:p>
        </p:txBody>
      </p:sp>
      <p:sp>
        <p:nvSpPr>
          <p:cNvPr id="3" name="Rectangle 1030"/>
          <p:cNvSpPr txBox="1">
            <a:spLocks noChangeArrowheads="1"/>
          </p:cNvSpPr>
          <p:nvPr/>
        </p:nvSpPr>
        <p:spPr>
          <a:xfrm>
            <a:off x="363983" y="4343400"/>
            <a:ext cx="8468323" cy="1752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smtClean="0">
                <a:solidFill>
                  <a:srgbClr val="000000"/>
                </a:solidFill>
                <a:ea typeface="ＭＳ Ｐゴシック" charset="0"/>
              </a:rPr>
              <a:t>If potassium permanganate is used under basic conditions or if the solution is heated too much, an oxidative cleavage will take place and two molecules of carboxylic acids will be produced.</a:t>
            </a:r>
            <a:endParaRPr lang="en-US" sz="2400" dirty="0">
              <a:solidFill>
                <a:srgbClr val="000000"/>
              </a:solidFill>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6570"/>
          <a:stretch/>
        </p:blipFill>
        <p:spPr bwMode="auto">
          <a:xfrm>
            <a:off x="304800" y="1889126"/>
            <a:ext cx="8534400" cy="207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16598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772400" cy="1143000"/>
          </a:xfrm>
        </p:spPr>
        <p:txBody>
          <a:bodyPr/>
          <a:lstStyle/>
          <a:p>
            <a:pPr algn="ctr"/>
            <a:r>
              <a:rPr lang="en-US" sz="4400" b="0" dirty="0" err="1">
                <a:solidFill>
                  <a:srgbClr val="000000"/>
                </a:solidFill>
                <a:ea typeface="ＭＳ Ｐゴシック" charset="0"/>
              </a:rPr>
              <a:t>Ozonolysis</a:t>
            </a:r>
            <a:endParaRPr lang="en-US" sz="4400" b="0" dirty="0">
              <a:solidFill>
                <a:srgbClr val="000000"/>
              </a:solidFill>
              <a:ea typeface="ＭＳ Ｐゴシック" charset="0"/>
            </a:endParaRPr>
          </a:p>
        </p:txBody>
      </p:sp>
      <p:sp>
        <p:nvSpPr>
          <p:cNvPr id="3" name="Rectangle 3"/>
          <p:cNvSpPr txBox="1">
            <a:spLocks noChangeArrowheads="1"/>
          </p:cNvSpPr>
          <p:nvPr/>
        </p:nvSpPr>
        <p:spPr bwMode="auto">
          <a:xfrm>
            <a:off x="368424" y="1676400"/>
            <a:ext cx="868680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3000" dirty="0" err="1" smtClean="0">
                <a:ea typeface="ＭＳ Ｐゴシック" charset="0"/>
              </a:rPr>
              <a:t>Ozonolysis</a:t>
            </a:r>
            <a:r>
              <a:rPr lang="en-US" sz="3000" dirty="0" smtClean="0">
                <a:ea typeface="ＭＳ Ｐゴシック" charset="0"/>
              </a:rPr>
              <a:t> of alkynes produces carboxylic acids (alkenes gave aldehydes and ketones).</a:t>
            </a:r>
            <a:br>
              <a:rPr lang="en-US" sz="3000" dirty="0" smtClean="0">
                <a:ea typeface="ＭＳ Ｐゴシック" charset="0"/>
              </a:rPr>
            </a:br>
            <a:r>
              <a:rPr lang="en-US" sz="3000" dirty="0" smtClean="0">
                <a:ea typeface="ＭＳ Ｐゴシック" charset="0"/>
              </a:rPr>
              <a:t/>
            </a:r>
            <a:br>
              <a:rPr lang="en-US" sz="3000" dirty="0" smtClean="0">
                <a:ea typeface="ＭＳ Ｐゴシック" charset="0"/>
              </a:rPr>
            </a:br>
            <a:endParaRPr lang="en-US" sz="3000" dirty="0" smtClean="0">
              <a:ea typeface="ＭＳ Ｐゴシック" charset="0"/>
            </a:endParaRPr>
          </a:p>
          <a:p>
            <a:pPr>
              <a:lnSpc>
                <a:spcPct val="90000"/>
              </a:lnSpc>
            </a:pPr>
            <a:endParaRPr lang="en-US" sz="3000" dirty="0" smtClean="0">
              <a:ea typeface="ＭＳ Ｐゴシック" charset="0"/>
            </a:endParaRPr>
          </a:p>
          <a:p>
            <a:pPr>
              <a:lnSpc>
                <a:spcPct val="90000"/>
              </a:lnSpc>
            </a:pPr>
            <a:endParaRPr lang="en-US" sz="3000" dirty="0" smtClean="0">
              <a:ea typeface="ＭＳ Ｐゴシック" charset="0"/>
            </a:endParaRPr>
          </a:p>
          <a:p>
            <a:r>
              <a:rPr lang="en-US" sz="3000" dirty="0" smtClean="0">
                <a:ea typeface="ＭＳ Ｐゴシック" charset="0"/>
              </a:rPr>
              <a:t>Either permanganate cleavage or </a:t>
            </a:r>
            <a:r>
              <a:rPr lang="en-US" sz="3000" dirty="0" err="1" smtClean="0">
                <a:ea typeface="ＭＳ Ｐゴシック" charset="0"/>
              </a:rPr>
              <a:t>ozonolysis</a:t>
            </a:r>
            <a:r>
              <a:rPr lang="en-US" sz="3000" dirty="0" smtClean="0">
                <a:ea typeface="ＭＳ Ｐゴシック" charset="0"/>
              </a:rPr>
              <a:t> can be used to determine the position of the triple bond in an unknown alkyne. </a:t>
            </a:r>
            <a:br>
              <a:rPr lang="en-US" sz="3000" dirty="0" smtClean="0">
                <a:ea typeface="ＭＳ Ｐゴシック" charset="0"/>
              </a:rPr>
            </a:br>
            <a:endParaRPr lang="en-US" sz="3000" dirty="0">
              <a:ea typeface="ＭＳ Ｐゴシック" charset="0"/>
            </a:endParaRPr>
          </a:p>
        </p:txBody>
      </p:sp>
      <p:pic>
        <p:nvPicPr>
          <p:cNvPr id="4" name="Picture 2"/>
          <p:cNvPicPr>
            <a:picLocks noChangeAspect="1"/>
          </p:cNvPicPr>
          <p:nvPr/>
        </p:nvPicPr>
        <p:blipFill rotWithShape="1">
          <a:blip r:embed="rId3">
            <a:extLst>
              <a:ext uri="{28A0092B-C50C-407E-A947-70E740481C1C}">
                <a14:useLocalDpi xmlns:a14="http://schemas.microsoft.com/office/drawing/2010/main" val="0"/>
              </a:ext>
            </a:extLst>
          </a:blip>
          <a:srcRect t="18070" b="14612"/>
          <a:stretch/>
        </p:blipFill>
        <p:spPr bwMode="auto">
          <a:xfrm>
            <a:off x="304800" y="3428999"/>
            <a:ext cx="8534400" cy="77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4036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95235"/>
            <a:ext cx="7772400" cy="1143000"/>
          </a:xfrm>
        </p:spPr>
        <p:txBody>
          <a:bodyPr/>
          <a:lstStyle/>
          <a:p>
            <a:pPr algn="ctr"/>
            <a:r>
              <a:rPr lang="en-US" sz="4400" b="0" dirty="0">
                <a:solidFill>
                  <a:srgbClr val="000000"/>
                </a:solidFill>
                <a:ea typeface="ＭＳ Ｐゴシック" charset="0"/>
              </a:rPr>
              <a:t>Physical Properties</a:t>
            </a:r>
          </a:p>
        </p:txBody>
      </p:sp>
      <p:sp>
        <p:nvSpPr>
          <p:cNvPr id="3" name="Rectangle 3"/>
          <p:cNvSpPr txBox="1">
            <a:spLocks noChangeArrowheads="1"/>
          </p:cNvSpPr>
          <p:nvPr/>
        </p:nvSpPr>
        <p:spPr bwMode="auto">
          <a:xfrm>
            <a:off x="375636" y="1981200"/>
            <a:ext cx="8305800"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ea typeface="ＭＳ Ｐゴシック" charset="0"/>
              </a:rPr>
              <a:t>Nonpolar, insoluble in water</a:t>
            </a:r>
          </a:p>
          <a:p>
            <a:r>
              <a:rPr lang="en-US" dirty="0" smtClean="0">
                <a:ea typeface="ＭＳ Ｐゴシック" charset="0"/>
              </a:rPr>
              <a:t>Soluble in most organic solvents</a:t>
            </a:r>
          </a:p>
          <a:p>
            <a:r>
              <a:rPr lang="en-US" dirty="0" smtClean="0">
                <a:ea typeface="ＭＳ Ｐゴシック" charset="0"/>
              </a:rPr>
              <a:t>Their boiling points are similar to an alkane of the same size.</a:t>
            </a:r>
          </a:p>
          <a:p>
            <a:r>
              <a:rPr lang="en-US" dirty="0" smtClean="0">
                <a:ea typeface="ＭＳ Ｐゴシック" charset="0"/>
              </a:rPr>
              <a:t>Less dense than water</a:t>
            </a:r>
          </a:p>
          <a:p>
            <a:r>
              <a:rPr lang="en-US" dirty="0" smtClean="0">
                <a:ea typeface="ＭＳ Ｐゴシック" charset="0"/>
              </a:rPr>
              <a:t>Up to four carbons, gas at room temperature</a:t>
            </a:r>
            <a:endParaRPr lang="en-US" dirty="0">
              <a:ea typeface="ＭＳ Ｐゴシック" charset="0"/>
            </a:endParaRPr>
          </a:p>
        </p:txBody>
      </p:sp>
    </p:spTree>
    <p:extLst>
      <p:ext uri="{BB962C8B-B14F-4D97-AF65-F5344CB8AC3E}">
        <p14:creationId xmlns:p14="http://schemas.microsoft.com/office/powerpoint/2010/main" val="18584420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4213" y="171933"/>
            <a:ext cx="7772400" cy="1143000"/>
          </a:xfrm>
        </p:spPr>
        <p:txBody>
          <a:bodyPr/>
          <a:lstStyle/>
          <a:p>
            <a:pPr algn="ctr"/>
            <a:r>
              <a:rPr lang="en-US" sz="4400" b="0" dirty="0" err="1">
                <a:solidFill>
                  <a:srgbClr val="000000"/>
                </a:solidFill>
                <a:ea typeface="ＭＳ Ｐゴシック" charset="0"/>
              </a:rPr>
              <a:t>Ethyne</a:t>
            </a:r>
            <a:endParaRPr lang="en-US" sz="4400" b="0" dirty="0">
              <a:solidFill>
                <a:srgbClr val="000000"/>
              </a:solidFill>
              <a:ea typeface="ＭＳ Ｐゴシック" charset="0"/>
            </a:endParaRPr>
          </a:p>
        </p:txBody>
      </p:sp>
      <p:sp>
        <p:nvSpPr>
          <p:cNvPr id="3" name="Rectangle 3"/>
          <p:cNvSpPr txBox="1">
            <a:spLocks noChangeArrowheads="1"/>
          </p:cNvSpPr>
          <p:nvPr/>
        </p:nvSpPr>
        <p:spPr bwMode="auto">
          <a:xfrm>
            <a:off x="363983" y="1981200"/>
            <a:ext cx="8201359" cy="422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dirty="0" smtClean="0">
                <a:ea typeface="ＭＳ Ｐゴシック" charset="0"/>
              </a:rPr>
              <a:t>Commonly called acetylene</a:t>
            </a:r>
          </a:p>
          <a:p>
            <a:pPr>
              <a:lnSpc>
                <a:spcPct val="90000"/>
              </a:lnSpc>
            </a:pPr>
            <a:r>
              <a:rPr lang="en-US" dirty="0" smtClean="0">
                <a:ea typeface="ＭＳ Ｐゴシック" charset="0"/>
              </a:rPr>
              <a:t>It is used in welding torches.</a:t>
            </a:r>
          </a:p>
          <a:p>
            <a:r>
              <a:rPr lang="en-US" dirty="0" smtClean="0">
                <a:ea typeface="ＭＳ Ｐゴシック" charset="0"/>
              </a:rPr>
              <a:t>The oxyacetylene flame reaches temperatures as high as 2800 </a:t>
            </a:r>
            <a:r>
              <a:rPr lang="en-US" dirty="0">
                <a:ea typeface="Calibri"/>
              </a:rPr>
              <a:t>°</a:t>
            </a:r>
            <a:r>
              <a:rPr lang="en-US" dirty="0" smtClean="0">
                <a:ea typeface="ＭＳ Ｐゴシック" charset="0"/>
              </a:rPr>
              <a:t>C.</a:t>
            </a:r>
          </a:p>
          <a:p>
            <a:r>
              <a:rPr lang="en-US" dirty="0" smtClean="0">
                <a:ea typeface="ＭＳ Ｐゴシック" charset="0"/>
              </a:rPr>
              <a:t>It is thermodynamically unstable. When it  decomposes to its elements, it releases 234 kJ (56 kcal) of energy per mole. </a:t>
            </a:r>
            <a:br>
              <a:rPr lang="en-US" dirty="0" smtClean="0">
                <a:ea typeface="ＭＳ Ｐゴシック" charset="0"/>
              </a:rPr>
            </a:br>
            <a:r>
              <a:rPr lang="en-US" dirty="0" smtClean="0">
                <a:ea typeface="ＭＳ Ｐゴシック" charset="0"/>
              </a:rPr>
              <a:t>                                                          </a:t>
            </a:r>
            <a:endParaRPr lang="en-US" dirty="0">
              <a:ea typeface="ＭＳ Ｐゴシック" charset="0"/>
            </a:endParaRPr>
          </a:p>
        </p:txBody>
      </p:sp>
    </p:spTree>
    <p:extLst>
      <p:ext uri="{BB962C8B-B14F-4D97-AF65-F5344CB8AC3E}">
        <p14:creationId xmlns:p14="http://schemas.microsoft.com/office/powerpoint/2010/main" val="39017607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95235"/>
            <a:ext cx="7772400" cy="1143000"/>
          </a:xfrm>
        </p:spPr>
        <p:txBody>
          <a:bodyPr/>
          <a:lstStyle/>
          <a:p>
            <a:pPr algn="ctr"/>
            <a:r>
              <a:rPr lang="en-US" sz="4400" b="0" dirty="0">
                <a:solidFill>
                  <a:srgbClr val="000000"/>
                </a:solidFill>
                <a:ea typeface="ＭＳ Ｐゴシック" charset="0"/>
              </a:rPr>
              <a:t>Synthesis of </a:t>
            </a:r>
            <a:r>
              <a:rPr lang="en-US" sz="4400" b="0" dirty="0" smtClean="0">
                <a:solidFill>
                  <a:srgbClr val="000000"/>
                </a:solidFill>
                <a:ea typeface="ＭＳ Ｐゴシック" charset="0"/>
              </a:rPr>
              <a:t>Acetylene</a:t>
            </a:r>
            <a:br>
              <a:rPr lang="en-US" sz="4400" b="0" dirty="0" smtClean="0">
                <a:solidFill>
                  <a:srgbClr val="000000"/>
                </a:solidFill>
                <a:ea typeface="ＭＳ Ｐゴシック" charset="0"/>
              </a:rPr>
            </a:br>
            <a:r>
              <a:rPr lang="en-US" sz="4400" b="0" dirty="0" smtClean="0">
                <a:solidFill>
                  <a:srgbClr val="000000"/>
                </a:solidFill>
                <a:ea typeface="ＭＳ Ｐゴシック" charset="0"/>
              </a:rPr>
              <a:t>from </a:t>
            </a:r>
            <a:r>
              <a:rPr lang="en-US" sz="4400" b="0" dirty="0">
                <a:solidFill>
                  <a:srgbClr val="000000"/>
                </a:solidFill>
                <a:ea typeface="ＭＳ Ｐゴシック" charset="0"/>
              </a:rPr>
              <a:t>Coal</a:t>
            </a:r>
          </a:p>
        </p:txBody>
      </p:sp>
      <p:sp>
        <p:nvSpPr>
          <p:cNvPr id="3" name="Rectangle 3"/>
          <p:cNvSpPr txBox="1">
            <a:spLocks noChangeArrowheads="1"/>
          </p:cNvSpPr>
          <p:nvPr/>
        </p:nvSpPr>
        <p:spPr bwMode="auto">
          <a:xfrm>
            <a:off x="352332" y="3886200"/>
            <a:ext cx="807720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mtClean="0">
                <a:ea typeface="ＭＳ Ｐゴシック" charset="0"/>
              </a:rPr>
              <a:t>Heat coke with lime in an electric furnace to form calcium carbide.</a:t>
            </a:r>
          </a:p>
          <a:p>
            <a:r>
              <a:rPr lang="en-US" smtClean="0">
                <a:ea typeface="ＭＳ Ｐゴシック" charset="0"/>
              </a:rPr>
              <a:t>Then drip water on the calcium carbide.</a:t>
            </a:r>
            <a:endParaRPr lang="en-US">
              <a:ea typeface="ＭＳ Ｐゴシック" charset="0"/>
            </a:endParaRPr>
          </a:p>
        </p:txBody>
      </p:sp>
      <p:grpSp>
        <p:nvGrpSpPr>
          <p:cNvPr id="4" name="Group 10"/>
          <p:cNvGrpSpPr>
            <a:grpSpLocks/>
          </p:cNvGrpSpPr>
          <p:nvPr/>
        </p:nvGrpSpPr>
        <p:grpSpPr bwMode="auto">
          <a:xfrm>
            <a:off x="609600" y="2524125"/>
            <a:ext cx="7924800" cy="523875"/>
            <a:chOff x="533400" y="2524780"/>
            <a:chExt cx="7924800" cy="523220"/>
          </a:xfrm>
        </p:grpSpPr>
        <p:sp>
          <p:nvSpPr>
            <p:cNvPr id="5" name="TextBox 6"/>
            <p:cNvSpPr txBox="1">
              <a:spLocks noChangeArrowheads="1"/>
            </p:cNvSpPr>
            <p:nvPr/>
          </p:nvSpPr>
          <p:spPr bwMode="auto">
            <a:xfrm>
              <a:off x="533400" y="2524780"/>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pt-BR" sz="2800" dirty="0"/>
                <a:t>CaC</a:t>
              </a:r>
              <a:r>
                <a:rPr lang="pt-BR" sz="2800" baseline="-25000" dirty="0"/>
                <a:t>2</a:t>
              </a:r>
              <a:r>
                <a:rPr lang="pt-BR" sz="2800" dirty="0"/>
                <a:t> + 2 H</a:t>
              </a:r>
              <a:r>
                <a:rPr lang="pt-BR" sz="2800" baseline="-25000" dirty="0"/>
                <a:t>2</a:t>
              </a:r>
              <a:r>
                <a:rPr lang="pt-BR" sz="2800" dirty="0"/>
                <a:t>O </a:t>
              </a:r>
              <a:r>
                <a:rPr lang="pt-BR" sz="2800" dirty="0">
                  <a:sym typeface="Wingdings" charset="0"/>
                </a:rPr>
                <a:t>       </a:t>
              </a:r>
              <a:r>
                <a:rPr lang="pt-BR" sz="2800" dirty="0"/>
                <a:t>       </a:t>
              </a:r>
              <a:r>
                <a:rPr lang="en-US" sz="2800" dirty="0"/>
                <a:t>H—C≡C—H </a:t>
              </a:r>
              <a:r>
                <a:rPr lang="pt-BR" sz="2800" dirty="0"/>
                <a:t>+ Ca(OH)</a:t>
              </a:r>
              <a:r>
                <a:rPr lang="pt-BR" sz="2800" baseline="-25000" dirty="0"/>
                <a:t>2</a:t>
              </a:r>
              <a:endParaRPr lang="en-US" sz="2800" baseline="-25000" dirty="0"/>
            </a:p>
          </p:txBody>
        </p:sp>
        <p:cxnSp>
          <p:nvCxnSpPr>
            <p:cNvPr id="6" name="Straight Arrow Connector 8"/>
            <p:cNvCxnSpPr>
              <a:cxnSpLocks noChangeShapeType="1"/>
            </p:cNvCxnSpPr>
            <p:nvPr/>
          </p:nvCxnSpPr>
          <p:spPr bwMode="auto">
            <a:xfrm>
              <a:off x="3124200" y="2743200"/>
              <a:ext cx="838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7368491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5234"/>
            <a:ext cx="7772400" cy="1406085"/>
          </a:xfrm>
        </p:spPr>
        <p:txBody>
          <a:bodyPr/>
          <a:lstStyle/>
          <a:p>
            <a:pPr algn="ctr"/>
            <a:r>
              <a:rPr lang="en-US" sz="4400" b="0" dirty="0">
                <a:solidFill>
                  <a:srgbClr val="000000"/>
                </a:solidFill>
                <a:ea typeface="ＭＳ Ｐゴシック" charset="0"/>
              </a:rPr>
              <a:t>Synthesis of Acetylene from Natural Gas</a:t>
            </a:r>
          </a:p>
        </p:txBody>
      </p:sp>
      <p:sp>
        <p:nvSpPr>
          <p:cNvPr id="3" name="Content Placeholder 2"/>
          <p:cNvSpPr>
            <a:spLocks noGrp="1"/>
          </p:cNvSpPr>
          <p:nvPr>
            <p:ph idx="1"/>
          </p:nvPr>
        </p:nvSpPr>
        <p:spPr>
          <a:xfrm>
            <a:off x="375635" y="4343400"/>
            <a:ext cx="8421713" cy="1569660"/>
          </a:xfrm>
        </p:spPr>
        <p:txBody>
          <a:bodyPr/>
          <a:lstStyle/>
          <a:p>
            <a:r>
              <a:rPr lang="en-US">
                <a:ea typeface="ＭＳ Ｐゴシック" charset="0"/>
              </a:rPr>
              <a:t>Methane forms acetylene when it is heated for a very short period of time.</a:t>
            </a:r>
          </a:p>
        </p:txBody>
      </p:sp>
      <p:pic>
        <p:nvPicPr>
          <p:cNvPr id="8" name="Picture 7" descr="09_4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206" y="2526320"/>
            <a:ext cx="7796208" cy="805832"/>
          </a:xfrm>
          <a:prstGeom prst="rect">
            <a:avLst/>
          </a:prstGeom>
        </p:spPr>
      </p:pic>
    </p:spTree>
    <p:extLst>
      <p:ext uri="{BB962C8B-B14F-4D97-AF65-F5344CB8AC3E}">
        <p14:creationId xmlns:p14="http://schemas.microsoft.com/office/powerpoint/2010/main" val="42221257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14652</TotalTime>
  <Words>1984</Words>
  <Application>Microsoft Macintosh PowerPoint</Application>
  <PresentationFormat>On-screen Show (4:3)</PresentationFormat>
  <Paragraphs>261</Paragraphs>
  <Slides>54</Slides>
  <Notes>53</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HA5Lect_template</vt:lpstr>
      <vt:lpstr>2_Default Design</vt:lpstr>
      <vt:lpstr>PowerPoint Presentation</vt:lpstr>
      <vt:lpstr>Introduction</vt:lpstr>
      <vt:lpstr>Nomenclature: IUPAC</vt:lpstr>
      <vt:lpstr>Examples of Nomenclature</vt:lpstr>
      <vt:lpstr>Common Names</vt:lpstr>
      <vt:lpstr>Physical Properties</vt:lpstr>
      <vt:lpstr>Ethyne</vt:lpstr>
      <vt:lpstr>Synthesis of Acetylene from Coal</vt:lpstr>
      <vt:lpstr>Synthesis of Acetylene from Natural Gas</vt:lpstr>
      <vt:lpstr>Molecular Structure of Acetylene</vt:lpstr>
      <vt:lpstr>Overlap of the p Orbitals of Acetylene</vt:lpstr>
      <vt:lpstr>Bond Lengths</vt:lpstr>
      <vt:lpstr>Acidity of Hydrocarbons</vt:lpstr>
      <vt:lpstr>Acidity of Alkynes</vt:lpstr>
      <vt:lpstr>PowerPoint Presentation</vt:lpstr>
      <vt:lpstr>Formation of Acetylide Ions</vt:lpstr>
      <vt:lpstr>Acetylide Ions in SN2 Reactions</vt:lpstr>
      <vt:lpstr>Acetylide Ions as Strong Bases</vt:lpstr>
      <vt:lpstr>PowerPoint Presentation</vt:lpstr>
      <vt:lpstr>Addition to Carbonyl Compounds</vt:lpstr>
      <vt:lpstr>Mechanism of Acetylenic Alcohol Formation</vt:lpstr>
      <vt:lpstr>Addition to an Aldehyde</vt:lpstr>
      <vt:lpstr>Addition to a Ketone</vt:lpstr>
      <vt:lpstr>PowerPoint Presentation</vt:lpstr>
      <vt:lpstr>Synthesis of Alkynes by Elimination Reactions</vt:lpstr>
      <vt:lpstr>Reagents for Elimination</vt:lpstr>
      <vt:lpstr>KOH Elimination</vt:lpstr>
      <vt:lpstr>Addition Reactions</vt:lpstr>
      <vt:lpstr>Catalytic Hydrogenation of Alkynes</vt:lpstr>
      <vt:lpstr>Hydrogenation with Lindlar’s Catalyst</vt:lpstr>
      <vt:lpstr>Mechanism </vt:lpstr>
      <vt:lpstr>Reduction of Alkynes with  Metal Ammonia</vt:lpstr>
      <vt:lpstr>Reduction of Alkynes with  Metal Ammonia</vt:lpstr>
      <vt:lpstr>Mechanism of Metal Reduction</vt:lpstr>
      <vt:lpstr>Mechanism of Metal Reduction (Continued)</vt:lpstr>
      <vt:lpstr>Addition of 1 Mole of Halogen</vt:lpstr>
      <vt:lpstr>Addition of 2 Moles of Halogen</vt:lpstr>
      <vt:lpstr>Addition of HX</vt:lpstr>
      <vt:lpstr>HX Addition Examples</vt:lpstr>
      <vt:lpstr>Mechanism of Hydrogen  Halide Addition</vt:lpstr>
      <vt:lpstr>Anti-Markovnikov Addition of Hydrogen Bromide to Alkynes</vt:lpstr>
      <vt:lpstr>Hydration of Alkynes</vt:lpstr>
      <vt:lpstr>Mercuric Ion-Catalyzed Hydration</vt:lpstr>
      <vt:lpstr>Mechanism of Mercuric Ion-Catalyzed Hydration</vt:lpstr>
      <vt:lpstr>Replacement of the Mercury</vt:lpstr>
      <vt:lpstr>Keto–Enol Tautomerism</vt:lpstr>
      <vt:lpstr>Mechanism of Acid-Catalyzed Tautomerism </vt:lpstr>
      <vt:lpstr>Hydroboration–Oxidation Reaction</vt:lpstr>
      <vt:lpstr>Oxidation of Boranes</vt:lpstr>
      <vt:lpstr>Mechanism of Base-Catalyzed Tautomerism </vt:lpstr>
      <vt:lpstr>Oxidation of Alkynes</vt:lpstr>
      <vt:lpstr>Permanganate Oxidation of Alkynes to Diketones</vt:lpstr>
      <vt:lpstr>Permanganate Oxidation of Alkynes to Carboxylic Acids</vt:lpstr>
      <vt:lpstr>Ozonolysis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Administrator</cp:lastModifiedBy>
  <cp:revision>351</cp:revision>
  <dcterms:created xsi:type="dcterms:W3CDTF">2007-09-26T05:29:17Z</dcterms:created>
  <dcterms:modified xsi:type="dcterms:W3CDTF">2016-04-13T16:48:55Z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