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4592" r:id="rId2"/>
  </p:sldMasterIdLst>
  <p:notesMasterIdLst>
    <p:notesMasterId r:id="rId71"/>
  </p:notesMasterIdLst>
  <p:handoutMasterIdLst>
    <p:handoutMasterId r:id="rId72"/>
  </p:handoutMasterIdLst>
  <p:sldIdLst>
    <p:sldId id="380" r:id="rId3"/>
    <p:sldId id="265"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431" r:id="rId55"/>
    <p:sldId id="432" r:id="rId56"/>
    <p:sldId id="433" r:id="rId57"/>
    <p:sldId id="434" r:id="rId58"/>
    <p:sldId id="435" r:id="rId59"/>
    <p:sldId id="436" r:id="rId60"/>
    <p:sldId id="437" r:id="rId61"/>
    <p:sldId id="438" r:id="rId62"/>
    <p:sldId id="439" r:id="rId63"/>
    <p:sldId id="440" r:id="rId64"/>
    <p:sldId id="441" r:id="rId65"/>
    <p:sldId id="442" r:id="rId66"/>
    <p:sldId id="443" r:id="rId67"/>
    <p:sldId id="444" r:id="rId68"/>
    <p:sldId id="445" r:id="rId69"/>
    <p:sldId id="446"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80"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80"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80"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3399"/>
    <a:srgbClr val="FFFFCC"/>
    <a:srgbClr val="FF66FF"/>
    <a:srgbClr val="3333CC"/>
    <a:srgbClr val="143C83"/>
    <a:srgbClr val="FF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7" d="100"/>
          <a:sy n="117" d="100"/>
        </p:scale>
        <p:origin x="-224" y="-104"/>
      </p:cViewPr>
      <p:guideLst>
        <p:guide orient="horz" pos="284"/>
        <p:guide orient="horz" pos="145"/>
        <p:guide orient="horz" pos="2068"/>
        <p:guide pos="2872"/>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84" charset="0"/>
                <a:ea typeface="ＭＳ Ｐゴシック" pitchFamily="34" charset="-128"/>
              </a:defRPr>
            </a:lvl1pPr>
          </a:lstStyle>
          <a:p>
            <a:pPr>
              <a:defRPr/>
            </a:pPr>
            <a:fld id="{51756ED1-7C99-4CAA-A494-A46823501D3C}" type="datetimeFigureOut">
              <a:rPr lang="en-US"/>
              <a:pPr>
                <a:defRPr/>
              </a:pPr>
              <a:t>4/13/16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84" charset="0"/>
                <a:ea typeface="ＭＳ Ｐゴシック" pitchFamily="34" charset="-128"/>
              </a:defRPr>
            </a:lvl1pPr>
          </a:lstStyle>
          <a:p>
            <a:pPr>
              <a:defRPr/>
            </a:pPr>
            <a:fld id="{541522C9-F2DD-4E11-B892-780977A758A7}" type="slidenum">
              <a:rPr lang="en-US"/>
              <a:pPr>
                <a:defRPr/>
              </a:pPr>
              <a:t>‹#›</a:t>
            </a:fld>
            <a:endParaRPr lang="en-US"/>
          </a:p>
        </p:txBody>
      </p:sp>
    </p:spTree>
    <p:extLst>
      <p:ext uri="{BB962C8B-B14F-4D97-AF65-F5344CB8AC3E}">
        <p14:creationId xmlns:p14="http://schemas.microsoft.com/office/powerpoint/2010/main" val="3049598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84" charset="0"/>
                <a:ea typeface="ＭＳ Ｐゴシック" pitchFamily="34" charset="-128"/>
              </a:defRPr>
            </a:lvl1pPr>
          </a:lstStyle>
          <a:p>
            <a:pPr>
              <a:defRPr/>
            </a:pPr>
            <a:fld id="{AC438B5A-85D7-40B8-97AC-02390B22C029}" type="slidenum">
              <a:rPr lang="en-US"/>
              <a:pPr>
                <a:defRPr/>
              </a:pPr>
              <a:t>‹#›</a:t>
            </a:fld>
            <a:endParaRPr lang="en-US"/>
          </a:p>
        </p:txBody>
      </p:sp>
    </p:spTree>
    <p:extLst>
      <p:ext uri="{BB962C8B-B14F-4D97-AF65-F5344CB8AC3E}">
        <p14:creationId xmlns:p14="http://schemas.microsoft.com/office/powerpoint/2010/main" val="38653857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pitchFamily="80"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11</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12</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13</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14</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15</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16</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17</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18</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19</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21</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22</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23</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24</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25</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26</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27</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28</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29</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31</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32</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33</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34</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35</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36</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37</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38</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39</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40</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41</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42</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43</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44</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45</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46</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47</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48</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49</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50</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51</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52</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53</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54</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55</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56</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57</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58</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59</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60</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7</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61</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62</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63</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64</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65</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66</a:t>
            </a:fld>
            <a:endParaRPr lang="en-US" sz="12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67</a:t>
            </a:fld>
            <a:endParaRPr lang="en-US" sz="12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68</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8</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a:noFill/>
          </a:ln>
        </p:spPr>
        <p:txBody>
          <a:bodyPr vert="horz"/>
          <a:lstStyle>
            <a:lvl1pPr>
              <a:defRPr>
                <a:ln>
                  <a:noFill/>
                </a:ln>
                <a:solidFill>
                  <a:srgbClr val="FF66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110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340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340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573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4" name="Rectangle 24"/>
          <p:cNvSpPr>
            <a:spLocks noChangeArrowheads="1"/>
          </p:cNvSpPr>
          <p:nvPr userDrawn="1"/>
        </p:nvSpPr>
        <p:spPr bwMode="auto">
          <a:xfrm>
            <a:off x="0" y="6400800"/>
            <a:ext cx="9144000" cy="457200"/>
          </a:xfrm>
          <a:prstGeom prst="rect">
            <a:avLst/>
          </a:prstGeom>
          <a:solidFill>
            <a:srgbClr val="941C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5" name="Picture 10" descr="Pearson_Strap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8"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earson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0"/>
          </p:nvPr>
        </p:nvSpPr>
        <p:spPr>
          <a:xfrm>
            <a:off x="1295400" y="16764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70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86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095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08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98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859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489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76200" y="6602413"/>
            <a:ext cx="5399088" cy="179387"/>
          </a:xfrm>
          <a:prstGeom prst="rect">
            <a:avLst/>
          </a:prstGeom>
          <a:extLst/>
        </p:spPr>
        <p:txBody>
          <a:bodyPr/>
          <a:lstStyle>
            <a:lvl1pPr>
              <a:defRPr dirty="0">
                <a:latin typeface="+mn-lt"/>
                <a:ea typeface="ＭＳ Ｐゴシック" charset="0"/>
              </a:defRPr>
            </a:lvl1pPr>
          </a:lstStyle>
          <a:p>
            <a:pPr>
              <a:defRPr/>
            </a:pPr>
            <a:endParaRPr lang="en-GB" dirty="0"/>
          </a:p>
        </p:txBody>
      </p:sp>
    </p:spTree>
    <p:extLst>
      <p:ext uri="{BB962C8B-B14F-4D97-AF65-F5344CB8AC3E}">
        <p14:creationId xmlns:p14="http://schemas.microsoft.com/office/powerpoint/2010/main" val="1525639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125977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5587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1862098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61347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a:xfrm>
            <a:off x="457200" y="274638"/>
            <a:ext cx="8229600" cy="1143000"/>
          </a:xfrm>
          <a:prstGeom prst="rect">
            <a:avLst/>
          </a:prstGeom>
        </p:spPr>
        <p:txBody>
          <a:bodyPr vert="horz"/>
          <a:lstStyle>
            <a:lvl1pPr>
              <a:defRPr>
                <a:solidFill>
                  <a:srgbClr val="FF6600"/>
                </a:solidFill>
              </a:defRPr>
            </a:lvl1pPr>
          </a:lstStyle>
          <a:p>
            <a:r>
              <a:rPr lang="en-US" smtClean="0"/>
              <a:t>Click to edit Master title style</a:t>
            </a:r>
            <a:endParaRPr lang="en-US"/>
          </a:p>
        </p:txBody>
      </p:sp>
    </p:spTree>
    <p:extLst>
      <p:ext uri="{BB962C8B-B14F-4D97-AF65-F5344CB8AC3E}">
        <p14:creationId xmlns:p14="http://schemas.microsoft.com/office/powerpoint/2010/main" val="47973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FF66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3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66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344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68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797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714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457200" y="274638"/>
            <a:ext cx="8229600" cy="1143000"/>
          </a:xfrm>
          <a:prstGeom prst="rect">
            <a:avLst/>
          </a:prstGeom>
        </p:spPr>
        <p:txBody>
          <a:bodyPr vert="horz"/>
          <a:lstStyle>
            <a:lvl1pPr>
              <a:defRPr>
                <a:solidFill>
                  <a:srgbClr val="FF6600"/>
                </a:solidFill>
              </a:defRPr>
            </a:lvl1pPr>
          </a:lstStyle>
          <a:p>
            <a:r>
              <a:rPr lang="en-US" smtClean="0"/>
              <a:t>Click to edit Master title style</a:t>
            </a:r>
            <a:endParaRPr lang="en-US"/>
          </a:p>
        </p:txBody>
      </p:sp>
    </p:spTree>
    <p:extLst>
      <p:ext uri="{BB962C8B-B14F-4D97-AF65-F5344CB8AC3E}">
        <p14:creationId xmlns:p14="http://schemas.microsoft.com/office/powerpoint/2010/main" val="1859133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2017 Pearson Education, Inc.</a:t>
            </a:r>
          </a:p>
        </p:txBody>
      </p:sp>
    </p:spTree>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50000"/>
        </a:spcBef>
        <a:spcAft>
          <a:spcPct val="0"/>
        </a:spcAft>
        <a:defRPr sz="3200" b="1">
          <a:solidFill>
            <a:schemeClr val="tx1"/>
          </a:solidFill>
          <a:latin typeface="+mj-lt"/>
          <a:ea typeface="ＭＳ Ｐゴシック" pitchFamily="80" charset="-128"/>
          <a:cs typeface="+mj-cs"/>
        </a:defRPr>
      </a:lvl1pPr>
      <a:lvl2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76200" y="6602413"/>
            <a:ext cx="53990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rPr>
              <a:t>© 2014 Pearson Education, Inc.</a:t>
            </a:r>
          </a:p>
        </p:txBody>
      </p:sp>
      <p:sp>
        <p:nvSpPr>
          <p:cNvPr id="245762" name="Rectangle 2"/>
          <p:cNvSpPr>
            <a:spLocks noGrp="1" noChangeArrowheads="1"/>
          </p:cNvSpPr>
          <p:nvPr>
            <p:ph type="title"/>
          </p:nvPr>
        </p:nvSpPr>
        <p:spPr bwMode="auto">
          <a:xfrm>
            <a:off x="457200" y="609600"/>
            <a:ext cx="822960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63" name="Rectangle 3"/>
          <p:cNvSpPr>
            <a:spLocks noGrp="1" noChangeArrowheads="1"/>
          </p:cNvSpPr>
          <p:nvPr>
            <p:ph type="body" idx="1"/>
          </p:nvPr>
        </p:nvSpPr>
        <p:spPr bwMode="auto">
          <a:xfrm>
            <a:off x="457200" y="29718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861" r:id="rId1"/>
    <p:sldLayoutId id="2147484855" r:id="rId2"/>
    <p:sldLayoutId id="2147484856" r:id="rId3"/>
    <p:sldLayoutId id="2147484857" r:id="rId4"/>
    <p:sldLayoutId id="2147484858" r:id="rId5"/>
    <p:sldLayoutId id="2147484859" r:id="rId6"/>
    <p:sldLayoutId id="2147484860" r:id="rId7"/>
    <p:sldLayoutId id="2147484862" r:id="rId8"/>
    <p:sldLayoutId id="2147484863" r:id="rId9"/>
    <p:sldLayoutId id="2147484864" r:id="rId10"/>
    <p:sldLayoutId id="2147484865"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000">
          <a:solidFill>
            <a:schemeClr val="tx2"/>
          </a:solidFill>
          <a:latin typeface="+mj-lt"/>
          <a:ea typeface="ＭＳ Ｐゴシック" pitchFamily="80" charset="-128"/>
          <a:cs typeface="+mj-cs"/>
        </a:defRPr>
      </a:lvl1pPr>
      <a:lvl2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2pPr>
      <a:lvl3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3pPr>
      <a:lvl4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4pPr>
      <a:lvl5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5pPr>
      <a:lvl6pPr marL="457200" algn="ctr" rtl="0" fontAlgn="base">
        <a:spcBef>
          <a:spcPct val="0"/>
        </a:spcBef>
        <a:spcAft>
          <a:spcPct val="0"/>
        </a:spcAft>
        <a:defRPr sz="3000">
          <a:solidFill>
            <a:schemeClr val="tx2"/>
          </a:solidFill>
          <a:latin typeface="Arial" charset="0"/>
          <a:ea typeface="ＭＳ Ｐゴシック" charset="0"/>
          <a:cs typeface="Arial" charset="0"/>
        </a:defRPr>
      </a:lvl6pPr>
      <a:lvl7pPr marL="914400" algn="ctr" rtl="0" fontAlgn="base">
        <a:spcBef>
          <a:spcPct val="0"/>
        </a:spcBef>
        <a:spcAft>
          <a:spcPct val="0"/>
        </a:spcAft>
        <a:defRPr sz="3000">
          <a:solidFill>
            <a:schemeClr val="tx2"/>
          </a:solidFill>
          <a:latin typeface="Arial" charset="0"/>
          <a:ea typeface="ＭＳ Ｐゴシック" charset="0"/>
          <a:cs typeface="Arial" charset="0"/>
        </a:defRPr>
      </a:lvl7pPr>
      <a:lvl8pPr marL="1371600" algn="ctr" rtl="0" fontAlgn="base">
        <a:spcBef>
          <a:spcPct val="0"/>
        </a:spcBef>
        <a:spcAft>
          <a:spcPct val="0"/>
        </a:spcAft>
        <a:defRPr sz="3000">
          <a:solidFill>
            <a:schemeClr val="tx2"/>
          </a:solidFill>
          <a:latin typeface="Arial" charset="0"/>
          <a:ea typeface="ＭＳ Ｐゴシック" charset="0"/>
          <a:cs typeface="Arial" charset="0"/>
        </a:defRPr>
      </a:lvl8pPr>
      <a:lvl9pPr marL="1828800" algn="ctr" rtl="0" fontAlgn="base">
        <a:spcBef>
          <a:spcPct val="0"/>
        </a:spcBef>
        <a:spcAft>
          <a:spcPct val="0"/>
        </a:spcAft>
        <a:defRPr sz="3000">
          <a:solidFill>
            <a:schemeClr val="tx2"/>
          </a:solidFill>
          <a:latin typeface="Arial" charset="0"/>
          <a:ea typeface="ＭＳ Ｐゴシック" charset="0"/>
          <a:cs typeface="Arial"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80" charset="-128"/>
          <a:cs typeface="+mn-cs"/>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5pPr>
      <a:lvl6pPr marL="27813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6pPr>
      <a:lvl7pPr marL="32385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7pPr>
      <a:lvl8pPr marL="36957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8pPr>
      <a:lvl9pPr marL="41529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8.jp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4" Type="http://schemas.openxmlformats.org/officeDocument/2006/relationships/image" Target="../media/image50.jpg"/><Relationship Id="rId5" Type="http://schemas.openxmlformats.org/officeDocument/2006/relationships/image" Target="../media/image51.jpg"/><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58.jpeg"/></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6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6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6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endParaRPr>
          </a:p>
        </p:txBody>
      </p:sp>
      <p:sp>
        <p:nvSpPr>
          <p:cNvPr id="14339" name="Rectangle 3"/>
          <p:cNvSpPr>
            <a:spLocks noChangeArrowheads="1"/>
          </p:cNvSpPr>
          <p:nvPr/>
        </p:nvSpPr>
        <p:spPr bwMode="auto">
          <a:xfrm>
            <a:off x="5205413" y="5410200"/>
            <a:ext cx="3168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defRPr/>
            </a:pPr>
            <a:r>
              <a:rPr lang="en-US" sz="2100" dirty="0">
                <a:latin typeface="+mn-lt"/>
              </a:rPr>
              <a:t>Chad Snyder, PhD</a:t>
            </a:r>
          </a:p>
          <a:p>
            <a:pPr eaLnBrk="1" hangingPunct="1">
              <a:lnSpc>
                <a:spcPct val="80000"/>
              </a:lnSpc>
              <a:spcBef>
                <a:spcPct val="20000"/>
              </a:spcBef>
              <a:defRPr/>
            </a:pPr>
            <a:r>
              <a:rPr lang="en-US" sz="2100" dirty="0">
                <a:latin typeface="+mn-lt"/>
              </a:rPr>
              <a:t>Grace College</a:t>
            </a:r>
          </a:p>
        </p:txBody>
      </p:sp>
      <p:sp>
        <p:nvSpPr>
          <p:cNvPr id="8197" name="Rectangle 2"/>
          <p:cNvSpPr txBox="1">
            <a:spLocks noChangeArrowheads="1"/>
          </p:cNvSpPr>
          <p:nvPr/>
        </p:nvSpPr>
        <p:spPr bwMode="auto">
          <a:xfrm>
            <a:off x="5205413" y="2286000"/>
            <a:ext cx="387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pPr algn="ctr"/>
            <a:r>
              <a:rPr lang="en-US" altLang="en-US" sz="4000" dirty="0">
                <a:solidFill>
                  <a:schemeClr val="tx2"/>
                </a:solidFill>
                <a:latin typeface="+mj-lt"/>
              </a:rPr>
              <a:t>Chapter </a:t>
            </a:r>
            <a:r>
              <a:rPr lang="en-US" altLang="en-US" sz="4000" dirty="0" smtClean="0">
                <a:solidFill>
                  <a:schemeClr val="tx2"/>
                </a:solidFill>
                <a:latin typeface="+mj-lt"/>
              </a:rPr>
              <a:t>10</a:t>
            </a:r>
            <a:r>
              <a:rPr lang="en-US" altLang="en-US" sz="4000" dirty="0">
                <a:solidFill>
                  <a:schemeClr val="tx2"/>
                </a:solidFill>
                <a:latin typeface="+mj-lt"/>
              </a:rPr>
              <a:t/>
            </a:r>
            <a:br>
              <a:rPr lang="en-US" altLang="en-US" sz="4000" dirty="0">
                <a:solidFill>
                  <a:schemeClr val="tx2"/>
                </a:solidFill>
                <a:latin typeface="+mj-lt"/>
              </a:rPr>
            </a:br>
            <a:r>
              <a:rPr lang="en-US" altLang="en-US" sz="4000" dirty="0">
                <a:solidFill>
                  <a:schemeClr val="tx2"/>
                </a:solidFill>
                <a:latin typeface="+mj-lt"/>
              </a:rPr>
              <a:t>Lecture</a:t>
            </a:r>
          </a:p>
        </p:txBody>
      </p:sp>
      <p:sp>
        <p:nvSpPr>
          <p:cNvPr id="13" name="Rectangle 8"/>
          <p:cNvSpPr>
            <a:spLocks noChangeArrowheads="1"/>
          </p:cNvSpPr>
          <p:nvPr/>
        </p:nvSpPr>
        <p:spPr bwMode="auto">
          <a:xfrm>
            <a:off x="5205413" y="525463"/>
            <a:ext cx="38735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altLang="en-US" sz="2800" i="1" dirty="0">
                <a:latin typeface="+mj-lt"/>
                <a:sym typeface="Symbol" pitchFamily="80" charset="2"/>
              </a:rPr>
              <a:t>Organic Chemistry</a:t>
            </a:r>
            <a:r>
              <a:rPr lang="en-US" altLang="en-US" sz="2800" dirty="0">
                <a:latin typeface="+mj-lt"/>
                <a:sym typeface="Symbol" pitchFamily="80" charset="2"/>
              </a:rPr>
              <a:t>, </a:t>
            </a:r>
            <a:br>
              <a:rPr lang="en-US" altLang="en-US" sz="2800" dirty="0">
                <a:latin typeface="+mj-lt"/>
                <a:sym typeface="Symbol" pitchFamily="80" charset="2"/>
              </a:rPr>
            </a:br>
            <a:r>
              <a:rPr lang="en-US" altLang="en-US" sz="2800" dirty="0">
                <a:latin typeface="+mj-lt"/>
                <a:sym typeface="Symbol" pitchFamily="80" charset="2"/>
              </a:rPr>
              <a:t>9</a:t>
            </a:r>
            <a:r>
              <a:rPr lang="en-US" altLang="en-US" sz="2800" baseline="30000" dirty="0">
                <a:latin typeface="+mj-lt"/>
                <a:sym typeface="Symbol" pitchFamily="80" charset="2"/>
              </a:rPr>
              <a:t>th</a:t>
            </a:r>
            <a:r>
              <a:rPr lang="en-US" altLang="en-US" sz="2800" dirty="0">
                <a:latin typeface="+mj-lt"/>
                <a:sym typeface="Symbol" pitchFamily="80" charset="2"/>
              </a:rPr>
              <a:t> Edition</a:t>
            </a:r>
            <a:br>
              <a:rPr lang="en-US" altLang="en-US" sz="2800" dirty="0">
                <a:latin typeface="+mj-lt"/>
                <a:sym typeface="Symbol" pitchFamily="80" charset="2"/>
              </a:rPr>
            </a:br>
            <a:r>
              <a:rPr lang="en-US" altLang="en-US" sz="2800" dirty="0">
                <a:latin typeface="+mj-lt"/>
                <a:sym typeface="Symbol" pitchFamily="80" charset="2"/>
              </a:rPr>
              <a:t>L. G. Wade, Jr.</a:t>
            </a:r>
          </a:p>
        </p:txBody>
      </p:sp>
      <p:sp>
        <p:nvSpPr>
          <p:cNvPr id="8199" name="Rectangle 10"/>
          <p:cNvSpPr txBox="1">
            <a:spLocks noChangeArrowheads="1"/>
          </p:cNvSpPr>
          <p:nvPr/>
        </p:nvSpPr>
        <p:spPr bwMode="auto">
          <a:xfrm>
            <a:off x="5205413" y="3505200"/>
            <a:ext cx="3863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pPr algn="ctr" eaLnBrk="1" hangingPunct="1">
              <a:buFont typeface="Arial" charset="0"/>
              <a:buNone/>
            </a:pPr>
            <a:r>
              <a:rPr lang="en-US" altLang="en-US" sz="2800" dirty="0">
                <a:solidFill>
                  <a:schemeClr val="tx2"/>
                </a:solidFill>
                <a:latin typeface="+mj-lt"/>
              </a:rPr>
              <a:t>Structure and Synthesis</a:t>
            </a:r>
          </a:p>
          <a:p>
            <a:pPr algn="ctr" eaLnBrk="1" hangingPunct="1">
              <a:buFont typeface="Arial" charset="0"/>
              <a:buNone/>
            </a:pPr>
            <a:r>
              <a:rPr lang="en-US" altLang="en-US" sz="2800" dirty="0">
                <a:solidFill>
                  <a:schemeClr val="tx2"/>
                </a:solidFill>
                <a:latin typeface="+mj-lt"/>
              </a:rPr>
              <a:t>of Alcohols</a:t>
            </a:r>
          </a:p>
        </p:txBody>
      </p:sp>
      <p:sp>
        <p:nvSpPr>
          <p:cNvPr id="10" name="Rectangle 8"/>
          <p:cNvSpPr>
            <a:spLocks noChangeArrowheads="1"/>
          </p:cNvSpPr>
          <p:nvPr/>
        </p:nvSpPr>
        <p:spPr bwMode="gray">
          <a:xfrm>
            <a:off x="315914" y="6115844"/>
            <a:ext cx="234870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2017 Pearson Education, Inc.</a:t>
            </a:r>
          </a:p>
        </p:txBody>
      </p:sp>
      <p:pic>
        <p:nvPicPr>
          <p:cNvPr id="2" name="Picture 1" descr="10_00_ChOpener.jpg"/>
          <p:cNvPicPr>
            <a:picLocks noChangeAspect="1"/>
          </p:cNvPicPr>
          <p:nvPr/>
        </p:nvPicPr>
        <p:blipFill rotWithShape="1">
          <a:blip r:embed="rId2" cstate="print">
            <a:extLst>
              <a:ext uri="{28A0092B-C50C-407E-A947-70E740481C1C}">
                <a14:useLocalDpi xmlns:a14="http://schemas.microsoft.com/office/drawing/2010/main" val="0"/>
              </a:ext>
            </a:extLst>
          </a:blip>
          <a:srcRect b="2984"/>
          <a:stretch/>
        </p:blipFill>
        <p:spPr>
          <a:xfrm>
            <a:off x="195397" y="487483"/>
            <a:ext cx="5135675" cy="34200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Hydroxy Substituent</a:t>
            </a:r>
          </a:p>
        </p:txBody>
      </p:sp>
      <p:sp>
        <p:nvSpPr>
          <p:cNvPr id="3" name="Rectangle 3"/>
          <p:cNvSpPr txBox="1">
            <a:spLocks noChangeArrowheads="1"/>
          </p:cNvSpPr>
          <p:nvPr/>
        </p:nvSpPr>
        <p:spPr bwMode="auto">
          <a:xfrm>
            <a:off x="372536" y="1981200"/>
            <a:ext cx="800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When </a:t>
            </a:r>
            <a:r>
              <a:rPr lang="en-US" sz="2800" dirty="0" smtClean="0">
                <a:ea typeface="ＭＳ Ｐゴシック" charset="0"/>
                <a:cs typeface="Arial" charset="0"/>
              </a:rPr>
              <a:t>—</a:t>
            </a:r>
            <a:r>
              <a:rPr lang="en-US" sz="2800" dirty="0" smtClean="0">
                <a:ea typeface="ＭＳ Ｐゴシック" charset="0"/>
              </a:rPr>
              <a:t>OH is part of a higher priority class of compound, it is named as </a:t>
            </a:r>
            <a:r>
              <a:rPr lang="en-US" sz="2800" i="1" dirty="0" err="1" smtClean="0">
                <a:ea typeface="ＭＳ Ｐゴシック" charset="0"/>
              </a:rPr>
              <a:t>hydroxy</a:t>
            </a:r>
            <a:r>
              <a:rPr lang="en-US" sz="2800" dirty="0" smtClean="0">
                <a:ea typeface="ＭＳ Ｐゴシック" charset="0"/>
              </a:rPr>
              <a:t>.</a:t>
            </a:r>
            <a:endParaRPr lang="en-US" sz="2800" dirty="0">
              <a:ea typeface="ＭＳ Ｐゴシック" charset="0"/>
            </a:endParaRPr>
          </a:p>
        </p:txBody>
      </p:sp>
      <p:sp>
        <p:nvSpPr>
          <p:cNvPr id="4" name="Text Box 5"/>
          <p:cNvSpPr txBox="1">
            <a:spLocks noChangeArrowheads="1"/>
          </p:cNvSpPr>
          <p:nvPr/>
        </p:nvSpPr>
        <p:spPr bwMode="auto">
          <a:xfrm>
            <a:off x="1523052" y="5178425"/>
            <a:ext cx="60724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dirty="0">
                <a:solidFill>
                  <a:srgbClr val="262699"/>
                </a:solidFill>
                <a:latin typeface="+mn-lt"/>
              </a:rPr>
              <a:t>4-hydroxybutanoic acid</a:t>
            </a:r>
          </a:p>
          <a:p>
            <a:pPr algn="ctr"/>
            <a:r>
              <a:rPr lang="en-US" i="1" dirty="0">
                <a:latin typeface="+mn-lt"/>
              </a:rPr>
              <a:t>also known as </a:t>
            </a:r>
            <a:r>
              <a:rPr lang="el-GR" i="1" dirty="0" smtClean="0">
                <a:latin typeface="+mn-lt"/>
              </a:rPr>
              <a:t>γ</a:t>
            </a:r>
            <a:r>
              <a:rPr lang="en-US" i="1" dirty="0" smtClean="0">
                <a:latin typeface="+mn-lt"/>
              </a:rPr>
              <a:t>-</a:t>
            </a:r>
            <a:r>
              <a:rPr lang="en-US" i="1" dirty="0" err="1" smtClean="0">
                <a:latin typeface="+mn-lt"/>
              </a:rPr>
              <a:t>hydroxybutyric</a:t>
            </a:r>
            <a:r>
              <a:rPr lang="en-US" i="1" dirty="0" smtClean="0">
                <a:latin typeface="+mn-lt"/>
              </a:rPr>
              <a:t> </a:t>
            </a:r>
            <a:r>
              <a:rPr lang="en-US" i="1" dirty="0">
                <a:latin typeface="+mn-lt"/>
              </a:rPr>
              <a:t>acid (GHB)</a:t>
            </a:r>
          </a:p>
        </p:txBody>
      </p:sp>
      <p:grpSp>
        <p:nvGrpSpPr>
          <p:cNvPr id="5" name="Group 10"/>
          <p:cNvGrpSpPr>
            <a:grpSpLocks noChangeAspect="1"/>
          </p:cNvGrpSpPr>
          <p:nvPr/>
        </p:nvGrpSpPr>
        <p:grpSpPr bwMode="auto">
          <a:xfrm>
            <a:off x="2667000" y="3429000"/>
            <a:ext cx="2959100" cy="1228725"/>
            <a:chOff x="1680" y="2160"/>
            <a:chExt cx="1864" cy="774"/>
          </a:xfrm>
        </p:grpSpPr>
        <p:sp>
          <p:nvSpPr>
            <p:cNvPr id="6" name="AutoShape 9"/>
            <p:cNvSpPr>
              <a:spLocks noChangeAspect="1" noChangeArrowheads="1" noTextEdit="1"/>
            </p:cNvSpPr>
            <p:nvPr/>
          </p:nvSpPr>
          <p:spPr bwMode="auto">
            <a:xfrm>
              <a:off x="1680" y="2160"/>
              <a:ext cx="1864"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7" name="Rectangle 11"/>
            <p:cNvSpPr>
              <a:spLocks noChangeArrowheads="1"/>
            </p:cNvSpPr>
            <p:nvPr/>
          </p:nvSpPr>
          <p:spPr bwMode="auto">
            <a:xfrm>
              <a:off x="1765" y="2587"/>
              <a:ext cx="1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C</a:t>
              </a:r>
              <a:endParaRPr lang="en-US">
                <a:latin typeface="+mn-lt"/>
              </a:endParaRPr>
            </a:p>
          </p:txBody>
        </p:sp>
        <p:sp>
          <p:nvSpPr>
            <p:cNvPr id="8" name="Rectangle 12"/>
            <p:cNvSpPr>
              <a:spLocks noChangeArrowheads="1"/>
            </p:cNvSpPr>
            <p:nvPr/>
          </p:nvSpPr>
          <p:spPr bwMode="auto">
            <a:xfrm>
              <a:off x="1910" y="2587"/>
              <a:ext cx="1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H</a:t>
              </a:r>
              <a:endParaRPr lang="en-US">
                <a:latin typeface="+mn-lt"/>
              </a:endParaRPr>
            </a:p>
          </p:txBody>
        </p:sp>
        <p:sp>
          <p:nvSpPr>
            <p:cNvPr id="9" name="Rectangle 13"/>
            <p:cNvSpPr>
              <a:spLocks noChangeArrowheads="1"/>
            </p:cNvSpPr>
            <p:nvPr/>
          </p:nvSpPr>
          <p:spPr bwMode="auto">
            <a:xfrm>
              <a:off x="2054" y="2672"/>
              <a:ext cx="1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mn-lt"/>
                </a:rPr>
                <a:t>2</a:t>
              </a:r>
              <a:endParaRPr lang="en-US">
                <a:latin typeface="+mn-lt"/>
              </a:endParaRPr>
            </a:p>
          </p:txBody>
        </p:sp>
        <p:sp>
          <p:nvSpPr>
            <p:cNvPr id="10" name="Rectangle 14"/>
            <p:cNvSpPr>
              <a:spLocks noChangeArrowheads="1"/>
            </p:cNvSpPr>
            <p:nvPr/>
          </p:nvSpPr>
          <p:spPr bwMode="auto">
            <a:xfrm>
              <a:off x="2133" y="2587"/>
              <a:ext cx="1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C</a:t>
              </a:r>
              <a:endParaRPr lang="en-US">
                <a:latin typeface="+mn-lt"/>
              </a:endParaRPr>
            </a:p>
          </p:txBody>
        </p:sp>
        <p:sp>
          <p:nvSpPr>
            <p:cNvPr id="11" name="Rectangle 15"/>
            <p:cNvSpPr>
              <a:spLocks noChangeArrowheads="1"/>
            </p:cNvSpPr>
            <p:nvPr/>
          </p:nvSpPr>
          <p:spPr bwMode="auto">
            <a:xfrm>
              <a:off x="2277" y="2587"/>
              <a:ext cx="1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H</a:t>
              </a:r>
              <a:endParaRPr lang="en-US">
                <a:latin typeface="+mn-lt"/>
              </a:endParaRPr>
            </a:p>
          </p:txBody>
        </p:sp>
        <p:sp>
          <p:nvSpPr>
            <p:cNvPr id="12" name="Rectangle 16"/>
            <p:cNvSpPr>
              <a:spLocks noChangeArrowheads="1"/>
            </p:cNvSpPr>
            <p:nvPr/>
          </p:nvSpPr>
          <p:spPr bwMode="auto">
            <a:xfrm>
              <a:off x="2422" y="2672"/>
              <a:ext cx="1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mn-lt"/>
                </a:rPr>
                <a:t>2</a:t>
              </a:r>
              <a:endParaRPr lang="en-US">
                <a:latin typeface="+mn-lt"/>
              </a:endParaRPr>
            </a:p>
          </p:txBody>
        </p:sp>
        <p:sp>
          <p:nvSpPr>
            <p:cNvPr id="13" name="Rectangle 17"/>
            <p:cNvSpPr>
              <a:spLocks noChangeArrowheads="1"/>
            </p:cNvSpPr>
            <p:nvPr/>
          </p:nvSpPr>
          <p:spPr bwMode="auto">
            <a:xfrm>
              <a:off x="2500" y="2587"/>
              <a:ext cx="1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C</a:t>
              </a:r>
              <a:endParaRPr lang="en-US">
                <a:latin typeface="+mn-lt"/>
              </a:endParaRPr>
            </a:p>
          </p:txBody>
        </p:sp>
        <p:sp>
          <p:nvSpPr>
            <p:cNvPr id="14" name="Rectangle 18"/>
            <p:cNvSpPr>
              <a:spLocks noChangeArrowheads="1"/>
            </p:cNvSpPr>
            <p:nvPr/>
          </p:nvSpPr>
          <p:spPr bwMode="auto">
            <a:xfrm>
              <a:off x="2645" y="2587"/>
              <a:ext cx="1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H</a:t>
              </a:r>
              <a:endParaRPr lang="en-US">
                <a:latin typeface="+mn-lt"/>
              </a:endParaRPr>
            </a:p>
          </p:txBody>
        </p:sp>
        <p:sp>
          <p:nvSpPr>
            <p:cNvPr id="15" name="Rectangle 19"/>
            <p:cNvSpPr>
              <a:spLocks noChangeArrowheads="1"/>
            </p:cNvSpPr>
            <p:nvPr/>
          </p:nvSpPr>
          <p:spPr bwMode="auto">
            <a:xfrm>
              <a:off x="2789" y="2672"/>
              <a:ext cx="1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mn-lt"/>
                </a:rPr>
                <a:t>2</a:t>
              </a:r>
              <a:endParaRPr lang="en-US">
                <a:latin typeface="+mn-lt"/>
              </a:endParaRPr>
            </a:p>
          </p:txBody>
        </p:sp>
        <p:sp>
          <p:nvSpPr>
            <p:cNvPr id="16" name="Rectangle 20"/>
            <p:cNvSpPr>
              <a:spLocks noChangeArrowheads="1"/>
            </p:cNvSpPr>
            <p:nvPr/>
          </p:nvSpPr>
          <p:spPr bwMode="auto">
            <a:xfrm>
              <a:off x="2868" y="2587"/>
              <a:ext cx="1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C</a:t>
              </a:r>
              <a:endParaRPr lang="en-US">
                <a:latin typeface="+mn-lt"/>
              </a:endParaRPr>
            </a:p>
          </p:txBody>
        </p:sp>
        <p:sp>
          <p:nvSpPr>
            <p:cNvPr id="17" name="Rectangle 21"/>
            <p:cNvSpPr>
              <a:spLocks noChangeArrowheads="1"/>
            </p:cNvSpPr>
            <p:nvPr/>
          </p:nvSpPr>
          <p:spPr bwMode="auto">
            <a:xfrm>
              <a:off x="3012" y="2587"/>
              <a:ext cx="1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O</a:t>
              </a:r>
              <a:endParaRPr lang="en-US">
                <a:latin typeface="+mn-lt"/>
              </a:endParaRPr>
            </a:p>
          </p:txBody>
        </p:sp>
        <p:sp>
          <p:nvSpPr>
            <p:cNvPr id="18" name="Rectangle 22"/>
            <p:cNvSpPr>
              <a:spLocks noChangeArrowheads="1"/>
            </p:cNvSpPr>
            <p:nvPr/>
          </p:nvSpPr>
          <p:spPr bwMode="auto">
            <a:xfrm>
              <a:off x="3170" y="2587"/>
              <a:ext cx="1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O</a:t>
              </a:r>
              <a:endParaRPr lang="en-US">
                <a:latin typeface="+mn-lt"/>
              </a:endParaRPr>
            </a:p>
          </p:txBody>
        </p:sp>
        <p:sp>
          <p:nvSpPr>
            <p:cNvPr id="19" name="Rectangle 23"/>
            <p:cNvSpPr>
              <a:spLocks noChangeArrowheads="1"/>
            </p:cNvSpPr>
            <p:nvPr/>
          </p:nvSpPr>
          <p:spPr bwMode="auto">
            <a:xfrm>
              <a:off x="3327" y="2587"/>
              <a:ext cx="1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H</a:t>
              </a:r>
              <a:endParaRPr lang="en-US">
                <a:latin typeface="+mn-lt"/>
              </a:endParaRPr>
            </a:p>
          </p:txBody>
        </p:sp>
        <p:sp>
          <p:nvSpPr>
            <p:cNvPr id="20" name="Rectangle 24"/>
            <p:cNvSpPr>
              <a:spLocks noChangeArrowheads="1"/>
            </p:cNvSpPr>
            <p:nvPr/>
          </p:nvSpPr>
          <p:spPr bwMode="auto">
            <a:xfrm>
              <a:off x="1759" y="2236"/>
              <a:ext cx="1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O</a:t>
              </a:r>
              <a:endParaRPr lang="en-US">
                <a:latin typeface="+mn-lt"/>
              </a:endParaRPr>
            </a:p>
          </p:txBody>
        </p:sp>
        <p:sp>
          <p:nvSpPr>
            <p:cNvPr id="21" name="Rectangle 25"/>
            <p:cNvSpPr>
              <a:spLocks noChangeArrowheads="1"/>
            </p:cNvSpPr>
            <p:nvPr/>
          </p:nvSpPr>
          <p:spPr bwMode="auto">
            <a:xfrm>
              <a:off x="1916" y="2236"/>
              <a:ext cx="1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latin typeface="+mn-lt"/>
                </a:rPr>
                <a:t>H</a:t>
              </a:r>
              <a:endParaRPr lang="en-US">
                <a:latin typeface="+mn-lt"/>
              </a:endParaRPr>
            </a:p>
          </p:txBody>
        </p:sp>
        <p:sp>
          <p:nvSpPr>
            <p:cNvPr id="22" name="Line 26"/>
            <p:cNvSpPr>
              <a:spLocks noChangeShapeType="1"/>
            </p:cNvSpPr>
            <p:nvPr/>
          </p:nvSpPr>
          <p:spPr bwMode="auto">
            <a:xfrm flipV="1">
              <a:off x="1838" y="2459"/>
              <a:ext cx="0" cy="15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grpSp>
      <p:sp>
        <p:nvSpPr>
          <p:cNvPr id="23" name="Line 27"/>
          <p:cNvSpPr>
            <a:spLocks noChangeShapeType="1"/>
          </p:cNvSpPr>
          <p:nvPr/>
        </p:nvSpPr>
        <p:spPr bwMode="auto">
          <a:xfrm flipH="1">
            <a:off x="5562600" y="35814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4" name="Text Box 28"/>
          <p:cNvSpPr txBox="1">
            <a:spLocks noChangeArrowheads="1"/>
          </p:cNvSpPr>
          <p:nvPr/>
        </p:nvSpPr>
        <p:spPr bwMode="auto">
          <a:xfrm>
            <a:off x="6537325" y="3211513"/>
            <a:ext cx="20422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latin typeface="+mn-lt"/>
              </a:rPr>
              <a:t>carboxylic acid</a:t>
            </a:r>
          </a:p>
        </p:txBody>
      </p:sp>
      <p:sp>
        <p:nvSpPr>
          <p:cNvPr id="25" name="Text Box 29"/>
          <p:cNvSpPr txBox="1">
            <a:spLocks noChangeArrowheads="1"/>
          </p:cNvSpPr>
          <p:nvPr/>
        </p:nvSpPr>
        <p:spPr bwMode="auto">
          <a:xfrm>
            <a:off x="2755900" y="4419600"/>
            <a:ext cx="2375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solidFill>
                  <a:srgbClr val="CC0000"/>
                </a:solidFill>
                <a:latin typeface="+mn-lt"/>
              </a:rPr>
              <a:t>4       3      2      1</a:t>
            </a:r>
          </a:p>
        </p:txBody>
      </p:sp>
    </p:spTree>
    <p:extLst>
      <p:ext uri="{BB962C8B-B14F-4D97-AF65-F5344CB8AC3E}">
        <p14:creationId xmlns:p14="http://schemas.microsoft.com/office/powerpoint/2010/main" val="24964672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title"/>
          </p:nvPr>
        </p:nvSpPr>
        <p:spPr>
          <a:xfrm>
            <a:off x="685800" y="230188"/>
            <a:ext cx="7848600" cy="1143000"/>
          </a:xfrm>
        </p:spPr>
        <p:txBody>
          <a:bodyPr/>
          <a:lstStyle/>
          <a:p>
            <a:pPr algn="ctr"/>
            <a:r>
              <a:rPr lang="en-US" sz="4400" b="0">
                <a:solidFill>
                  <a:srgbClr val="000000"/>
                </a:solidFill>
                <a:ea typeface="ＭＳ Ｐゴシック" charset="0"/>
              </a:rPr>
              <a:t>Common Names</a:t>
            </a:r>
          </a:p>
        </p:txBody>
      </p:sp>
      <p:sp>
        <p:nvSpPr>
          <p:cNvPr id="3" name="Rectangle 1027"/>
          <p:cNvSpPr txBox="1">
            <a:spLocks noChangeArrowheads="1"/>
          </p:cNvSpPr>
          <p:nvPr/>
        </p:nvSpPr>
        <p:spPr bwMode="auto">
          <a:xfrm>
            <a:off x="372535" y="1981200"/>
            <a:ext cx="8274633"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mtClean="0">
                <a:ea typeface="ＭＳ Ｐゴシック" charset="0"/>
              </a:rPr>
              <a:t>Alcohol can be named as alkyl alcohol.</a:t>
            </a:r>
          </a:p>
          <a:p>
            <a:r>
              <a:rPr lang="en-US" smtClean="0">
                <a:ea typeface="ＭＳ Ｐゴシック" charset="0"/>
              </a:rPr>
              <a:t>Useful only for small alkyl groups</a:t>
            </a:r>
            <a:endParaRPr lang="en-US">
              <a:ea typeface="ＭＳ Ｐゴシック" charset="0"/>
            </a:endParaRPr>
          </a:p>
        </p:txBody>
      </p:sp>
      <p:sp>
        <p:nvSpPr>
          <p:cNvPr id="4" name="Text Box 1031"/>
          <p:cNvSpPr txBox="1">
            <a:spLocks noChangeArrowheads="1"/>
          </p:cNvSpPr>
          <p:nvPr/>
        </p:nvSpPr>
        <p:spPr bwMode="auto">
          <a:xfrm>
            <a:off x="243192" y="5029200"/>
            <a:ext cx="45563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a:latin typeface="+mn-lt"/>
              </a:rPr>
              <a:t>isobutyl alcohol</a:t>
            </a:r>
          </a:p>
          <a:p>
            <a:pPr algn="ctr"/>
            <a:r>
              <a:rPr lang="en-US">
                <a:solidFill>
                  <a:srgbClr val="262699"/>
                </a:solidFill>
                <a:latin typeface="+mn-lt"/>
              </a:rPr>
              <a:t>IUPAC: 2-methylpropan-1-ol</a:t>
            </a:r>
          </a:p>
        </p:txBody>
      </p:sp>
      <p:sp>
        <p:nvSpPr>
          <p:cNvPr id="5" name="Text Box 1032"/>
          <p:cNvSpPr txBox="1">
            <a:spLocks noChangeArrowheads="1"/>
          </p:cNvSpPr>
          <p:nvPr/>
        </p:nvSpPr>
        <p:spPr bwMode="auto">
          <a:xfrm>
            <a:off x="5267122" y="5029200"/>
            <a:ext cx="29663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i="1" dirty="0">
                <a:latin typeface="+mn-lt"/>
              </a:rPr>
              <a:t>sec</a:t>
            </a:r>
            <a:r>
              <a:rPr lang="en-US" dirty="0">
                <a:latin typeface="+mn-lt"/>
              </a:rPr>
              <a:t>-butyl alcohol</a:t>
            </a:r>
          </a:p>
          <a:p>
            <a:pPr algn="ctr"/>
            <a:r>
              <a:rPr lang="en-US" dirty="0">
                <a:solidFill>
                  <a:srgbClr val="262699"/>
                </a:solidFill>
                <a:latin typeface="+mn-lt"/>
              </a:rPr>
              <a:t>IUPAC: butan-2-ol</a:t>
            </a:r>
          </a:p>
        </p:txBody>
      </p:sp>
      <p:grpSp>
        <p:nvGrpSpPr>
          <p:cNvPr id="6" name="Group 1037"/>
          <p:cNvGrpSpPr>
            <a:grpSpLocks noChangeAspect="1"/>
          </p:cNvGrpSpPr>
          <p:nvPr/>
        </p:nvGrpSpPr>
        <p:grpSpPr bwMode="auto">
          <a:xfrm>
            <a:off x="1191838" y="3886200"/>
            <a:ext cx="2678113" cy="1074738"/>
            <a:chOff x="624" y="2448"/>
            <a:chExt cx="1687" cy="677"/>
          </a:xfrm>
        </p:grpSpPr>
        <p:sp>
          <p:nvSpPr>
            <p:cNvPr id="7" name="AutoShape 1036"/>
            <p:cNvSpPr>
              <a:spLocks noChangeAspect="1" noChangeArrowheads="1" noTextEdit="1"/>
            </p:cNvSpPr>
            <p:nvPr/>
          </p:nvSpPr>
          <p:spPr bwMode="auto">
            <a:xfrm>
              <a:off x="624" y="2448"/>
              <a:ext cx="1687"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8" name="Rectangle 1038"/>
            <p:cNvSpPr>
              <a:spLocks noChangeArrowheads="1"/>
            </p:cNvSpPr>
            <p:nvPr/>
          </p:nvSpPr>
          <p:spPr bwMode="auto">
            <a:xfrm>
              <a:off x="699" y="2821"/>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mn-lt"/>
                </a:rPr>
                <a:t>C</a:t>
              </a:r>
              <a:endParaRPr lang="en-US">
                <a:latin typeface="+mn-lt"/>
              </a:endParaRPr>
            </a:p>
          </p:txBody>
        </p:sp>
        <p:sp>
          <p:nvSpPr>
            <p:cNvPr id="9" name="Rectangle 1039"/>
            <p:cNvSpPr>
              <a:spLocks noChangeArrowheads="1"/>
            </p:cNvSpPr>
            <p:nvPr/>
          </p:nvSpPr>
          <p:spPr bwMode="auto">
            <a:xfrm>
              <a:off x="825" y="2821"/>
              <a:ext cx="13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mn-lt"/>
                </a:rPr>
                <a:t>H</a:t>
              </a:r>
              <a:endParaRPr lang="en-US">
                <a:latin typeface="+mn-lt"/>
              </a:endParaRPr>
            </a:p>
          </p:txBody>
        </p:sp>
        <p:sp>
          <p:nvSpPr>
            <p:cNvPr id="10" name="Rectangle 1040"/>
            <p:cNvSpPr>
              <a:spLocks noChangeArrowheads="1"/>
            </p:cNvSpPr>
            <p:nvPr/>
          </p:nvSpPr>
          <p:spPr bwMode="auto">
            <a:xfrm>
              <a:off x="951" y="2895"/>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mn-lt"/>
                </a:rPr>
                <a:t>3</a:t>
              </a:r>
              <a:endParaRPr lang="en-US">
                <a:latin typeface="+mn-lt"/>
              </a:endParaRPr>
            </a:p>
          </p:txBody>
        </p:sp>
        <p:sp>
          <p:nvSpPr>
            <p:cNvPr id="11" name="Rectangle 1041"/>
            <p:cNvSpPr>
              <a:spLocks noChangeArrowheads="1"/>
            </p:cNvSpPr>
            <p:nvPr/>
          </p:nvSpPr>
          <p:spPr bwMode="auto">
            <a:xfrm>
              <a:off x="1229" y="2821"/>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mn-lt"/>
                </a:rPr>
                <a:t>C</a:t>
              </a:r>
              <a:endParaRPr lang="en-US">
                <a:latin typeface="+mn-lt"/>
              </a:endParaRPr>
            </a:p>
          </p:txBody>
        </p:sp>
        <p:sp>
          <p:nvSpPr>
            <p:cNvPr id="12" name="Rectangle 1042"/>
            <p:cNvSpPr>
              <a:spLocks noChangeArrowheads="1"/>
            </p:cNvSpPr>
            <p:nvPr/>
          </p:nvSpPr>
          <p:spPr bwMode="auto">
            <a:xfrm>
              <a:off x="1355" y="2821"/>
              <a:ext cx="13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mn-lt"/>
                </a:rPr>
                <a:t>H</a:t>
              </a:r>
              <a:endParaRPr lang="en-US">
                <a:latin typeface="+mn-lt"/>
              </a:endParaRPr>
            </a:p>
          </p:txBody>
        </p:sp>
        <p:sp>
          <p:nvSpPr>
            <p:cNvPr id="13" name="Rectangle 1043"/>
            <p:cNvSpPr>
              <a:spLocks noChangeArrowheads="1"/>
            </p:cNvSpPr>
            <p:nvPr/>
          </p:nvSpPr>
          <p:spPr bwMode="auto">
            <a:xfrm>
              <a:off x="1229" y="2514"/>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mn-lt"/>
                </a:rPr>
                <a:t>C</a:t>
              </a:r>
              <a:endParaRPr lang="en-US">
                <a:latin typeface="+mn-lt"/>
              </a:endParaRPr>
            </a:p>
          </p:txBody>
        </p:sp>
        <p:sp>
          <p:nvSpPr>
            <p:cNvPr id="14" name="Rectangle 1044"/>
            <p:cNvSpPr>
              <a:spLocks noChangeArrowheads="1"/>
            </p:cNvSpPr>
            <p:nvPr/>
          </p:nvSpPr>
          <p:spPr bwMode="auto">
            <a:xfrm>
              <a:off x="1355" y="2514"/>
              <a:ext cx="13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mn-lt"/>
                </a:rPr>
                <a:t>H</a:t>
              </a:r>
              <a:endParaRPr lang="en-US">
                <a:latin typeface="+mn-lt"/>
              </a:endParaRPr>
            </a:p>
          </p:txBody>
        </p:sp>
        <p:sp>
          <p:nvSpPr>
            <p:cNvPr id="15" name="Rectangle 1045"/>
            <p:cNvSpPr>
              <a:spLocks noChangeArrowheads="1"/>
            </p:cNvSpPr>
            <p:nvPr/>
          </p:nvSpPr>
          <p:spPr bwMode="auto">
            <a:xfrm>
              <a:off x="1481" y="2589"/>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mn-lt"/>
                </a:rPr>
                <a:t>3</a:t>
              </a:r>
              <a:endParaRPr lang="en-US">
                <a:latin typeface="+mn-lt"/>
              </a:endParaRPr>
            </a:p>
          </p:txBody>
        </p:sp>
        <p:sp>
          <p:nvSpPr>
            <p:cNvPr id="16" name="Rectangle 1046"/>
            <p:cNvSpPr>
              <a:spLocks noChangeArrowheads="1"/>
            </p:cNvSpPr>
            <p:nvPr/>
          </p:nvSpPr>
          <p:spPr bwMode="auto">
            <a:xfrm>
              <a:off x="1660" y="2821"/>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mn-lt"/>
                </a:rPr>
                <a:t>C</a:t>
              </a:r>
              <a:endParaRPr lang="en-US">
                <a:latin typeface="+mn-lt"/>
              </a:endParaRPr>
            </a:p>
          </p:txBody>
        </p:sp>
        <p:sp>
          <p:nvSpPr>
            <p:cNvPr id="17" name="Rectangle 1047"/>
            <p:cNvSpPr>
              <a:spLocks noChangeArrowheads="1"/>
            </p:cNvSpPr>
            <p:nvPr/>
          </p:nvSpPr>
          <p:spPr bwMode="auto">
            <a:xfrm>
              <a:off x="1787" y="2821"/>
              <a:ext cx="13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mn-lt"/>
                </a:rPr>
                <a:t>H</a:t>
              </a:r>
              <a:endParaRPr lang="en-US">
                <a:latin typeface="+mn-lt"/>
              </a:endParaRPr>
            </a:p>
          </p:txBody>
        </p:sp>
        <p:sp>
          <p:nvSpPr>
            <p:cNvPr id="18" name="Rectangle 1048"/>
            <p:cNvSpPr>
              <a:spLocks noChangeArrowheads="1"/>
            </p:cNvSpPr>
            <p:nvPr/>
          </p:nvSpPr>
          <p:spPr bwMode="auto">
            <a:xfrm>
              <a:off x="1913" y="2895"/>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mn-lt"/>
                </a:rPr>
                <a:t>2</a:t>
              </a:r>
              <a:endParaRPr lang="en-US">
                <a:latin typeface="+mn-lt"/>
              </a:endParaRPr>
            </a:p>
          </p:txBody>
        </p:sp>
        <p:sp>
          <p:nvSpPr>
            <p:cNvPr id="19" name="Rectangle 1049"/>
            <p:cNvSpPr>
              <a:spLocks noChangeArrowheads="1"/>
            </p:cNvSpPr>
            <p:nvPr/>
          </p:nvSpPr>
          <p:spPr bwMode="auto">
            <a:xfrm>
              <a:off x="1982" y="2821"/>
              <a:ext cx="14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mn-lt"/>
                </a:rPr>
                <a:t>O</a:t>
              </a:r>
              <a:endParaRPr lang="en-US">
                <a:latin typeface="+mn-lt"/>
              </a:endParaRPr>
            </a:p>
          </p:txBody>
        </p:sp>
        <p:sp>
          <p:nvSpPr>
            <p:cNvPr id="20" name="Rectangle 1050"/>
            <p:cNvSpPr>
              <a:spLocks noChangeArrowheads="1"/>
            </p:cNvSpPr>
            <p:nvPr/>
          </p:nvSpPr>
          <p:spPr bwMode="auto">
            <a:xfrm>
              <a:off x="2119" y="2821"/>
              <a:ext cx="13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mn-lt"/>
                </a:rPr>
                <a:t>H</a:t>
              </a:r>
              <a:endParaRPr lang="en-US">
                <a:latin typeface="+mn-lt"/>
              </a:endParaRPr>
            </a:p>
          </p:txBody>
        </p:sp>
        <p:sp>
          <p:nvSpPr>
            <p:cNvPr id="21" name="Line 1051"/>
            <p:cNvSpPr>
              <a:spLocks noChangeShapeType="1"/>
            </p:cNvSpPr>
            <p:nvPr/>
          </p:nvSpPr>
          <p:spPr bwMode="auto">
            <a:xfrm>
              <a:off x="1031" y="2930"/>
              <a:ext cx="186"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2" name="Line 1052"/>
            <p:cNvSpPr>
              <a:spLocks noChangeShapeType="1"/>
            </p:cNvSpPr>
            <p:nvPr/>
          </p:nvSpPr>
          <p:spPr bwMode="auto">
            <a:xfrm flipV="1">
              <a:off x="1292" y="2710"/>
              <a:ext cx="0" cy="13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3" name="Line 1053"/>
            <p:cNvSpPr>
              <a:spLocks noChangeShapeType="1"/>
            </p:cNvSpPr>
            <p:nvPr/>
          </p:nvSpPr>
          <p:spPr bwMode="auto">
            <a:xfrm>
              <a:off x="1504" y="2930"/>
              <a:ext cx="14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grpSp>
      <p:grpSp>
        <p:nvGrpSpPr>
          <p:cNvPr id="24" name="Group 1055"/>
          <p:cNvGrpSpPr>
            <a:grpSpLocks noChangeAspect="1"/>
          </p:cNvGrpSpPr>
          <p:nvPr/>
        </p:nvGrpSpPr>
        <p:grpSpPr bwMode="auto">
          <a:xfrm>
            <a:off x="5343785" y="3886200"/>
            <a:ext cx="2590800" cy="1006475"/>
            <a:chOff x="3024" y="2448"/>
            <a:chExt cx="1632" cy="634"/>
          </a:xfrm>
        </p:grpSpPr>
        <p:sp>
          <p:nvSpPr>
            <p:cNvPr id="25" name="AutoShape 1054"/>
            <p:cNvSpPr>
              <a:spLocks noChangeAspect="1" noChangeArrowheads="1" noTextEdit="1"/>
            </p:cNvSpPr>
            <p:nvPr/>
          </p:nvSpPr>
          <p:spPr bwMode="auto">
            <a:xfrm>
              <a:off x="3024" y="2448"/>
              <a:ext cx="163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26" name="Rectangle 1056"/>
            <p:cNvSpPr>
              <a:spLocks noChangeArrowheads="1"/>
            </p:cNvSpPr>
            <p:nvPr/>
          </p:nvSpPr>
          <p:spPr bwMode="auto">
            <a:xfrm>
              <a:off x="3094" y="2797"/>
              <a:ext cx="1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mn-lt"/>
                </a:rPr>
                <a:t>C</a:t>
              </a:r>
              <a:endParaRPr lang="en-US">
                <a:latin typeface="+mn-lt"/>
              </a:endParaRPr>
            </a:p>
          </p:txBody>
        </p:sp>
        <p:sp>
          <p:nvSpPr>
            <p:cNvPr id="27" name="Rectangle 1057"/>
            <p:cNvSpPr>
              <a:spLocks noChangeArrowheads="1"/>
            </p:cNvSpPr>
            <p:nvPr/>
          </p:nvSpPr>
          <p:spPr bwMode="auto">
            <a:xfrm>
              <a:off x="3212" y="2797"/>
              <a:ext cx="13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mn-lt"/>
                </a:rPr>
                <a:t>H</a:t>
              </a:r>
              <a:endParaRPr lang="en-US">
                <a:latin typeface="+mn-lt"/>
              </a:endParaRPr>
            </a:p>
          </p:txBody>
        </p:sp>
        <p:sp>
          <p:nvSpPr>
            <p:cNvPr id="28" name="Rectangle 1058"/>
            <p:cNvSpPr>
              <a:spLocks noChangeArrowheads="1"/>
            </p:cNvSpPr>
            <p:nvPr/>
          </p:nvSpPr>
          <p:spPr bwMode="auto">
            <a:xfrm>
              <a:off x="3330" y="2867"/>
              <a:ext cx="8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n-lt"/>
                </a:rPr>
                <a:t>3</a:t>
              </a:r>
              <a:endParaRPr lang="en-US">
                <a:latin typeface="+mn-lt"/>
              </a:endParaRPr>
            </a:p>
          </p:txBody>
        </p:sp>
        <p:sp>
          <p:nvSpPr>
            <p:cNvPr id="29" name="Rectangle 1059"/>
            <p:cNvSpPr>
              <a:spLocks noChangeArrowheads="1"/>
            </p:cNvSpPr>
            <p:nvPr/>
          </p:nvSpPr>
          <p:spPr bwMode="auto">
            <a:xfrm>
              <a:off x="3590" y="2797"/>
              <a:ext cx="1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mn-lt"/>
                </a:rPr>
                <a:t>C</a:t>
              </a:r>
              <a:endParaRPr lang="en-US">
                <a:latin typeface="+mn-lt"/>
              </a:endParaRPr>
            </a:p>
          </p:txBody>
        </p:sp>
        <p:sp>
          <p:nvSpPr>
            <p:cNvPr id="30" name="Rectangle 1060"/>
            <p:cNvSpPr>
              <a:spLocks noChangeArrowheads="1"/>
            </p:cNvSpPr>
            <p:nvPr/>
          </p:nvSpPr>
          <p:spPr bwMode="auto">
            <a:xfrm>
              <a:off x="3708" y="2797"/>
              <a:ext cx="13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mn-lt"/>
                </a:rPr>
                <a:t>H</a:t>
              </a:r>
              <a:endParaRPr lang="en-US">
                <a:latin typeface="+mn-lt"/>
              </a:endParaRPr>
            </a:p>
          </p:txBody>
        </p:sp>
        <p:sp>
          <p:nvSpPr>
            <p:cNvPr id="31" name="Rectangle 1061"/>
            <p:cNvSpPr>
              <a:spLocks noChangeArrowheads="1"/>
            </p:cNvSpPr>
            <p:nvPr/>
          </p:nvSpPr>
          <p:spPr bwMode="auto">
            <a:xfrm>
              <a:off x="3584" y="2510"/>
              <a:ext cx="13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mn-lt"/>
                </a:rPr>
                <a:t>O</a:t>
              </a:r>
              <a:endParaRPr lang="en-US">
                <a:latin typeface="+mn-lt"/>
              </a:endParaRPr>
            </a:p>
          </p:txBody>
        </p:sp>
        <p:sp>
          <p:nvSpPr>
            <p:cNvPr id="32" name="Rectangle 1062"/>
            <p:cNvSpPr>
              <a:spLocks noChangeArrowheads="1"/>
            </p:cNvSpPr>
            <p:nvPr/>
          </p:nvSpPr>
          <p:spPr bwMode="auto">
            <a:xfrm>
              <a:off x="3713" y="2510"/>
              <a:ext cx="13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mn-lt"/>
                </a:rPr>
                <a:t>H</a:t>
              </a:r>
              <a:endParaRPr lang="en-US">
                <a:latin typeface="+mn-lt"/>
              </a:endParaRPr>
            </a:p>
          </p:txBody>
        </p:sp>
        <p:sp>
          <p:nvSpPr>
            <p:cNvPr id="33" name="Rectangle 1063"/>
            <p:cNvSpPr>
              <a:spLocks noChangeArrowheads="1"/>
            </p:cNvSpPr>
            <p:nvPr/>
          </p:nvSpPr>
          <p:spPr bwMode="auto">
            <a:xfrm>
              <a:off x="3994" y="2797"/>
              <a:ext cx="1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mn-lt"/>
                </a:rPr>
                <a:t>C</a:t>
              </a:r>
              <a:endParaRPr lang="en-US">
                <a:latin typeface="+mn-lt"/>
              </a:endParaRPr>
            </a:p>
          </p:txBody>
        </p:sp>
        <p:sp>
          <p:nvSpPr>
            <p:cNvPr id="34" name="Rectangle 1064"/>
            <p:cNvSpPr>
              <a:spLocks noChangeArrowheads="1"/>
            </p:cNvSpPr>
            <p:nvPr/>
          </p:nvSpPr>
          <p:spPr bwMode="auto">
            <a:xfrm>
              <a:off x="4112" y="2797"/>
              <a:ext cx="13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mn-lt"/>
                </a:rPr>
                <a:t>H</a:t>
              </a:r>
              <a:endParaRPr lang="en-US">
                <a:latin typeface="+mn-lt"/>
              </a:endParaRPr>
            </a:p>
          </p:txBody>
        </p:sp>
        <p:sp>
          <p:nvSpPr>
            <p:cNvPr id="35" name="Rectangle 1065"/>
            <p:cNvSpPr>
              <a:spLocks noChangeArrowheads="1"/>
            </p:cNvSpPr>
            <p:nvPr/>
          </p:nvSpPr>
          <p:spPr bwMode="auto">
            <a:xfrm>
              <a:off x="4230" y="2867"/>
              <a:ext cx="8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n-lt"/>
                </a:rPr>
                <a:t>2</a:t>
              </a:r>
              <a:endParaRPr lang="en-US">
                <a:latin typeface="+mn-lt"/>
              </a:endParaRPr>
            </a:p>
          </p:txBody>
        </p:sp>
        <p:sp>
          <p:nvSpPr>
            <p:cNvPr id="36" name="Rectangle 1066"/>
            <p:cNvSpPr>
              <a:spLocks noChangeArrowheads="1"/>
            </p:cNvSpPr>
            <p:nvPr/>
          </p:nvSpPr>
          <p:spPr bwMode="auto">
            <a:xfrm>
              <a:off x="4294" y="2797"/>
              <a:ext cx="1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mn-lt"/>
                </a:rPr>
                <a:t>C</a:t>
              </a:r>
              <a:endParaRPr lang="en-US">
                <a:latin typeface="+mn-lt"/>
              </a:endParaRPr>
            </a:p>
          </p:txBody>
        </p:sp>
        <p:sp>
          <p:nvSpPr>
            <p:cNvPr id="37" name="Rectangle 1067"/>
            <p:cNvSpPr>
              <a:spLocks noChangeArrowheads="1"/>
            </p:cNvSpPr>
            <p:nvPr/>
          </p:nvSpPr>
          <p:spPr bwMode="auto">
            <a:xfrm>
              <a:off x="4412" y="2797"/>
              <a:ext cx="13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mn-lt"/>
                </a:rPr>
                <a:t>H</a:t>
              </a:r>
              <a:endParaRPr lang="en-US">
                <a:latin typeface="+mn-lt"/>
              </a:endParaRPr>
            </a:p>
          </p:txBody>
        </p:sp>
        <p:sp>
          <p:nvSpPr>
            <p:cNvPr id="38" name="Rectangle 1068"/>
            <p:cNvSpPr>
              <a:spLocks noChangeArrowheads="1"/>
            </p:cNvSpPr>
            <p:nvPr/>
          </p:nvSpPr>
          <p:spPr bwMode="auto">
            <a:xfrm>
              <a:off x="4530" y="2867"/>
              <a:ext cx="8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n-lt"/>
                </a:rPr>
                <a:t>3</a:t>
              </a:r>
              <a:endParaRPr lang="en-US">
                <a:latin typeface="+mn-lt"/>
              </a:endParaRPr>
            </a:p>
          </p:txBody>
        </p:sp>
        <p:sp>
          <p:nvSpPr>
            <p:cNvPr id="39" name="Line 1069"/>
            <p:cNvSpPr>
              <a:spLocks noChangeShapeType="1"/>
            </p:cNvSpPr>
            <p:nvPr/>
          </p:nvSpPr>
          <p:spPr bwMode="auto">
            <a:xfrm>
              <a:off x="3405" y="2899"/>
              <a:ext cx="174"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0" name="Line 1070"/>
            <p:cNvSpPr>
              <a:spLocks noChangeShapeType="1"/>
            </p:cNvSpPr>
            <p:nvPr/>
          </p:nvSpPr>
          <p:spPr bwMode="auto">
            <a:xfrm flipV="1">
              <a:off x="3649" y="2693"/>
              <a:ext cx="0" cy="12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1" name="Line 1071"/>
            <p:cNvSpPr>
              <a:spLocks noChangeShapeType="1"/>
            </p:cNvSpPr>
            <p:nvPr/>
          </p:nvSpPr>
          <p:spPr bwMode="auto">
            <a:xfrm>
              <a:off x="3848" y="2899"/>
              <a:ext cx="13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grpSp>
    </p:spTree>
    <p:extLst>
      <p:ext uri="{BB962C8B-B14F-4D97-AF65-F5344CB8AC3E}">
        <p14:creationId xmlns:p14="http://schemas.microsoft.com/office/powerpoint/2010/main" val="20391578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848600" cy="1143000"/>
          </a:xfrm>
        </p:spPr>
        <p:txBody>
          <a:bodyPr/>
          <a:lstStyle/>
          <a:p>
            <a:pPr algn="ctr"/>
            <a:r>
              <a:rPr lang="en-US" sz="4400" b="0">
                <a:solidFill>
                  <a:srgbClr val="000000"/>
                </a:solidFill>
                <a:ea typeface="ＭＳ Ｐゴシック" charset="0"/>
              </a:rPr>
              <a:t>Naming Diols</a:t>
            </a:r>
          </a:p>
        </p:txBody>
      </p:sp>
      <p:sp>
        <p:nvSpPr>
          <p:cNvPr id="3" name="Rectangle 3"/>
          <p:cNvSpPr txBox="1">
            <a:spLocks noChangeArrowheads="1"/>
          </p:cNvSpPr>
          <p:nvPr/>
        </p:nvSpPr>
        <p:spPr bwMode="auto">
          <a:xfrm>
            <a:off x="383118" y="1981200"/>
            <a:ext cx="8189147"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Two numbers are needed to locate the two </a:t>
            </a:r>
            <a:br>
              <a:rPr lang="en-US" sz="2800" dirty="0" smtClean="0">
                <a:ea typeface="ＭＳ Ｐゴシック" charset="0"/>
              </a:rPr>
            </a:br>
            <a:r>
              <a:rPr lang="en-US" sz="2800" dirty="0" smtClean="0">
                <a:ea typeface="ＭＳ Ｐゴシック" charset="0"/>
                <a:cs typeface="Arial" charset="0"/>
              </a:rPr>
              <a:t>—</a:t>
            </a:r>
            <a:r>
              <a:rPr lang="en-US" sz="2800" dirty="0" smtClean="0">
                <a:ea typeface="ＭＳ Ｐゴシック" charset="0"/>
              </a:rPr>
              <a:t>OH groups.</a:t>
            </a:r>
          </a:p>
          <a:p>
            <a:r>
              <a:rPr lang="en-US" sz="2800" dirty="0" smtClean="0">
                <a:ea typeface="ＭＳ Ｐゴシック" charset="0"/>
              </a:rPr>
              <a:t>Use -</a:t>
            </a:r>
            <a:r>
              <a:rPr lang="en-US" sz="2800" i="1" dirty="0" err="1" smtClean="0">
                <a:ea typeface="ＭＳ Ｐゴシック" charset="0"/>
              </a:rPr>
              <a:t>diol</a:t>
            </a:r>
            <a:r>
              <a:rPr lang="en-US" sz="2800" dirty="0" smtClean="0">
                <a:ea typeface="ＭＳ Ｐゴシック" charset="0"/>
              </a:rPr>
              <a:t> as the suffix instead of -</a:t>
            </a:r>
            <a:r>
              <a:rPr lang="en-US" sz="2800" i="1" dirty="0" err="1" smtClean="0">
                <a:ea typeface="ＭＳ Ｐゴシック" charset="0"/>
              </a:rPr>
              <a:t>ol</a:t>
            </a:r>
            <a:r>
              <a:rPr lang="en-US" sz="2800" dirty="0" smtClean="0">
                <a:ea typeface="ＭＳ Ｐゴシック" charset="0"/>
              </a:rPr>
              <a:t>.</a:t>
            </a:r>
            <a:endParaRPr lang="en-US" sz="2800" dirty="0">
              <a:ea typeface="ＭＳ Ｐゴシック" charset="0"/>
            </a:endParaRPr>
          </a:p>
        </p:txBody>
      </p:sp>
      <p:sp>
        <p:nvSpPr>
          <p:cNvPr id="4" name="Text Box 5"/>
          <p:cNvSpPr txBox="1">
            <a:spLocks noChangeArrowheads="1"/>
          </p:cNvSpPr>
          <p:nvPr/>
        </p:nvSpPr>
        <p:spPr bwMode="auto">
          <a:xfrm>
            <a:off x="3028824" y="5181600"/>
            <a:ext cx="3086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800">
                <a:latin typeface="+mn-lt"/>
              </a:rPr>
              <a:t>hexane-1,6-diol</a:t>
            </a:r>
            <a:r>
              <a:rPr lang="en-US" sz="2800">
                <a:latin typeface="+mn-lt"/>
                <a:cs typeface="Arial" charset="0"/>
              </a:rPr>
              <a:t> </a:t>
            </a:r>
          </a:p>
        </p:txBody>
      </p:sp>
      <p:sp>
        <p:nvSpPr>
          <p:cNvPr id="5" name="Text Box 8"/>
          <p:cNvSpPr txBox="1">
            <a:spLocks noChangeArrowheads="1"/>
          </p:cNvSpPr>
          <p:nvPr/>
        </p:nvSpPr>
        <p:spPr bwMode="auto">
          <a:xfrm>
            <a:off x="2854325" y="4042009"/>
            <a:ext cx="342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solidFill>
                  <a:srgbClr val="CC0000"/>
                </a:solidFill>
                <a:latin typeface="+mn-lt"/>
              </a:rPr>
              <a:t>1      2     3      4     5      6</a:t>
            </a:r>
          </a:p>
        </p:txBody>
      </p:sp>
      <p:pic>
        <p:nvPicPr>
          <p:cNvPr id="7" name="Picture 6" descr="Ch10_slide12_hexane-1_6-di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4" y="4345300"/>
            <a:ext cx="4419600" cy="596900"/>
          </a:xfrm>
          <a:prstGeom prst="rect">
            <a:avLst/>
          </a:prstGeom>
        </p:spPr>
      </p:pic>
    </p:spTree>
    <p:extLst>
      <p:ext uri="{BB962C8B-B14F-4D97-AF65-F5344CB8AC3E}">
        <p14:creationId xmlns:p14="http://schemas.microsoft.com/office/powerpoint/2010/main" val="11598997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848600" cy="1143000"/>
          </a:xfrm>
        </p:spPr>
        <p:txBody>
          <a:bodyPr/>
          <a:lstStyle/>
          <a:p>
            <a:pPr algn="ctr"/>
            <a:r>
              <a:rPr lang="en-US" sz="4400" b="0">
                <a:solidFill>
                  <a:srgbClr val="000000"/>
                </a:solidFill>
                <a:ea typeface="ＭＳ Ｐゴシック" charset="0"/>
              </a:rPr>
              <a:t>Glycols</a:t>
            </a:r>
          </a:p>
        </p:txBody>
      </p:sp>
      <p:sp>
        <p:nvSpPr>
          <p:cNvPr id="3" name="Rectangle 3"/>
          <p:cNvSpPr txBox="1">
            <a:spLocks noChangeArrowheads="1"/>
          </p:cNvSpPr>
          <p:nvPr/>
        </p:nvSpPr>
        <p:spPr bwMode="auto">
          <a:xfrm>
            <a:off x="383119" y="1752600"/>
            <a:ext cx="79248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ea typeface="ＭＳ Ｐゴシック" charset="0"/>
              </a:rPr>
              <a:t>1,2-diols (vicinal </a:t>
            </a:r>
            <a:r>
              <a:rPr lang="en-US" sz="2400" dirty="0" err="1" smtClean="0">
                <a:ea typeface="ＭＳ Ｐゴシック" charset="0"/>
              </a:rPr>
              <a:t>diol</a:t>
            </a:r>
            <a:r>
              <a:rPr lang="en-US" sz="2400" dirty="0" smtClean="0">
                <a:ea typeface="ＭＳ Ｐゴシック" charset="0"/>
              </a:rPr>
              <a:t>) are called </a:t>
            </a:r>
            <a:r>
              <a:rPr lang="en-US" sz="2400" i="1" dirty="0" smtClean="0">
                <a:ea typeface="ＭＳ Ｐゴシック" charset="0"/>
              </a:rPr>
              <a:t>glycols</a:t>
            </a:r>
            <a:r>
              <a:rPr lang="en-US" sz="2400" dirty="0" smtClean="0">
                <a:ea typeface="ＭＳ Ｐゴシック" charset="0"/>
              </a:rPr>
              <a:t>.</a:t>
            </a:r>
          </a:p>
          <a:p>
            <a:r>
              <a:rPr lang="en-US" sz="2400" dirty="0" smtClean="0">
                <a:ea typeface="ＭＳ Ｐゴシック" charset="0"/>
              </a:rPr>
              <a:t>Common names for glycols use the name of the alkene from which they were made.</a:t>
            </a:r>
            <a:endParaRPr lang="en-US" sz="2400" dirty="0">
              <a:ea typeface="ＭＳ Ｐゴシック" charset="0"/>
            </a:endParaRPr>
          </a:p>
        </p:txBody>
      </p:sp>
      <p:sp>
        <p:nvSpPr>
          <p:cNvPr id="5" name="Text Box 6"/>
          <p:cNvSpPr txBox="1">
            <a:spLocks noChangeArrowheads="1"/>
          </p:cNvSpPr>
          <p:nvPr/>
        </p:nvSpPr>
        <p:spPr bwMode="auto">
          <a:xfrm>
            <a:off x="623422" y="4876800"/>
            <a:ext cx="36902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dirty="0">
                <a:solidFill>
                  <a:srgbClr val="262699"/>
                </a:solidFill>
                <a:latin typeface="+mn-lt"/>
              </a:rPr>
              <a:t>IUPAC: ethane-1,2-diol</a:t>
            </a:r>
          </a:p>
          <a:p>
            <a:pPr algn="ctr"/>
            <a:r>
              <a:rPr lang="en-US" i="1" dirty="0">
                <a:latin typeface="+mn-lt"/>
              </a:rPr>
              <a:t>ethylene glycol</a:t>
            </a:r>
          </a:p>
        </p:txBody>
      </p:sp>
      <p:sp>
        <p:nvSpPr>
          <p:cNvPr id="6" name="Text Box 8"/>
          <p:cNvSpPr txBox="1">
            <a:spLocks noChangeArrowheads="1"/>
          </p:cNvSpPr>
          <p:nvPr/>
        </p:nvSpPr>
        <p:spPr bwMode="auto">
          <a:xfrm>
            <a:off x="4817899" y="4876800"/>
            <a:ext cx="39151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dirty="0">
                <a:solidFill>
                  <a:srgbClr val="262699"/>
                </a:solidFill>
                <a:latin typeface="+mn-lt"/>
              </a:rPr>
              <a:t>IUPAC: propane-1,2-diol</a:t>
            </a:r>
          </a:p>
          <a:p>
            <a:pPr algn="ctr"/>
            <a:r>
              <a:rPr lang="en-US" i="1" dirty="0">
                <a:latin typeface="+mn-lt"/>
              </a:rPr>
              <a:t>propylene</a:t>
            </a:r>
            <a:r>
              <a:rPr lang="en-US" dirty="0">
                <a:latin typeface="+mn-lt"/>
              </a:rPr>
              <a:t> </a:t>
            </a:r>
            <a:r>
              <a:rPr lang="en-US" i="1" dirty="0">
                <a:latin typeface="+mn-lt"/>
              </a:rPr>
              <a:t>glycol</a:t>
            </a:r>
          </a:p>
        </p:txBody>
      </p:sp>
      <p:pic>
        <p:nvPicPr>
          <p:cNvPr id="8" name="Picture 7" descr="Ch10_slide13_ethylene glyc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663" y="3893981"/>
            <a:ext cx="2222500" cy="571500"/>
          </a:xfrm>
          <a:prstGeom prst="rect">
            <a:avLst/>
          </a:prstGeom>
        </p:spPr>
      </p:pic>
      <p:pic>
        <p:nvPicPr>
          <p:cNvPr id="9" name="Picture 8" descr="Ch10_slide13_propylene glyco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9926" y="3518361"/>
            <a:ext cx="2209800" cy="1066800"/>
          </a:xfrm>
          <a:prstGeom prst="rect">
            <a:avLst/>
          </a:prstGeom>
        </p:spPr>
      </p:pic>
    </p:spTree>
    <p:extLst>
      <p:ext uri="{BB962C8B-B14F-4D97-AF65-F5344CB8AC3E}">
        <p14:creationId xmlns:p14="http://schemas.microsoft.com/office/powerpoint/2010/main" val="8916323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76300" y="230188"/>
            <a:ext cx="7391400" cy="1143000"/>
          </a:xfrm>
        </p:spPr>
        <p:txBody>
          <a:bodyPr/>
          <a:lstStyle/>
          <a:p>
            <a:pPr algn="ctr"/>
            <a:r>
              <a:rPr lang="en-US" sz="4400" b="0">
                <a:solidFill>
                  <a:srgbClr val="000000"/>
                </a:solidFill>
                <a:ea typeface="ＭＳ Ｐゴシック" charset="0"/>
              </a:rPr>
              <a:t>Phenol Nomenclature</a:t>
            </a:r>
          </a:p>
        </p:txBody>
      </p:sp>
      <p:sp>
        <p:nvSpPr>
          <p:cNvPr id="3" name="Rectangle 3"/>
          <p:cNvSpPr txBox="1">
            <a:spLocks noChangeArrowheads="1"/>
          </p:cNvSpPr>
          <p:nvPr/>
        </p:nvSpPr>
        <p:spPr bwMode="auto">
          <a:xfrm>
            <a:off x="372536" y="1328624"/>
            <a:ext cx="8686800" cy="185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600" dirty="0" smtClean="0">
                <a:ea typeface="ＭＳ Ｐゴシック" charset="0"/>
                <a:cs typeface="Arial" charset="0"/>
              </a:rPr>
              <a:t>The —</a:t>
            </a:r>
            <a:r>
              <a:rPr lang="en-US" sz="2600" dirty="0" smtClean="0">
                <a:ea typeface="ＭＳ Ｐゴシック" charset="0"/>
              </a:rPr>
              <a:t>OH group is assumed to be on carbon 1.</a:t>
            </a:r>
          </a:p>
          <a:p>
            <a:r>
              <a:rPr lang="en-US" sz="2600" dirty="0" smtClean="0">
                <a:ea typeface="ＭＳ Ｐゴシック" charset="0"/>
              </a:rPr>
              <a:t>For common names of </a:t>
            </a:r>
            <a:r>
              <a:rPr lang="en-US" sz="2600" dirty="0" err="1" smtClean="0">
                <a:ea typeface="ＭＳ Ｐゴシック" charset="0"/>
              </a:rPr>
              <a:t>disubstituted</a:t>
            </a:r>
            <a:r>
              <a:rPr lang="en-US" sz="2600" dirty="0" smtClean="0">
                <a:ea typeface="ＭＳ Ｐゴシック" charset="0"/>
              </a:rPr>
              <a:t> phenols, use </a:t>
            </a:r>
            <a:r>
              <a:rPr lang="en-US" sz="2600" i="1" dirty="0" err="1" smtClean="0">
                <a:ea typeface="ＭＳ Ｐゴシック" charset="0"/>
              </a:rPr>
              <a:t>ortho</a:t>
            </a:r>
            <a:r>
              <a:rPr lang="en-US" sz="2600" dirty="0" smtClean="0">
                <a:ea typeface="ＭＳ Ｐゴシック" charset="0"/>
              </a:rPr>
              <a:t>- for 1,2; </a:t>
            </a:r>
            <a:r>
              <a:rPr lang="en-US" sz="2600" i="1" dirty="0" smtClean="0">
                <a:ea typeface="ＭＳ Ｐゴシック" charset="0"/>
              </a:rPr>
              <a:t>meta</a:t>
            </a:r>
            <a:r>
              <a:rPr lang="en-US" sz="2600" dirty="0" smtClean="0">
                <a:ea typeface="ＭＳ Ｐゴシック" charset="0"/>
              </a:rPr>
              <a:t>- for 1,3; and </a:t>
            </a:r>
            <a:r>
              <a:rPr lang="en-US" sz="2600" i="1" dirty="0" err="1" smtClean="0">
                <a:ea typeface="ＭＳ Ｐゴシック" charset="0"/>
              </a:rPr>
              <a:t>para</a:t>
            </a:r>
            <a:r>
              <a:rPr lang="en-US" sz="2600" dirty="0" smtClean="0">
                <a:ea typeface="ＭＳ Ｐゴシック" charset="0"/>
              </a:rPr>
              <a:t>- for 1,4.</a:t>
            </a:r>
          </a:p>
          <a:p>
            <a:r>
              <a:rPr lang="en-US" sz="2600" dirty="0" smtClean="0">
                <a:ea typeface="ＭＳ Ｐゴシック" charset="0"/>
              </a:rPr>
              <a:t>Methyl phenols are cresols.</a:t>
            </a:r>
            <a:endParaRPr lang="en-US" sz="2600" dirty="0">
              <a:ea typeface="ＭＳ Ｐゴシック" charset="0"/>
            </a:endParaRPr>
          </a:p>
        </p:txBody>
      </p:sp>
      <p:sp>
        <p:nvSpPr>
          <p:cNvPr id="4" name="Text Box 5"/>
          <p:cNvSpPr txBox="1">
            <a:spLocks noChangeArrowheads="1"/>
          </p:cNvSpPr>
          <p:nvPr/>
        </p:nvSpPr>
        <p:spPr bwMode="auto">
          <a:xfrm>
            <a:off x="697927" y="5364290"/>
            <a:ext cx="33634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dirty="0">
                <a:solidFill>
                  <a:srgbClr val="262699"/>
                </a:solidFill>
                <a:latin typeface="+mn-lt"/>
              </a:rPr>
              <a:t>3-chlorophenol</a:t>
            </a:r>
          </a:p>
          <a:p>
            <a:pPr algn="ctr"/>
            <a:r>
              <a:rPr lang="en-US" i="1" dirty="0">
                <a:latin typeface="+mn-lt"/>
              </a:rPr>
              <a:t>(meta-</a:t>
            </a:r>
            <a:r>
              <a:rPr lang="en-US" i="1" dirty="0" err="1">
                <a:latin typeface="+mn-lt"/>
              </a:rPr>
              <a:t>chlorophenol</a:t>
            </a:r>
            <a:r>
              <a:rPr lang="en-US" i="1" dirty="0">
                <a:latin typeface="+mn-lt"/>
              </a:rPr>
              <a:t>)</a:t>
            </a:r>
          </a:p>
        </p:txBody>
      </p:sp>
      <p:sp>
        <p:nvSpPr>
          <p:cNvPr id="5" name="Text Box 8"/>
          <p:cNvSpPr txBox="1">
            <a:spLocks noChangeArrowheads="1"/>
          </p:cNvSpPr>
          <p:nvPr/>
        </p:nvSpPr>
        <p:spPr bwMode="auto">
          <a:xfrm>
            <a:off x="5410132" y="5364290"/>
            <a:ext cx="25972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dirty="0">
                <a:solidFill>
                  <a:srgbClr val="262699"/>
                </a:solidFill>
                <a:latin typeface="+mn-lt"/>
              </a:rPr>
              <a:t>4-methylphenol</a:t>
            </a:r>
          </a:p>
          <a:p>
            <a:pPr algn="ctr"/>
            <a:r>
              <a:rPr lang="en-US" i="1" dirty="0">
                <a:latin typeface="+mn-lt"/>
              </a:rPr>
              <a:t>(</a:t>
            </a:r>
            <a:r>
              <a:rPr lang="en-US" i="1" dirty="0" err="1">
                <a:latin typeface="+mn-lt"/>
              </a:rPr>
              <a:t>para</a:t>
            </a:r>
            <a:r>
              <a:rPr lang="en-US" i="1" dirty="0">
                <a:latin typeface="+mn-lt"/>
              </a:rPr>
              <a:t>-cresol)</a:t>
            </a: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22804"/>
            <a:ext cx="1539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75204"/>
            <a:ext cx="22098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4064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b="4806"/>
          <a:stretch/>
        </p:blipFill>
        <p:spPr bwMode="auto">
          <a:xfrm>
            <a:off x="2060442" y="4526091"/>
            <a:ext cx="5023116" cy="161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361953" y="1177925"/>
            <a:ext cx="8610600" cy="346075"/>
          </a:xfrm>
          <a:prstGeom prst="rect">
            <a:avLst/>
          </a:prstGeom>
          <a:noFill/>
          <a:ln w="9525">
            <a:noFill/>
            <a:miter lim="800000"/>
            <a:headEnd/>
            <a:tailEnd/>
          </a:ln>
        </p:spPr>
        <p:txBody>
          <a:bodyPr>
            <a:spAutoFit/>
          </a:bodyPr>
          <a:lstStyle/>
          <a:p>
            <a:pPr>
              <a:defRPr/>
            </a:pPr>
            <a:r>
              <a:rPr lang="en-US" altLang="en-US" sz="1600" dirty="0">
                <a:latin typeface="+mn-lt"/>
                <a:ea typeface="ＭＳ Ｐゴシック" pitchFamily="80" charset="-128"/>
                <a:cs typeface="+mn-cs"/>
              </a:rPr>
              <a:t>Give the systematic (IUPAC) name for the following alcohol.</a:t>
            </a:r>
            <a:endParaRPr lang="en-US" altLang="en-US" dirty="0">
              <a:latin typeface="+mn-lt"/>
              <a:ea typeface="ＭＳ Ｐゴシック" pitchFamily="80" charset="-128"/>
              <a:cs typeface="+mn-cs"/>
            </a:endParaRPr>
          </a:p>
        </p:txBody>
      </p:sp>
      <p:sp>
        <p:nvSpPr>
          <p:cNvPr id="3" name="Text Box 9"/>
          <p:cNvSpPr txBox="1">
            <a:spLocks noChangeArrowheads="1"/>
          </p:cNvSpPr>
          <p:nvPr/>
        </p:nvSpPr>
        <p:spPr bwMode="auto">
          <a:xfrm>
            <a:off x="361953" y="3292971"/>
            <a:ext cx="8610600" cy="1323439"/>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1600" dirty="0">
                <a:latin typeface="+mn-lt"/>
              </a:rPr>
              <a:t>The longest chain contains six carbon atoms, but it does not contain the carbon bonded to the hydroxyl group. The longest chain containing the carbon bonded to the —OH group is the one outlined by the green box, containing five carbon atoms. This chain is numbered from right to left in order to give the hydroxyl-bearing carbon atom the lowest possible number.</a:t>
            </a:r>
            <a:endParaRPr lang="en-US" dirty="0">
              <a:latin typeface="+mn-lt"/>
            </a:endParaRPr>
          </a:p>
        </p:txBody>
      </p:sp>
      <p:sp>
        <p:nvSpPr>
          <p:cNvPr id="4" name="Text Box 11"/>
          <p:cNvSpPr txBox="1">
            <a:spLocks noChangeArrowheads="1"/>
          </p:cNvSpPr>
          <p:nvPr/>
        </p:nvSpPr>
        <p:spPr bwMode="auto">
          <a:xfrm>
            <a:off x="361953" y="6123830"/>
            <a:ext cx="8610600" cy="338554"/>
          </a:xfrm>
          <a:prstGeom prst="rect">
            <a:avLst/>
          </a:prstGeom>
          <a:noFill/>
          <a:ln w="9525">
            <a:noFill/>
            <a:miter lim="800000"/>
            <a:headEnd/>
            <a:tailEnd/>
          </a:ln>
        </p:spPr>
        <p:txBody>
          <a:bodyPr>
            <a:spAutoFit/>
          </a:bodyPr>
          <a:lstStyle/>
          <a:p>
            <a:pPr>
              <a:defRPr/>
            </a:pPr>
            <a:r>
              <a:rPr lang="en-US" altLang="en-US" sz="1600" dirty="0">
                <a:latin typeface="+mn-lt"/>
                <a:ea typeface="ＭＳ Ｐゴシック" pitchFamily="80" charset="-128"/>
                <a:cs typeface="+mn-cs"/>
              </a:rPr>
              <a:t>The correct name for this compound is 3-(iodomethyl)-2-isopropylpentan-1-ol.</a:t>
            </a:r>
            <a:endParaRPr lang="en-US" altLang="en-US" dirty="0">
              <a:latin typeface="+mn-lt"/>
              <a:ea typeface="ＭＳ Ｐゴシック" pitchFamily="80" charset="-128"/>
              <a:cs typeface="+mn-cs"/>
            </a:endParaRPr>
          </a:p>
        </p:txBody>
      </p:sp>
      <p:sp>
        <p:nvSpPr>
          <p:cNvPr id="5" name="Title 11"/>
          <p:cNvSpPr txBox="1">
            <a:spLocks/>
          </p:cNvSpPr>
          <p:nvPr/>
        </p:nvSpPr>
        <p:spPr bwMode="auto">
          <a:xfrm>
            <a:off x="457200" y="23018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sz="4400">
                <a:solidFill>
                  <a:srgbClr val="000000"/>
                </a:solidFill>
                <a:latin typeface="+mj-lt"/>
                <a:cs typeface="Arial" charset="0"/>
              </a:rPr>
              <a:t>Solved Problem 1</a:t>
            </a:r>
          </a:p>
        </p:txBody>
      </p:sp>
      <p:sp>
        <p:nvSpPr>
          <p:cNvPr id="6" name="TextBox 5"/>
          <p:cNvSpPr txBox="1">
            <a:spLocks noChangeArrowheads="1"/>
          </p:cNvSpPr>
          <p:nvPr/>
        </p:nvSpPr>
        <p:spPr bwMode="auto">
          <a:xfrm>
            <a:off x="361953" y="2724646"/>
            <a:ext cx="1403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a:latin typeface="+mn-lt"/>
                <a:cs typeface="Arial" charset="0"/>
              </a:rPr>
              <a:t>Solution</a:t>
            </a:r>
          </a:p>
        </p:txBody>
      </p:sp>
      <p:pic>
        <p:nvPicPr>
          <p:cNvPr id="7" name="Picture 1"/>
          <p:cNvPicPr>
            <a:picLocks noChangeAspect="1"/>
          </p:cNvPicPr>
          <p:nvPr/>
        </p:nvPicPr>
        <p:blipFill rotWithShape="1">
          <a:blip r:embed="rId4">
            <a:extLst>
              <a:ext uri="{28A0092B-C50C-407E-A947-70E740481C1C}">
                <a14:useLocalDpi xmlns:a14="http://schemas.microsoft.com/office/drawing/2010/main" val="0"/>
              </a:ext>
            </a:extLst>
          </a:blip>
          <a:srcRect l="-394" t="817" r="394" b="5723"/>
          <a:stretch/>
        </p:blipFill>
        <p:spPr bwMode="auto">
          <a:xfrm>
            <a:off x="1989457" y="1631999"/>
            <a:ext cx="5139686" cy="15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024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Physical Properties</a:t>
            </a:r>
          </a:p>
        </p:txBody>
      </p:sp>
      <p:sp>
        <p:nvSpPr>
          <p:cNvPr id="3" name="Rectangle 3"/>
          <p:cNvSpPr txBox="1">
            <a:spLocks noChangeArrowheads="1"/>
          </p:cNvSpPr>
          <p:nvPr/>
        </p:nvSpPr>
        <p:spPr bwMode="auto">
          <a:xfrm>
            <a:off x="372536" y="1981200"/>
            <a:ext cx="839675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000" dirty="0" smtClean="0">
                <a:ea typeface="ＭＳ Ｐゴシック" charset="0"/>
              </a:rPr>
              <a:t>Alcohols have high boiling points due to hydrogen bonding between molecules.</a:t>
            </a:r>
          </a:p>
          <a:p>
            <a:r>
              <a:rPr lang="en-US" sz="3000" dirty="0" smtClean="0">
                <a:ea typeface="ＭＳ Ｐゴシック" charset="0"/>
              </a:rPr>
              <a:t>Small alcohols are miscible in water, but solubility decreases as the size of the alkyl group increases.</a:t>
            </a:r>
            <a:r>
              <a:rPr lang="en-US" sz="3000" dirty="0" smtClean="0">
                <a:ea typeface="ＭＳ Ｐゴシック" charset="0"/>
                <a:cs typeface="Arial" charset="0"/>
              </a:rPr>
              <a:t> </a:t>
            </a:r>
            <a:br>
              <a:rPr lang="en-US" sz="3000" dirty="0" smtClean="0">
                <a:ea typeface="ＭＳ Ｐゴシック" charset="0"/>
                <a:cs typeface="Arial" charset="0"/>
              </a:rPr>
            </a:br>
            <a:endParaRPr lang="en-US" sz="3000" dirty="0">
              <a:ea typeface="ＭＳ Ｐゴシック" charset="0"/>
              <a:cs typeface="Arial" charset="0"/>
            </a:endParaRPr>
          </a:p>
        </p:txBody>
      </p:sp>
    </p:spTree>
    <p:extLst>
      <p:ext uri="{BB962C8B-B14F-4D97-AF65-F5344CB8AC3E}">
        <p14:creationId xmlns:p14="http://schemas.microsoft.com/office/powerpoint/2010/main" val="1274005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0187"/>
            <a:ext cx="7924800" cy="722271"/>
          </a:xfrm>
        </p:spPr>
        <p:txBody>
          <a:bodyPr/>
          <a:lstStyle/>
          <a:p>
            <a:pPr algn="ctr"/>
            <a:r>
              <a:rPr lang="en-US" sz="4000" b="0" dirty="0">
                <a:solidFill>
                  <a:srgbClr val="000000"/>
                </a:solidFill>
                <a:ea typeface="ＭＳ Ｐゴシック" charset="0"/>
              </a:rPr>
              <a:t>Physical </a:t>
            </a:r>
            <a:r>
              <a:rPr lang="en-US" sz="4000" b="0" dirty="0" smtClean="0">
                <a:solidFill>
                  <a:srgbClr val="000000"/>
                </a:solidFill>
                <a:ea typeface="ＭＳ Ｐゴシック" charset="0"/>
              </a:rPr>
              <a:t>Properties of </a:t>
            </a:r>
            <a:r>
              <a:rPr lang="en-US" sz="4000" b="0" dirty="0">
                <a:solidFill>
                  <a:srgbClr val="000000"/>
                </a:solidFill>
                <a:ea typeface="ＭＳ Ｐゴシック" charset="0"/>
              </a:rPr>
              <a:t>Alcohols</a:t>
            </a:r>
          </a:p>
        </p:txBody>
      </p:sp>
      <p:pic>
        <p:nvPicPr>
          <p:cNvPr id="3" name="Picture 2" descr="10_02_Table.jpg"/>
          <p:cNvPicPr>
            <a:picLocks noChangeAspect="1"/>
          </p:cNvPicPr>
          <p:nvPr/>
        </p:nvPicPr>
        <p:blipFill rotWithShape="1">
          <a:blip r:embed="rId3">
            <a:extLst>
              <a:ext uri="{28A0092B-C50C-407E-A947-70E740481C1C}">
                <a14:useLocalDpi xmlns:a14="http://schemas.microsoft.com/office/drawing/2010/main" val="0"/>
              </a:ext>
            </a:extLst>
          </a:blip>
          <a:srcRect b="2701"/>
          <a:stretch/>
        </p:blipFill>
        <p:spPr>
          <a:xfrm>
            <a:off x="1171339" y="1061424"/>
            <a:ext cx="6801323" cy="5294117"/>
          </a:xfrm>
          <a:prstGeom prst="rect">
            <a:avLst/>
          </a:prstGeom>
        </p:spPr>
      </p:pic>
    </p:spTree>
    <p:extLst>
      <p:ext uri="{BB962C8B-B14F-4D97-AF65-F5344CB8AC3E}">
        <p14:creationId xmlns:p14="http://schemas.microsoft.com/office/powerpoint/2010/main" val="16565229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Boiling Points of Alcohols</a:t>
            </a:r>
          </a:p>
        </p:txBody>
      </p:sp>
      <p:sp>
        <p:nvSpPr>
          <p:cNvPr id="3" name="Rectangle 18"/>
          <p:cNvSpPr txBox="1">
            <a:spLocks noChangeArrowheads="1"/>
          </p:cNvSpPr>
          <p:nvPr/>
        </p:nvSpPr>
        <p:spPr>
          <a:xfrm>
            <a:off x="361953" y="4233334"/>
            <a:ext cx="8335696"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ＭＳ Ｐゴシック" pitchFamily="-110" charset="-128"/>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mn-lt"/>
              </a:defRPr>
            </a:lvl9pPr>
          </a:lstStyle>
          <a:p>
            <a:pPr>
              <a:lnSpc>
                <a:spcPct val="90000"/>
              </a:lnSpc>
              <a:defRPr/>
            </a:pPr>
            <a:r>
              <a:rPr lang="en-US" altLang="en-US" sz="2400" kern="0" dirty="0" smtClean="0">
                <a:solidFill>
                  <a:srgbClr val="000000"/>
                </a:solidFill>
              </a:rPr>
              <a:t>Alcohols have higher boiling points than ethers and alkanes because alcohols can form hydrogen bonds. </a:t>
            </a:r>
          </a:p>
          <a:p>
            <a:pPr>
              <a:lnSpc>
                <a:spcPct val="90000"/>
              </a:lnSpc>
              <a:defRPr/>
            </a:pPr>
            <a:r>
              <a:rPr lang="en-US" altLang="en-US" sz="2400" kern="0" dirty="0" smtClean="0">
                <a:solidFill>
                  <a:srgbClr val="000000"/>
                </a:solidFill>
              </a:rPr>
              <a:t>The stronger interaction between alcohol molecules will require more energy to break, resulting in a higher boiling point.</a:t>
            </a: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9089"/>
          <a:stretch/>
        </p:blipFill>
        <p:spPr bwMode="auto">
          <a:xfrm>
            <a:off x="304800" y="1981200"/>
            <a:ext cx="8534400" cy="153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9201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a:solidFill>
                  <a:srgbClr val="000000"/>
                </a:solidFill>
                <a:ea typeface="ＭＳ Ｐゴシック" charset="0"/>
              </a:rPr>
              <a:t>Hydrogen Bonding</a:t>
            </a:r>
          </a:p>
        </p:txBody>
      </p:sp>
      <p:pic>
        <p:nvPicPr>
          <p:cNvPr id="3" name="Picture 2" descr="10_Pg467_UnFigure_2.jpg"/>
          <p:cNvPicPr>
            <a:picLocks noChangeAspect="1"/>
          </p:cNvPicPr>
          <p:nvPr/>
        </p:nvPicPr>
        <p:blipFill rotWithShape="1">
          <a:blip r:embed="rId3" cstate="print">
            <a:extLst>
              <a:ext uri="{28A0092B-C50C-407E-A947-70E740481C1C}">
                <a14:useLocalDpi xmlns:a14="http://schemas.microsoft.com/office/drawing/2010/main" val="0"/>
              </a:ext>
            </a:extLst>
          </a:blip>
          <a:srcRect b="2777"/>
          <a:stretch/>
        </p:blipFill>
        <p:spPr>
          <a:xfrm>
            <a:off x="2762291" y="1218609"/>
            <a:ext cx="3619418" cy="2568814"/>
          </a:xfrm>
          <a:prstGeom prst="rect">
            <a:avLst/>
          </a:prstGeom>
        </p:spPr>
      </p:pic>
      <p:pic>
        <p:nvPicPr>
          <p:cNvPr id="4" name="Picture 3" descr="10_Pg467_UnFigure_3.jpg"/>
          <p:cNvPicPr>
            <a:picLocks noChangeAspect="1"/>
          </p:cNvPicPr>
          <p:nvPr/>
        </p:nvPicPr>
        <p:blipFill rotWithShape="1">
          <a:blip r:embed="rId4">
            <a:extLst>
              <a:ext uri="{28A0092B-C50C-407E-A947-70E740481C1C}">
                <a14:useLocalDpi xmlns:a14="http://schemas.microsoft.com/office/drawing/2010/main" val="0"/>
              </a:ext>
            </a:extLst>
          </a:blip>
          <a:srcRect b="6039"/>
          <a:stretch/>
        </p:blipFill>
        <p:spPr>
          <a:xfrm>
            <a:off x="1045389" y="4149361"/>
            <a:ext cx="7053223" cy="2134932"/>
          </a:xfrm>
          <a:prstGeom prst="rect">
            <a:avLst/>
          </a:prstGeom>
        </p:spPr>
      </p:pic>
    </p:spTree>
    <p:extLst>
      <p:ext uri="{BB962C8B-B14F-4D97-AF65-F5344CB8AC3E}">
        <p14:creationId xmlns:p14="http://schemas.microsoft.com/office/powerpoint/2010/main" val="28495356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230188"/>
            <a:ext cx="7696200" cy="1143000"/>
          </a:xfrm>
        </p:spPr>
        <p:txBody>
          <a:bodyPr/>
          <a:lstStyle/>
          <a:p>
            <a:pPr algn="ctr"/>
            <a:r>
              <a:rPr lang="en-US" sz="4400" b="0" dirty="0">
                <a:solidFill>
                  <a:srgbClr val="000000"/>
                </a:solidFill>
                <a:ea typeface="ＭＳ Ｐゴシック" charset="0"/>
              </a:rPr>
              <a:t>Alcohols</a:t>
            </a:r>
          </a:p>
        </p:txBody>
      </p:sp>
      <p:sp>
        <p:nvSpPr>
          <p:cNvPr id="8" name="Content Placeholder 2"/>
          <p:cNvSpPr>
            <a:spLocks noGrp="1"/>
          </p:cNvSpPr>
          <p:nvPr>
            <p:ph idx="1"/>
          </p:nvPr>
        </p:nvSpPr>
        <p:spPr>
          <a:xfrm>
            <a:off x="372536" y="3657600"/>
            <a:ext cx="8152510" cy="1902059"/>
          </a:xfrm>
        </p:spPr>
        <p:txBody>
          <a:bodyPr/>
          <a:lstStyle/>
          <a:p>
            <a:r>
              <a:rPr lang="en-US" sz="2800" dirty="0">
                <a:ea typeface="ＭＳ Ｐゴシック" charset="0"/>
              </a:rPr>
              <a:t>Alcohols are organic compounds containing hydroxyl groups.</a:t>
            </a:r>
          </a:p>
          <a:p>
            <a:r>
              <a:rPr lang="en-US" sz="2800" dirty="0">
                <a:ea typeface="ＭＳ Ｐゴシック" charset="0"/>
              </a:rPr>
              <a:t>They are some of the most useful compounds in nature, industry, and around the house.</a:t>
            </a:r>
          </a:p>
        </p:txBody>
      </p:sp>
      <p:pic>
        <p:nvPicPr>
          <p:cNvPr id="4" name="Picture 3" descr="10_Pg460_UnFigure.jpg"/>
          <p:cNvPicPr>
            <a:picLocks noChangeAspect="1"/>
          </p:cNvPicPr>
          <p:nvPr/>
        </p:nvPicPr>
        <p:blipFill rotWithShape="1">
          <a:blip r:embed="rId3">
            <a:extLst>
              <a:ext uri="{28A0092B-C50C-407E-A947-70E740481C1C}">
                <a14:useLocalDpi xmlns:a14="http://schemas.microsoft.com/office/drawing/2010/main" val="0"/>
              </a:ext>
            </a:extLst>
          </a:blip>
          <a:srcRect b="8353"/>
          <a:stretch/>
        </p:blipFill>
        <p:spPr>
          <a:xfrm>
            <a:off x="304800" y="1468019"/>
            <a:ext cx="8534400" cy="19609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76300" y="230188"/>
            <a:ext cx="7391400" cy="1143000"/>
          </a:xfrm>
        </p:spPr>
        <p:txBody>
          <a:bodyPr/>
          <a:lstStyle/>
          <a:p>
            <a:pPr algn="ctr"/>
            <a:r>
              <a:rPr lang="en-US" sz="4400" b="0">
                <a:solidFill>
                  <a:srgbClr val="000000"/>
                </a:solidFill>
                <a:ea typeface="ＭＳ Ｐゴシック" charset="0"/>
              </a:rPr>
              <a:t>Solubility in Water</a:t>
            </a:r>
          </a:p>
        </p:txBody>
      </p:sp>
      <p:sp>
        <p:nvSpPr>
          <p:cNvPr id="3" name="Text Box 14"/>
          <p:cNvSpPr txBox="1">
            <a:spLocks noChangeArrowheads="1"/>
          </p:cNvSpPr>
          <p:nvPr/>
        </p:nvSpPr>
        <p:spPr bwMode="auto">
          <a:xfrm>
            <a:off x="3962400" y="4419600"/>
            <a:ext cx="480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en-US">
                <a:latin typeface="+mn-lt"/>
              </a:rPr>
              <a:t>Small alcohols are miscible in water, but solubility decreases as the size of the alkyl group increases.</a:t>
            </a: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2789"/>
          <a:stretch/>
        </p:blipFill>
        <p:spPr bwMode="auto">
          <a:xfrm>
            <a:off x="4038600" y="1498600"/>
            <a:ext cx="4572000" cy="254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0_03_Table.jpg"/>
          <p:cNvPicPr>
            <a:picLocks noChangeAspect="1"/>
          </p:cNvPicPr>
          <p:nvPr/>
        </p:nvPicPr>
        <p:blipFill rotWithShape="1">
          <a:blip r:embed="rId4">
            <a:extLst>
              <a:ext uri="{28A0092B-C50C-407E-A947-70E740481C1C}">
                <a14:useLocalDpi xmlns:a14="http://schemas.microsoft.com/office/drawing/2010/main" val="0"/>
              </a:ext>
            </a:extLst>
          </a:blip>
          <a:srcRect b="2515"/>
          <a:stretch/>
        </p:blipFill>
        <p:spPr>
          <a:xfrm>
            <a:off x="359501" y="1099116"/>
            <a:ext cx="3420814" cy="5304209"/>
          </a:xfrm>
          <a:prstGeom prst="rect">
            <a:avLst/>
          </a:prstGeom>
        </p:spPr>
      </p:pic>
    </p:spTree>
    <p:extLst>
      <p:ext uri="{BB962C8B-B14F-4D97-AF65-F5344CB8AC3E}">
        <p14:creationId xmlns:p14="http://schemas.microsoft.com/office/powerpoint/2010/main" val="1883754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09700" y="230188"/>
            <a:ext cx="6324600" cy="1013513"/>
          </a:xfrm>
        </p:spPr>
        <p:txBody>
          <a:bodyPr/>
          <a:lstStyle/>
          <a:p>
            <a:pPr algn="ctr"/>
            <a:r>
              <a:rPr lang="en-US" sz="4400" b="0">
                <a:solidFill>
                  <a:srgbClr val="000000"/>
                </a:solidFill>
                <a:ea typeface="ＭＳ Ｐゴシック" charset="0"/>
              </a:rPr>
              <a:t>Methanol</a:t>
            </a:r>
          </a:p>
        </p:txBody>
      </p:sp>
      <p:sp>
        <p:nvSpPr>
          <p:cNvPr id="3" name="Rectangle 3"/>
          <p:cNvSpPr txBox="1">
            <a:spLocks noChangeArrowheads="1"/>
          </p:cNvSpPr>
          <p:nvPr/>
        </p:nvSpPr>
        <p:spPr bwMode="auto">
          <a:xfrm>
            <a:off x="383119" y="13716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“Wood alcohol”</a:t>
            </a:r>
          </a:p>
          <a:p>
            <a:r>
              <a:rPr lang="en-US" sz="2800" dirty="0" smtClean="0">
                <a:ea typeface="ＭＳ Ｐゴシック" charset="0"/>
              </a:rPr>
              <a:t>Industrial production from synthesis gas</a:t>
            </a:r>
          </a:p>
          <a:p>
            <a:r>
              <a:rPr lang="en-US" sz="2800" dirty="0" smtClean="0">
                <a:ea typeface="ＭＳ Ｐゴシック" charset="0"/>
              </a:rPr>
              <a:t>Common industrial solvent</a:t>
            </a:r>
          </a:p>
          <a:p>
            <a:r>
              <a:rPr lang="en-US" sz="2800" dirty="0" smtClean="0">
                <a:ea typeface="ＭＳ Ｐゴシック" charset="0"/>
              </a:rPr>
              <a:t>Toxic dose: 100 mL methanol</a:t>
            </a:r>
          </a:p>
          <a:p>
            <a:r>
              <a:rPr lang="en-US" sz="2800" dirty="0" smtClean="0">
                <a:ea typeface="ＭＳ Ｐゴシック" charset="0"/>
              </a:rPr>
              <a:t>Used as fuel at Indianapolis 500</a:t>
            </a:r>
          </a:p>
          <a:p>
            <a:pPr lvl="1"/>
            <a:r>
              <a:rPr lang="en-US" sz="2400" dirty="0" smtClean="0">
                <a:ea typeface="ＭＳ Ｐゴシック" charset="0"/>
              </a:rPr>
              <a:t>Fire can be extinguished with water.</a:t>
            </a:r>
          </a:p>
          <a:p>
            <a:pPr lvl="1"/>
            <a:r>
              <a:rPr lang="en-US" sz="2400" dirty="0" smtClean="0">
                <a:ea typeface="ＭＳ Ｐゴシック" charset="0"/>
              </a:rPr>
              <a:t>High octane rating</a:t>
            </a:r>
          </a:p>
          <a:p>
            <a:pPr lvl="1"/>
            <a:r>
              <a:rPr lang="en-US" sz="2400" dirty="0" smtClean="0">
                <a:ea typeface="ＭＳ Ｐゴシック" charset="0"/>
              </a:rPr>
              <a:t>Low emissions</a:t>
            </a:r>
          </a:p>
          <a:p>
            <a:pPr lvl="1"/>
            <a:r>
              <a:rPr lang="en-US" sz="2400" dirty="0" smtClean="0">
                <a:ea typeface="ＭＳ Ｐゴシック" charset="0"/>
              </a:rPr>
              <a:t>Lower energy content</a:t>
            </a:r>
          </a:p>
          <a:p>
            <a:pPr lvl="1"/>
            <a:r>
              <a:rPr lang="en-US" sz="2400" dirty="0" smtClean="0">
                <a:ea typeface="ＭＳ Ｐゴシック" charset="0"/>
              </a:rPr>
              <a:t>Invisible flame</a:t>
            </a:r>
            <a:endParaRPr lang="en-US" sz="2400" dirty="0">
              <a:ea typeface="ヒラギノ角ゴ Pro W3" charset="0"/>
              <a:cs typeface="Arial" charset="0"/>
            </a:endParaRPr>
          </a:p>
        </p:txBody>
      </p:sp>
    </p:spTree>
    <p:extLst>
      <p:ext uri="{BB962C8B-B14F-4D97-AF65-F5344CB8AC3E}">
        <p14:creationId xmlns:p14="http://schemas.microsoft.com/office/powerpoint/2010/main" val="34317445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09700" y="230188"/>
            <a:ext cx="6324600" cy="879192"/>
          </a:xfrm>
        </p:spPr>
        <p:txBody>
          <a:bodyPr/>
          <a:lstStyle/>
          <a:p>
            <a:pPr algn="ctr"/>
            <a:r>
              <a:rPr lang="en-US" sz="4400" b="0">
                <a:solidFill>
                  <a:srgbClr val="000000"/>
                </a:solidFill>
                <a:ea typeface="ＭＳ Ｐゴシック" charset="0"/>
              </a:rPr>
              <a:t>Ethanol</a:t>
            </a:r>
          </a:p>
        </p:txBody>
      </p:sp>
      <p:sp>
        <p:nvSpPr>
          <p:cNvPr id="3" name="Rectangle 3"/>
          <p:cNvSpPr txBox="1">
            <a:spLocks noChangeArrowheads="1"/>
          </p:cNvSpPr>
          <p:nvPr/>
        </p:nvSpPr>
        <p:spPr bwMode="auto">
          <a:xfrm>
            <a:off x="372536" y="1600200"/>
            <a:ext cx="8382000" cy="468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mtClean="0">
                <a:ea typeface="ＭＳ Ｐゴシック" charset="0"/>
              </a:rPr>
              <a:t>Fermentation of sugar and starches in grains</a:t>
            </a:r>
          </a:p>
          <a:p>
            <a:pPr>
              <a:lnSpc>
                <a:spcPct val="90000"/>
              </a:lnSpc>
            </a:pPr>
            <a:r>
              <a:rPr lang="en-US" smtClean="0">
                <a:ea typeface="ＭＳ Ｐゴシック" charset="0"/>
              </a:rPr>
              <a:t>12</a:t>
            </a:r>
            <a:r>
              <a:rPr lang="en-US" smtClean="0">
                <a:ea typeface="ＭＳ Ｐゴシック" charset="0"/>
                <a:cs typeface="Arial" charset="0"/>
              </a:rPr>
              <a:t>–1</a:t>
            </a:r>
            <a:r>
              <a:rPr lang="en-US" smtClean="0">
                <a:ea typeface="ＭＳ Ｐゴシック" charset="0"/>
              </a:rPr>
              <a:t>5% alcohol, then yeast cells die</a:t>
            </a:r>
          </a:p>
          <a:p>
            <a:pPr>
              <a:lnSpc>
                <a:spcPct val="90000"/>
              </a:lnSpc>
            </a:pPr>
            <a:r>
              <a:rPr lang="en-US" smtClean="0">
                <a:ea typeface="ＭＳ Ｐゴシック" charset="0"/>
              </a:rPr>
              <a:t>Distillation produces “hard” liquors.</a:t>
            </a:r>
          </a:p>
          <a:p>
            <a:pPr>
              <a:lnSpc>
                <a:spcPct val="90000"/>
              </a:lnSpc>
            </a:pPr>
            <a:r>
              <a:rPr lang="en-US" smtClean="0">
                <a:ea typeface="ＭＳ Ｐゴシック" charset="0"/>
              </a:rPr>
              <a:t>Azeotrope: 95% ethanol, constant boiling</a:t>
            </a:r>
          </a:p>
          <a:p>
            <a:pPr>
              <a:lnSpc>
                <a:spcPct val="90000"/>
              </a:lnSpc>
            </a:pPr>
            <a:r>
              <a:rPr lang="en-US" smtClean="0">
                <a:ea typeface="ＭＳ Ｐゴシック" charset="0"/>
              </a:rPr>
              <a:t>Denatured alcohol is used as solvent.</a:t>
            </a:r>
          </a:p>
          <a:p>
            <a:pPr>
              <a:lnSpc>
                <a:spcPct val="90000"/>
              </a:lnSpc>
            </a:pPr>
            <a:r>
              <a:rPr lang="en-US" smtClean="0">
                <a:ea typeface="ＭＳ Ｐゴシック" charset="0"/>
              </a:rPr>
              <a:t>Gasahol: 10% ethanol in gasoline</a:t>
            </a:r>
          </a:p>
          <a:p>
            <a:pPr>
              <a:lnSpc>
                <a:spcPct val="90000"/>
              </a:lnSpc>
            </a:pPr>
            <a:r>
              <a:rPr lang="en-US" smtClean="0">
                <a:ea typeface="ＭＳ Ｐゴシック" charset="0"/>
              </a:rPr>
              <a:t>Toxic dose: 200 mL</a:t>
            </a:r>
            <a:endParaRPr lang="en-US">
              <a:ea typeface="ＭＳ Ｐゴシック" charset="0"/>
              <a:cs typeface="Arial" charset="0"/>
            </a:endParaRPr>
          </a:p>
        </p:txBody>
      </p:sp>
    </p:spTree>
    <p:extLst>
      <p:ext uri="{BB962C8B-B14F-4D97-AF65-F5344CB8AC3E}">
        <p14:creationId xmlns:p14="http://schemas.microsoft.com/office/powerpoint/2010/main" val="5028295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a:solidFill>
                  <a:srgbClr val="000000"/>
                </a:solidFill>
                <a:ea typeface="ＭＳ Ｐゴシック" charset="0"/>
              </a:rPr>
              <a:t>Propan-2-ol</a:t>
            </a:r>
          </a:p>
        </p:txBody>
      </p:sp>
      <p:sp>
        <p:nvSpPr>
          <p:cNvPr id="3" name="Content Placeholder 2"/>
          <p:cNvSpPr>
            <a:spLocks noGrp="1"/>
          </p:cNvSpPr>
          <p:nvPr>
            <p:ph idx="1"/>
          </p:nvPr>
        </p:nvSpPr>
        <p:spPr>
          <a:xfrm>
            <a:off x="372536" y="4139696"/>
            <a:ext cx="8237996" cy="2160591"/>
          </a:xfrm>
        </p:spPr>
        <p:txBody>
          <a:bodyPr/>
          <a:lstStyle/>
          <a:p>
            <a:r>
              <a:rPr lang="en-US">
                <a:ea typeface="ＭＳ Ｐゴシック" charset="0"/>
              </a:rPr>
              <a:t>Propan-2-ol is made by the catalytic hydration of propylene.</a:t>
            </a:r>
          </a:p>
          <a:p>
            <a:r>
              <a:rPr lang="en-US">
                <a:ea typeface="ＭＳ Ｐゴシック" charset="0"/>
              </a:rPr>
              <a:t>Isopropyl alcohol is commonly used as rubbing alcohol.</a:t>
            </a:r>
          </a:p>
        </p:txBody>
      </p:sp>
      <p:pic>
        <p:nvPicPr>
          <p:cNvPr id="4" name="Picture 3" descr="10_Pg470_UnFigure_2.jpg"/>
          <p:cNvPicPr>
            <a:picLocks noChangeAspect="1"/>
          </p:cNvPicPr>
          <p:nvPr/>
        </p:nvPicPr>
        <p:blipFill rotWithShape="1">
          <a:blip r:embed="rId3">
            <a:extLst>
              <a:ext uri="{28A0092B-C50C-407E-A947-70E740481C1C}">
                <a14:useLocalDpi xmlns:a14="http://schemas.microsoft.com/office/drawing/2010/main" val="0"/>
              </a:ext>
            </a:extLst>
          </a:blip>
          <a:srcRect b="10588"/>
          <a:stretch/>
        </p:blipFill>
        <p:spPr>
          <a:xfrm>
            <a:off x="304800" y="1873286"/>
            <a:ext cx="8534400" cy="1362628"/>
          </a:xfrm>
          <a:prstGeom prst="rect">
            <a:avLst/>
          </a:prstGeom>
        </p:spPr>
      </p:pic>
    </p:spTree>
    <p:extLst>
      <p:ext uri="{BB962C8B-B14F-4D97-AF65-F5344CB8AC3E}">
        <p14:creationId xmlns:p14="http://schemas.microsoft.com/office/powerpoint/2010/main" val="993695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Acidity of Alcohols</a:t>
            </a:r>
          </a:p>
        </p:txBody>
      </p:sp>
      <p:sp>
        <p:nvSpPr>
          <p:cNvPr id="3" name="Rectangle 3"/>
          <p:cNvSpPr txBox="1">
            <a:spLocks noChangeArrowheads="1"/>
          </p:cNvSpPr>
          <p:nvPr/>
        </p:nvSpPr>
        <p:spPr bwMode="auto">
          <a:xfrm>
            <a:off x="361952" y="1981200"/>
            <a:ext cx="812808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000" dirty="0" err="1" smtClean="0">
                <a:ea typeface="ＭＳ Ｐゴシック" charset="0"/>
              </a:rPr>
              <a:t>p</a:t>
            </a:r>
            <a:r>
              <a:rPr lang="en-US" sz="3000" i="1" dirty="0" err="1" smtClean="0">
                <a:ea typeface="ＭＳ Ｐゴシック" charset="0"/>
              </a:rPr>
              <a:t>K</a:t>
            </a:r>
            <a:r>
              <a:rPr lang="en-US" sz="3000" baseline="-25000" dirty="0" err="1" smtClean="0">
                <a:ea typeface="ＭＳ Ｐゴシック" charset="0"/>
              </a:rPr>
              <a:t>a</a:t>
            </a:r>
            <a:r>
              <a:rPr lang="en-US" sz="3000" dirty="0" smtClean="0">
                <a:ea typeface="ＭＳ Ｐゴシック" charset="0"/>
              </a:rPr>
              <a:t> range: 15.5</a:t>
            </a:r>
            <a:r>
              <a:rPr lang="en-US" sz="3000" dirty="0" smtClean="0">
                <a:ea typeface="ＭＳ Ｐゴシック" charset="0"/>
                <a:cs typeface="Arial" charset="0"/>
              </a:rPr>
              <a:t>–</a:t>
            </a:r>
            <a:r>
              <a:rPr lang="en-US" sz="3000" dirty="0" smtClean="0">
                <a:ea typeface="ＭＳ Ｐゴシック" charset="0"/>
              </a:rPr>
              <a:t>18.0 (water: 15.7)</a:t>
            </a:r>
          </a:p>
          <a:p>
            <a:r>
              <a:rPr lang="en-US" sz="3000" dirty="0" smtClean="0">
                <a:ea typeface="ＭＳ Ｐゴシック" charset="0"/>
              </a:rPr>
              <a:t>Acidity decreases as substitution on the alkyl group increases.</a:t>
            </a:r>
          </a:p>
          <a:p>
            <a:r>
              <a:rPr lang="en-US" sz="3000" dirty="0" smtClean="0">
                <a:ea typeface="ＭＳ Ｐゴシック" charset="0"/>
              </a:rPr>
              <a:t>Halogens and other electron-withdrawing groups increase the acidity.</a:t>
            </a:r>
          </a:p>
          <a:p>
            <a:r>
              <a:rPr lang="en-US" sz="3000" dirty="0" smtClean="0">
                <a:ea typeface="ＭＳ Ｐゴシック" charset="0"/>
              </a:rPr>
              <a:t>Phenol is 100 million times (10</a:t>
            </a:r>
            <a:r>
              <a:rPr lang="en-US" sz="3000" baseline="30000" dirty="0" smtClean="0">
                <a:ea typeface="ＭＳ Ｐゴシック" charset="0"/>
              </a:rPr>
              <a:t>8</a:t>
            </a:r>
            <a:r>
              <a:rPr lang="en-US" sz="3000" dirty="0" smtClean="0">
                <a:ea typeface="ＭＳ Ｐゴシック" charset="0"/>
              </a:rPr>
              <a:t>) more acidic than </a:t>
            </a:r>
            <a:r>
              <a:rPr lang="en-US" sz="3000" dirty="0" err="1" smtClean="0">
                <a:ea typeface="ＭＳ Ｐゴシック" charset="0"/>
              </a:rPr>
              <a:t>cyclohexanol</a:t>
            </a:r>
            <a:r>
              <a:rPr lang="en-US" sz="3000" dirty="0" smtClean="0">
                <a:ea typeface="ＭＳ Ｐゴシック" charset="0"/>
              </a:rPr>
              <a:t>!  </a:t>
            </a:r>
            <a:endParaRPr lang="en-US" sz="3000" dirty="0">
              <a:ea typeface="ＭＳ Ｐゴシック" charset="0"/>
              <a:cs typeface="Arial" charset="0"/>
            </a:endParaRPr>
          </a:p>
        </p:txBody>
      </p:sp>
    </p:spTree>
    <p:extLst>
      <p:ext uri="{BB962C8B-B14F-4D97-AF65-F5344CB8AC3E}">
        <p14:creationId xmlns:p14="http://schemas.microsoft.com/office/powerpoint/2010/main" val="2044049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Table of </a:t>
            </a:r>
            <a:r>
              <a:rPr lang="en-US" sz="4400" b="0" i="1" dirty="0" err="1">
                <a:solidFill>
                  <a:srgbClr val="000000"/>
                </a:solidFill>
                <a:ea typeface="ＭＳ Ｐゴシック" charset="0"/>
              </a:rPr>
              <a:t>K</a:t>
            </a:r>
            <a:r>
              <a:rPr lang="en-US" sz="4400" b="0" baseline="-25000" dirty="0" err="1">
                <a:solidFill>
                  <a:srgbClr val="000000"/>
                </a:solidFill>
                <a:ea typeface="ＭＳ Ｐゴシック" charset="0"/>
              </a:rPr>
              <a:t>a</a:t>
            </a:r>
            <a:r>
              <a:rPr lang="en-US" sz="4400" b="0" dirty="0">
                <a:solidFill>
                  <a:srgbClr val="000000"/>
                </a:solidFill>
                <a:ea typeface="ＭＳ Ｐゴシック" charset="0"/>
              </a:rPr>
              <a:t> Values</a:t>
            </a:r>
          </a:p>
        </p:txBody>
      </p:sp>
      <p:pic>
        <p:nvPicPr>
          <p:cNvPr id="3" name="Picture 2" descr="10_04_Table.jpg"/>
          <p:cNvPicPr>
            <a:picLocks noChangeAspect="1"/>
          </p:cNvPicPr>
          <p:nvPr/>
        </p:nvPicPr>
        <p:blipFill rotWithShape="1">
          <a:blip r:embed="rId3">
            <a:extLst>
              <a:ext uri="{28A0092B-C50C-407E-A947-70E740481C1C}">
                <a14:useLocalDpi xmlns:a14="http://schemas.microsoft.com/office/drawing/2010/main" val="0"/>
              </a:ext>
            </a:extLst>
          </a:blip>
          <a:srcRect b="3288"/>
          <a:stretch/>
        </p:blipFill>
        <p:spPr>
          <a:xfrm>
            <a:off x="417399" y="1300637"/>
            <a:ext cx="8309202" cy="4988025"/>
          </a:xfrm>
          <a:prstGeom prst="rect">
            <a:avLst/>
          </a:prstGeom>
        </p:spPr>
      </p:pic>
    </p:spTree>
    <p:extLst>
      <p:ext uri="{BB962C8B-B14F-4D97-AF65-F5344CB8AC3E}">
        <p14:creationId xmlns:p14="http://schemas.microsoft.com/office/powerpoint/2010/main" val="19196858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Formation of Alkoxide Ions</a:t>
            </a:r>
          </a:p>
        </p:txBody>
      </p:sp>
      <p:sp>
        <p:nvSpPr>
          <p:cNvPr id="3" name="Rectangle 15"/>
          <p:cNvSpPr txBox="1">
            <a:spLocks noChangeArrowheads="1"/>
          </p:cNvSpPr>
          <p:nvPr/>
        </p:nvSpPr>
        <p:spPr>
          <a:xfrm>
            <a:off x="368323" y="4114800"/>
            <a:ext cx="8555517"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400" dirty="0" smtClean="0">
                <a:solidFill>
                  <a:srgbClr val="000000"/>
                </a:solidFill>
                <a:ea typeface="ＭＳ Ｐゴシック" charset="0"/>
              </a:rPr>
              <a:t>Ethanol reacts with sodium metal to form sodium </a:t>
            </a:r>
            <a:r>
              <a:rPr lang="en-US" sz="2400" dirty="0" err="1" smtClean="0">
                <a:solidFill>
                  <a:srgbClr val="000000"/>
                </a:solidFill>
                <a:ea typeface="ＭＳ Ｐゴシック" charset="0"/>
              </a:rPr>
              <a:t>ethoxide</a:t>
            </a:r>
            <a:r>
              <a:rPr lang="en-US" sz="2400" dirty="0" smtClean="0">
                <a:solidFill>
                  <a:srgbClr val="000000"/>
                </a:solidFill>
                <a:ea typeface="ＭＳ Ｐゴシック" charset="0"/>
              </a:rPr>
              <a:t> (NaOCH</a:t>
            </a:r>
            <a:r>
              <a:rPr lang="en-US" sz="2400" baseline="-25000" dirty="0" smtClean="0">
                <a:solidFill>
                  <a:srgbClr val="000000"/>
                </a:solidFill>
                <a:ea typeface="ＭＳ Ｐゴシック" charset="0"/>
              </a:rPr>
              <a:t>2</a:t>
            </a:r>
            <a:r>
              <a:rPr lang="en-US" sz="2400" dirty="0" smtClean="0">
                <a:solidFill>
                  <a:srgbClr val="000000"/>
                </a:solidFill>
                <a:ea typeface="ＭＳ Ｐゴシック" charset="0"/>
              </a:rPr>
              <a:t>CH</a:t>
            </a:r>
            <a:r>
              <a:rPr lang="en-US" sz="2400" baseline="-25000" dirty="0" smtClean="0">
                <a:solidFill>
                  <a:srgbClr val="000000"/>
                </a:solidFill>
                <a:ea typeface="ＭＳ Ｐゴシック" charset="0"/>
              </a:rPr>
              <a:t>3</a:t>
            </a:r>
            <a:r>
              <a:rPr lang="en-US" sz="2400" dirty="0" smtClean="0">
                <a:solidFill>
                  <a:srgbClr val="000000"/>
                </a:solidFill>
                <a:ea typeface="ＭＳ Ｐゴシック" charset="0"/>
              </a:rPr>
              <a:t>), a strong base commonly used for elimination reactions.  </a:t>
            </a:r>
          </a:p>
          <a:p>
            <a:pPr>
              <a:lnSpc>
                <a:spcPct val="90000"/>
              </a:lnSpc>
            </a:pPr>
            <a:r>
              <a:rPr lang="en-US" sz="2400" dirty="0" smtClean="0">
                <a:solidFill>
                  <a:srgbClr val="000000"/>
                </a:solidFill>
                <a:ea typeface="ＭＳ Ｐゴシック" charset="0"/>
              </a:rPr>
              <a:t>More hindered alcohols like 2-propanol or </a:t>
            </a:r>
            <a:r>
              <a:rPr lang="en-US" sz="2400" i="1" dirty="0" err="1" smtClean="0">
                <a:solidFill>
                  <a:srgbClr val="000000"/>
                </a:solidFill>
                <a:ea typeface="ＭＳ Ｐゴシック" charset="0"/>
              </a:rPr>
              <a:t>tert</a:t>
            </a:r>
            <a:r>
              <a:rPr lang="en-US" sz="2400" dirty="0" smtClean="0">
                <a:solidFill>
                  <a:srgbClr val="000000"/>
                </a:solidFill>
                <a:ea typeface="ＭＳ Ｐゴシック" charset="0"/>
              </a:rPr>
              <a:t>-butanol react faster with potassium than with sodium.</a:t>
            </a:r>
            <a:endParaRPr lang="en-US" sz="2400" dirty="0">
              <a:solidFill>
                <a:srgbClr val="000000"/>
              </a:solidFill>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8149"/>
          <a:stretch/>
        </p:blipFill>
        <p:spPr bwMode="auto">
          <a:xfrm>
            <a:off x="304800" y="1828800"/>
            <a:ext cx="8534400" cy="179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6556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Formation of </a:t>
            </a:r>
            <a:r>
              <a:rPr lang="en-US" sz="4400" b="0" dirty="0" err="1">
                <a:solidFill>
                  <a:srgbClr val="000000"/>
                </a:solidFill>
                <a:ea typeface="ＭＳ Ｐゴシック" charset="0"/>
              </a:rPr>
              <a:t>Phenoxide</a:t>
            </a:r>
            <a:r>
              <a:rPr lang="en-US" sz="4400" b="0" dirty="0">
                <a:solidFill>
                  <a:srgbClr val="000000"/>
                </a:solidFill>
                <a:ea typeface="ＭＳ Ｐゴシック" charset="0"/>
              </a:rPr>
              <a:t> Ion</a:t>
            </a:r>
          </a:p>
        </p:txBody>
      </p:sp>
      <p:sp>
        <p:nvSpPr>
          <p:cNvPr id="3" name="Rectangle 91"/>
          <p:cNvSpPr txBox="1">
            <a:spLocks noChangeArrowheads="1"/>
          </p:cNvSpPr>
          <p:nvPr/>
        </p:nvSpPr>
        <p:spPr>
          <a:xfrm>
            <a:off x="457200" y="4495800"/>
            <a:ext cx="8382000"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US" sz="2400" dirty="0" smtClean="0">
                <a:solidFill>
                  <a:srgbClr val="000000"/>
                </a:solidFill>
                <a:ea typeface="ＭＳ Ｐゴシック" charset="0"/>
              </a:rPr>
              <a:t>The aromatic alcohol phenol is more acidic than aliphatic alcohols due to the ability of aromatic rings to delocalize the negative charge of the oxygen within the carbons of the ring.</a:t>
            </a:r>
            <a:endParaRPr lang="en-US" sz="24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9311"/>
          <a:stretch/>
        </p:blipFill>
        <p:spPr bwMode="auto">
          <a:xfrm>
            <a:off x="304800" y="2209800"/>
            <a:ext cx="8534400" cy="151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123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a:xfrm>
            <a:off x="685800" y="230188"/>
            <a:ext cx="7848600" cy="1143000"/>
          </a:xfrm>
        </p:spPr>
        <p:txBody>
          <a:bodyPr/>
          <a:lstStyle/>
          <a:p>
            <a:pPr algn="ctr"/>
            <a:r>
              <a:rPr lang="en-US" sz="4000" b="0" dirty="0">
                <a:solidFill>
                  <a:srgbClr val="000000"/>
                </a:solidFill>
                <a:ea typeface="ＭＳ Ｐゴシック" charset="0"/>
              </a:rPr>
              <a:t>Charge Delocalization on the </a:t>
            </a:r>
            <a:r>
              <a:rPr lang="en-US" sz="4000" b="0" dirty="0" err="1">
                <a:solidFill>
                  <a:srgbClr val="000000"/>
                </a:solidFill>
                <a:ea typeface="ＭＳ Ｐゴシック" charset="0"/>
              </a:rPr>
              <a:t>Phenoxide</a:t>
            </a:r>
            <a:r>
              <a:rPr lang="en-US" sz="4000" b="0" dirty="0">
                <a:solidFill>
                  <a:srgbClr val="000000"/>
                </a:solidFill>
                <a:ea typeface="ＭＳ Ｐゴシック" charset="0"/>
              </a:rPr>
              <a:t> Ion</a:t>
            </a:r>
          </a:p>
        </p:txBody>
      </p:sp>
      <p:sp>
        <p:nvSpPr>
          <p:cNvPr id="3" name="Rectangle 6"/>
          <p:cNvSpPr txBox="1">
            <a:spLocks noChangeArrowheads="1"/>
          </p:cNvSpPr>
          <p:nvPr/>
        </p:nvSpPr>
        <p:spPr>
          <a:xfrm>
            <a:off x="372536" y="4572000"/>
            <a:ext cx="7969324" cy="1828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400" dirty="0" smtClean="0">
                <a:solidFill>
                  <a:srgbClr val="000000"/>
                </a:solidFill>
                <a:ea typeface="ＭＳ Ｐゴシック" charset="0"/>
              </a:rPr>
              <a:t>The negative charge of the oxygen can be delocalized over four atoms of the </a:t>
            </a:r>
            <a:r>
              <a:rPr lang="en-US" sz="2400" dirty="0" err="1" smtClean="0">
                <a:solidFill>
                  <a:srgbClr val="000000"/>
                </a:solidFill>
                <a:ea typeface="ＭＳ Ｐゴシック" charset="0"/>
              </a:rPr>
              <a:t>phenoxide</a:t>
            </a:r>
            <a:r>
              <a:rPr lang="en-US" sz="2400" dirty="0" smtClean="0">
                <a:solidFill>
                  <a:srgbClr val="000000"/>
                </a:solidFill>
                <a:ea typeface="ＭＳ Ｐゴシック" charset="0"/>
              </a:rPr>
              <a:t> ion.  </a:t>
            </a:r>
          </a:p>
          <a:p>
            <a:pPr>
              <a:lnSpc>
                <a:spcPct val="90000"/>
              </a:lnSpc>
            </a:pPr>
            <a:r>
              <a:rPr lang="en-US" sz="2400" dirty="0" smtClean="0">
                <a:solidFill>
                  <a:srgbClr val="000000"/>
                </a:solidFill>
                <a:ea typeface="ＭＳ Ｐゴシック" charset="0"/>
              </a:rPr>
              <a:t>The true structure is a hybrid between the four resonance forms.</a:t>
            </a:r>
            <a:endParaRPr lang="en-US" sz="24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8666"/>
          <a:stretch/>
        </p:blipFill>
        <p:spPr bwMode="auto">
          <a:xfrm>
            <a:off x="304800" y="2209800"/>
            <a:ext cx="8534400" cy="175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934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71500" y="230188"/>
            <a:ext cx="8001000" cy="1143000"/>
          </a:xfrm>
        </p:spPr>
        <p:txBody>
          <a:bodyPr/>
          <a:lstStyle/>
          <a:p>
            <a:pPr algn="ctr"/>
            <a:r>
              <a:rPr lang="en-US" sz="4400" b="0">
                <a:solidFill>
                  <a:srgbClr val="000000"/>
                </a:solidFill>
                <a:ea typeface="ＭＳ Ｐゴシック" charset="0"/>
              </a:rPr>
              <a:t>Synthesis of Alcohols (Review)</a:t>
            </a:r>
          </a:p>
        </p:txBody>
      </p:sp>
      <p:sp>
        <p:nvSpPr>
          <p:cNvPr id="3" name="Rectangle 3"/>
          <p:cNvSpPr txBox="1">
            <a:spLocks noChangeArrowheads="1"/>
          </p:cNvSpPr>
          <p:nvPr/>
        </p:nvSpPr>
        <p:spPr bwMode="auto">
          <a:xfrm>
            <a:off x="372536" y="1664189"/>
            <a:ext cx="7772400" cy="463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Alcohols can be synthesized by </a:t>
            </a:r>
            <a:r>
              <a:rPr lang="en-US" dirty="0" err="1" smtClean="0">
                <a:ea typeface="ＭＳ Ｐゴシック" charset="0"/>
              </a:rPr>
              <a:t>nucleophilic</a:t>
            </a:r>
            <a:r>
              <a:rPr lang="en-US" dirty="0" smtClean="0">
                <a:ea typeface="ＭＳ Ｐゴシック" charset="0"/>
              </a:rPr>
              <a:t> substitution (usually S</a:t>
            </a:r>
            <a:r>
              <a:rPr lang="en-US" baseline="-25000" dirty="0" smtClean="0">
                <a:ea typeface="ＭＳ Ｐゴシック" charset="0"/>
              </a:rPr>
              <a:t>N</a:t>
            </a:r>
            <a:r>
              <a:rPr lang="en-US" dirty="0" smtClean="0">
                <a:ea typeface="ＭＳ Ｐゴシック" charset="0"/>
              </a:rPr>
              <a:t>2) of alkyl halide.</a:t>
            </a:r>
          </a:p>
          <a:p>
            <a:r>
              <a:rPr lang="en-US" dirty="0" smtClean="0">
                <a:ea typeface="ＭＳ Ｐゴシック" charset="0"/>
              </a:rPr>
              <a:t>Addition of water to double bonds also produces alcohols:</a:t>
            </a:r>
          </a:p>
          <a:p>
            <a:pPr lvl="1"/>
            <a:r>
              <a:rPr lang="en-US" dirty="0" smtClean="0">
                <a:ea typeface="ＭＳ Ｐゴシック" charset="0"/>
              </a:rPr>
              <a:t>Water in acid solution (suffers from rearrangements)</a:t>
            </a:r>
          </a:p>
          <a:p>
            <a:pPr lvl="1"/>
            <a:r>
              <a:rPr lang="en-US" dirty="0" err="1" smtClean="0">
                <a:ea typeface="ＭＳ Ｐゴシック" charset="0"/>
              </a:rPr>
              <a:t>Oxymercuration</a:t>
            </a:r>
            <a:r>
              <a:rPr lang="en-US" dirty="0" smtClean="0">
                <a:ea typeface="ヒラギノ角ゴ Pro W3" charset="0"/>
                <a:cs typeface="Arial" charset="0"/>
              </a:rPr>
              <a:t>–</a:t>
            </a:r>
            <a:r>
              <a:rPr lang="en-US" dirty="0" err="1" smtClean="0">
                <a:ea typeface="ＭＳ Ｐゴシック" charset="0"/>
              </a:rPr>
              <a:t>demercuration</a:t>
            </a:r>
            <a:endParaRPr lang="en-US" dirty="0" smtClean="0">
              <a:ea typeface="ＭＳ Ｐゴシック" charset="0"/>
            </a:endParaRPr>
          </a:p>
          <a:p>
            <a:pPr lvl="1"/>
            <a:r>
              <a:rPr lang="en-US" dirty="0" smtClean="0">
                <a:ea typeface="ＭＳ Ｐゴシック" charset="0"/>
              </a:rPr>
              <a:t>Hydroboration</a:t>
            </a:r>
            <a:r>
              <a:rPr lang="en-US" dirty="0" smtClean="0">
                <a:ea typeface="ヒラギノ角ゴ Pro W3" charset="0"/>
                <a:cs typeface="Arial" charset="0"/>
              </a:rPr>
              <a:t>–</a:t>
            </a:r>
            <a:r>
              <a:rPr lang="en-US" dirty="0" smtClean="0">
                <a:ea typeface="ＭＳ Ｐゴシック" charset="0"/>
              </a:rPr>
              <a:t>oxidation</a:t>
            </a:r>
            <a:r>
              <a:rPr lang="en-US" dirty="0" smtClean="0">
                <a:ea typeface="ヒラギノ角ゴ Pro W3" charset="0"/>
                <a:cs typeface="Arial" charset="0"/>
              </a:rPr>
              <a:t> </a:t>
            </a:r>
            <a:endParaRPr lang="en-US" dirty="0">
              <a:ea typeface="ヒラギノ角ゴ Pro W3" charset="0"/>
              <a:cs typeface="Arial" charset="0"/>
            </a:endParaRPr>
          </a:p>
        </p:txBody>
      </p:sp>
    </p:spTree>
    <p:extLst>
      <p:ext uri="{BB962C8B-B14F-4D97-AF65-F5344CB8AC3E}">
        <p14:creationId xmlns:p14="http://schemas.microsoft.com/office/powerpoint/2010/main" val="40837528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000" b="0" dirty="0">
                <a:solidFill>
                  <a:srgbClr val="000000"/>
                </a:solidFill>
                <a:ea typeface="ＭＳ Ｐゴシック" charset="0"/>
              </a:rPr>
              <a:t>Structure of </a:t>
            </a:r>
            <a:r>
              <a:rPr lang="en-US" sz="4000" b="0" dirty="0" smtClean="0">
                <a:solidFill>
                  <a:srgbClr val="000000"/>
                </a:solidFill>
                <a:ea typeface="ＭＳ Ｐゴシック" charset="0"/>
              </a:rPr>
              <a:t>Water</a:t>
            </a:r>
            <a:br>
              <a:rPr lang="en-US" sz="4000" b="0" dirty="0" smtClean="0">
                <a:solidFill>
                  <a:srgbClr val="000000"/>
                </a:solidFill>
                <a:ea typeface="ＭＳ Ｐゴシック" charset="0"/>
              </a:rPr>
            </a:br>
            <a:r>
              <a:rPr lang="en-US" sz="4000" b="0" dirty="0" smtClean="0">
                <a:solidFill>
                  <a:srgbClr val="000000"/>
                </a:solidFill>
                <a:ea typeface="ＭＳ Ｐゴシック" charset="0"/>
              </a:rPr>
              <a:t>and </a:t>
            </a:r>
            <a:r>
              <a:rPr lang="en-US" sz="4000" b="0" dirty="0">
                <a:solidFill>
                  <a:srgbClr val="000000"/>
                </a:solidFill>
                <a:ea typeface="ＭＳ Ｐゴシック" charset="0"/>
              </a:rPr>
              <a:t>Methanol</a:t>
            </a:r>
          </a:p>
        </p:txBody>
      </p:sp>
      <p:sp>
        <p:nvSpPr>
          <p:cNvPr id="3" name="Rectangle 3"/>
          <p:cNvSpPr txBox="1">
            <a:spLocks noChangeArrowheads="1"/>
          </p:cNvSpPr>
          <p:nvPr/>
        </p:nvSpPr>
        <p:spPr>
          <a:xfrm>
            <a:off x="361952" y="4267199"/>
            <a:ext cx="8189147" cy="203367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400" dirty="0" smtClean="0">
                <a:ea typeface="ＭＳ Ｐゴシック" charset="0"/>
              </a:rPr>
              <a:t>Oxygen is </a:t>
            </a:r>
            <a:r>
              <a:rPr lang="en-US" sz="2400" i="1" dirty="0" smtClean="0">
                <a:ea typeface="ＭＳ Ｐゴシック" charset="0"/>
              </a:rPr>
              <a:t>sp</a:t>
            </a:r>
            <a:r>
              <a:rPr lang="en-US" sz="2400" baseline="30000" dirty="0" smtClean="0">
                <a:ea typeface="ＭＳ Ｐゴシック" charset="0"/>
              </a:rPr>
              <a:t>3 </a:t>
            </a:r>
            <a:r>
              <a:rPr lang="en-US" sz="2400" dirty="0" smtClean="0">
                <a:ea typeface="ＭＳ Ｐゴシック" charset="0"/>
              </a:rPr>
              <a:t>hybridized and tetrahedral.</a:t>
            </a:r>
          </a:p>
          <a:p>
            <a:pPr>
              <a:lnSpc>
                <a:spcPct val="90000"/>
              </a:lnSpc>
            </a:pPr>
            <a:r>
              <a:rPr lang="en-US" sz="2400" dirty="0" smtClean="0">
                <a:solidFill>
                  <a:srgbClr val="000000"/>
                </a:solidFill>
                <a:ea typeface="ＭＳ Ｐゴシック" charset="0"/>
              </a:rPr>
              <a:t>The H</a:t>
            </a:r>
            <a:r>
              <a:rPr lang="en-US" sz="2400" dirty="0" smtClean="0">
                <a:solidFill>
                  <a:srgbClr val="000000"/>
                </a:solidFill>
                <a:ea typeface="ＭＳ Ｐゴシック" charset="0"/>
                <a:cs typeface="Arial" charset="0"/>
              </a:rPr>
              <a:t>—</a:t>
            </a:r>
            <a:r>
              <a:rPr lang="en-US" sz="2400" dirty="0" smtClean="0">
                <a:solidFill>
                  <a:srgbClr val="000000"/>
                </a:solidFill>
                <a:ea typeface="ＭＳ Ｐゴシック" charset="0"/>
              </a:rPr>
              <a:t>O</a:t>
            </a:r>
            <a:r>
              <a:rPr lang="en-US" sz="2400" dirty="0" smtClean="0">
                <a:solidFill>
                  <a:srgbClr val="000000"/>
                </a:solidFill>
                <a:ea typeface="ＭＳ Ｐゴシック" charset="0"/>
                <a:cs typeface="Arial" charset="0"/>
              </a:rPr>
              <a:t>—</a:t>
            </a:r>
            <a:r>
              <a:rPr lang="en-US" sz="2400" dirty="0" smtClean="0">
                <a:solidFill>
                  <a:srgbClr val="000000"/>
                </a:solidFill>
                <a:ea typeface="ＭＳ Ｐゴシック" charset="0"/>
              </a:rPr>
              <a:t>H angle in water is 104.5</a:t>
            </a:r>
            <a:r>
              <a:rPr lang="en-US" sz="2400" dirty="0">
                <a:ea typeface="Calibri"/>
              </a:rPr>
              <a:t>°</a:t>
            </a:r>
            <a:r>
              <a:rPr lang="en-US" sz="2400" dirty="0" smtClean="0">
                <a:solidFill>
                  <a:srgbClr val="000000"/>
                </a:solidFill>
                <a:ea typeface="ＭＳ Ｐゴシック" charset="0"/>
              </a:rPr>
              <a:t>.  </a:t>
            </a:r>
          </a:p>
          <a:p>
            <a:pPr>
              <a:lnSpc>
                <a:spcPct val="90000"/>
              </a:lnSpc>
            </a:pPr>
            <a:r>
              <a:rPr lang="en-US" sz="2400" dirty="0" smtClean="0">
                <a:solidFill>
                  <a:srgbClr val="000000"/>
                </a:solidFill>
                <a:ea typeface="ＭＳ Ｐゴシック" charset="0"/>
              </a:rPr>
              <a:t>The C</a:t>
            </a:r>
            <a:r>
              <a:rPr lang="en-US" sz="2400" dirty="0" smtClean="0">
                <a:solidFill>
                  <a:srgbClr val="000000"/>
                </a:solidFill>
                <a:ea typeface="ＭＳ Ｐゴシック" charset="0"/>
                <a:cs typeface="Arial" charset="0"/>
              </a:rPr>
              <a:t>—</a:t>
            </a:r>
            <a:r>
              <a:rPr lang="en-US" sz="2400" dirty="0" smtClean="0">
                <a:solidFill>
                  <a:srgbClr val="000000"/>
                </a:solidFill>
                <a:ea typeface="ＭＳ Ｐゴシック" charset="0"/>
              </a:rPr>
              <a:t>O</a:t>
            </a:r>
            <a:r>
              <a:rPr lang="en-US" sz="2400" dirty="0" smtClean="0">
                <a:solidFill>
                  <a:srgbClr val="000000"/>
                </a:solidFill>
                <a:ea typeface="ＭＳ Ｐゴシック" charset="0"/>
                <a:cs typeface="Arial" charset="0"/>
              </a:rPr>
              <a:t>—</a:t>
            </a:r>
            <a:r>
              <a:rPr lang="en-US" sz="2400" dirty="0" smtClean="0">
                <a:solidFill>
                  <a:srgbClr val="000000"/>
                </a:solidFill>
                <a:ea typeface="ＭＳ Ｐゴシック" charset="0"/>
              </a:rPr>
              <a:t>H angle in methyl alcohol is 108.9</a:t>
            </a:r>
            <a:r>
              <a:rPr lang="en-US" sz="2400" dirty="0">
                <a:ea typeface="Calibri"/>
              </a:rPr>
              <a:t>°</a:t>
            </a:r>
            <a:r>
              <a:rPr lang="en-US" sz="2400" dirty="0" smtClean="0">
                <a:solidFill>
                  <a:srgbClr val="000000"/>
                </a:solidFill>
                <a:ea typeface="ＭＳ Ｐゴシック" charset="0"/>
              </a:rPr>
              <a:t>.</a:t>
            </a:r>
          </a:p>
          <a:p>
            <a:pPr>
              <a:lnSpc>
                <a:spcPct val="90000"/>
              </a:lnSpc>
            </a:pPr>
            <a:r>
              <a:rPr lang="en-US" sz="2400" dirty="0" smtClean="0">
                <a:solidFill>
                  <a:srgbClr val="000000"/>
                </a:solidFill>
                <a:ea typeface="ＭＳ Ｐゴシック" charset="0"/>
              </a:rPr>
              <a:t>The </a:t>
            </a:r>
            <a:r>
              <a:rPr lang="en-US" sz="2400" dirty="0" err="1" smtClean="0">
                <a:solidFill>
                  <a:srgbClr val="000000"/>
                </a:solidFill>
                <a:ea typeface="ＭＳ Ｐゴシック" charset="0"/>
              </a:rPr>
              <a:t>carbinol</a:t>
            </a:r>
            <a:r>
              <a:rPr lang="en-US" sz="2400" dirty="0" smtClean="0">
                <a:solidFill>
                  <a:srgbClr val="000000"/>
                </a:solidFill>
                <a:ea typeface="ＭＳ Ｐゴシック" charset="0"/>
              </a:rPr>
              <a:t> carbon atom is the carbon bonded to the hydroxyl group.</a:t>
            </a:r>
            <a:endParaRPr lang="en-US" sz="2400" dirty="0">
              <a:solidFill>
                <a:srgbClr val="000000"/>
              </a:solidFill>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8693"/>
          <a:stretch/>
        </p:blipFill>
        <p:spPr bwMode="auto">
          <a:xfrm>
            <a:off x="304800" y="2133600"/>
            <a:ext cx="8534400" cy="16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8175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Synthesis of Vicinal Diols (Review)</a:t>
            </a:r>
          </a:p>
        </p:txBody>
      </p:sp>
      <p:sp>
        <p:nvSpPr>
          <p:cNvPr id="3" name="Rectangle 3"/>
          <p:cNvSpPr txBox="1">
            <a:spLocks noChangeArrowheads="1"/>
          </p:cNvSpPr>
          <p:nvPr/>
        </p:nvSpPr>
        <p:spPr bwMode="auto">
          <a:xfrm>
            <a:off x="393702" y="1981200"/>
            <a:ext cx="7772400" cy="467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dirty="0" smtClean="0">
                <a:ea typeface="ＭＳ Ｐゴシック" charset="0"/>
              </a:rPr>
              <a:t>Vicinal </a:t>
            </a:r>
            <a:r>
              <a:rPr lang="en-US" dirty="0" err="1" smtClean="0">
                <a:ea typeface="ＭＳ Ｐゴシック" charset="0"/>
              </a:rPr>
              <a:t>diols</a:t>
            </a:r>
            <a:r>
              <a:rPr lang="en-US" dirty="0" smtClean="0">
                <a:ea typeface="ＭＳ Ｐゴシック" charset="0"/>
              </a:rPr>
              <a:t> can be synthesized by two different methods:</a:t>
            </a:r>
          </a:p>
          <a:p>
            <a:pPr indent="0"/>
            <a:r>
              <a:rPr lang="en-US" dirty="0" smtClean="0">
                <a:ea typeface="ＭＳ Ｐゴシック" charset="0"/>
              </a:rPr>
              <a:t> </a:t>
            </a:r>
            <a:r>
              <a:rPr lang="en-US" dirty="0" err="1" smtClean="0">
                <a:ea typeface="ＭＳ Ｐゴシック" charset="0"/>
              </a:rPr>
              <a:t>Syn</a:t>
            </a:r>
            <a:r>
              <a:rPr lang="en-US" dirty="0" smtClean="0">
                <a:ea typeface="ＭＳ Ｐゴシック" charset="0"/>
              </a:rPr>
              <a:t> hydroxylation of alkenes</a:t>
            </a:r>
          </a:p>
          <a:p>
            <a:pPr marL="968375" lvl="1" indent="-276225"/>
            <a:r>
              <a:rPr lang="en-US" dirty="0" smtClean="0">
                <a:ea typeface="ＭＳ Ｐゴシック" charset="0"/>
              </a:rPr>
              <a:t>Osmium tetroxide, hydrogen peroxide</a:t>
            </a:r>
          </a:p>
          <a:p>
            <a:pPr marL="968375" lvl="1" indent="-276225"/>
            <a:r>
              <a:rPr lang="en-US" dirty="0" smtClean="0">
                <a:ea typeface="ＭＳ Ｐゴシック" charset="0"/>
              </a:rPr>
              <a:t>Cold, dilute, basic potassium permanganate</a:t>
            </a:r>
          </a:p>
          <a:p>
            <a:pPr indent="0"/>
            <a:r>
              <a:rPr lang="en-US" dirty="0" smtClean="0">
                <a:ea typeface="ＭＳ Ｐゴシック" charset="0"/>
              </a:rPr>
              <a:t> Anti hydroxylation of alkenes</a:t>
            </a:r>
          </a:p>
          <a:p>
            <a:pPr marL="968375" lvl="1" indent="-276225"/>
            <a:r>
              <a:rPr lang="en-US" dirty="0" err="1" smtClean="0">
                <a:ea typeface="ＭＳ Ｐゴシック" charset="0"/>
              </a:rPr>
              <a:t>Peroxyacids</a:t>
            </a:r>
            <a:r>
              <a:rPr lang="en-US" dirty="0" smtClean="0">
                <a:ea typeface="ＭＳ Ｐゴシック" charset="0"/>
              </a:rPr>
              <a:t> followed by hydrolysis</a:t>
            </a:r>
            <a:r>
              <a:rPr lang="en-US" dirty="0" smtClean="0">
                <a:ea typeface="ヒラギノ角ゴ Pro W3" charset="0"/>
                <a:cs typeface="Arial" charset="0"/>
              </a:rPr>
              <a:t> </a:t>
            </a:r>
            <a:endParaRPr lang="en-US" dirty="0">
              <a:ea typeface="ヒラギノ角ゴ Pro W3" charset="0"/>
              <a:cs typeface="Arial" charset="0"/>
            </a:endParaRPr>
          </a:p>
        </p:txBody>
      </p:sp>
    </p:spTree>
    <p:extLst>
      <p:ext uri="{BB962C8B-B14F-4D97-AF65-F5344CB8AC3E}">
        <p14:creationId xmlns:p14="http://schemas.microsoft.com/office/powerpoint/2010/main" val="41486446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Organometallic Reagents</a:t>
            </a:r>
          </a:p>
        </p:txBody>
      </p:sp>
      <p:sp>
        <p:nvSpPr>
          <p:cNvPr id="3" name="Rectangle 3"/>
          <p:cNvSpPr txBox="1">
            <a:spLocks noChangeArrowheads="1"/>
          </p:cNvSpPr>
          <p:nvPr/>
        </p:nvSpPr>
        <p:spPr bwMode="auto">
          <a:xfrm>
            <a:off x="345020" y="1676400"/>
            <a:ext cx="8395781"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Carbon is negatively charged, so it is bonded to a metal (usually Mg or Li).</a:t>
            </a:r>
          </a:p>
          <a:p>
            <a:r>
              <a:rPr lang="en-US" dirty="0" smtClean="0">
                <a:ea typeface="ＭＳ Ｐゴシック" charset="0"/>
              </a:rPr>
              <a:t>It will attack a partially positive carbon.</a:t>
            </a:r>
          </a:p>
          <a:p>
            <a:pPr lvl="1"/>
            <a:r>
              <a:rPr lang="en-US" sz="3200" dirty="0" smtClean="0">
                <a:ea typeface="ＭＳ Ｐゴシック" charset="0"/>
              </a:rPr>
              <a:t>C</a:t>
            </a:r>
            <a:r>
              <a:rPr lang="en-US" sz="3200" dirty="0" smtClean="0">
                <a:ea typeface="ヒラギノ角ゴ Pro W3" charset="0"/>
                <a:cs typeface="Arial" charset="0"/>
              </a:rPr>
              <a:t>—</a:t>
            </a:r>
            <a:r>
              <a:rPr lang="en-US" sz="3200" dirty="0" smtClean="0">
                <a:ea typeface="ＭＳ Ｐゴシック" charset="0"/>
              </a:rPr>
              <a:t>X (alkyl halides)</a:t>
            </a:r>
          </a:p>
          <a:p>
            <a:pPr lvl="1"/>
            <a:r>
              <a:rPr lang="en-US" sz="3200" dirty="0" smtClean="0">
                <a:ea typeface="ＭＳ Ｐゴシック" charset="0"/>
              </a:rPr>
              <a:t>C</a:t>
            </a:r>
            <a:r>
              <a:rPr lang="en-US" sz="3200" dirty="0" smtClean="0">
                <a:ea typeface="ヒラギノ角ゴ Pro W3" charset="0"/>
                <a:cs typeface="Arial" charset="0"/>
              </a:rPr>
              <a:t>═</a:t>
            </a:r>
            <a:r>
              <a:rPr lang="en-US" sz="3200" dirty="0" smtClean="0">
                <a:ea typeface="ＭＳ Ｐゴシック" charset="0"/>
              </a:rPr>
              <a:t>O (carbonyl)</a:t>
            </a:r>
          </a:p>
          <a:p>
            <a:r>
              <a:rPr lang="en-US" dirty="0" smtClean="0">
                <a:ea typeface="ＭＳ Ｐゴシック" charset="0"/>
              </a:rPr>
              <a:t>Good for forming carbon</a:t>
            </a:r>
            <a:r>
              <a:rPr lang="en-US" dirty="0" smtClean="0">
                <a:ea typeface="ＭＳ Ｐゴシック" charset="0"/>
                <a:cs typeface="Arial" charset="0"/>
              </a:rPr>
              <a:t>–</a:t>
            </a:r>
            <a:r>
              <a:rPr lang="en-US" dirty="0" smtClean="0">
                <a:ea typeface="ＭＳ Ｐゴシック" charset="0"/>
              </a:rPr>
              <a:t>carbon bonds</a:t>
            </a:r>
            <a:r>
              <a:rPr lang="en-US" dirty="0" smtClean="0">
                <a:ea typeface="ＭＳ Ｐゴシック" charset="0"/>
                <a:cs typeface="Arial" charset="0"/>
              </a:rPr>
              <a:t> </a:t>
            </a:r>
            <a:br>
              <a:rPr lang="en-US" dirty="0" smtClean="0">
                <a:ea typeface="ＭＳ Ｐゴシック" charset="0"/>
                <a:cs typeface="Arial" charset="0"/>
              </a:rPr>
            </a:br>
            <a:r>
              <a:rPr lang="en-US" dirty="0" smtClean="0">
                <a:ea typeface="ＭＳ Ｐゴシック" charset="0"/>
                <a:cs typeface="Arial" charset="0"/>
              </a:rPr>
              <a:t>                                                           </a:t>
            </a:r>
            <a:endParaRPr lang="en-US" dirty="0">
              <a:ea typeface="ＭＳ Ｐゴシック" charset="0"/>
              <a:cs typeface="Arial" charset="0"/>
            </a:endParaRPr>
          </a:p>
        </p:txBody>
      </p:sp>
    </p:spTree>
    <p:extLst>
      <p:ext uri="{BB962C8B-B14F-4D97-AF65-F5344CB8AC3E}">
        <p14:creationId xmlns:p14="http://schemas.microsoft.com/office/powerpoint/2010/main" val="25910151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Sodium </a:t>
            </a:r>
            <a:r>
              <a:rPr lang="en-US" sz="4400" b="0" dirty="0" err="1">
                <a:solidFill>
                  <a:srgbClr val="000000"/>
                </a:solidFill>
                <a:ea typeface="ＭＳ Ｐゴシック" charset="0"/>
              </a:rPr>
              <a:t>Acetylides</a:t>
            </a:r>
            <a:endParaRPr lang="en-US" sz="4400" b="0" dirty="0">
              <a:solidFill>
                <a:srgbClr val="000000"/>
              </a:solidFill>
              <a:ea typeface="ＭＳ Ｐゴシック" charset="0"/>
            </a:endParaRPr>
          </a:p>
        </p:txBody>
      </p:sp>
      <p:sp>
        <p:nvSpPr>
          <p:cNvPr id="3" name="Text Placeholder 6"/>
          <p:cNvSpPr txBox="1">
            <a:spLocks/>
          </p:cNvSpPr>
          <p:nvPr/>
        </p:nvSpPr>
        <p:spPr>
          <a:xfrm>
            <a:off x="383119" y="3840289"/>
            <a:ext cx="7772400" cy="250942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smtClean="0">
                <a:latin typeface="Arial" charset="0"/>
                <a:ea typeface="ＭＳ Ｐゴシック" charset="0"/>
              </a:rPr>
              <a:t>Terminal alkynes can be converted to sodium acetylides by treatment with an unusually strong base like sodium amide (NaNH</a:t>
            </a:r>
            <a:r>
              <a:rPr lang="en-US" sz="2400" baseline="-25000" smtClean="0">
                <a:latin typeface="Arial" charset="0"/>
                <a:ea typeface="ＭＳ Ｐゴシック" charset="0"/>
              </a:rPr>
              <a:t>2</a:t>
            </a:r>
            <a:r>
              <a:rPr lang="en-US" sz="2400" smtClean="0">
                <a:latin typeface="Arial" charset="0"/>
                <a:ea typeface="ＭＳ Ｐゴシック" charset="0"/>
              </a:rPr>
              <a:t>). </a:t>
            </a:r>
          </a:p>
          <a:p>
            <a:r>
              <a:rPr lang="en-US" sz="2400" smtClean="0">
                <a:latin typeface="Arial" charset="0"/>
                <a:ea typeface="ＭＳ Ｐゴシック" charset="0"/>
              </a:rPr>
              <a:t>These sodium acetylides are useful nucleophiles, reacting with alkyl halides and carbonyl compounds to form new carbon–carbon bonds.</a:t>
            </a:r>
            <a:endParaRPr lang="en-US" sz="2400">
              <a:latin typeface="Arial" charset="0"/>
              <a:ea typeface="ＭＳ Ｐゴシック" charset="0"/>
            </a:endParaRPr>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b="6683"/>
          <a:stretch/>
        </p:blipFill>
        <p:spPr bwMode="auto">
          <a:xfrm>
            <a:off x="914400" y="1484199"/>
            <a:ext cx="7315200" cy="213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0311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Grignard Reagents</a:t>
            </a:r>
          </a:p>
        </p:txBody>
      </p:sp>
      <p:sp>
        <p:nvSpPr>
          <p:cNvPr id="3" name="Rectangle 3"/>
          <p:cNvSpPr txBox="1">
            <a:spLocks noChangeArrowheads="1"/>
          </p:cNvSpPr>
          <p:nvPr/>
        </p:nvSpPr>
        <p:spPr>
          <a:xfrm>
            <a:off x="361409" y="3324495"/>
            <a:ext cx="8421182" cy="30984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ea typeface="ＭＳ Ｐゴシック" charset="0"/>
              </a:rPr>
              <a:t>Formula R</a:t>
            </a:r>
            <a:r>
              <a:rPr lang="en-US" sz="2400" dirty="0" smtClean="0">
                <a:ea typeface="ＭＳ Ｐゴシック" charset="0"/>
                <a:cs typeface="Arial" charset="0"/>
              </a:rPr>
              <a:t>—</a:t>
            </a:r>
            <a:r>
              <a:rPr lang="en-US" sz="2400" dirty="0" smtClean="0">
                <a:ea typeface="ＭＳ Ｐゴシック" charset="0"/>
              </a:rPr>
              <a:t>Mg</a:t>
            </a:r>
            <a:r>
              <a:rPr lang="en-US" sz="2400" dirty="0" smtClean="0">
                <a:ea typeface="ＭＳ Ｐゴシック" charset="0"/>
                <a:cs typeface="Arial" charset="0"/>
              </a:rPr>
              <a:t>—</a:t>
            </a:r>
            <a:r>
              <a:rPr lang="en-US" sz="2400" dirty="0" smtClean="0">
                <a:ea typeface="ＭＳ Ｐゴシック" charset="0"/>
              </a:rPr>
              <a:t>X (reacts like R:</a:t>
            </a:r>
            <a:r>
              <a:rPr lang="en-US" baseline="30000" dirty="0" smtClean="0">
                <a:ea typeface="ＭＳ Ｐゴシック" charset="0"/>
              </a:rPr>
              <a:t>–</a:t>
            </a:r>
            <a:r>
              <a:rPr lang="en-US" sz="2400" dirty="0" smtClean="0">
                <a:ea typeface="ＭＳ Ｐゴシック" charset="0"/>
              </a:rPr>
              <a:t> </a:t>
            </a:r>
            <a:r>
              <a:rPr lang="en-US" sz="2400" baseline="30000" dirty="0" smtClean="0">
                <a:ea typeface="ＭＳ Ｐゴシック" charset="0"/>
              </a:rPr>
              <a:t>+</a:t>
            </a:r>
            <a:r>
              <a:rPr lang="en-US" sz="2400" dirty="0" err="1" smtClean="0">
                <a:ea typeface="ＭＳ Ｐゴシック" charset="0"/>
              </a:rPr>
              <a:t>MgX</a:t>
            </a:r>
            <a:r>
              <a:rPr lang="en-US" sz="2400" dirty="0" smtClean="0">
                <a:ea typeface="ＭＳ Ｐゴシック" charset="0"/>
              </a:rPr>
              <a:t>)</a:t>
            </a:r>
          </a:p>
          <a:p>
            <a:r>
              <a:rPr lang="en-US" sz="2400" dirty="0" smtClean="0">
                <a:ea typeface="ＭＳ Ｐゴシック" charset="0"/>
              </a:rPr>
              <a:t>Ethers are used as solvents to stabilize the complex.</a:t>
            </a:r>
          </a:p>
          <a:p>
            <a:r>
              <a:rPr lang="en-US" sz="2400" dirty="0" smtClean="0">
                <a:ea typeface="ＭＳ Ｐゴシック" charset="0"/>
              </a:rPr>
              <a:t>Iodides are the most reactive. Fluorides generally do not react.</a:t>
            </a:r>
          </a:p>
          <a:p>
            <a:r>
              <a:rPr lang="en-US" sz="2400" dirty="0" smtClean="0">
                <a:ea typeface="ＭＳ Ｐゴシック" charset="0"/>
              </a:rPr>
              <a:t>May be formed from primary, secondary, or tertiary alkyl halides</a:t>
            </a:r>
            <a:endParaRPr lang="en-US" sz="24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14935"/>
          <a:stretch/>
        </p:blipFill>
        <p:spPr bwMode="auto">
          <a:xfrm>
            <a:off x="304800" y="1791331"/>
            <a:ext cx="8534400" cy="94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6168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10_slide34_formatio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40" y="4337965"/>
            <a:ext cx="7772400" cy="977900"/>
          </a:xfrm>
          <a:prstGeom prst="rect">
            <a:avLst/>
          </a:prstGeom>
        </p:spPr>
      </p:pic>
      <p:pic>
        <p:nvPicPr>
          <p:cNvPr id="5" name="Picture 4" descr="Ch10_slide34_formation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579" y="2366127"/>
            <a:ext cx="7086600" cy="1282700"/>
          </a:xfrm>
          <a:prstGeom prst="rect">
            <a:avLst/>
          </a:prstGeom>
        </p:spPr>
      </p:pic>
      <p:sp>
        <p:nvSpPr>
          <p:cNvPr id="2" name="Rectangle 2"/>
          <p:cNvSpPr>
            <a:spLocks noGrp="1" noChangeArrowheads="1"/>
          </p:cNvSpPr>
          <p:nvPr>
            <p:ph type="title" sz="quarter"/>
          </p:nvPr>
        </p:nvSpPr>
        <p:spPr>
          <a:xfrm>
            <a:off x="685800" y="230188"/>
            <a:ext cx="7848600" cy="1143000"/>
          </a:xfrm>
        </p:spPr>
        <p:txBody>
          <a:bodyPr/>
          <a:lstStyle/>
          <a:p>
            <a:pPr algn="ctr"/>
            <a:r>
              <a:rPr lang="en-US" sz="4400" b="0">
                <a:solidFill>
                  <a:srgbClr val="000000"/>
                </a:solidFill>
                <a:ea typeface="ＭＳ Ｐゴシック" charset="0"/>
              </a:rPr>
              <a:t>Formation of Grignards</a:t>
            </a:r>
          </a:p>
        </p:txBody>
      </p:sp>
    </p:spTree>
    <p:extLst>
      <p:ext uri="{BB962C8B-B14F-4D97-AF65-F5344CB8AC3E}">
        <p14:creationId xmlns:p14="http://schemas.microsoft.com/office/powerpoint/2010/main" val="15865007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47700" y="230188"/>
            <a:ext cx="7848600" cy="1143000"/>
          </a:xfrm>
        </p:spPr>
        <p:txBody>
          <a:bodyPr/>
          <a:lstStyle/>
          <a:p>
            <a:pPr algn="ctr"/>
            <a:r>
              <a:rPr lang="en-US" sz="4400" b="0">
                <a:solidFill>
                  <a:srgbClr val="000000"/>
                </a:solidFill>
                <a:ea typeface="ＭＳ Ｐゴシック" charset="0"/>
              </a:rPr>
              <a:t>Grignards (Continued)</a:t>
            </a:r>
          </a:p>
        </p:txBody>
      </p:sp>
      <p:pic>
        <p:nvPicPr>
          <p:cNvPr id="3" name="Picture 2" descr="10_Pg476_UnFigure_3.jpg"/>
          <p:cNvPicPr>
            <a:picLocks noChangeAspect="1"/>
          </p:cNvPicPr>
          <p:nvPr/>
        </p:nvPicPr>
        <p:blipFill rotWithShape="1">
          <a:blip r:embed="rId3">
            <a:extLst>
              <a:ext uri="{28A0092B-C50C-407E-A947-70E740481C1C}">
                <a14:useLocalDpi xmlns:a14="http://schemas.microsoft.com/office/drawing/2010/main" val="0"/>
              </a:ext>
            </a:extLst>
          </a:blip>
          <a:srcRect b="5251"/>
          <a:stretch/>
        </p:blipFill>
        <p:spPr>
          <a:xfrm>
            <a:off x="304800" y="3110466"/>
            <a:ext cx="8534400" cy="3043876"/>
          </a:xfrm>
          <a:prstGeom prst="rect">
            <a:avLst/>
          </a:prstGeom>
        </p:spPr>
      </p:pic>
      <p:pic>
        <p:nvPicPr>
          <p:cNvPr id="4" name="Picture 3" descr="Ch10_Pg476_slide35_reactivity box.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306" y="1523864"/>
            <a:ext cx="8425388" cy="808436"/>
          </a:xfrm>
          <a:prstGeom prst="rect">
            <a:avLst/>
          </a:prstGeom>
        </p:spPr>
      </p:pic>
    </p:spTree>
    <p:extLst>
      <p:ext uri="{BB962C8B-B14F-4D97-AF65-F5344CB8AC3E}">
        <p14:creationId xmlns:p14="http://schemas.microsoft.com/office/powerpoint/2010/main" val="37522551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Organolithium Reagents</a:t>
            </a:r>
          </a:p>
        </p:txBody>
      </p:sp>
      <p:sp>
        <p:nvSpPr>
          <p:cNvPr id="3" name="Rectangle 3"/>
          <p:cNvSpPr txBox="1">
            <a:spLocks noChangeArrowheads="1"/>
          </p:cNvSpPr>
          <p:nvPr/>
        </p:nvSpPr>
        <p:spPr bwMode="auto">
          <a:xfrm>
            <a:off x="372536" y="3733800"/>
            <a:ext cx="8001000"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smtClean="0">
                <a:ea typeface="ＭＳ Ｐゴシック" charset="0"/>
              </a:rPr>
              <a:t>Reacts the same way as a Grignard</a:t>
            </a:r>
          </a:p>
          <a:p>
            <a:r>
              <a:rPr lang="en-US" sz="2800" smtClean="0">
                <a:ea typeface="ＭＳ Ｐゴシック" charset="0"/>
              </a:rPr>
              <a:t>Can be produced from alkyl, vinyl, or aryl halides, just like Grignard reagents</a:t>
            </a:r>
          </a:p>
          <a:p>
            <a:r>
              <a:rPr lang="en-US" sz="2800" smtClean="0">
                <a:ea typeface="ＭＳ Ｐゴシック" charset="0"/>
              </a:rPr>
              <a:t>Ether is not necessary; a wide variety of solvents can be used.</a:t>
            </a:r>
            <a:r>
              <a:rPr lang="en-US" sz="2800" smtClean="0">
                <a:ea typeface="ＭＳ Ｐゴシック" charset="0"/>
                <a:cs typeface="Arial" charset="0"/>
              </a:rPr>
              <a:t> </a:t>
            </a:r>
            <a:br>
              <a:rPr lang="en-US" sz="2800" smtClean="0">
                <a:ea typeface="ＭＳ Ｐゴシック" charset="0"/>
                <a:cs typeface="Arial" charset="0"/>
              </a:rPr>
            </a:br>
            <a:endParaRPr lang="en-US" sz="2800">
              <a:ea typeface="ＭＳ Ｐゴシック" charset="0"/>
              <a:cs typeface="Arial" charset="0"/>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t="-2" b="84558"/>
          <a:stretch>
            <a:fillRect/>
          </a:stretch>
        </p:blipFill>
        <p:spPr bwMode="auto">
          <a:xfrm>
            <a:off x="304800" y="2381250"/>
            <a:ext cx="8534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97641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7848600" cy="1467140"/>
          </a:xfrm>
        </p:spPr>
        <p:txBody>
          <a:bodyPr/>
          <a:lstStyle/>
          <a:p>
            <a:pPr algn="ctr"/>
            <a:r>
              <a:rPr lang="en-US" sz="4400" b="0" dirty="0">
                <a:solidFill>
                  <a:srgbClr val="000000"/>
                </a:solidFill>
                <a:ea typeface="ＭＳ Ｐゴシック" charset="0"/>
              </a:rPr>
              <a:t>Examples </a:t>
            </a:r>
            <a:r>
              <a:rPr lang="en-US" sz="4400" b="0" dirty="0" smtClean="0">
                <a:solidFill>
                  <a:srgbClr val="000000"/>
                </a:solidFill>
                <a:ea typeface="ＭＳ Ｐゴシック" charset="0"/>
              </a:rPr>
              <a:t>of</a:t>
            </a:r>
            <a:br>
              <a:rPr lang="en-US" sz="4400" b="0" dirty="0" smtClean="0">
                <a:solidFill>
                  <a:srgbClr val="000000"/>
                </a:solidFill>
                <a:ea typeface="ＭＳ Ｐゴシック" charset="0"/>
              </a:rPr>
            </a:br>
            <a:r>
              <a:rPr lang="en-US" sz="4400" b="0" dirty="0" err="1" smtClean="0">
                <a:solidFill>
                  <a:srgbClr val="000000"/>
                </a:solidFill>
                <a:ea typeface="ＭＳ Ｐゴシック" charset="0"/>
              </a:rPr>
              <a:t>Organolithium</a:t>
            </a:r>
            <a:r>
              <a:rPr lang="en-US" sz="4400" b="0" dirty="0" smtClean="0">
                <a:solidFill>
                  <a:srgbClr val="000000"/>
                </a:solidFill>
                <a:ea typeface="ＭＳ Ｐゴシック" charset="0"/>
              </a:rPr>
              <a:t> </a:t>
            </a:r>
            <a:r>
              <a:rPr lang="en-US" sz="4400" b="0" dirty="0">
                <a:solidFill>
                  <a:srgbClr val="000000"/>
                </a:solidFill>
                <a:ea typeface="ＭＳ Ｐゴシック" charset="0"/>
              </a:rPr>
              <a:t>Reagents </a:t>
            </a:r>
          </a:p>
        </p:txBody>
      </p:sp>
      <p:pic>
        <p:nvPicPr>
          <p:cNvPr id="3" name="Picture 2" descr="10_Pg477_UnFigure_2.jpg"/>
          <p:cNvPicPr>
            <a:picLocks noChangeAspect="1"/>
          </p:cNvPicPr>
          <p:nvPr/>
        </p:nvPicPr>
        <p:blipFill rotWithShape="1">
          <a:blip r:embed="rId3">
            <a:extLst>
              <a:ext uri="{28A0092B-C50C-407E-A947-70E740481C1C}">
                <a14:useLocalDpi xmlns:a14="http://schemas.microsoft.com/office/drawing/2010/main" val="0"/>
              </a:ext>
            </a:extLst>
          </a:blip>
          <a:srcRect t="29110" b="4779"/>
          <a:stretch/>
        </p:blipFill>
        <p:spPr>
          <a:xfrm>
            <a:off x="304800" y="2515465"/>
            <a:ext cx="8534400" cy="2857374"/>
          </a:xfrm>
          <a:prstGeom prst="rect">
            <a:avLst/>
          </a:prstGeom>
        </p:spPr>
      </p:pic>
    </p:spTree>
    <p:extLst>
      <p:ext uri="{BB962C8B-B14F-4D97-AF65-F5344CB8AC3E}">
        <p14:creationId xmlns:p14="http://schemas.microsoft.com/office/powerpoint/2010/main" val="18180718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491562"/>
          </a:xfrm>
        </p:spPr>
        <p:txBody>
          <a:bodyPr/>
          <a:lstStyle/>
          <a:p>
            <a:pPr algn="ctr"/>
            <a:r>
              <a:rPr lang="en-US" sz="4400" b="0" dirty="0">
                <a:solidFill>
                  <a:srgbClr val="000000"/>
                </a:solidFill>
                <a:ea typeface="ＭＳ Ｐゴシック" charset="0"/>
              </a:rPr>
              <a:t>Addition </a:t>
            </a:r>
            <a:r>
              <a:rPr lang="en-US" sz="4400" b="0" dirty="0" smtClean="0">
                <a:solidFill>
                  <a:srgbClr val="000000"/>
                </a:solidFill>
                <a:ea typeface="ＭＳ Ｐゴシック" charset="0"/>
              </a:rPr>
              <a:t>to</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Carbonyl </a:t>
            </a:r>
            <a:r>
              <a:rPr lang="en-US" sz="4400" b="0" dirty="0">
                <a:solidFill>
                  <a:srgbClr val="000000"/>
                </a:solidFill>
                <a:ea typeface="ＭＳ Ｐゴシック" charset="0"/>
              </a:rPr>
              <a:t>Compounds</a:t>
            </a:r>
          </a:p>
        </p:txBody>
      </p:sp>
      <p:sp>
        <p:nvSpPr>
          <p:cNvPr id="3" name="Text Placeholder 8"/>
          <p:cNvSpPr txBox="1">
            <a:spLocks/>
          </p:cNvSpPr>
          <p:nvPr/>
        </p:nvSpPr>
        <p:spPr>
          <a:xfrm>
            <a:off x="361952" y="4114800"/>
            <a:ext cx="8189147" cy="22715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mtClean="0">
                <a:ea typeface="ＭＳ Ｐゴシック" charset="0"/>
              </a:rPr>
              <a:t>The carbonyl carbon is partial positive (electrophilic).</a:t>
            </a:r>
          </a:p>
          <a:p>
            <a:r>
              <a:rPr lang="en-US" smtClean="0">
                <a:ea typeface="ＭＳ Ｐゴシック" charset="0"/>
              </a:rPr>
              <a:t>Nucleophiles will attack the carbonyl, forming an alkoxide.</a:t>
            </a:r>
            <a:endParaRPr lang="en-US">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6357"/>
          <a:stretch/>
        </p:blipFill>
        <p:spPr bwMode="auto">
          <a:xfrm>
            <a:off x="990600" y="2133600"/>
            <a:ext cx="7162800" cy="170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53805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7848600" cy="1143000"/>
          </a:xfrm>
        </p:spPr>
        <p:txBody>
          <a:bodyPr/>
          <a:lstStyle/>
          <a:p>
            <a:pPr algn="ctr"/>
            <a:r>
              <a:rPr lang="en-US" sz="3800" b="0" dirty="0">
                <a:solidFill>
                  <a:srgbClr val="000000"/>
                </a:solidFill>
                <a:ea typeface="ＭＳ Ｐゴシック" charset="0"/>
              </a:rPr>
              <a:t>Mechanism of Addition of the Organometallic to the Carbonyl</a:t>
            </a:r>
          </a:p>
        </p:txBody>
      </p:sp>
      <p:pic>
        <p:nvPicPr>
          <p:cNvPr id="3" name="Picture 1"/>
          <p:cNvPicPr>
            <a:picLocks noChangeAspect="1"/>
          </p:cNvPicPr>
          <p:nvPr/>
        </p:nvPicPr>
        <p:blipFill rotWithShape="1">
          <a:blip r:embed="rId3">
            <a:extLst>
              <a:ext uri="{28A0092B-C50C-407E-A947-70E740481C1C}">
                <a14:useLocalDpi xmlns:a14="http://schemas.microsoft.com/office/drawing/2010/main" val="0"/>
              </a:ext>
            </a:extLst>
          </a:blip>
          <a:srcRect b="11316"/>
          <a:stretch/>
        </p:blipFill>
        <p:spPr bwMode="auto">
          <a:xfrm>
            <a:off x="384359" y="2012525"/>
            <a:ext cx="8375282" cy="14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p:nvPicPr>
        <p:blipFill rotWithShape="1">
          <a:blip r:embed="rId4">
            <a:extLst>
              <a:ext uri="{28A0092B-C50C-407E-A947-70E740481C1C}">
                <a14:useLocalDpi xmlns:a14="http://schemas.microsoft.com/office/drawing/2010/main" val="0"/>
              </a:ext>
            </a:extLst>
          </a:blip>
          <a:srcRect b="10503"/>
          <a:stretch/>
        </p:blipFill>
        <p:spPr bwMode="auto">
          <a:xfrm>
            <a:off x="304800" y="3902075"/>
            <a:ext cx="8534400" cy="144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929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848600" cy="1143000"/>
          </a:xfrm>
        </p:spPr>
        <p:txBody>
          <a:bodyPr/>
          <a:lstStyle/>
          <a:p>
            <a:pPr algn="ctr"/>
            <a:r>
              <a:rPr lang="en-US" sz="4400" b="0" dirty="0">
                <a:solidFill>
                  <a:srgbClr val="000000"/>
                </a:solidFill>
                <a:ea typeface="ＭＳ Ｐゴシック" charset="0"/>
              </a:rPr>
              <a:t>Classification of Alcohols</a:t>
            </a:r>
          </a:p>
        </p:txBody>
      </p:sp>
      <p:sp>
        <p:nvSpPr>
          <p:cNvPr id="3" name="Rectangle 3"/>
          <p:cNvSpPr txBox="1">
            <a:spLocks noChangeArrowheads="1"/>
          </p:cNvSpPr>
          <p:nvPr/>
        </p:nvSpPr>
        <p:spPr bwMode="auto">
          <a:xfrm>
            <a:off x="372536" y="1905000"/>
            <a:ext cx="8001000"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b="1" dirty="0" smtClean="0">
                <a:ea typeface="ＭＳ Ｐゴシック" charset="0"/>
              </a:rPr>
              <a:t>Primary</a:t>
            </a:r>
            <a:r>
              <a:rPr lang="en-US" dirty="0" smtClean="0">
                <a:ea typeface="ＭＳ Ｐゴシック" charset="0"/>
              </a:rPr>
              <a:t>: Carbon with </a:t>
            </a:r>
            <a:r>
              <a:rPr lang="en-US" dirty="0" smtClean="0">
                <a:ea typeface="ＭＳ Ｐゴシック" charset="0"/>
                <a:cs typeface="Arial" charset="0"/>
              </a:rPr>
              <a:t>—</a:t>
            </a:r>
            <a:r>
              <a:rPr lang="en-US" dirty="0" smtClean="0">
                <a:ea typeface="ＭＳ Ｐゴシック" charset="0"/>
              </a:rPr>
              <a:t>OH is bonded to one other carbon.</a:t>
            </a:r>
          </a:p>
          <a:p>
            <a:r>
              <a:rPr lang="en-US" b="1" dirty="0" smtClean="0">
                <a:ea typeface="ＭＳ Ｐゴシック" charset="0"/>
              </a:rPr>
              <a:t>Secondary</a:t>
            </a:r>
            <a:r>
              <a:rPr lang="en-US" dirty="0" smtClean="0">
                <a:ea typeface="ＭＳ Ｐゴシック" charset="0"/>
              </a:rPr>
              <a:t>: Carbon with </a:t>
            </a:r>
            <a:r>
              <a:rPr lang="en-US" dirty="0" smtClean="0">
                <a:ea typeface="ＭＳ Ｐゴシック" charset="0"/>
                <a:cs typeface="Arial" charset="0"/>
              </a:rPr>
              <a:t>—</a:t>
            </a:r>
            <a:r>
              <a:rPr lang="en-US" dirty="0" smtClean="0">
                <a:ea typeface="ＭＳ Ｐゴシック" charset="0"/>
              </a:rPr>
              <a:t>OH is bonded to two other carbons.</a:t>
            </a:r>
          </a:p>
          <a:p>
            <a:r>
              <a:rPr lang="en-US" b="1" dirty="0" smtClean="0">
                <a:ea typeface="ＭＳ Ｐゴシック" charset="0"/>
              </a:rPr>
              <a:t>Tertiary</a:t>
            </a:r>
            <a:r>
              <a:rPr lang="en-US" dirty="0" smtClean="0">
                <a:ea typeface="ＭＳ Ｐゴシック" charset="0"/>
              </a:rPr>
              <a:t>: Carbon with </a:t>
            </a:r>
            <a:r>
              <a:rPr lang="en-US" dirty="0" smtClean="0">
                <a:ea typeface="ＭＳ Ｐゴシック" charset="0"/>
                <a:cs typeface="Arial" charset="0"/>
              </a:rPr>
              <a:t>—</a:t>
            </a:r>
            <a:r>
              <a:rPr lang="en-US" dirty="0" smtClean="0">
                <a:ea typeface="ＭＳ Ｐゴシック" charset="0"/>
              </a:rPr>
              <a:t>OH is bonded to three other carbons.</a:t>
            </a:r>
          </a:p>
          <a:p>
            <a:r>
              <a:rPr lang="en-US" b="1" dirty="0" smtClean="0">
                <a:ea typeface="ＭＳ Ｐゴシック" charset="0"/>
              </a:rPr>
              <a:t>Aromatic</a:t>
            </a:r>
            <a:r>
              <a:rPr lang="en-US" dirty="0" smtClean="0">
                <a:ea typeface="ＭＳ Ｐゴシック" charset="0"/>
              </a:rPr>
              <a:t> (</a:t>
            </a:r>
            <a:r>
              <a:rPr lang="en-US" b="1" dirty="0" smtClean="0">
                <a:ea typeface="ＭＳ Ｐゴシック" charset="0"/>
              </a:rPr>
              <a:t>phenol</a:t>
            </a:r>
            <a:r>
              <a:rPr lang="en-US" dirty="0" smtClean="0">
                <a:ea typeface="ＭＳ Ｐゴシック" charset="0"/>
              </a:rPr>
              <a:t>): </a:t>
            </a:r>
            <a:r>
              <a:rPr lang="en-US" dirty="0" smtClean="0">
                <a:ea typeface="ＭＳ Ｐゴシック" charset="0"/>
                <a:cs typeface="Arial" charset="0"/>
              </a:rPr>
              <a:t>—</a:t>
            </a:r>
            <a:r>
              <a:rPr lang="en-US" dirty="0" smtClean="0">
                <a:ea typeface="ＭＳ Ｐゴシック" charset="0"/>
              </a:rPr>
              <a:t>OH is bonded to a benzene ring.</a:t>
            </a:r>
            <a:endParaRPr lang="en-US" sz="2800" dirty="0">
              <a:ea typeface="ＭＳ Ｐゴシック" charset="0"/>
            </a:endParaRPr>
          </a:p>
        </p:txBody>
      </p:sp>
    </p:spTree>
    <p:extLst>
      <p:ext uri="{BB962C8B-B14F-4D97-AF65-F5344CB8AC3E}">
        <p14:creationId xmlns:p14="http://schemas.microsoft.com/office/powerpoint/2010/main" val="21811558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000" b="0" dirty="0">
                <a:solidFill>
                  <a:srgbClr val="000000"/>
                </a:solidFill>
                <a:ea typeface="ＭＳ Ｐゴシック" charset="0"/>
              </a:rPr>
              <a:t>Formation of Primary Alcohols Using Organometallics</a:t>
            </a:r>
          </a:p>
        </p:txBody>
      </p:sp>
      <p:sp>
        <p:nvSpPr>
          <p:cNvPr id="3" name="Rectangle 12"/>
          <p:cNvSpPr txBox="1">
            <a:spLocks noChangeArrowheads="1"/>
          </p:cNvSpPr>
          <p:nvPr/>
        </p:nvSpPr>
        <p:spPr>
          <a:xfrm>
            <a:off x="361953" y="4343400"/>
            <a:ext cx="8164722"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700" smtClean="0">
                <a:solidFill>
                  <a:srgbClr val="000000"/>
                </a:solidFill>
                <a:ea typeface="ＭＳ Ｐゴシック" charset="0"/>
              </a:rPr>
              <a:t>Reaction of a Grignard with formaldehyde will produce a primary alcohol after protonation.</a:t>
            </a:r>
            <a:endParaRPr lang="en-US" sz="270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12396"/>
          <a:stretch/>
        </p:blipFill>
        <p:spPr bwMode="auto">
          <a:xfrm>
            <a:off x="304800" y="2362201"/>
            <a:ext cx="8534400" cy="127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3316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Synthesis of </a:t>
            </a:r>
            <a:r>
              <a:rPr lang="en-US" sz="4400" b="0" dirty="0" smtClean="0">
                <a:solidFill>
                  <a:srgbClr val="000000"/>
                </a:solidFill>
                <a:ea typeface="ＭＳ Ｐゴシック" charset="0"/>
              </a:rPr>
              <a:t>2</a:t>
            </a:r>
            <a:r>
              <a:rPr lang="en-US" sz="4400" dirty="0" smtClean="0">
                <a:solidFill>
                  <a:schemeClr val="tx1"/>
                </a:solidFill>
                <a:ea typeface="Calibri"/>
              </a:rPr>
              <a:t>°</a:t>
            </a:r>
            <a:r>
              <a:rPr lang="it-IT" sz="4400" b="0" dirty="0" smtClean="0">
                <a:solidFill>
                  <a:srgbClr val="000000"/>
                </a:solidFill>
                <a:ea typeface="ＭＳ Ｐゴシック" charset="0"/>
              </a:rPr>
              <a:t> </a:t>
            </a:r>
            <a:r>
              <a:rPr lang="en-US" sz="4400" b="0" dirty="0" smtClean="0">
                <a:solidFill>
                  <a:srgbClr val="000000"/>
                </a:solidFill>
                <a:ea typeface="ＭＳ Ｐゴシック" charset="0"/>
              </a:rPr>
              <a:t>Alcohols</a:t>
            </a:r>
            <a:endParaRPr lang="en-US" sz="4400" b="0" dirty="0">
              <a:solidFill>
                <a:srgbClr val="000000"/>
              </a:solidFill>
              <a:ea typeface="ＭＳ Ｐゴシック" charset="0"/>
            </a:endParaRPr>
          </a:p>
        </p:txBody>
      </p:sp>
      <p:sp>
        <p:nvSpPr>
          <p:cNvPr id="3" name="Rectangle 11"/>
          <p:cNvSpPr txBox="1">
            <a:spLocks noChangeArrowheads="1"/>
          </p:cNvSpPr>
          <p:nvPr/>
        </p:nvSpPr>
        <p:spPr>
          <a:xfrm>
            <a:off x="361953" y="4800600"/>
            <a:ext cx="8444762" cy="1295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800" dirty="0" smtClean="0">
                <a:solidFill>
                  <a:srgbClr val="000000"/>
                </a:solidFill>
                <a:ea typeface="ＭＳ Ｐゴシック" charset="0"/>
              </a:rPr>
              <a:t>Addition of a Grignard reagent to an </a:t>
            </a:r>
            <a:r>
              <a:rPr lang="en-US" sz="2800" dirty="0" smtClean="0">
                <a:solidFill>
                  <a:srgbClr val="000000"/>
                </a:solidFill>
                <a:ea typeface="ＭＳ Ｐゴシック" charset="0"/>
              </a:rPr>
              <a:t>aldehyde </a:t>
            </a:r>
            <a:r>
              <a:rPr lang="en-US" sz="2800" dirty="0" smtClean="0">
                <a:solidFill>
                  <a:srgbClr val="000000"/>
                </a:solidFill>
                <a:ea typeface="ＭＳ Ｐゴシック" charset="0"/>
              </a:rPr>
              <a:t>followed by protonation will produce a secondary alcohol.</a:t>
            </a:r>
            <a:endParaRPr lang="en-US" sz="2800" dirty="0">
              <a:solidFill>
                <a:srgbClr val="000000"/>
              </a:solidFill>
              <a:ea typeface="ＭＳ Ｐゴシック" charset="0"/>
            </a:endParaRPr>
          </a:p>
        </p:txBody>
      </p:sp>
      <p:pic>
        <p:nvPicPr>
          <p:cNvPr id="4" name="Picture 5"/>
          <p:cNvPicPr>
            <a:picLocks noChangeAspect="1"/>
          </p:cNvPicPr>
          <p:nvPr/>
        </p:nvPicPr>
        <p:blipFill rotWithShape="1">
          <a:blip r:embed="rId3">
            <a:extLst>
              <a:ext uri="{28A0092B-C50C-407E-A947-70E740481C1C}">
                <a14:useLocalDpi xmlns:a14="http://schemas.microsoft.com/office/drawing/2010/main" val="0"/>
              </a:ext>
            </a:extLst>
          </a:blip>
          <a:srcRect b="11881"/>
          <a:stretch/>
        </p:blipFill>
        <p:spPr bwMode="auto">
          <a:xfrm>
            <a:off x="304800" y="2514600"/>
            <a:ext cx="8534400" cy="138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82750" y="4688417"/>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29730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Synthesis of </a:t>
            </a:r>
            <a:r>
              <a:rPr lang="en-US" sz="4400" b="0" dirty="0" smtClean="0">
                <a:solidFill>
                  <a:srgbClr val="000000"/>
                </a:solidFill>
                <a:ea typeface="ＭＳ Ｐゴシック" charset="0"/>
              </a:rPr>
              <a:t>3</a:t>
            </a:r>
            <a:r>
              <a:rPr lang="en-US" sz="4400" dirty="0" smtClean="0">
                <a:solidFill>
                  <a:schemeClr val="tx1"/>
                </a:solidFill>
                <a:ea typeface="Calibri"/>
              </a:rPr>
              <a:t>°</a:t>
            </a:r>
            <a:r>
              <a:rPr lang="it-IT" sz="4400" b="0" dirty="0" smtClean="0">
                <a:solidFill>
                  <a:srgbClr val="000000"/>
                </a:solidFill>
                <a:ea typeface="ＭＳ Ｐゴシック" charset="0"/>
              </a:rPr>
              <a:t> </a:t>
            </a:r>
            <a:r>
              <a:rPr lang="en-US" sz="4400" b="0" dirty="0" smtClean="0">
                <a:solidFill>
                  <a:srgbClr val="000000"/>
                </a:solidFill>
                <a:ea typeface="ＭＳ Ｐゴシック" charset="0"/>
              </a:rPr>
              <a:t>Alcohols</a:t>
            </a:r>
            <a:endParaRPr lang="en-US" sz="4400" b="0" dirty="0">
              <a:solidFill>
                <a:srgbClr val="000000"/>
              </a:solidFill>
              <a:ea typeface="ＭＳ Ｐゴシック" charset="0"/>
            </a:endParaRPr>
          </a:p>
        </p:txBody>
      </p:sp>
      <p:sp>
        <p:nvSpPr>
          <p:cNvPr id="3" name="Rectangle 11"/>
          <p:cNvSpPr txBox="1">
            <a:spLocks noChangeArrowheads="1"/>
          </p:cNvSpPr>
          <p:nvPr/>
        </p:nvSpPr>
        <p:spPr>
          <a:xfrm>
            <a:off x="361953" y="4766681"/>
            <a:ext cx="8001000" cy="148301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rgbClr val="000000"/>
                </a:solidFill>
                <a:latin typeface="Arial" charset="0"/>
                <a:ea typeface="ＭＳ Ｐゴシック" charset="0"/>
              </a:rPr>
              <a:t>Tertiary alcohols can be easily obtained by addition of a Grignard to a ketone followed by protonation with dilute acid.</a:t>
            </a:r>
            <a:endParaRPr lang="en-US" sz="2800" dirty="0">
              <a:solidFill>
                <a:srgbClr val="000000"/>
              </a:solidFill>
              <a:latin typeface="Arial" charset="0"/>
              <a:ea typeface="ＭＳ Ｐゴシック" charset="0"/>
            </a:endParaRPr>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l="-149" t="847" r="149" b="11493"/>
          <a:stretch/>
        </p:blipFill>
        <p:spPr bwMode="auto">
          <a:xfrm>
            <a:off x="292100" y="2556631"/>
            <a:ext cx="8534400" cy="130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7120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 b="37603"/>
          <a:stretch/>
        </p:blipFill>
        <p:spPr bwMode="auto">
          <a:xfrm>
            <a:off x="1744663" y="4268247"/>
            <a:ext cx="5654675" cy="216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361953" y="1228725"/>
            <a:ext cx="8610600" cy="600075"/>
          </a:xfrm>
          <a:prstGeom prst="rect">
            <a:avLst/>
          </a:prstGeom>
          <a:noFill/>
          <a:ln w="9525">
            <a:noFill/>
            <a:miter lim="800000"/>
            <a:headEnd/>
            <a:tailEnd/>
          </a:ln>
        </p:spPr>
        <p:txBody>
          <a:bodyPr>
            <a:spAutoFit/>
          </a:bodyPr>
          <a:lstStyle/>
          <a:p>
            <a:pPr>
              <a:defRPr/>
            </a:pPr>
            <a:r>
              <a:rPr lang="en-US" altLang="en-US" sz="1600" dirty="0">
                <a:latin typeface="+mn-lt"/>
                <a:ea typeface="ＭＳ Ｐゴシック" pitchFamily="80" charset="-128"/>
                <a:cs typeface="+mn-cs"/>
              </a:rPr>
              <a:t>Show how you would synthesize the following alcohol from compounds containing no more than five carbon atoms.</a:t>
            </a:r>
            <a:endParaRPr lang="en-US" altLang="en-US" dirty="0">
              <a:latin typeface="+mn-lt"/>
              <a:ea typeface="ＭＳ Ｐゴシック" pitchFamily="80" charset="-128"/>
              <a:cs typeface="+mn-cs"/>
            </a:endParaRPr>
          </a:p>
        </p:txBody>
      </p:sp>
      <p:sp>
        <p:nvSpPr>
          <p:cNvPr id="3" name="Text Box 9"/>
          <p:cNvSpPr txBox="1">
            <a:spLocks noChangeArrowheads="1"/>
          </p:cNvSpPr>
          <p:nvPr/>
        </p:nvSpPr>
        <p:spPr bwMode="auto">
          <a:xfrm>
            <a:off x="361953" y="3438525"/>
            <a:ext cx="8610600" cy="830997"/>
          </a:xfrm>
          <a:prstGeom prst="rect">
            <a:avLst/>
          </a:prstGeom>
          <a:noFill/>
          <a:ln w="9525">
            <a:noFill/>
            <a:miter lim="800000"/>
            <a:headEnd/>
            <a:tailEnd/>
          </a:ln>
        </p:spPr>
        <p:txBody>
          <a:bodyPr>
            <a:spAutoFit/>
          </a:bodyPr>
          <a:lstStyle/>
          <a:p>
            <a:pPr>
              <a:defRPr/>
            </a:pPr>
            <a:r>
              <a:rPr lang="en-US" altLang="en-US" sz="1600" dirty="0">
                <a:latin typeface="+mn-lt"/>
                <a:ea typeface="ＭＳ Ｐゴシック" pitchFamily="80" charset="-128"/>
                <a:cs typeface="+mn-cs"/>
              </a:rPr>
              <a:t>This is a tertiary alcohol; any one of the three alkyl groups might be added in the form of a Grignard reagent. We can propose three combinations of Grignard reagents with ketones:</a:t>
            </a:r>
            <a:endParaRPr lang="en-US" altLang="en-US" dirty="0">
              <a:latin typeface="+mn-lt"/>
              <a:ea typeface="ＭＳ Ｐゴシック" pitchFamily="80" charset="-128"/>
              <a:cs typeface="+mn-cs"/>
            </a:endParaRPr>
          </a:p>
        </p:txBody>
      </p:sp>
      <p:sp>
        <p:nvSpPr>
          <p:cNvPr id="4" name="Title 11"/>
          <p:cNvSpPr txBox="1">
            <a:spLocks/>
          </p:cNvSpPr>
          <p:nvPr/>
        </p:nvSpPr>
        <p:spPr bwMode="auto">
          <a:xfrm>
            <a:off x="457200" y="230188"/>
            <a:ext cx="8229600" cy="73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sz="4400">
                <a:solidFill>
                  <a:srgbClr val="000000"/>
                </a:solidFill>
                <a:latin typeface="+mj-lt"/>
                <a:cs typeface="Arial" charset="0"/>
              </a:rPr>
              <a:t>Solved Problem 2</a:t>
            </a:r>
          </a:p>
        </p:txBody>
      </p:sp>
      <p:sp>
        <p:nvSpPr>
          <p:cNvPr id="5" name="TextBox 4"/>
          <p:cNvSpPr txBox="1">
            <a:spLocks noChangeArrowheads="1"/>
          </p:cNvSpPr>
          <p:nvPr/>
        </p:nvSpPr>
        <p:spPr bwMode="auto">
          <a:xfrm>
            <a:off x="361953" y="3059113"/>
            <a:ext cx="1403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a:latin typeface="+mn-lt"/>
                <a:cs typeface="Arial" charset="0"/>
              </a:rPr>
              <a:t>Solution</a:t>
            </a:r>
          </a:p>
        </p:txBody>
      </p:sp>
      <p:pic>
        <p:nvPicPr>
          <p:cNvPr id="6" name="Picture 1"/>
          <p:cNvPicPr>
            <a:picLocks noChangeAspect="1"/>
          </p:cNvPicPr>
          <p:nvPr/>
        </p:nvPicPr>
        <p:blipFill rotWithShape="1">
          <a:blip r:embed="rId4">
            <a:extLst>
              <a:ext uri="{28A0092B-C50C-407E-A947-70E740481C1C}">
                <a14:useLocalDpi xmlns:a14="http://schemas.microsoft.com/office/drawing/2010/main" val="0"/>
              </a:ext>
            </a:extLst>
          </a:blip>
          <a:srcRect b="3005"/>
          <a:stretch/>
        </p:blipFill>
        <p:spPr bwMode="auto">
          <a:xfrm>
            <a:off x="3453044" y="1813744"/>
            <a:ext cx="2237914" cy="15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4119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72536" y="3594100"/>
            <a:ext cx="8610600" cy="1077218"/>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1600">
                <a:latin typeface="+mn-lt"/>
              </a:rPr>
              <a:t>Any of these three syntheses would probably work, but only the third begins with fragments containing no more than five carbon atoms. The other two syntheses would require further steps to generate the ketones from compounds containing no more than five carbon atoms.</a:t>
            </a:r>
          </a:p>
        </p:txBody>
      </p:sp>
      <p:sp>
        <p:nvSpPr>
          <p:cNvPr id="3" name="Title 11"/>
          <p:cNvSpPr txBox="1">
            <a:spLocks/>
          </p:cNvSpPr>
          <p:nvPr/>
        </p:nvSpPr>
        <p:spPr bwMode="auto">
          <a:xfrm>
            <a:off x="457200" y="230188"/>
            <a:ext cx="8229600" cy="86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sz="4400">
                <a:solidFill>
                  <a:srgbClr val="000000"/>
                </a:solidFill>
                <a:latin typeface="+mj-lt"/>
                <a:cs typeface="Arial" charset="0"/>
              </a:rPr>
              <a:t>Solved Problem 2 (Continued)</a:t>
            </a:r>
          </a:p>
        </p:txBody>
      </p:sp>
      <p:sp>
        <p:nvSpPr>
          <p:cNvPr id="4" name="TextBox 9"/>
          <p:cNvSpPr txBox="1">
            <a:spLocks noChangeArrowheads="1"/>
          </p:cNvSpPr>
          <p:nvPr/>
        </p:nvSpPr>
        <p:spPr bwMode="auto">
          <a:xfrm>
            <a:off x="372536" y="1611313"/>
            <a:ext cx="3245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dirty="0">
                <a:latin typeface="+mn-lt"/>
                <a:cs typeface="Arial" charset="0"/>
              </a:rPr>
              <a:t>Solution (Continued)</a:t>
            </a:r>
          </a:p>
        </p:txBody>
      </p:sp>
      <p:pic>
        <p:nvPicPr>
          <p:cNvPr id="5" name="Picture 7"/>
          <p:cNvPicPr>
            <a:picLocks noChangeAspect="1"/>
          </p:cNvPicPr>
          <p:nvPr/>
        </p:nvPicPr>
        <p:blipFill rotWithShape="1">
          <a:blip r:embed="rId3">
            <a:extLst>
              <a:ext uri="{28A0092B-C50C-407E-A947-70E740481C1C}">
                <a14:useLocalDpi xmlns:a14="http://schemas.microsoft.com/office/drawing/2010/main" val="0"/>
              </a:ext>
            </a:extLst>
          </a:blip>
          <a:srcRect t="65804" b="3075"/>
          <a:stretch/>
        </p:blipFill>
        <p:spPr bwMode="auto">
          <a:xfrm>
            <a:off x="1744663" y="2239964"/>
            <a:ext cx="5654675" cy="108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1782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723900" y="304800"/>
            <a:ext cx="7696200" cy="1371600"/>
          </a:xfrm>
        </p:spPr>
        <p:txBody>
          <a:bodyPr/>
          <a:lstStyle/>
          <a:p>
            <a:pPr algn="ctr"/>
            <a:r>
              <a:rPr lang="en-US" sz="4400" b="0">
                <a:solidFill>
                  <a:srgbClr val="000000"/>
                </a:solidFill>
                <a:ea typeface="ＭＳ Ｐゴシック" charset="0"/>
              </a:rPr>
              <a:t>Grignard Reactions with </a:t>
            </a:r>
            <a:br>
              <a:rPr lang="en-US" sz="4400" b="0">
                <a:solidFill>
                  <a:srgbClr val="000000"/>
                </a:solidFill>
                <a:ea typeface="ＭＳ Ｐゴシック" charset="0"/>
              </a:rPr>
            </a:br>
            <a:r>
              <a:rPr lang="en-US" sz="4400" b="0">
                <a:solidFill>
                  <a:srgbClr val="000000"/>
                </a:solidFill>
                <a:ea typeface="ＭＳ Ｐゴシック" charset="0"/>
              </a:rPr>
              <a:t>Acid Chlorides and Esters</a:t>
            </a:r>
          </a:p>
        </p:txBody>
      </p:sp>
      <p:sp>
        <p:nvSpPr>
          <p:cNvPr id="3" name="Rectangle 3"/>
          <p:cNvSpPr txBox="1">
            <a:spLocks noChangeArrowheads="1"/>
          </p:cNvSpPr>
          <p:nvPr/>
        </p:nvSpPr>
        <p:spPr bwMode="auto">
          <a:xfrm>
            <a:off x="457200" y="2347530"/>
            <a:ext cx="8001000" cy="373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Use two moles of Grignard reagent.</a:t>
            </a:r>
          </a:p>
          <a:p>
            <a:r>
              <a:rPr lang="en-US" dirty="0" smtClean="0">
                <a:ea typeface="ＭＳ Ｐゴシック" charset="0"/>
              </a:rPr>
              <a:t>The product is a tertiary alcohol with two identical alkyl groups.</a:t>
            </a:r>
          </a:p>
          <a:p>
            <a:r>
              <a:rPr lang="en-US" dirty="0" smtClean="0">
                <a:ea typeface="ＭＳ Ｐゴシック" charset="0"/>
              </a:rPr>
              <a:t>Reaction with one mole of Grignard reagent produces a ketone  intermediate, which reacts with the second mole of Grignard reagent.</a:t>
            </a:r>
            <a:endParaRPr lang="en-US" dirty="0">
              <a:ea typeface="ＭＳ Ｐゴシック" charset="0"/>
              <a:cs typeface="Arial" charset="0"/>
            </a:endParaRPr>
          </a:p>
        </p:txBody>
      </p:sp>
    </p:spTree>
    <p:extLst>
      <p:ext uri="{BB962C8B-B14F-4D97-AF65-F5344CB8AC3E}">
        <p14:creationId xmlns:p14="http://schemas.microsoft.com/office/powerpoint/2010/main" val="1418317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000" b="0">
                <a:solidFill>
                  <a:srgbClr val="000000"/>
                </a:solidFill>
                <a:ea typeface="ＭＳ Ｐゴシック" charset="0"/>
              </a:rPr>
              <a:t>Reaction of Grignards with Carboxylic Acid Derivatives</a:t>
            </a:r>
          </a:p>
        </p:txBody>
      </p:sp>
      <p:pic>
        <p:nvPicPr>
          <p:cNvPr id="3" name="Picture 1"/>
          <p:cNvPicPr>
            <a:picLocks noChangeAspect="1"/>
          </p:cNvPicPr>
          <p:nvPr/>
        </p:nvPicPr>
        <p:blipFill rotWithShape="1">
          <a:blip r:embed="rId3">
            <a:extLst>
              <a:ext uri="{28A0092B-C50C-407E-A947-70E740481C1C}">
                <a14:useLocalDpi xmlns:a14="http://schemas.microsoft.com/office/drawing/2010/main" val="0"/>
              </a:ext>
            </a:extLst>
          </a:blip>
          <a:srcRect b="3495"/>
          <a:stretch/>
        </p:blipFill>
        <p:spPr bwMode="auto">
          <a:xfrm>
            <a:off x="1084263" y="2190750"/>
            <a:ext cx="6975475" cy="362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672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000" b="0">
                <a:solidFill>
                  <a:srgbClr val="000000"/>
                </a:solidFill>
                <a:ea typeface="ＭＳ Ｐゴシック" charset="0"/>
              </a:rPr>
              <a:t>Mechanism with Acid Chloride </a:t>
            </a:r>
          </a:p>
        </p:txBody>
      </p:sp>
      <p:sp>
        <p:nvSpPr>
          <p:cNvPr id="3" name="Text Box 65"/>
          <p:cNvSpPr txBox="1">
            <a:spLocks noChangeArrowheads="1"/>
          </p:cNvSpPr>
          <p:nvPr/>
        </p:nvSpPr>
        <p:spPr bwMode="auto">
          <a:xfrm>
            <a:off x="457200" y="1676400"/>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dirty="0">
                <a:latin typeface="+mn-lt"/>
              </a:rPr>
              <a:t>The organometallic attacks the carbonyl. The intermediate expels the chloride, forming a ketone.</a:t>
            </a:r>
          </a:p>
        </p:txBody>
      </p:sp>
      <p:sp>
        <p:nvSpPr>
          <p:cNvPr id="4" name="Text Box 66"/>
          <p:cNvSpPr txBox="1">
            <a:spLocks noChangeArrowheads="1"/>
          </p:cNvSpPr>
          <p:nvPr/>
        </p:nvSpPr>
        <p:spPr bwMode="auto">
          <a:xfrm>
            <a:off x="457200" y="3930650"/>
            <a:ext cx="830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latin typeface="+mn-lt"/>
              </a:rPr>
              <a:t>The ketone reacts with a second equivalent of organometallic and forms a tertiary alkoxide. Protonation of the alkoxide forms the alcohol.</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b="54056"/>
          <a:stretch>
            <a:fillRect/>
          </a:stretch>
        </p:blipFill>
        <p:spPr bwMode="auto">
          <a:xfrm>
            <a:off x="1193800" y="2438400"/>
            <a:ext cx="675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9615"/>
          <a:stretch/>
        </p:blipFill>
        <p:spPr bwMode="auto">
          <a:xfrm>
            <a:off x="1181100" y="4980831"/>
            <a:ext cx="6781800" cy="134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3062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Mechanism with Esters</a:t>
            </a:r>
          </a:p>
        </p:txBody>
      </p:sp>
      <p:sp>
        <p:nvSpPr>
          <p:cNvPr id="3" name="Text Box 65"/>
          <p:cNvSpPr txBox="1">
            <a:spLocks noChangeArrowheads="1"/>
          </p:cNvSpPr>
          <p:nvPr/>
        </p:nvSpPr>
        <p:spPr bwMode="auto">
          <a:xfrm>
            <a:off x="457200" y="1676400"/>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latin typeface="+mn-lt"/>
              </a:rPr>
              <a:t>The organometallic attacks the carbonyl. The intermediate expels the chloride, forming a ketone.</a:t>
            </a:r>
          </a:p>
        </p:txBody>
      </p:sp>
      <p:sp>
        <p:nvSpPr>
          <p:cNvPr id="4" name="Text Box 66"/>
          <p:cNvSpPr txBox="1">
            <a:spLocks noChangeArrowheads="1"/>
          </p:cNvSpPr>
          <p:nvPr/>
        </p:nvSpPr>
        <p:spPr bwMode="auto">
          <a:xfrm>
            <a:off x="457200" y="3930650"/>
            <a:ext cx="830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latin typeface="+mn-lt"/>
              </a:rPr>
              <a:t>The ketone reacts with a second equivalent of organometallic and forms a tertiary alkoxide. Protonation of the alkoxide forms the alcohol.</a:t>
            </a: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t="51144" b="3837"/>
          <a:stretch/>
        </p:blipFill>
        <p:spPr bwMode="auto">
          <a:xfrm>
            <a:off x="1219200" y="2378075"/>
            <a:ext cx="6705600" cy="140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8794"/>
          <a:stretch/>
        </p:blipFill>
        <p:spPr bwMode="auto">
          <a:xfrm>
            <a:off x="1181100" y="4944198"/>
            <a:ext cx="6781800" cy="135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8720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Addition to Ethylene Oxide</a:t>
            </a:r>
          </a:p>
        </p:txBody>
      </p:sp>
      <p:sp>
        <p:nvSpPr>
          <p:cNvPr id="3" name="Rectangle 5"/>
          <p:cNvSpPr txBox="1">
            <a:spLocks noChangeArrowheads="1"/>
          </p:cNvSpPr>
          <p:nvPr/>
        </p:nvSpPr>
        <p:spPr>
          <a:xfrm>
            <a:off x="457200" y="4343400"/>
            <a:ext cx="8091448"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000" smtClean="0">
                <a:solidFill>
                  <a:srgbClr val="000000"/>
                </a:solidFill>
                <a:ea typeface="ＭＳ Ｐゴシック" charset="0"/>
              </a:rPr>
              <a:t>Grignard and lithium reagents will attack epoxides (also called oxiranes) and open them to form alcohols.  </a:t>
            </a:r>
          </a:p>
          <a:p>
            <a:pPr>
              <a:lnSpc>
                <a:spcPct val="90000"/>
              </a:lnSpc>
            </a:pPr>
            <a:r>
              <a:rPr lang="en-US" sz="2000" smtClean="0">
                <a:solidFill>
                  <a:srgbClr val="000000"/>
                </a:solidFill>
                <a:ea typeface="ＭＳ Ｐゴシック" charset="0"/>
              </a:rPr>
              <a:t>This reaction is favored because the ring strain present in the epoxide is relieved by the opening.  </a:t>
            </a:r>
          </a:p>
          <a:p>
            <a:pPr>
              <a:lnSpc>
                <a:spcPct val="90000"/>
              </a:lnSpc>
            </a:pPr>
            <a:r>
              <a:rPr lang="en-US" sz="2000" smtClean="0">
                <a:solidFill>
                  <a:srgbClr val="000000"/>
                </a:solidFill>
                <a:ea typeface="ＭＳ Ｐゴシック" charset="0"/>
              </a:rPr>
              <a:t>The reaction is commonly used to extend the length of the carbon chain by two carbons.</a:t>
            </a:r>
            <a:endParaRPr lang="en-US" sz="200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5760"/>
          <a:stretch/>
        </p:blipFill>
        <p:spPr bwMode="auto">
          <a:xfrm>
            <a:off x="1066800" y="1601788"/>
            <a:ext cx="7010400" cy="244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0536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848600" cy="1143000"/>
          </a:xfrm>
        </p:spPr>
        <p:txBody>
          <a:bodyPr/>
          <a:lstStyle/>
          <a:p>
            <a:pPr algn="ctr"/>
            <a:r>
              <a:rPr lang="en-US" sz="4400" b="0" dirty="0">
                <a:solidFill>
                  <a:schemeClr val="tx1"/>
                </a:solidFill>
                <a:ea typeface="ＭＳ Ｐゴシック" charset="0"/>
              </a:rPr>
              <a:t>Examples of Classifications</a:t>
            </a:r>
          </a:p>
        </p:txBody>
      </p:sp>
      <p:grpSp>
        <p:nvGrpSpPr>
          <p:cNvPr id="3" name="Group 65"/>
          <p:cNvGrpSpPr>
            <a:grpSpLocks/>
          </p:cNvGrpSpPr>
          <p:nvPr/>
        </p:nvGrpSpPr>
        <p:grpSpPr bwMode="auto">
          <a:xfrm>
            <a:off x="1050925" y="4191000"/>
            <a:ext cx="1806575" cy="1438275"/>
            <a:chOff x="1056" y="2640"/>
            <a:chExt cx="1138" cy="906"/>
          </a:xfrm>
        </p:grpSpPr>
        <p:grpSp>
          <p:nvGrpSpPr>
            <p:cNvPr id="4" name="Group 8"/>
            <p:cNvGrpSpPr>
              <a:grpSpLocks noChangeAspect="1"/>
            </p:cNvGrpSpPr>
            <p:nvPr/>
          </p:nvGrpSpPr>
          <p:grpSpPr bwMode="auto">
            <a:xfrm>
              <a:off x="1056" y="2640"/>
              <a:ext cx="1138" cy="906"/>
              <a:chOff x="2880" y="1392"/>
              <a:chExt cx="1138" cy="906"/>
            </a:xfrm>
          </p:grpSpPr>
          <p:sp>
            <p:nvSpPr>
              <p:cNvPr id="6" name="AutoShape 9"/>
              <p:cNvSpPr>
                <a:spLocks noChangeAspect="1" noChangeArrowheads="1" noTextEdit="1"/>
              </p:cNvSpPr>
              <p:nvPr/>
            </p:nvSpPr>
            <p:spPr bwMode="auto">
              <a:xfrm>
                <a:off x="2880" y="1392"/>
                <a:ext cx="1138"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10"/>
              <p:cNvSpPr>
                <a:spLocks noChangeArrowheads="1"/>
              </p:cNvSpPr>
              <p:nvPr/>
            </p:nvSpPr>
            <p:spPr bwMode="auto">
              <a:xfrm>
                <a:off x="2948" y="1734"/>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C</a:t>
                </a:r>
                <a:endParaRPr lang="en-US"/>
              </a:p>
            </p:txBody>
          </p:sp>
          <p:sp>
            <p:nvSpPr>
              <p:cNvPr id="8" name="Rectangle 11"/>
              <p:cNvSpPr>
                <a:spLocks noChangeArrowheads="1"/>
              </p:cNvSpPr>
              <p:nvPr/>
            </p:nvSpPr>
            <p:spPr bwMode="auto">
              <a:xfrm>
                <a:off x="3064" y="1734"/>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H</a:t>
                </a:r>
                <a:endParaRPr lang="en-US"/>
              </a:p>
            </p:txBody>
          </p:sp>
          <p:sp>
            <p:nvSpPr>
              <p:cNvPr id="9" name="Rectangle 12"/>
              <p:cNvSpPr>
                <a:spLocks noChangeArrowheads="1"/>
              </p:cNvSpPr>
              <p:nvPr/>
            </p:nvSpPr>
            <p:spPr bwMode="auto">
              <a:xfrm>
                <a:off x="3180" y="180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10" name="Rectangle 13"/>
              <p:cNvSpPr>
                <a:spLocks noChangeArrowheads="1"/>
              </p:cNvSpPr>
              <p:nvPr/>
            </p:nvSpPr>
            <p:spPr bwMode="auto">
              <a:xfrm>
                <a:off x="3435" y="1734"/>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C</a:t>
                </a:r>
                <a:endParaRPr lang="en-US"/>
              </a:p>
            </p:txBody>
          </p:sp>
          <p:sp>
            <p:nvSpPr>
              <p:cNvPr id="11" name="Rectangle 14"/>
              <p:cNvSpPr>
                <a:spLocks noChangeArrowheads="1"/>
              </p:cNvSpPr>
              <p:nvPr/>
            </p:nvSpPr>
            <p:spPr bwMode="auto">
              <a:xfrm>
                <a:off x="3435" y="1453"/>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C</a:t>
                </a:r>
                <a:endParaRPr lang="en-US"/>
              </a:p>
            </p:txBody>
          </p:sp>
          <p:sp>
            <p:nvSpPr>
              <p:cNvPr id="12" name="Rectangle 15"/>
              <p:cNvSpPr>
                <a:spLocks noChangeArrowheads="1"/>
              </p:cNvSpPr>
              <p:nvPr/>
            </p:nvSpPr>
            <p:spPr bwMode="auto">
              <a:xfrm>
                <a:off x="3551" y="1453"/>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H</a:t>
                </a:r>
                <a:endParaRPr lang="en-US"/>
              </a:p>
            </p:txBody>
          </p:sp>
          <p:sp>
            <p:nvSpPr>
              <p:cNvPr id="13" name="Rectangle 16"/>
              <p:cNvSpPr>
                <a:spLocks noChangeArrowheads="1"/>
              </p:cNvSpPr>
              <p:nvPr/>
            </p:nvSpPr>
            <p:spPr bwMode="auto">
              <a:xfrm>
                <a:off x="3667" y="152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14" name="Rectangle 17"/>
              <p:cNvSpPr>
                <a:spLocks noChangeArrowheads="1"/>
              </p:cNvSpPr>
              <p:nvPr/>
            </p:nvSpPr>
            <p:spPr bwMode="auto">
              <a:xfrm>
                <a:off x="3435" y="2015"/>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C</a:t>
                </a:r>
                <a:endParaRPr lang="en-US"/>
              </a:p>
            </p:txBody>
          </p:sp>
          <p:sp>
            <p:nvSpPr>
              <p:cNvPr id="15" name="Rectangle 18"/>
              <p:cNvSpPr>
                <a:spLocks noChangeArrowheads="1"/>
              </p:cNvSpPr>
              <p:nvPr/>
            </p:nvSpPr>
            <p:spPr bwMode="auto">
              <a:xfrm>
                <a:off x="3551" y="2015"/>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H</a:t>
                </a:r>
                <a:endParaRPr lang="en-US"/>
              </a:p>
            </p:txBody>
          </p:sp>
          <p:sp>
            <p:nvSpPr>
              <p:cNvPr id="16" name="Rectangle 19"/>
              <p:cNvSpPr>
                <a:spLocks noChangeArrowheads="1"/>
              </p:cNvSpPr>
              <p:nvPr/>
            </p:nvSpPr>
            <p:spPr bwMode="auto">
              <a:xfrm>
                <a:off x="3667" y="2084"/>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17" name="Rectangle 20"/>
              <p:cNvSpPr>
                <a:spLocks noChangeArrowheads="1"/>
              </p:cNvSpPr>
              <p:nvPr/>
            </p:nvSpPr>
            <p:spPr bwMode="auto">
              <a:xfrm>
                <a:off x="3710" y="1734"/>
                <a:ext cx="13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O</a:t>
                </a:r>
                <a:endParaRPr lang="en-US"/>
              </a:p>
            </p:txBody>
          </p:sp>
          <p:sp>
            <p:nvSpPr>
              <p:cNvPr id="18" name="Rectangle 21"/>
              <p:cNvSpPr>
                <a:spLocks noChangeArrowheads="1"/>
              </p:cNvSpPr>
              <p:nvPr/>
            </p:nvSpPr>
            <p:spPr bwMode="auto">
              <a:xfrm>
                <a:off x="3837" y="1734"/>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H</a:t>
                </a:r>
                <a:endParaRPr lang="en-US"/>
              </a:p>
            </p:txBody>
          </p:sp>
          <p:sp>
            <p:nvSpPr>
              <p:cNvPr id="19" name="Line 22"/>
              <p:cNvSpPr>
                <a:spLocks noChangeShapeType="1"/>
              </p:cNvSpPr>
              <p:nvPr/>
            </p:nvSpPr>
            <p:spPr bwMode="auto">
              <a:xfrm>
                <a:off x="3254" y="1834"/>
                <a:ext cx="171"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3"/>
              <p:cNvSpPr>
                <a:spLocks noChangeShapeType="1"/>
              </p:cNvSpPr>
              <p:nvPr/>
            </p:nvSpPr>
            <p:spPr bwMode="auto">
              <a:xfrm flipV="1">
                <a:off x="3493" y="1632"/>
                <a:ext cx="0" cy="12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24"/>
              <p:cNvSpPr>
                <a:spLocks noChangeShapeType="1"/>
              </p:cNvSpPr>
              <p:nvPr/>
            </p:nvSpPr>
            <p:spPr bwMode="auto">
              <a:xfrm>
                <a:off x="3493" y="1913"/>
                <a:ext cx="0" cy="12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5"/>
              <p:cNvSpPr>
                <a:spLocks noChangeShapeType="1"/>
              </p:cNvSpPr>
              <p:nvPr/>
            </p:nvSpPr>
            <p:spPr bwMode="auto">
              <a:xfrm>
                <a:off x="3562" y="1834"/>
                <a:ext cx="13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 name="Text Box 62"/>
            <p:cNvSpPr txBox="1">
              <a:spLocks noChangeArrowheads="1"/>
            </p:cNvSpPr>
            <p:nvPr/>
          </p:nvSpPr>
          <p:spPr bwMode="auto">
            <a:xfrm>
              <a:off x="1632" y="2880"/>
              <a:ext cx="2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b="1" dirty="0">
                  <a:solidFill>
                    <a:srgbClr val="0000FF"/>
                  </a:solidFill>
                </a:rPr>
                <a:t>*</a:t>
              </a:r>
            </a:p>
          </p:txBody>
        </p:sp>
      </p:grpSp>
      <p:grpSp>
        <p:nvGrpSpPr>
          <p:cNvPr id="23" name="Group 67"/>
          <p:cNvGrpSpPr>
            <a:grpSpLocks/>
          </p:cNvGrpSpPr>
          <p:nvPr/>
        </p:nvGrpSpPr>
        <p:grpSpPr bwMode="auto">
          <a:xfrm>
            <a:off x="5105400" y="1981201"/>
            <a:ext cx="2590800" cy="1223963"/>
            <a:chOff x="3216" y="1296"/>
            <a:chExt cx="1632" cy="771"/>
          </a:xfrm>
        </p:grpSpPr>
        <p:grpSp>
          <p:nvGrpSpPr>
            <p:cNvPr id="24" name="Group 45"/>
            <p:cNvGrpSpPr>
              <a:grpSpLocks noChangeAspect="1"/>
            </p:cNvGrpSpPr>
            <p:nvPr/>
          </p:nvGrpSpPr>
          <p:grpSpPr bwMode="auto">
            <a:xfrm>
              <a:off x="3216" y="1296"/>
              <a:ext cx="1632" cy="634"/>
              <a:chOff x="2880" y="2736"/>
              <a:chExt cx="1632" cy="634"/>
            </a:xfrm>
          </p:grpSpPr>
          <p:sp>
            <p:nvSpPr>
              <p:cNvPr id="26" name="AutoShape 44"/>
              <p:cNvSpPr>
                <a:spLocks noChangeAspect="1" noChangeArrowheads="1" noTextEdit="1"/>
              </p:cNvSpPr>
              <p:nvPr/>
            </p:nvSpPr>
            <p:spPr bwMode="auto">
              <a:xfrm>
                <a:off x="2880" y="2736"/>
                <a:ext cx="163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 name="Rectangle 46"/>
              <p:cNvSpPr>
                <a:spLocks noChangeArrowheads="1"/>
              </p:cNvSpPr>
              <p:nvPr/>
            </p:nvSpPr>
            <p:spPr bwMode="auto">
              <a:xfrm>
                <a:off x="2950"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28" name="Rectangle 47"/>
              <p:cNvSpPr>
                <a:spLocks noChangeArrowheads="1"/>
              </p:cNvSpPr>
              <p:nvPr/>
            </p:nvSpPr>
            <p:spPr bwMode="auto">
              <a:xfrm>
                <a:off x="3068"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29" name="Rectangle 48"/>
              <p:cNvSpPr>
                <a:spLocks noChangeArrowheads="1"/>
              </p:cNvSpPr>
              <p:nvPr/>
            </p:nvSpPr>
            <p:spPr bwMode="auto">
              <a:xfrm>
                <a:off x="3186" y="315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30" name="Rectangle 49"/>
              <p:cNvSpPr>
                <a:spLocks noChangeArrowheads="1"/>
              </p:cNvSpPr>
              <p:nvPr/>
            </p:nvSpPr>
            <p:spPr bwMode="auto">
              <a:xfrm>
                <a:off x="3446"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31" name="Rectangle 50"/>
              <p:cNvSpPr>
                <a:spLocks noChangeArrowheads="1"/>
              </p:cNvSpPr>
              <p:nvPr/>
            </p:nvSpPr>
            <p:spPr bwMode="auto">
              <a:xfrm>
                <a:off x="3564"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32" name="Rectangle 51"/>
              <p:cNvSpPr>
                <a:spLocks noChangeArrowheads="1"/>
              </p:cNvSpPr>
              <p:nvPr/>
            </p:nvSpPr>
            <p:spPr bwMode="auto">
              <a:xfrm>
                <a:off x="3440" y="2798"/>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O</a:t>
                </a:r>
                <a:endParaRPr lang="en-US"/>
              </a:p>
            </p:txBody>
          </p:sp>
          <p:sp>
            <p:nvSpPr>
              <p:cNvPr id="33" name="Rectangle 52"/>
              <p:cNvSpPr>
                <a:spLocks noChangeArrowheads="1"/>
              </p:cNvSpPr>
              <p:nvPr/>
            </p:nvSpPr>
            <p:spPr bwMode="auto">
              <a:xfrm>
                <a:off x="3569" y="2798"/>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34" name="Rectangle 53"/>
              <p:cNvSpPr>
                <a:spLocks noChangeArrowheads="1"/>
              </p:cNvSpPr>
              <p:nvPr/>
            </p:nvSpPr>
            <p:spPr bwMode="auto">
              <a:xfrm>
                <a:off x="3850"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35" name="Rectangle 54"/>
              <p:cNvSpPr>
                <a:spLocks noChangeArrowheads="1"/>
              </p:cNvSpPr>
              <p:nvPr/>
            </p:nvSpPr>
            <p:spPr bwMode="auto">
              <a:xfrm>
                <a:off x="3968"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36" name="Rectangle 55"/>
              <p:cNvSpPr>
                <a:spLocks noChangeArrowheads="1"/>
              </p:cNvSpPr>
              <p:nvPr/>
            </p:nvSpPr>
            <p:spPr bwMode="auto">
              <a:xfrm>
                <a:off x="4086" y="315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a:t>
                </a:r>
                <a:endParaRPr lang="en-US"/>
              </a:p>
            </p:txBody>
          </p:sp>
          <p:sp>
            <p:nvSpPr>
              <p:cNvPr id="37" name="Rectangle 56"/>
              <p:cNvSpPr>
                <a:spLocks noChangeArrowheads="1"/>
              </p:cNvSpPr>
              <p:nvPr/>
            </p:nvSpPr>
            <p:spPr bwMode="auto">
              <a:xfrm>
                <a:off x="4150"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38" name="Rectangle 57"/>
              <p:cNvSpPr>
                <a:spLocks noChangeArrowheads="1"/>
              </p:cNvSpPr>
              <p:nvPr/>
            </p:nvSpPr>
            <p:spPr bwMode="auto">
              <a:xfrm>
                <a:off x="4268"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39" name="Rectangle 58"/>
              <p:cNvSpPr>
                <a:spLocks noChangeArrowheads="1"/>
              </p:cNvSpPr>
              <p:nvPr/>
            </p:nvSpPr>
            <p:spPr bwMode="auto">
              <a:xfrm>
                <a:off x="4386" y="315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40" name="Line 59"/>
              <p:cNvSpPr>
                <a:spLocks noChangeShapeType="1"/>
              </p:cNvSpPr>
              <p:nvPr/>
            </p:nvSpPr>
            <p:spPr bwMode="auto">
              <a:xfrm>
                <a:off x="3261" y="3187"/>
                <a:ext cx="174"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0"/>
              <p:cNvSpPr>
                <a:spLocks noChangeShapeType="1"/>
              </p:cNvSpPr>
              <p:nvPr/>
            </p:nvSpPr>
            <p:spPr bwMode="auto">
              <a:xfrm flipV="1">
                <a:off x="3505" y="2981"/>
                <a:ext cx="0" cy="12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61"/>
              <p:cNvSpPr>
                <a:spLocks noChangeShapeType="1"/>
              </p:cNvSpPr>
              <p:nvPr/>
            </p:nvSpPr>
            <p:spPr bwMode="auto">
              <a:xfrm>
                <a:off x="3704" y="3187"/>
                <a:ext cx="13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 name="Text Box 63"/>
            <p:cNvSpPr txBox="1">
              <a:spLocks noChangeArrowheads="1"/>
            </p:cNvSpPr>
            <p:nvPr/>
          </p:nvSpPr>
          <p:spPr bwMode="auto">
            <a:xfrm>
              <a:off x="3744" y="1776"/>
              <a:ext cx="2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b="1" dirty="0">
                  <a:solidFill>
                    <a:srgbClr val="0000FF"/>
                  </a:solidFill>
                </a:rPr>
                <a:t>*</a:t>
              </a:r>
            </a:p>
          </p:txBody>
        </p:sp>
      </p:grpSp>
      <p:grpSp>
        <p:nvGrpSpPr>
          <p:cNvPr id="43" name="Group 66"/>
          <p:cNvGrpSpPr>
            <a:grpSpLocks/>
          </p:cNvGrpSpPr>
          <p:nvPr/>
        </p:nvGrpSpPr>
        <p:grpSpPr bwMode="auto">
          <a:xfrm>
            <a:off x="914400" y="1981201"/>
            <a:ext cx="2678113" cy="1300163"/>
            <a:chOff x="528" y="1296"/>
            <a:chExt cx="1687" cy="819"/>
          </a:xfrm>
        </p:grpSpPr>
        <p:grpSp>
          <p:nvGrpSpPr>
            <p:cNvPr id="44" name="Group 27"/>
            <p:cNvGrpSpPr>
              <a:grpSpLocks noChangeAspect="1"/>
            </p:cNvGrpSpPr>
            <p:nvPr/>
          </p:nvGrpSpPr>
          <p:grpSpPr bwMode="auto">
            <a:xfrm>
              <a:off x="528" y="1296"/>
              <a:ext cx="1687" cy="677"/>
              <a:chOff x="384" y="1344"/>
              <a:chExt cx="1687" cy="677"/>
            </a:xfrm>
          </p:grpSpPr>
          <p:sp>
            <p:nvSpPr>
              <p:cNvPr id="46" name="AutoShape 26"/>
              <p:cNvSpPr>
                <a:spLocks noChangeAspect="1" noChangeArrowheads="1" noTextEdit="1"/>
              </p:cNvSpPr>
              <p:nvPr/>
            </p:nvSpPr>
            <p:spPr bwMode="auto">
              <a:xfrm>
                <a:off x="384" y="1344"/>
                <a:ext cx="1687"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 name="Rectangle 28"/>
              <p:cNvSpPr>
                <a:spLocks noChangeArrowheads="1"/>
              </p:cNvSpPr>
              <p:nvPr/>
            </p:nvSpPr>
            <p:spPr bwMode="auto">
              <a:xfrm>
                <a:off x="459"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C</a:t>
                </a:r>
                <a:endParaRPr lang="en-US"/>
              </a:p>
            </p:txBody>
          </p:sp>
          <p:sp>
            <p:nvSpPr>
              <p:cNvPr id="48" name="Rectangle 29"/>
              <p:cNvSpPr>
                <a:spLocks noChangeArrowheads="1"/>
              </p:cNvSpPr>
              <p:nvPr/>
            </p:nvSpPr>
            <p:spPr bwMode="auto">
              <a:xfrm>
                <a:off x="585"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H</a:t>
                </a:r>
                <a:endParaRPr lang="en-US"/>
              </a:p>
            </p:txBody>
          </p:sp>
          <p:sp>
            <p:nvSpPr>
              <p:cNvPr id="49" name="Rectangle 30"/>
              <p:cNvSpPr>
                <a:spLocks noChangeArrowheads="1"/>
              </p:cNvSpPr>
              <p:nvPr/>
            </p:nvSpPr>
            <p:spPr bwMode="auto">
              <a:xfrm>
                <a:off x="711" y="1791"/>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3</a:t>
                </a:r>
                <a:endParaRPr lang="en-US"/>
              </a:p>
            </p:txBody>
          </p:sp>
          <p:sp>
            <p:nvSpPr>
              <p:cNvPr id="50" name="Rectangle 31"/>
              <p:cNvSpPr>
                <a:spLocks noChangeArrowheads="1"/>
              </p:cNvSpPr>
              <p:nvPr/>
            </p:nvSpPr>
            <p:spPr bwMode="auto">
              <a:xfrm>
                <a:off x="989"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C</a:t>
                </a:r>
                <a:endParaRPr lang="en-US"/>
              </a:p>
            </p:txBody>
          </p:sp>
          <p:sp>
            <p:nvSpPr>
              <p:cNvPr id="51" name="Rectangle 32"/>
              <p:cNvSpPr>
                <a:spLocks noChangeArrowheads="1"/>
              </p:cNvSpPr>
              <p:nvPr/>
            </p:nvSpPr>
            <p:spPr bwMode="auto">
              <a:xfrm>
                <a:off x="1115"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H</a:t>
                </a:r>
                <a:endParaRPr lang="en-US"/>
              </a:p>
            </p:txBody>
          </p:sp>
          <p:sp>
            <p:nvSpPr>
              <p:cNvPr id="52" name="Rectangle 33"/>
              <p:cNvSpPr>
                <a:spLocks noChangeArrowheads="1"/>
              </p:cNvSpPr>
              <p:nvPr/>
            </p:nvSpPr>
            <p:spPr bwMode="auto">
              <a:xfrm>
                <a:off x="989" y="1410"/>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C</a:t>
                </a:r>
                <a:endParaRPr lang="en-US"/>
              </a:p>
            </p:txBody>
          </p:sp>
          <p:sp>
            <p:nvSpPr>
              <p:cNvPr id="53" name="Rectangle 34"/>
              <p:cNvSpPr>
                <a:spLocks noChangeArrowheads="1"/>
              </p:cNvSpPr>
              <p:nvPr/>
            </p:nvSpPr>
            <p:spPr bwMode="auto">
              <a:xfrm>
                <a:off x="1115" y="1410"/>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H</a:t>
                </a:r>
                <a:endParaRPr lang="en-US"/>
              </a:p>
            </p:txBody>
          </p:sp>
          <p:sp>
            <p:nvSpPr>
              <p:cNvPr id="54" name="Rectangle 35"/>
              <p:cNvSpPr>
                <a:spLocks noChangeArrowheads="1"/>
              </p:cNvSpPr>
              <p:nvPr/>
            </p:nvSpPr>
            <p:spPr bwMode="auto">
              <a:xfrm>
                <a:off x="1241" y="1485"/>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3</a:t>
                </a:r>
                <a:endParaRPr lang="en-US"/>
              </a:p>
            </p:txBody>
          </p:sp>
          <p:sp>
            <p:nvSpPr>
              <p:cNvPr id="55" name="Rectangle 36"/>
              <p:cNvSpPr>
                <a:spLocks noChangeArrowheads="1"/>
              </p:cNvSpPr>
              <p:nvPr/>
            </p:nvSpPr>
            <p:spPr bwMode="auto">
              <a:xfrm>
                <a:off x="1420"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C</a:t>
                </a:r>
                <a:endParaRPr lang="en-US"/>
              </a:p>
            </p:txBody>
          </p:sp>
          <p:sp>
            <p:nvSpPr>
              <p:cNvPr id="56" name="Rectangle 37"/>
              <p:cNvSpPr>
                <a:spLocks noChangeArrowheads="1"/>
              </p:cNvSpPr>
              <p:nvPr/>
            </p:nvSpPr>
            <p:spPr bwMode="auto">
              <a:xfrm>
                <a:off x="1547"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H</a:t>
                </a:r>
                <a:endParaRPr lang="en-US"/>
              </a:p>
            </p:txBody>
          </p:sp>
          <p:sp>
            <p:nvSpPr>
              <p:cNvPr id="57" name="Rectangle 38"/>
              <p:cNvSpPr>
                <a:spLocks noChangeArrowheads="1"/>
              </p:cNvSpPr>
              <p:nvPr/>
            </p:nvSpPr>
            <p:spPr bwMode="auto">
              <a:xfrm>
                <a:off x="1673" y="1791"/>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2</a:t>
                </a:r>
                <a:endParaRPr lang="en-US"/>
              </a:p>
            </p:txBody>
          </p:sp>
          <p:sp>
            <p:nvSpPr>
              <p:cNvPr id="58" name="Rectangle 39"/>
              <p:cNvSpPr>
                <a:spLocks noChangeArrowheads="1"/>
              </p:cNvSpPr>
              <p:nvPr/>
            </p:nvSpPr>
            <p:spPr bwMode="auto">
              <a:xfrm>
                <a:off x="1742" y="1717"/>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O</a:t>
                </a:r>
                <a:endParaRPr lang="en-US"/>
              </a:p>
            </p:txBody>
          </p:sp>
          <p:sp>
            <p:nvSpPr>
              <p:cNvPr id="59" name="Rectangle 40"/>
              <p:cNvSpPr>
                <a:spLocks noChangeArrowheads="1"/>
              </p:cNvSpPr>
              <p:nvPr/>
            </p:nvSpPr>
            <p:spPr bwMode="auto">
              <a:xfrm>
                <a:off x="1879"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H</a:t>
                </a:r>
                <a:endParaRPr lang="en-US"/>
              </a:p>
            </p:txBody>
          </p:sp>
          <p:sp>
            <p:nvSpPr>
              <p:cNvPr id="60" name="Line 41"/>
              <p:cNvSpPr>
                <a:spLocks noChangeShapeType="1"/>
              </p:cNvSpPr>
              <p:nvPr/>
            </p:nvSpPr>
            <p:spPr bwMode="auto">
              <a:xfrm>
                <a:off x="791" y="1826"/>
                <a:ext cx="186"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42"/>
              <p:cNvSpPr>
                <a:spLocks noChangeShapeType="1"/>
              </p:cNvSpPr>
              <p:nvPr/>
            </p:nvSpPr>
            <p:spPr bwMode="auto">
              <a:xfrm flipV="1">
                <a:off x="1052" y="1606"/>
                <a:ext cx="0" cy="13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43"/>
              <p:cNvSpPr>
                <a:spLocks noChangeShapeType="1"/>
              </p:cNvSpPr>
              <p:nvPr/>
            </p:nvSpPr>
            <p:spPr bwMode="auto">
              <a:xfrm>
                <a:off x="1264" y="1826"/>
                <a:ext cx="14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5" name="Text Box 64"/>
            <p:cNvSpPr txBox="1">
              <a:spLocks noChangeArrowheads="1"/>
            </p:cNvSpPr>
            <p:nvPr/>
          </p:nvSpPr>
          <p:spPr bwMode="auto">
            <a:xfrm>
              <a:off x="1536" y="1824"/>
              <a:ext cx="2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b="1" dirty="0">
                  <a:solidFill>
                    <a:srgbClr val="0000FF"/>
                  </a:solidFill>
                </a:rPr>
                <a:t>*</a:t>
              </a:r>
            </a:p>
          </p:txBody>
        </p:sp>
      </p:grpSp>
      <p:sp>
        <p:nvSpPr>
          <p:cNvPr id="63" name="Text Box 68"/>
          <p:cNvSpPr txBox="1">
            <a:spLocks noChangeArrowheads="1"/>
          </p:cNvSpPr>
          <p:nvPr/>
        </p:nvSpPr>
        <p:spPr bwMode="auto">
          <a:xfrm>
            <a:off x="1143000" y="3352800"/>
            <a:ext cx="2102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latin typeface="+mn-lt"/>
              </a:rPr>
              <a:t>Primary alcohol</a:t>
            </a:r>
          </a:p>
        </p:txBody>
      </p:sp>
      <p:sp>
        <p:nvSpPr>
          <p:cNvPr id="64" name="Text Box 69"/>
          <p:cNvSpPr txBox="1">
            <a:spLocks noChangeArrowheads="1"/>
          </p:cNvSpPr>
          <p:nvPr/>
        </p:nvSpPr>
        <p:spPr bwMode="auto">
          <a:xfrm>
            <a:off x="5181600" y="3352800"/>
            <a:ext cx="2432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latin typeface="+mn-lt"/>
              </a:rPr>
              <a:t>Secondary alcohol</a:t>
            </a:r>
          </a:p>
        </p:txBody>
      </p:sp>
      <p:graphicFrame>
        <p:nvGraphicFramePr>
          <p:cNvPr id="65" name="Object 70"/>
          <p:cNvGraphicFramePr>
            <a:graphicFrameLocks noChangeAspect="1"/>
          </p:cNvGraphicFramePr>
          <p:nvPr/>
        </p:nvGraphicFramePr>
        <p:xfrm>
          <a:off x="5486400" y="4419600"/>
          <a:ext cx="1447800" cy="1020763"/>
        </p:xfrm>
        <a:graphic>
          <a:graphicData uri="http://schemas.openxmlformats.org/presentationml/2006/ole">
            <mc:AlternateContent xmlns:mc="http://schemas.openxmlformats.org/markup-compatibility/2006">
              <mc:Choice xmlns:v="urn:schemas-microsoft-com:vml" Requires="v">
                <p:oleObj spid="_x0000_s4213" name="Document" r:id="rId4" imgW="1323975" imgH="933450" progId="ChemWindow.Document">
                  <p:embed/>
                </p:oleObj>
              </mc:Choice>
              <mc:Fallback>
                <p:oleObj name="Document" r:id="rId4" imgW="1323975" imgH="933450" progId="ChemWindow.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419600"/>
                        <a:ext cx="1447800"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76537288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7848600" cy="1143000"/>
          </a:xfrm>
        </p:spPr>
        <p:txBody>
          <a:bodyPr/>
          <a:lstStyle/>
          <a:p>
            <a:pPr algn="ctr"/>
            <a:r>
              <a:rPr lang="en-US" sz="4400" b="0">
                <a:solidFill>
                  <a:srgbClr val="000000"/>
                </a:solidFill>
                <a:ea typeface="ＭＳ Ｐゴシック" charset="0"/>
              </a:rPr>
              <a:t>Lithium Dialkylcuprates</a:t>
            </a:r>
          </a:p>
        </p:txBody>
      </p:sp>
      <p:sp>
        <p:nvSpPr>
          <p:cNvPr id="3" name="Text Placeholder 3"/>
          <p:cNvSpPr txBox="1">
            <a:spLocks/>
          </p:cNvSpPr>
          <p:nvPr/>
        </p:nvSpPr>
        <p:spPr>
          <a:xfrm>
            <a:off x="312560" y="4173825"/>
            <a:ext cx="8518880"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If you want to couple two groups together efficiently, you can use an </a:t>
            </a:r>
            <a:r>
              <a:rPr lang="en-US" dirty="0" err="1" smtClean="0">
                <a:ea typeface="ＭＳ Ｐゴシック" charset="0"/>
              </a:rPr>
              <a:t>organocopper</a:t>
            </a:r>
            <a:r>
              <a:rPr lang="en-US" dirty="0" smtClean="0">
                <a:ea typeface="ＭＳ Ｐゴシック" charset="0"/>
              </a:rPr>
              <a:t> reagent (a lithium </a:t>
            </a:r>
            <a:r>
              <a:rPr lang="en-US" dirty="0" err="1" smtClean="0">
                <a:ea typeface="ＭＳ Ｐゴシック" charset="0"/>
              </a:rPr>
              <a:t>dialkylcuprate</a:t>
            </a:r>
            <a:r>
              <a:rPr lang="en-US" dirty="0" smtClean="0">
                <a:ea typeface="ＭＳ Ｐゴシック" charset="0"/>
              </a:rPr>
              <a:t>) to couple an alkyl halide.</a:t>
            </a:r>
            <a:endParaRPr lang="en-US" dirty="0">
              <a:ea typeface="ＭＳ Ｐゴシック"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60" y="1687903"/>
            <a:ext cx="8137003" cy="55062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92" y="2860596"/>
            <a:ext cx="7569371" cy="822557"/>
          </a:xfrm>
          <a:prstGeom prst="rect">
            <a:avLst/>
          </a:prstGeom>
        </p:spPr>
      </p:pic>
    </p:spTree>
    <p:extLst>
      <p:ext uri="{BB962C8B-B14F-4D97-AF65-F5344CB8AC3E}">
        <p14:creationId xmlns:p14="http://schemas.microsoft.com/office/powerpoint/2010/main" val="6169536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Limitations of Organometallics</a:t>
            </a:r>
          </a:p>
        </p:txBody>
      </p:sp>
      <p:sp>
        <p:nvSpPr>
          <p:cNvPr id="3" name="Rectangle 3"/>
          <p:cNvSpPr txBox="1">
            <a:spLocks noChangeArrowheads="1"/>
          </p:cNvSpPr>
          <p:nvPr/>
        </p:nvSpPr>
        <p:spPr bwMode="auto">
          <a:xfrm>
            <a:off x="457200" y="2225420"/>
            <a:ext cx="8001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err="1" smtClean="0">
                <a:ea typeface="ＭＳ Ｐゴシック" charset="0"/>
              </a:rPr>
              <a:t>Grignards</a:t>
            </a:r>
            <a:r>
              <a:rPr lang="en-US" sz="2800" dirty="0" smtClean="0">
                <a:ea typeface="ＭＳ Ｐゴシック" charset="0"/>
              </a:rPr>
              <a:t> and </a:t>
            </a:r>
            <a:r>
              <a:rPr lang="en-US" sz="2800" dirty="0" err="1" smtClean="0">
                <a:ea typeface="ＭＳ Ｐゴシック" charset="0"/>
              </a:rPr>
              <a:t>organolithiums</a:t>
            </a:r>
            <a:r>
              <a:rPr lang="en-US" sz="2800" dirty="0" smtClean="0">
                <a:ea typeface="ＭＳ Ｐゴシック" charset="0"/>
              </a:rPr>
              <a:t> are good nucleophiles, but in the presence of acidic protons they will act as strong bases. </a:t>
            </a:r>
          </a:p>
          <a:p>
            <a:pPr lvl="1"/>
            <a:r>
              <a:rPr lang="en-US" sz="2400" dirty="0" smtClean="0">
                <a:ea typeface="ＭＳ Ｐゴシック" charset="0"/>
              </a:rPr>
              <a:t>O—H, N—H, S—H, C</a:t>
            </a:r>
            <a:r>
              <a:rPr lang="en-US" sz="3600" dirty="0" smtClean="0">
                <a:ea typeface="ヒラギノ角ゴ Pro W3" charset="0"/>
                <a:cs typeface="Arial" charset="0"/>
                <a:sym typeface="Symbol" charset="0"/>
              </a:rPr>
              <a:t></a:t>
            </a:r>
            <a:r>
              <a:rPr lang="en-US" sz="2400" dirty="0" smtClean="0">
                <a:ea typeface="ＭＳ Ｐゴシック" charset="0"/>
              </a:rPr>
              <a:t>C—H </a:t>
            </a:r>
          </a:p>
          <a:p>
            <a:r>
              <a:rPr lang="en-US" sz="2800" dirty="0" smtClean="0">
                <a:ea typeface="ＭＳ Ｐゴシック" charset="0"/>
              </a:rPr>
              <a:t>In the presence of multiple bonds with a strong electronegative element, the organometallics will act as a nucleophile.</a:t>
            </a:r>
          </a:p>
          <a:p>
            <a:pPr lvl="1"/>
            <a:r>
              <a:rPr lang="en-US" sz="2400" dirty="0" smtClean="0">
                <a:ea typeface="ヒラギノ角ゴ Pro W3" charset="0"/>
                <a:cs typeface="Arial" charset="0"/>
              </a:rPr>
              <a:t>C</a:t>
            </a:r>
            <a:r>
              <a:rPr lang="en-US" sz="3200" dirty="0" smtClean="0">
                <a:ea typeface="ヒラギノ角ゴ Pro W3" charset="0"/>
                <a:cs typeface="Arial" charset="0"/>
                <a:sym typeface="Symbol" charset="0"/>
              </a:rPr>
              <a:t></a:t>
            </a:r>
            <a:r>
              <a:rPr lang="en-US" sz="2400" dirty="0" smtClean="0">
                <a:ea typeface="ヒラギノ角ゴ Pro W3" charset="0"/>
                <a:cs typeface="Arial" charset="0"/>
              </a:rPr>
              <a:t>O, CN, C</a:t>
            </a:r>
            <a:r>
              <a:rPr lang="en-US" sz="3600" dirty="0" smtClean="0">
                <a:ea typeface="ヒラギノ角ゴ Pro W3" charset="0"/>
                <a:cs typeface="Arial" charset="0"/>
                <a:sym typeface="Symbol" charset="0"/>
              </a:rPr>
              <a:t></a:t>
            </a:r>
            <a:r>
              <a:rPr lang="en-US" sz="2400" dirty="0" smtClean="0">
                <a:ea typeface="ヒラギノ角ゴ Pro W3" charset="0"/>
                <a:cs typeface="Arial" charset="0"/>
              </a:rPr>
              <a:t>N, S</a:t>
            </a:r>
            <a:r>
              <a:rPr lang="en-US" sz="3200" dirty="0" smtClean="0">
                <a:ea typeface="ヒラギノ角ゴ Pro W3" charset="0"/>
                <a:cs typeface="Arial" charset="0"/>
                <a:sym typeface="Symbol" charset="0"/>
              </a:rPr>
              <a:t></a:t>
            </a:r>
            <a:r>
              <a:rPr lang="en-US" sz="2400" dirty="0" smtClean="0">
                <a:ea typeface="ヒラギノ角ゴ Pro W3" charset="0"/>
                <a:cs typeface="Arial" charset="0"/>
              </a:rPr>
              <a:t>O, N</a:t>
            </a:r>
            <a:r>
              <a:rPr lang="en-US" sz="3200" dirty="0" smtClean="0">
                <a:ea typeface="ヒラギノ角ゴ Pro W3" charset="0"/>
                <a:cs typeface="Arial" charset="0"/>
                <a:sym typeface="Symbol" charset="0"/>
              </a:rPr>
              <a:t></a:t>
            </a:r>
            <a:r>
              <a:rPr lang="en-US" sz="2400" dirty="0" smtClean="0">
                <a:ea typeface="ヒラギノ角ゴ Pro W3" charset="0"/>
                <a:cs typeface="Arial" charset="0"/>
              </a:rPr>
              <a:t>O</a:t>
            </a:r>
            <a:endParaRPr lang="en-US" sz="2400" dirty="0">
              <a:ea typeface="ヒラギノ角ゴ Pro W3" charset="0"/>
              <a:cs typeface="Arial" charset="0"/>
            </a:endParaRPr>
          </a:p>
        </p:txBody>
      </p:sp>
    </p:spTree>
    <p:extLst>
      <p:ext uri="{BB962C8B-B14F-4D97-AF65-F5344CB8AC3E}">
        <p14:creationId xmlns:p14="http://schemas.microsoft.com/office/powerpoint/2010/main" val="319436588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a:solidFill>
                  <a:srgbClr val="000000"/>
                </a:solidFill>
                <a:ea typeface="ＭＳ Ｐゴシック" charset="0"/>
              </a:rPr>
              <a:t>Limitations</a:t>
            </a:r>
          </a:p>
        </p:txBody>
      </p:sp>
      <p:pic>
        <p:nvPicPr>
          <p:cNvPr id="3" name="Picture 2" descr="10_Pg487_UnFigure_1.jpg"/>
          <p:cNvPicPr>
            <a:picLocks noChangeAspect="1"/>
          </p:cNvPicPr>
          <p:nvPr/>
        </p:nvPicPr>
        <p:blipFill rotWithShape="1">
          <a:blip r:embed="rId3">
            <a:extLst>
              <a:ext uri="{28A0092B-C50C-407E-A947-70E740481C1C}">
                <a14:useLocalDpi xmlns:a14="http://schemas.microsoft.com/office/drawing/2010/main" val="0"/>
              </a:ext>
            </a:extLst>
          </a:blip>
          <a:srcRect b="10193"/>
          <a:stretch/>
        </p:blipFill>
        <p:spPr>
          <a:xfrm>
            <a:off x="692728" y="1509126"/>
            <a:ext cx="7758545" cy="1284045"/>
          </a:xfrm>
          <a:prstGeom prst="rect">
            <a:avLst/>
          </a:prstGeom>
        </p:spPr>
      </p:pic>
      <p:pic>
        <p:nvPicPr>
          <p:cNvPr id="4" name="Picture 3" descr="10_Pg487_UnFigure_2.jpg"/>
          <p:cNvPicPr>
            <a:picLocks noChangeAspect="1"/>
          </p:cNvPicPr>
          <p:nvPr/>
        </p:nvPicPr>
        <p:blipFill rotWithShape="1">
          <a:blip r:embed="rId4">
            <a:extLst>
              <a:ext uri="{28A0092B-C50C-407E-A947-70E740481C1C}">
                <a14:useLocalDpi xmlns:a14="http://schemas.microsoft.com/office/drawing/2010/main" val="0"/>
              </a:ext>
            </a:extLst>
          </a:blip>
          <a:srcRect b="12187"/>
          <a:stretch/>
        </p:blipFill>
        <p:spPr>
          <a:xfrm>
            <a:off x="692728" y="3176973"/>
            <a:ext cx="7758545" cy="1114420"/>
          </a:xfrm>
          <a:prstGeom prst="rect">
            <a:avLst/>
          </a:prstGeom>
        </p:spPr>
      </p:pic>
      <p:pic>
        <p:nvPicPr>
          <p:cNvPr id="5" name="Picture 4" descr="10_Pg487_UnFigure_5.jpg"/>
          <p:cNvPicPr>
            <a:picLocks noChangeAspect="1"/>
          </p:cNvPicPr>
          <p:nvPr/>
        </p:nvPicPr>
        <p:blipFill rotWithShape="1">
          <a:blip r:embed="rId5">
            <a:extLst>
              <a:ext uri="{28A0092B-C50C-407E-A947-70E740481C1C}">
                <a14:useLocalDpi xmlns:a14="http://schemas.microsoft.com/office/drawing/2010/main" val="0"/>
              </a:ext>
            </a:extLst>
          </a:blip>
          <a:srcRect b="11940"/>
          <a:stretch/>
        </p:blipFill>
        <p:spPr>
          <a:xfrm>
            <a:off x="304800" y="4720404"/>
            <a:ext cx="8534400" cy="1250773"/>
          </a:xfrm>
          <a:prstGeom prst="rect">
            <a:avLst/>
          </a:prstGeom>
        </p:spPr>
      </p:pic>
    </p:spTree>
    <p:extLst>
      <p:ext uri="{BB962C8B-B14F-4D97-AF65-F5344CB8AC3E}">
        <p14:creationId xmlns:p14="http://schemas.microsoft.com/office/powerpoint/2010/main" val="421813413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Reduction of Carbonyl</a:t>
            </a:r>
          </a:p>
        </p:txBody>
      </p:sp>
      <p:sp>
        <p:nvSpPr>
          <p:cNvPr id="3" name="Rectangle 3"/>
          <p:cNvSpPr txBox="1">
            <a:spLocks noChangeArrowheads="1"/>
          </p:cNvSpPr>
          <p:nvPr/>
        </p:nvSpPr>
        <p:spPr bwMode="auto">
          <a:xfrm>
            <a:off x="371346" y="2310897"/>
            <a:ext cx="8634134" cy="317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000" dirty="0" smtClean="0">
                <a:ea typeface="ＭＳ Ｐゴシック" charset="0"/>
              </a:rPr>
              <a:t>Hydride reagents add a hydride ion (H</a:t>
            </a:r>
            <a:r>
              <a:rPr lang="en-US" sz="3000" baseline="40000" dirty="0" smtClean="0">
                <a:ea typeface="ＭＳ Ｐゴシック" charset="0"/>
              </a:rPr>
              <a:t>–</a:t>
            </a:r>
            <a:r>
              <a:rPr lang="en-US" sz="3000" dirty="0" smtClean="0">
                <a:ea typeface="ＭＳ Ｐゴシック" charset="0"/>
              </a:rPr>
              <a:t>), reducing the carbonyl group to an </a:t>
            </a:r>
            <a:r>
              <a:rPr lang="en-US" sz="3000" dirty="0" err="1" smtClean="0">
                <a:ea typeface="ＭＳ Ｐゴシック" charset="0"/>
              </a:rPr>
              <a:t>alkoxide</a:t>
            </a:r>
            <a:r>
              <a:rPr lang="en-US" sz="3000" dirty="0" smtClean="0">
                <a:ea typeface="ＭＳ Ｐゴシック" charset="0"/>
              </a:rPr>
              <a:t> ion with no additional carbon atoms.</a:t>
            </a:r>
          </a:p>
          <a:p>
            <a:r>
              <a:rPr lang="en-US" sz="3000" dirty="0" smtClean="0">
                <a:ea typeface="ＭＳ Ｐゴシック" charset="0"/>
              </a:rPr>
              <a:t>Protonation gives the alcohol.</a:t>
            </a:r>
          </a:p>
          <a:p>
            <a:r>
              <a:rPr lang="en-US" sz="3000" dirty="0" smtClean="0">
                <a:ea typeface="ＭＳ Ｐゴシック" charset="0"/>
              </a:rPr>
              <a:t>Reduction of aldehyde yields 1</a:t>
            </a:r>
            <a:r>
              <a:rPr lang="en-US" sz="3000" dirty="0" smtClean="0">
                <a:ea typeface="Calibri"/>
              </a:rPr>
              <a:t>°</a:t>
            </a:r>
            <a:r>
              <a:rPr lang="it-IT" sz="3000" dirty="0" smtClean="0">
                <a:ea typeface="ＭＳ Ｐゴシック" charset="0"/>
              </a:rPr>
              <a:t> </a:t>
            </a:r>
            <a:r>
              <a:rPr lang="en-US" sz="3000" dirty="0" smtClean="0">
                <a:ea typeface="ＭＳ Ｐゴシック" charset="0"/>
              </a:rPr>
              <a:t>alcohol.</a:t>
            </a:r>
          </a:p>
          <a:p>
            <a:r>
              <a:rPr lang="en-US" sz="3000" dirty="0" smtClean="0">
                <a:ea typeface="ＭＳ Ｐゴシック" charset="0"/>
              </a:rPr>
              <a:t>Reduction of ketone yields 2</a:t>
            </a:r>
            <a:r>
              <a:rPr lang="en-US" sz="3000" dirty="0" smtClean="0">
                <a:ea typeface="Calibri"/>
              </a:rPr>
              <a:t>°</a:t>
            </a:r>
            <a:r>
              <a:rPr lang="it-IT" sz="3000" dirty="0" smtClean="0">
                <a:ea typeface="ＭＳ Ｐゴシック" charset="0"/>
              </a:rPr>
              <a:t> </a:t>
            </a:r>
            <a:r>
              <a:rPr lang="en-US" sz="3000" dirty="0" smtClean="0">
                <a:ea typeface="ＭＳ Ｐゴシック" charset="0"/>
              </a:rPr>
              <a:t>alcohol.</a:t>
            </a:r>
            <a:endParaRPr lang="en-US" sz="3000" dirty="0">
              <a:ea typeface="ＭＳ Ｐゴシック" charset="0"/>
            </a:endParaRPr>
          </a:p>
        </p:txBody>
      </p:sp>
    </p:spTree>
    <p:extLst>
      <p:ext uri="{BB962C8B-B14F-4D97-AF65-F5344CB8AC3E}">
        <p14:creationId xmlns:p14="http://schemas.microsoft.com/office/powerpoint/2010/main" val="272481706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a:solidFill>
                  <a:srgbClr val="000000"/>
                </a:solidFill>
                <a:ea typeface="ＭＳ Ｐゴシック" charset="0"/>
              </a:rPr>
              <a:t>Hydride Reagents</a:t>
            </a:r>
          </a:p>
        </p:txBody>
      </p:sp>
      <p:sp>
        <p:nvSpPr>
          <p:cNvPr id="3" name="Text Placeholder 11"/>
          <p:cNvSpPr txBox="1">
            <a:spLocks/>
          </p:cNvSpPr>
          <p:nvPr/>
        </p:nvSpPr>
        <p:spPr>
          <a:xfrm>
            <a:off x="457200" y="3657599"/>
            <a:ext cx="8001000" cy="247231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Called </a:t>
            </a:r>
            <a:r>
              <a:rPr lang="en-US" sz="2800" b="1" dirty="0" smtClean="0">
                <a:ea typeface="ＭＳ Ｐゴシック" charset="0"/>
              </a:rPr>
              <a:t>complex hydrides </a:t>
            </a:r>
            <a:r>
              <a:rPr lang="en-US" sz="2800" dirty="0" smtClean="0">
                <a:ea typeface="ＭＳ Ｐゴシック" charset="0"/>
              </a:rPr>
              <a:t>because they do not have a simple hydride structure such as </a:t>
            </a:r>
            <a:r>
              <a:rPr lang="en-US" sz="2800" dirty="0" err="1" smtClean="0">
                <a:ea typeface="ＭＳ Ｐゴシック" charset="0"/>
              </a:rPr>
              <a:t>Na</a:t>
            </a:r>
            <a:r>
              <a:rPr lang="en-US" sz="2800" baseline="40000" dirty="0" err="1" smtClean="0">
                <a:ea typeface="ＭＳ Ｐゴシック" charset="0"/>
              </a:rPr>
              <a:t>+</a:t>
            </a:r>
            <a:r>
              <a:rPr lang="en-US" sz="2800" dirty="0" err="1" smtClean="0">
                <a:ea typeface="ＭＳ Ｐゴシック" charset="0"/>
              </a:rPr>
              <a:t>H</a:t>
            </a:r>
            <a:r>
              <a:rPr lang="en-US" sz="2800" baseline="40000" dirty="0" smtClean="0">
                <a:ea typeface="ＭＳ Ｐゴシック" charset="0"/>
              </a:rPr>
              <a:t>–</a:t>
            </a:r>
            <a:r>
              <a:rPr lang="en-US" sz="2800" dirty="0" smtClean="0">
                <a:ea typeface="ＭＳ Ｐゴシック" charset="0"/>
              </a:rPr>
              <a:t> or </a:t>
            </a:r>
            <a:r>
              <a:rPr lang="en-US" sz="2800" dirty="0" err="1" smtClean="0">
                <a:ea typeface="ＭＳ Ｐゴシック" charset="0"/>
              </a:rPr>
              <a:t>Li</a:t>
            </a:r>
            <a:r>
              <a:rPr lang="en-US" sz="2800" baseline="40000" dirty="0" err="1" smtClean="0">
                <a:ea typeface="ＭＳ Ｐゴシック" charset="0"/>
              </a:rPr>
              <a:t>+</a:t>
            </a:r>
            <a:r>
              <a:rPr lang="en-US" sz="2800" dirty="0" err="1" smtClean="0">
                <a:ea typeface="ＭＳ Ｐゴシック" charset="0"/>
              </a:rPr>
              <a:t>H</a:t>
            </a:r>
            <a:r>
              <a:rPr lang="en-US" sz="2800" baseline="40000" dirty="0" smtClean="0">
                <a:ea typeface="ＭＳ Ｐゴシック" charset="0"/>
              </a:rPr>
              <a:t>–</a:t>
            </a:r>
            <a:endParaRPr lang="en-US" sz="2800" dirty="0" smtClean="0">
              <a:ea typeface="ＭＳ Ｐゴシック" charset="0"/>
            </a:endParaRPr>
          </a:p>
          <a:p>
            <a:r>
              <a:rPr lang="en-US" sz="2800" dirty="0" smtClean="0">
                <a:ea typeface="ＭＳ Ｐゴシック" charset="0"/>
              </a:rPr>
              <a:t>The bonding to the metal makes the hydrides more </a:t>
            </a:r>
            <a:r>
              <a:rPr lang="en-US" sz="2800" dirty="0" err="1" smtClean="0">
                <a:ea typeface="ＭＳ Ｐゴシック" charset="0"/>
              </a:rPr>
              <a:t>nucleophilic</a:t>
            </a:r>
            <a:r>
              <a:rPr lang="en-US" sz="2800" dirty="0" smtClean="0">
                <a:ea typeface="ＭＳ Ｐゴシック" charset="0"/>
              </a:rPr>
              <a:t> and less basic.</a:t>
            </a:r>
            <a:endParaRPr lang="en-US" sz="28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5648"/>
          <a:stretch/>
        </p:blipFill>
        <p:spPr bwMode="auto">
          <a:xfrm>
            <a:off x="1866900" y="1739900"/>
            <a:ext cx="5410200" cy="15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40907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38200" y="230188"/>
            <a:ext cx="7467600" cy="1143000"/>
          </a:xfrm>
        </p:spPr>
        <p:txBody>
          <a:bodyPr/>
          <a:lstStyle/>
          <a:p>
            <a:pPr algn="ctr"/>
            <a:r>
              <a:rPr lang="en-US" sz="4400" b="0">
                <a:solidFill>
                  <a:srgbClr val="000000"/>
                </a:solidFill>
                <a:ea typeface="ＭＳ Ｐゴシック" charset="0"/>
              </a:rPr>
              <a:t>Sodium Borohydride</a:t>
            </a:r>
          </a:p>
        </p:txBody>
      </p:sp>
      <p:sp>
        <p:nvSpPr>
          <p:cNvPr id="3" name="Rectangle 3"/>
          <p:cNvSpPr txBox="1">
            <a:spLocks noChangeArrowheads="1"/>
          </p:cNvSpPr>
          <p:nvPr/>
        </p:nvSpPr>
        <p:spPr bwMode="auto">
          <a:xfrm>
            <a:off x="457200" y="1524000"/>
            <a:ext cx="78594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NaBH</a:t>
            </a:r>
            <a:r>
              <a:rPr lang="en-US" sz="2800" baseline="-20000" dirty="0" smtClean="0">
                <a:ea typeface="ＭＳ Ｐゴシック" charset="0"/>
              </a:rPr>
              <a:t>4</a:t>
            </a:r>
            <a:r>
              <a:rPr lang="en-US" sz="2800" dirty="0" smtClean="0">
                <a:ea typeface="ＭＳ Ｐゴシック" charset="0"/>
              </a:rPr>
              <a:t> is a source of hydrides (H</a:t>
            </a:r>
            <a:r>
              <a:rPr lang="en-US" sz="2800" baseline="40000" dirty="0" smtClean="0">
                <a:ea typeface="ＭＳ Ｐゴシック" charset="0"/>
              </a:rPr>
              <a:t>–</a:t>
            </a:r>
            <a:r>
              <a:rPr lang="en-US" sz="2800" dirty="0" smtClean="0">
                <a:ea typeface="ＭＳ Ｐゴシック" charset="0"/>
              </a:rPr>
              <a:t>).</a:t>
            </a:r>
          </a:p>
          <a:p>
            <a:r>
              <a:rPr lang="en-US" sz="2800" dirty="0" smtClean="0">
                <a:ea typeface="ＭＳ Ｐゴシック" charset="0"/>
              </a:rPr>
              <a:t>Hydride attacks the carbonyl carbon, forming an </a:t>
            </a:r>
            <a:r>
              <a:rPr lang="en-US" sz="2800" dirty="0" err="1" smtClean="0">
                <a:ea typeface="ＭＳ Ｐゴシック" charset="0"/>
              </a:rPr>
              <a:t>alkoxide</a:t>
            </a:r>
            <a:r>
              <a:rPr lang="en-US" sz="2800" dirty="0" smtClean="0">
                <a:ea typeface="ＭＳ Ｐゴシック" charset="0"/>
              </a:rPr>
              <a:t> ion.</a:t>
            </a:r>
          </a:p>
          <a:p>
            <a:r>
              <a:rPr lang="en-US" sz="2800" dirty="0" smtClean="0">
                <a:ea typeface="ＭＳ Ｐゴシック" charset="0"/>
              </a:rPr>
              <a:t>Then the </a:t>
            </a:r>
            <a:r>
              <a:rPr lang="en-US" sz="2800" dirty="0" err="1" smtClean="0">
                <a:ea typeface="ＭＳ Ｐゴシック" charset="0"/>
              </a:rPr>
              <a:t>alkoxide</a:t>
            </a:r>
            <a:r>
              <a:rPr lang="en-US" sz="2800" dirty="0" smtClean="0">
                <a:ea typeface="ＭＳ Ｐゴシック" charset="0"/>
              </a:rPr>
              <a:t> ion is protonated by dilute acid.</a:t>
            </a:r>
          </a:p>
          <a:p>
            <a:r>
              <a:rPr lang="en-US" sz="2800" dirty="0" smtClean="0">
                <a:ea typeface="ＭＳ Ｐゴシック" charset="0"/>
              </a:rPr>
              <a:t>Only reacts with aldehydes or ketones, </a:t>
            </a:r>
            <a:r>
              <a:rPr lang="en-US" sz="2800" i="1" dirty="0" smtClean="0">
                <a:ea typeface="ＭＳ Ｐゴシック" charset="0"/>
              </a:rPr>
              <a:t>not</a:t>
            </a:r>
            <a:r>
              <a:rPr lang="en-US" sz="2800" dirty="0" smtClean="0">
                <a:ea typeface="ＭＳ Ｐゴシック" charset="0"/>
              </a:rPr>
              <a:t> with esters or carboxylic acids.</a:t>
            </a:r>
          </a:p>
          <a:p>
            <a:r>
              <a:rPr lang="en-US" sz="2800" dirty="0" smtClean="0">
                <a:ea typeface="ＭＳ Ｐゴシック" charset="0"/>
              </a:rPr>
              <a:t>Can reduce a ketone or an aldehyde in the presence of an acid or an ester</a:t>
            </a:r>
            <a:endParaRPr lang="en-US" sz="2800" dirty="0">
              <a:ea typeface="ＭＳ Ｐゴシック" charset="0"/>
            </a:endParaRPr>
          </a:p>
        </p:txBody>
      </p:sp>
    </p:spTree>
    <p:extLst>
      <p:ext uri="{BB962C8B-B14F-4D97-AF65-F5344CB8AC3E}">
        <p14:creationId xmlns:p14="http://schemas.microsoft.com/office/powerpoint/2010/main" val="401900732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492564"/>
          </a:xfrm>
        </p:spPr>
        <p:txBody>
          <a:bodyPr/>
          <a:lstStyle/>
          <a:p>
            <a:pPr algn="ctr"/>
            <a:r>
              <a:rPr lang="en-US" sz="4400" b="0" dirty="0">
                <a:solidFill>
                  <a:srgbClr val="000000"/>
                </a:solidFill>
                <a:ea typeface="ＭＳ Ｐゴシック" charset="0"/>
              </a:rPr>
              <a:t>Mechanism </a:t>
            </a:r>
            <a:r>
              <a:rPr lang="en-US" sz="4400" b="0" dirty="0" smtClean="0">
                <a:solidFill>
                  <a:srgbClr val="000000"/>
                </a:solidFill>
                <a:ea typeface="ＭＳ Ｐゴシック" charset="0"/>
              </a:rPr>
              <a:t>of</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Hydride </a:t>
            </a:r>
            <a:r>
              <a:rPr lang="en-US" sz="4400" b="0" dirty="0">
                <a:solidFill>
                  <a:srgbClr val="000000"/>
                </a:solidFill>
                <a:ea typeface="ＭＳ Ｐゴシック" charset="0"/>
              </a:rPr>
              <a:t>Reduction</a:t>
            </a:r>
          </a:p>
        </p:txBody>
      </p:sp>
      <p:sp>
        <p:nvSpPr>
          <p:cNvPr id="3" name="Rectangle 6"/>
          <p:cNvSpPr txBox="1">
            <a:spLocks noChangeArrowheads="1"/>
          </p:cNvSpPr>
          <p:nvPr/>
        </p:nvSpPr>
        <p:spPr>
          <a:xfrm>
            <a:off x="457200" y="4987720"/>
            <a:ext cx="8001000" cy="1447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300" smtClean="0">
                <a:ea typeface="ＭＳ Ｐゴシック" charset="0"/>
              </a:rPr>
              <a:t>Reaction 1: The hydride attacks the carbonyl of the aldehyde or the ketone, forming an alkoxide ion.</a:t>
            </a:r>
          </a:p>
          <a:p>
            <a:r>
              <a:rPr lang="en-US" sz="2300" smtClean="0">
                <a:ea typeface="ＭＳ Ｐゴシック" charset="0"/>
              </a:rPr>
              <a:t>Reaction 2: Protonation of the intermediate forms the alcohol.</a:t>
            </a:r>
            <a:endParaRPr lang="en-US" sz="230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5790"/>
          <a:stretch/>
        </p:blipFill>
        <p:spPr bwMode="auto">
          <a:xfrm>
            <a:off x="2520950" y="1976694"/>
            <a:ext cx="3956050" cy="126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rotWithShape="1">
          <a:blip r:embed="rId4">
            <a:extLst>
              <a:ext uri="{28A0092B-C50C-407E-A947-70E740481C1C}">
                <a14:useLocalDpi xmlns:a14="http://schemas.microsoft.com/office/drawing/2010/main" val="0"/>
              </a:ext>
            </a:extLst>
          </a:blip>
          <a:srcRect b="5751"/>
          <a:stretch/>
        </p:blipFill>
        <p:spPr bwMode="auto">
          <a:xfrm>
            <a:off x="2590800" y="3727708"/>
            <a:ext cx="3741738" cy="115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52413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a:spLocks noGrp="1"/>
          </p:cNvSpPr>
          <p:nvPr>
            <p:ph type="title"/>
          </p:nvPr>
        </p:nvSpPr>
        <p:spPr>
          <a:xfrm>
            <a:off x="647700" y="230187"/>
            <a:ext cx="7848600" cy="1430507"/>
          </a:xfrm>
        </p:spPr>
        <p:txBody>
          <a:bodyPr/>
          <a:lstStyle/>
          <a:p>
            <a:pPr algn="ctr"/>
            <a:r>
              <a:rPr lang="en-US" sz="4400" b="0" dirty="0">
                <a:solidFill>
                  <a:srgbClr val="000000"/>
                </a:solidFill>
                <a:ea typeface="ＭＳ Ｐゴシック" charset="0"/>
              </a:rPr>
              <a:t>Examples </a:t>
            </a:r>
            <a:r>
              <a:rPr lang="en-US" sz="4400" b="0" dirty="0" smtClean="0">
                <a:solidFill>
                  <a:srgbClr val="000000"/>
                </a:solidFill>
                <a:ea typeface="ＭＳ Ｐゴシック" charset="0"/>
              </a:rPr>
              <a:t>of</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NaBH</a:t>
            </a:r>
            <a:r>
              <a:rPr lang="en-US" sz="4400" b="0" baseline="-25000" dirty="0" smtClean="0">
                <a:solidFill>
                  <a:srgbClr val="000000"/>
                </a:solidFill>
                <a:ea typeface="ＭＳ Ｐゴシック" charset="0"/>
              </a:rPr>
              <a:t>4</a:t>
            </a:r>
            <a:r>
              <a:rPr lang="en-US" sz="4400" b="0" dirty="0" smtClean="0">
                <a:solidFill>
                  <a:srgbClr val="000000"/>
                </a:solidFill>
                <a:ea typeface="ＭＳ Ｐゴシック" charset="0"/>
              </a:rPr>
              <a:t> </a:t>
            </a:r>
            <a:r>
              <a:rPr lang="en-US" sz="4400" b="0" dirty="0">
                <a:solidFill>
                  <a:srgbClr val="000000"/>
                </a:solidFill>
                <a:ea typeface="ＭＳ Ｐゴシック" charset="0"/>
              </a:rPr>
              <a:t>Reduction</a:t>
            </a: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b="8588"/>
          <a:stretch>
            <a:fillRect/>
          </a:stretch>
        </p:blipFill>
        <p:spPr bwMode="auto">
          <a:xfrm>
            <a:off x="304800" y="1905000"/>
            <a:ext cx="8534400" cy="201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rotWithShape="1">
          <a:blip r:embed="rId4">
            <a:extLst>
              <a:ext uri="{28A0092B-C50C-407E-A947-70E740481C1C}">
                <a14:useLocalDpi xmlns:a14="http://schemas.microsoft.com/office/drawing/2010/main" val="0"/>
              </a:ext>
            </a:extLst>
          </a:blip>
          <a:srcRect b="14106"/>
          <a:stretch/>
        </p:blipFill>
        <p:spPr bwMode="auto">
          <a:xfrm>
            <a:off x="304800" y="4343087"/>
            <a:ext cx="8534400" cy="129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74903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71500" y="230188"/>
            <a:ext cx="8001000" cy="1143000"/>
          </a:xfrm>
        </p:spPr>
        <p:txBody>
          <a:bodyPr/>
          <a:lstStyle/>
          <a:p>
            <a:pPr algn="ctr"/>
            <a:r>
              <a:rPr lang="en-US" sz="4400" b="0">
                <a:solidFill>
                  <a:srgbClr val="000000"/>
                </a:solidFill>
                <a:ea typeface="ＭＳ Ｐゴシック" charset="0"/>
              </a:rPr>
              <a:t>Lithium Aluminum Hydride</a:t>
            </a:r>
          </a:p>
        </p:txBody>
      </p:sp>
      <p:sp>
        <p:nvSpPr>
          <p:cNvPr id="3" name="Rectangle 3"/>
          <p:cNvSpPr txBox="1">
            <a:spLocks noChangeArrowheads="1"/>
          </p:cNvSpPr>
          <p:nvPr/>
        </p:nvSpPr>
        <p:spPr bwMode="auto">
          <a:xfrm>
            <a:off x="457200" y="1981200"/>
            <a:ext cx="8191500" cy="383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Stronger reducing agent than sodium </a:t>
            </a:r>
            <a:r>
              <a:rPr lang="en-US" dirty="0" err="1" smtClean="0">
                <a:ea typeface="ＭＳ Ｐゴシック" charset="0"/>
              </a:rPr>
              <a:t>borohydride</a:t>
            </a:r>
            <a:endParaRPr lang="en-US" dirty="0" smtClean="0">
              <a:ea typeface="ＭＳ Ｐゴシック" charset="0"/>
            </a:endParaRPr>
          </a:p>
          <a:p>
            <a:r>
              <a:rPr lang="en-US" dirty="0" smtClean="0">
                <a:ea typeface="ＭＳ Ｐゴシック" charset="0"/>
              </a:rPr>
              <a:t>Dangerous to work with</a:t>
            </a:r>
          </a:p>
          <a:p>
            <a:r>
              <a:rPr lang="en-US" dirty="0" smtClean="0">
                <a:ea typeface="ＭＳ Ｐゴシック" charset="0"/>
              </a:rPr>
              <a:t>Reduces ketones and aldehydes into the corresponding alcohol</a:t>
            </a:r>
          </a:p>
          <a:p>
            <a:r>
              <a:rPr lang="en-US" dirty="0" smtClean="0">
                <a:ea typeface="ＭＳ Ｐゴシック" charset="0"/>
              </a:rPr>
              <a:t>Converts esters and carboxylic acids to 1</a:t>
            </a:r>
            <a:r>
              <a:rPr lang="en-US" dirty="0" smtClean="0">
                <a:ea typeface="Calibri"/>
              </a:rPr>
              <a:t>°</a:t>
            </a:r>
            <a:r>
              <a:rPr lang="en-US" dirty="0" smtClean="0"/>
              <a:t> </a:t>
            </a:r>
            <a:r>
              <a:rPr lang="en-US" dirty="0" smtClean="0">
                <a:ea typeface="ＭＳ Ｐゴシック" charset="0"/>
              </a:rPr>
              <a:t>alcohols</a:t>
            </a:r>
            <a:endParaRPr lang="en-US" dirty="0">
              <a:ea typeface="ＭＳ Ｐゴシック" charset="0"/>
            </a:endParaRPr>
          </a:p>
        </p:txBody>
      </p:sp>
    </p:spTree>
    <p:extLst>
      <p:ext uri="{BB962C8B-B14F-4D97-AF65-F5344CB8AC3E}">
        <p14:creationId xmlns:p14="http://schemas.microsoft.com/office/powerpoint/2010/main" val="309849175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848600" cy="1143000"/>
          </a:xfrm>
        </p:spPr>
        <p:txBody>
          <a:bodyPr/>
          <a:lstStyle/>
          <a:p>
            <a:pPr algn="ctr"/>
            <a:r>
              <a:rPr lang="en-US" sz="4400" b="0" dirty="0">
                <a:solidFill>
                  <a:srgbClr val="000000"/>
                </a:solidFill>
                <a:ea typeface="ＭＳ Ｐゴシック" charset="0"/>
              </a:rPr>
              <a:t>Reduction with LiAlH</a:t>
            </a:r>
            <a:r>
              <a:rPr lang="en-US" sz="4400" b="0" baseline="-20000" dirty="0">
                <a:solidFill>
                  <a:srgbClr val="000000"/>
                </a:solidFill>
                <a:ea typeface="ＭＳ Ｐゴシック" charset="0"/>
              </a:rPr>
              <a:t>4</a:t>
            </a:r>
          </a:p>
        </p:txBody>
      </p:sp>
      <p:sp>
        <p:nvSpPr>
          <p:cNvPr id="4" name="Rectangle 5"/>
          <p:cNvSpPr txBox="1">
            <a:spLocks noChangeArrowheads="1"/>
          </p:cNvSpPr>
          <p:nvPr/>
        </p:nvSpPr>
        <p:spPr>
          <a:xfrm>
            <a:off x="457199" y="4114800"/>
            <a:ext cx="8201359"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The LiAlH</a:t>
            </a:r>
            <a:r>
              <a:rPr lang="en-US" sz="2800" baseline="-20000" dirty="0" smtClean="0">
                <a:ea typeface="ＭＳ Ｐゴシック" charset="0"/>
              </a:rPr>
              <a:t>4</a:t>
            </a:r>
            <a:r>
              <a:rPr lang="en-US" sz="2800" dirty="0" smtClean="0">
                <a:ea typeface="ＭＳ Ｐゴシック" charset="0"/>
              </a:rPr>
              <a:t> (or LAH) will add two hydrides to the ester to form the primary alkyl halide.</a:t>
            </a:r>
          </a:p>
          <a:p>
            <a:r>
              <a:rPr lang="en-US" sz="2800" dirty="0" smtClean="0">
                <a:ea typeface="ＭＳ Ｐゴシック" charset="0"/>
              </a:rPr>
              <a:t>The mechanism is similar to the attack of </a:t>
            </a:r>
            <a:r>
              <a:rPr lang="en-US" sz="2800" dirty="0" err="1" smtClean="0">
                <a:ea typeface="ＭＳ Ｐゴシック" charset="0"/>
              </a:rPr>
              <a:t>Grignards</a:t>
            </a:r>
            <a:r>
              <a:rPr lang="en-US" sz="2800" dirty="0" smtClean="0">
                <a:ea typeface="ＭＳ Ｐゴシック" charset="0"/>
              </a:rPr>
              <a:t> on esters.</a:t>
            </a:r>
            <a:endParaRPr lang="en-US" sz="2800" dirty="0">
              <a:ea typeface="ＭＳ Ｐゴシック" charset="0"/>
            </a:endParaRPr>
          </a:p>
        </p:txBody>
      </p:sp>
      <p:pic>
        <p:nvPicPr>
          <p:cNvPr id="6" name="Picture 5" descr="Ch10_slide59_equ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89100"/>
            <a:ext cx="6400800" cy="1739900"/>
          </a:xfrm>
          <a:prstGeom prst="rect">
            <a:avLst/>
          </a:prstGeom>
        </p:spPr>
      </p:pic>
    </p:spTree>
    <p:extLst>
      <p:ext uri="{BB962C8B-B14F-4D97-AF65-F5344CB8AC3E}">
        <p14:creationId xmlns:p14="http://schemas.microsoft.com/office/powerpoint/2010/main" val="11997558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chemeClr val="tx1"/>
                </a:solidFill>
                <a:ea typeface="ＭＳ Ｐゴシック" charset="0"/>
              </a:rPr>
              <a:t>IUPAC Nomenclature</a:t>
            </a:r>
          </a:p>
        </p:txBody>
      </p:sp>
      <p:sp>
        <p:nvSpPr>
          <p:cNvPr id="3" name="Rectangle 3"/>
          <p:cNvSpPr txBox="1">
            <a:spLocks noChangeArrowheads="1"/>
          </p:cNvSpPr>
          <p:nvPr/>
        </p:nvSpPr>
        <p:spPr bwMode="auto">
          <a:xfrm>
            <a:off x="383119" y="1981200"/>
            <a:ext cx="8237996" cy="33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Find the longest carbon chain containing the carbon with the </a:t>
            </a:r>
            <a:r>
              <a:rPr lang="en-US" sz="2800" dirty="0" smtClean="0">
                <a:ea typeface="ＭＳ Ｐゴシック" charset="0"/>
                <a:cs typeface="Arial" charset="0"/>
              </a:rPr>
              <a:t>—</a:t>
            </a:r>
            <a:r>
              <a:rPr lang="en-US" sz="2800" dirty="0" smtClean="0">
                <a:ea typeface="ＭＳ Ｐゴシック" charset="0"/>
              </a:rPr>
              <a:t>OH group.</a:t>
            </a:r>
          </a:p>
          <a:p>
            <a:r>
              <a:rPr lang="en-US" sz="2800" dirty="0" smtClean="0">
                <a:ea typeface="ＭＳ Ｐゴシック" charset="0"/>
              </a:rPr>
              <a:t>Drop the -</a:t>
            </a:r>
            <a:r>
              <a:rPr lang="en-US" sz="2800" i="1" dirty="0" smtClean="0">
                <a:ea typeface="ＭＳ Ｐゴシック" charset="0"/>
              </a:rPr>
              <a:t>e</a:t>
            </a:r>
            <a:r>
              <a:rPr lang="en-US" sz="2800" dirty="0" smtClean="0">
                <a:ea typeface="ＭＳ Ｐゴシック" charset="0"/>
              </a:rPr>
              <a:t> from the alkane name; add -</a:t>
            </a:r>
            <a:r>
              <a:rPr lang="en-US" sz="2800" i="1" dirty="0" err="1" smtClean="0">
                <a:ea typeface="ＭＳ Ｐゴシック" charset="0"/>
              </a:rPr>
              <a:t>ol</a:t>
            </a:r>
            <a:r>
              <a:rPr lang="en-US" sz="2800" dirty="0" smtClean="0">
                <a:ea typeface="ＭＳ Ｐゴシック" charset="0"/>
              </a:rPr>
              <a:t>.</a:t>
            </a:r>
          </a:p>
          <a:p>
            <a:r>
              <a:rPr lang="en-US" sz="2800" dirty="0" smtClean="0">
                <a:ea typeface="ＭＳ Ｐゴシック" charset="0"/>
              </a:rPr>
              <a:t>Number the chain, giving the </a:t>
            </a:r>
            <a:r>
              <a:rPr lang="en-US" sz="2800" dirty="0" smtClean="0">
                <a:ea typeface="ＭＳ Ｐゴシック" charset="0"/>
                <a:cs typeface="Arial" charset="0"/>
              </a:rPr>
              <a:t>—</a:t>
            </a:r>
            <a:r>
              <a:rPr lang="en-US" sz="2800" dirty="0" smtClean="0">
                <a:ea typeface="ＭＳ Ｐゴシック" charset="0"/>
              </a:rPr>
              <a:t>OH group the lowest number possible.</a:t>
            </a:r>
          </a:p>
          <a:p>
            <a:r>
              <a:rPr lang="en-US" sz="2800" dirty="0" smtClean="0">
                <a:ea typeface="ＭＳ Ｐゴシック" charset="0"/>
              </a:rPr>
              <a:t>Number and name all substituents and write them in alphabetical order.</a:t>
            </a:r>
            <a:endParaRPr lang="en-US" sz="2800" dirty="0">
              <a:ea typeface="ＭＳ Ｐゴシック" charset="0"/>
              <a:cs typeface="Arial" charset="0"/>
            </a:endParaRPr>
          </a:p>
        </p:txBody>
      </p:sp>
    </p:spTree>
    <p:extLst>
      <p:ext uri="{BB962C8B-B14F-4D97-AF65-F5344CB8AC3E}">
        <p14:creationId xmlns:p14="http://schemas.microsoft.com/office/powerpoint/2010/main" val="403874581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ChangeArrowheads="1"/>
          </p:cNvSpPr>
          <p:nvPr>
            <p:ph type="title"/>
          </p:nvPr>
        </p:nvSpPr>
        <p:spPr>
          <a:xfrm>
            <a:off x="685800" y="230188"/>
            <a:ext cx="7848600" cy="1143000"/>
          </a:xfrm>
        </p:spPr>
        <p:txBody>
          <a:bodyPr/>
          <a:lstStyle/>
          <a:p>
            <a:pPr algn="ctr"/>
            <a:r>
              <a:rPr lang="en-US" sz="4400" b="0">
                <a:solidFill>
                  <a:srgbClr val="000000"/>
                </a:solidFill>
                <a:ea typeface="ＭＳ Ｐゴシック" charset="0"/>
              </a:rPr>
              <a:t>Reducing Agents</a:t>
            </a:r>
          </a:p>
        </p:txBody>
      </p:sp>
      <p:sp>
        <p:nvSpPr>
          <p:cNvPr id="3" name="Rectangle 5"/>
          <p:cNvSpPr txBox="1">
            <a:spLocks noChangeArrowheads="1"/>
          </p:cNvSpPr>
          <p:nvPr/>
        </p:nvSpPr>
        <p:spPr bwMode="auto">
          <a:xfrm>
            <a:off x="685800" y="1981200"/>
            <a:ext cx="3810000" cy="448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smtClean="0">
                <a:ea typeface="ＭＳ Ｐゴシック" charset="0"/>
              </a:rPr>
              <a:t>NaBH</a:t>
            </a:r>
            <a:r>
              <a:rPr lang="en-US" sz="2800" baseline="-25000" smtClean="0">
                <a:ea typeface="ＭＳ Ｐゴシック" charset="0"/>
              </a:rPr>
              <a:t>4</a:t>
            </a:r>
            <a:r>
              <a:rPr lang="en-US" sz="2800" smtClean="0">
                <a:ea typeface="ＭＳ Ｐゴシック" charset="0"/>
              </a:rPr>
              <a:t> can reduce aldehydes and ketones but not esters and carboxylic acids.</a:t>
            </a:r>
          </a:p>
          <a:p>
            <a:r>
              <a:rPr lang="en-US" sz="2800" smtClean="0">
                <a:ea typeface="ＭＳ Ｐゴシック" charset="0"/>
              </a:rPr>
              <a:t>LiAlH</a:t>
            </a:r>
            <a:r>
              <a:rPr lang="en-US" sz="2800" baseline="-25000" smtClean="0">
                <a:ea typeface="ＭＳ Ｐゴシック" charset="0"/>
              </a:rPr>
              <a:t>4</a:t>
            </a:r>
            <a:r>
              <a:rPr lang="en-US" sz="2800" smtClean="0">
                <a:ea typeface="ＭＳ Ｐゴシック" charset="0"/>
              </a:rPr>
              <a:t> is a stronger reducing agent and will reduce all carbonyls. </a:t>
            </a:r>
            <a:endParaRPr lang="en-US" sz="280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2737"/>
          <a:stretch/>
        </p:blipFill>
        <p:spPr bwMode="auto">
          <a:xfrm>
            <a:off x="5181600" y="1981200"/>
            <a:ext cx="2930525" cy="40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76354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3600" b="0">
                <a:solidFill>
                  <a:srgbClr val="000000"/>
                </a:solidFill>
                <a:ea typeface="ＭＳ Ｐゴシック" charset="0"/>
              </a:rPr>
              <a:t>Comparison</a:t>
            </a:r>
          </a:p>
        </p:txBody>
      </p:sp>
      <p:pic>
        <p:nvPicPr>
          <p:cNvPr id="3" name="Picture 1"/>
          <p:cNvPicPr>
            <a:picLocks noChangeAspect="1"/>
          </p:cNvPicPr>
          <p:nvPr/>
        </p:nvPicPr>
        <p:blipFill rotWithShape="1">
          <a:blip r:embed="rId3">
            <a:extLst>
              <a:ext uri="{28A0092B-C50C-407E-A947-70E740481C1C}">
                <a14:useLocalDpi xmlns:a14="http://schemas.microsoft.com/office/drawing/2010/main" val="0"/>
              </a:ext>
            </a:extLst>
          </a:blip>
          <a:srcRect b="16058"/>
          <a:stretch/>
        </p:blipFill>
        <p:spPr bwMode="auto">
          <a:xfrm>
            <a:off x="292100" y="2075480"/>
            <a:ext cx="8534400" cy="104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p:nvPicPr>
        <p:blipFill rotWithShape="1">
          <a:blip r:embed="rId4">
            <a:extLst>
              <a:ext uri="{28A0092B-C50C-407E-A947-70E740481C1C}">
                <a14:useLocalDpi xmlns:a14="http://schemas.microsoft.com/office/drawing/2010/main" val="0"/>
              </a:ext>
            </a:extLst>
          </a:blip>
          <a:srcRect b="13628"/>
          <a:stretch/>
        </p:blipFill>
        <p:spPr bwMode="auto">
          <a:xfrm>
            <a:off x="304800" y="4095750"/>
            <a:ext cx="8534400" cy="106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78325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Catalytic Hydrogenation</a:t>
            </a:r>
          </a:p>
        </p:txBody>
      </p:sp>
      <p:sp>
        <p:nvSpPr>
          <p:cNvPr id="3" name="Rectangle 3"/>
          <p:cNvSpPr txBox="1">
            <a:spLocks noChangeArrowheads="1"/>
          </p:cNvSpPr>
          <p:nvPr/>
        </p:nvSpPr>
        <p:spPr>
          <a:xfrm>
            <a:off x="457200" y="3810000"/>
            <a:ext cx="8001000" cy="2286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spcBef>
                <a:spcPct val="0"/>
              </a:spcBef>
            </a:pPr>
            <a:r>
              <a:rPr lang="en-US" sz="2400" dirty="0" smtClean="0">
                <a:solidFill>
                  <a:srgbClr val="000000"/>
                </a:solidFill>
                <a:ea typeface="ＭＳ Ｐゴシック" charset="0"/>
              </a:rPr>
              <a:t>Raney nickel is a hydrogen-rich nickel powder that is more reactive than </a:t>
            </a:r>
            <a:r>
              <a:rPr lang="en-US" sz="2400" dirty="0" err="1" smtClean="0">
                <a:solidFill>
                  <a:srgbClr val="000000"/>
                </a:solidFill>
                <a:ea typeface="ＭＳ Ｐゴシック" charset="0"/>
              </a:rPr>
              <a:t>Pd</a:t>
            </a:r>
            <a:r>
              <a:rPr lang="en-US" sz="2400" dirty="0" smtClean="0">
                <a:solidFill>
                  <a:srgbClr val="000000"/>
                </a:solidFill>
                <a:ea typeface="ＭＳ Ｐゴシック" charset="0"/>
              </a:rPr>
              <a:t> or </a:t>
            </a:r>
            <a:r>
              <a:rPr lang="en-US" sz="2400" dirty="0" err="1" smtClean="0">
                <a:solidFill>
                  <a:srgbClr val="000000"/>
                </a:solidFill>
                <a:ea typeface="ＭＳ Ｐゴシック" charset="0"/>
              </a:rPr>
              <a:t>Pt</a:t>
            </a:r>
            <a:r>
              <a:rPr lang="en-US" sz="2400" dirty="0" smtClean="0">
                <a:solidFill>
                  <a:srgbClr val="000000"/>
                </a:solidFill>
                <a:ea typeface="ＭＳ Ｐゴシック" charset="0"/>
              </a:rPr>
              <a:t> catalysts.  </a:t>
            </a:r>
          </a:p>
          <a:p>
            <a:pPr>
              <a:spcBef>
                <a:spcPts val="672"/>
              </a:spcBef>
            </a:pPr>
            <a:r>
              <a:rPr lang="en-US" sz="2400" dirty="0" smtClean="0">
                <a:solidFill>
                  <a:srgbClr val="000000"/>
                </a:solidFill>
                <a:ea typeface="ＭＳ Ｐゴシック" charset="0"/>
              </a:rPr>
              <a:t>This reaction is not commonly used because it will also reduce double and triple bonds that may be present in the molecule.  </a:t>
            </a:r>
            <a:endParaRPr lang="en-US" sz="2400" dirty="0">
              <a:solidFill>
                <a:srgbClr val="000000"/>
              </a:solidFill>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9528"/>
          <a:stretch/>
        </p:blipFill>
        <p:spPr bwMode="auto">
          <a:xfrm>
            <a:off x="1257300" y="1864958"/>
            <a:ext cx="6629400" cy="11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37495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a:solidFill>
                  <a:srgbClr val="000000"/>
                </a:solidFill>
                <a:ea typeface="ＭＳ Ｐゴシック" charset="0"/>
              </a:rPr>
              <a:t>Selective Reductions</a:t>
            </a:r>
          </a:p>
        </p:txBody>
      </p:sp>
      <p:sp>
        <p:nvSpPr>
          <p:cNvPr id="3" name="Text Placeholder 9"/>
          <p:cNvSpPr txBox="1">
            <a:spLocks/>
          </p:cNvSpPr>
          <p:nvPr/>
        </p:nvSpPr>
        <p:spPr>
          <a:xfrm>
            <a:off x="457200" y="4495800"/>
            <a:ext cx="8001000" cy="160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solidFill>
                  <a:srgbClr val="000000"/>
                </a:solidFill>
                <a:ea typeface="ＭＳ Ｐゴシック" charset="0"/>
              </a:rPr>
              <a:t>Hydride reagents are more selective, so they are used more frequently for carbonyl reductions.</a:t>
            </a:r>
            <a:endParaRPr lang="en-US" dirty="0">
              <a:solidFill>
                <a:srgbClr val="000000"/>
              </a:solidFill>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l="-167" t="328" r="167" b="4606"/>
          <a:stretch/>
        </p:blipFill>
        <p:spPr bwMode="auto">
          <a:xfrm>
            <a:off x="749300" y="1685117"/>
            <a:ext cx="7620000" cy="252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01594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Thiols (Mercaptans)</a:t>
            </a:r>
          </a:p>
        </p:txBody>
      </p:sp>
      <p:sp>
        <p:nvSpPr>
          <p:cNvPr id="3" name="Rectangle 3"/>
          <p:cNvSpPr txBox="1">
            <a:spLocks noChangeArrowheads="1"/>
          </p:cNvSpPr>
          <p:nvPr/>
        </p:nvSpPr>
        <p:spPr bwMode="auto">
          <a:xfrm>
            <a:off x="385834" y="1905000"/>
            <a:ext cx="8372333"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Sulfur analogues of alcohols are called </a:t>
            </a:r>
            <a:r>
              <a:rPr lang="en-US" sz="2800" dirty="0" err="1" smtClean="0">
                <a:ea typeface="ＭＳ Ｐゴシック" charset="0"/>
              </a:rPr>
              <a:t>thiols</a:t>
            </a:r>
            <a:r>
              <a:rPr lang="en-US" sz="2800" dirty="0" smtClean="0">
                <a:ea typeface="ＭＳ Ｐゴシック" charset="0"/>
              </a:rPr>
              <a:t>.</a:t>
            </a:r>
          </a:p>
          <a:p>
            <a:r>
              <a:rPr lang="en-US" sz="2800" dirty="0" smtClean="0">
                <a:ea typeface="ＭＳ Ｐゴシック" charset="0"/>
              </a:rPr>
              <a:t>The </a:t>
            </a:r>
            <a:r>
              <a:rPr lang="en-US" sz="2800" dirty="0" smtClean="0">
                <a:ea typeface="ＭＳ Ｐゴシック" charset="0"/>
                <a:cs typeface="Arial" charset="0"/>
              </a:rPr>
              <a:t>—</a:t>
            </a:r>
            <a:r>
              <a:rPr lang="en-US" sz="2800" dirty="0" smtClean="0">
                <a:ea typeface="ＭＳ Ｐゴシック" charset="0"/>
              </a:rPr>
              <a:t>SH group is called a </a:t>
            </a:r>
            <a:r>
              <a:rPr lang="en-US" sz="2800" i="1" dirty="0" err="1" smtClean="0">
                <a:ea typeface="ＭＳ Ｐゴシック" charset="0"/>
              </a:rPr>
              <a:t>mercapto</a:t>
            </a:r>
            <a:r>
              <a:rPr lang="en-US" sz="2800" dirty="0" smtClean="0">
                <a:ea typeface="ＭＳ Ｐゴシック" charset="0"/>
              </a:rPr>
              <a:t> group.</a:t>
            </a:r>
          </a:p>
          <a:p>
            <a:r>
              <a:rPr lang="en-US" sz="2800" dirty="0" smtClean="0">
                <a:ea typeface="ＭＳ Ｐゴシック" charset="0"/>
              </a:rPr>
              <a:t>Named by adding the suffix -</a:t>
            </a:r>
            <a:r>
              <a:rPr lang="en-US" sz="2800" i="1" dirty="0" err="1" smtClean="0">
                <a:ea typeface="ＭＳ Ｐゴシック" charset="0"/>
              </a:rPr>
              <a:t>thiol</a:t>
            </a:r>
            <a:r>
              <a:rPr lang="en-US" sz="2800" dirty="0" smtClean="0">
                <a:ea typeface="ＭＳ Ｐゴシック" charset="0"/>
              </a:rPr>
              <a:t> to the alkane name.</a:t>
            </a:r>
            <a:endParaRPr lang="en-US" sz="2800" dirty="0">
              <a:ea typeface="ＭＳ Ｐゴシック" charset="0"/>
            </a:endParaRPr>
          </a:p>
        </p:txBody>
      </p:sp>
    </p:spTree>
    <p:extLst>
      <p:ext uri="{BB962C8B-B14F-4D97-AF65-F5344CB8AC3E}">
        <p14:creationId xmlns:p14="http://schemas.microsoft.com/office/powerpoint/2010/main" val="91890891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a:solidFill>
                  <a:srgbClr val="000000"/>
                </a:solidFill>
                <a:ea typeface="ＭＳ Ｐゴシック" charset="0"/>
              </a:rPr>
              <a:t>Nomenclature</a:t>
            </a:r>
          </a:p>
        </p:txBody>
      </p:sp>
      <p:sp>
        <p:nvSpPr>
          <p:cNvPr id="3" name="Text Placeholder 6"/>
          <p:cNvSpPr txBox="1">
            <a:spLocks/>
          </p:cNvSpPr>
          <p:nvPr/>
        </p:nvSpPr>
        <p:spPr>
          <a:xfrm>
            <a:off x="457199" y="4114800"/>
            <a:ext cx="8213571"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Common names are formed like those of alcohols, using the name of the alkyl group with the word </a:t>
            </a:r>
            <a:r>
              <a:rPr lang="en-US" i="1" dirty="0" err="1" smtClean="0">
                <a:ea typeface="ＭＳ Ｐゴシック" charset="0"/>
              </a:rPr>
              <a:t>mercaptan</a:t>
            </a:r>
            <a:r>
              <a:rPr lang="en-US" dirty="0" smtClean="0">
                <a:ea typeface="ＭＳ Ｐゴシック" charset="0"/>
              </a:rPr>
              <a:t>.</a:t>
            </a:r>
            <a:endParaRPr lang="en-US" dirty="0">
              <a:ea typeface="ＭＳ Ｐゴシック" charset="0"/>
            </a:endParaRPr>
          </a:p>
        </p:txBody>
      </p:sp>
      <p:sp>
        <p:nvSpPr>
          <p:cNvPr id="4" name="TextBox 6"/>
          <p:cNvSpPr txBox="1">
            <a:spLocks noChangeArrowheads="1"/>
          </p:cNvSpPr>
          <p:nvPr/>
        </p:nvSpPr>
        <p:spPr bwMode="auto">
          <a:xfrm>
            <a:off x="762000" y="1938224"/>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latin typeface="+mn-lt"/>
              </a:rPr>
              <a:t>CH</a:t>
            </a:r>
            <a:r>
              <a:rPr lang="en-US" sz="2000" baseline="-25000">
                <a:latin typeface="+mn-lt"/>
              </a:rPr>
              <a:t>3</a:t>
            </a:r>
            <a:r>
              <a:rPr lang="en-US" sz="2000">
                <a:latin typeface="+mn-lt"/>
              </a:rPr>
              <a:t>—SH               CH</a:t>
            </a:r>
            <a:r>
              <a:rPr lang="en-US" sz="2000" baseline="-25000">
                <a:latin typeface="+mn-lt"/>
              </a:rPr>
              <a:t>3</a:t>
            </a:r>
            <a:r>
              <a:rPr lang="en-US" sz="2000">
                <a:latin typeface="+mn-lt"/>
              </a:rPr>
              <a:t>CH</a:t>
            </a:r>
            <a:r>
              <a:rPr lang="en-US" sz="2000" baseline="-25000">
                <a:latin typeface="+mn-lt"/>
              </a:rPr>
              <a:t>2</a:t>
            </a:r>
            <a:r>
              <a:rPr lang="en-US" sz="2000">
                <a:latin typeface="+mn-lt"/>
              </a:rPr>
              <a:t>CH</a:t>
            </a:r>
            <a:r>
              <a:rPr lang="en-US" sz="2000" baseline="-25000">
                <a:latin typeface="+mn-lt"/>
              </a:rPr>
              <a:t>2</a:t>
            </a:r>
            <a:r>
              <a:rPr lang="en-US" sz="2000">
                <a:latin typeface="+mn-lt"/>
              </a:rPr>
              <a:t>CH</a:t>
            </a:r>
            <a:r>
              <a:rPr lang="en-US" sz="2000" baseline="-25000">
                <a:latin typeface="+mn-lt"/>
              </a:rPr>
              <a:t>2</a:t>
            </a:r>
            <a:r>
              <a:rPr lang="en-US" sz="2000">
                <a:latin typeface="+mn-lt"/>
              </a:rPr>
              <a:t>—SH         HS—CH</a:t>
            </a:r>
            <a:r>
              <a:rPr lang="en-US" sz="2000" baseline="-25000">
                <a:latin typeface="+mn-lt"/>
              </a:rPr>
              <a:t>2</a:t>
            </a:r>
            <a:r>
              <a:rPr lang="en-US" sz="2000">
                <a:latin typeface="+mn-lt"/>
              </a:rPr>
              <a:t>CH</a:t>
            </a:r>
            <a:r>
              <a:rPr lang="en-US" sz="2000" baseline="-25000">
                <a:latin typeface="+mn-lt"/>
              </a:rPr>
              <a:t>2</a:t>
            </a:r>
            <a:r>
              <a:rPr lang="en-US" sz="2000">
                <a:latin typeface="+mn-lt"/>
              </a:rPr>
              <a:t>—OH</a:t>
            </a:r>
          </a:p>
        </p:txBody>
      </p:sp>
      <p:sp>
        <p:nvSpPr>
          <p:cNvPr id="5" name="TextBox 7"/>
          <p:cNvSpPr txBox="1">
            <a:spLocks noChangeArrowheads="1"/>
          </p:cNvSpPr>
          <p:nvPr/>
        </p:nvSpPr>
        <p:spPr bwMode="auto">
          <a:xfrm>
            <a:off x="200321" y="2590800"/>
            <a:ext cx="24298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sz="2000">
                <a:solidFill>
                  <a:srgbClr val="0070C0"/>
                </a:solidFill>
                <a:latin typeface="+mn-lt"/>
              </a:rPr>
              <a:t>methanethiol</a:t>
            </a:r>
          </a:p>
          <a:p>
            <a:pPr algn="ctr"/>
            <a:r>
              <a:rPr lang="en-US" sz="2000">
                <a:latin typeface="+mn-lt"/>
              </a:rPr>
              <a:t>methyl mercaptan</a:t>
            </a:r>
          </a:p>
        </p:txBody>
      </p:sp>
      <p:sp>
        <p:nvSpPr>
          <p:cNvPr id="6" name="TextBox 8"/>
          <p:cNvSpPr txBox="1">
            <a:spLocks noChangeArrowheads="1"/>
          </p:cNvSpPr>
          <p:nvPr/>
        </p:nvSpPr>
        <p:spPr bwMode="auto">
          <a:xfrm>
            <a:off x="3089102" y="2590800"/>
            <a:ext cx="25165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sz="2000" dirty="0">
                <a:solidFill>
                  <a:srgbClr val="0070C0"/>
                </a:solidFill>
                <a:latin typeface="+mn-lt"/>
              </a:rPr>
              <a:t>butane-1-thiol</a:t>
            </a:r>
          </a:p>
          <a:p>
            <a:pPr algn="ctr"/>
            <a:r>
              <a:rPr lang="en-US" sz="2000" i="1" dirty="0">
                <a:latin typeface="+mn-lt"/>
              </a:rPr>
              <a:t>n</a:t>
            </a:r>
            <a:r>
              <a:rPr lang="en-US" sz="2000" dirty="0">
                <a:latin typeface="+mn-lt"/>
              </a:rPr>
              <a:t>-butyl </a:t>
            </a:r>
            <a:r>
              <a:rPr lang="en-US" sz="2000" dirty="0" err="1">
                <a:latin typeface="+mn-lt"/>
              </a:rPr>
              <a:t>mercaptan</a:t>
            </a:r>
            <a:endParaRPr lang="en-US" sz="2000" dirty="0">
              <a:latin typeface="+mn-lt"/>
            </a:endParaRPr>
          </a:p>
        </p:txBody>
      </p:sp>
      <p:sp>
        <p:nvSpPr>
          <p:cNvPr id="7" name="TextBox 9"/>
          <p:cNvSpPr txBox="1">
            <a:spLocks noChangeArrowheads="1"/>
          </p:cNvSpPr>
          <p:nvPr/>
        </p:nvSpPr>
        <p:spPr bwMode="auto">
          <a:xfrm>
            <a:off x="5790098" y="2590800"/>
            <a:ext cx="2600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sz="2000">
                <a:solidFill>
                  <a:srgbClr val="0070C0"/>
                </a:solidFill>
                <a:latin typeface="+mn-lt"/>
              </a:rPr>
              <a:t>2-mercaptoethanol</a:t>
            </a:r>
          </a:p>
        </p:txBody>
      </p:sp>
    </p:spTree>
    <p:extLst>
      <p:ext uri="{BB962C8B-B14F-4D97-AF65-F5344CB8AC3E}">
        <p14:creationId xmlns:p14="http://schemas.microsoft.com/office/powerpoint/2010/main" val="53478410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a:solidFill>
                  <a:srgbClr val="000000"/>
                </a:solidFill>
                <a:ea typeface="ＭＳ Ｐゴシック" charset="0"/>
              </a:rPr>
              <a:t>Acidity of Thiols</a:t>
            </a:r>
          </a:p>
        </p:txBody>
      </p:sp>
      <p:sp>
        <p:nvSpPr>
          <p:cNvPr id="3" name="Text Placeholder 10"/>
          <p:cNvSpPr txBox="1">
            <a:spLocks/>
          </p:cNvSpPr>
          <p:nvPr/>
        </p:nvSpPr>
        <p:spPr>
          <a:xfrm>
            <a:off x="685800" y="5486400"/>
            <a:ext cx="7772400" cy="762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err="1" smtClean="0">
                <a:ea typeface="ＭＳ Ｐゴシック" charset="0"/>
              </a:rPr>
              <a:t>Thiols</a:t>
            </a:r>
            <a:r>
              <a:rPr lang="en-US" dirty="0" smtClean="0">
                <a:ea typeface="ＭＳ Ｐゴシック" charset="0"/>
              </a:rPr>
              <a:t> are more acidic than alcohols.</a:t>
            </a:r>
            <a:endParaRPr lang="en-US"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3629"/>
          <a:stretch/>
        </p:blipFill>
        <p:spPr bwMode="auto">
          <a:xfrm>
            <a:off x="1066800" y="1693863"/>
            <a:ext cx="7010400" cy="350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57488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Synthesis of Thiols </a:t>
            </a:r>
          </a:p>
        </p:txBody>
      </p:sp>
      <p:sp>
        <p:nvSpPr>
          <p:cNvPr id="3" name="Rectangle 10"/>
          <p:cNvSpPr txBox="1">
            <a:spLocks noChangeArrowheads="1"/>
          </p:cNvSpPr>
          <p:nvPr/>
        </p:nvSpPr>
        <p:spPr>
          <a:xfrm>
            <a:off x="382498" y="3733800"/>
            <a:ext cx="8290666" cy="2590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700" dirty="0" err="1" smtClean="0">
                <a:ea typeface="ＭＳ Ｐゴシック" charset="0"/>
              </a:rPr>
              <a:t>Thiols</a:t>
            </a:r>
            <a:r>
              <a:rPr lang="en-US" sz="2700" dirty="0" smtClean="0">
                <a:ea typeface="ＭＳ Ｐゴシック" charset="0"/>
              </a:rPr>
              <a:t> are commonly made by an S</a:t>
            </a:r>
            <a:r>
              <a:rPr lang="en-US" sz="2700" baseline="-20000" dirty="0" smtClean="0">
                <a:ea typeface="ＭＳ Ｐゴシック" charset="0"/>
              </a:rPr>
              <a:t>N</a:t>
            </a:r>
            <a:r>
              <a:rPr lang="en-US" sz="2700" dirty="0" smtClean="0">
                <a:ea typeface="ＭＳ Ｐゴシック" charset="0"/>
              </a:rPr>
              <a:t>2 reaction</a:t>
            </a:r>
            <a:r>
              <a:rPr lang="en-US" sz="2700" dirty="0" smtClean="0">
                <a:ea typeface="ＭＳ Ｐゴシック" charset="0"/>
              </a:rPr>
              <a:t>, so </a:t>
            </a:r>
            <a:r>
              <a:rPr lang="en-US" sz="2700" dirty="0" smtClean="0">
                <a:ea typeface="ＭＳ Ｐゴシック" charset="0"/>
              </a:rPr>
              <a:t>primary alkyl halides work better.</a:t>
            </a:r>
          </a:p>
          <a:p>
            <a:pPr>
              <a:lnSpc>
                <a:spcPct val="90000"/>
              </a:lnSpc>
            </a:pPr>
            <a:r>
              <a:rPr lang="en-US" sz="2700" dirty="0" smtClean="0">
                <a:ea typeface="ＭＳ Ｐゴシック" charset="0"/>
              </a:rPr>
              <a:t>To prevent a second alkylation, use a large excess of sodium hydrosulfide with the alkyl halide.</a:t>
            </a:r>
            <a:endParaRPr lang="en-US" sz="27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13444"/>
          <a:stretch/>
        </p:blipFill>
        <p:spPr bwMode="auto">
          <a:xfrm>
            <a:off x="304800" y="2011363"/>
            <a:ext cx="8534400" cy="10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75540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848600" cy="1143000"/>
          </a:xfrm>
        </p:spPr>
        <p:txBody>
          <a:bodyPr/>
          <a:lstStyle/>
          <a:p>
            <a:pPr algn="ctr"/>
            <a:r>
              <a:rPr lang="en-US" sz="4400" b="0">
                <a:solidFill>
                  <a:srgbClr val="000000"/>
                </a:solidFill>
                <a:ea typeface="ＭＳ Ｐゴシック" charset="0"/>
              </a:rPr>
              <a:t>Thiol Oxidation</a:t>
            </a:r>
          </a:p>
        </p:txBody>
      </p:sp>
      <p:sp>
        <p:nvSpPr>
          <p:cNvPr id="3" name="Text Box 15"/>
          <p:cNvSpPr txBox="1">
            <a:spLocks noChangeArrowheads="1"/>
          </p:cNvSpPr>
          <p:nvPr/>
        </p:nvSpPr>
        <p:spPr bwMode="auto">
          <a:xfrm>
            <a:off x="370361" y="5196427"/>
            <a:ext cx="8229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dirty="0" err="1">
                <a:solidFill>
                  <a:srgbClr val="000000"/>
                </a:solidFill>
                <a:latin typeface="+mn-lt"/>
              </a:rPr>
              <a:t>Thiols</a:t>
            </a:r>
            <a:r>
              <a:rPr lang="en-US" dirty="0">
                <a:solidFill>
                  <a:srgbClr val="000000"/>
                </a:solidFill>
                <a:latin typeface="+mn-lt"/>
              </a:rPr>
              <a:t> can be oxidized to form disulfides. The disulfide bond </a:t>
            </a:r>
            <a:r>
              <a:rPr lang="en-US" dirty="0" smtClean="0">
                <a:solidFill>
                  <a:srgbClr val="000000"/>
                </a:solidFill>
                <a:latin typeface="+mn-lt"/>
              </a:rPr>
              <a:t>can </a:t>
            </a:r>
            <a:r>
              <a:rPr lang="en-US" dirty="0">
                <a:solidFill>
                  <a:srgbClr val="000000"/>
                </a:solidFill>
                <a:latin typeface="+mn-lt"/>
              </a:rPr>
              <a:t>be reduced back to the </a:t>
            </a:r>
            <a:r>
              <a:rPr lang="en-US" dirty="0" err="1">
                <a:solidFill>
                  <a:srgbClr val="000000"/>
                </a:solidFill>
                <a:latin typeface="+mn-lt"/>
              </a:rPr>
              <a:t>thiols</a:t>
            </a:r>
            <a:r>
              <a:rPr lang="en-US" dirty="0">
                <a:solidFill>
                  <a:srgbClr val="000000"/>
                </a:solidFill>
                <a:latin typeface="+mn-lt"/>
              </a:rPr>
              <a:t> with a reducing agent.</a:t>
            </a: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4103"/>
          <a:stretch/>
        </p:blipFill>
        <p:spPr bwMode="auto">
          <a:xfrm>
            <a:off x="685800" y="1272503"/>
            <a:ext cx="7772400" cy="355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6628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Examples of Nomenclature</a:t>
            </a:r>
          </a:p>
        </p:txBody>
      </p:sp>
      <p:pic>
        <p:nvPicPr>
          <p:cNvPr id="3" name="Picture 2" descr="10_02_Figure.jpg"/>
          <p:cNvPicPr>
            <a:picLocks noChangeAspect="1"/>
          </p:cNvPicPr>
          <p:nvPr/>
        </p:nvPicPr>
        <p:blipFill rotWithShape="1">
          <a:blip r:embed="rId3">
            <a:extLst>
              <a:ext uri="{28A0092B-C50C-407E-A947-70E740481C1C}">
                <a14:useLocalDpi xmlns:a14="http://schemas.microsoft.com/office/drawing/2010/main" val="0"/>
              </a:ext>
            </a:extLst>
          </a:blip>
          <a:srcRect b="2792"/>
          <a:stretch/>
        </p:blipFill>
        <p:spPr>
          <a:xfrm>
            <a:off x="1045389" y="1199592"/>
            <a:ext cx="7053223" cy="5191179"/>
          </a:xfrm>
          <a:prstGeom prst="rect">
            <a:avLst/>
          </a:prstGeom>
        </p:spPr>
      </p:pic>
    </p:spTree>
    <p:extLst>
      <p:ext uri="{BB962C8B-B14F-4D97-AF65-F5344CB8AC3E}">
        <p14:creationId xmlns:p14="http://schemas.microsoft.com/office/powerpoint/2010/main" val="8659927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848600" cy="1143000"/>
          </a:xfrm>
        </p:spPr>
        <p:txBody>
          <a:bodyPr/>
          <a:lstStyle/>
          <a:p>
            <a:pPr algn="ctr"/>
            <a:r>
              <a:rPr lang="en-US" sz="4400" b="0">
                <a:solidFill>
                  <a:schemeClr val="tx1"/>
                </a:solidFill>
                <a:ea typeface="ＭＳ Ｐゴシック" charset="0"/>
              </a:rPr>
              <a:t>Alkenols (Enols)</a:t>
            </a:r>
          </a:p>
        </p:txBody>
      </p:sp>
      <p:sp>
        <p:nvSpPr>
          <p:cNvPr id="3" name="Rectangle 3"/>
          <p:cNvSpPr txBox="1">
            <a:spLocks noChangeArrowheads="1"/>
          </p:cNvSpPr>
          <p:nvPr/>
        </p:nvSpPr>
        <p:spPr bwMode="auto">
          <a:xfrm>
            <a:off x="372535" y="1828800"/>
            <a:ext cx="8225785" cy="15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400" dirty="0" smtClean="0">
                <a:ea typeface="ＭＳ Ｐゴシック" charset="0"/>
              </a:rPr>
              <a:t>The hydroxyl group takes precedence. Assign the carbon with the </a:t>
            </a:r>
            <a:r>
              <a:rPr lang="en-US" sz="2400" dirty="0" smtClean="0">
                <a:ea typeface="ＭＳ Ｐゴシック" charset="0"/>
                <a:cs typeface="Arial" charset="0"/>
              </a:rPr>
              <a:t>—</a:t>
            </a:r>
            <a:r>
              <a:rPr lang="en-US" sz="2400" dirty="0" smtClean="0">
                <a:ea typeface="ＭＳ Ｐゴシック" charset="0"/>
              </a:rPr>
              <a:t>OH the lowest number.</a:t>
            </a:r>
          </a:p>
          <a:p>
            <a:pPr>
              <a:lnSpc>
                <a:spcPct val="90000"/>
              </a:lnSpc>
            </a:pPr>
            <a:r>
              <a:rPr lang="en-US" sz="2400" dirty="0" smtClean="0">
                <a:ea typeface="ＭＳ Ｐゴシック" charset="0"/>
              </a:rPr>
              <a:t>End the name in -</a:t>
            </a:r>
            <a:r>
              <a:rPr lang="en-US" sz="2400" i="1" dirty="0" err="1" smtClean="0">
                <a:ea typeface="ＭＳ Ｐゴシック" charset="0"/>
              </a:rPr>
              <a:t>ol</a:t>
            </a:r>
            <a:r>
              <a:rPr lang="en-US" sz="2400" dirty="0" smtClean="0">
                <a:ea typeface="ＭＳ Ｐゴシック" charset="0"/>
              </a:rPr>
              <a:t>, but also specify that there is a double bond by using the ending -</a:t>
            </a:r>
            <a:r>
              <a:rPr lang="en-US" sz="2400" i="1" dirty="0" err="1" smtClean="0">
                <a:ea typeface="ＭＳ Ｐゴシック" charset="0"/>
              </a:rPr>
              <a:t>ene</a:t>
            </a:r>
            <a:r>
              <a:rPr lang="en-US" sz="2400" dirty="0" smtClean="0">
                <a:ea typeface="ＭＳ Ｐゴシック" charset="0"/>
              </a:rPr>
              <a:t> before –</a:t>
            </a:r>
            <a:r>
              <a:rPr lang="en-US" sz="2400" i="1" dirty="0" err="1" smtClean="0">
                <a:ea typeface="ＭＳ Ｐゴシック" charset="0"/>
              </a:rPr>
              <a:t>ol</a:t>
            </a:r>
            <a:r>
              <a:rPr lang="en-US" sz="2400" dirty="0" smtClean="0">
                <a:ea typeface="ＭＳ Ｐゴシック" charset="0"/>
              </a:rPr>
              <a:t>.</a:t>
            </a:r>
            <a:endParaRPr lang="en-US" sz="2400" dirty="0">
              <a:ea typeface="ＭＳ Ｐゴシック" charset="0"/>
            </a:endParaRPr>
          </a:p>
        </p:txBody>
      </p:sp>
      <p:sp>
        <p:nvSpPr>
          <p:cNvPr id="4" name="Text Box 6"/>
          <p:cNvSpPr txBox="1">
            <a:spLocks noChangeArrowheads="1"/>
          </p:cNvSpPr>
          <p:nvPr/>
        </p:nvSpPr>
        <p:spPr bwMode="auto">
          <a:xfrm>
            <a:off x="2874169" y="4724400"/>
            <a:ext cx="3395663"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dirty="0"/>
              <a:t>Old:  4-penten-2-ol </a:t>
            </a:r>
            <a:endParaRPr lang="en-US" dirty="0">
              <a:cs typeface="Arial" charset="0"/>
            </a:endParaRPr>
          </a:p>
          <a:p>
            <a:pPr algn="ctr"/>
            <a:r>
              <a:rPr lang="en-US" dirty="0">
                <a:solidFill>
                  <a:srgbClr val="0000FF"/>
                </a:solidFill>
                <a:cs typeface="Arial" charset="0"/>
              </a:rPr>
              <a:t>New: pent-4-ene-2-ol </a:t>
            </a:r>
          </a:p>
        </p:txBody>
      </p:sp>
      <p:grpSp>
        <p:nvGrpSpPr>
          <p:cNvPr id="5" name="Group 12"/>
          <p:cNvGrpSpPr>
            <a:grpSpLocks noChangeAspect="1"/>
          </p:cNvGrpSpPr>
          <p:nvPr/>
        </p:nvGrpSpPr>
        <p:grpSpPr bwMode="auto">
          <a:xfrm>
            <a:off x="3255169" y="3581400"/>
            <a:ext cx="2633663" cy="912813"/>
            <a:chOff x="1872" y="2256"/>
            <a:chExt cx="1659" cy="575"/>
          </a:xfrm>
        </p:grpSpPr>
        <p:sp>
          <p:nvSpPr>
            <p:cNvPr id="6" name="AutoShape 11"/>
            <p:cNvSpPr>
              <a:spLocks noChangeAspect="1" noChangeArrowheads="1" noTextEdit="1"/>
            </p:cNvSpPr>
            <p:nvPr/>
          </p:nvSpPr>
          <p:spPr bwMode="auto">
            <a:xfrm>
              <a:off x="1872" y="2256"/>
              <a:ext cx="1659"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13"/>
            <p:cNvSpPr>
              <a:spLocks noChangeArrowheads="1"/>
            </p:cNvSpPr>
            <p:nvPr/>
          </p:nvSpPr>
          <p:spPr bwMode="auto">
            <a:xfrm>
              <a:off x="1905" y="257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dirty="0">
                  <a:solidFill>
                    <a:srgbClr val="000000"/>
                  </a:solidFill>
                </a:rPr>
                <a:t>C</a:t>
              </a:r>
              <a:endParaRPr lang="en-US" dirty="0"/>
            </a:p>
          </p:txBody>
        </p:sp>
        <p:sp>
          <p:nvSpPr>
            <p:cNvPr id="8" name="Rectangle 14"/>
            <p:cNvSpPr>
              <a:spLocks noChangeArrowheads="1"/>
            </p:cNvSpPr>
            <p:nvPr/>
          </p:nvSpPr>
          <p:spPr bwMode="auto">
            <a:xfrm>
              <a:off x="2024" y="257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9" name="Rectangle 15"/>
            <p:cNvSpPr>
              <a:spLocks noChangeArrowheads="1"/>
            </p:cNvSpPr>
            <p:nvPr/>
          </p:nvSpPr>
          <p:spPr bwMode="auto">
            <a:xfrm>
              <a:off x="2143" y="264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a:t>
              </a:r>
              <a:endParaRPr lang="en-US"/>
            </a:p>
          </p:txBody>
        </p:sp>
        <p:sp>
          <p:nvSpPr>
            <p:cNvPr id="10" name="Rectangle 16"/>
            <p:cNvSpPr>
              <a:spLocks noChangeArrowheads="1"/>
            </p:cNvSpPr>
            <p:nvPr/>
          </p:nvSpPr>
          <p:spPr bwMode="auto">
            <a:xfrm>
              <a:off x="2405" y="257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11" name="Rectangle 17"/>
            <p:cNvSpPr>
              <a:spLocks noChangeArrowheads="1"/>
            </p:cNvSpPr>
            <p:nvPr/>
          </p:nvSpPr>
          <p:spPr bwMode="auto">
            <a:xfrm>
              <a:off x="2525" y="257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12" name="Rectangle 18"/>
            <p:cNvSpPr>
              <a:spLocks noChangeArrowheads="1"/>
            </p:cNvSpPr>
            <p:nvPr/>
          </p:nvSpPr>
          <p:spPr bwMode="auto">
            <a:xfrm>
              <a:off x="2644" y="257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13" name="Rectangle 19"/>
            <p:cNvSpPr>
              <a:spLocks noChangeArrowheads="1"/>
            </p:cNvSpPr>
            <p:nvPr/>
          </p:nvSpPr>
          <p:spPr bwMode="auto">
            <a:xfrm>
              <a:off x="2763" y="257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14" name="Rectangle 20"/>
            <p:cNvSpPr>
              <a:spLocks noChangeArrowheads="1"/>
            </p:cNvSpPr>
            <p:nvPr/>
          </p:nvSpPr>
          <p:spPr bwMode="auto">
            <a:xfrm>
              <a:off x="2883" y="264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a:t>
              </a:r>
              <a:endParaRPr lang="en-US"/>
            </a:p>
          </p:txBody>
        </p:sp>
        <p:sp>
          <p:nvSpPr>
            <p:cNvPr id="15" name="Rectangle 21"/>
            <p:cNvSpPr>
              <a:spLocks noChangeArrowheads="1"/>
            </p:cNvSpPr>
            <p:nvPr/>
          </p:nvSpPr>
          <p:spPr bwMode="auto">
            <a:xfrm>
              <a:off x="2948" y="257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16" name="Rectangle 22"/>
            <p:cNvSpPr>
              <a:spLocks noChangeArrowheads="1"/>
            </p:cNvSpPr>
            <p:nvPr/>
          </p:nvSpPr>
          <p:spPr bwMode="auto">
            <a:xfrm>
              <a:off x="3067" y="257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17" name="Rectangle 23"/>
            <p:cNvSpPr>
              <a:spLocks noChangeArrowheads="1"/>
            </p:cNvSpPr>
            <p:nvPr/>
          </p:nvSpPr>
          <p:spPr bwMode="auto">
            <a:xfrm>
              <a:off x="3186" y="257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18" name="Rectangle 24"/>
            <p:cNvSpPr>
              <a:spLocks noChangeArrowheads="1"/>
            </p:cNvSpPr>
            <p:nvPr/>
          </p:nvSpPr>
          <p:spPr bwMode="auto">
            <a:xfrm>
              <a:off x="3305" y="257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19" name="Rectangle 25"/>
            <p:cNvSpPr>
              <a:spLocks noChangeArrowheads="1"/>
            </p:cNvSpPr>
            <p:nvPr/>
          </p:nvSpPr>
          <p:spPr bwMode="auto">
            <a:xfrm>
              <a:off x="3425" y="264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20" name="Rectangle 26"/>
            <p:cNvSpPr>
              <a:spLocks noChangeArrowheads="1"/>
            </p:cNvSpPr>
            <p:nvPr/>
          </p:nvSpPr>
          <p:spPr bwMode="auto">
            <a:xfrm>
              <a:off x="2942" y="2281"/>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O</a:t>
              </a:r>
              <a:endParaRPr lang="en-US"/>
            </a:p>
          </p:txBody>
        </p:sp>
        <p:sp>
          <p:nvSpPr>
            <p:cNvPr id="21" name="Rectangle 27"/>
            <p:cNvSpPr>
              <a:spLocks noChangeArrowheads="1"/>
            </p:cNvSpPr>
            <p:nvPr/>
          </p:nvSpPr>
          <p:spPr bwMode="auto">
            <a:xfrm>
              <a:off x="3072" y="2281"/>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22" name="Line 28"/>
            <p:cNvSpPr>
              <a:spLocks noChangeShapeType="1"/>
            </p:cNvSpPr>
            <p:nvPr/>
          </p:nvSpPr>
          <p:spPr bwMode="auto">
            <a:xfrm>
              <a:off x="2219" y="2701"/>
              <a:ext cx="184"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9"/>
            <p:cNvSpPr>
              <a:spLocks noChangeShapeType="1"/>
            </p:cNvSpPr>
            <p:nvPr/>
          </p:nvSpPr>
          <p:spPr bwMode="auto">
            <a:xfrm>
              <a:off x="2219" y="2657"/>
              <a:ext cx="184"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0"/>
            <p:cNvSpPr>
              <a:spLocks noChangeShapeType="1"/>
            </p:cNvSpPr>
            <p:nvPr/>
          </p:nvSpPr>
          <p:spPr bwMode="auto">
            <a:xfrm flipV="1">
              <a:off x="3011" y="2475"/>
              <a:ext cx="0" cy="11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 name="Text Box 31"/>
          <p:cNvSpPr txBox="1">
            <a:spLocks noChangeArrowheads="1"/>
          </p:cNvSpPr>
          <p:nvPr/>
        </p:nvSpPr>
        <p:spPr bwMode="auto">
          <a:xfrm>
            <a:off x="3428206" y="4327525"/>
            <a:ext cx="228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dirty="0">
                <a:solidFill>
                  <a:srgbClr val="CC0000"/>
                </a:solidFill>
              </a:rPr>
              <a:t>5        4    3     2   1</a:t>
            </a:r>
          </a:p>
        </p:txBody>
      </p:sp>
    </p:spTree>
    <p:extLst>
      <p:ext uri="{BB962C8B-B14F-4D97-AF65-F5344CB8AC3E}">
        <p14:creationId xmlns:p14="http://schemas.microsoft.com/office/powerpoint/2010/main" val="40379066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Naming Priority</a:t>
            </a:r>
          </a:p>
        </p:txBody>
      </p:sp>
      <p:pic>
        <p:nvPicPr>
          <p:cNvPr id="3" name="Picture 2" descr="10_01_Table.jpg"/>
          <p:cNvPicPr>
            <a:picLocks noChangeAspect="1"/>
          </p:cNvPicPr>
          <p:nvPr/>
        </p:nvPicPr>
        <p:blipFill rotWithShape="1">
          <a:blip r:embed="rId3">
            <a:extLst>
              <a:ext uri="{28A0092B-C50C-407E-A947-70E740481C1C}">
                <a14:useLocalDpi xmlns:a14="http://schemas.microsoft.com/office/drawing/2010/main" val="0"/>
              </a:ext>
            </a:extLst>
          </a:blip>
          <a:srcRect b="2886"/>
          <a:stretch/>
        </p:blipFill>
        <p:spPr>
          <a:xfrm>
            <a:off x="2429256" y="1182474"/>
            <a:ext cx="4267200" cy="5284025"/>
          </a:xfrm>
          <a:prstGeom prst="rect">
            <a:avLst/>
          </a:prstGeom>
        </p:spPr>
      </p:pic>
    </p:spTree>
    <p:extLst>
      <p:ext uri="{BB962C8B-B14F-4D97-AF65-F5344CB8AC3E}">
        <p14:creationId xmlns:p14="http://schemas.microsoft.com/office/powerpoint/2010/main" val="21499118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14740</TotalTime>
  <Words>2455</Words>
  <Application>Microsoft Macintosh PowerPoint</Application>
  <PresentationFormat>On-screen Show (4:3)</PresentationFormat>
  <Paragraphs>412</Paragraphs>
  <Slides>68</Slides>
  <Notes>67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1" baseType="lpstr">
      <vt:lpstr>HA5Lect_template</vt:lpstr>
      <vt:lpstr>2_Default Design</vt:lpstr>
      <vt:lpstr>Document</vt:lpstr>
      <vt:lpstr>PowerPoint Presentation</vt:lpstr>
      <vt:lpstr>Alcohols</vt:lpstr>
      <vt:lpstr>Structure of Water and Methanol</vt:lpstr>
      <vt:lpstr>Classification of Alcohols</vt:lpstr>
      <vt:lpstr>Examples of Classifications</vt:lpstr>
      <vt:lpstr>IUPAC Nomenclature</vt:lpstr>
      <vt:lpstr>Examples of Nomenclature</vt:lpstr>
      <vt:lpstr>Alkenols (Enols)</vt:lpstr>
      <vt:lpstr>Naming Priority</vt:lpstr>
      <vt:lpstr>Hydroxy Substituent</vt:lpstr>
      <vt:lpstr>Common Names</vt:lpstr>
      <vt:lpstr>Naming Diols</vt:lpstr>
      <vt:lpstr>Glycols</vt:lpstr>
      <vt:lpstr>Phenol Nomenclature</vt:lpstr>
      <vt:lpstr>PowerPoint Presentation</vt:lpstr>
      <vt:lpstr>Physical Properties</vt:lpstr>
      <vt:lpstr>Physical Properties of Alcohols</vt:lpstr>
      <vt:lpstr>Boiling Points of Alcohols</vt:lpstr>
      <vt:lpstr>Hydrogen Bonding</vt:lpstr>
      <vt:lpstr>Solubility in Water</vt:lpstr>
      <vt:lpstr>Methanol</vt:lpstr>
      <vt:lpstr>Ethanol</vt:lpstr>
      <vt:lpstr>Propan-2-ol</vt:lpstr>
      <vt:lpstr>Acidity of Alcohols</vt:lpstr>
      <vt:lpstr>Table of Ka Values</vt:lpstr>
      <vt:lpstr>Formation of Alkoxide Ions</vt:lpstr>
      <vt:lpstr>Formation of Phenoxide Ion</vt:lpstr>
      <vt:lpstr>Charge Delocalization on the Phenoxide Ion</vt:lpstr>
      <vt:lpstr>Synthesis of Alcohols (Review)</vt:lpstr>
      <vt:lpstr>Synthesis of Vicinal Diols (Review)</vt:lpstr>
      <vt:lpstr>Organometallic Reagents</vt:lpstr>
      <vt:lpstr>Sodium Acetylides</vt:lpstr>
      <vt:lpstr>Grignard Reagents</vt:lpstr>
      <vt:lpstr>Formation of Grignards</vt:lpstr>
      <vt:lpstr>Grignards (Continued)</vt:lpstr>
      <vt:lpstr>Organolithium Reagents</vt:lpstr>
      <vt:lpstr>Examples of Organolithium Reagents </vt:lpstr>
      <vt:lpstr>Addition to Carbonyl Compounds</vt:lpstr>
      <vt:lpstr>Mechanism of Addition of the Organometallic to the Carbonyl</vt:lpstr>
      <vt:lpstr>Formation of Primary Alcohols Using Organometallics</vt:lpstr>
      <vt:lpstr>Synthesis of 2° Alcohols</vt:lpstr>
      <vt:lpstr>Synthesis of 3° Alcohols</vt:lpstr>
      <vt:lpstr>PowerPoint Presentation</vt:lpstr>
      <vt:lpstr>PowerPoint Presentation</vt:lpstr>
      <vt:lpstr>Grignard Reactions with  Acid Chlorides and Esters</vt:lpstr>
      <vt:lpstr>Reaction of Grignards with Carboxylic Acid Derivatives</vt:lpstr>
      <vt:lpstr>Mechanism with Acid Chloride </vt:lpstr>
      <vt:lpstr>Mechanism with Esters</vt:lpstr>
      <vt:lpstr>Addition to Ethylene Oxide</vt:lpstr>
      <vt:lpstr>Lithium Dialkylcuprates</vt:lpstr>
      <vt:lpstr>Limitations of Organometallics</vt:lpstr>
      <vt:lpstr>Limitations</vt:lpstr>
      <vt:lpstr>Reduction of Carbonyl</vt:lpstr>
      <vt:lpstr>Hydride Reagents</vt:lpstr>
      <vt:lpstr>Sodium Borohydride</vt:lpstr>
      <vt:lpstr>Mechanism of Hydride Reduction</vt:lpstr>
      <vt:lpstr>Examples of NaBH4 Reduction</vt:lpstr>
      <vt:lpstr>Lithium Aluminum Hydride</vt:lpstr>
      <vt:lpstr>Reduction with LiAlH4</vt:lpstr>
      <vt:lpstr>Reducing Agents</vt:lpstr>
      <vt:lpstr>Comparison</vt:lpstr>
      <vt:lpstr>Catalytic Hydrogenation</vt:lpstr>
      <vt:lpstr>Selective Reductions</vt:lpstr>
      <vt:lpstr>Thiols (Mercaptans)</vt:lpstr>
      <vt:lpstr>Nomenclature</vt:lpstr>
      <vt:lpstr>Acidity of Thiols</vt:lpstr>
      <vt:lpstr>Synthesis of Thiols </vt:lpstr>
      <vt:lpstr>Thiol Oxidation</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Administrator</cp:lastModifiedBy>
  <cp:revision>358</cp:revision>
  <dcterms:created xsi:type="dcterms:W3CDTF">2007-09-26T05:29:17Z</dcterms:created>
  <dcterms:modified xsi:type="dcterms:W3CDTF">2016-04-13T16:54:40Z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