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592" r:id="rId2"/>
  </p:sldMasterIdLst>
  <p:notesMasterIdLst>
    <p:notesMasterId r:id="rId64"/>
  </p:notesMasterIdLst>
  <p:handoutMasterIdLst>
    <p:handoutMasterId r:id="rId65"/>
  </p:handoutMasterIdLst>
  <p:sldIdLst>
    <p:sldId id="380" r:id="rId3"/>
    <p:sldId id="265"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435" r:id="rId59"/>
    <p:sldId id="436" r:id="rId60"/>
    <p:sldId id="437" r:id="rId61"/>
    <p:sldId id="438" r:id="rId62"/>
    <p:sldId id="439"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80"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80"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80"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80"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CC"/>
    <a:srgbClr val="FF6600"/>
    <a:srgbClr val="333399"/>
    <a:srgbClr val="FFFFCC"/>
    <a:srgbClr val="FF66FF"/>
    <a:srgbClr val="143C83"/>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7" d="100"/>
          <a:sy n="117" d="100"/>
        </p:scale>
        <p:origin x="-224" y="-104"/>
      </p:cViewPr>
      <p:guideLst>
        <p:guide orient="horz" pos="216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1756ED1-7C99-4CAA-A494-A46823501D3C}" type="datetimeFigureOut">
              <a:rPr lang="en-US"/>
              <a:pPr>
                <a:defRPr/>
              </a:pPr>
              <a:t>4/13/16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541522C9-F2DD-4E11-B892-780977A758A7}" type="slidenum">
              <a:rPr lang="en-US"/>
              <a:pPr>
                <a:defRPr/>
              </a:pPr>
              <a:t>‹#›</a:t>
            </a:fld>
            <a:endParaRPr lang="en-US"/>
          </a:p>
        </p:txBody>
      </p:sp>
    </p:spTree>
    <p:extLst>
      <p:ext uri="{BB962C8B-B14F-4D97-AF65-F5344CB8AC3E}">
        <p14:creationId xmlns:p14="http://schemas.microsoft.com/office/powerpoint/2010/main" val="3049598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84" charset="0"/>
                <a:ea typeface="ＭＳ Ｐゴシック" pitchFamily="34" charset="-128"/>
              </a:defRPr>
            </a:lvl1pPr>
          </a:lstStyle>
          <a:p>
            <a:pPr>
              <a:defRPr/>
            </a:pPr>
            <a:fld id="{AC438B5A-85D7-40B8-97AC-02390B22C029}" type="slidenum">
              <a:rPr lang="en-US"/>
              <a:pPr>
                <a:defRPr/>
              </a:pPr>
              <a:t>‹#›</a:t>
            </a:fld>
            <a:endParaRPr lang="en-US"/>
          </a:p>
        </p:txBody>
      </p:sp>
    </p:spTree>
    <p:extLst>
      <p:ext uri="{BB962C8B-B14F-4D97-AF65-F5344CB8AC3E}">
        <p14:creationId xmlns:p14="http://schemas.microsoft.com/office/powerpoint/2010/main" val="38653857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pitchFamily="8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12</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13</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23</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28</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29</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31</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32</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33</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34</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35</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36</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37</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38</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39</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40</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41</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42</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43</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44</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45</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46</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47</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48</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49</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50</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51</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52</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53</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54</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55</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56</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57</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58</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59</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60</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7</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61</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fld id="{8A69F6B2-C6A5-4D44-A53C-3F86589D3647}" type="slidenum">
              <a:rPr lang="en-US" sz="1200" smtClean="0"/>
              <a:pPr/>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noFill/>
          </a:ln>
        </p:spPr>
        <p:txBody>
          <a:bodyPr vert="horz"/>
          <a:lstStyle>
            <a:lvl1pPr>
              <a:defRPr>
                <a:ln>
                  <a:noFill/>
                </a:ln>
                <a:solidFill>
                  <a:srgbClr val="FF66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10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3402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340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573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4" name="Rectangle 24"/>
          <p:cNvSpPr>
            <a:spLocks noChangeArrowheads="1"/>
          </p:cNvSpPr>
          <p:nvPr userDrawn="1"/>
        </p:nvSpPr>
        <p:spPr bwMode="auto">
          <a:xfrm>
            <a:off x="0" y="6400800"/>
            <a:ext cx="9144000" cy="457200"/>
          </a:xfrm>
          <a:prstGeom prst="rect">
            <a:avLst/>
          </a:prstGeom>
          <a:solidFill>
            <a:srgbClr val="941C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pic>
        <p:nvPicPr>
          <p:cNvPr id="5" name="Picture 10" descr="Pearson_Strap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8"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earson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1295400" y="16764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7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86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09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08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98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85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89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dirty="0">
                <a:latin typeface="+mn-lt"/>
                <a:ea typeface="ＭＳ Ｐゴシック" charset="0"/>
              </a:defRPr>
            </a:lvl1pPr>
          </a:lstStyle>
          <a:p>
            <a:pPr>
              <a:defRPr/>
            </a:pPr>
            <a:endParaRPr lang="en-GB" dirty="0"/>
          </a:p>
        </p:txBody>
      </p:sp>
    </p:spTree>
    <p:extLst>
      <p:ext uri="{BB962C8B-B14F-4D97-AF65-F5344CB8AC3E}">
        <p14:creationId xmlns:p14="http://schemas.microsoft.com/office/powerpoint/2010/main" val="152563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25977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558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186209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76200" y="6602413"/>
            <a:ext cx="5399088" cy="179387"/>
          </a:xfrm>
          <a:prstGeom prst="rect">
            <a:avLst/>
          </a:prstGeom>
          <a:extLst/>
        </p:spPr>
        <p:txBody>
          <a:bodyPr/>
          <a:lstStyle>
            <a:lvl1pPr>
              <a:defRPr>
                <a:latin typeface="+mn-lt"/>
                <a:ea typeface="ＭＳ Ｐゴシック" charset="0"/>
              </a:defRPr>
            </a:lvl1pPr>
          </a:lstStyle>
          <a:p>
            <a:pPr>
              <a:defRPr/>
            </a:pPr>
            <a:endParaRPr lang="en-GB"/>
          </a:p>
        </p:txBody>
      </p:sp>
    </p:spTree>
    <p:extLst>
      <p:ext uri="{BB962C8B-B14F-4D97-AF65-F5344CB8AC3E}">
        <p14:creationId xmlns:p14="http://schemas.microsoft.com/office/powerpoint/2010/main" val="61347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47973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FF66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3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344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8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97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714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457200" y="274638"/>
            <a:ext cx="8229600" cy="1143000"/>
          </a:xfrm>
          <a:prstGeom prst="rect">
            <a:avLst/>
          </a:prstGeom>
        </p:spPr>
        <p:txBody>
          <a:bodyPr vert="horz"/>
          <a:lstStyle>
            <a:lvl1pPr>
              <a:defRPr>
                <a:solidFill>
                  <a:srgbClr val="FF6600"/>
                </a:solidFill>
              </a:defRPr>
            </a:lvl1pPr>
          </a:lstStyle>
          <a:p>
            <a:r>
              <a:rPr lang="en-US" smtClean="0"/>
              <a:t>Click to edit Master title style</a:t>
            </a:r>
            <a:endParaRPr lang="en-US"/>
          </a:p>
        </p:txBody>
      </p:sp>
    </p:spTree>
    <p:extLst>
      <p:ext uri="{BB962C8B-B14F-4D97-AF65-F5344CB8AC3E}">
        <p14:creationId xmlns:p14="http://schemas.microsoft.com/office/powerpoint/2010/main" val="1859133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50000"/>
        </a:spcBef>
        <a:spcAft>
          <a:spcPct val="0"/>
        </a:spcAft>
        <a:defRPr sz="3200" b="1">
          <a:solidFill>
            <a:schemeClr val="tx1"/>
          </a:solidFill>
          <a:latin typeface="+mj-lt"/>
          <a:ea typeface="ＭＳ Ｐゴシック" pitchFamily="80" charset="-128"/>
          <a:cs typeface="+mj-cs"/>
        </a:defRPr>
      </a:lvl1pPr>
      <a:lvl2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2pPr>
      <a:lvl3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3pPr>
      <a:lvl4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4pPr>
      <a:lvl5pPr algn="l" rtl="0" eaLnBrk="0" fontAlgn="base" hangingPunct="0">
        <a:spcBef>
          <a:spcPct val="50000"/>
        </a:spcBef>
        <a:spcAft>
          <a:spcPct val="0"/>
        </a:spcAft>
        <a:defRPr sz="3200" b="1">
          <a:solidFill>
            <a:schemeClr val="tx1"/>
          </a:solidFill>
          <a:latin typeface="Arial" charset="0"/>
          <a:ea typeface="ＭＳ Ｐゴシック" pitchFamily="80" charset="-128"/>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gray">
          <a:xfrm>
            <a:off x="76200" y="6602413"/>
            <a:ext cx="53990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rPr>
              <a:t>© 2014 Pearson Education, Inc.</a:t>
            </a:r>
          </a:p>
        </p:txBody>
      </p:sp>
      <p:sp>
        <p:nvSpPr>
          <p:cNvPr id="245762" name="Rectangle 2"/>
          <p:cNvSpPr>
            <a:spLocks noGrp="1" noChangeArrowheads="1"/>
          </p:cNvSpPr>
          <p:nvPr>
            <p:ph type="title"/>
          </p:nvPr>
        </p:nvSpPr>
        <p:spPr bwMode="auto">
          <a:xfrm>
            <a:off x="457200" y="609600"/>
            <a:ext cx="82296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457200" y="29718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861" r:id="rId1"/>
    <p:sldLayoutId id="2147484855" r:id="rId2"/>
    <p:sldLayoutId id="2147484856" r:id="rId3"/>
    <p:sldLayoutId id="2147484857" r:id="rId4"/>
    <p:sldLayoutId id="2147484858" r:id="rId5"/>
    <p:sldLayoutId id="2147484859" r:id="rId6"/>
    <p:sldLayoutId id="2147484860" r:id="rId7"/>
    <p:sldLayoutId id="2147484862" r:id="rId8"/>
    <p:sldLayoutId id="2147484863" r:id="rId9"/>
    <p:sldLayoutId id="2147484864" r:id="rId10"/>
    <p:sldLayoutId id="2147484865"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000">
          <a:solidFill>
            <a:schemeClr val="tx2"/>
          </a:solidFill>
          <a:latin typeface="+mj-lt"/>
          <a:ea typeface="ＭＳ Ｐゴシック" pitchFamily="80" charset="-128"/>
          <a:cs typeface="+mj-cs"/>
        </a:defRPr>
      </a:lvl1pPr>
      <a:lvl2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2pPr>
      <a:lvl3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3pPr>
      <a:lvl4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4pPr>
      <a:lvl5pPr algn="ctr" rtl="0" eaLnBrk="0" fontAlgn="base" hangingPunct="0">
        <a:spcBef>
          <a:spcPct val="0"/>
        </a:spcBef>
        <a:spcAft>
          <a:spcPct val="0"/>
        </a:spcAft>
        <a:defRPr sz="3000">
          <a:solidFill>
            <a:schemeClr val="tx2"/>
          </a:solidFill>
          <a:latin typeface="Arial" charset="0"/>
          <a:ea typeface="ＭＳ Ｐゴシック" pitchFamily="80" charset="-128"/>
          <a:cs typeface="Arial" charset="0"/>
        </a:defRPr>
      </a:lvl5pPr>
      <a:lvl6pPr marL="457200" algn="ctr" rtl="0" fontAlgn="base">
        <a:spcBef>
          <a:spcPct val="0"/>
        </a:spcBef>
        <a:spcAft>
          <a:spcPct val="0"/>
        </a:spcAft>
        <a:defRPr sz="3000">
          <a:solidFill>
            <a:schemeClr val="tx2"/>
          </a:solidFill>
          <a:latin typeface="Arial" charset="0"/>
          <a:ea typeface="ＭＳ Ｐゴシック" charset="0"/>
          <a:cs typeface="Arial" charset="0"/>
        </a:defRPr>
      </a:lvl6pPr>
      <a:lvl7pPr marL="914400" algn="ctr" rtl="0" fontAlgn="base">
        <a:spcBef>
          <a:spcPct val="0"/>
        </a:spcBef>
        <a:spcAft>
          <a:spcPct val="0"/>
        </a:spcAft>
        <a:defRPr sz="3000">
          <a:solidFill>
            <a:schemeClr val="tx2"/>
          </a:solidFill>
          <a:latin typeface="Arial" charset="0"/>
          <a:ea typeface="ＭＳ Ｐゴシック" charset="0"/>
          <a:cs typeface="Arial" charset="0"/>
        </a:defRPr>
      </a:lvl7pPr>
      <a:lvl8pPr marL="1371600" algn="ctr" rtl="0" fontAlgn="base">
        <a:spcBef>
          <a:spcPct val="0"/>
        </a:spcBef>
        <a:spcAft>
          <a:spcPct val="0"/>
        </a:spcAft>
        <a:defRPr sz="3000">
          <a:solidFill>
            <a:schemeClr val="tx2"/>
          </a:solidFill>
          <a:latin typeface="Arial" charset="0"/>
          <a:ea typeface="ＭＳ Ｐゴシック" charset="0"/>
          <a:cs typeface="Arial" charset="0"/>
        </a:defRPr>
      </a:lvl8pPr>
      <a:lvl9pPr marL="1828800" algn="ctr" rtl="0" fontAlgn="base">
        <a:spcBef>
          <a:spcPct val="0"/>
        </a:spcBef>
        <a:spcAft>
          <a:spcPct val="0"/>
        </a:spcAft>
        <a:defRPr sz="3000">
          <a:solidFill>
            <a:schemeClr val="tx2"/>
          </a:solidFill>
          <a:latin typeface="Arial" charset="0"/>
          <a:ea typeface="ＭＳ Ｐゴシック" charset="0"/>
          <a:cs typeface="Arial"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80" charset="-128"/>
          <a:cs typeface="+mn-cs"/>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Arial" charset="0"/>
          <a:cs typeface="+mn-cs"/>
        </a:defRPr>
      </a:lvl5pPr>
      <a:lvl6pPr marL="27813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6pPr>
      <a:lvl7pPr marL="32385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7pPr>
      <a:lvl8pPr marL="36957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8pPr>
      <a:lvl9pPr marL="4152900" indent="-495300" algn="l" rtl="0" fontAlgn="base">
        <a:spcBef>
          <a:spcPct val="20000"/>
        </a:spcBef>
        <a:spcAft>
          <a:spcPct val="0"/>
        </a:spcAft>
        <a:buFont typeface="Arial" charset="0"/>
        <a:buAutoNum type="alphaLcParenR"/>
        <a:defRPr sz="2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0.jp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4.jp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9.jpg"/></Relationships>
</file>

<file path=ppt/slides/_rels/slide52.xml.rels><?xml version="1.0" encoding="UTF-8" standalone="yes"?>
<Relationships xmlns="http://schemas.openxmlformats.org/package/2006/relationships"><Relationship Id="rId3" Type="http://schemas.openxmlformats.org/officeDocument/2006/relationships/image" Target="../media/image60.jpg"/><Relationship Id="rId4" Type="http://schemas.openxmlformats.org/officeDocument/2006/relationships/image" Target="../media/image61.jp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331"/>
          <a:stretch/>
        </p:blipFill>
        <p:spPr>
          <a:xfrm>
            <a:off x="130628" y="1439458"/>
            <a:ext cx="5649685" cy="2836084"/>
          </a:xfrm>
          <a:prstGeom prst="rect">
            <a:avLst/>
          </a:prstGeom>
        </p:spPr>
      </p:pic>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14339" name="Rectangle 3"/>
          <p:cNvSpPr>
            <a:spLocks noChangeArrowheads="1"/>
          </p:cNvSpPr>
          <p:nvPr/>
        </p:nvSpPr>
        <p:spPr bwMode="auto">
          <a:xfrm>
            <a:off x="5205413" y="5410200"/>
            <a:ext cx="3168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defRPr/>
            </a:pPr>
            <a:r>
              <a:rPr lang="en-US" sz="2100" dirty="0">
                <a:latin typeface="+mn-lt"/>
              </a:rPr>
              <a:t>Chad Snyder, PhD</a:t>
            </a:r>
          </a:p>
          <a:p>
            <a:pPr eaLnBrk="1" hangingPunct="1">
              <a:lnSpc>
                <a:spcPct val="80000"/>
              </a:lnSpc>
              <a:spcBef>
                <a:spcPct val="20000"/>
              </a:spcBef>
              <a:defRPr/>
            </a:pPr>
            <a:r>
              <a:rPr lang="en-US" sz="2100" dirty="0">
                <a:latin typeface="+mn-lt"/>
              </a:rPr>
              <a:t>Grace College</a:t>
            </a:r>
          </a:p>
        </p:txBody>
      </p:sp>
      <p:sp>
        <p:nvSpPr>
          <p:cNvPr id="8197" name="Rectangle 2"/>
          <p:cNvSpPr txBox="1">
            <a:spLocks noChangeArrowheads="1"/>
          </p:cNvSpPr>
          <p:nvPr/>
        </p:nvSpPr>
        <p:spPr bwMode="auto">
          <a:xfrm>
            <a:off x="5205413" y="2286000"/>
            <a:ext cx="387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pPr algn="ctr"/>
            <a:r>
              <a:rPr lang="en-US" altLang="en-US" sz="4000" dirty="0">
                <a:solidFill>
                  <a:schemeClr val="tx2"/>
                </a:solidFill>
                <a:latin typeface="Arial" charset="0"/>
              </a:rPr>
              <a:t>Chapter </a:t>
            </a:r>
            <a:r>
              <a:rPr lang="en-US" altLang="en-US" sz="4000" dirty="0" smtClean="0">
                <a:solidFill>
                  <a:schemeClr val="tx2"/>
                </a:solidFill>
                <a:latin typeface="Arial" charset="0"/>
              </a:rPr>
              <a:t>11</a:t>
            </a:r>
            <a:r>
              <a:rPr lang="en-US" altLang="en-US" sz="4000" dirty="0">
                <a:solidFill>
                  <a:schemeClr val="tx2"/>
                </a:solidFill>
                <a:latin typeface="Arial" charset="0"/>
              </a:rPr>
              <a:t/>
            </a:r>
            <a:br>
              <a:rPr lang="en-US" altLang="en-US" sz="4000" dirty="0">
                <a:solidFill>
                  <a:schemeClr val="tx2"/>
                </a:solidFill>
                <a:latin typeface="Arial" charset="0"/>
              </a:rPr>
            </a:br>
            <a:r>
              <a:rPr lang="en-US" altLang="en-US" sz="4000" dirty="0">
                <a:solidFill>
                  <a:schemeClr val="tx2"/>
                </a:solidFill>
                <a:latin typeface="Arial" charset="0"/>
              </a:rPr>
              <a:t>Lecture</a:t>
            </a:r>
          </a:p>
        </p:txBody>
      </p:sp>
      <p:sp>
        <p:nvSpPr>
          <p:cNvPr id="13" name="Rectangle 8"/>
          <p:cNvSpPr>
            <a:spLocks noChangeArrowheads="1"/>
          </p:cNvSpPr>
          <p:nvPr/>
        </p:nvSpPr>
        <p:spPr bwMode="auto">
          <a:xfrm>
            <a:off x="5205413" y="525463"/>
            <a:ext cx="38735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altLang="en-US" sz="2800" i="1" dirty="0">
                <a:latin typeface="+mj-lt"/>
                <a:sym typeface="Symbol" pitchFamily="80" charset="2"/>
              </a:rPr>
              <a:t>Organic Chemistry</a:t>
            </a:r>
            <a:r>
              <a:rPr lang="en-US" altLang="en-US" sz="2800" dirty="0">
                <a:latin typeface="+mj-lt"/>
                <a:sym typeface="Symbol" pitchFamily="80" charset="2"/>
              </a:rPr>
              <a:t>, </a:t>
            </a:r>
            <a:br>
              <a:rPr lang="en-US" altLang="en-US" sz="2800" dirty="0">
                <a:latin typeface="+mj-lt"/>
                <a:sym typeface="Symbol" pitchFamily="80" charset="2"/>
              </a:rPr>
            </a:br>
            <a:r>
              <a:rPr lang="en-US" altLang="en-US" sz="2800" dirty="0">
                <a:latin typeface="+mj-lt"/>
                <a:sym typeface="Symbol" pitchFamily="80" charset="2"/>
              </a:rPr>
              <a:t>9</a:t>
            </a:r>
            <a:r>
              <a:rPr lang="en-US" altLang="en-US" sz="2800" baseline="30000" dirty="0">
                <a:latin typeface="+mj-lt"/>
                <a:sym typeface="Symbol" pitchFamily="80" charset="2"/>
              </a:rPr>
              <a:t>th</a:t>
            </a:r>
            <a:r>
              <a:rPr lang="en-US" altLang="en-US" sz="2800" dirty="0">
                <a:latin typeface="+mj-lt"/>
                <a:sym typeface="Symbol" pitchFamily="80" charset="2"/>
              </a:rPr>
              <a:t> Edition</a:t>
            </a:r>
            <a:br>
              <a:rPr lang="en-US" altLang="en-US" sz="2800" dirty="0">
                <a:latin typeface="+mj-lt"/>
                <a:sym typeface="Symbol" pitchFamily="80" charset="2"/>
              </a:rPr>
            </a:br>
            <a:r>
              <a:rPr lang="en-US" altLang="en-US" sz="2800" dirty="0">
                <a:latin typeface="+mj-lt"/>
                <a:sym typeface="Symbol" pitchFamily="80" charset="2"/>
              </a:rPr>
              <a:t>L. G. Wade, Jr.</a:t>
            </a:r>
          </a:p>
        </p:txBody>
      </p:sp>
      <p:sp>
        <p:nvSpPr>
          <p:cNvPr id="8199" name="Rectangle 10"/>
          <p:cNvSpPr txBox="1">
            <a:spLocks noChangeArrowheads="1"/>
          </p:cNvSpPr>
          <p:nvPr/>
        </p:nvSpPr>
        <p:spPr bwMode="auto">
          <a:xfrm>
            <a:off x="5205413" y="3635827"/>
            <a:ext cx="3863975" cy="14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80" charset="-128"/>
              </a:defRPr>
            </a:lvl1pPr>
            <a:lvl2pPr marL="742950" indent="-285750">
              <a:defRPr sz="2400">
                <a:solidFill>
                  <a:schemeClr val="tx1"/>
                </a:solidFill>
                <a:latin typeface="Times" pitchFamily="18" charset="0"/>
                <a:ea typeface="ＭＳ Ｐゴシック" pitchFamily="80" charset="-128"/>
              </a:defRPr>
            </a:lvl2pPr>
            <a:lvl3pPr marL="1143000" indent="-228600">
              <a:defRPr sz="2400">
                <a:solidFill>
                  <a:schemeClr val="tx1"/>
                </a:solidFill>
                <a:latin typeface="Times" pitchFamily="18" charset="0"/>
                <a:ea typeface="ＭＳ Ｐゴシック" pitchFamily="80" charset="-128"/>
              </a:defRPr>
            </a:lvl3pPr>
            <a:lvl4pPr marL="1600200" indent="-228600">
              <a:defRPr sz="2400">
                <a:solidFill>
                  <a:schemeClr val="tx1"/>
                </a:solidFill>
                <a:latin typeface="Times" pitchFamily="18" charset="0"/>
                <a:ea typeface="ＭＳ Ｐゴシック" pitchFamily="80" charset="-128"/>
              </a:defRPr>
            </a:lvl4pPr>
            <a:lvl5pPr marL="2057400" indent="-228600">
              <a:defRPr sz="2400">
                <a:solidFill>
                  <a:schemeClr val="tx1"/>
                </a:solidFill>
                <a:latin typeface="Times" pitchFamily="18"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80" charset="-128"/>
              </a:defRPr>
            </a:lvl9pPr>
          </a:lstStyle>
          <a:p>
            <a:pPr algn="ctr" eaLnBrk="1" hangingPunct="1">
              <a:buFont typeface="Arial" charset="0"/>
              <a:buNone/>
            </a:pPr>
            <a:r>
              <a:rPr lang="en-US" altLang="en-US" sz="2800" dirty="0">
                <a:solidFill>
                  <a:schemeClr val="tx2"/>
                </a:solidFill>
                <a:latin typeface="Arial" charset="0"/>
              </a:rPr>
              <a:t>Reactions of Alcohols</a:t>
            </a:r>
          </a:p>
        </p:txBody>
      </p:sp>
      <p:sp>
        <p:nvSpPr>
          <p:cNvPr id="10" name="Rectangle 8"/>
          <p:cNvSpPr>
            <a:spLocks noChangeArrowheads="1"/>
          </p:cNvSpPr>
          <p:nvPr/>
        </p:nvSpPr>
        <p:spPr bwMode="gray">
          <a:xfrm>
            <a:off x="315914" y="6115844"/>
            <a:ext cx="234870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2017 Pearson Education, Inc.</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err="1">
                <a:solidFill>
                  <a:schemeClr val="tx1"/>
                </a:solidFill>
              </a:rPr>
              <a:t>Pyridinium</a:t>
            </a:r>
            <a:r>
              <a:rPr lang="en-US" sz="4400" b="0" dirty="0">
                <a:solidFill>
                  <a:schemeClr val="tx1"/>
                </a:solidFill>
              </a:rPr>
              <a:t> </a:t>
            </a:r>
            <a:r>
              <a:rPr lang="en-US" sz="4400" b="0" dirty="0" err="1">
                <a:solidFill>
                  <a:schemeClr val="tx1"/>
                </a:solidFill>
              </a:rPr>
              <a:t>Chlorochromate</a:t>
            </a:r>
            <a:r>
              <a:rPr lang="en-US" sz="4400" b="0" dirty="0">
                <a:solidFill>
                  <a:schemeClr val="tx1"/>
                </a:solidFill>
              </a:rPr>
              <a:t> (PCC)</a:t>
            </a:r>
            <a:endParaRPr lang="en-US" sz="4400" b="0" dirty="0" smtClean="0">
              <a:solidFill>
                <a:schemeClr val="tx1"/>
              </a:solidFill>
            </a:endParaRPr>
          </a:p>
        </p:txBody>
      </p:sp>
      <p:sp>
        <p:nvSpPr>
          <p:cNvPr id="5" name="Rectangle 4"/>
          <p:cNvSpPr>
            <a:spLocks noGrp="1" noChangeArrowheads="1"/>
          </p:cNvSpPr>
          <p:nvPr>
            <p:ph sz="half" idx="1"/>
          </p:nvPr>
        </p:nvSpPr>
        <p:spPr>
          <a:xfrm>
            <a:off x="348343" y="2068286"/>
            <a:ext cx="3810000" cy="4114800"/>
          </a:xfrm>
        </p:spPr>
        <p:txBody>
          <a:bodyPr/>
          <a:lstStyle/>
          <a:p>
            <a:r>
              <a:rPr lang="en-US" altLang="en-US" sz="2800" dirty="0" smtClean="0">
                <a:ea typeface="ＭＳ Ｐゴシック" pitchFamily="-110" charset="-128"/>
              </a:rPr>
              <a:t>PCC is a complex of chromium trioxide, pyridine, and </a:t>
            </a:r>
            <a:r>
              <a:rPr lang="en-US" altLang="en-US" sz="2800" dirty="0" err="1" smtClean="0">
                <a:ea typeface="ＭＳ Ｐゴシック" pitchFamily="-110" charset="-128"/>
              </a:rPr>
              <a:t>HCl</a:t>
            </a:r>
            <a:r>
              <a:rPr lang="en-US" altLang="en-US" sz="2800" dirty="0" smtClean="0">
                <a:ea typeface="ＭＳ Ｐゴシック" pitchFamily="-110" charset="-128"/>
              </a:rPr>
              <a:t>.</a:t>
            </a:r>
          </a:p>
          <a:p>
            <a:r>
              <a:rPr lang="en-US" altLang="en-US" sz="2800" dirty="0" smtClean="0">
                <a:ea typeface="ＭＳ Ｐゴシック" pitchFamily="-110" charset="-128"/>
              </a:rPr>
              <a:t>It oxidizes primary alcohols to aldehydes.</a:t>
            </a:r>
          </a:p>
          <a:p>
            <a:r>
              <a:rPr lang="en-US" altLang="en-US" sz="2800" dirty="0" smtClean="0">
                <a:ea typeface="ＭＳ Ｐゴシック" pitchFamily="-110" charset="-128"/>
              </a:rPr>
              <a:t>It oxidizes secondary alcohols to ketones.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477"/>
          <a:stretch/>
        </p:blipFill>
        <p:spPr>
          <a:xfrm>
            <a:off x="4268707" y="2984863"/>
            <a:ext cx="4592267" cy="2406254"/>
          </a:xfrm>
          <a:prstGeom prst="rect">
            <a:avLst/>
          </a:prstGeom>
        </p:spPr>
      </p:pic>
    </p:spTree>
    <p:extLst>
      <p:ext uri="{BB962C8B-B14F-4D97-AF65-F5344CB8AC3E}">
        <p14:creationId xmlns:p14="http://schemas.microsoft.com/office/powerpoint/2010/main" val="31113162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err="1">
                <a:solidFill>
                  <a:schemeClr val="tx1"/>
                </a:solidFill>
              </a:rPr>
              <a:t>Pyridinium</a:t>
            </a:r>
            <a:r>
              <a:rPr lang="en-US" sz="4400" b="0" dirty="0">
                <a:solidFill>
                  <a:schemeClr val="tx1"/>
                </a:solidFill>
              </a:rPr>
              <a:t> </a:t>
            </a:r>
            <a:r>
              <a:rPr lang="en-US" sz="4400" b="0" dirty="0" err="1">
                <a:solidFill>
                  <a:schemeClr val="tx1"/>
                </a:solidFill>
              </a:rPr>
              <a:t>Chlorochromate</a:t>
            </a:r>
            <a:r>
              <a:rPr lang="en-US" sz="4400" b="0" dirty="0">
                <a:solidFill>
                  <a:schemeClr val="tx1"/>
                </a:solidFill>
              </a:rPr>
              <a:t> (PCC)</a:t>
            </a:r>
            <a:endParaRPr lang="en-US" sz="4400" b="0" dirty="0" smtClean="0">
              <a:solidFill>
                <a:schemeClr val="tx1"/>
              </a:solidFill>
            </a:endParaRP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b="3937"/>
          <a:stretch/>
        </p:blipFill>
        <p:spPr bwMode="auto">
          <a:xfrm>
            <a:off x="304800" y="1974850"/>
            <a:ext cx="8534400" cy="381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304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smtClean="0">
                <a:solidFill>
                  <a:schemeClr val="tx1"/>
                </a:solidFill>
              </a:rPr>
              <a:t>3</a:t>
            </a:r>
            <a:r>
              <a:rPr lang="en-US" sz="4400" b="0" dirty="0" smtClean="0">
                <a:solidFill>
                  <a:schemeClr val="tx1"/>
                </a:solidFill>
                <a:ea typeface="Calibri"/>
              </a:rPr>
              <a:t>°</a:t>
            </a:r>
            <a:r>
              <a:rPr lang="en-US" sz="4400" b="0" dirty="0" smtClean="0">
                <a:solidFill>
                  <a:schemeClr val="tx1"/>
                </a:solidFill>
              </a:rPr>
              <a:t> </a:t>
            </a:r>
            <a:r>
              <a:rPr lang="en-US" sz="4400" b="0" dirty="0">
                <a:solidFill>
                  <a:schemeClr val="tx1"/>
                </a:solidFill>
              </a:rPr>
              <a:t>Alcohols Cannot Be Oxidized</a:t>
            </a:r>
            <a:endParaRPr lang="en-US" sz="4400" b="0" dirty="0" smtClean="0">
              <a:solidFill>
                <a:schemeClr val="tx1"/>
              </a:solidFill>
            </a:endParaRPr>
          </a:p>
        </p:txBody>
      </p:sp>
      <p:sp>
        <p:nvSpPr>
          <p:cNvPr id="8" name="Rectangle 3"/>
          <p:cNvSpPr txBox="1">
            <a:spLocks noChangeArrowheads="1"/>
          </p:cNvSpPr>
          <p:nvPr/>
        </p:nvSpPr>
        <p:spPr bwMode="auto">
          <a:xfrm>
            <a:off x="348345" y="1905000"/>
            <a:ext cx="8534398" cy="314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mtClean="0">
                <a:ea typeface="ＭＳ Ｐゴシック" pitchFamily="-110" charset="-128"/>
              </a:rPr>
              <a:t>Carbon does not have hydrogen, so oxidation is difficult and involves the breakage of a C</a:t>
            </a:r>
            <a:r>
              <a:rPr lang="en-US" altLang="en-US" smtClean="0">
                <a:ea typeface="ＭＳ Ｐゴシック" pitchFamily="-110" charset="-128"/>
                <a:cs typeface="Arial" charset="0"/>
              </a:rPr>
              <a:t>—</a:t>
            </a:r>
            <a:r>
              <a:rPr lang="en-US" altLang="en-US" smtClean="0">
                <a:ea typeface="ＭＳ Ｐゴシック" pitchFamily="-110" charset="-128"/>
              </a:rPr>
              <a:t>C bond.</a:t>
            </a:r>
          </a:p>
          <a:p>
            <a:r>
              <a:rPr lang="en-US" altLang="en-US" smtClean="0">
                <a:ea typeface="ＭＳ Ｐゴシック" pitchFamily="-110" charset="-128"/>
              </a:rPr>
              <a:t>Chromic acid test is for primary and secondary alcohols because tertiary alcohols do not react.</a:t>
            </a:r>
          </a:p>
        </p:txBody>
      </p:sp>
    </p:spTree>
    <p:extLst>
      <p:ext uri="{BB962C8B-B14F-4D97-AF65-F5344CB8AC3E}">
        <p14:creationId xmlns:p14="http://schemas.microsoft.com/office/powerpoint/2010/main" val="25384768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Sodium Hypochlorite (</a:t>
            </a:r>
            <a:r>
              <a:rPr lang="en-US" sz="4400" b="0" dirty="0" err="1">
                <a:solidFill>
                  <a:schemeClr val="tx1"/>
                </a:solidFill>
              </a:rPr>
              <a:t>NaOCl</a:t>
            </a:r>
            <a:r>
              <a:rPr lang="en-US" sz="4400" b="0" dirty="0">
                <a:solidFill>
                  <a:schemeClr val="tx1"/>
                </a:solidFill>
              </a:rPr>
              <a:t>)</a:t>
            </a:r>
            <a:endParaRPr lang="en-US" sz="4400" b="0" dirty="0" smtClean="0">
              <a:solidFill>
                <a:schemeClr val="tx1"/>
              </a:solidFill>
            </a:endParaRPr>
          </a:p>
        </p:txBody>
      </p:sp>
      <p:sp>
        <p:nvSpPr>
          <p:cNvPr id="4" name="Text Placeholder 6"/>
          <p:cNvSpPr txBox="1">
            <a:spLocks/>
          </p:cNvSpPr>
          <p:nvPr/>
        </p:nvSpPr>
        <p:spPr>
          <a:xfrm>
            <a:off x="348344" y="3973278"/>
            <a:ext cx="8632369"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smtClean="0">
                <a:ea typeface="ＭＳ Ｐゴシック" pitchFamily="-110" charset="-128"/>
              </a:rPr>
              <a:t>Sodium hypochlorite (household bleach) can oxidize alcohols without heavy metals or generating hazardous waste.</a:t>
            </a:r>
          </a:p>
          <a:p>
            <a:r>
              <a:rPr lang="en-US" altLang="en-US" sz="2800" dirty="0" smtClean="0">
                <a:ea typeface="ＭＳ Ｐゴシック" pitchFamily="-110" charset="-128"/>
              </a:rPr>
              <a:t>This is a much better option for acid-sensitive compounds.</a:t>
            </a: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b="7759"/>
          <a:stretch/>
        </p:blipFill>
        <p:spPr bwMode="auto">
          <a:xfrm>
            <a:off x="762000" y="1752601"/>
            <a:ext cx="7620000" cy="17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088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err="1">
                <a:solidFill>
                  <a:schemeClr val="tx1"/>
                </a:solidFill>
              </a:rPr>
              <a:t>Swern</a:t>
            </a:r>
            <a:r>
              <a:rPr lang="en-US" sz="4400" b="0" dirty="0">
                <a:solidFill>
                  <a:schemeClr val="tx1"/>
                </a:solidFill>
              </a:rPr>
              <a:t> Oxidation</a:t>
            </a:r>
            <a:endParaRPr lang="en-US" sz="4400" b="0" dirty="0" smtClean="0">
              <a:solidFill>
                <a:schemeClr val="tx1"/>
              </a:solidFill>
            </a:endParaRPr>
          </a:p>
        </p:txBody>
      </p:sp>
      <p:sp>
        <p:nvSpPr>
          <p:cNvPr id="5" name="Text Placeholder 3"/>
          <p:cNvSpPr txBox="1">
            <a:spLocks/>
          </p:cNvSpPr>
          <p:nvPr/>
        </p:nvSpPr>
        <p:spPr>
          <a:xfrm>
            <a:off x="348333" y="4680857"/>
            <a:ext cx="8621495" cy="148045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err="1" smtClean="0">
                <a:ea typeface="ＭＳ Ｐゴシック" pitchFamily="-110" charset="-128"/>
              </a:rPr>
              <a:t>Dimethylsulfoxide</a:t>
            </a:r>
            <a:r>
              <a:rPr lang="en-US" altLang="en-US" sz="2800" dirty="0" smtClean="0">
                <a:ea typeface="ＭＳ Ｐゴシック" pitchFamily="-110" charset="-128"/>
              </a:rPr>
              <a:t> (DMSO), with </a:t>
            </a:r>
            <a:r>
              <a:rPr lang="en-US" altLang="en-US" sz="2800" dirty="0" err="1" smtClean="0">
                <a:ea typeface="ＭＳ Ｐゴシック" pitchFamily="-110" charset="-128"/>
              </a:rPr>
              <a:t>oxalyl</a:t>
            </a:r>
            <a:r>
              <a:rPr lang="en-US" altLang="en-US" sz="2800" dirty="0" smtClean="0">
                <a:ea typeface="ＭＳ Ｐゴシック" pitchFamily="-110" charset="-128"/>
              </a:rPr>
              <a:t> chloride and hindered base, oxidizes 2</a:t>
            </a:r>
            <a:r>
              <a:rPr lang="en-US" sz="2800" dirty="0" smtClean="0">
                <a:ea typeface="Calibri"/>
              </a:rPr>
              <a:t>°</a:t>
            </a:r>
            <a:r>
              <a:rPr lang="en-US" altLang="en-US" sz="2800" dirty="0" smtClean="0">
                <a:ea typeface="ＭＳ Ｐゴシック" pitchFamily="-110" charset="-128"/>
                <a:sym typeface="Symbol" pitchFamily="-110" charset="2"/>
              </a:rPr>
              <a:t> alcohols to ketones and 1</a:t>
            </a:r>
            <a:r>
              <a:rPr lang="en-US" sz="2800" dirty="0" smtClean="0">
                <a:ea typeface="Calibri"/>
              </a:rPr>
              <a:t>°</a:t>
            </a:r>
            <a:r>
              <a:rPr lang="en-US" altLang="en-US" sz="2800" dirty="0" smtClean="0">
                <a:ea typeface="ＭＳ Ｐゴシック" pitchFamily="-110" charset="-128"/>
                <a:sym typeface="Symbol" pitchFamily="-110" charset="2"/>
              </a:rPr>
              <a:t> alcohols to aldehydes.</a:t>
            </a:r>
            <a:endParaRPr lang="en-US" altLang="en-US" sz="2800" dirty="0" smtClean="0">
              <a:ea typeface="ＭＳ Ｐゴシック" pitchFamily="-110"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7245" b="3546"/>
          <a:stretch/>
        </p:blipFill>
        <p:spPr>
          <a:xfrm>
            <a:off x="391880" y="1632856"/>
            <a:ext cx="8534400" cy="2002972"/>
          </a:xfrm>
          <a:prstGeom prst="rect">
            <a:avLst/>
          </a:prstGeom>
        </p:spPr>
      </p:pic>
    </p:spTree>
    <p:extLst>
      <p:ext uri="{BB962C8B-B14F-4D97-AF65-F5344CB8AC3E}">
        <p14:creationId xmlns:p14="http://schemas.microsoft.com/office/powerpoint/2010/main" val="16643443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err="1">
                <a:solidFill>
                  <a:schemeClr val="tx1"/>
                </a:solidFill>
              </a:rPr>
              <a:t>Dess</a:t>
            </a:r>
            <a:r>
              <a:rPr lang="en-US" sz="4400" b="0" dirty="0">
                <a:solidFill>
                  <a:schemeClr val="tx1"/>
                </a:solidFill>
              </a:rPr>
              <a:t>–Martin </a:t>
            </a:r>
            <a:r>
              <a:rPr lang="en-US" sz="4400" b="0" dirty="0" err="1">
                <a:solidFill>
                  <a:schemeClr val="tx1"/>
                </a:solidFill>
              </a:rPr>
              <a:t>Periodinane</a:t>
            </a:r>
            <a:r>
              <a:rPr lang="en-US" sz="4400" b="0" dirty="0">
                <a:solidFill>
                  <a:schemeClr val="tx1"/>
                </a:solidFill>
              </a:rPr>
              <a:t> (DMP)</a:t>
            </a:r>
            <a:endParaRPr lang="en-US" sz="4400" b="0" dirty="0" smtClean="0">
              <a:solidFill>
                <a:schemeClr val="tx1"/>
              </a:solidFill>
            </a:endParaRPr>
          </a:p>
        </p:txBody>
      </p:sp>
      <p:sp>
        <p:nvSpPr>
          <p:cNvPr id="6" name="Text Placeholder 3"/>
          <p:cNvSpPr txBox="1">
            <a:spLocks/>
          </p:cNvSpPr>
          <p:nvPr/>
        </p:nvSpPr>
        <p:spPr>
          <a:xfrm>
            <a:off x="348344" y="4016829"/>
            <a:ext cx="863237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smtClean="0">
                <a:ea typeface="ＭＳ Ｐゴシック" pitchFamily="-110" charset="-128"/>
              </a:rPr>
              <a:t>Can oxidize primary alcohols to aldehydes and secondary alcohols to ketones</a:t>
            </a:r>
          </a:p>
          <a:p>
            <a:r>
              <a:rPr lang="en-US" altLang="en-US" sz="2800" smtClean="0">
                <a:ea typeface="ＭＳ Ｐゴシック" pitchFamily="-110" charset="-128"/>
              </a:rPr>
              <a:t>The reaction with DMP takes place under mild conditions (room temperature, neutral pH) and gives excellent yields.</a:t>
            </a:r>
            <a:endParaRPr lang="en-US" altLang="en-US" sz="2800" dirty="0" smtClean="0">
              <a:ea typeface="ＭＳ Ｐゴシック" pitchFamily="-110"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889"/>
          <a:stretch/>
        </p:blipFill>
        <p:spPr>
          <a:xfrm>
            <a:off x="304800" y="1635034"/>
            <a:ext cx="8534400" cy="1881051"/>
          </a:xfrm>
          <a:prstGeom prst="rect">
            <a:avLst/>
          </a:prstGeom>
        </p:spPr>
      </p:pic>
    </p:spTree>
    <p:extLst>
      <p:ext uri="{BB962C8B-B14F-4D97-AF65-F5344CB8AC3E}">
        <p14:creationId xmlns:p14="http://schemas.microsoft.com/office/powerpoint/2010/main" val="30093776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Solved Problem 1</a:t>
            </a:r>
          </a:p>
        </p:txBody>
      </p:sp>
      <p:sp>
        <p:nvSpPr>
          <p:cNvPr id="5" name="Text Box 5"/>
          <p:cNvSpPr txBox="1">
            <a:spLocks noChangeArrowheads="1"/>
          </p:cNvSpPr>
          <p:nvPr/>
        </p:nvSpPr>
        <p:spPr bwMode="auto">
          <a:xfrm>
            <a:off x="260836" y="1400175"/>
            <a:ext cx="8839200" cy="646331"/>
          </a:xfrm>
          <a:prstGeom prst="rect">
            <a:avLst/>
          </a:prstGeom>
          <a:noFill/>
          <a:ln w="9525">
            <a:noFill/>
            <a:miter lim="800000"/>
            <a:headEnd/>
            <a:tailEnd/>
          </a:ln>
        </p:spPr>
        <p:txBody>
          <a:bodyPr wrap="square">
            <a:spAutoFit/>
          </a:bodyPr>
          <a:lstStyle/>
          <a:p>
            <a:pPr>
              <a:defRPr/>
            </a:pPr>
            <a:r>
              <a:rPr lang="en-US" altLang="en-US" sz="1800" dirty="0">
                <a:latin typeface="+mn-lt"/>
                <a:cs typeface="Times" pitchFamily="-110" charset="0"/>
              </a:rPr>
              <a:t>Suggest the most appropriate method for each of the following laboratory syntheses:</a:t>
            </a:r>
          </a:p>
          <a:p>
            <a:pPr>
              <a:defRPr/>
            </a:pPr>
            <a:r>
              <a:rPr lang="en-US" altLang="en-US" sz="1800" dirty="0">
                <a:latin typeface="+mn-lt"/>
                <a:cs typeface="Times" pitchFamily="-110" charset="0"/>
              </a:rPr>
              <a:t>(a) cyclopentanol  ––––––&gt;  cyclopentanone</a:t>
            </a:r>
          </a:p>
        </p:txBody>
      </p:sp>
      <p:sp>
        <p:nvSpPr>
          <p:cNvPr id="7" name="Text Box 8"/>
          <p:cNvSpPr txBox="1">
            <a:spLocks noChangeArrowheads="1"/>
          </p:cNvSpPr>
          <p:nvPr/>
        </p:nvSpPr>
        <p:spPr bwMode="auto">
          <a:xfrm>
            <a:off x="260836" y="2692400"/>
            <a:ext cx="8839200" cy="1754326"/>
          </a:xfrm>
          <a:prstGeom prst="rect">
            <a:avLst/>
          </a:prstGeom>
          <a:noFill/>
          <a:ln w="9525">
            <a:noFill/>
            <a:miter lim="800000"/>
            <a:headEnd/>
            <a:tailEnd/>
          </a:ln>
        </p:spPr>
        <p:txBody>
          <a:bodyPr>
            <a:spAutoFit/>
          </a:bodyPr>
          <a:lstStyle/>
          <a:p>
            <a:pPr>
              <a:defRPr/>
            </a:pPr>
            <a:r>
              <a:rPr lang="en-US" altLang="en-US" sz="1800" dirty="0">
                <a:latin typeface="+mn-lt"/>
                <a:cs typeface="Times" pitchFamily="-110" charset="0"/>
              </a:rPr>
              <a:t>Many reagents are available to oxidize a simple secondary alcohol to a ketone. For a laboratory synthesis, however, dehydrogenation is not practical, and cost is not as large a factor as it would be in industry. Most labs would have chromium trioxide or sodium dichromate available, and the chromic acid oxidation would be simple. PCC and the Swern oxidation would also work, although these reagents are more complicated to prepare and use.</a:t>
            </a:r>
          </a:p>
        </p:txBody>
      </p:sp>
      <p:sp>
        <p:nvSpPr>
          <p:cNvPr id="8" name="TextBox 12"/>
          <p:cNvSpPr txBox="1">
            <a:spLocks noChangeArrowheads="1"/>
          </p:cNvSpPr>
          <p:nvPr/>
        </p:nvSpPr>
        <p:spPr bwMode="auto">
          <a:xfrm>
            <a:off x="260836" y="2307770"/>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r>
              <a:rPr lang="en-US" altLang="en-US" dirty="0">
                <a:latin typeface="+mn-lt"/>
                <a:cs typeface="Arial" charset="0"/>
              </a:rPr>
              <a:t>Solution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974"/>
          <a:stretch/>
        </p:blipFill>
        <p:spPr>
          <a:xfrm>
            <a:off x="2388997" y="4784053"/>
            <a:ext cx="4915318" cy="1432715"/>
          </a:xfrm>
          <a:prstGeom prst="rect">
            <a:avLst/>
          </a:prstGeom>
        </p:spPr>
      </p:pic>
    </p:spTree>
    <p:extLst>
      <p:ext uri="{BB962C8B-B14F-4D97-AF65-F5344CB8AC3E}">
        <p14:creationId xmlns:p14="http://schemas.microsoft.com/office/powerpoint/2010/main" val="40848832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Solved Problem 1 (Continued)</a:t>
            </a:r>
          </a:p>
        </p:txBody>
      </p:sp>
      <p:sp>
        <p:nvSpPr>
          <p:cNvPr id="9" name="Text Box 5"/>
          <p:cNvSpPr txBox="1">
            <a:spLocks noChangeArrowheads="1"/>
          </p:cNvSpPr>
          <p:nvPr/>
        </p:nvSpPr>
        <p:spPr bwMode="auto">
          <a:xfrm>
            <a:off x="304800" y="1320800"/>
            <a:ext cx="8610600" cy="923330"/>
          </a:xfrm>
          <a:prstGeom prst="rect">
            <a:avLst/>
          </a:prstGeom>
          <a:noFill/>
          <a:ln w="9525">
            <a:noFill/>
            <a:miter lim="800000"/>
            <a:headEnd/>
            <a:tailEnd/>
          </a:ln>
        </p:spPr>
        <p:txBody>
          <a:bodyPr>
            <a:spAutoFit/>
          </a:bodyPr>
          <a:lstStyle/>
          <a:p>
            <a:pPr>
              <a:defRPr/>
            </a:pPr>
            <a:r>
              <a:rPr lang="en-US" altLang="en-US" sz="1800" dirty="0">
                <a:latin typeface="+mn-lt"/>
              </a:rPr>
              <a:t>Suggest the most appropriate method for each of the following laboratory syntheses:</a:t>
            </a:r>
          </a:p>
          <a:p>
            <a:pPr>
              <a:defRPr/>
            </a:pPr>
            <a:r>
              <a:rPr lang="en-US" altLang="en-US" sz="1800" dirty="0">
                <a:latin typeface="+mn-lt"/>
              </a:rPr>
              <a:t>(b)  2-octen-l-ol ––––––&gt;  2-octenal (structure below)</a:t>
            </a:r>
          </a:p>
        </p:txBody>
      </p:sp>
      <p:sp>
        <p:nvSpPr>
          <p:cNvPr id="10" name="Text Box 8"/>
          <p:cNvSpPr txBox="1">
            <a:spLocks noChangeArrowheads="1"/>
          </p:cNvSpPr>
          <p:nvPr/>
        </p:nvSpPr>
        <p:spPr bwMode="auto">
          <a:xfrm>
            <a:off x="304800" y="2832100"/>
            <a:ext cx="8610600" cy="923330"/>
          </a:xfrm>
          <a:prstGeom prst="rect">
            <a:avLst/>
          </a:prstGeom>
          <a:noFill/>
          <a:ln w="9525">
            <a:noFill/>
            <a:miter lim="800000"/>
            <a:headEnd/>
            <a:tailEnd/>
          </a:ln>
        </p:spPr>
        <p:txBody>
          <a:bodyPr>
            <a:spAutoFit/>
          </a:bodyPr>
          <a:lstStyle/>
          <a:p>
            <a:pPr>
              <a:defRPr/>
            </a:pPr>
            <a:r>
              <a:rPr lang="en-US" altLang="en-US" sz="1800" dirty="0">
                <a:latin typeface="+mn-lt"/>
              </a:rPr>
              <a:t>This synthesis requires more finesse. The aldehyde is easily over-oxidized to a carboxylic acid, and the double bond reacts with oxidants such as KMnO</a:t>
            </a:r>
            <a:r>
              <a:rPr lang="en-US" altLang="en-US" sz="1800" baseline="-25000" dirty="0">
                <a:latin typeface="+mn-lt"/>
              </a:rPr>
              <a:t>4</a:t>
            </a:r>
            <a:r>
              <a:rPr lang="en-US" altLang="en-US" sz="1800" dirty="0">
                <a:latin typeface="+mn-lt"/>
              </a:rPr>
              <a:t>. Our choices are limited to PCC or the Swern oxidation.</a:t>
            </a:r>
          </a:p>
        </p:txBody>
      </p:sp>
      <p:sp>
        <p:nvSpPr>
          <p:cNvPr id="11" name="TextBox 12"/>
          <p:cNvSpPr txBox="1">
            <a:spLocks noChangeArrowheads="1"/>
          </p:cNvSpPr>
          <p:nvPr/>
        </p:nvSpPr>
        <p:spPr bwMode="auto">
          <a:xfrm>
            <a:off x="304800" y="2438400"/>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r>
              <a:rPr lang="en-US" altLang="en-US">
                <a:latin typeface="+mn-lt"/>
                <a:cs typeface="Arial" charset="0"/>
              </a:rPr>
              <a:t>Solution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9913"/>
          <a:stretch/>
        </p:blipFill>
        <p:spPr>
          <a:xfrm>
            <a:off x="304800" y="4315096"/>
            <a:ext cx="8534400" cy="1345475"/>
          </a:xfrm>
          <a:prstGeom prst="rect">
            <a:avLst/>
          </a:prstGeom>
        </p:spPr>
      </p:pic>
    </p:spTree>
    <p:extLst>
      <p:ext uri="{BB962C8B-B14F-4D97-AF65-F5344CB8AC3E}">
        <p14:creationId xmlns:p14="http://schemas.microsoft.com/office/powerpoint/2010/main" val="2512703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Biological Oxidation</a:t>
            </a:r>
          </a:p>
        </p:txBody>
      </p:sp>
      <p:sp>
        <p:nvSpPr>
          <p:cNvPr id="7" name="Rectangle 3"/>
          <p:cNvSpPr txBox="1">
            <a:spLocks noChangeArrowheads="1"/>
          </p:cNvSpPr>
          <p:nvPr/>
        </p:nvSpPr>
        <p:spPr bwMode="auto">
          <a:xfrm>
            <a:off x="348342" y="1382486"/>
            <a:ext cx="8654144" cy="297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800" dirty="0" smtClean="0">
                <a:ea typeface="ＭＳ Ｐゴシック" pitchFamily="-110" charset="-128"/>
              </a:rPr>
              <a:t>The liver produces alcohol dehydrogenase (ADH), which is an enzyme that catalyzes the oxidation of ethanol. </a:t>
            </a:r>
          </a:p>
          <a:p>
            <a:pPr>
              <a:lnSpc>
                <a:spcPct val="90000"/>
              </a:lnSpc>
            </a:pPr>
            <a:r>
              <a:rPr lang="en-US" altLang="en-US" sz="2800" dirty="0" smtClean="0">
                <a:ea typeface="ＭＳ Ｐゴシック" pitchFamily="-110" charset="-128"/>
              </a:rPr>
              <a:t>The oxidizing agent is </a:t>
            </a:r>
            <a:r>
              <a:rPr lang="en-US" altLang="en-US" sz="2800" dirty="0" err="1" smtClean="0">
                <a:ea typeface="ＭＳ Ｐゴシック" pitchFamily="-110" charset="-128"/>
              </a:rPr>
              <a:t>nicotinamide</a:t>
            </a:r>
            <a:r>
              <a:rPr lang="en-US" altLang="en-US" sz="2800" dirty="0" smtClean="0">
                <a:ea typeface="ＭＳ Ｐゴシック" pitchFamily="-110" charset="-128"/>
              </a:rPr>
              <a:t> adenine dinucleotide (NAD</a:t>
            </a:r>
            <a:r>
              <a:rPr lang="en-US" altLang="en-US" sz="2800" baseline="30000" dirty="0" smtClean="0">
                <a:ea typeface="ＭＳ Ｐゴシック" pitchFamily="-110" charset="-128"/>
              </a:rPr>
              <a:t>+</a:t>
            </a:r>
            <a:r>
              <a:rPr lang="en-US" altLang="en-US" sz="2800" dirty="0" smtClean="0">
                <a:ea typeface="ＭＳ Ｐゴシック" pitchFamily="-110" charset="-128"/>
              </a:rPr>
              <a:t>).</a:t>
            </a:r>
          </a:p>
          <a:p>
            <a:pPr>
              <a:lnSpc>
                <a:spcPct val="90000"/>
              </a:lnSpc>
            </a:pPr>
            <a:r>
              <a:rPr lang="en-US" altLang="en-US" sz="2800" dirty="0" smtClean="0">
                <a:ea typeface="ＭＳ Ｐゴシック" pitchFamily="-110" charset="-128"/>
              </a:rPr>
              <a:t>Ethanol oxidizes to acetaldehyde, then acetic acid, which is a normal metabolite.</a:t>
            </a:r>
          </a:p>
        </p:txBody>
      </p:sp>
    </p:spTree>
    <p:extLst>
      <p:ext uri="{BB962C8B-B14F-4D97-AF65-F5344CB8AC3E}">
        <p14:creationId xmlns:p14="http://schemas.microsoft.com/office/powerpoint/2010/main" val="5848364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Enzymatic Oxidation of Ethanol</a:t>
            </a:r>
          </a:p>
        </p:txBody>
      </p:sp>
      <p:sp>
        <p:nvSpPr>
          <p:cNvPr id="4" name="Text Box 8"/>
          <p:cNvSpPr txBox="1">
            <a:spLocks noChangeArrowheads="1"/>
          </p:cNvSpPr>
          <p:nvPr/>
        </p:nvSpPr>
        <p:spPr bwMode="auto">
          <a:xfrm>
            <a:off x="348344" y="5330826"/>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eaLnBrk="1" hangingPunct="1">
              <a:spcBef>
                <a:spcPct val="30000"/>
              </a:spcBef>
            </a:pPr>
            <a:r>
              <a:rPr lang="en-US" altLang="en-US" sz="2800" dirty="0">
                <a:latin typeface="+mn-lt"/>
              </a:rPr>
              <a:t>Ethanol oxidizes to acetaldehyde, then acetic acid, which is a normal metabolite.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1045028" y="1190898"/>
            <a:ext cx="7130143" cy="186984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8173"/>
          <a:stretch/>
        </p:blipFill>
        <p:spPr>
          <a:xfrm>
            <a:off x="664027" y="3276600"/>
            <a:ext cx="7892143" cy="1723789"/>
          </a:xfrm>
          <a:prstGeom prst="rect">
            <a:avLst/>
          </a:prstGeom>
        </p:spPr>
      </p:pic>
    </p:spTree>
    <p:extLst>
      <p:ext uri="{BB962C8B-B14F-4D97-AF65-F5344CB8AC3E}">
        <p14:creationId xmlns:p14="http://schemas.microsoft.com/office/powerpoint/2010/main" val="38735834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Types of Alcohol Reactions</a:t>
            </a:r>
            <a:endParaRPr lang="en-US" sz="4400" b="0" dirty="0" smtClean="0">
              <a:solidFill>
                <a:schemeClr val="tx1"/>
              </a:solidFill>
            </a:endParaRPr>
          </a:p>
        </p:txBody>
      </p:sp>
      <p:sp>
        <p:nvSpPr>
          <p:cNvPr id="56" name="Rectangle 3"/>
          <p:cNvSpPr txBox="1">
            <a:spLocks noChangeArrowheads="1"/>
          </p:cNvSpPr>
          <p:nvPr/>
        </p:nvSpPr>
        <p:spPr bwMode="auto">
          <a:xfrm>
            <a:off x="348340" y="1741714"/>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dirty="0" smtClean="0">
                <a:ea typeface="ＭＳ Ｐゴシック" pitchFamily="-110" charset="-128"/>
              </a:rPr>
              <a:t>Dehydration to alkene</a:t>
            </a:r>
          </a:p>
          <a:p>
            <a:r>
              <a:rPr lang="en-US" altLang="en-US" dirty="0" smtClean="0">
                <a:ea typeface="ＭＳ Ｐゴシック" pitchFamily="-110" charset="-128"/>
              </a:rPr>
              <a:t>Oxidation to aldehyde, ketone</a:t>
            </a:r>
          </a:p>
          <a:p>
            <a:r>
              <a:rPr lang="en-US" altLang="en-US" dirty="0" smtClean="0">
                <a:ea typeface="ＭＳ Ｐゴシック" pitchFamily="-110" charset="-128"/>
              </a:rPr>
              <a:t>Substitution to form alkyl halide</a:t>
            </a:r>
          </a:p>
          <a:p>
            <a:r>
              <a:rPr lang="en-US" altLang="en-US" dirty="0" smtClean="0">
                <a:ea typeface="ＭＳ Ｐゴシック" pitchFamily="-110" charset="-128"/>
              </a:rPr>
              <a:t>Reduction to alkane</a:t>
            </a:r>
          </a:p>
          <a:p>
            <a:r>
              <a:rPr lang="en-US" altLang="en-US" dirty="0" smtClean="0">
                <a:ea typeface="ＭＳ Ｐゴシック" pitchFamily="-110" charset="-128"/>
              </a:rPr>
              <a:t>Esterification</a:t>
            </a:r>
          </a:p>
          <a:p>
            <a:r>
              <a:rPr lang="en-US" altLang="en-US" dirty="0" err="1" smtClean="0">
                <a:ea typeface="ＭＳ Ｐゴシック" pitchFamily="-110" charset="-128"/>
              </a:rPr>
              <a:t>Tosylation</a:t>
            </a:r>
            <a:endParaRPr lang="en-US" altLang="en-US" dirty="0" smtClean="0">
              <a:ea typeface="ＭＳ Ｐゴシック" pitchFamily="-110" charset="-128"/>
            </a:endParaRPr>
          </a:p>
          <a:p>
            <a:r>
              <a:rPr lang="en-US" altLang="en-US" dirty="0" smtClean="0">
                <a:ea typeface="ＭＳ Ｐゴシック" pitchFamily="-110" charset="-128"/>
              </a:rPr>
              <a:t>Williamson synthesis of ether             </a:t>
            </a:r>
            <a:endParaRPr lang="en-US" altLang="en-US" sz="2400" dirty="0" smtClean="0">
              <a:latin typeface="Times New Roman" pitchFamily="-110" charset="0"/>
              <a:ea typeface="ＭＳ Ｐゴシック" pitchFamily="-110"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Biological Oxidation of </a:t>
            </a:r>
            <a:r>
              <a:rPr lang="en-US" sz="4400" b="0" dirty="0" smtClean="0">
                <a:solidFill>
                  <a:schemeClr val="tx1"/>
                </a:solidFill>
              </a:rPr>
              <a:t/>
            </a:r>
            <a:br>
              <a:rPr lang="en-US" sz="4400" b="0" dirty="0" smtClean="0">
                <a:solidFill>
                  <a:schemeClr val="tx1"/>
                </a:solidFill>
              </a:rPr>
            </a:br>
            <a:r>
              <a:rPr lang="en-US" sz="4400" b="0" dirty="0" smtClean="0">
                <a:solidFill>
                  <a:schemeClr val="tx1"/>
                </a:solidFill>
              </a:rPr>
              <a:t>Methanol </a:t>
            </a:r>
            <a:r>
              <a:rPr lang="en-US" sz="4400" b="0" dirty="0">
                <a:solidFill>
                  <a:schemeClr val="tx1"/>
                </a:solidFill>
              </a:rPr>
              <a:t>and Glycol</a:t>
            </a:r>
          </a:p>
        </p:txBody>
      </p:sp>
      <p:sp>
        <p:nvSpPr>
          <p:cNvPr id="6" name="Text Placeholder 6"/>
          <p:cNvSpPr txBox="1">
            <a:spLocks/>
          </p:cNvSpPr>
          <p:nvPr/>
        </p:nvSpPr>
        <p:spPr>
          <a:xfrm>
            <a:off x="360150" y="19050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400" dirty="0" smtClean="0">
                <a:ea typeface="ＭＳ Ｐゴシック" pitchFamily="-110" charset="-128"/>
              </a:rPr>
              <a:t>Methanol oxidizes to formaldehyde, then formic acid, which is more toxic than methanol.</a:t>
            </a:r>
            <a:br>
              <a:rPr lang="en-US" altLang="en-US" sz="2400" dirty="0" smtClean="0">
                <a:ea typeface="ＭＳ Ｐゴシック" pitchFamily="-110" charset="-128"/>
              </a:rPr>
            </a:br>
            <a:r>
              <a:rPr lang="en-US" altLang="en-US" sz="2400" dirty="0" smtClean="0">
                <a:ea typeface="ＭＳ Ｐゴシック" pitchFamily="-110" charset="-128"/>
              </a:rPr>
              <a:t/>
            </a:r>
            <a:br>
              <a:rPr lang="en-US" altLang="en-US" sz="2400" dirty="0" smtClean="0">
                <a:ea typeface="ＭＳ Ｐゴシック" pitchFamily="-110" charset="-128"/>
              </a:rPr>
            </a:br>
            <a:r>
              <a:rPr lang="en-US" altLang="en-US" sz="2400" dirty="0" smtClean="0">
                <a:ea typeface="ＭＳ Ｐゴシック" pitchFamily="-110" charset="-128"/>
              </a:rPr>
              <a:t/>
            </a:r>
            <a:br>
              <a:rPr lang="en-US" altLang="en-US" sz="2400" dirty="0" smtClean="0">
                <a:ea typeface="ＭＳ Ｐゴシック" pitchFamily="-110" charset="-128"/>
              </a:rPr>
            </a:br>
            <a:r>
              <a:rPr lang="en-US" altLang="en-US" sz="2400" dirty="0" smtClean="0">
                <a:ea typeface="ＭＳ Ｐゴシック" pitchFamily="-110" charset="-128"/>
              </a:rPr>
              <a:t/>
            </a:r>
            <a:br>
              <a:rPr lang="en-US" altLang="en-US" sz="2400" dirty="0" smtClean="0">
                <a:ea typeface="ＭＳ Ｐゴシック" pitchFamily="-110" charset="-128"/>
              </a:rPr>
            </a:br>
            <a:endParaRPr lang="en-US" altLang="en-US" sz="2400" dirty="0" smtClean="0">
              <a:ea typeface="ＭＳ Ｐゴシック" pitchFamily="-110" charset="-128"/>
            </a:endParaRPr>
          </a:p>
          <a:p>
            <a:pPr>
              <a:spcBef>
                <a:spcPts val="1800"/>
              </a:spcBef>
            </a:pPr>
            <a:r>
              <a:rPr lang="en-US" altLang="en-US" sz="2400" dirty="0" smtClean="0">
                <a:ea typeface="ＭＳ Ｐゴシック" pitchFamily="-110" charset="-128"/>
              </a:rPr>
              <a:t>Ethylene glycol oxidizes to oxalic acid, which is toxic.</a:t>
            </a:r>
          </a:p>
          <a:p>
            <a:pPr>
              <a:lnSpc>
                <a:spcPct val="90000"/>
              </a:lnSpc>
            </a:pPr>
            <a:r>
              <a:rPr lang="en-US" altLang="en-US" sz="2400" dirty="0" smtClean="0">
                <a:ea typeface="ＭＳ Ｐゴシック" pitchFamily="-110" charset="-128"/>
              </a:rPr>
              <a:t>Treatment for poisoning is excess ethanol.</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951"/>
          <a:stretch/>
        </p:blipFill>
        <p:spPr>
          <a:xfrm>
            <a:off x="1589314" y="2679845"/>
            <a:ext cx="5965371" cy="128255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0630"/>
          <a:stretch/>
        </p:blipFill>
        <p:spPr>
          <a:xfrm>
            <a:off x="1050471" y="5093210"/>
            <a:ext cx="7043057" cy="1141981"/>
          </a:xfrm>
          <a:prstGeom prst="rect">
            <a:avLst/>
          </a:prstGeom>
        </p:spPr>
      </p:pic>
    </p:spTree>
    <p:extLst>
      <p:ext uri="{BB962C8B-B14F-4D97-AF65-F5344CB8AC3E}">
        <p14:creationId xmlns:p14="http://schemas.microsoft.com/office/powerpoint/2010/main" val="16473403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Alcohol As a Nucleophile</a:t>
            </a:r>
          </a:p>
        </p:txBody>
      </p:sp>
      <p:sp>
        <p:nvSpPr>
          <p:cNvPr id="8" name="Rectangle 3"/>
          <p:cNvSpPr txBox="1">
            <a:spLocks noChangeArrowheads="1"/>
          </p:cNvSpPr>
          <p:nvPr/>
        </p:nvSpPr>
        <p:spPr bwMode="auto">
          <a:xfrm>
            <a:off x="348344" y="4376057"/>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800" smtClean="0">
                <a:ea typeface="ＭＳ Ｐゴシック" pitchFamily="-110" charset="-128"/>
              </a:rPr>
              <a:t>Alcohols (ROH) are weak nucleophiles.</a:t>
            </a:r>
          </a:p>
          <a:p>
            <a:pPr>
              <a:lnSpc>
                <a:spcPct val="90000"/>
              </a:lnSpc>
            </a:pPr>
            <a:r>
              <a:rPr lang="en-US" altLang="en-US" sz="2800" smtClean="0">
                <a:ea typeface="ＭＳ Ｐゴシック" pitchFamily="-110" charset="-128"/>
              </a:rPr>
              <a:t>Alkoxides (RO</a:t>
            </a:r>
            <a:r>
              <a:rPr lang="en-US" altLang="en-US" sz="2800" baseline="30000" smtClean="0">
                <a:ea typeface="ＭＳ Ｐゴシック" pitchFamily="-110" charset="-128"/>
              </a:rPr>
              <a:t>–</a:t>
            </a:r>
            <a:r>
              <a:rPr lang="en-US" altLang="en-US" sz="2800" smtClean="0">
                <a:ea typeface="ＭＳ Ｐゴシック" pitchFamily="-110" charset="-128"/>
              </a:rPr>
              <a:t>) are strong nucleophiles.</a:t>
            </a:r>
          </a:p>
          <a:p>
            <a:pPr>
              <a:lnSpc>
                <a:spcPct val="90000"/>
              </a:lnSpc>
            </a:pPr>
            <a:r>
              <a:rPr lang="en-US" altLang="en-US" sz="2800" smtClean="0">
                <a:ea typeface="ＭＳ Ｐゴシック" pitchFamily="-110" charset="-128"/>
              </a:rPr>
              <a:t>New O</a:t>
            </a:r>
            <a:r>
              <a:rPr lang="en-US" altLang="en-US" sz="2800" smtClean="0">
                <a:ea typeface="ＭＳ Ｐゴシック" pitchFamily="-110" charset="-128"/>
                <a:cs typeface="Arial" charset="0"/>
              </a:rPr>
              <a:t>—</a:t>
            </a:r>
            <a:r>
              <a:rPr lang="en-US" altLang="en-US" sz="2800" smtClean="0">
                <a:ea typeface="ＭＳ Ｐゴシック" pitchFamily="-110" charset="-128"/>
              </a:rPr>
              <a:t>C bond forms; O</a:t>
            </a:r>
            <a:r>
              <a:rPr lang="en-US" altLang="en-US" sz="2800" smtClean="0">
                <a:ea typeface="ＭＳ Ｐゴシック" pitchFamily="-110" charset="-128"/>
                <a:cs typeface="Arial" charset="0"/>
              </a:rPr>
              <a:t>—</a:t>
            </a:r>
            <a:r>
              <a:rPr lang="en-US" altLang="en-US" sz="2800" smtClean="0">
                <a:ea typeface="ＭＳ Ｐゴシック" pitchFamily="-110" charset="-128"/>
              </a:rPr>
              <a:t>H bond breaks.</a:t>
            </a:r>
            <a:br>
              <a:rPr lang="en-US" altLang="en-US" sz="2800" smtClean="0">
                <a:ea typeface="ＭＳ Ｐゴシック" pitchFamily="-110" charset="-128"/>
              </a:rPr>
            </a:br>
            <a:r>
              <a:rPr lang="en-US" altLang="en-US" sz="2800" smtClean="0">
                <a:ea typeface="ＭＳ Ｐゴシック" pitchFamily="-110" charset="-128"/>
              </a:rPr>
              <a:t>                                                                     </a:t>
            </a:r>
            <a:endParaRPr lang="en-US" altLang="en-US" sz="2000" smtClean="0">
              <a:latin typeface="Times New Roman" pitchFamily="-110" charset="0"/>
              <a:ea typeface="ＭＳ Ｐゴシック" pitchFamily="-110" charset="-12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7951"/>
          <a:stretch/>
        </p:blipFill>
        <p:spPr>
          <a:xfrm>
            <a:off x="304800" y="1702962"/>
            <a:ext cx="8534400" cy="1834895"/>
          </a:xfrm>
          <a:prstGeom prst="rect">
            <a:avLst/>
          </a:prstGeom>
        </p:spPr>
      </p:pic>
    </p:spTree>
    <p:extLst>
      <p:ext uri="{BB962C8B-B14F-4D97-AF65-F5344CB8AC3E}">
        <p14:creationId xmlns:p14="http://schemas.microsoft.com/office/powerpoint/2010/main" val="4762685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Alcohol As an Electrophile</a:t>
            </a:r>
          </a:p>
        </p:txBody>
      </p:sp>
      <p:sp>
        <p:nvSpPr>
          <p:cNvPr id="5" name="Rectangle 3"/>
          <p:cNvSpPr txBox="1">
            <a:spLocks noChangeArrowheads="1"/>
          </p:cNvSpPr>
          <p:nvPr/>
        </p:nvSpPr>
        <p:spPr>
          <a:xfrm>
            <a:off x="348344" y="4103915"/>
            <a:ext cx="8567056" cy="180702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800" smtClean="0">
                <a:ea typeface="ＭＳ Ｐゴシック" pitchFamily="-110" charset="-128"/>
              </a:rPr>
              <a:t>Alcohols are weak electrophiles because the OH</a:t>
            </a:r>
            <a:r>
              <a:rPr lang="en-US" altLang="en-US" sz="2800" baseline="30000" smtClean="0">
                <a:ea typeface="ＭＳ Ｐゴシック" pitchFamily="-110" charset="-128"/>
              </a:rPr>
              <a:t>–</a:t>
            </a:r>
            <a:r>
              <a:rPr lang="en-US" altLang="en-US" sz="2800" smtClean="0">
                <a:ea typeface="ＭＳ Ｐゴシック" pitchFamily="-110" charset="-128"/>
              </a:rPr>
              <a:t> is not a good leaving group.</a:t>
            </a:r>
          </a:p>
          <a:p>
            <a:pPr>
              <a:lnSpc>
                <a:spcPct val="90000"/>
              </a:lnSpc>
            </a:pPr>
            <a:r>
              <a:rPr lang="en-US" altLang="en-US" sz="2800" smtClean="0">
                <a:ea typeface="ＭＳ Ｐゴシック" pitchFamily="-110" charset="-128"/>
              </a:rPr>
              <a:t>Protonation of the hydroxyl group converts it into a good leaving group (H</a:t>
            </a:r>
            <a:r>
              <a:rPr lang="en-US" altLang="en-US" sz="2800" baseline="-20000" smtClean="0">
                <a:ea typeface="ＭＳ Ｐゴシック" pitchFamily="-110" charset="-128"/>
              </a:rPr>
              <a:t>2</a:t>
            </a:r>
            <a:r>
              <a:rPr lang="en-US" altLang="en-US" sz="2800" smtClean="0">
                <a:ea typeface="ＭＳ Ｐゴシック" pitchFamily="-110" charset="-128"/>
              </a:rPr>
              <a:t>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506"/>
          <a:stretch/>
        </p:blipFill>
        <p:spPr>
          <a:xfrm>
            <a:off x="304800" y="1585831"/>
            <a:ext cx="8534400" cy="1483940"/>
          </a:xfrm>
          <a:prstGeom prst="rect">
            <a:avLst/>
          </a:prstGeom>
        </p:spPr>
      </p:pic>
    </p:spTree>
    <p:extLst>
      <p:ext uri="{BB962C8B-B14F-4D97-AF65-F5344CB8AC3E}">
        <p14:creationId xmlns:p14="http://schemas.microsoft.com/office/powerpoint/2010/main" val="12697002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err="1">
                <a:solidFill>
                  <a:schemeClr val="tx1"/>
                </a:solidFill>
              </a:rPr>
              <a:t>Tosylate</a:t>
            </a:r>
            <a:r>
              <a:rPr lang="en-US" sz="4400" b="0" dirty="0">
                <a:solidFill>
                  <a:schemeClr val="tx1"/>
                </a:solidFill>
              </a:rPr>
              <a:t> Esters</a:t>
            </a:r>
          </a:p>
        </p:txBody>
      </p:sp>
      <p:sp>
        <p:nvSpPr>
          <p:cNvPr id="6" name="Rectangle 3"/>
          <p:cNvSpPr txBox="1">
            <a:spLocks noChangeArrowheads="1"/>
          </p:cNvSpPr>
          <p:nvPr/>
        </p:nvSpPr>
        <p:spPr>
          <a:xfrm>
            <a:off x="337457" y="4212771"/>
            <a:ext cx="8599714" cy="21553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800" dirty="0" smtClean="0">
                <a:ea typeface="ＭＳ Ｐゴシック" pitchFamily="-110" charset="-128"/>
              </a:rPr>
              <a:t>Alcohols can be converted to </a:t>
            </a:r>
            <a:r>
              <a:rPr lang="en-US" altLang="en-US" sz="2800" dirty="0" err="1" smtClean="0">
                <a:ea typeface="ＭＳ Ｐゴシック" pitchFamily="-110" charset="-128"/>
              </a:rPr>
              <a:t>tosylate</a:t>
            </a:r>
            <a:r>
              <a:rPr lang="en-US" altLang="en-US" sz="2800" dirty="0" smtClean="0">
                <a:ea typeface="ＭＳ Ｐゴシック" pitchFamily="-110" charset="-128"/>
              </a:rPr>
              <a:t> esters (ROTs) through a condensation with </a:t>
            </a:r>
            <a:br>
              <a:rPr lang="en-US" altLang="en-US" sz="2800" dirty="0" smtClean="0">
                <a:ea typeface="ＭＳ Ｐゴシック" pitchFamily="-110" charset="-128"/>
              </a:rPr>
            </a:br>
            <a:r>
              <a:rPr lang="en-US" altLang="en-US" sz="2800" i="1" dirty="0" smtClean="0">
                <a:ea typeface="ＭＳ Ｐゴシック" pitchFamily="-110" charset="-128"/>
              </a:rPr>
              <a:t>p</a:t>
            </a:r>
            <a:r>
              <a:rPr lang="en-US" altLang="en-US" sz="2800" dirty="0" smtClean="0">
                <a:ea typeface="ＭＳ Ｐゴシック" pitchFamily="-110" charset="-128"/>
              </a:rPr>
              <a:t>-</a:t>
            </a:r>
            <a:r>
              <a:rPr lang="en-US" altLang="en-US" sz="2800" dirty="0" err="1" smtClean="0">
                <a:ea typeface="ＭＳ Ｐゴシック" pitchFamily="-110" charset="-128"/>
              </a:rPr>
              <a:t>toluenosulfonic</a:t>
            </a:r>
            <a:r>
              <a:rPr lang="en-US" altLang="en-US" sz="2800" dirty="0" smtClean="0">
                <a:ea typeface="ＭＳ Ｐゴシック" pitchFamily="-110" charset="-128"/>
              </a:rPr>
              <a:t> acid.</a:t>
            </a:r>
          </a:p>
          <a:p>
            <a:pPr>
              <a:lnSpc>
                <a:spcPct val="90000"/>
              </a:lnSpc>
            </a:pPr>
            <a:r>
              <a:rPr lang="en-US" altLang="en-US" sz="2800" dirty="0" smtClean="0">
                <a:ea typeface="ＭＳ Ｐゴシック" pitchFamily="-110" charset="-128"/>
              </a:rPr>
              <a:t>The </a:t>
            </a:r>
            <a:r>
              <a:rPr lang="en-US" altLang="en-US" sz="2800" dirty="0" err="1" smtClean="0">
                <a:ea typeface="ＭＳ Ｐゴシック" pitchFamily="-110" charset="-128"/>
              </a:rPr>
              <a:t>tosylate</a:t>
            </a:r>
            <a:r>
              <a:rPr lang="en-US" altLang="en-US" sz="2800" dirty="0" smtClean="0">
                <a:ea typeface="ＭＳ Ｐゴシック" pitchFamily="-110" charset="-128"/>
              </a:rPr>
              <a:t> group is an excellent leaving group.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147"/>
          <a:stretch/>
        </p:blipFill>
        <p:spPr>
          <a:xfrm>
            <a:off x="304800" y="1767840"/>
            <a:ext cx="8534400" cy="1791789"/>
          </a:xfrm>
          <a:prstGeom prst="rect">
            <a:avLst/>
          </a:prstGeom>
        </p:spPr>
      </p:pic>
    </p:spTree>
    <p:extLst>
      <p:ext uri="{BB962C8B-B14F-4D97-AF65-F5344CB8AC3E}">
        <p14:creationId xmlns:p14="http://schemas.microsoft.com/office/powerpoint/2010/main" val="643766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Substitution and Elimination Reactions Using </a:t>
            </a:r>
            <a:r>
              <a:rPr lang="en-US" sz="4400" b="0" dirty="0" err="1">
                <a:solidFill>
                  <a:schemeClr val="tx1"/>
                </a:solidFill>
              </a:rPr>
              <a:t>Tosylates</a:t>
            </a:r>
            <a:endParaRPr lang="en-US" sz="4400" b="0"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446"/>
          <a:stretch/>
        </p:blipFill>
        <p:spPr>
          <a:xfrm>
            <a:off x="304800" y="2466703"/>
            <a:ext cx="8534400" cy="2910840"/>
          </a:xfrm>
          <a:prstGeom prst="rect">
            <a:avLst/>
          </a:prstGeom>
        </p:spPr>
      </p:pic>
    </p:spTree>
    <p:extLst>
      <p:ext uri="{BB962C8B-B14F-4D97-AF65-F5344CB8AC3E}">
        <p14:creationId xmlns:p14="http://schemas.microsoft.com/office/powerpoint/2010/main" val="29829369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a:t>
            </a:r>
            <a:r>
              <a:rPr lang="en-US" altLang="en-US" sz="4400" b="0" baseline="-20000" dirty="0">
                <a:solidFill>
                  <a:srgbClr val="000000"/>
                </a:solidFill>
                <a:ea typeface="ＭＳ Ｐゴシック" pitchFamily="-110" charset="-128"/>
              </a:rPr>
              <a:t>N</a:t>
            </a:r>
            <a:r>
              <a:rPr lang="en-US" altLang="en-US" sz="4400" b="0" dirty="0">
                <a:solidFill>
                  <a:srgbClr val="000000"/>
                </a:solidFill>
                <a:ea typeface="ＭＳ Ｐゴシック" pitchFamily="-110" charset="-128"/>
              </a:rPr>
              <a:t>2 Reactions with </a:t>
            </a:r>
            <a:r>
              <a:rPr lang="en-US" altLang="en-US" sz="4400" b="0" dirty="0" err="1">
                <a:solidFill>
                  <a:srgbClr val="000000"/>
                </a:solidFill>
                <a:ea typeface="ＭＳ Ｐゴシック" pitchFamily="-110" charset="-128"/>
              </a:rPr>
              <a:t>Tosylates</a:t>
            </a:r>
            <a:endParaRPr lang="en-US" sz="4400" b="0" dirty="0">
              <a:solidFill>
                <a:schemeClr val="tx1"/>
              </a:solidFill>
            </a:endParaRPr>
          </a:p>
        </p:txBody>
      </p:sp>
      <p:sp>
        <p:nvSpPr>
          <p:cNvPr id="4" name="Rectangle 5"/>
          <p:cNvSpPr txBox="1">
            <a:spLocks noChangeArrowheads="1"/>
          </p:cNvSpPr>
          <p:nvPr/>
        </p:nvSpPr>
        <p:spPr>
          <a:xfrm>
            <a:off x="348343" y="4517572"/>
            <a:ext cx="8610600" cy="1828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altLang="en-US" sz="2400" smtClean="0">
                <a:solidFill>
                  <a:srgbClr val="000000"/>
                </a:solidFill>
                <a:ea typeface="ＭＳ Ｐゴシック" pitchFamily="-110" charset="-128"/>
              </a:rPr>
              <a:t>The reaction shows the S</a:t>
            </a:r>
            <a:r>
              <a:rPr lang="en-US" altLang="en-US" sz="2400" baseline="-25000" smtClean="0">
                <a:solidFill>
                  <a:srgbClr val="000000"/>
                </a:solidFill>
                <a:ea typeface="ＭＳ Ｐゴシック" pitchFamily="-110" charset="-128"/>
              </a:rPr>
              <a:t>N</a:t>
            </a:r>
            <a:r>
              <a:rPr lang="en-US" altLang="en-US" sz="2400" smtClean="0">
                <a:solidFill>
                  <a:srgbClr val="000000"/>
                </a:solidFill>
                <a:ea typeface="ＭＳ Ｐゴシック" pitchFamily="-110" charset="-128"/>
              </a:rPr>
              <a:t>2 displacement of the tosylate ion (</a:t>
            </a:r>
            <a:r>
              <a:rPr lang="en-US" altLang="en-US" sz="2400" baseline="30000" smtClean="0">
                <a:ea typeface="ＭＳ Ｐゴシック" pitchFamily="-110" charset="-128"/>
              </a:rPr>
              <a:t>–</a:t>
            </a:r>
            <a:r>
              <a:rPr lang="en-US" altLang="en-US" sz="2400" smtClean="0">
                <a:solidFill>
                  <a:srgbClr val="000000"/>
                </a:solidFill>
                <a:ea typeface="ＭＳ Ｐゴシック" pitchFamily="-110" charset="-128"/>
              </a:rPr>
              <a:t>OTs) from (</a:t>
            </a:r>
            <a:r>
              <a:rPr lang="en-US" altLang="en-US" sz="2400" i="1" smtClean="0">
                <a:solidFill>
                  <a:srgbClr val="000000"/>
                </a:solidFill>
                <a:ea typeface="ＭＳ Ｐゴシック" pitchFamily="-110" charset="-128"/>
              </a:rPr>
              <a:t>S</a:t>
            </a:r>
            <a:r>
              <a:rPr lang="en-US" altLang="en-US" sz="2400" smtClean="0">
                <a:solidFill>
                  <a:srgbClr val="000000"/>
                </a:solidFill>
                <a:ea typeface="ＭＳ Ｐゴシック" pitchFamily="-110" charset="-128"/>
              </a:rPr>
              <a:t>)-2-butyl tosylate with inversion of configuration.  </a:t>
            </a:r>
          </a:p>
          <a:p>
            <a:pPr>
              <a:lnSpc>
                <a:spcPct val="80000"/>
              </a:lnSpc>
            </a:pPr>
            <a:r>
              <a:rPr lang="en-US" altLang="en-US" sz="2400" smtClean="0">
                <a:solidFill>
                  <a:srgbClr val="000000"/>
                </a:solidFill>
                <a:ea typeface="ＭＳ Ｐゴシック" pitchFamily="-110" charset="-128"/>
              </a:rPr>
              <a:t>The tosylate ion is a particularly stable anion, with its negative charge delocalized over three oxygen atoms.</a:t>
            </a:r>
            <a:endParaRPr lang="en-US" altLang="en-US" sz="2400" smtClean="0">
              <a:ea typeface="ＭＳ Ｐゴシック" pitchFamily="-110"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317"/>
          <a:stretch/>
        </p:blipFill>
        <p:spPr>
          <a:xfrm>
            <a:off x="1366157" y="1239665"/>
            <a:ext cx="6574971" cy="117510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0401"/>
          <a:stretch/>
        </p:blipFill>
        <p:spPr>
          <a:xfrm>
            <a:off x="304800" y="2776292"/>
            <a:ext cx="8534400" cy="1305415"/>
          </a:xfrm>
          <a:prstGeom prst="rect">
            <a:avLst/>
          </a:prstGeom>
        </p:spPr>
      </p:pic>
    </p:spTree>
    <p:extLst>
      <p:ext uri="{BB962C8B-B14F-4D97-AF65-F5344CB8AC3E}">
        <p14:creationId xmlns:p14="http://schemas.microsoft.com/office/powerpoint/2010/main" val="17297752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Summary of </a:t>
            </a:r>
            <a:r>
              <a:rPr lang="en-US" altLang="en-US" sz="4400" b="0" dirty="0" err="1">
                <a:solidFill>
                  <a:srgbClr val="000000"/>
                </a:solidFill>
                <a:ea typeface="ＭＳ Ｐゴシック" pitchFamily="-110" charset="-128"/>
              </a:rPr>
              <a:t>Tosylate</a:t>
            </a:r>
            <a:r>
              <a:rPr lang="en-US" altLang="en-US" sz="4400" b="0" dirty="0">
                <a:solidFill>
                  <a:srgbClr val="000000"/>
                </a:solidFill>
                <a:ea typeface="ＭＳ Ｐゴシック" pitchFamily="-110" charset="-128"/>
              </a:rPr>
              <a:t> Reactions</a:t>
            </a:r>
            <a:endParaRPr lang="en-US" sz="4400" b="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63" y="1492212"/>
            <a:ext cx="7204798" cy="4592901"/>
          </a:xfrm>
          <a:prstGeom prst="rect">
            <a:avLst/>
          </a:prstGeom>
        </p:spPr>
      </p:pic>
    </p:spTree>
    <p:extLst>
      <p:ext uri="{BB962C8B-B14F-4D97-AF65-F5344CB8AC3E}">
        <p14:creationId xmlns:p14="http://schemas.microsoft.com/office/powerpoint/2010/main" val="42363723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Reduction of Alcohols</a:t>
            </a:r>
            <a:endParaRPr lang="en-US" sz="4400" b="0" dirty="0">
              <a:solidFill>
                <a:schemeClr val="tx1"/>
              </a:solidFill>
            </a:endParaRPr>
          </a:p>
        </p:txBody>
      </p:sp>
      <p:sp>
        <p:nvSpPr>
          <p:cNvPr id="3" name="Rectangle 3"/>
          <p:cNvSpPr txBox="1">
            <a:spLocks noChangeArrowheads="1"/>
          </p:cNvSpPr>
          <p:nvPr/>
        </p:nvSpPr>
        <p:spPr bwMode="auto">
          <a:xfrm>
            <a:off x="348341" y="1600200"/>
            <a:ext cx="8697687"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smtClean="0">
                <a:ea typeface="ＭＳ Ｐゴシック" pitchFamily="-110" charset="-128"/>
              </a:rPr>
              <a:t>Dehydrate with concentrated H</a:t>
            </a:r>
            <a:r>
              <a:rPr lang="en-US" altLang="en-US" sz="2800" baseline="-25000" dirty="0" smtClean="0">
                <a:ea typeface="ＭＳ Ｐゴシック" pitchFamily="-110" charset="-128"/>
              </a:rPr>
              <a:t>2</a:t>
            </a:r>
            <a:r>
              <a:rPr lang="en-US" altLang="en-US" sz="2800" dirty="0" smtClean="0">
                <a:ea typeface="ＭＳ Ｐゴシック" pitchFamily="-110" charset="-128"/>
              </a:rPr>
              <a:t>SO</a:t>
            </a:r>
            <a:r>
              <a:rPr lang="en-US" altLang="en-US" sz="2800" baseline="-25000" dirty="0" smtClean="0">
                <a:ea typeface="ＭＳ Ｐゴシック" pitchFamily="-110" charset="-128"/>
              </a:rPr>
              <a:t>4</a:t>
            </a:r>
            <a:r>
              <a:rPr lang="en-US" altLang="en-US" sz="2800" dirty="0" smtClean="0">
                <a:ea typeface="ＭＳ Ｐゴシック" pitchFamily="-110" charset="-128"/>
              </a:rPr>
              <a:t>, then add H</a:t>
            </a:r>
            <a:r>
              <a:rPr lang="en-US" altLang="en-US" sz="2800" baseline="-25000" dirty="0" smtClean="0">
                <a:ea typeface="ＭＳ Ｐゴシック" pitchFamily="-110" charset="-128"/>
              </a:rPr>
              <a:t>2</a:t>
            </a:r>
            <a:r>
              <a:rPr lang="en-US" altLang="en-US" sz="2800" dirty="0" smtClean="0">
                <a:ea typeface="ＭＳ Ｐゴシック" pitchFamily="-110" charset="-128"/>
              </a:rPr>
              <a:t>.</a:t>
            </a:r>
            <a:br>
              <a:rPr lang="en-US" altLang="en-US" sz="2800" dirty="0" smtClean="0">
                <a:ea typeface="ＭＳ Ｐゴシック" pitchFamily="-110" charset="-128"/>
              </a:rPr>
            </a:br>
            <a:r>
              <a:rPr lang="en-US" altLang="en-US" sz="2800" dirty="0" smtClean="0">
                <a:ea typeface="ＭＳ Ｐゴシック" pitchFamily="-110" charset="-128"/>
              </a:rPr>
              <a:t/>
            </a:r>
            <a:br>
              <a:rPr lang="en-US" altLang="en-US" sz="2800" dirty="0" smtClean="0">
                <a:ea typeface="ＭＳ Ｐゴシック" pitchFamily="-110" charset="-128"/>
              </a:rPr>
            </a:br>
            <a:r>
              <a:rPr lang="en-US" altLang="en-US" sz="2800" dirty="0" smtClean="0">
                <a:ea typeface="ＭＳ Ｐゴシック" pitchFamily="-110" charset="-128"/>
              </a:rPr>
              <a:t/>
            </a:r>
            <a:br>
              <a:rPr lang="en-US" altLang="en-US" sz="2800" dirty="0" smtClean="0">
                <a:ea typeface="ＭＳ Ｐゴシック" pitchFamily="-110" charset="-128"/>
              </a:rPr>
            </a:br>
            <a:endParaRPr lang="en-US" altLang="en-US" sz="2800" dirty="0" smtClean="0">
              <a:ea typeface="ＭＳ Ｐゴシック" pitchFamily="-110" charset="-128"/>
            </a:endParaRPr>
          </a:p>
          <a:p>
            <a:endParaRPr lang="en-US" altLang="en-US" sz="2800" dirty="0" smtClean="0">
              <a:ea typeface="ＭＳ Ｐゴシック" pitchFamily="-110" charset="-128"/>
            </a:endParaRPr>
          </a:p>
          <a:p>
            <a:r>
              <a:rPr lang="en-US" altLang="en-US" sz="2800" dirty="0" smtClean="0">
                <a:ea typeface="ＭＳ Ｐゴシック" pitchFamily="-110" charset="-128"/>
              </a:rPr>
              <a:t>Make a </a:t>
            </a:r>
            <a:r>
              <a:rPr lang="en-US" altLang="en-US" sz="2800" dirty="0" err="1" smtClean="0">
                <a:ea typeface="ＭＳ Ｐゴシック" pitchFamily="-110" charset="-128"/>
              </a:rPr>
              <a:t>tosylate</a:t>
            </a:r>
            <a:r>
              <a:rPr lang="en-US" altLang="en-US" sz="2800" dirty="0" smtClean="0">
                <a:ea typeface="ＭＳ Ｐゴシック" pitchFamily="-110" charset="-128"/>
              </a:rPr>
              <a:t>, then reduce it with LiAlH</a:t>
            </a:r>
            <a:r>
              <a:rPr lang="en-US" altLang="en-US" sz="2800" baseline="-25000" dirty="0" smtClean="0">
                <a:ea typeface="ＭＳ Ｐゴシック" pitchFamily="-110" charset="-128"/>
              </a:rPr>
              <a:t>4</a:t>
            </a:r>
            <a:r>
              <a:rPr lang="en-US" altLang="en-US" sz="2800" dirty="0" smtClean="0">
                <a:ea typeface="ＭＳ Ｐゴシック" pitchFamily="-110" charset="-128"/>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370"/>
          <a:stretch/>
        </p:blipFill>
        <p:spPr>
          <a:xfrm>
            <a:off x="1510004" y="2371875"/>
            <a:ext cx="6123991" cy="130666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9338"/>
          <a:stretch/>
        </p:blipFill>
        <p:spPr>
          <a:xfrm>
            <a:off x="304800" y="4722354"/>
            <a:ext cx="8534400" cy="1569589"/>
          </a:xfrm>
          <a:prstGeom prst="rect">
            <a:avLst/>
          </a:prstGeom>
        </p:spPr>
      </p:pic>
    </p:spTree>
    <p:extLst>
      <p:ext uri="{BB962C8B-B14F-4D97-AF65-F5344CB8AC3E}">
        <p14:creationId xmlns:p14="http://schemas.microsoft.com/office/powerpoint/2010/main" val="25577463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Reaction of Alcohols with Acids</a:t>
            </a:r>
            <a:endParaRPr lang="en-US" sz="4400" b="0" dirty="0">
              <a:solidFill>
                <a:schemeClr val="tx1"/>
              </a:solidFill>
            </a:endParaRPr>
          </a:p>
        </p:txBody>
      </p:sp>
      <p:sp>
        <p:nvSpPr>
          <p:cNvPr id="6" name="Rectangle 5"/>
          <p:cNvSpPr txBox="1">
            <a:spLocks noChangeArrowheads="1"/>
          </p:cNvSpPr>
          <p:nvPr/>
        </p:nvSpPr>
        <p:spPr>
          <a:xfrm>
            <a:off x="348343" y="4082142"/>
            <a:ext cx="8621486" cy="210094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smtClean="0">
                <a:solidFill>
                  <a:srgbClr val="000000"/>
                </a:solidFill>
                <a:ea typeface="ＭＳ Ｐゴシック" pitchFamily="-110" charset="-128"/>
              </a:rPr>
              <a:t>The hydroxyl group is protonated by an acid to convert it into a good leaving group (H</a:t>
            </a:r>
            <a:r>
              <a:rPr lang="en-US" altLang="en-US" sz="2800" baseline="-25000" dirty="0" smtClean="0">
                <a:solidFill>
                  <a:srgbClr val="000000"/>
                </a:solidFill>
                <a:ea typeface="ＭＳ Ｐゴシック" pitchFamily="-110" charset="-128"/>
              </a:rPr>
              <a:t>2</a:t>
            </a:r>
            <a:r>
              <a:rPr lang="en-US" altLang="en-US" sz="2800" dirty="0" smtClean="0">
                <a:solidFill>
                  <a:srgbClr val="000000"/>
                </a:solidFill>
                <a:ea typeface="ＭＳ Ｐゴシック" pitchFamily="-110" charset="-128"/>
              </a:rPr>
              <a:t>O).  </a:t>
            </a:r>
          </a:p>
          <a:p>
            <a:r>
              <a:rPr lang="en-US" altLang="en-US" sz="2800" dirty="0" smtClean="0">
                <a:solidFill>
                  <a:srgbClr val="000000"/>
                </a:solidFill>
                <a:ea typeface="ＭＳ Ｐゴシック" pitchFamily="-110" charset="-128"/>
              </a:rPr>
              <a:t>Once the alcohol is protonated, a substitution or elimination reaction can take place.</a:t>
            </a:r>
            <a:endParaRPr lang="en-US" altLang="en-US" sz="2800" dirty="0" smtClean="0">
              <a:ea typeface="ＭＳ Ｐゴシック" pitchFamily="-110" charset="-128"/>
            </a:endParaRPr>
          </a:p>
          <a:p>
            <a:endParaRPr lang="en-US" altLang="en-US" sz="2800" dirty="0" smtClean="0">
              <a:ea typeface="ＭＳ Ｐゴシック" pitchFamily="-110" charset="-12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587"/>
          <a:stretch/>
        </p:blipFill>
        <p:spPr>
          <a:xfrm>
            <a:off x="304800" y="1647226"/>
            <a:ext cx="8534400" cy="1379002"/>
          </a:xfrm>
          <a:prstGeom prst="rect">
            <a:avLst/>
          </a:prstGeom>
        </p:spPr>
      </p:pic>
    </p:spTree>
    <p:extLst>
      <p:ext uri="{BB962C8B-B14F-4D97-AF65-F5344CB8AC3E}">
        <p14:creationId xmlns:p14="http://schemas.microsoft.com/office/powerpoint/2010/main" val="9816819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Reaction of Alcohols with </a:t>
            </a:r>
            <a:r>
              <a:rPr lang="en-US" altLang="en-US" sz="4400" b="0" dirty="0" err="1">
                <a:solidFill>
                  <a:srgbClr val="000000"/>
                </a:solidFill>
                <a:ea typeface="ＭＳ Ｐゴシック" pitchFamily="-110" charset="-128"/>
              </a:rPr>
              <a:t>HBr</a:t>
            </a:r>
            <a:endParaRPr lang="en-US" sz="4400" b="0" dirty="0">
              <a:solidFill>
                <a:schemeClr val="tx1"/>
              </a:solidFill>
            </a:endParaRPr>
          </a:p>
        </p:txBody>
      </p:sp>
      <p:sp>
        <p:nvSpPr>
          <p:cNvPr id="7" name="Rectangle 3"/>
          <p:cNvSpPr txBox="1">
            <a:spLocks noChangeArrowheads="1"/>
          </p:cNvSpPr>
          <p:nvPr/>
        </p:nvSpPr>
        <p:spPr bwMode="auto">
          <a:xfrm>
            <a:off x="348340" y="4093028"/>
            <a:ext cx="777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smtClean="0">
                <a:ea typeface="ＭＳ Ｐゴシック" pitchFamily="-110" charset="-128"/>
                <a:cs typeface="Arial" charset="0"/>
              </a:rPr>
              <a:t>–</a:t>
            </a:r>
            <a:r>
              <a:rPr lang="en-US" altLang="en-US" sz="2800" dirty="0" smtClean="0">
                <a:ea typeface="ＭＳ Ｐゴシック" pitchFamily="-110" charset="-128"/>
              </a:rPr>
              <a:t>OH of alcohol is protonated.</a:t>
            </a:r>
          </a:p>
          <a:p>
            <a:r>
              <a:rPr lang="en-US" altLang="en-US" sz="2800" dirty="0" smtClean="0">
                <a:ea typeface="ＭＳ Ｐゴシック" pitchFamily="-110" charset="-128"/>
                <a:cs typeface="Arial" charset="0"/>
              </a:rPr>
              <a:t>–</a:t>
            </a:r>
            <a:r>
              <a:rPr lang="en-US" altLang="en-US" sz="2800" dirty="0" smtClean="0">
                <a:ea typeface="ＭＳ Ｐゴシック" pitchFamily="-110" charset="-128"/>
              </a:rPr>
              <a:t>OH</a:t>
            </a:r>
            <a:r>
              <a:rPr lang="en-US" altLang="en-US" sz="2800" baseline="-25000" dirty="0" smtClean="0">
                <a:ea typeface="ＭＳ Ｐゴシック" pitchFamily="-110" charset="-128"/>
              </a:rPr>
              <a:t>2</a:t>
            </a:r>
            <a:r>
              <a:rPr lang="en-US" altLang="en-US" sz="2800" baseline="30000" dirty="0" smtClean="0">
                <a:ea typeface="ＭＳ Ｐゴシック" pitchFamily="-110" charset="-128"/>
              </a:rPr>
              <a:t>+</a:t>
            </a:r>
            <a:r>
              <a:rPr lang="en-US" altLang="en-US" sz="2800" dirty="0" smtClean="0">
                <a:ea typeface="ＭＳ Ｐゴシック" pitchFamily="-110" charset="-128"/>
              </a:rPr>
              <a:t> is good leaving group.</a:t>
            </a:r>
          </a:p>
          <a:p>
            <a:r>
              <a:rPr lang="en-US" altLang="en-US" sz="2800" dirty="0" smtClean="0">
                <a:ea typeface="ＭＳ Ｐゴシック" pitchFamily="-110" charset="-128"/>
              </a:rPr>
              <a:t>3</a:t>
            </a:r>
            <a:r>
              <a:rPr lang="en-US" sz="2800" dirty="0" smtClean="0">
                <a:ea typeface="Calibri"/>
              </a:rPr>
              <a:t>°</a:t>
            </a:r>
            <a:r>
              <a:rPr lang="en-US" altLang="en-US" sz="2800" dirty="0" smtClean="0">
                <a:ea typeface="ＭＳ Ｐゴシック" pitchFamily="-110" charset="-128"/>
              </a:rPr>
              <a:t> and 2</a:t>
            </a:r>
            <a:r>
              <a:rPr lang="en-US" sz="2800" dirty="0" smtClean="0">
                <a:ea typeface="Calibri"/>
              </a:rPr>
              <a:t>°</a:t>
            </a:r>
            <a:r>
              <a:rPr lang="en-US" altLang="en-US" sz="2800" dirty="0" smtClean="0">
                <a:ea typeface="ＭＳ Ｐゴシック" pitchFamily="-110" charset="-128"/>
              </a:rPr>
              <a:t> alcohols react with Br</a:t>
            </a:r>
            <a:r>
              <a:rPr lang="en-US" altLang="en-US" sz="2800" baseline="30000" dirty="0" smtClean="0">
                <a:ea typeface="ＭＳ Ｐゴシック" pitchFamily="-110" charset="-128"/>
              </a:rPr>
              <a:t>–</a:t>
            </a:r>
            <a:r>
              <a:rPr lang="en-US" altLang="en-US" sz="2800" dirty="0" smtClean="0">
                <a:ea typeface="ＭＳ Ｐゴシック" pitchFamily="-110" charset="-128"/>
              </a:rPr>
              <a:t> via S</a:t>
            </a:r>
            <a:r>
              <a:rPr lang="en-US" altLang="en-US" sz="2800" baseline="-25000" dirty="0" smtClean="0">
                <a:ea typeface="ＭＳ Ｐゴシック" pitchFamily="-110" charset="-128"/>
              </a:rPr>
              <a:t>N</a:t>
            </a:r>
            <a:r>
              <a:rPr lang="en-US" altLang="en-US" sz="2800" dirty="0" smtClean="0">
                <a:ea typeface="ＭＳ Ｐゴシック" pitchFamily="-110" charset="-128"/>
              </a:rPr>
              <a:t>1.</a:t>
            </a:r>
          </a:p>
          <a:p>
            <a:r>
              <a:rPr lang="en-US" altLang="en-US" sz="2800" dirty="0" smtClean="0">
                <a:ea typeface="ＭＳ Ｐゴシック" pitchFamily="-110" charset="-128"/>
              </a:rPr>
              <a:t>1</a:t>
            </a:r>
            <a:r>
              <a:rPr lang="en-US" sz="2800" dirty="0" smtClean="0">
                <a:ea typeface="Calibri"/>
              </a:rPr>
              <a:t>°</a:t>
            </a:r>
            <a:r>
              <a:rPr lang="en-US" altLang="en-US" sz="2800" dirty="0" smtClean="0">
                <a:ea typeface="ＭＳ Ｐゴシック" pitchFamily="-110" charset="-128"/>
              </a:rPr>
              <a:t> alcohols react via S</a:t>
            </a:r>
            <a:r>
              <a:rPr lang="en-US" altLang="en-US" sz="2800" baseline="-25000" dirty="0" smtClean="0">
                <a:ea typeface="ＭＳ Ｐゴシック" pitchFamily="-110" charset="-128"/>
              </a:rPr>
              <a:t>N</a:t>
            </a:r>
            <a:r>
              <a:rPr lang="en-US" altLang="en-US" sz="2800" dirty="0" smtClean="0">
                <a:ea typeface="ＭＳ Ｐゴシック" pitchFamily="-110" charset="-128"/>
              </a:rPr>
              <a:t>2.</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269"/>
          <a:stretch/>
        </p:blipFill>
        <p:spPr>
          <a:xfrm>
            <a:off x="1404256" y="1518157"/>
            <a:ext cx="5998029" cy="2041472"/>
          </a:xfrm>
          <a:prstGeom prst="rect">
            <a:avLst/>
          </a:prstGeom>
        </p:spPr>
      </p:pic>
    </p:spTree>
    <p:extLst>
      <p:ext uri="{BB962C8B-B14F-4D97-AF65-F5344CB8AC3E}">
        <p14:creationId xmlns:p14="http://schemas.microsoft.com/office/powerpoint/2010/main" val="33984085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Summary Table</a:t>
            </a:r>
            <a:endParaRPr lang="en-US" sz="4400" b="0" dirty="0" smtClean="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944"/>
          <a:stretch/>
        </p:blipFill>
        <p:spPr>
          <a:xfrm>
            <a:off x="304800" y="1731264"/>
            <a:ext cx="8534400" cy="3700707"/>
          </a:xfrm>
          <a:prstGeom prst="rect">
            <a:avLst/>
          </a:prstGeom>
        </p:spPr>
      </p:pic>
    </p:spTree>
    <p:extLst>
      <p:ext uri="{BB962C8B-B14F-4D97-AF65-F5344CB8AC3E}">
        <p14:creationId xmlns:p14="http://schemas.microsoft.com/office/powerpoint/2010/main" val="617501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a:t>
            </a:r>
            <a:r>
              <a:rPr lang="en-US" altLang="en-US" sz="4400" b="0" baseline="-25000" dirty="0">
                <a:solidFill>
                  <a:srgbClr val="000000"/>
                </a:solidFill>
                <a:ea typeface="ＭＳ Ｐゴシック" pitchFamily="-110" charset="-128"/>
              </a:rPr>
              <a:t>N</a:t>
            </a:r>
            <a:r>
              <a:rPr lang="en-US" altLang="en-US" sz="4400" b="0" dirty="0">
                <a:solidFill>
                  <a:srgbClr val="000000"/>
                </a:solidFill>
                <a:ea typeface="ＭＳ Ｐゴシック" pitchFamily="-110" charset="-128"/>
              </a:rPr>
              <a:t>1 Mechanism</a:t>
            </a:r>
            <a:endParaRPr lang="en-US" sz="4400" b="0" dirty="0">
              <a:solidFill>
                <a:schemeClr val="tx1"/>
              </a:solidFill>
            </a:endParaRPr>
          </a:p>
        </p:txBody>
      </p:sp>
      <p:sp>
        <p:nvSpPr>
          <p:cNvPr id="5" name="TextBox 8"/>
          <p:cNvSpPr txBox="1">
            <a:spLocks noChangeArrowheads="1"/>
          </p:cNvSpPr>
          <p:nvPr/>
        </p:nvSpPr>
        <p:spPr bwMode="auto">
          <a:xfrm>
            <a:off x="348650" y="1371600"/>
            <a:ext cx="4796506"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r>
              <a:rPr lang="en-US" altLang="en-US" sz="2000" dirty="0">
                <a:latin typeface="+mn-lt"/>
              </a:rPr>
              <a:t>Step 1: Protonation</a:t>
            </a:r>
          </a:p>
          <a:p>
            <a:endParaRPr lang="en-US" altLang="en-US" sz="2000" dirty="0">
              <a:latin typeface="+mn-lt"/>
            </a:endParaRPr>
          </a:p>
          <a:p>
            <a:endParaRPr lang="en-US" altLang="en-US" sz="2000" dirty="0">
              <a:latin typeface="+mn-lt"/>
            </a:endParaRPr>
          </a:p>
          <a:p>
            <a:endParaRPr lang="en-US" altLang="en-US" sz="2000" dirty="0" smtClean="0">
              <a:latin typeface="+mn-lt"/>
            </a:endParaRPr>
          </a:p>
          <a:p>
            <a:endParaRPr lang="en-US" altLang="en-US" sz="2000" dirty="0">
              <a:latin typeface="+mn-lt"/>
            </a:endParaRPr>
          </a:p>
          <a:p>
            <a:endParaRPr lang="en-US" altLang="en-US" sz="2000" dirty="0">
              <a:latin typeface="+mn-lt"/>
            </a:endParaRPr>
          </a:p>
          <a:p>
            <a:r>
              <a:rPr lang="en-US" altLang="en-US" sz="2000" dirty="0">
                <a:latin typeface="+mn-lt"/>
              </a:rPr>
              <a:t>Step 2: Formation of the carbocation</a:t>
            </a:r>
          </a:p>
          <a:p>
            <a:endParaRPr lang="en-US" altLang="en-US" sz="2000" dirty="0">
              <a:latin typeface="+mn-lt"/>
            </a:endParaRPr>
          </a:p>
          <a:p>
            <a:endParaRPr lang="en-US" altLang="en-US" sz="2000" dirty="0">
              <a:latin typeface="+mn-lt"/>
            </a:endParaRPr>
          </a:p>
          <a:p>
            <a:endParaRPr lang="en-US" altLang="en-US" sz="2000" dirty="0">
              <a:latin typeface="+mn-lt"/>
            </a:endParaRPr>
          </a:p>
          <a:p>
            <a:endParaRPr lang="en-US" altLang="en-US" sz="2000" dirty="0">
              <a:latin typeface="+mn-lt"/>
            </a:endParaRPr>
          </a:p>
          <a:p>
            <a:pPr>
              <a:spcBef>
                <a:spcPts val="1200"/>
              </a:spcBef>
            </a:pPr>
            <a:r>
              <a:rPr lang="en-US" altLang="en-US" sz="2000" dirty="0" smtClean="0">
                <a:latin typeface="+mn-lt"/>
              </a:rPr>
              <a:t>Step </a:t>
            </a:r>
            <a:r>
              <a:rPr lang="en-US" altLang="en-US" sz="2000" dirty="0">
                <a:latin typeface="+mn-lt"/>
              </a:rPr>
              <a:t>3: Bromide attacks the carbocation.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7162"/>
          <a:stretch/>
        </p:blipFill>
        <p:spPr>
          <a:xfrm>
            <a:off x="1994708" y="1797450"/>
            <a:ext cx="4950377" cy="121789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5557"/>
          <a:stretch/>
        </p:blipFill>
        <p:spPr>
          <a:xfrm>
            <a:off x="2177142" y="3626250"/>
            <a:ext cx="4103916" cy="1234734"/>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5264"/>
          <a:stretch/>
        </p:blipFill>
        <p:spPr>
          <a:xfrm>
            <a:off x="2417234" y="5416042"/>
            <a:ext cx="3623732" cy="1164771"/>
          </a:xfrm>
          <a:prstGeom prst="rect">
            <a:avLst/>
          </a:prstGeom>
        </p:spPr>
      </p:pic>
    </p:spTree>
    <p:extLst>
      <p:ext uri="{BB962C8B-B14F-4D97-AF65-F5344CB8AC3E}">
        <p14:creationId xmlns:p14="http://schemas.microsoft.com/office/powerpoint/2010/main" val="17969613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a:t>
            </a:r>
            <a:r>
              <a:rPr lang="en-US" altLang="en-US" sz="4400" b="0" baseline="-25000" dirty="0">
                <a:solidFill>
                  <a:srgbClr val="000000"/>
                </a:solidFill>
                <a:ea typeface="ＭＳ Ｐゴシック" pitchFamily="-110" charset="-128"/>
              </a:rPr>
              <a:t>N</a:t>
            </a:r>
            <a:r>
              <a:rPr lang="en-US" altLang="en-US" sz="4400" b="0" dirty="0">
                <a:solidFill>
                  <a:srgbClr val="000000"/>
                </a:solidFill>
                <a:ea typeface="ＭＳ Ｐゴシック" pitchFamily="-110" charset="-128"/>
              </a:rPr>
              <a:t>2 Mechanism</a:t>
            </a:r>
            <a:endParaRPr lang="en-US" sz="4400" b="0"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445"/>
          <a:stretch/>
        </p:blipFill>
        <p:spPr>
          <a:xfrm>
            <a:off x="304800" y="1573639"/>
            <a:ext cx="8534400" cy="150701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836"/>
          <a:stretch/>
        </p:blipFill>
        <p:spPr>
          <a:xfrm>
            <a:off x="304800" y="3992444"/>
            <a:ext cx="8534400" cy="1711669"/>
          </a:xfrm>
          <a:prstGeom prst="rect">
            <a:avLst/>
          </a:prstGeom>
        </p:spPr>
      </p:pic>
    </p:spTree>
    <p:extLst>
      <p:ext uri="{BB962C8B-B14F-4D97-AF65-F5344CB8AC3E}">
        <p14:creationId xmlns:p14="http://schemas.microsoft.com/office/powerpoint/2010/main" val="22462298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Reaction with </a:t>
            </a:r>
            <a:r>
              <a:rPr lang="en-US" altLang="en-US" sz="4400" b="0" dirty="0" err="1">
                <a:solidFill>
                  <a:srgbClr val="000000"/>
                </a:solidFill>
                <a:ea typeface="ＭＳ Ｐゴシック" pitchFamily="-110" charset="-128"/>
              </a:rPr>
              <a:t>HCl</a:t>
            </a:r>
            <a:endParaRPr lang="en-US" sz="4400" b="0" dirty="0">
              <a:solidFill>
                <a:schemeClr val="tx1"/>
              </a:solidFill>
            </a:endParaRPr>
          </a:p>
        </p:txBody>
      </p:sp>
      <p:sp>
        <p:nvSpPr>
          <p:cNvPr id="5" name="Rectangle 3"/>
          <p:cNvSpPr txBox="1">
            <a:spLocks noChangeArrowheads="1"/>
          </p:cNvSpPr>
          <p:nvPr/>
        </p:nvSpPr>
        <p:spPr bwMode="auto">
          <a:xfrm>
            <a:off x="337456" y="1554640"/>
            <a:ext cx="8643258"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smtClean="0">
                <a:ea typeface="ＭＳ Ｐゴシック" pitchFamily="-110" charset="-128"/>
              </a:rPr>
              <a:t>Chloride is a weaker nucleophile than bromide because it is small and less polarizable.</a:t>
            </a:r>
          </a:p>
          <a:p>
            <a:r>
              <a:rPr lang="en-US" altLang="en-US" sz="2800" dirty="0" smtClean="0">
                <a:ea typeface="ＭＳ Ｐゴシック" pitchFamily="-110" charset="-128"/>
              </a:rPr>
              <a:t>Addition of ZnCl</a:t>
            </a:r>
            <a:r>
              <a:rPr lang="en-US" altLang="en-US" sz="2800" baseline="-25000" dirty="0" smtClean="0">
                <a:ea typeface="ＭＳ Ｐゴシック" pitchFamily="-110" charset="-128"/>
              </a:rPr>
              <a:t>2</a:t>
            </a:r>
            <a:r>
              <a:rPr lang="en-US" altLang="en-US" sz="2800" dirty="0" smtClean="0">
                <a:ea typeface="ＭＳ Ｐゴシック" pitchFamily="-110" charset="-128"/>
              </a:rPr>
              <a:t>, which bonds strongly with</a:t>
            </a:r>
            <a:br>
              <a:rPr lang="en-US" altLang="en-US" sz="2800" dirty="0" smtClean="0">
                <a:ea typeface="ＭＳ Ｐゴシック" pitchFamily="-110" charset="-128"/>
              </a:rPr>
            </a:br>
            <a:r>
              <a:rPr lang="en-US" altLang="en-US" sz="2800" dirty="0" smtClean="0">
                <a:ea typeface="ＭＳ Ｐゴシック" pitchFamily="-110" charset="-128"/>
                <a:cs typeface="Arial" charset="0"/>
              </a:rPr>
              <a:t>oxygen of the OH,</a:t>
            </a:r>
            <a:r>
              <a:rPr lang="en-US" altLang="en-US" sz="2800" dirty="0" smtClean="0">
                <a:ea typeface="ＭＳ Ｐゴシック" pitchFamily="-110" charset="-128"/>
              </a:rPr>
              <a:t> promotes the reaction.</a:t>
            </a:r>
          </a:p>
          <a:p>
            <a:r>
              <a:rPr lang="en-US" altLang="en-US" sz="2800" dirty="0" smtClean="0">
                <a:ea typeface="ＭＳ Ｐゴシック" pitchFamily="-110" charset="-128"/>
              </a:rPr>
              <a:t>Lucas test: ZnCl</a:t>
            </a:r>
            <a:r>
              <a:rPr lang="en-US" altLang="en-US" sz="2800" baseline="-25000" dirty="0" smtClean="0">
                <a:ea typeface="ＭＳ Ｐゴシック" pitchFamily="-110" charset="-128"/>
              </a:rPr>
              <a:t>2</a:t>
            </a:r>
            <a:r>
              <a:rPr lang="en-US" altLang="en-US" sz="2800" dirty="0" smtClean="0">
                <a:ea typeface="ＭＳ Ｐゴシック" pitchFamily="-110" charset="-128"/>
              </a:rPr>
              <a:t> in concentrated </a:t>
            </a:r>
            <a:r>
              <a:rPr lang="en-US" altLang="en-US" sz="2800" dirty="0" err="1" smtClean="0">
                <a:ea typeface="ＭＳ Ｐゴシック" pitchFamily="-110" charset="-128"/>
              </a:rPr>
              <a:t>HCl</a:t>
            </a:r>
            <a:endParaRPr lang="en-US" altLang="en-US" sz="2800" dirty="0" smtClean="0">
              <a:ea typeface="ＭＳ Ｐゴシック" pitchFamily="-110" charset="-128"/>
            </a:endParaRPr>
          </a:p>
          <a:p>
            <a:pPr lvl="1"/>
            <a:r>
              <a:rPr lang="en-US" altLang="en-US" sz="2400" dirty="0" smtClean="0"/>
              <a:t>1</a:t>
            </a:r>
            <a:r>
              <a:rPr lang="en-US" sz="2400" dirty="0" smtClean="0">
                <a:ea typeface="Calibri"/>
              </a:rPr>
              <a:t>°</a:t>
            </a:r>
            <a:r>
              <a:rPr lang="en-US" altLang="en-US" sz="2400" dirty="0" smtClean="0"/>
              <a:t> alcohols react slowly or not at all.</a:t>
            </a:r>
          </a:p>
          <a:p>
            <a:pPr lvl="1"/>
            <a:r>
              <a:rPr lang="en-US" altLang="en-US" sz="2400" dirty="0" smtClean="0"/>
              <a:t>2</a:t>
            </a:r>
            <a:r>
              <a:rPr lang="en-US" sz="2400" dirty="0" smtClean="0">
                <a:ea typeface="Calibri"/>
              </a:rPr>
              <a:t>°</a:t>
            </a:r>
            <a:r>
              <a:rPr lang="en-US" altLang="en-US" sz="2400" dirty="0" smtClean="0">
                <a:sym typeface="Symbol" pitchFamily="-110" charset="2"/>
              </a:rPr>
              <a:t> alcohols react in 1</a:t>
            </a:r>
            <a:r>
              <a:rPr lang="en-US" altLang="en-US" sz="2400" dirty="0" smtClean="0">
                <a:cs typeface="Times New Roman" pitchFamily="-110" charset="0"/>
                <a:sym typeface="Symbol" pitchFamily="-110" charset="2"/>
              </a:rPr>
              <a:t>–</a:t>
            </a:r>
            <a:r>
              <a:rPr lang="en-US" altLang="en-US" sz="2400" dirty="0" smtClean="0">
                <a:sym typeface="Symbol" pitchFamily="-110" charset="2"/>
              </a:rPr>
              <a:t>5 minutes.</a:t>
            </a:r>
          </a:p>
          <a:p>
            <a:pPr lvl="1"/>
            <a:r>
              <a:rPr lang="en-US" altLang="en-US" sz="2400" dirty="0" smtClean="0">
                <a:sym typeface="Symbol" pitchFamily="-110" charset="2"/>
              </a:rPr>
              <a:t>3</a:t>
            </a:r>
            <a:r>
              <a:rPr lang="en-US" sz="2400" dirty="0" smtClean="0">
                <a:ea typeface="Calibri"/>
              </a:rPr>
              <a:t>°</a:t>
            </a:r>
            <a:r>
              <a:rPr lang="en-US" altLang="en-US" sz="2400" dirty="0" smtClean="0">
                <a:sym typeface="Symbol" pitchFamily="-110" charset="2"/>
              </a:rPr>
              <a:t> alcohols react in less than 1 minute.</a:t>
            </a:r>
            <a:endParaRPr lang="en-US" altLang="en-US" sz="1800" dirty="0" smtClean="0">
              <a:latin typeface="Times New Roman" pitchFamily="-110" charset="0"/>
            </a:endParaRPr>
          </a:p>
        </p:txBody>
      </p:sp>
    </p:spTree>
    <p:extLst>
      <p:ext uri="{BB962C8B-B14F-4D97-AF65-F5344CB8AC3E}">
        <p14:creationId xmlns:p14="http://schemas.microsoft.com/office/powerpoint/2010/main" val="27213640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a:t>
            </a:r>
            <a:r>
              <a:rPr lang="en-US" altLang="en-US" sz="4400" b="0" baseline="-25000" dirty="0">
                <a:solidFill>
                  <a:srgbClr val="000000"/>
                </a:solidFill>
                <a:ea typeface="ＭＳ Ｐゴシック" pitchFamily="-110" charset="-128"/>
              </a:rPr>
              <a:t>N</a:t>
            </a:r>
            <a:r>
              <a:rPr lang="en-US" altLang="en-US" sz="4400" b="0" dirty="0">
                <a:solidFill>
                  <a:srgbClr val="000000"/>
                </a:solidFill>
                <a:ea typeface="ＭＳ Ｐゴシック" pitchFamily="-110" charset="-128"/>
              </a:rPr>
              <a:t>2 Reaction with the </a:t>
            </a:r>
            <a:r>
              <a:rPr lang="en-US" altLang="en-US" sz="4400" b="0" dirty="0" smtClean="0">
                <a:solidFill>
                  <a:srgbClr val="000000"/>
                </a:solidFill>
                <a:ea typeface="ＭＳ Ｐゴシック" pitchFamily="-110" charset="-128"/>
              </a:rPr>
              <a:t/>
            </a:r>
            <a:br>
              <a:rPr lang="en-US" altLang="en-US" sz="4400" b="0" dirty="0" smtClean="0">
                <a:solidFill>
                  <a:srgbClr val="000000"/>
                </a:solidFill>
                <a:ea typeface="ＭＳ Ｐゴシック" pitchFamily="-110" charset="-128"/>
              </a:rPr>
            </a:br>
            <a:r>
              <a:rPr lang="en-US" altLang="en-US" sz="4400" b="0" dirty="0" smtClean="0">
                <a:solidFill>
                  <a:srgbClr val="000000"/>
                </a:solidFill>
                <a:ea typeface="ＭＳ Ｐゴシック" pitchFamily="-110" charset="-128"/>
              </a:rPr>
              <a:t>Lucas </a:t>
            </a:r>
            <a:r>
              <a:rPr lang="en-US" altLang="en-US" sz="4400" b="0" dirty="0">
                <a:solidFill>
                  <a:srgbClr val="000000"/>
                </a:solidFill>
                <a:ea typeface="ＭＳ Ｐゴシック" pitchFamily="-110" charset="-128"/>
              </a:rPr>
              <a:t>Reagent</a:t>
            </a:r>
            <a:endParaRPr lang="en-US" sz="4400" b="0" dirty="0">
              <a:solidFill>
                <a:schemeClr val="tx1"/>
              </a:solidFill>
            </a:endParaRPr>
          </a:p>
        </p:txBody>
      </p:sp>
      <p:sp>
        <p:nvSpPr>
          <p:cNvPr id="4" name="Rectangle 1030"/>
          <p:cNvSpPr txBox="1">
            <a:spLocks noChangeArrowheads="1"/>
          </p:cNvSpPr>
          <p:nvPr/>
        </p:nvSpPr>
        <p:spPr>
          <a:xfrm>
            <a:off x="348342" y="4038600"/>
            <a:ext cx="8643257" cy="21227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smtClean="0">
                <a:solidFill>
                  <a:srgbClr val="000000"/>
                </a:solidFill>
                <a:ea typeface="ＭＳ Ｐゴシック" pitchFamily="-110" charset="-128"/>
              </a:rPr>
              <a:t>Primary alcohols react with the Lucas reagent (</a:t>
            </a:r>
            <a:r>
              <a:rPr lang="en-US" altLang="en-US" sz="2800" dirty="0" err="1" smtClean="0">
                <a:solidFill>
                  <a:srgbClr val="000000"/>
                </a:solidFill>
                <a:ea typeface="ＭＳ Ｐゴシック" pitchFamily="-110" charset="-128"/>
              </a:rPr>
              <a:t>HCl</a:t>
            </a:r>
            <a:r>
              <a:rPr lang="en-US" altLang="en-US" sz="2800" dirty="0" smtClean="0">
                <a:solidFill>
                  <a:srgbClr val="000000"/>
                </a:solidFill>
                <a:ea typeface="ＭＳ Ｐゴシック" pitchFamily="-110" charset="-128"/>
              </a:rPr>
              <a:t> and ZnCl</a:t>
            </a:r>
            <a:r>
              <a:rPr lang="en-US" altLang="en-US" sz="2800" baseline="-25000" dirty="0" smtClean="0">
                <a:solidFill>
                  <a:srgbClr val="000000"/>
                </a:solidFill>
                <a:ea typeface="ＭＳ Ｐゴシック" pitchFamily="-110" charset="-128"/>
              </a:rPr>
              <a:t>2</a:t>
            </a:r>
            <a:r>
              <a:rPr lang="en-US" altLang="en-US" sz="2800" dirty="0" smtClean="0">
                <a:solidFill>
                  <a:srgbClr val="000000"/>
                </a:solidFill>
                <a:ea typeface="ＭＳ Ｐゴシック" pitchFamily="-110" charset="-128"/>
              </a:rPr>
              <a:t>) by the S</a:t>
            </a:r>
            <a:r>
              <a:rPr lang="en-US" altLang="en-US" sz="2800" baseline="-25000" dirty="0" smtClean="0">
                <a:solidFill>
                  <a:srgbClr val="000000"/>
                </a:solidFill>
                <a:ea typeface="ＭＳ Ｐゴシック" pitchFamily="-110" charset="-128"/>
              </a:rPr>
              <a:t>N</a:t>
            </a:r>
            <a:r>
              <a:rPr lang="en-US" altLang="en-US" sz="2800" dirty="0" smtClean="0">
                <a:solidFill>
                  <a:srgbClr val="000000"/>
                </a:solidFill>
                <a:ea typeface="ＭＳ Ｐゴシック" pitchFamily="-110" charset="-128"/>
              </a:rPr>
              <a:t>2 mechanism.</a:t>
            </a:r>
            <a:endParaRPr lang="en-US" altLang="en-US" sz="2800" dirty="0" smtClean="0">
              <a:ea typeface="ＭＳ Ｐゴシック" pitchFamily="-110" charset="-128"/>
            </a:endParaRPr>
          </a:p>
          <a:p>
            <a:r>
              <a:rPr lang="en-US" altLang="en-US" sz="2800" dirty="0" smtClean="0">
                <a:ea typeface="ＭＳ Ｐゴシック" pitchFamily="-110" charset="-128"/>
              </a:rPr>
              <a:t>Reaction is very slow. The reaction can take from several minutes to several days.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1248"/>
          <a:stretch/>
        </p:blipFill>
        <p:spPr>
          <a:xfrm>
            <a:off x="304800" y="2250731"/>
            <a:ext cx="8534400" cy="1374213"/>
          </a:xfrm>
          <a:prstGeom prst="rect">
            <a:avLst/>
          </a:prstGeom>
        </p:spPr>
      </p:pic>
    </p:spTree>
    <p:extLst>
      <p:ext uri="{BB962C8B-B14F-4D97-AF65-F5344CB8AC3E}">
        <p14:creationId xmlns:p14="http://schemas.microsoft.com/office/powerpoint/2010/main" val="12128909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a:t>
            </a:r>
            <a:r>
              <a:rPr lang="en-US" altLang="en-US" sz="4400" b="0" baseline="-25000" dirty="0">
                <a:solidFill>
                  <a:srgbClr val="000000"/>
                </a:solidFill>
                <a:ea typeface="ＭＳ Ｐゴシック" pitchFamily="-110" charset="-128"/>
              </a:rPr>
              <a:t>N</a:t>
            </a:r>
            <a:r>
              <a:rPr lang="en-US" altLang="en-US" sz="4400" b="0" dirty="0">
                <a:solidFill>
                  <a:srgbClr val="000000"/>
                </a:solidFill>
                <a:ea typeface="ＭＳ Ｐゴシック" pitchFamily="-110" charset="-128"/>
              </a:rPr>
              <a:t>1 Reaction with the </a:t>
            </a:r>
            <a:r>
              <a:rPr lang="en-US" altLang="en-US" sz="4400" b="0" dirty="0" smtClean="0">
                <a:solidFill>
                  <a:srgbClr val="000000"/>
                </a:solidFill>
                <a:ea typeface="ＭＳ Ｐゴシック" pitchFamily="-110" charset="-128"/>
              </a:rPr>
              <a:t/>
            </a:r>
            <a:br>
              <a:rPr lang="en-US" altLang="en-US" sz="4400" b="0" dirty="0" smtClean="0">
                <a:solidFill>
                  <a:srgbClr val="000000"/>
                </a:solidFill>
                <a:ea typeface="ＭＳ Ｐゴシック" pitchFamily="-110" charset="-128"/>
              </a:rPr>
            </a:br>
            <a:r>
              <a:rPr lang="en-US" altLang="en-US" sz="4400" b="0" dirty="0" smtClean="0">
                <a:solidFill>
                  <a:srgbClr val="000000"/>
                </a:solidFill>
                <a:ea typeface="ＭＳ Ｐゴシック" pitchFamily="-110" charset="-128"/>
              </a:rPr>
              <a:t>Lucas </a:t>
            </a:r>
            <a:r>
              <a:rPr lang="en-US" altLang="en-US" sz="4400" b="0" dirty="0">
                <a:solidFill>
                  <a:srgbClr val="000000"/>
                </a:solidFill>
                <a:ea typeface="ＭＳ Ｐゴシック" pitchFamily="-110" charset="-128"/>
              </a:rPr>
              <a:t>Reagent</a:t>
            </a:r>
            <a:endParaRPr lang="en-US" sz="4400" b="0" dirty="0">
              <a:solidFill>
                <a:schemeClr val="tx1"/>
              </a:solidFill>
            </a:endParaRPr>
          </a:p>
        </p:txBody>
      </p:sp>
      <p:sp>
        <p:nvSpPr>
          <p:cNvPr id="5" name="Text Box 7"/>
          <p:cNvSpPr txBox="1">
            <a:spLocks noChangeArrowheads="1"/>
          </p:cNvSpPr>
          <p:nvPr/>
        </p:nvSpPr>
        <p:spPr bwMode="auto">
          <a:xfrm>
            <a:off x="359935" y="5393418"/>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eaLnBrk="1" hangingPunct="1">
              <a:spcBef>
                <a:spcPct val="30000"/>
              </a:spcBef>
            </a:pPr>
            <a:r>
              <a:rPr lang="en-US" altLang="en-US">
                <a:solidFill>
                  <a:srgbClr val="000000"/>
                </a:solidFill>
                <a:latin typeface="+mn-lt"/>
              </a:rPr>
              <a:t>Secondary and tertiary alcohols react with the Lucas reagent (HCl and ZnCl</a:t>
            </a:r>
            <a:r>
              <a:rPr lang="en-US" altLang="en-US" baseline="-20000">
                <a:solidFill>
                  <a:srgbClr val="000000"/>
                </a:solidFill>
                <a:latin typeface="+mn-lt"/>
              </a:rPr>
              <a:t>2</a:t>
            </a:r>
            <a:r>
              <a:rPr lang="en-US" altLang="en-US">
                <a:solidFill>
                  <a:srgbClr val="000000"/>
                </a:solidFill>
                <a:latin typeface="+mn-lt"/>
              </a:rPr>
              <a:t>) by the S</a:t>
            </a:r>
            <a:r>
              <a:rPr lang="en-US" altLang="en-US" baseline="-20000">
                <a:solidFill>
                  <a:srgbClr val="000000"/>
                </a:solidFill>
                <a:latin typeface="+mn-lt"/>
              </a:rPr>
              <a:t>N</a:t>
            </a:r>
            <a:r>
              <a:rPr lang="en-US" altLang="en-US">
                <a:solidFill>
                  <a:srgbClr val="000000"/>
                </a:solidFill>
                <a:latin typeface="+mn-lt"/>
              </a:rPr>
              <a:t>1 mechanism.</a:t>
            </a:r>
            <a:endParaRPr lang="en-US" altLang="en-US">
              <a:latin typeface="+mn-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627"/>
          <a:stretch/>
        </p:blipFill>
        <p:spPr>
          <a:xfrm>
            <a:off x="457200" y="1751294"/>
            <a:ext cx="8114946" cy="189542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8085"/>
          <a:stretch/>
        </p:blipFill>
        <p:spPr>
          <a:xfrm>
            <a:off x="1382486" y="3934564"/>
            <a:ext cx="6183086" cy="1262485"/>
          </a:xfrm>
          <a:prstGeom prst="rect">
            <a:avLst/>
          </a:prstGeom>
        </p:spPr>
      </p:pic>
    </p:spTree>
    <p:extLst>
      <p:ext uri="{BB962C8B-B14F-4D97-AF65-F5344CB8AC3E}">
        <p14:creationId xmlns:p14="http://schemas.microsoft.com/office/powerpoint/2010/main" val="36163680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Limitations of HX Reactions</a:t>
            </a:r>
            <a:endParaRPr lang="en-US" sz="4400" b="0" dirty="0">
              <a:solidFill>
                <a:schemeClr val="tx1"/>
              </a:solidFill>
            </a:endParaRPr>
          </a:p>
        </p:txBody>
      </p:sp>
      <p:sp>
        <p:nvSpPr>
          <p:cNvPr id="7" name="Rectangle 3"/>
          <p:cNvSpPr txBox="1">
            <a:spLocks noChangeArrowheads="1"/>
          </p:cNvSpPr>
          <p:nvPr/>
        </p:nvSpPr>
        <p:spPr bwMode="auto">
          <a:xfrm>
            <a:off x="348344" y="1937657"/>
            <a:ext cx="856705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mtClean="0">
                <a:ea typeface="ＭＳ Ｐゴシック" pitchFamily="-110" charset="-128"/>
              </a:rPr>
              <a:t>Poor yields of alkyl chlorides from primary and secondary alcohols</a:t>
            </a:r>
          </a:p>
          <a:p>
            <a:pPr>
              <a:lnSpc>
                <a:spcPct val="90000"/>
              </a:lnSpc>
            </a:pPr>
            <a:r>
              <a:rPr lang="en-US" altLang="en-US" smtClean="0">
                <a:ea typeface="ＭＳ Ｐゴシック" pitchFamily="-110" charset="-128"/>
              </a:rPr>
              <a:t>Elimination competes with substitution.</a:t>
            </a:r>
          </a:p>
          <a:p>
            <a:pPr>
              <a:lnSpc>
                <a:spcPct val="90000"/>
              </a:lnSpc>
            </a:pPr>
            <a:r>
              <a:rPr lang="en-US" altLang="en-US" smtClean="0">
                <a:ea typeface="ＭＳ Ｐゴシック" pitchFamily="-110" charset="-128"/>
              </a:rPr>
              <a:t>Carbocation intermediate may undergo a rearrangement.</a:t>
            </a:r>
          </a:p>
          <a:p>
            <a:pPr>
              <a:lnSpc>
                <a:spcPct val="90000"/>
              </a:lnSpc>
            </a:pPr>
            <a:r>
              <a:rPr lang="en-US" altLang="en-US" smtClean="0">
                <a:ea typeface="ＭＳ Ｐゴシック" pitchFamily="-110" charset="-128"/>
              </a:rPr>
              <a:t>Limited ability to make alkyl halides</a:t>
            </a:r>
            <a:endParaRPr lang="en-US" altLang="en-US" dirty="0" smtClean="0">
              <a:ea typeface="ＭＳ Ｐゴシック" pitchFamily="-110" charset="-128"/>
            </a:endParaRPr>
          </a:p>
        </p:txBody>
      </p:sp>
    </p:spTree>
    <p:extLst>
      <p:ext uri="{BB962C8B-B14F-4D97-AF65-F5344CB8AC3E}">
        <p14:creationId xmlns:p14="http://schemas.microsoft.com/office/powerpoint/2010/main" val="17083916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Solved Problem 2</a:t>
            </a:r>
          </a:p>
        </p:txBody>
      </p:sp>
      <p:sp>
        <p:nvSpPr>
          <p:cNvPr id="4" name="Text Box 5"/>
          <p:cNvSpPr txBox="1">
            <a:spLocks noChangeArrowheads="1"/>
          </p:cNvSpPr>
          <p:nvPr/>
        </p:nvSpPr>
        <p:spPr bwMode="auto">
          <a:xfrm>
            <a:off x="304800" y="1193800"/>
            <a:ext cx="8610600" cy="646331"/>
          </a:xfrm>
          <a:prstGeom prst="rect">
            <a:avLst/>
          </a:prstGeom>
          <a:noFill/>
          <a:ln w="9525">
            <a:noFill/>
            <a:miter lim="800000"/>
            <a:headEnd/>
            <a:tailEnd/>
          </a:ln>
        </p:spPr>
        <p:txBody>
          <a:bodyPr>
            <a:spAutoFit/>
          </a:bodyPr>
          <a:lstStyle/>
          <a:p>
            <a:pPr>
              <a:defRPr/>
            </a:pPr>
            <a:r>
              <a:rPr lang="en-US" altLang="en-US" sz="1800" dirty="0">
                <a:solidFill>
                  <a:srgbClr val="292526"/>
                </a:solidFill>
                <a:latin typeface="+mn-lt"/>
              </a:rPr>
              <a:t>When 3-methyl-2-butanol is treated with concentrated HBr, the major product is 2-bromo-2-methylbutane. Propose a mechanism for the formation of this product.</a:t>
            </a:r>
          </a:p>
        </p:txBody>
      </p:sp>
      <p:sp>
        <p:nvSpPr>
          <p:cNvPr id="5" name="Text Box 9"/>
          <p:cNvSpPr txBox="1">
            <a:spLocks noChangeArrowheads="1"/>
          </p:cNvSpPr>
          <p:nvPr/>
        </p:nvSpPr>
        <p:spPr bwMode="auto">
          <a:xfrm>
            <a:off x="304800" y="3937000"/>
            <a:ext cx="8610600" cy="646331"/>
          </a:xfrm>
          <a:prstGeom prst="rect">
            <a:avLst/>
          </a:prstGeom>
          <a:noFill/>
          <a:ln w="9525">
            <a:noFill/>
            <a:miter lim="800000"/>
            <a:headEnd/>
            <a:tailEnd/>
          </a:ln>
        </p:spPr>
        <p:txBody>
          <a:bodyPr>
            <a:spAutoFit/>
          </a:bodyPr>
          <a:lstStyle/>
          <a:p>
            <a:pPr>
              <a:defRPr/>
            </a:pPr>
            <a:r>
              <a:rPr lang="en-US" altLang="en-US" sz="1800" dirty="0">
                <a:solidFill>
                  <a:srgbClr val="292526"/>
                </a:solidFill>
                <a:latin typeface="+mn-lt"/>
              </a:rPr>
              <a:t>The alcohol is protonated by the strong acid. This protonated secondary alcohol loses water to form a secondary carbocation.</a:t>
            </a:r>
            <a:endParaRPr lang="en-US" altLang="en-US" sz="1800" dirty="0">
              <a:latin typeface="+mn-lt"/>
            </a:endParaRPr>
          </a:p>
        </p:txBody>
      </p:sp>
      <p:sp>
        <p:nvSpPr>
          <p:cNvPr id="6" name="TextBox 5"/>
          <p:cNvSpPr txBox="1">
            <a:spLocks noChangeArrowheads="1"/>
          </p:cNvSpPr>
          <p:nvPr/>
        </p:nvSpPr>
        <p:spPr bwMode="auto">
          <a:xfrm>
            <a:off x="304800" y="3516313"/>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r>
              <a:rPr lang="en-US" altLang="en-US" dirty="0">
                <a:latin typeface="+mn-lt"/>
                <a:cs typeface="Arial" charset="0"/>
              </a:rPr>
              <a:t>Solution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753"/>
          <a:stretch/>
        </p:blipFill>
        <p:spPr>
          <a:xfrm>
            <a:off x="1975757" y="2081453"/>
            <a:ext cx="5268686" cy="134754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8929"/>
          <a:stretch/>
        </p:blipFill>
        <p:spPr>
          <a:xfrm>
            <a:off x="834863" y="4811931"/>
            <a:ext cx="7550473" cy="1453843"/>
          </a:xfrm>
          <a:prstGeom prst="rect">
            <a:avLst/>
          </a:prstGeom>
        </p:spPr>
      </p:pic>
    </p:spTree>
    <p:extLst>
      <p:ext uri="{BB962C8B-B14F-4D97-AF65-F5344CB8AC3E}">
        <p14:creationId xmlns:p14="http://schemas.microsoft.com/office/powerpoint/2010/main" val="10217502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Solved Problem 2 (Continued)</a:t>
            </a:r>
          </a:p>
        </p:txBody>
      </p:sp>
      <p:sp>
        <p:nvSpPr>
          <p:cNvPr id="8" name="Text Box 6"/>
          <p:cNvSpPr txBox="1">
            <a:spLocks noChangeArrowheads="1"/>
          </p:cNvSpPr>
          <p:nvPr/>
        </p:nvSpPr>
        <p:spPr bwMode="auto">
          <a:xfrm>
            <a:off x="304800" y="2120900"/>
            <a:ext cx="8610600" cy="646331"/>
          </a:xfrm>
          <a:prstGeom prst="rect">
            <a:avLst/>
          </a:prstGeom>
          <a:noFill/>
          <a:ln w="9525">
            <a:noFill/>
            <a:miter lim="800000"/>
            <a:headEnd/>
            <a:tailEnd/>
          </a:ln>
        </p:spPr>
        <p:txBody>
          <a:bodyPr>
            <a:spAutoFit/>
          </a:bodyPr>
          <a:lstStyle/>
          <a:p>
            <a:pPr>
              <a:defRPr/>
            </a:pPr>
            <a:r>
              <a:rPr lang="en-US" altLang="en-US" sz="1800" dirty="0">
                <a:solidFill>
                  <a:srgbClr val="292526"/>
                </a:solidFill>
                <a:latin typeface="+mn-lt"/>
              </a:rPr>
              <a:t>A hydride shift transforms the secondary carbocation into a more stable tertiary cation. Attack by bromide leads to the observed product.</a:t>
            </a:r>
            <a:endParaRPr lang="en-US" altLang="en-US" sz="1800" dirty="0">
              <a:latin typeface="+mn-lt"/>
            </a:endParaRPr>
          </a:p>
        </p:txBody>
      </p:sp>
      <p:sp>
        <p:nvSpPr>
          <p:cNvPr id="9" name="TextBox 10"/>
          <p:cNvSpPr txBox="1">
            <a:spLocks noChangeArrowheads="1"/>
          </p:cNvSpPr>
          <p:nvPr/>
        </p:nvSpPr>
        <p:spPr bwMode="auto">
          <a:xfrm>
            <a:off x="304800" y="1587500"/>
            <a:ext cx="299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r>
              <a:rPr lang="en-US" altLang="en-US" dirty="0">
                <a:latin typeface="+mn-lt"/>
                <a:cs typeface="Arial" charset="0"/>
              </a:rPr>
              <a:t>Solution (Continued)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679"/>
          <a:stretch/>
        </p:blipFill>
        <p:spPr>
          <a:xfrm>
            <a:off x="304800" y="3429000"/>
            <a:ext cx="8534400" cy="1709057"/>
          </a:xfrm>
          <a:prstGeom prst="rect">
            <a:avLst/>
          </a:prstGeom>
        </p:spPr>
      </p:pic>
    </p:spTree>
    <p:extLst>
      <p:ext uri="{BB962C8B-B14F-4D97-AF65-F5344CB8AC3E}">
        <p14:creationId xmlns:p14="http://schemas.microsoft.com/office/powerpoint/2010/main" val="39106918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Reactions with </a:t>
            </a:r>
            <a:br>
              <a:rPr lang="en-US" altLang="en-US" sz="4400" b="0" dirty="0">
                <a:solidFill>
                  <a:srgbClr val="000000"/>
                </a:solidFill>
                <a:ea typeface="ＭＳ Ｐゴシック" pitchFamily="-110" charset="-128"/>
              </a:rPr>
            </a:br>
            <a:r>
              <a:rPr lang="en-US" altLang="en-US" sz="4400" b="0" dirty="0">
                <a:solidFill>
                  <a:srgbClr val="000000"/>
                </a:solidFill>
                <a:ea typeface="ＭＳ Ｐゴシック" pitchFamily="-110" charset="-128"/>
              </a:rPr>
              <a:t>Phosphorus Halides</a:t>
            </a:r>
          </a:p>
        </p:txBody>
      </p:sp>
      <p:sp>
        <p:nvSpPr>
          <p:cNvPr id="6" name="Rectangle 3"/>
          <p:cNvSpPr txBox="1">
            <a:spLocks noChangeArrowheads="1"/>
          </p:cNvSpPr>
          <p:nvPr/>
        </p:nvSpPr>
        <p:spPr bwMode="auto">
          <a:xfrm>
            <a:off x="348345" y="2373086"/>
            <a:ext cx="8153400" cy="272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dirty="0" smtClean="0">
                <a:ea typeface="ＭＳ Ｐゴシック" pitchFamily="-110" charset="-128"/>
              </a:rPr>
              <a:t>Good yields with 1</a:t>
            </a:r>
            <a:r>
              <a:rPr lang="en-US" dirty="0" smtClean="0">
                <a:ea typeface="Calibri"/>
              </a:rPr>
              <a:t>°</a:t>
            </a:r>
            <a:r>
              <a:rPr lang="en-US" altLang="en-US" dirty="0" smtClean="0">
                <a:ea typeface="ＭＳ Ｐゴシック" pitchFamily="-110" charset="-128"/>
              </a:rPr>
              <a:t> and 2</a:t>
            </a:r>
            <a:r>
              <a:rPr lang="en-US" dirty="0" smtClean="0">
                <a:ea typeface="Calibri"/>
              </a:rPr>
              <a:t>°</a:t>
            </a:r>
            <a:r>
              <a:rPr lang="en-US" altLang="en-US" dirty="0" smtClean="0">
                <a:ea typeface="ＭＳ Ｐゴシック" pitchFamily="-110" charset="-128"/>
              </a:rPr>
              <a:t> alcohols</a:t>
            </a:r>
          </a:p>
          <a:p>
            <a:r>
              <a:rPr lang="en-US" altLang="en-US" dirty="0" smtClean="0">
                <a:ea typeface="ＭＳ Ｐゴシック" pitchFamily="-110" charset="-128"/>
              </a:rPr>
              <a:t>PCl</a:t>
            </a:r>
            <a:r>
              <a:rPr lang="en-US" altLang="en-US" baseline="-25000" dirty="0" smtClean="0">
                <a:ea typeface="ＭＳ Ｐゴシック" pitchFamily="-110" charset="-128"/>
              </a:rPr>
              <a:t>3</a:t>
            </a:r>
            <a:r>
              <a:rPr lang="en-US" altLang="en-US" dirty="0" smtClean="0">
                <a:ea typeface="ＭＳ Ｐゴシック" pitchFamily="-110" charset="-128"/>
              </a:rPr>
              <a:t> for alkyl chlorides (but SOCl</a:t>
            </a:r>
            <a:r>
              <a:rPr lang="en-US" altLang="en-US" baseline="-25000" dirty="0" smtClean="0">
                <a:ea typeface="ＭＳ Ｐゴシック" pitchFamily="-110" charset="-128"/>
              </a:rPr>
              <a:t>2</a:t>
            </a:r>
            <a:r>
              <a:rPr lang="en-US" altLang="en-US" dirty="0" smtClean="0">
                <a:ea typeface="ＭＳ Ｐゴシック" pitchFamily="-110" charset="-128"/>
              </a:rPr>
              <a:t> better)</a:t>
            </a:r>
          </a:p>
          <a:p>
            <a:r>
              <a:rPr lang="en-US" altLang="en-US" dirty="0" smtClean="0">
                <a:ea typeface="ＭＳ Ｐゴシック" pitchFamily="-110" charset="-128"/>
              </a:rPr>
              <a:t>PBr</a:t>
            </a:r>
            <a:r>
              <a:rPr lang="en-US" altLang="en-US" baseline="-25000" dirty="0" smtClean="0">
                <a:ea typeface="ＭＳ Ｐゴシック" pitchFamily="-110" charset="-128"/>
              </a:rPr>
              <a:t>3</a:t>
            </a:r>
            <a:r>
              <a:rPr lang="en-US" altLang="en-US" dirty="0" smtClean="0">
                <a:ea typeface="ＭＳ Ｐゴシック" pitchFamily="-110" charset="-128"/>
              </a:rPr>
              <a:t> for alkyl bromides</a:t>
            </a:r>
          </a:p>
          <a:p>
            <a:r>
              <a:rPr lang="en-US" altLang="en-US" dirty="0" smtClean="0">
                <a:ea typeface="ＭＳ Ｐゴシック" pitchFamily="-110" charset="-128"/>
              </a:rPr>
              <a:t>P and I</a:t>
            </a:r>
            <a:r>
              <a:rPr lang="en-US" altLang="en-US" baseline="-25000" dirty="0" smtClean="0">
                <a:ea typeface="ＭＳ Ｐゴシック" pitchFamily="-110" charset="-128"/>
              </a:rPr>
              <a:t>2</a:t>
            </a:r>
            <a:r>
              <a:rPr lang="en-US" altLang="en-US" dirty="0" smtClean="0">
                <a:ea typeface="ＭＳ Ｐゴシック" pitchFamily="-110" charset="-128"/>
              </a:rPr>
              <a:t> for alkyl iodides (PI</a:t>
            </a:r>
            <a:r>
              <a:rPr lang="en-US" altLang="en-US" baseline="-25000" dirty="0" smtClean="0">
                <a:ea typeface="ＭＳ Ｐゴシック" pitchFamily="-110" charset="-128"/>
              </a:rPr>
              <a:t>3</a:t>
            </a:r>
            <a:r>
              <a:rPr lang="en-US" altLang="en-US" dirty="0" smtClean="0">
                <a:ea typeface="ＭＳ Ｐゴシック" pitchFamily="-110" charset="-128"/>
              </a:rPr>
              <a:t> not stable)</a:t>
            </a:r>
            <a:br>
              <a:rPr lang="en-US" altLang="en-US" dirty="0" smtClean="0">
                <a:ea typeface="ＭＳ Ｐゴシック" pitchFamily="-110" charset="-128"/>
              </a:rPr>
            </a:br>
            <a:endParaRPr lang="en-US" altLang="en-US" sz="2400" dirty="0" smtClean="0">
              <a:latin typeface="Times New Roman" pitchFamily="-110" charset="0"/>
              <a:ea typeface="ＭＳ Ｐゴシック" pitchFamily="-110" charset="-128"/>
            </a:endParaRPr>
          </a:p>
        </p:txBody>
      </p:sp>
    </p:spTree>
    <p:extLst>
      <p:ext uri="{BB962C8B-B14F-4D97-AF65-F5344CB8AC3E}">
        <p14:creationId xmlns:p14="http://schemas.microsoft.com/office/powerpoint/2010/main" val="347666806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Examples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350"/>
          <a:stretch/>
        </p:blipFill>
        <p:spPr>
          <a:xfrm>
            <a:off x="304800" y="1388581"/>
            <a:ext cx="8534400" cy="4848933"/>
          </a:xfrm>
          <a:prstGeom prst="rect">
            <a:avLst/>
          </a:prstGeom>
        </p:spPr>
      </p:pic>
    </p:spTree>
    <p:extLst>
      <p:ext uri="{BB962C8B-B14F-4D97-AF65-F5344CB8AC3E}">
        <p14:creationId xmlns:p14="http://schemas.microsoft.com/office/powerpoint/2010/main" val="22794308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Oxidation States</a:t>
            </a:r>
            <a:endParaRPr lang="en-US" sz="4400" b="0" dirty="0" smtClean="0">
              <a:solidFill>
                <a:schemeClr val="tx1"/>
              </a:solidFill>
            </a:endParaRPr>
          </a:p>
        </p:txBody>
      </p:sp>
      <p:sp>
        <p:nvSpPr>
          <p:cNvPr id="4" name="Rectangle 3"/>
          <p:cNvSpPr txBox="1">
            <a:spLocks noChangeArrowheads="1"/>
          </p:cNvSpPr>
          <p:nvPr/>
        </p:nvSpPr>
        <p:spPr bwMode="auto">
          <a:xfrm>
            <a:off x="381000" y="1752600"/>
            <a:ext cx="8153400"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dirty="0" smtClean="0">
                <a:ea typeface="ＭＳ Ｐゴシック" pitchFamily="-110" charset="-128"/>
              </a:rPr>
              <a:t>Inorganic chemistry:</a:t>
            </a:r>
          </a:p>
          <a:p>
            <a:pPr lvl="1"/>
            <a:r>
              <a:rPr lang="en-US" altLang="en-US" sz="2400" dirty="0" smtClean="0"/>
              <a:t>Oxidation is a loss of electrons.</a:t>
            </a:r>
            <a:endParaRPr lang="en-US" altLang="en-US" sz="2400" baseline="-25000" dirty="0" smtClean="0"/>
          </a:p>
          <a:p>
            <a:pPr lvl="1"/>
            <a:r>
              <a:rPr lang="en-US" altLang="en-US" sz="2400" dirty="0" smtClean="0"/>
              <a:t>Reduction is a gain of electrons.</a:t>
            </a:r>
          </a:p>
          <a:p>
            <a:r>
              <a:rPr lang="en-US" altLang="en-US" dirty="0" smtClean="0">
                <a:ea typeface="ＭＳ Ｐゴシック" pitchFamily="-110" charset="-128"/>
              </a:rPr>
              <a:t>Organic chemistry</a:t>
            </a:r>
          </a:p>
          <a:p>
            <a:pPr lvl="1"/>
            <a:r>
              <a:rPr lang="en-US" altLang="en-US" sz="2400" b="1" dirty="0" smtClean="0"/>
              <a:t>Oxidation</a:t>
            </a:r>
            <a:r>
              <a:rPr lang="en-US" altLang="en-US" sz="2400" dirty="0" smtClean="0"/>
              <a:t>: Gain of O, O</a:t>
            </a:r>
            <a:r>
              <a:rPr lang="en-US" altLang="en-US" sz="2400" baseline="-25000" dirty="0" smtClean="0"/>
              <a:t>2</a:t>
            </a:r>
            <a:r>
              <a:rPr lang="en-US" altLang="en-US" sz="2400" dirty="0" smtClean="0"/>
              <a:t>, or X</a:t>
            </a:r>
            <a:r>
              <a:rPr lang="en-US" altLang="en-US" sz="2400" baseline="-25000" dirty="0" smtClean="0"/>
              <a:t>2</a:t>
            </a:r>
            <a:r>
              <a:rPr lang="en-US" altLang="en-US" sz="2400" dirty="0" smtClean="0"/>
              <a:t>;</a:t>
            </a:r>
            <a:r>
              <a:rPr lang="en-US" altLang="en-US" sz="2400" baseline="-25000" dirty="0" smtClean="0"/>
              <a:t> </a:t>
            </a:r>
            <a:r>
              <a:rPr lang="en-US" altLang="en-US" sz="2400" dirty="0" smtClean="0"/>
              <a:t>loss of H</a:t>
            </a:r>
            <a:r>
              <a:rPr lang="en-US" altLang="en-US" sz="2400" baseline="-25000" dirty="0" smtClean="0"/>
              <a:t>2</a:t>
            </a:r>
          </a:p>
          <a:p>
            <a:pPr lvl="1"/>
            <a:r>
              <a:rPr lang="en-US" altLang="en-US" sz="2400" b="1" dirty="0" smtClean="0"/>
              <a:t>Reduction</a:t>
            </a:r>
            <a:r>
              <a:rPr lang="en-US" altLang="en-US" sz="2400" dirty="0" smtClean="0"/>
              <a:t>: Gain of H</a:t>
            </a:r>
            <a:r>
              <a:rPr lang="en-US" altLang="en-US" sz="2400" baseline="-25000" dirty="0" smtClean="0"/>
              <a:t>2</a:t>
            </a:r>
            <a:r>
              <a:rPr lang="en-US" altLang="en-US" sz="2400" dirty="0" smtClean="0"/>
              <a:t> (or H</a:t>
            </a:r>
            <a:r>
              <a:rPr lang="en-US" altLang="en-US" sz="2400" baseline="30000" dirty="0" smtClean="0"/>
              <a:t>–</a:t>
            </a:r>
            <a:r>
              <a:rPr lang="en-US" altLang="en-US" sz="2400" dirty="0" smtClean="0"/>
              <a:t>); loss of O or O</a:t>
            </a:r>
            <a:r>
              <a:rPr lang="en-US" altLang="en-US" sz="2400" baseline="-25000" dirty="0" smtClean="0"/>
              <a:t>2</a:t>
            </a:r>
            <a:r>
              <a:rPr lang="en-US" altLang="en-US" sz="2400" dirty="0" smtClean="0"/>
              <a:t>; and loss of X</a:t>
            </a:r>
            <a:r>
              <a:rPr lang="en-US" altLang="en-US" sz="2400" baseline="-25000" dirty="0" smtClean="0"/>
              <a:t>2</a:t>
            </a:r>
          </a:p>
          <a:p>
            <a:pPr lvl="1"/>
            <a:r>
              <a:rPr lang="en-US" altLang="en-US" sz="2400" b="1" dirty="0" smtClean="0"/>
              <a:t>Neither</a:t>
            </a:r>
            <a:r>
              <a:rPr lang="en-US" altLang="en-US" sz="2400" dirty="0" smtClean="0"/>
              <a:t>:</a:t>
            </a:r>
            <a:r>
              <a:rPr lang="en-US" altLang="en-US" sz="2400" b="1" i="1" dirty="0" smtClean="0"/>
              <a:t> </a:t>
            </a:r>
            <a:r>
              <a:rPr lang="en-US" altLang="en-US" sz="2400" dirty="0" smtClean="0"/>
              <a:t>The gain or loss of H</a:t>
            </a:r>
            <a:r>
              <a:rPr lang="en-US" altLang="en-US" sz="2400" baseline="30000" dirty="0" smtClean="0"/>
              <a:t>+</a:t>
            </a:r>
            <a:r>
              <a:rPr lang="en-US" altLang="en-US" sz="2400" dirty="0" smtClean="0"/>
              <a:t>, H</a:t>
            </a:r>
            <a:r>
              <a:rPr lang="en-US" altLang="en-US" sz="2400" baseline="-25000" dirty="0" smtClean="0"/>
              <a:t>2</a:t>
            </a:r>
            <a:r>
              <a:rPr lang="en-US" altLang="en-US" sz="2400" dirty="0" smtClean="0"/>
              <a:t>O, </a:t>
            </a:r>
            <a:r>
              <a:rPr lang="en-US" altLang="en-US" sz="2400" baseline="30000" dirty="0" smtClean="0"/>
              <a:t>–</a:t>
            </a:r>
            <a:r>
              <a:rPr lang="en-US" altLang="en-US" sz="2400" dirty="0" smtClean="0"/>
              <a:t>OH, HX, etc. is neither an oxidation nor a reduction.</a:t>
            </a:r>
          </a:p>
        </p:txBody>
      </p:sp>
    </p:spTree>
    <p:extLst>
      <p:ext uri="{BB962C8B-B14F-4D97-AF65-F5344CB8AC3E}">
        <p14:creationId xmlns:p14="http://schemas.microsoft.com/office/powerpoint/2010/main" val="39422708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Mechanism with PBr</a:t>
            </a:r>
            <a:r>
              <a:rPr lang="en-US" altLang="en-US" sz="4400" b="0" baseline="-25000" dirty="0">
                <a:solidFill>
                  <a:srgbClr val="000000"/>
                </a:solidFill>
                <a:ea typeface="ＭＳ Ｐゴシック" pitchFamily="-110" charset="-128"/>
              </a:rPr>
              <a:t>3</a:t>
            </a:r>
            <a:endParaRPr lang="en-US" altLang="en-US" sz="4000" b="0" dirty="0">
              <a:solidFill>
                <a:srgbClr val="000000"/>
              </a:solidFill>
              <a:ea typeface="ＭＳ Ｐゴシック" pitchFamily="-110" charset="-128"/>
            </a:endParaRPr>
          </a:p>
        </p:txBody>
      </p:sp>
      <p:sp>
        <p:nvSpPr>
          <p:cNvPr id="4" name="Rectangle 3"/>
          <p:cNvSpPr txBox="1">
            <a:spLocks noChangeArrowheads="1"/>
          </p:cNvSpPr>
          <p:nvPr/>
        </p:nvSpPr>
        <p:spPr bwMode="auto">
          <a:xfrm>
            <a:off x="348343" y="5072746"/>
            <a:ext cx="7924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400" dirty="0" smtClean="0">
                <a:ea typeface="ＭＳ Ｐゴシック" pitchFamily="-110" charset="-128"/>
              </a:rPr>
              <a:t>Oxygen attacks the phosphorus, displacing one of the halides.</a:t>
            </a:r>
          </a:p>
          <a:p>
            <a:r>
              <a:rPr lang="en-US" altLang="en-US" sz="2400" dirty="0" smtClean="0">
                <a:ea typeface="ＭＳ Ｐゴシック" pitchFamily="-110" charset="-128"/>
              </a:rPr>
              <a:t>Br</a:t>
            </a:r>
            <a:r>
              <a:rPr lang="en-US" altLang="en-US" sz="2400" baseline="30000" dirty="0" smtClean="0">
                <a:ea typeface="ＭＳ Ｐゴシック" pitchFamily="-110" charset="-128"/>
              </a:rPr>
              <a:t>–</a:t>
            </a:r>
            <a:r>
              <a:rPr lang="en-US" altLang="en-US" sz="2400" dirty="0" smtClean="0">
                <a:ea typeface="ＭＳ Ｐゴシック" pitchFamily="-110" charset="-128"/>
              </a:rPr>
              <a:t> attacks </a:t>
            </a:r>
            <a:r>
              <a:rPr lang="en-US" altLang="en-US" sz="2400" dirty="0" smtClean="0">
                <a:ea typeface="ＭＳ Ｐゴシック" pitchFamily="-110" charset="-128"/>
              </a:rPr>
              <a:t>back-side (S</a:t>
            </a:r>
            <a:r>
              <a:rPr lang="en-US" altLang="en-US" sz="2400" baseline="-25000" dirty="0" smtClean="0">
                <a:ea typeface="ＭＳ Ｐゴシック" pitchFamily="-110" charset="-128"/>
              </a:rPr>
              <a:t>N</a:t>
            </a:r>
            <a:r>
              <a:rPr lang="en-US" altLang="en-US" sz="2400" dirty="0" smtClean="0">
                <a:ea typeface="ＭＳ Ｐゴシック" pitchFamily="-110" charset="-128"/>
              </a:rPr>
              <a:t>2).</a:t>
            </a:r>
            <a:endParaRPr lang="en-US" altLang="en-US" sz="2400" dirty="0" smtClean="0">
              <a:latin typeface="Times New Roman" pitchFamily="-110" charset="0"/>
              <a:ea typeface="ＭＳ Ｐゴシック" pitchFamily="-110" charset="-128"/>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833"/>
          <a:stretch/>
        </p:blipFill>
        <p:spPr>
          <a:xfrm>
            <a:off x="2177144" y="1760002"/>
            <a:ext cx="4267198" cy="1346127"/>
          </a:xfrm>
          <a:prstGeom prst="rect">
            <a:avLst/>
          </a:prstGeom>
        </p:spPr>
      </p:pic>
      <p:pic>
        <p:nvPicPr>
          <p:cNvPr id="8" name="Picture 5" descr="FG11_01-50UN-01"/>
          <p:cNvPicPr>
            <a:picLocks noChangeAspect="1" noChangeArrowheads="1"/>
          </p:cNvPicPr>
          <p:nvPr/>
        </p:nvPicPr>
        <p:blipFill>
          <a:blip r:embed="rId4" cstate="print">
            <a:extLst>
              <a:ext uri="{28A0092B-C50C-407E-A947-70E740481C1C}">
                <a14:useLocalDpi xmlns:a14="http://schemas.microsoft.com/office/drawing/2010/main" val="0"/>
              </a:ext>
            </a:extLst>
          </a:blip>
          <a:srcRect b="90956"/>
          <a:stretch>
            <a:fillRect/>
          </a:stretch>
        </p:blipFill>
        <p:spPr bwMode="auto">
          <a:xfrm>
            <a:off x="1143000" y="1371600"/>
            <a:ext cx="631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FG11_01-50UN-01"/>
          <p:cNvPicPr>
            <a:picLocks noChangeAspect="1" noChangeArrowheads="1"/>
          </p:cNvPicPr>
          <p:nvPr/>
        </p:nvPicPr>
        <p:blipFill>
          <a:blip r:embed="rId4" cstate="print">
            <a:extLst>
              <a:ext uri="{28A0092B-C50C-407E-A947-70E740481C1C}">
                <a14:useLocalDpi xmlns:a14="http://schemas.microsoft.com/office/drawing/2010/main" val="0"/>
              </a:ext>
            </a:extLst>
          </a:blip>
          <a:srcRect t="49741" r="8249" b="38954"/>
          <a:stretch>
            <a:fillRect/>
          </a:stretch>
        </p:blipFill>
        <p:spPr bwMode="auto">
          <a:xfrm>
            <a:off x="1143000" y="3200400"/>
            <a:ext cx="579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6710"/>
          <a:stretch/>
        </p:blipFill>
        <p:spPr>
          <a:xfrm>
            <a:off x="2133600" y="3686229"/>
            <a:ext cx="4800600" cy="1266771"/>
          </a:xfrm>
          <a:prstGeom prst="rect">
            <a:avLst/>
          </a:prstGeom>
        </p:spPr>
      </p:pic>
    </p:spTree>
    <p:extLst>
      <p:ext uri="{BB962C8B-B14F-4D97-AF65-F5344CB8AC3E}">
        <p14:creationId xmlns:p14="http://schemas.microsoft.com/office/powerpoint/2010/main" val="172983209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Reaction of Alcohols with </a:t>
            </a:r>
            <a:r>
              <a:rPr lang="en-US" altLang="en-US" sz="4400" b="0" dirty="0" err="1">
                <a:solidFill>
                  <a:srgbClr val="000000"/>
                </a:solidFill>
                <a:ea typeface="ＭＳ Ｐゴシック" pitchFamily="-110" charset="-128"/>
              </a:rPr>
              <a:t>Thionyl</a:t>
            </a:r>
            <a:r>
              <a:rPr lang="en-US" altLang="en-US" sz="4400" b="0" dirty="0">
                <a:solidFill>
                  <a:srgbClr val="000000"/>
                </a:solidFill>
                <a:ea typeface="ＭＳ Ｐゴシック" pitchFamily="-110" charset="-128"/>
              </a:rPr>
              <a:t> Chloride</a:t>
            </a:r>
            <a:endParaRPr lang="en-US" altLang="en-US" sz="4000" b="0" dirty="0">
              <a:solidFill>
                <a:srgbClr val="000000"/>
              </a:solidFill>
              <a:ea typeface="ＭＳ Ｐゴシック" pitchFamily="-110" charset="-128"/>
            </a:endParaRPr>
          </a:p>
        </p:txBody>
      </p:sp>
      <p:sp>
        <p:nvSpPr>
          <p:cNvPr id="10" name="Rectangle 1030"/>
          <p:cNvSpPr txBox="1">
            <a:spLocks noChangeArrowheads="1"/>
          </p:cNvSpPr>
          <p:nvPr/>
        </p:nvSpPr>
        <p:spPr>
          <a:xfrm>
            <a:off x="348344" y="4299857"/>
            <a:ext cx="817517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smtClean="0">
                <a:solidFill>
                  <a:srgbClr val="000000"/>
                </a:solidFill>
                <a:ea typeface="ＭＳ Ｐゴシック" pitchFamily="-110" charset="-128"/>
              </a:rPr>
              <a:t>Thionyl chloride (SOCl</a:t>
            </a:r>
            <a:r>
              <a:rPr lang="en-US" altLang="en-US" sz="2800" baseline="-25000" smtClean="0">
                <a:solidFill>
                  <a:srgbClr val="000000"/>
                </a:solidFill>
                <a:ea typeface="ＭＳ Ｐゴシック" pitchFamily="-110" charset="-128"/>
              </a:rPr>
              <a:t>2</a:t>
            </a:r>
            <a:r>
              <a:rPr lang="en-US" altLang="en-US" sz="2800" smtClean="0">
                <a:solidFill>
                  <a:srgbClr val="000000"/>
                </a:solidFill>
                <a:ea typeface="ＭＳ Ｐゴシック" pitchFamily="-110" charset="-128"/>
              </a:rPr>
              <a:t>) can be used to convert alcohols into the corresponding alkyl chloride in a simple reaction that produces gaseous HCl and SO</a:t>
            </a:r>
            <a:r>
              <a:rPr lang="en-US" altLang="en-US" sz="2800" baseline="-25000" smtClean="0">
                <a:solidFill>
                  <a:srgbClr val="000000"/>
                </a:solidFill>
                <a:ea typeface="ＭＳ Ｐゴシック" pitchFamily="-110" charset="-128"/>
              </a:rPr>
              <a:t>2</a:t>
            </a:r>
            <a:r>
              <a:rPr lang="en-US" altLang="en-US" sz="2800" smtClean="0">
                <a:solidFill>
                  <a:srgbClr val="000000"/>
                </a:solidFill>
                <a:ea typeface="ＭＳ Ｐゴシック" pitchFamily="-110" charset="-128"/>
              </a:rPr>
              <a:t>.</a:t>
            </a:r>
            <a:endParaRPr lang="en-US" altLang="en-US" sz="2800" smtClean="0">
              <a:ea typeface="ＭＳ Ｐゴシック" pitchFamily="-110" charset="-128"/>
            </a:endParaRPr>
          </a:p>
          <a:p>
            <a:endParaRPr lang="en-US" altLang="en-US" sz="2800" smtClean="0">
              <a:ea typeface="ＭＳ Ｐゴシック" pitchFamily="-110"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6165"/>
          <a:stretch/>
        </p:blipFill>
        <p:spPr>
          <a:xfrm>
            <a:off x="304800" y="2653938"/>
            <a:ext cx="8534400" cy="971005"/>
          </a:xfrm>
          <a:prstGeom prst="rect">
            <a:avLst/>
          </a:prstGeom>
        </p:spPr>
      </p:pic>
    </p:spTree>
    <p:extLst>
      <p:ext uri="{BB962C8B-B14F-4D97-AF65-F5344CB8AC3E}">
        <p14:creationId xmlns:p14="http://schemas.microsoft.com/office/powerpoint/2010/main" val="26762840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Mechanism of </a:t>
            </a:r>
            <a:r>
              <a:rPr lang="en-US" altLang="en-US" sz="4400" b="0" dirty="0" err="1">
                <a:solidFill>
                  <a:srgbClr val="000000"/>
                </a:solidFill>
                <a:ea typeface="ＭＳ Ｐゴシック" pitchFamily="-110" charset="-128"/>
              </a:rPr>
              <a:t>Thionyl</a:t>
            </a:r>
            <a:r>
              <a:rPr lang="en-US" altLang="en-US" sz="4400" b="0" dirty="0">
                <a:solidFill>
                  <a:srgbClr val="000000"/>
                </a:solidFill>
                <a:ea typeface="ＭＳ Ｐゴシック" pitchFamily="-110" charset="-128"/>
              </a:rPr>
              <a:t> </a:t>
            </a:r>
            <a:r>
              <a:rPr lang="en-US" altLang="en-US" sz="4400" b="0" dirty="0" smtClean="0">
                <a:solidFill>
                  <a:srgbClr val="000000"/>
                </a:solidFill>
                <a:ea typeface="ＭＳ Ｐゴシック" pitchFamily="-110" charset="-128"/>
              </a:rPr>
              <a:t/>
            </a:r>
            <a:br>
              <a:rPr lang="en-US" altLang="en-US" sz="4400" b="0" dirty="0" smtClean="0">
                <a:solidFill>
                  <a:srgbClr val="000000"/>
                </a:solidFill>
                <a:ea typeface="ＭＳ Ｐゴシック" pitchFamily="-110" charset="-128"/>
              </a:rPr>
            </a:br>
            <a:r>
              <a:rPr lang="en-US" altLang="en-US" sz="4400" b="0" dirty="0" smtClean="0">
                <a:solidFill>
                  <a:srgbClr val="000000"/>
                </a:solidFill>
                <a:ea typeface="ＭＳ Ｐゴシック" pitchFamily="-110" charset="-128"/>
              </a:rPr>
              <a:t>Chloride </a:t>
            </a:r>
            <a:r>
              <a:rPr lang="en-US" altLang="en-US" sz="4400" b="0" dirty="0">
                <a:solidFill>
                  <a:srgbClr val="000000"/>
                </a:solidFill>
                <a:ea typeface="ＭＳ Ｐゴシック" pitchFamily="-110" charset="-128"/>
              </a:rPr>
              <a:t>Reaction</a:t>
            </a:r>
            <a:endParaRPr lang="en-US" altLang="en-US" sz="4000" b="0" dirty="0">
              <a:solidFill>
                <a:srgbClr val="000000"/>
              </a:solidFill>
              <a:ea typeface="ＭＳ Ｐゴシック" pitchFamily="-110"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572"/>
          <a:stretch/>
        </p:blipFill>
        <p:spPr>
          <a:xfrm>
            <a:off x="304800" y="2609959"/>
            <a:ext cx="8534400" cy="2157984"/>
          </a:xfrm>
          <a:prstGeom prst="rect">
            <a:avLst/>
          </a:prstGeom>
        </p:spPr>
      </p:pic>
    </p:spTree>
    <p:extLst>
      <p:ext uri="{BB962C8B-B14F-4D97-AF65-F5344CB8AC3E}">
        <p14:creationId xmlns:p14="http://schemas.microsoft.com/office/powerpoint/2010/main" val="30365856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Dehydration Reactions</a:t>
            </a:r>
            <a:endParaRPr lang="en-US" altLang="en-US" sz="4000" b="0" dirty="0">
              <a:solidFill>
                <a:srgbClr val="000000"/>
              </a:solidFill>
              <a:ea typeface="ＭＳ Ｐゴシック" pitchFamily="-110" charset="-128"/>
            </a:endParaRPr>
          </a:p>
        </p:txBody>
      </p:sp>
      <p:sp>
        <p:nvSpPr>
          <p:cNvPr id="4" name="Rectangle 3"/>
          <p:cNvSpPr txBox="1">
            <a:spLocks noChangeArrowheads="1"/>
          </p:cNvSpPr>
          <p:nvPr/>
        </p:nvSpPr>
        <p:spPr bwMode="auto">
          <a:xfrm>
            <a:off x="348345" y="3809999"/>
            <a:ext cx="83058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400" dirty="0" smtClean="0">
                <a:ea typeface="ＭＳ Ｐゴシック" pitchFamily="-110" charset="-128"/>
              </a:rPr>
              <a:t>Concentrated H</a:t>
            </a:r>
            <a:r>
              <a:rPr lang="en-US" altLang="en-US" sz="2400" baseline="-25000" dirty="0" smtClean="0">
                <a:ea typeface="ＭＳ Ｐゴシック" pitchFamily="-110" charset="-128"/>
              </a:rPr>
              <a:t>2</a:t>
            </a:r>
            <a:r>
              <a:rPr lang="en-US" altLang="en-US" sz="2400" dirty="0" smtClean="0">
                <a:ea typeface="ＭＳ Ｐゴシック" pitchFamily="-110" charset="-128"/>
              </a:rPr>
              <a:t>SO</a:t>
            </a:r>
            <a:r>
              <a:rPr lang="en-US" altLang="en-US" sz="2400" baseline="-25000" dirty="0" smtClean="0">
                <a:ea typeface="ＭＳ Ｐゴシック" pitchFamily="-110" charset="-128"/>
              </a:rPr>
              <a:t>4</a:t>
            </a:r>
            <a:r>
              <a:rPr lang="en-US" altLang="en-US" sz="2400" dirty="0" smtClean="0">
                <a:ea typeface="ＭＳ Ｐゴシック" pitchFamily="-110" charset="-128"/>
              </a:rPr>
              <a:t> produces alkene.</a:t>
            </a:r>
          </a:p>
          <a:p>
            <a:pPr>
              <a:lnSpc>
                <a:spcPct val="90000"/>
              </a:lnSpc>
            </a:pPr>
            <a:r>
              <a:rPr lang="en-US" altLang="en-US" sz="2400" dirty="0" smtClean="0">
                <a:ea typeface="ＭＳ Ｐゴシック" pitchFamily="-110" charset="-128"/>
              </a:rPr>
              <a:t>Carbocation intermediate for 2</a:t>
            </a:r>
            <a:r>
              <a:rPr lang="en-US" sz="2400" dirty="0" smtClean="0">
                <a:ea typeface="Calibri"/>
              </a:rPr>
              <a:t>°</a:t>
            </a:r>
            <a:r>
              <a:rPr lang="en-US" altLang="en-US" sz="2400" dirty="0" smtClean="0">
                <a:ea typeface="ＭＳ Ｐゴシック" pitchFamily="-110" charset="-128"/>
              </a:rPr>
              <a:t> and 3</a:t>
            </a:r>
            <a:r>
              <a:rPr lang="en-US" sz="2400" dirty="0" smtClean="0">
                <a:ea typeface="Calibri"/>
              </a:rPr>
              <a:t>°</a:t>
            </a:r>
            <a:r>
              <a:rPr lang="en-US" altLang="en-US" sz="2400" dirty="0" smtClean="0">
                <a:ea typeface="ＭＳ Ｐゴシック" pitchFamily="-110" charset="-128"/>
              </a:rPr>
              <a:t> alcohols</a:t>
            </a:r>
          </a:p>
          <a:p>
            <a:pPr>
              <a:lnSpc>
                <a:spcPct val="90000"/>
              </a:lnSpc>
            </a:pPr>
            <a:r>
              <a:rPr lang="en-US" altLang="en-US" sz="2400" dirty="0" err="1" smtClean="0">
                <a:ea typeface="ＭＳ Ｐゴシック" pitchFamily="-110" charset="-128"/>
              </a:rPr>
              <a:t>Zaitsev</a:t>
            </a:r>
            <a:r>
              <a:rPr lang="en-US" altLang="en-US" sz="2400" dirty="0" smtClean="0">
                <a:ea typeface="ＭＳ Ｐゴシック" pitchFamily="-110" charset="-128"/>
              </a:rPr>
              <a:t> product</a:t>
            </a:r>
          </a:p>
          <a:p>
            <a:pPr>
              <a:lnSpc>
                <a:spcPct val="90000"/>
              </a:lnSpc>
            </a:pPr>
            <a:r>
              <a:rPr lang="en-US" altLang="en-US" sz="2400" dirty="0" smtClean="0">
                <a:ea typeface="ＭＳ Ｐゴシック" pitchFamily="-110" charset="-128"/>
              </a:rPr>
              <a:t>Bimolecular dehydration produces ether.</a:t>
            </a:r>
          </a:p>
          <a:p>
            <a:pPr>
              <a:lnSpc>
                <a:spcPct val="90000"/>
              </a:lnSpc>
            </a:pPr>
            <a:r>
              <a:rPr lang="en-US" altLang="en-US" sz="2400" dirty="0" smtClean="0">
                <a:ea typeface="ＭＳ Ｐゴシック" pitchFamily="-110" charset="-128"/>
              </a:rPr>
              <a:t>Low temp, 140 </a:t>
            </a:r>
            <a:r>
              <a:rPr lang="en-US" sz="2400" dirty="0" smtClean="0">
                <a:ea typeface="Calibri"/>
              </a:rPr>
              <a:t>°</a:t>
            </a:r>
            <a:r>
              <a:rPr lang="en-US" altLang="en-US" sz="2400" dirty="0" smtClean="0">
                <a:ea typeface="ＭＳ Ｐゴシック" pitchFamily="-110" charset="-128"/>
              </a:rPr>
              <a:t>C and below, favors ether formation.</a:t>
            </a:r>
          </a:p>
          <a:p>
            <a:pPr>
              <a:lnSpc>
                <a:spcPct val="90000"/>
              </a:lnSpc>
            </a:pPr>
            <a:r>
              <a:rPr lang="en-US" altLang="en-US" sz="2400" dirty="0" smtClean="0">
                <a:ea typeface="ＭＳ Ｐゴシック" pitchFamily="-110" charset="-128"/>
              </a:rPr>
              <a:t>High temp, 180 </a:t>
            </a:r>
            <a:r>
              <a:rPr lang="en-US" sz="2400" dirty="0" smtClean="0">
                <a:ea typeface="Calibri"/>
              </a:rPr>
              <a:t>°</a:t>
            </a:r>
            <a:r>
              <a:rPr lang="en-US" altLang="en-US" sz="2400" dirty="0" smtClean="0">
                <a:ea typeface="ＭＳ Ｐゴシック" pitchFamily="-110" charset="-128"/>
              </a:rPr>
              <a:t>C and above, favors alkene formation.</a:t>
            </a:r>
            <a:endParaRPr lang="en-US" altLang="en-US" sz="2400" dirty="0" smtClean="0">
              <a:latin typeface="Times New Roman" pitchFamily="-110" charset="0"/>
              <a:ea typeface="ＭＳ Ｐゴシック" pitchFamily="-110"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24"/>
          <a:stretch/>
        </p:blipFill>
        <p:spPr>
          <a:xfrm>
            <a:off x="506188" y="1356795"/>
            <a:ext cx="8305800" cy="1953134"/>
          </a:xfrm>
          <a:prstGeom prst="rect">
            <a:avLst/>
          </a:prstGeom>
        </p:spPr>
      </p:pic>
    </p:spTree>
    <p:extLst>
      <p:ext uri="{BB962C8B-B14F-4D97-AF65-F5344CB8AC3E}">
        <p14:creationId xmlns:p14="http://schemas.microsoft.com/office/powerpoint/2010/main" val="22225955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Dehydration of Alcohols</a:t>
            </a:r>
            <a:endParaRPr lang="en-US" altLang="en-US" sz="4000" b="0" dirty="0">
              <a:solidFill>
                <a:srgbClr val="000000"/>
              </a:solidFill>
              <a:ea typeface="ＭＳ Ｐゴシック" pitchFamily="-110" charset="-128"/>
            </a:endParaRPr>
          </a:p>
        </p:txBody>
      </p:sp>
      <p:sp>
        <p:nvSpPr>
          <p:cNvPr id="5" name="Rectangle 6"/>
          <p:cNvSpPr txBox="1">
            <a:spLocks noChangeArrowheads="1"/>
          </p:cNvSpPr>
          <p:nvPr/>
        </p:nvSpPr>
        <p:spPr>
          <a:xfrm>
            <a:off x="348339" y="3853546"/>
            <a:ext cx="8588831" cy="2286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altLang="en-US" sz="2400" dirty="0" smtClean="0">
                <a:solidFill>
                  <a:srgbClr val="000000"/>
                </a:solidFill>
                <a:ea typeface="ＭＳ Ｐゴシック" pitchFamily="-110" charset="-128"/>
              </a:rPr>
              <a:t>Alcohol dehydration generally takes place through the </a:t>
            </a:r>
            <a:br>
              <a:rPr lang="en-US" altLang="en-US" sz="2400" dirty="0" smtClean="0">
                <a:solidFill>
                  <a:srgbClr val="000000"/>
                </a:solidFill>
                <a:ea typeface="ＭＳ Ｐゴシック" pitchFamily="-110" charset="-128"/>
              </a:rPr>
            </a:br>
            <a:r>
              <a:rPr lang="en-US" altLang="en-US" sz="2400" dirty="0" smtClean="0">
                <a:solidFill>
                  <a:srgbClr val="000000"/>
                </a:solidFill>
                <a:ea typeface="ＭＳ Ｐゴシック" pitchFamily="-110" charset="-128"/>
              </a:rPr>
              <a:t>E1 mechanism. </a:t>
            </a:r>
          </a:p>
          <a:p>
            <a:pPr>
              <a:lnSpc>
                <a:spcPct val="80000"/>
              </a:lnSpc>
            </a:pPr>
            <a:r>
              <a:rPr lang="en-US" altLang="en-US" sz="2400" dirty="0" smtClean="0">
                <a:solidFill>
                  <a:srgbClr val="000000"/>
                </a:solidFill>
                <a:ea typeface="ＭＳ Ｐゴシック" pitchFamily="-110" charset="-128"/>
              </a:rPr>
              <a:t>Rearrangements are possible.</a:t>
            </a:r>
          </a:p>
          <a:p>
            <a:pPr>
              <a:lnSpc>
                <a:spcPct val="80000"/>
              </a:lnSpc>
            </a:pPr>
            <a:r>
              <a:rPr lang="en-US" altLang="en-US" sz="2400" dirty="0" smtClean="0">
                <a:solidFill>
                  <a:srgbClr val="000000"/>
                </a:solidFill>
                <a:ea typeface="ＭＳ Ｐゴシック" pitchFamily="-110" charset="-128"/>
              </a:rPr>
              <a:t>The rate of the reaction follows the same rate as the ease of formation of </a:t>
            </a:r>
            <a:r>
              <a:rPr lang="en-US" altLang="en-US" sz="2400" dirty="0" err="1" smtClean="0">
                <a:solidFill>
                  <a:srgbClr val="000000"/>
                </a:solidFill>
                <a:ea typeface="ＭＳ Ｐゴシック" pitchFamily="-110" charset="-128"/>
              </a:rPr>
              <a:t>carbocations</a:t>
            </a:r>
            <a:r>
              <a:rPr lang="en-US" altLang="en-US" sz="2400" dirty="0" smtClean="0">
                <a:solidFill>
                  <a:srgbClr val="000000"/>
                </a:solidFill>
                <a:ea typeface="ＭＳ Ｐゴシック" pitchFamily="-110" charset="-128"/>
              </a:rPr>
              <a:t>: 3</a:t>
            </a:r>
            <a:r>
              <a:rPr lang="en-US" sz="2400" dirty="0" smtClean="0">
                <a:ea typeface="Calibri"/>
              </a:rPr>
              <a:t>°</a:t>
            </a:r>
            <a:r>
              <a:rPr lang="en-US" altLang="en-US" sz="2400" dirty="0" smtClean="0">
                <a:solidFill>
                  <a:srgbClr val="000000"/>
                </a:solidFill>
                <a:ea typeface="ＭＳ Ｐゴシック" pitchFamily="-110" charset="-128"/>
              </a:rPr>
              <a:t> &gt; 2</a:t>
            </a:r>
            <a:r>
              <a:rPr lang="en-US" sz="2400" dirty="0" smtClean="0">
                <a:ea typeface="Calibri"/>
              </a:rPr>
              <a:t>°</a:t>
            </a:r>
            <a:r>
              <a:rPr lang="en-US" altLang="en-US" sz="2400" dirty="0" smtClean="0">
                <a:solidFill>
                  <a:srgbClr val="000000"/>
                </a:solidFill>
                <a:ea typeface="ＭＳ Ｐゴシック" pitchFamily="-110" charset="-128"/>
              </a:rPr>
              <a:t> &gt; 1</a:t>
            </a:r>
            <a:r>
              <a:rPr lang="en-US" sz="2400" dirty="0" smtClean="0">
                <a:ea typeface="Calibri"/>
              </a:rPr>
              <a:t>°</a:t>
            </a:r>
            <a:r>
              <a:rPr lang="en-US" altLang="en-US" sz="2400" dirty="0" smtClean="0">
                <a:solidFill>
                  <a:srgbClr val="000000"/>
                </a:solidFill>
                <a:ea typeface="ＭＳ Ｐゴシック" pitchFamily="-110" charset="-128"/>
              </a:rPr>
              <a:t>.</a:t>
            </a:r>
          </a:p>
          <a:p>
            <a:pPr>
              <a:lnSpc>
                <a:spcPct val="80000"/>
              </a:lnSpc>
            </a:pPr>
            <a:r>
              <a:rPr lang="en-US" altLang="en-US" sz="2400" dirty="0" smtClean="0">
                <a:solidFill>
                  <a:srgbClr val="000000"/>
                </a:solidFill>
                <a:ea typeface="ＭＳ Ｐゴシック" pitchFamily="-110" charset="-128"/>
              </a:rPr>
              <a:t>Primary alcohols rearrange, so this is not a good reaction for converting 1</a:t>
            </a:r>
            <a:r>
              <a:rPr lang="en-US" sz="2400" dirty="0" smtClean="0">
                <a:ea typeface="Calibri"/>
              </a:rPr>
              <a:t>°</a:t>
            </a:r>
            <a:r>
              <a:rPr lang="en-US" altLang="en-US" sz="2400" dirty="0" smtClean="0">
                <a:solidFill>
                  <a:srgbClr val="000000"/>
                </a:solidFill>
                <a:ea typeface="ＭＳ Ｐゴシック" pitchFamily="-110" charset="-128"/>
              </a:rPr>
              <a:t> alcohols into alkenes.</a:t>
            </a:r>
          </a:p>
          <a:p>
            <a:pPr>
              <a:lnSpc>
                <a:spcPct val="80000"/>
              </a:lnSpc>
            </a:pPr>
            <a:endParaRPr lang="en-US" altLang="en-US" sz="2400" dirty="0" smtClean="0">
              <a:solidFill>
                <a:srgbClr val="000000"/>
              </a:solidFill>
              <a:ea typeface="ＭＳ Ｐゴシック" pitchFamily="-110"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1117"/>
          <a:stretch/>
        </p:blipFill>
        <p:spPr>
          <a:xfrm>
            <a:off x="304800" y="1693382"/>
            <a:ext cx="8534400" cy="1343732"/>
          </a:xfrm>
          <a:prstGeom prst="rect">
            <a:avLst/>
          </a:prstGeom>
        </p:spPr>
      </p:pic>
    </p:spTree>
    <p:extLst>
      <p:ext uri="{BB962C8B-B14F-4D97-AF65-F5344CB8AC3E}">
        <p14:creationId xmlns:p14="http://schemas.microsoft.com/office/powerpoint/2010/main" val="42523287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Mechanism of Dehydration: E1</a:t>
            </a:r>
            <a:endParaRPr lang="en-US" altLang="en-US" sz="4000" b="0" dirty="0">
              <a:solidFill>
                <a:srgbClr val="000000"/>
              </a:solidFill>
              <a:ea typeface="ＭＳ Ｐゴシック" pitchFamily="-110" charset="-128"/>
            </a:endParaRPr>
          </a:p>
        </p:txBody>
      </p:sp>
      <p:sp>
        <p:nvSpPr>
          <p:cNvPr id="6" name="TextBox 9"/>
          <p:cNvSpPr txBox="1">
            <a:spLocks noChangeArrowheads="1"/>
          </p:cNvSpPr>
          <p:nvPr/>
        </p:nvSpPr>
        <p:spPr bwMode="auto">
          <a:xfrm>
            <a:off x="359505" y="1371600"/>
            <a:ext cx="493596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r>
              <a:rPr lang="en-US" altLang="en-US" sz="2000" dirty="0">
                <a:latin typeface="+mn-lt"/>
              </a:rPr>
              <a:t>Step 1: Protonation</a:t>
            </a:r>
          </a:p>
          <a:p>
            <a:endParaRPr lang="en-US" altLang="en-US" sz="2000" dirty="0">
              <a:latin typeface="+mn-lt"/>
            </a:endParaRPr>
          </a:p>
          <a:p>
            <a:endParaRPr lang="en-US" altLang="en-US" sz="2000" dirty="0">
              <a:latin typeface="+mn-lt"/>
            </a:endParaRPr>
          </a:p>
          <a:p>
            <a:endParaRPr lang="en-US" altLang="en-US" sz="2000" dirty="0">
              <a:latin typeface="+mn-lt"/>
            </a:endParaRPr>
          </a:p>
          <a:p>
            <a:endParaRPr lang="en-US" altLang="en-US" sz="2000" dirty="0">
              <a:latin typeface="+mn-lt"/>
            </a:endParaRPr>
          </a:p>
          <a:p>
            <a:r>
              <a:rPr lang="en-US" altLang="en-US" sz="2000" dirty="0">
                <a:latin typeface="+mn-lt"/>
              </a:rPr>
              <a:t>Step 2: Formation of the carbocation</a:t>
            </a:r>
          </a:p>
          <a:p>
            <a:endParaRPr lang="en-US" altLang="en-US" sz="2000" dirty="0">
              <a:latin typeface="+mn-lt"/>
            </a:endParaRPr>
          </a:p>
          <a:p>
            <a:endParaRPr lang="en-US" altLang="en-US" sz="2000" dirty="0">
              <a:latin typeface="+mn-lt"/>
            </a:endParaRPr>
          </a:p>
          <a:p>
            <a:endParaRPr lang="en-US" altLang="en-US" sz="2000" dirty="0">
              <a:latin typeface="+mn-lt"/>
            </a:endParaRPr>
          </a:p>
          <a:p>
            <a:endParaRPr lang="en-US" altLang="en-US" sz="2000" dirty="0" smtClean="0">
              <a:latin typeface="+mn-lt"/>
            </a:endParaRPr>
          </a:p>
          <a:p>
            <a:endParaRPr lang="en-US" altLang="en-US" sz="2000" dirty="0">
              <a:latin typeface="+mn-lt"/>
            </a:endParaRPr>
          </a:p>
          <a:p>
            <a:r>
              <a:rPr lang="en-US" altLang="en-US" sz="2000" dirty="0">
                <a:latin typeface="+mn-lt"/>
              </a:rPr>
              <a:t>Step 3: Loss of a proton forms the alkene.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039"/>
          <a:stretch/>
        </p:blipFill>
        <p:spPr>
          <a:xfrm>
            <a:off x="2786742" y="1537063"/>
            <a:ext cx="3276600" cy="124460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6075"/>
          <a:stretch/>
        </p:blipFill>
        <p:spPr>
          <a:xfrm>
            <a:off x="2397578" y="3429000"/>
            <a:ext cx="4234543" cy="123579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8147"/>
          <a:stretch/>
        </p:blipFill>
        <p:spPr>
          <a:xfrm>
            <a:off x="2217963" y="5371012"/>
            <a:ext cx="4414158" cy="926748"/>
          </a:xfrm>
          <a:prstGeom prst="rect">
            <a:avLst/>
          </a:prstGeom>
        </p:spPr>
      </p:pic>
    </p:spTree>
    <p:extLst>
      <p:ext uri="{BB962C8B-B14F-4D97-AF65-F5344CB8AC3E}">
        <p14:creationId xmlns:p14="http://schemas.microsoft.com/office/powerpoint/2010/main" val="41929741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Energy Diagram, E1</a:t>
            </a:r>
            <a:endParaRPr lang="en-US" altLang="en-US" sz="4000" b="0" dirty="0">
              <a:solidFill>
                <a:srgbClr val="000000"/>
              </a:solidFill>
              <a:ea typeface="ＭＳ Ｐゴシック" pitchFamily="-110"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007"/>
          <a:stretch/>
        </p:blipFill>
        <p:spPr>
          <a:xfrm>
            <a:off x="929152" y="1543811"/>
            <a:ext cx="7342520" cy="4639274"/>
          </a:xfrm>
          <a:prstGeom prst="rect">
            <a:avLst/>
          </a:prstGeom>
        </p:spPr>
      </p:pic>
    </p:spTree>
    <p:extLst>
      <p:ext uri="{BB962C8B-B14F-4D97-AF65-F5344CB8AC3E}">
        <p14:creationId xmlns:p14="http://schemas.microsoft.com/office/powerpoint/2010/main" val="51534951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Solved Problem 3</a:t>
            </a:r>
          </a:p>
        </p:txBody>
      </p:sp>
      <p:sp>
        <p:nvSpPr>
          <p:cNvPr id="4" name="Text Box 5"/>
          <p:cNvSpPr txBox="1">
            <a:spLocks noChangeArrowheads="1"/>
          </p:cNvSpPr>
          <p:nvPr/>
        </p:nvSpPr>
        <p:spPr bwMode="auto">
          <a:xfrm>
            <a:off x="228600" y="1143000"/>
            <a:ext cx="8610600" cy="336550"/>
          </a:xfrm>
          <a:prstGeom prst="rect">
            <a:avLst/>
          </a:prstGeom>
          <a:noFill/>
          <a:ln w="9525">
            <a:noFill/>
            <a:miter lim="800000"/>
            <a:headEnd/>
            <a:tailEnd/>
          </a:ln>
        </p:spPr>
        <p:txBody>
          <a:bodyPr>
            <a:spAutoFit/>
          </a:bodyPr>
          <a:lstStyle/>
          <a:p>
            <a:pPr algn="ctr">
              <a:defRPr/>
            </a:pPr>
            <a:r>
              <a:rPr lang="en-US" altLang="en-US" sz="1600" dirty="0">
                <a:solidFill>
                  <a:srgbClr val="292526"/>
                </a:solidFill>
                <a:latin typeface="+mn-lt"/>
              </a:rPr>
              <a:t>Predict the products of sulfuric acid-catalyzed dehydration of 1-methylcyclohexanol.	</a:t>
            </a:r>
            <a:endParaRPr lang="en-US" altLang="en-US" sz="1600" dirty="0">
              <a:latin typeface="+mn-lt"/>
            </a:endParaRPr>
          </a:p>
        </p:txBody>
      </p:sp>
      <p:sp>
        <p:nvSpPr>
          <p:cNvPr id="5" name="Text Box 8"/>
          <p:cNvSpPr txBox="1">
            <a:spLocks noChangeArrowheads="1"/>
          </p:cNvSpPr>
          <p:nvPr/>
        </p:nvSpPr>
        <p:spPr bwMode="auto">
          <a:xfrm>
            <a:off x="304800" y="1967823"/>
            <a:ext cx="8610600" cy="1570037"/>
          </a:xfrm>
          <a:prstGeom prst="rect">
            <a:avLst/>
          </a:prstGeom>
          <a:noFill/>
          <a:ln w="9525">
            <a:noFill/>
            <a:miter lim="800000"/>
            <a:headEnd/>
            <a:tailEnd/>
          </a:ln>
        </p:spPr>
        <p:txBody>
          <a:bodyPr>
            <a:spAutoFit/>
          </a:bodyPr>
          <a:lstStyle/>
          <a:p>
            <a:pPr>
              <a:defRPr/>
            </a:pPr>
            <a:r>
              <a:rPr lang="en-US" altLang="en-US" sz="1600" dirty="0" smtClean="0">
                <a:solidFill>
                  <a:srgbClr val="292526"/>
                </a:solidFill>
                <a:latin typeface="+mn-lt"/>
              </a:rPr>
              <a:t>1-Methylcyclohexanol </a:t>
            </a:r>
            <a:r>
              <a:rPr lang="en-US" altLang="en-US" sz="1600" dirty="0">
                <a:solidFill>
                  <a:srgbClr val="292526"/>
                </a:solidFill>
                <a:latin typeface="+mn-lt"/>
              </a:rPr>
              <a:t>reacts to form a tertiary carbocation. A proton may be abstracted from any one of three carbon atoms. The two secondary atoms are equivalent, and abstraction of a proton from one of these carbons leads to the trisubstituted double bond of the major product. Abstraction of a methyl proton leads to the disubstituted double bond of the minor product.</a:t>
            </a:r>
            <a:endParaRPr lang="en-US" altLang="en-US" dirty="0">
              <a:solidFill>
                <a:srgbClr val="000000"/>
              </a:solidFill>
              <a:latin typeface="+mn-lt"/>
            </a:endParaRPr>
          </a:p>
          <a:p>
            <a:pPr marL="457200" indent="-457200">
              <a:defRPr/>
            </a:pPr>
            <a:endParaRPr lang="en-US" altLang="en-US" sz="1600" dirty="0">
              <a:latin typeface="+mn-lt"/>
            </a:endParaRPr>
          </a:p>
        </p:txBody>
      </p:sp>
      <p:sp>
        <p:nvSpPr>
          <p:cNvPr id="6" name="TextBox 5"/>
          <p:cNvSpPr txBox="1">
            <a:spLocks noChangeArrowheads="1"/>
          </p:cNvSpPr>
          <p:nvPr/>
        </p:nvSpPr>
        <p:spPr bwMode="auto">
          <a:xfrm>
            <a:off x="304800" y="1535113"/>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10" charset="0"/>
                <a:ea typeface="ＭＳ Ｐゴシック" pitchFamily="-110" charset="-128"/>
              </a:defRPr>
            </a:lvl1pPr>
            <a:lvl2pPr marL="742950" indent="-285750">
              <a:defRPr sz="2400">
                <a:solidFill>
                  <a:schemeClr val="tx1"/>
                </a:solidFill>
                <a:latin typeface="Times New Roman" pitchFamily="-110" charset="0"/>
                <a:ea typeface="ＭＳ Ｐゴシック" pitchFamily="-110" charset="-128"/>
              </a:defRPr>
            </a:lvl2pPr>
            <a:lvl3pPr marL="1143000" indent="-228600">
              <a:defRPr sz="2400">
                <a:solidFill>
                  <a:schemeClr val="tx1"/>
                </a:solidFill>
                <a:latin typeface="Times New Roman" pitchFamily="-110" charset="0"/>
                <a:ea typeface="ＭＳ Ｐゴシック" pitchFamily="-110" charset="-128"/>
              </a:defRPr>
            </a:lvl3pPr>
            <a:lvl4pPr marL="1600200" indent="-228600">
              <a:defRPr sz="2400">
                <a:solidFill>
                  <a:schemeClr val="tx1"/>
                </a:solidFill>
                <a:latin typeface="Times New Roman" pitchFamily="-110" charset="0"/>
                <a:ea typeface="ＭＳ Ｐゴシック" pitchFamily="-110" charset="-128"/>
              </a:defRPr>
            </a:lvl4pPr>
            <a:lvl5pPr marL="2057400" indent="-228600">
              <a:defRPr sz="2400">
                <a:solidFill>
                  <a:schemeClr val="tx1"/>
                </a:solidFill>
                <a:latin typeface="Times New Roman"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r>
              <a:rPr lang="en-US" altLang="en-US">
                <a:latin typeface="+mn-lt"/>
                <a:cs typeface="Arial" charset="0"/>
              </a:rPr>
              <a:t>Solution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776"/>
          <a:stretch/>
        </p:blipFill>
        <p:spPr>
          <a:xfrm>
            <a:off x="2291442" y="3085882"/>
            <a:ext cx="4937101" cy="134460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4934"/>
          <a:stretch/>
        </p:blipFill>
        <p:spPr>
          <a:xfrm>
            <a:off x="2368072" y="4718304"/>
            <a:ext cx="4860471" cy="1739354"/>
          </a:xfrm>
          <a:prstGeom prst="rect">
            <a:avLst/>
          </a:prstGeom>
        </p:spPr>
      </p:pic>
    </p:spTree>
    <p:extLst>
      <p:ext uri="{BB962C8B-B14F-4D97-AF65-F5344CB8AC3E}">
        <p14:creationId xmlns:p14="http://schemas.microsoft.com/office/powerpoint/2010/main" val="30770802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Bimolecular Condensation to Form Ethers (Industrial)</a:t>
            </a:r>
          </a:p>
        </p:txBody>
      </p:sp>
      <p:sp>
        <p:nvSpPr>
          <p:cNvPr id="9" name="TextBox 5"/>
          <p:cNvSpPr txBox="1">
            <a:spLocks noChangeArrowheads="1"/>
          </p:cNvSpPr>
          <p:nvPr/>
        </p:nvSpPr>
        <p:spPr bwMode="auto">
          <a:xfrm>
            <a:off x="293688" y="4495800"/>
            <a:ext cx="8621712" cy="1723549"/>
          </a:xfrm>
          <a:prstGeom prst="rect">
            <a:avLst/>
          </a:prstGeom>
          <a:noFill/>
          <a:ln w="9525">
            <a:noFill/>
            <a:miter lim="800000"/>
            <a:headEnd/>
            <a:tailEnd/>
          </a:ln>
        </p:spPr>
        <p:txBody>
          <a:bodyPr>
            <a:spAutoFit/>
          </a:bodyPr>
          <a:lstStyle/>
          <a:p>
            <a:pPr>
              <a:defRPr/>
            </a:pPr>
            <a:r>
              <a:rPr lang="en-US" dirty="0">
                <a:latin typeface="+mn-lt"/>
              </a:rPr>
              <a:t>A protonated alcohol may be attacked by another molecule of the alcohol and undergo an S</a:t>
            </a:r>
            <a:r>
              <a:rPr lang="en-US" baseline="-25000" dirty="0">
                <a:latin typeface="+mn-lt"/>
              </a:rPr>
              <a:t>N</a:t>
            </a:r>
            <a:r>
              <a:rPr lang="en-US" dirty="0">
                <a:latin typeface="+mn-lt"/>
              </a:rPr>
              <a:t>2 displacement.</a:t>
            </a:r>
          </a:p>
          <a:p>
            <a:pPr>
              <a:spcBef>
                <a:spcPts val="600"/>
              </a:spcBef>
              <a:defRPr/>
            </a:pPr>
            <a:r>
              <a:rPr lang="en-US" dirty="0">
                <a:latin typeface="+mn-lt"/>
              </a:rPr>
              <a:t>The net reaction is a bimolecular dehydration to form an ether.</a:t>
            </a:r>
          </a:p>
          <a:p>
            <a:pPr>
              <a:spcBef>
                <a:spcPts val="600"/>
              </a:spcBef>
              <a:defRPr/>
            </a:pPr>
            <a:r>
              <a:rPr lang="en-US" dirty="0">
                <a:latin typeface="+mn-lt"/>
              </a:rPr>
              <a:t>This is a type of condensation.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3054"/>
          <a:stretch/>
        </p:blipFill>
        <p:spPr>
          <a:xfrm>
            <a:off x="304800" y="2657856"/>
            <a:ext cx="8534400" cy="1075944"/>
          </a:xfrm>
          <a:prstGeom prst="rect">
            <a:avLst/>
          </a:prstGeom>
        </p:spPr>
      </p:pic>
    </p:spTree>
    <p:extLst>
      <p:ext uri="{BB962C8B-B14F-4D97-AF65-F5344CB8AC3E}">
        <p14:creationId xmlns:p14="http://schemas.microsoft.com/office/powerpoint/2010/main" val="12601280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Unique Reactions of </a:t>
            </a:r>
            <a:r>
              <a:rPr lang="en-US" altLang="en-US" sz="4400" b="0" dirty="0" err="1">
                <a:solidFill>
                  <a:srgbClr val="000000"/>
                </a:solidFill>
                <a:ea typeface="ＭＳ Ｐゴシック" pitchFamily="-110" charset="-128"/>
              </a:rPr>
              <a:t>Diols</a:t>
            </a:r>
            <a:endParaRPr lang="en-US" altLang="en-US" sz="4400" b="0" dirty="0">
              <a:solidFill>
                <a:srgbClr val="000000"/>
              </a:solidFill>
              <a:ea typeface="ＭＳ Ｐゴシック" pitchFamily="-110" charset="-128"/>
            </a:endParaRPr>
          </a:p>
        </p:txBody>
      </p:sp>
      <p:sp>
        <p:nvSpPr>
          <p:cNvPr id="5" name="Rectangle 3"/>
          <p:cNvSpPr txBox="1">
            <a:spLocks noChangeArrowheads="1"/>
          </p:cNvSpPr>
          <p:nvPr/>
        </p:nvSpPr>
        <p:spPr bwMode="auto">
          <a:xfrm>
            <a:off x="359229" y="1905000"/>
            <a:ext cx="77724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pPr>
            <a:r>
              <a:rPr lang="en-US" altLang="en-US" dirty="0" smtClean="0">
                <a:ea typeface="ＭＳ Ｐゴシック" pitchFamily="-110" charset="-128"/>
              </a:rPr>
              <a:t>Vicinal </a:t>
            </a:r>
            <a:r>
              <a:rPr lang="en-US" altLang="en-US" dirty="0" err="1" smtClean="0">
                <a:ea typeface="ＭＳ Ｐゴシック" pitchFamily="-110" charset="-128"/>
              </a:rPr>
              <a:t>diols</a:t>
            </a:r>
            <a:r>
              <a:rPr lang="en-US" altLang="en-US" dirty="0" smtClean="0">
                <a:ea typeface="ＭＳ Ｐゴシック" pitchFamily="-110" charset="-128"/>
              </a:rPr>
              <a:t> can undergo the following two reactions:</a:t>
            </a:r>
          </a:p>
          <a:p>
            <a:pPr lvl="1"/>
            <a:r>
              <a:rPr lang="en-US" altLang="en-US" dirty="0" err="1" smtClean="0"/>
              <a:t>Pinacol</a:t>
            </a:r>
            <a:r>
              <a:rPr lang="en-US" altLang="en-US" dirty="0" smtClean="0"/>
              <a:t> rearrangement</a:t>
            </a:r>
          </a:p>
          <a:p>
            <a:pPr lvl="1"/>
            <a:r>
              <a:rPr lang="en-US" altLang="en-US" dirty="0" smtClean="0"/>
              <a:t>Periodic acid cleavage </a:t>
            </a:r>
            <a:br>
              <a:rPr lang="en-US" altLang="en-US" dirty="0" smtClean="0"/>
            </a:br>
            <a:endParaRPr lang="en-US" altLang="en-US" sz="2000" dirty="0" smtClean="0">
              <a:latin typeface="Times New Roman" pitchFamily="-110" charset="0"/>
            </a:endParaRPr>
          </a:p>
        </p:txBody>
      </p:sp>
    </p:spTree>
    <p:extLst>
      <p:ext uri="{BB962C8B-B14F-4D97-AF65-F5344CB8AC3E}">
        <p14:creationId xmlns:p14="http://schemas.microsoft.com/office/powerpoint/2010/main" val="677744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Oxidation States of Carbons</a:t>
            </a:r>
            <a:endParaRPr lang="en-US" sz="4400" b="0" dirty="0" smtClean="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2013857" y="1105990"/>
            <a:ext cx="4985658" cy="5432097"/>
          </a:xfrm>
          <a:prstGeom prst="rect">
            <a:avLst/>
          </a:prstGeom>
        </p:spPr>
      </p:pic>
    </p:spTree>
    <p:extLst>
      <p:ext uri="{BB962C8B-B14F-4D97-AF65-F5344CB8AC3E}">
        <p14:creationId xmlns:p14="http://schemas.microsoft.com/office/powerpoint/2010/main" val="1821056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err="1">
                <a:solidFill>
                  <a:srgbClr val="000000"/>
                </a:solidFill>
                <a:ea typeface="ＭＳ Ｐゴシック" pitchFamily="-110" charset="-128"/>
              </a:rPr>
              <a:t>Pinacol</a:t>
            </a:r>
            <a:r>
              <a:rPr lang="en-US" altLang="en-US" sz="4400" b="0" dirty="0">
                <a:solidFill>
                  <a:srgbClr val="000000"/>
                </a:solidFill>
                <a:ea typeface="ＭＳ Ｐゴシック" pitchFamily="-110" charset="-128"/>
              </a:rPr>
              <a:t> Rearrangement</a:t>
            </a:r>
          </a:p>
        </p:txBody>
      </p:sp>
      <p:sp>
        <p:nvSpPr>
          <p:cNvPr id="4" name="Rectangle 6"/>
          <p:cNvSpPr txBox="1">
            <a:spLocks noChangeArrowheads="1"/>
          </p:cNvSpPr>
          <p:nvPr/>
        </p:nvSpPr>
        <p:spPr>
          <a:xfrm>
            <a:off x="348340" y="4767943"/>
            <a:ext cx="8577946" cy="134982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altLang="en-US" sz="2400" dirty="0" smtClean="0">
                <a:solidFill>
                  <a:srgbClr val="000000"/>
                </a:solidFill>
                <a:ea typeface="ＭＳ Ｐゴシック" pitchFamily="-110" charset="-128"/>
              </a:rPr>
              <a:t>In the </a:t>
            </a:r>
            <a:r>
              <a:rPr lang="en-US" altLang="en-US" sz="2400" dirty="0" err="1" smtClean="0">
                <a:solidFill>
                  <a:srgbClr val="000000"/>
                </a:solidFill>
                <a:ea typeface="ＭＳ Ｐゴシック" pitchFamily="-110" charset="-128"/>
              </a:rPr>
              <a:t>pinacol</a:t>
            </a:r>
            <a:r>
              <a:rPr lang="en-US" altLang="en-US" sz="2400" dirty="0" smtClean="0">
                <a:solidFill>
                  <a:srgbClr val="000000"/>
                </a:solidFill>
                <a:ea typeface="ＭＳ Ｐゴシック" pitchFamily="-110" charset="-128"/>
              </a:rPr>
              <a:t> rearrangement, a vicinal </a:t>
            </a:r>
            <a:r>
              <a:rPr lang="en-US" altLang="en-US" sz="2400" dirty="0" err="1" smtClean="0">
                <a:solidFill>
                  <a:srgbClr val="000000"/>
                </a:solidFill>
                <a:ea typeface="ＭＳ Ｐゴシック" pitchFamily="-110" charset="-128"/>
              </a:rPr>
              <a:t>diol</a:t>
            </a:r>
            <a:r>
              <a:rPr lang="en-US" altLang="en-US" sz="2400" dirty="0" smtClean="0">
                <a:solidFill>
                  <a:srgbClr val="000000"/>
                </a:solidFill>
                <a:ea typeface="ＭＳ Ｐゴシック" pitchFamily="-110" charset="-128"/>
              </a:rPr>
              <a:t> converts to the ketone (</a:t>
            </a:r>
            <a:r>
              <a:rPr lang="en-US" altLang="en-US" sz="2400" dirty="0" err="1" smtClean="0">
                <a:solidFill>
                  <a:srgbClr val="000000"/>
                </a:solidFill>
                <a:ea typeface="ＭＳ Ｐゴシック" pitchFamily="-110" charset="-128"/>
              </a:rPr>
              <a:t>pinacolone</a:t>
            </a:r>
            <a:r>
              <a:rPr lang="en-US" altLang="en-US" sz="2400" dirty="0" smtClean="0">
                <a:solidFill>
                  <a:srgbClr val="000000"/>
                </a:solidFill>
                <a:ea typeface="ＭＳ Ｐゴシック" pitchFamily="-110" charset="-128"/>
              </a:rPr>
              <a:t>) under acidic conditions and heat.  </a:t>
            </a:r>
          </a:p>
          <a:p>
            <a:pPr>
              <a:lnSpc>
                <a:spcPct val="80000"/>
              </a:lnSpc>
            </a:pPr>
            <a:r>
              <a:rPr lang="en-US" altLang="en-US" sz="2400" dirty="0" smtClean="0">
                <a:solidFill>
                  <a:srgbClr val="000000"/>
                </a:solidFill>
                <a:ea typeface="ＭＳ Ｐゴシック" pitchFamily="-110" charset="-128"/>
              </a:rPr>
              <a:t>The reaction is classified as a dehydration since a water molecule is eliminated from the starting material.</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298"/>
          <a:stretch/>
        </p:blipFill>
        <p:spPr>
          <a:xfrm>
            <a:off x="391886" y="1828364"/>
            <a:ext cx="8534400" cy="2079607"/>
          </a:xfrm>
          <a:prstGeom prst="rect">
            <a:avLst/>
          </a:prstGeom>
        </p:spPr>
      </p:pic>
    </p:spTree>
    <p:extLst>
      <p:ext uri="{BB962C8B-B14F-4D97-AF65-F5344CB8AC3E}">
        <p14:creationId xmlns:p14="http://schemas.microsoft.com/office/powerpoint/2010/main" val="9948327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Mechanism of the </a:t>
            </a:r>
            <a:r>
              <a:rPr lang="en-US" altLang="en-US" sz="4400" b="0" dirty="0" err="1">
                <a:solidFill>
                  <a:srgbClr val="000000"/>
                </a:solidFill>
                <a:ea typeface="ＭＳ Ｐゴシック" pitchFamily="-110" charset="-128"/>
              </a:rPr>
              <a:t>Pinacol</a:t>
            </a:r>
            <a:r>
              <a:rPr lang="en-US" altLang="en-US" sz="4400" b="0" dirty="0">
                <a:solidFill>
                  <a:srgbClr val="000000"/>
                </a:solidFill>
                <a:ea typeface="ＭＳ Ｐゴシック" pitchFamily="-110" charset="-128"/>
              </a:rPr>
              <a:t> Rearrangement</a:t>
            </a:r>
          </a:p>
        </p:txBody>
      </p:sp>
      <p:sp>
        <p:nvSpPr>
          <p:cNvPr id="5" name="Rectangle 1030"/>
          <p:cNvSpPr txBox="1">
            <a:spLocks noChangeArrowheads="1"/>
          </p:cNvSpPr>
          <p:nvPr/>
        </p:nvSpPr>
        <p:spPr>
          <a:xfrm>
            <a:off x="348346" y="2476500"/>
            <a:ext cx="845820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400" smtClean="0">
                <a:solidFill>
                  <a:srgbClr val="000000"/>
                </a:solidFill>
                <a:ea typeface="ＭＳ Ｐゴシック" pitchFamily="-110" charset="-128"/>
              </a:rPr>
              <a:t>Protonation and loss of a water molecule produce a carbocation.  </a:t>
            </a:r>
            <a:endParaRPr lang="en-US" altLang="en-US" sz="2400" dirty="0" smtClean="0">
              <a:ea typeface="ＭＳ Ｐゴシック" pitchFamily="-110"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744"/>
          <a:stretch/>
        </p:blipFill>
        <p:spPr>
          <a:xfrm>
            <a:off x="310246" y="3995928"/>
            <a:ext cx="8534400" cy="1109472"/>
          </a:xfrm>
          <a:prstGeom prst="rect">
            <a:avLst/>
          </a:prstGeom>
        </p:spPr>
      </p:pic>
    </p:spTree>
    <p:extLst>
      <p:ext uri="{BB962C8B-B14F-4D97-AF65-F5344CB8AC3E}">
        <p14:creationId xmlns:p14="http://schemas.microsoft.com/office/powerpoint/2010/main" val="210048231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Mechanism of the </a:t>
            </a:r>
            <a:r>
              <a:rPr lang="en-US" altLang="en-US" sz="4400" b="0" dirty="0" err="1">
                <a:solidFill>
                  <a:srgbClr val="000000"/>
                </a:solidFill>
                <a:ea typeface="ＭＳ Ｐゴシック" pitchFamily="-110" charset="-128"/>
              </a:rPr>
              <a:t>Pinacol</a:t>
            </a:r>
            <a:r>
              <a:rPr lang="en-US" altLang="en-US" sz="4400" b="0" dirty="0">
                <a:solidFill>
                  <a:srgbClr val="000000"/>
                </a:solidFill>
                <a:ea typeface="ＭＳ Ｐゴシック" pitchFamily="-110" charset="-128"/>
              </a:rPr>
              <a:t> Rearrangement (Continued)</a:t>
            </a:r>
          </a:p>
        </p:txBody>
      </p:sp>
      <p:sp>
        <p:nvSpPr>
          <p:cNvPr id="6" name="Rectangle 6"/>
          <p:cNvSpPr txBox="1">
            <a:spLocks noChangeArrowheads="1"/>
          </p:cNvSpPr>
          <p:nvPr/>
        </p:nvSpPr>
        <p:spPr>
          <a:xfrm>
            <a:off x="348339" y="1752600"/>
            <a:ext cx="8665031" cy="1447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400" smtClean="0">
                <a:solidFill>
                  <a:srgbClr val="000000"/>
                </a:solidFill>
                <a:ea typeface="ＭＳ Ｐゴシック" pitchFamily="-110" charset="-128"/>
              </a:rPr>
              <a:t>Methyl shift forms a resonance-stabilized carbocation, which, upon deprotonation by water, yields the pinacolone product.</a:t>
            </a:r>
            <a:endParaRPr lang="en-US" altLang="en-US" sz="2400" dirty="0" smtClean="0">
              <a:ea typeface="ＭＳ Ｐゴシック" pitchFamily="-110"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9927"/>
          <a:stretch/>
        </p:blipFill>
        <p:spPr>
          <a:xfrm>
            <a:off x="304800" y="3069771"/>
            <a:ext cx="8534400" cy="139467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9499"/>
          <a:stretch/>
        </p:blipFill>
        <p:spPr>
          <a:xfrm>
            <a:off x="304800" y="4713514"/>
            <a:ext cx="8534400" cy="1621972"/>
          </a:xfrm>
          <a:prstGeom prst="rect">
            <a:avLst/>
          </a:prstGeom>
        </p:spPr>
      </p:pic>
    </p:spTree>
    <p:extLst>
      <p:ext uri="{BB962C8B-B14F-4D97-AF65-F5344CB8AC3E}">
        <p14:creationId xmlns:p14="http://schemas.microsoft.com/office/powerpoint/2010/main" val="129907911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Periodic Acid Cleavage </a:t>
            </a:r>
            <a:r>
              <a:rPr lang="en-US" altLang="en-US" sz="4400" b="0" dirty="0" smtClean="0">
                <a:solidFill>
                  <a:srgbClr val="000000"/>
                </a:solidFill>
                <a:ea typeface="ＭＳ Ｐゴシック" pitchFamily="-110" charset="-128"/>
              </a:rPr>
              <a:t/>
            </a:r>
            <a:br>
              <a:rPr lang="en-US" altLang="en-US" sz="4400" b="0" dirty="0" smtClean="0">
                <a:solidFill>
                  <a:srgbClr val="000000"/>
                </a:solidFill>
                <a:ea typeface="ＭＳ Ｐゴシック" pitchFamily="-110" charset="-128"/>
              </a:rPr>
            </a:br>
            <a:r>
              <a:rPr lang="en-US" altLang="en-US" sz="4400" b="0" dirty="0" smtClean="0">
                <a:solidFill>
                  <a:srgbClr val="000000"/>
                </a:solidFill>
                <a:ea typeface="ＭＳ Ｐゴシック" pitchFamily="-110" charset="-128"/>
              </a:rPr>
              <a:t>of </a:t>
            </a:r>
            <a:r>
              <a:rPr lang="en-US" altLang="en-US" sz="4400" b="0" dirty="0">
                <a:solidFill>
                  <a:srgbClr val="000000"/>
                </a:solidFill>
                <a:ea typeface="ＭＳ Ｐゴシック" pitchFamily="-110" charset="-128"/>
              </a:rPr>
              <a:t>Glycols</a:t>
            </a:r>
          </a:p>
        </p:txBody>
      </p:sp>
      <p:sp>
        <p:nvSpPr>
          <p:cNvPr id="7" name="Rectangle 3"/>
          <p:cNvSpPr txBox="1">
            <a:spLocks noChangeArrowheads="1"/>
          </p:cNvSpPr>
          <p:nvPr/>
        </p:nvSpPr>
        <p:spPr>
          <a:xfrm>
            <a:off x="348342" y="4310743"/>
            <a:ext cx="8556171"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smtClean="0">
                <a:solidFill>
                  <a:srgbClr val="000000"/>
                </a:solidFill>
                <a:ea typeface="ＭＳ Ｐゴシック" pitchFamily="-110" charset="-128"/>
              </a:rPr>
              <a:t>Glycols can be oxidatively cleaved by periodic acid (HIO</a:t>
            </a:r>
            <a:r>
              <a:rPr lang="en-US" altLang="en-US" sz="2800" baseline="-25000" smtClean="0">
                <a:solidFill>
                  <a:srgbClr val="000000"/>
                </a:solidFill>
                <a:ea typeface="ＭＳ Ｐゴシック" pitchFamily="-110" charset="-128"/>
              </a:rPr>
              <a:t>4</a:t>
            </a:r>
            <a:r>
              <a:rPr lang="en-US" altLang="en-US" sz="2800" smtClean="0">
                <a:solidFill>
                  <a:srgbClr val="000000"/>
                </a:solidFill>
                <a:ea typeface="ＭＳ Ｐゴシック" pitchFamily="-110" charset="-128"/>
              </a:rPr>
              <a:t>) to form the corresponding ketones and aldehydes.  </a:t>
            </a:r>
          </a:p>
          <a:p>
            <a:r>
              <a:rPr lang="en-US" altLang="en-US" sz="2800" smtClean="0">
                <a:solidFill>
                  <a:srgbClr val="000000"/>
                </a:solidFill>
                <a:ea typeface="ＭＳ Ｐゴシック" pitchFamily="-110" charset="-128"/>
              </a:rPr>
              <a:t>Useful for determining the structure of sugars.</a:t>
            </a:r>
            <a:endParaRPr lang="en-US" altLang="en-US" sz="2800" dirty="0" smtClean="0">
              <a:solidFill>
                <a:srgbClr val="000000"/>
              </a:solidFill>
              <a:ea typeface="ＭＳ Ｐゴシック" pitchFamily="-110"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768"/>
          <a:stretch/>
        </p:blipFill>
        <p:spPr>
          <a:xfrm>
            <a:off x="304800" y="2319528"/>
            <a:ext cx="8534400" cy="1436043"/>
          </a:xfrm>
          <a:prstGeom prst="rect">
            <a:avLst/>
          </a:prstGeom>
        </p:spPr>
      </p:pic>
    </p:spTree>
    <p:extLst>
      <p:ext uri="{BB962C8B-B14F-4D97-AF65-F5344CB8AC3E}">
        <p14:creationId xmlns:p14="http://schemas.microsoft.com/office/powerpoint/2010/main" val="27924656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Mechanism of HIO</a:t>
            </a:r>
            <a:r>
              <a:rPr lang="en-US" altLang="en-US" sz="4400" b="0" baseline="-25000" dirty="0">
                <a:solidFill>
                  <a:srgbClr val="000000"/>
                </a:solidFill>
                <a:ea typeface="ＭＳ Ｐゴシック" pitchFamily="-110" charset="-128"/>
              </a:rPr>
              <a:t>4</a:t>
            </a:r>
            <a:r>
              <a:rPr lang="en-US" altLang="en-US" sz="4400" b="0" dirty="0">
                <a:solidFill>
                  <a:srgbClr val="000000"/>
                </a:solidFill>
                <a:ea typeface="ＭＳ Ｐゴシック" pitchFamily="-110" charset="-128"/>
              </a:rPr>
              <a:t> Cleavage</a:t>
            </a:r>
          </a:p>
        </p:txBody>
      </p:sp>
      <p:sp>
        <p:nvSpPr>
          <p:cNvPr id="5" name="Text Placeholder 9"/>
          <p:cNvSpPr txBox="1">
            <a:spLocks/>
          </p:cNvSpPr>
          <p:nvPr/>
        </p:nvSpPr>
        <p:spPr>
          <a:xfrm>
            <a:off x="348342" y="4985657"/>
            <a:ext cx="8556171" cy="15131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mtClean="0">
                <a:ea typeface="ＭＳ Ｐゴシック" pitchFamily="-110" charset="-128"/>
              </a:rPr>
              <a:t>The cleavage of a glycol probably involves a cyclic periodate intermediate.</a:t>
            </a:r>
            <a:endParaRPr lang="en-US" altLang="en-US" dirty="0" smtClean="0">
              <a:ea typeface="ＭＳ Ｐゴシック" pitchFamily="-110"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609"/>
          <a:stretch/>
        </p:blipFill>
        <p:spPr>
          <a:xfrm>
            <a:off x="304800" y="2290789"/>
            <a:ext cx="8534400" cy="1682497"/>
          </a:xfrm>
          <a:prstGeom prst="rect">
            <a:avLst/>
          </a:prstGeom>
        </p:spPr>
      </p:pic>
    </p:spTree>
    <p:extLst>
      <p:ext uri="{BB962C8B-B14F-4D97-AF65-F5344CB8AC3E}">
        <p14:creationId xmlns:p14="http://schemas.microsoft.com/office/powerpoint/2010/main" val="30534608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Esterification</a:t>
            </a:r>
          </a:p>
        </p:txBody>
      </p:sp>
      <p:sp>
        <p:nvSpPr>
          <p:cNvPr id="6" name="Rectangle 3"/>
          <p:cNvSpPr txBox="1">
            <a:spLocks noChangeArrowheads="1"/>
          </p:cNvSpPr>
          <p:nvPr/>
        </p:nvSpPr>
        <p:spPr bwMode="auto">
          <a:xfrm>
            <a:off x="348344" y="1981200"/>
            <a:ext cx="7924800"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dirty="0" smtClean="0">
                <a:ea typeface="ＭＳ Ｐゴシック" pitchFamily="-110" charset="-128"/>
              </a:rPr>
              <a:t>Fischer: Alcohol + carboxylic acid</a:t>
            </a:r>
          </a:p>
          <a:p>
            <a:r>
              <a:rPr lang="en-US" altLang="en-US" dirty="0" err="1" smtClean="0">
                <a:ea typeface="ＭＳ Ｐゴシック" pitchFamily="-110" charset="-128"/>
              </a:rPr>
              <a:t>Tosylate</a:t>
            </a:r>
            <a:r>
              <a:rPr lang="en-US" altLang="en-US" dirty="0" smtClean="0">
                <a:ea typeface="ＭＳ Ｐゴシック" pitchFamily="-110" charset="-128"/>
              </a:rPr>
              <a:t> esters</a:t>
            </a:r>
          </a:p>
          <a:p>
            <a:r>
              <a:rPr lang="en-US" altLang="en-US" dirty="0" smtClean="0">
                <a:ea typeface="ＭＳ Ｐゴシック" pitchFamily="-110" charset="-128"/>
              </a:rPr>
              <a:t>Sulfate esters</a:t>
            </a:r>
          </a:p>
          <a:p>
            <a:r>
              <a:rPr lang="en-US" altLang="en-US" dirty="0" smtClean="0">
                <a:ea typeface="ＭＳ Ｐゴシック" pitchFamily="-110" charset="-128"/>
              </a:rPr>
              <a:t>Nitrate esters</a:t>
            </a:r>
          </a:p>
          <a:p>
            <a:r>
              <a:rPr lang="en-US" altLang="en-US" dirty="0" smtClean="0">
                <a:ea typeface="ＭＳ Ｐゴシック" pitchFamily="-110" charset="-128"/>
              </a:rPr>
              <a:t>Phosphate esters</a:t>
            </a:r>
          </a:p>
        </p:txBody>
      </p:sp>
    </p:spTree>
    <p:extLst>
      <p:ext uri="{BB962C8B-B14F-4D97-AF65-F5344CB8AC3E}">
        <p14:creationId xmlns:p14="http://schemas.microsoft.com/office/powerpoint/2010/main" val="113051098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Fischer Esterification</a:t>
            </a:r>
          </a:p>
        </p:txBody>
      </p:sp>
      <p:sp>
        <p:nvSpPr>
          <p:cNvPr id="4" name="Rectangle 3"/>
          <p:cNvSpPr txBox="1">
            <a:spLocks noChangeArrowheads="1"/>
          </p:cNvSpPr>
          <p:nvPr/>
        </p:nvSpPr>
        <p:spPr>
          <a:xfrm>
            <a:off x="348343" y="4125686"/>
            <a:ext cx="8675914" cy="22751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US" altLang="en-US" sz="2400" dirty="0" smtClean="0">
                <a:ea typeface="ＭＳ Ｐゴシック" pitchFamily="-110" charset="-128"/>
              </a:rPr>
              <a:t>Reaction of an alcohol and a carboxylic acid produces </a:t>
            </a:r>
            <a:br>
              <a:rPr lang="en-US" altLang="en-US" sz="2400" dirty="0" smtClean="0">
                <a:ea typeface="ＭＳ Ｐゴシック" pitchFamily="-110" charset="-128"/>
              </a:rPr>
            </a:br>
            <a:r>
              <a:rPr lang="en-US" altLang="en-US" sz="2400" dirty="0" smtClean="0">
                <a:ea typeface="ＭＳ Ｐゴシック" pitchFamily="-110" charset="-128"/>
              </a:rPr>
              <a:t>an ester.</a:t>
            </a:r>
          </a:p>
          <a:p>
            <a:pPr>
              <a:lnSpc>
                <a:spcPct val="80000"/>
              </a:lnSpc>
            </a:pPr>
            <a:r>
              <a:rPr lang="en-US" altLang="en-US" sz="2400" dirty="0" smtClean="0">
                <a:ea typeface="ＭＳ Ｐゴシック" pitchFamily="-110" charset="-128"/>
              </a:rPr>
              <a:t>Sulfuric acid is a catalyst.</a:t>
            </a:r>
          </a:p>
          <a:p>
            <a:pPr>
              <a:lnSpc>
                <a:spcPct val="80000"/>
              </a:lnSpc>
            </a:pPr>
            <a:r>
              <a:rPr lang="en-US" altLang="en-US" sz="2400" dirty="0" smtClean="0">
                <a:solidFill>
                  <a:srgbClr val="000000"/>
                </a:solidFill>
                <a:ea typeface="ＭＳ Ｐゴシック" pitchFamily="-110" charset="-128"/>
              </a:rPr>
              <a:t>The reaction is an equilibrium between starting materials and products, and for this reason the Fischer esterification is seldom used to prepare esters.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261"/>
          <a:stretch/>
        </p:blipFill>
        <p:spPr>
          <a:xfrm>
            <a:off x="304800" y="1964654"/>
            <a:ext cx="8534400" cy="1105117"/>
          </a:xfrm>
          <a:prstGeom prst="rect">
            <a:avLst/>
          </a:prstGeom>
        </p:spPr>
      </p:pic>
    </p:spTree>
    <p:extLst>
      <p:ext uri="{BB962C8B-B14F-4D97-AF65-F5344CB8AC3E}">
        <p14:creationId xmlns:p14="http://schemas.microsoft.com/office/powerpoint/2010/main" val="143118085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Reaction of Alcohols with </a:t>
            </a:r>
            <a:r>
              <a:rPr lang="en-US" altLang="en-US" sz="4400" b="0" dirty="0" smtClean="0">
                <a:solidFill>
                  <a:srgbClr val="000000"/>
                </a:solidFill>
                <a:ea typeface="ＭＳ Ｐゴシック" pitchFamily="-110" charset="-128"/>
              </a:rPr>
              <a:t/>
            </a:r>
            <a:br>
              <a:rPr lang="en-US" altLang="en-US" sz="4400" b="0" dirty="0" smtClean="0">
                <a:solidFill>
                  <a:srgbClr val="000000"/>
                </a:solidFill>
                <a:ea typeface="ＭＳ Ｐゴシック" pitchFamily="-110" charset="-128"/>
              </a:rPr>
            </a:br>
            <a:r>
              <a:rPr lang="en-US" altLang="en-US" sz="4400" b="0" dirty="0" smtClean="0">
                <a:solidFill>
                  <a:srgbClr val="000000"/>
                </a:solidFill>
                <a:ea typeface="ＭＳ Ｐゴシック" pitchFamily="-110" charset="-128"/>
              </a:rPr>
              <a:t>Acyl Chlorides</a:t>
            </a:r>
            <a:endParaRPr lang="en-US" altLang="en-US" sz="4400" b="0" dirty="0">
              <a:solidFill>
                <a:srgbClr val="000000"/>
              </a:solidFill>
              <a:ea typeface="ＭＳ Ｐゴシック" pitchFamily="-110" charset="-128"/>
            </a:endParaRPr>
          </a:p>
        </p:txBody>
      </p:sp>
      <p:sp>
        <p:nvSpPr>
          <p:cNvPr id="5" name="Rectangle 6"/>
          <p:cNvSpPr txBox="1">
            <a:spLocks noChangeArrowheads="1"/>
          </p:cNvSpPr>
          <p:nvPr/>
        </p:nvSpPr>
        <p:spPr>
          <a:xfrm>
            <a:off x="348340" y="4397827"/>
            <a:ext cx="8632374" cy="215537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400" dirty="0" smtClean="0">
                <a:solidFill>
                  <a:srgbClr val="000000"/>
                </a:solidFill>
                <a:ea typeface="ＭＳ Ｐゴシック" pitchFamily="-110" charset="-128"/>
              </a:rPr>
              <a:t>The esterification reaction achieves better results by reacting the alcohol with an acyl chloride.  </a:t>
            </a:r>
          </a:p>
          <a:p>
            <a:pPr>
              <a:lnSpc>
                <a:spcPct val="90000"/>
              </a:lnSpc>
            </a:pPr>
            <a:r>
              <a:rPr lang="en-US" altLang="en-US" sz="2400" dirty="0" smtClean="0">
                <a:solidFill>
                  <a:srgbClr val="000000"/>
                </a:solidFill>
                <a:ea typeface="ＭＳ Ｐゴシック" pitchFamily="-110" charset="-128"/>
              </a:rPr>
              <a:t>The reaction is exothermic and produces the corresponding ester in high yields with only </a:t>
            </a:r>
            <a:r>
              <a:rPr lang="en-US" altLang="en-US" sz="2400" dirty="0" err="1" smtClean="0">
                <a:solidFill>
                  <a:srgbClr val="000000"/>
                </a:solidFill>
                <a:ea typeface="ＭＳ Ｐゴシック" pitchFamily="-110" charset="-128"/>
              </a:rPr>
              <a:t>HCl</a:t>
            </a:r>
            <a:r>
              <a:rPr lang="en-US" altLang="en-US" sz="2400" dirty="0" smtClean="0">
                <a:solidFill>
                  <a:srgbClr val="000000"/>
                </a:solidFill>
                <a:ea typeface="ＭＳ Ｐゴシック" pitchFamily="-110" charset="-128"/>
              </a:rPr>
              <a:t> as a by-product. Pyridine neutralizes the </a:t>
            </a:r>
            <a:r>
              <a:rPr lang="en-US" altLang="en-US" sz="2400" dirty="0" err="1" smtClean="0">
                <a:solidFill>
                  <a:srgbClr val="000000"/>
                </a:solidFill>
                <a:ea typeface="ＭＳ Ｐゴシック" pitchFamily="-110" charset="-128"/>
              </a:rPr>
              <a:t>HCl</a:t>
            </a:r>
            <a:r>
              <a:rPr lang="en-US" altLang="en-US" sz="2400" dirty="0" smtClean="0">
                <a:solidFill>
                  <a:srgbClr val="000000"/>
                </a:solidFill>
                <a:ea typeface="ＭＳ Ｐゴシック" pitchFamily="-110" charset="-128"/>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720"/>
          <a:stretch/>
        </p:blipFill>
        <p:spPr>
          <a:xfrm>
            <a:off x="304800" y="2095282"/>
            <a:ext cx="8534400" cy="2019518"/>
          </a:xfrm>
          <a:prstGeom prst="rect">
            <a:avLst/>
          </a:prstGeom>
        </p:spPr>
      </p:pic>
    </p:spTree>
    <p:extLst>
      <p:ext uri="{BB962C8B-B14F-4D97-AF65-F5344CB8AC3E}">
        <p14:creationId xmlns:p14="http://schemas.microsoft.com/office/powerpoint/2010/main" val="17451574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Nitrate Esters</a:t>
            </a:r>
          </a:p>
        </p:txBody>
      </p:sp>
      <p:sp>
        <p:nvSpPr>
          <p:cNvPr id="6" name="Rectangle 11"/>
          <p:cNvSpPr txBox="1">
            <a:spLocks noChangeArrowheads="1"/>
          </p:cNvSpPr>
          <p:nvPr/>
        </p:nvSpPr>
        <p:spPr>
          <a:xfrm>
            <a:off x="348334" y="4419600"/>
            <a:ext cx="822960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400" smtClean="0">
                <a:solidFill>
                  <a:srgbClr val="000000"/>
                </a:solidFill>
                <a:ea typeface="ＭＳ Ｐゴシック" pitchFamily="-110" charset="-128"/>
              </a:rPr>
              <a:t>The best-known nitrate ester is nitroglycerine, whose systematic name is glyceryl trinitrate.  </a:t>
            </a:r>
          </a:p>
          <a:p>
            <a:pPr>
              <a:lnSpc>
                <a:spcPct val="90000"/>
              </a:lnSpc>
            </a:pPr>
            <a:r>
              <a:rPr lang="en-US" altLang="en-US" sz="2400" smtClean="0">
                <a:solidFill>
                  <a:srgbClr val="000000"/>
                </a:solidFill>
                <a:ea typeface="ＭＳ Ｐゴシック" pitchFamily="-110" charset="-128"/>
              </a:rPr>
              <a:t>Glyceryl trinitrate results from the reaction of glycerol (1,2,3-propanetriol) with three molecules of nitric acid.</a:t>
            </a:r>
            <a:endParaRPr lang="en-US" altLang="en-US" sz="2400" smtClean="0">
              <a:ea typeface="ＭＳ Ｐゴシック" pitchFamily="-110"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179"/>
          <a:stretch/>
        </p:blipFill>
        <p:spPr>
          <a:xfrm>
            <a:off x="304800" y="1526612"/>
            <a:ext cx="8534400" cy="2218074"/>
          </a:xfrm>
          <a:prstGeom prst="rect">
            <a:avLst/>
          </a:prstGeom>
        </p:spPr>
      </p:pic>
    </p:spTree>
    <p:extLst>
      <p:ext uri="{BB962C8B-B14F-4D97-AF65-F5344CB8AC3E}">
        <p14:creationId xmlns:p14="http://schemas.microsoft.com/office/powerpoint/2010/main" val="208498473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Phosphate Esters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750"/>
          <a:stretch/>
        </p:blipFill>
        <p:spPr>
          <a:xfrm>
            <a:off x="304800" y="1919805"/>
            <a:ext cx="8534400" cy="3414195"/>
          </a:xfrm>
          <a:prstGeom prst="rect">
            <a:avLst/>
          </a:prstGeom>
        </p:spPr>
      </p:pic>
    </p:spTree>
    <p:extLst>
      <p:ext uri="{BB962C8B-B14F-4D97-AF65-F5344CB8AC3E}">
        <p14:creationId xmlns:p14="http://schemas.microsoft.com/office/powerpoint/2010/main" val="3299169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Oxidation of </a:t>
            </a:r>
            <a:r>
              <a:rPr lang="en-US" sz="4400" b="0" dirty="0" smtClean="0">
                <a:solidFill>
                  <a:schemeClr val="tx1"/>
                </a:solidFill>
              </a:rPr>
              <a:t>2</a:t>
            </a:r>
            <a:r>
              <a:rPr lang="en-US" sz="4400" b="0" dirty="0" smtClean="0">
                <a:solidFill>
                  <a:schemeClr val="tx1"/>
                </a:solidFill>
                <a:ea typeface="Calibri"/>
              </a:rPr>
              <a:t>°</a:t>
            </a:r>
            <a:r>
              <a:rPr lang="en-US" sz="4400" b="0" dirty="0" smtClean="0">
                <a:solidFill>
                  <a:schemeClr val="tx1"/>
                </a:solidFill>
              </a:rPr>
              <a:t> </a:t>
            </a:r>
            <a:r>
              <a:rPr lang="en-US" sz="4400" b="0" dirty="0">
                <a:solidFill>
                  <a:schemeClr val="tx1"/>
                </a:solidFill>
              </a:rPr>
              <a:t>Alcohols</a:t>
            </a:r>
            <a:endParaRPr lang="en-US" sz="4400" b="0" dirty="0" smtClean="0">
              <a:solidFill>
                <a:schemeClr val="tx1"/>
              </a:solidFill>
            </a:endParaRPr>
          </a:p>
        </p:txBody>
      </p:sp>
      <p:sp>
        <p:nvSpPr>
          <p:cNvPr id="4" name="Rectangle 3"/>
          <p:cNvSpPr txBox="1">
            <a:spLocks noChangeArrowheads="1"/>
          </p:cNvSpPr>
          <p:nvPr/>
        </p:nvSpPr>
        <p:spPr bwMode="auto">
          <a:xfrm>
            <a:off x="348343" y="1589314"/>
            <a:ext cx="3810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400" dirty="0" smtClean="0">
                <a:ea typeface="ＭＳ Ｐゴシック" pitchFamily="-110" charset="-128"/>
              </a:rPr>
              <a:t>A 2</a:t>
            </a:r>
            <a:r>
              <a:rPr lang="en-US" sz="2400" dirty="0" smtClean="0">
                <a:ea typeface="Calibri"/>
              </a:rPr>
              <a:t>°</a:t>
            </a:r>
            <a:r>
              <a:rPr lang="en-US" altLang="en-US" sz="2400" dirty="0" smtClean="0">
                <a:ea typeface="ＭＳ Ｐゴシック" pitchFamily="-110" charset="-128"/>
              </a:rPr>
              <a:t> alcohol becomes a ketone.</a:t>
            </a:r>
          </a:p>
          <a:p>
            <a:pPr>
              <a:lnSpc>
                <a:spcPct val="90000"/>
              </a:lnSpc>
            </a:pPr>
            <a:r>
              <a:rPr lang="en-US" altLang="en-US" sz="2400" dirty="0" smtClean="0">
                <a:ea typeface="ＭＳ Ｐゴシック" pitchFamily="-110" charset="-128"/>
              </a:rPr>
              <a:t>Traditional oxidizing agents are chromium- based reagents such as Na</a:t>
            </a:r>
            <a:r>
              <a:rPr lang="en-US" altLang="en-US" sz="2400" baseline="-25000" dirty="0" smtClean="0">
                <a:ea typeface="ＭＳ Ｐゴシック" pitchFamily="-110" charset="-128"/>
              </a:rPr>
              <a:t>2</a:t>
            </a:r>
            <a:r>
              <a:rPr lang="en-US" altLang="en-US" sz="2400" dirty="0" smtClean="0">
                <a:ea typeface="ＭＳ Ｐゴシック" pitchFamily="-110" charset="-128"/>
              </a:rPr>
              <a:t>Cr</a:t>
            </a:r>
            <a:r>
              <a:rPr lang="en-US" altLang="en-US" sz="2400" baseline="-25000" dirty="0" smtClean="0">
                <a:ea typeface="ＭＳ Ｐゴシック" pitchFamily="-110" charset="-128"/>
              </a:rPr>
              <a:t>2</a:t>
            </a:r>
            <a:r>
              <a:rPr lang="en-US" altLang="en-US" sz="2400" dirty="0" smtClean="0">
                <a:ea typeface="ＭＳ Ｐゴシック" pitchFamily="-110" charset="-128"/>
              </a:rPr>
              <a:t>O</a:t>
            </a:r>
            <a:r>
              <a:rPr lang="en-US" altLang="en-US" sz="2400" baseline="-25000" dirty="0" smtClean="0">
                <a:ea typeface="ＭＳ Ｐゴシック" pitchFamily="-110" charset="-128"/>
              </a:rPr>
              <a:t>7</a:t>
            </a:r>
            <a:r>
              <a:rPr lang="en-US" altLang="en-US" sz="2400" dirty="0" smtClean="0">
                <a:ea typeface="ＭＳ Ｐゴシック" pitchFamily="-110" charset="-128"/>
              </a:rPr>
              <a:t> in H</a:t>
            </a:r>
            <a:r>
              <a:rPr lang="en-US" altLang="en-US" sz="2400" baseline="-25000" dirty="0" smtClean="0">
                <a:ea typeface="ＭＳ Ｐゴシック" pitchFamily="-110" charset="-128"/>
              </a:rPr>
              <a:t>2</a:t>
            </a:r>
            <a:r>
              <a:rPr lang="en-US" altLang="en-US" sz="2400" dirty="0" smtClean="0">
                <a:ea typeface="ＭＳ Ｐゴシック" pitchFamily="-110" charset="-128"/>
              </a:rPr>
              <a:t>SO</a:t>
            </a:r>
            <a:r>
              <a:rPr lang="en-US" altLang="en-US" sz="2400" baseline="-25000" dirty="0" smtClean="0">
                <a:ea typeface="ＭＳ Ｐゴシック" pitchFamily="-110" charset="-128"/>
              </a:rPr>
              <a:t>4</a:t>
            </a:r>
            <a:r>
              <a:rPr lang="en-US" altLang="en-US" sz="2400" dirty="0" smtClean="0">
                <a:ea typeface="ＭＳ Ｐゴシック" pitchFamily="-110" charset="-128"/>
              </a:rPr>
              <a:t>.</a:t>
            </a:r>
          </a:p>
          <a:p>
            <a:pPr>
              <a:lnSpc>
                <a:spcPct val="90000"/>
              </a:lnSpc>
            </a:pPr>
            <a:r>
              <a:rPr lang="en-US" altLang="en-US" sz="2400" dirty="0" smtClean="0">
                <a:ea typeface="ＭＳ Ｐゴシック" pitchFamily="-110" charset="-128"/>
              </a:rPr>
              <a:t>Active reagent probably is H</a:t>
            </a:r>
            <a:r>
              <a:rPr lang="en-US" altLang="en-US" sz="2400" baseline="-25000" dirty="0" smtClean="0">
                <a:ea typeface="ＭＳ Ｐゴシック" pitchFamily="-110" charset="-128"/>
              </a:rPr>
              <a:t>2</a:t>
            </a:r>
            <a:r>
              <a:rPr lang="en-US" altLang="en-US" sz="2400" dirty="0" smtClean="0">
                <a:ea typeface="ＭＳ Ｐゴシック" pitchFamily="-110" charset="-128"/>
              </a:rPr>
              <a:t>CrO</a:t>
            </a:r>
            <a:r>
              <a:rPr lang="en-US" altLang="en-US" sz="2400" baseline="-25000" dirty="0" smtClean="0">
                <a:ea typeface="ＭＳ Ｐゴシック" pitchFamily="-110" charset="-128"/>
              </a:rPr>
              <a:t>4</a:t>
            </a:r>
            <a:r>
              <a:rPr lang="en-US" altLang="en-US" sz="2400" dirty="0" smtClean="0">
                <a:ea typeface="ＭＳ Ｐゴシック" pitchFamily="-110" charset="-128"/>
              </a:rPr>
              <a:t> or HCrO</a:t>
            </a:r>
            <a:r>
              <a:rPr lang="en-US" altLang="en-US" sz="2400" baseline="-25000" dirty="0" smtClean="0">
                <a:ea typeface="ＭＳ Ｐゴシック" pitchFamily="-110" charset="-128"/>
              </a:rPr>
              <a:t>4</a:t>
            </a:r>
            <a:r>
              <a:rPr lang="en-US" altLang="en-US" sz="2400" baseline="30000" dirty="0" smtClean="0">
                <a:ea typeface="ＭＳ Ｐゴシック" pitchFamily="-110" charset="-128"/>
              </a:rPr>
              <a:t>–</a:t>
            </a:r>
            <a:r>
              <a:rPr lang="en-US" altLang="en-US" sz="2400" dirty="0" smtClean="0">
                <a:ea typeface="ＭＳ Ｐゴシック" pitchFamily="-110" charset="-128"/>
              </a:rPr>
              <a:t>.</a:t>
            </a:r>
          </a:p>
          <a:p>
            <a:pPr>
              <a:lnSpc>
                <a:spcPct val="90000"/>
              </a:lnSpc>
            </a:pPr>
            <a:r>
              <a:rPr lang="en-US" altLang="en-US" sz="2400" dirty="0" smtClean="0">
                <a:ea typeface="ＭＳ Ｐゴシック" pitchFamily="-110" charset="-128"/>
              </a:rPr>
              <a:t>Color change is orange to greenish-blue.</a:t>
            </a:r>
          </a:p>
          <a:p>
            <a:pPr>
              <a:lnSpc>
                <a:spcPct val="90000"/>
              </a:lnSpc>
            </a:pPr>
            <a:r>
              <a:rPr lang="en-US" altLang="en-US" sz="2400" dirty="0" smtClean="0">
                <a:ea typeface="ＭＳ Ｐゴシック" pitchFamily="-110" charset="-128"/>
              </a:rPr>
              <a:t>Chromium is highly toxic and difficult to dispose of properly.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112"/>
          <a:stretch/>
        </p:blipFill>
        <p:spPr>
          <a:xfrm>
            <a:off x="4247016" y="2898929"/>
            <a:ext cx="4777242" cy="2228242"/>
          </a:xfrm>
          <a:prstGeom prst="rect">
            <a:avLst/>
          </a:prstGeom>
        </p:spPr>
      </p:pic>
    </p:spTree>
    <p:extLst>
      <p:ext uri="{BB962C8B-B14F-4D97-AF65-F5344CB8AC3E}">
        <p14:creationId xmlns:p14="http://schemas.microsoft.com/office/powerpoint/2010/main" val="169211139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a:solidFill>
                  <a:srgbClr val="000000"/>
                </a:solidFill>
                <a:ea typeface="ＭＳ Ｐゴシック" pitchFamily="-110" charset="-128"/>
              </a:rPr>
              <a:t>Phosphate Esters in DNA</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315"/>
          <a:stretch/>
        </p:blipFill>
        <p:spPr>
          <a:xfrm>
            <a:off x="1578428" y="1547078"/>
            <a:ext cx="6161314" cy="4604325"/>
          </a:xfrm>
          <a:prstGeom prst="rect">
            <a:avLst/>
          </a:prstGeom>
        </p:spPr>
      </p:pic>
    </p:spTree>
    <p:extLst>
      <p:ext uri="{BB962C8B-B14F-4D97-AF65-F5344CB8AC3E}">
        <p14:creationId xmlns:p14="http://schemas.microsoft.com/office/powerpoint/2010/main" val="35818350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4400" b="0" dirty="0" err="1">
                <a:solidFill>
                  <a:srgbClr val="000000"/>
                </a:solidFill>
                <a:ea typeface="ＭＳ Ｐゴシック" pitchFamily="-110" charset="-128"/>
              </a:rPr>
              <a:t>Alkoxide</a:t>
            </a:r>
            <a:r>
              <a:rPr lang="en-US" altLang="en-US" sz="4400" b="0" dirty="0">
                <a:solidFill>
                  <a:srgbClr val="000000"/>
                </a:solidFill>
                <a:ea typeface="ＭＳ Ｐゴシック" pitchFamily="-110" charset="-128"/>
              </a:rPr>
              <a:t> Ions: Williamson </a:t>
            </a:r>
            <a:r>
              <a:rPr lang="en-US" altLang="en-US" sz="4400" b="0" dirty="0" smtClean="0">
                <a:solidFill>
                  <a:srgbClr val="000000"/>
                </a:solidFill>
                <a:ea typeface="ＭＳ Ｐゴシック" pitchFamily="-110" charset="-128"/>
              </a:rPr>
              <a:t/>
            </a:r>
            <a:br>
              <a:rPr lang="en-US" altLang="en-US" sz="4400" b="0" dirty="0" smtClean="0">
                <a:solidFill>
                  <a:srgbClr val="000000"/>
                </a:solidFill>
                <a:ea typeface="ＭＳ Ｐゴシック" pitchFamily="-110" charset="-128"/>
              </a:rPr>
            </a:br>
            <a:r>
              <a:rPr lang="en-US" altLang="en-US" sz="4400" b="0" dirty="0" smtClean="0">
                <a:solidFill>
                  <a:srgbClr val="000000"/>
                </a:solidFill>
                <a:ea typeface="ＭＳ Ｐゴシック" pitchFamily="-110" charset="-128"/>
              </a:rPr>
              <a:t>Ether </a:t>
            </a:r>
            <a:r>
              <a:rPr lang="en-US" altLang="en-US" sz="4400" b="0" dirty="0">
                <a:solidFill>
                  <a:srgbClr val="000000"/>
                </a:solidFill>
                <a:ea typeface="ＭＳ Ｐゴシック" pitchFamily="-110" charset="-128"/>
              </a:rPr>
              <a:t>Synthesis</a:t>
            </a:r>
          </a:p>
        </p:txBody>
      </p:sp>
      <p:sp>
        <p:nvSpPr>
          <p:cNvPr id="4" name="Rectangle 3"/>
          <p:cNvSpPr txBox="1">
            <a:spLocks noChangeArrowheads="1"/>
          </p:cNvSpPr>
          <p:nvPr/>
        </p:nvSpPr>
        <p:spPr>
          <a:xfrm>
            <a:off x="359229" y="4060371"/>
            <a:ext cx="8610600" cy="21989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altLang="en-US" sz="2000" smtClean="0">
                <a:solidFill>
                  <a:srgbClr val="000000"/>
                </a:solidFill>
                <a:ea typeface="ＭＳ Ｐゴシック" pitchFamily="-110" charset="-128"/>
              </a:rPr>
              <a:t>Ethers can be synthesized by the reaction of alkoxide ions with primary alkyl halides in what is known as the Williamson ether synthesis. </a:t>
            </a:r>
          </a:p>
          <a:p>
            <a:pPr>
              <a:lnSpc>
                <a:spcPct val="90000"/>
              </a:lnSpc>
            </a:pPr>
            <a:r>
              <a:rPr lang="en-US" altLang="en-US" sz="2000" smtClean="0">
                <a:solidFill>
                  <a:srgbClr val="000000"/>
                </a:solidFill>
                <a:ea typeface="ＭＳ Ｐゴシック" pitchFamily="-110" charset="-128"/>
              </a:rPr>
              <a:t>This is an S</a:t>
            </a:r>
            <a:r>
              <a:rPr lang="en-US" altLang="en-US" sz="2000" baseline="-25000" smtClean="0">
                <a:solidFill>
                  <a:srgbClr val="000000"/>
                </a:solidFill>
                <a:ea typeface="ＭＳ Ｐゴシック" pitchFamily="-110" charset="-128"/>
              </a:rPr>
              <a:t>N</a:t>
            </a:r>
            <a:r>
              <a:rPr lang="en-US" altLang="en-US" sz="2000" smtClean="0">
                <a:solidFill>
                  <a:srgbClr val="000000"/>
                </a:solidFill>
                <a:ea typeface="ＭＳ Ｐゴシック" pitchFamily="-110" charset="-128"/>
              </a:rPr>
              <a:t>2 displacement reaction and, as such, works better with primary alkyl halides to facilitate back-side attack.  </a:t>
            </a:r>
          </a:p>
          <a:p>
            <a:pPr>
              <a:lnSpc>
                <a:spcPct val="90000"/>
              </a:lnSpc>
            </a:pPr>
            <a:r>
              <a:rPr lang="en-US" altLang="en-US" sz="2000" smtClean="0">
                <a:solidFill>
                  <a:srgbClr val="000000"/>
                </a:solidFill>
                <a:ea typeface="ＭＳ Ｐゴシック" pitchFamily="-110" charset="-128"/>
              </a:rPr>
              <a:t>If a secondary or tertiary alkyl halide is used, the alkoxide will act as a base and an elimination will take place.</a:t>
            </a:r>
            <a:endParaRPr lang="en-US" altLang="en-US" sz="2000" smtClean="0">
              <a:ea typeface="ＭＳ Ｐゴシック" pitchFamily="-110" charset="-128"/>
            </a:endParaRPr>
          </a:p>
          <a:p>
            <a:pPr>
              <a:lnSpc>
                <a:spcPct val="90000"/>
              </a:lnSpc>
            </a:pPr>
            <a:endParaRPr lang="en-US" altLang="en-US" sz="2000" dirty="0" smtClean="0">
              <a:ea typeface="ＭＳ Ｐゴシック" pitchFamily="-110"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3713"/>
          <a:stretch/>
        </p:blipFill>
        <p:spPr>
          <a:xfrm>
            <a:off x="304800" y="2205881"/>
            <a:ext cx="8534400" cy="983633"/>
          </a:xfrm>
          <a:prstGeom prst="rect">
            <a:avLst/>
          </a:prstGeom>
        </p:spPr>
      </p:pic>
    </p:spTree>
    <p:extLst>
      <p:ext uri="{BB962C8B-B14F-4D97-AF65-F5344CB8AC3E}">
        <p14:creationId xmlns:p14="http://schemas.microsoft.com/office/powerpoint/2010/main" val="35945744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Formation of the Acid </a:t>
            </a:r>
            <a:r>
              <a:rPr lang="en-US" sz="4400" b="0" dirty="0" smtClean="0">
                <a:solidFill>
                  <a:schemeClr val="tx1"/>
                </a:solidFill>
              </a:rPr>
              <a:t/>
            </a:r>
            <a:br>
              <a:rPr lang="en-US" sz="4400" b="0" dirty="0" smtClean="0">
                <a:solidFill>
                  <a:schemeClr val="tx1"/>
                </a:solidFill>
              </a:rPr>
            </a:br>
            <a:r>
              <a:rPr lang="en-US" sz="4400" b="0" dirty="0" smtClean="0">
                <a:solidFill>
                  <a:schemeClr val="tx1"/>
                </a:solidFill>
              </a:rPr>
              <a:t>Chromate </a:t>
            </a:r>
            <a:r>
              <a:rPr lang="en-US" sz="4400" b="0" dirty="0">
                <a:solidFill>
                  <a:schemeClr val="tx1"/>
                </a:solidFill>
              </a:rPr>
              <a:t>Ion</a:t>
            </a:r>
            <a:endParaRPr lang="en-US" sz="4400" b="0" dirty="0" smtClean="0">
              <a:solidFill>
                <a:schemeClr val="tx1"/>
              </a:solidFill>
            </a:endParaRPr>
          </a:p>
        </p:txBody>
      </p:sp>
      <p:sp>
        <p:nvSpPr>
          <p:cNvPr id="5" name="Text Placeholder 8"/>
          <p:cNvSpPr txBox="1">
            <a:spLocks/>
          </p:cNvSpPr>
          <p:nvPr/>
        </p:nvSpPr>
        <p:spPr>
          <a:xfrm>
            <a:off x="348340" y="5029200"/>
            <a:ext cx="7946574" cy="118654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dirty="0" smtClean="0">
                <a:ea typeface="ＭＳ Ｐゴシック" pitchFamily="-110" charset="-128"/>
              </a:rPr>
              <a:t>CrO</a:t>
            </a:r>
            <a:r>
              <a:rPr lang="en-US" altLang="en-US" baseline="-25000" dirty="0" smtClean="0">
                <a:ea typeface="ＭＳ Ｐゴシック" pitchFamily="-110" charset="-128"/>
              </a:rPr>
              <a:t>3</a:t>
            </a:r>
            <a:r>
              <a:rPr lang="en-US" altLang="en-US" dirty="0" smtClean="0">
                <a:ea typeface="ＭＳ Ｐゴシック" pitchFamily="-110" charset="-128"/>
              </a:rPr>
              <a:t> will also produce chromic acid in the presence of H</a:t>
            </a:r>
            <a:r>
              <a:rPr lang="en-US" altLang="en-US" baseline="-25000" dirty="0" smtClean="0">
                <a:ea typeface="ＭＳ Ｐゴシック" pitchFamily="-110" charset="-128"/>
              </a:rPr>
              <a:t>2</a:t>
            </a:r>
            <a:r>
              <a:rPr lang="en-US" altLang="en-US" dirty="0" smtClean="0">
                <a:ea typeface="ＭＳ Ｐゴシック" pitchFamily="-110" charset="-128"/>
              </a:rPr>
              <a:t>SO</a:t>
            </a:r>
            <a:r>
              <a:rPr lang="en-US" altLang="en-US" baseline="-25000" dirty="0" smtClean="0">
                <a:ea typeface="ＭＳ Ｐゴシック" pitchFamily="-110" charset="-128"/>
              </a:rPr>
              <a:t>4</a:t>
            </a:r>
            <a:r>
              <a:rPr lang="en-US" altLang="en-US" dirty="0" smtClean="0">
                <a:ea typeface="ＭＳ Ｐゴシック" pitchFamily="-110" charset="-128"/>
              </a:rPr>
              <a:t> and H</a:t>
            </a:r>
            <a:r>
              <a:rPr lang="en-US" altLang="en-US" baseline="-25000" dirty="0" smtClean="0">
                <a:ea typeface="ＭＳ Ｐゴシック" pitchFamily="-110" charset="-128"/>
              </a:rPr>
              <a:t>2</a:t>
            </a:r>
            <a:r>
              <a:rPr lang="en-US" altLang="en-US" dirty="0" smtClean="0">
                <a:ea typeface="ＭＳ Ｐゴシック" pitchFamily="-110" charset="-128"/>
              </a:rPr>
              <a:t>O.</a:t>
            </a:r>
          </a:p>
        </p:txBody>
      </p:sp>
      <p:pic>
        <p:nvPicPr>
          <p:cNvPr id="6" name="Picture 1"/>
          <p:cNvPicPr>
            <a:picLocks noChangeAspect="1"/>
          </p:cNvPicPr>
          <p:nvPr/>
        </p:nvPicPr>
        <p:blipFill rotWithShape="1">
          <a:blip r:embed="rId3">
            <a:extLst>
              <a:ext uri="{28A0092B-C50C-407E-A947-70E740481C1C}">
                <a14:useLocalDpi xmlns:a14="http://schemas.microsoft.com/office/drawing/2010/main" val="0"/>
              </a:ext>
            </a:extLst>
          </a:blip>
          <a:srcRect b="5967"/>
          <a:stretch/>
        </p:blipFill>
        <p:spPr bwMode="auto">
          <a:xfrm>
            <a:off x="348340" y="1958171"/>
            <a:ext cx="8534400" cy="266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1766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Oxidation Mechanism</a:t>
            </a:r>
            <a:endParaRPr lang="en-US" sz="4400" b="0" dirty="0" smtClean="0">
              <a:solidFill>
                <a:schemeClr val="tx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546"/>
          <a:stretch/>
        </p:blipFill>
        <p:spPr>
          <a:xfrm>
            <a:off x="304800" y="1543594"/>
            <a:ext cx="8534400" cy="4204063"/>
          </a:xfrm>
          <a:prstGeom prst="rect">
            <a:avLst/>
          </a:prstGeom>
        </p:spPr>
      </p:pic>
    </p:spTree>
    <p:extLst>
      <p:ext uri="{BB962C8B-B14F-4D97-AF65-F5344CB8AC3E}">
        <p14:creationId xmlns:p14="http://schemas.microsoft.com/office/powerpoint/2010/main" val="41807112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400" b="0" dirty="0">
                <a:solidFill>
                  <a:schemeClr val="tx1"/>
                </a:solidFill>
              </a:rPr>
              <a:t>Oxidation of </a:t>
            </a:r>
            <a:r>
              <a:rPr lang="en-US" sz="4400" b="0" dirty="0" smtClean="0">
                <a:solidFill>
                  <a:schemeClr val="tx1"/>
                </a:solidFill>
              </a:rPr>
              <a:t>1</a:t>
            </a:r>
            <a:r>
              <a:rPr lang="en-US" sz="4400" b="0" dirty="0" smtClean="0">
                <a:solidFill>
                  <a:schemeClr val="tx1"/>
                </a:solidFill>
                <a:ea typeface="Calibri"/>
              </a:rPr>
              <a:t>°</a:t>
            </a:r>
            <a:r>
              <a:rPr lang="en-US" sz="4400" b="0" dirty="0" smtClean="0">
                <a:solidFill>
                  <a:schemeClr val="tx1"/>
                </a:solidFill>
              </a:rPr>
              <a:t> </a:t>
            </a:r>
            <a:r>
              <a:rPr lang="en-US" sz="4400" b="0" dirty="0">
                <a:solidFill>
                  <a:schemeClr val="tx1"/>
                </a:solidFill>
              </a:rPr>
              <a:t>Alcohols to Carboxylic Acids</a:t>
            </a:r>
            <a:endParaRPr lang="en-US" sz="4400" b="0" dirty="0" smtClean="0">
              <a:solidFill>
                <a:schemeClr val="tx1"/>
              </a:solidFill>
            </a:endParaRPr>
          </a:p>
        </p:txBody>
      </p:sp>
      <p:sp>
        <p:nvSpPr>
          <p:cNvPr id="4" name="Rectangle 3"/>
          <p:cNvSpPr txBox="1">
            <a:spLocks noChangeArrowheads="1"/>
          </p:cNvSpPr>
          <p:nvPr/>
        </p:nvSpPr>
        <p:spPr>
          <a:xfrm>
            <a:off x="348341" y="4582885"/>
            <a:ext cx="8545287" cy="182880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0"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800" dirty="0" smtClean="0">
                <a:ea typeface="ＭＳ Ｐゴシック" pitchFamily="-110" charset="-128"/>
              </a:rPr>
              <a:t>Chromic acid reagent oxidizes primary alcohols to carboxylic acids.</a:t>
            </a:r>
          </a:p>
          <a:p>
            <a:r>
              <a:rPr lang="en-US" altLang="en-US" sz="2800" dirty="0" smtClean="0">
                <a:ea typeface="ＭＳ Ｐゴシック" pitchFamily="-110" charset="-128"/>
              </a:rPr>
              <a:t>The oxidizing agent is too strong to stop at the aldehyde.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174"/>
          <a:stretch/>
        </p:blipFill>
        <p:spPr>
          <a:xfrm>
            <a:off x="1480455" y="2230702"/>
            <a:ext cx="6281057" cy="2067622"/>
          </a:xfrm>
          <a:prstGeom prst="rect">
            <a:avLst/>
          </a:prstGeom>
        </p:spPr>
      </p:pic>
    </p:spTree>
    <p:extLst>
      <p:ext uri="{BB962C8B-B14F-4D97-AF65-F5344CB8AC3E}">
        <p14:creationId xmlns:p14="http://schemas.microsoft.com/office/powerpoint/2010/main" val="18971239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14812</TotalTime>
  <Words>1893</Words>
  <Application>Microsoft Macintosh PowerPoint</Application>
  <PresentationFormat>On-screen Show (4:3)</PresentationFormat>
  <Paragraphs>281</Paragraphs>
  <Slides>61</Slides>
  <Notes>60</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HA5Lect_template</vt:lpstr>
      <vt:lpstr>2_Default Design</vt:lpstr>
      <vt:lpstr>PowerPoint Presentation</vt:lpstr>
      <vt:lpstr>Types of Alcohol Reactions</vt:lpstr>
      <vt:lpstr>Summary Table</vt:lpstr>
      <vt:lpstr>Oxidation States</vt:lpstr>
      <vt:lpstr>Oxidation States of Carbons</vt:lpstr>
      <vt:lpstr>Oxidation of 2° Alcohols</vt:lpstr>
      <vt:lpstr>Formation of the Acid  Chromate Ion</vt:lpstr>
      <vt:lpstr>Oxidation Mechanism</vt:lpstr>
      <vt:lpstr>Oxidation of 1° Alcohols to Carboxylic Acids</vt:lpstr>
      <vt:lpstr>Pyridinium Chlorochromate (PCC)</vt:lpstr>
      <vt:lpstr>Pyridinium Chlorochromate (PCC)</vt:lpstr>
      <vt:lpstr>3° Alcohols Cannot Be Oxidized</vt:lpstr>
      <vt:lpstr>Sodium Hypochlorite (NaOCl)</vt:lpstr>
      <vt:lpstr>Swern Oxidation</vt:lpstr>
      <vt:lpstr>Dess–Martin Periodinane (DMP)</vt:lpstr>
      <vt:lpstr>Solved Problem 1</vt:lpstr>
      <vt:lpstr>Solved Problem 1 (Continued)</vt:lpstr>
      <vt:lpstr>Biological Oxidation</vt:lpstr>
      <vt:lpstr>Enzymatic Oxidation of Ethanol</vt:lpstr>
      <vt:lpstr>Biological Oxidation of  Methanol and Glycol</vt:lpstr>
      <vt:lpstr>Alcohol As a Nucleophile</vt:lpstr>
      <vt:lpstr>Alcohol As an Electrophile</vt:lpstr>
      <vt:lpstr>Tosylate Esters</vt:lpstr>
      <vt:lpstr>Substitution and Elimination Reactions Using Tosylates</vt:lpstr>
      <vt:lpstr>SN2 Reactions with Tosylates</vt:lpstr>
      <vt:lpstr>Summary of Tosylate Reactions</vt:lpstr>
      <vt:lpstr>Reduction of Alcohols</vt:lpstr>
      <vt:lpstr>Reaction of Alcohols with Acids</vt:lpstr>
      <vt:lpstr>Reaction of Alcohols with HBr</vt:lpstr>
      <vt:lpstr>SN1 Mechanism</vt:lpstr>
      <vt:lpstr>SN2 Mechanism</vt:lpstr>
      <vt:lpstr>Reaction with HCl</vt:lpstr>
      <vt:lpstr>SN2 Reaction with the  Lucas Reagent</vt:lpstr>
      <vt:lpstr>SN1 Reaction with the  Lucas Reagent</vt:lpstr>
      <vt:lpstr>Limitations of HX Reactions</vt:lpstr>
      <vt:lpstr>Solved Problem 2</vt:lpstr>
      <vt:lpstr>Solved Problem 2 (Continued)</vt:lpstr>
      <vt:lpstr>Reactions with  Phosphorus Halides</vt:lpstr>
      <vt:lpstr>Examples</vt:lpstr>
      <vt:lpstr>Mechanism with PBr3</vt:lpstr>
      <vt:lpstr>Reaction of Alcohols with Thionyl Chloride</vt:lpstr>
      <vt:lpstr>Mechanism of Thionyl  Chloride Reaction</vt:lpstr>
      <vt:lpstr>Dehydration Reactions</vt:lpstr>
      <vt:lpstr>Dehydration of Alcohols</vt:lpstr>
      <vt:lpstr>Mechanism of Dehydration: E1</vt:lpstr>
      <vt:lpstr>Energy Diagram, E1</vt:lpstr>
      <vt:lpstr>Solved Problem 3</vt:lpstr>
      <vt:lpstr>Bimolecular Condensation to Form Ethers (Industrial)</vt:lpstr>
      <vt:lpstr>Unique Reactions of Diols</vt:lpstr>
      <vt:lpstr>Pinacol Rearrangement</vt:lpstr>
      <vt:lpstr>Mechanism of the Pinacol Rearrangement</vt:lpstr>
      <vt:lpstr>Mechanism of the Pinacol Rearrangement (Continued)</vt:lpstr>
      <vt:lpstr>Periodic Acid Cleavage  of Glycols</vt:lpstr>
      <vt:lpstr>Mechanism of HIO4 Cleavage</vt:lpstr>
      <vt:lpstr>Esterification</vt:lpstr>
      <vt:lpstr>Fischer Esterification</vt:lpstr>
      <vt:lpstr>Reaction of Alcohols with  Acyl Chlorides</vt:lpstr>
      <vt:lpstr>Nitrate Esters</vt:lpstr>
      <vt:lpstr>Phosphate Esters</vt:lpstr>
      <vt:lpstr>Phosphate Esters in DNA</vt:lpstr>
      <vt:lpstr>Alkoxide Ions: Williamson  Ether Synthesis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Administrator</cp:lastModifiedBy>
  <cp:revision>287</cp:revision>
  <dcterms:created xsi:type="dcterms:W3CDTF">2007-09-26T05:29:17Z</dcterms:created>
  <dcterms:modified xsi:type="dcterms:W3CDTF">2016-04-13T16:56:59Z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