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66"/>
  </p:notesMasterIdLst>
  <p:handoutMasterIdLst>
    <p:handoutMasterId r:id="rId67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33CC"/>
    <a:srgbClr val="FF6600"/>
    <a:srgbClr val="333399"/>
    <a:srgbClr val="FFFFCC"/>
    <a:srgbClr val="FF66FF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120" y="-108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205413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12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4600721" y="3635827"/>
            <a:ext cx="4512212" cy="141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Infrared Spectroscopy and </a:t>
            </a:r>
            <a:br>
              <a:rPr lang="en-US" altLang="en-US" sz="28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Mass Spectrometry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"/>
          <a:stretch/>
        </p:blipFill>
        <p:spPr>
          <a:xfrm>
            <a:off x="113728" y="1600200"/>
            <a:ext cx="4486993" cy="2956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Vibrational Modes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3" y="4517573"/>
            <a:ext cx="8665037" cy="15022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 nonlinear molecule with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atoms has 3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– 6 fundamental vibrational modes.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Water has 3(3) – 6 = 3 modes. Two of these are stretching modes, and one is a bending mode (scissoring).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>
            <a:off x="304800" y="1890196"/>
            <a:ext cx="8534400" cy="18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Fingerprint Region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the </a:t>
            </a:r>
            <a:r>
              <a:rPr lang="en-US" sz="4400" b="0" dirty="0">
                <a:solidFill>
                  <a:schemeClr val="tx1"/>
                </a:solidFill>
              </a:rPr>
              <a:t>Spectrum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981200"/>
            <a:ext cx="81534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No two molecules will give exactly the same IR spectrum (except enantiomers).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Fingerprint region is between 600</a:t>
            </a:r>
            <a:r>
              <a:rPr lang="en-US" altLang="en-US" dirty="0" smtClean="0">
                <a:ea typeface="ＭＳ Ｐゴシック" pitchFamily="-110" charset="-128"/>
                <a:cs typeface="Arial" charset="0"/>
              </a:rPr>
              <a:t> and </a:t>
            </a:r>
            <a:r>
              <a:rPr lang="en-US" altLang="en-US" dirty="0" smtClean="0">
                <a:ea typeface="ＭＳ Ｐゴシック" pitchFamily="-110" charset="-128"/>
              </a:rPr>
              <a:t>1400 cm</a:t>
            </a:r>
            <a:r>
              <a:rPr lang="en-US" altLang="en-US" baseline="30000" dirty="0" smtClean="0">
                <a:ea typeface="ＭＳ Ｐゴシック" pitchFamily="-110" charset="-128"/>
              </a:rPr>
              <a:t>–1</a:t>
            </a:r>
            <a:r>
              <a:rPr lang="en-US" altLang="en-US" dirty="0" smtClean="0">
                <a:ea typeface="ＭＳ Ｐゴシック" pitchFamily="-110" charset="-128"/>
              </a:rPr>
              <a:t> and has the most complex vibrations.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The region between 1600</a:t>
            </a:r>
            <a:r>
              <a:rPr lang="en-US" altLang="en-US" dirty="0" smtClean="0">
                <a:ea typeface="ＭＳ Ｐゴシック" pitchFamily="-110" charset="-128"/>
                <a:cs typeface="Arial" charset="0"/>
              </a:rPr>
              <a:t> and </a:t>
            </a:r>
            <a:r>
              <a:rPr lang="en-US" altLang="en-US" dirty="0" smtClean="0">
                <a:ea typeface="ＭＳ Ｐゴシック" pitchFamily="-110" charset="-128"/>
              </a:rPr>
              <a:t>3500 cm</a:t>
            </a:r>
            <a:r>
              <a:rPr lang="en-US" altLang="en-US" baseline="30000" dirty="0" smtClean="0">
                <a:ea typeface="ＭＳ Ｐゴシック" pitchFamily="-110" charset="-128"/>
              </a:rPr>
              <a:t>–1 </a:t>
            </a:r>
            <a:r>
              <a:rPr lang="en-US" altLang="en-US" dirty="0" smtClean="0">
                <a:ea typeface="ＭＳ Ｐゴシック" pitchFamily="-110" charset="-128"/>
              </a:rPr>
              <a:t>has the most common vibrations, and we can use it to get information about specific functional groups in the molecule.</a:t>
            </a:r>
          </a:p>
        </p:txBody>
      </p:sp>
    </p:spTree>
    <p:extLst>
      <p:ext uri="{BB962C8B-B14F-4D97-AF65-F5344CB8AC3E}">
        <p14:creationId xmlns:p14="http://schemas.microsoft.com/office/powerpoint/2010/main" val="32725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Effect of an Electric Field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on </a:t>
            </a:r>
            <a:r>
              <a:rPr lang="en-US" sz="4400" b="0" dirty="0">
                <a:solidFill>
                  <a:schemeClr val="tx1"/>
                </a:solidFill>
              </a:rPr>
              <a:t>a Polar Bond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5" y="4724400"/>
            <a:ext cx="8697693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A bond with a dipole moment (as in HF, for example) is either stretched or compressed by an electric field, depending on the direction of the field. </a:t>
            </a:r>
          </a:p>
          <a:p>
            <a:pPr>
              <a:lnSpc>
                <a:spcPct val="8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Notice that the force on the positive charge is in the direction of the electric field (E) and the force on the negative charge is in the opposite direction.</a:t>
            </a:r>
            <a:endParaRPr lang="en-US" altLang="en-US" sz="2200" dirty="0" smtClean="0">
              <a:ea typeface="ＭＳ Ｐゴシック" pitchFamily="-110" charset="-128"/>
            </a:endParaRPr>
          </a:p>
          <a:p>
            <a:pPr>
              <a:lnSpc>
                <a:spcPct val="80000"/>
              </a:lnSpc>
            </a:pPr>
            <a:endParaRPr lang="en-US" altLang="en-US" sz="22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1498620" y="1810077"/>
            <a:ext cx="5751265" cy="27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Infrared Spectrometer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/>
        </p:blipFill>
        <p:spPr>
          <a:xfrm>
            <a:off x="304800" y="1769581"/>
            <a:ext cx="8534400" cy="37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FT–IR Spectrometer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7" y="19812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ea typeface="ＭＳ Ｐゴシック" pitchFamily="-110" charset="-128"/>
              </a:rPr>
              <a:t>Has better sensitivity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Less energy is needed from the source.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Completes a scan in 1 to 2 seconds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Takes several scans and averages them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Has a laser beam that keeps the instrument accurately calibrated </a:t>
            </a:r>
            <a:endParaRPr lang="en-US" altLang="en-US" sz="180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4495804" y="1552302"/>
            <a:ext cx="4129791" cy="454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</a:t>
            </a:r>
            <a:r>
              <a:rPr lang="en-US" sz="4400" b="0" dirty="0" err="1">
                <a:solidFill>
                  <a:schemeClr val="tx1"/>
                </a:solidFill>
              </a:rPr>
              <a:t>Interferogram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5222574"/>
            <a:ext cx="8708580" cy="12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ea typeface="ＭＳ Ｐゴシック" pitchFamily="-110" charset="-128"/>
              </a:rPr>
              <a:t>interferogram</a:t>
            </a:r>
            <a:r>
              <a:rPr lang="en-US" altLang="en-US" sz="2400" dirty="0" smtClean="0">
                <a:ea typeface="ＭＳ Ｐゴシック" pitchFamily="-110" charset="-128"/>
              </a:rPr>
              <a:t> is said to be in the time domain.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A standard computer algorithm (Fourier transform) converts the time domain to the frequency domain.</a:t>
            </a:r>
            <a:endParaRPr lang="en-US" altLang="en-US" sz="1800" dirty="0" smtClean="0">
              <a:ea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9"/>
          <a:stretch/>
        </p:blipFill>
        <p:spPr>
          <a:xfrm>
            <a:off x="1776877" y="1036320"/>
            <a:ext cx="5851494" cy="41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Carbon–Carbon Bond Stretching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8344" y="2492829"/>
            <a:ext cx="861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Stronger bonds absorb at higher frequencies because the bond is difficult to stretch: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4857" y="3788229"/>
            <a:ext cx="432162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600" dirty="0">
                <a:latin typeface="+mn-lt"/>
              </a:rPr>
              <a:t>C—C            1200 cm</a:t>
            </a:r>
            <a:r>
              <a:rPr lang="en-US" altLang="en-US" sz="2600" baseline="30000" dirty="0">
                <a:latin typeface="+mn-lt"/>
              </a:rPr>
              <a:t>–1</a:t>
            </a:r>
          </a:p>
          <a:p>
            <a:r>
              <a:rPr lang="en-US" altLang="en-US" sz="2600" dirty="0">
                <a:latin typeface="+mn-lt"/>
              </a:rPr>
              <a:t>C</a:t>
            </a:r>
            <a:r>
              <a:rPr lang="en-US" altLang="en-US" sz="2600" dirty="0">
                <a:latin typeface="+mn-lt"/>
                <a:sym typeface="Symbol" pitchFamily="-110" charset="2"/>
              </a:rPr>
              <a:t></a:t>
            </a:r>
            <a:r>
              <a:rPr lang="en-US" altLang="en-US" sz="2600" dirty="0">
                <a:latin typeface="+mn-lt"/>
              </a:rPr>
              <a:t>C             1660 cm</a:t>
            </a:r>
            <a:r>
              <a:rPr lang="en-US" altLang="en-US" sz="2600" baseline="30000" dirty="0">
                <a:latin typeface="+mn-lt"/>
              </a:rPr>
              <a:t>–1</a:t>
            </a:r>
            <a:endParaRPr lang="en-US" altLang="en-US" sz="2600" dirty="0">
              <a:latin typeface="+mn-lt"/>
            </a:endParaRPr>
          </a:p>
          <a:p>
            <a:r>
              <a:rPr lang="en-US" altLang="en-US" sz="2600" dirty="0">
                <a:latin typeface="+mn-lt"/>
              </a:rPr>
              <a:t>C</a:t>
            </a:r>
            <a:r>
              <a:rPr lang="en-US" altLang="en-US" sz="2600" dirty="0">
                <a:latin typeface="+mn-lt"/>
                <a:sym typeface="Symbol" pitchFamily="-110" charset="2"/>
              </a:rPr>
              <a:t></a:t>
            </a:r>
            <a:r>
              <a:rPr lang="en-US" altLang="en-US" sz="2600" dirty="0">
                <a:latin typeface="+mn-lt"/>
              </a:rPr>
              <a:t>C           &lt;2200 cm</a:t>
            </a:r>
            <a:r>
              <a:rPr lang="en-US" altLang="en-US" sz="2600" baseline="30000" dirty="0">
                <a:latin typeface="+mn-lt"/>
              </a:rPr>
              <a:t>–1</a:t>
            </a:r>
            <a:endParaRPr lang="en-US" alt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2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Carbon–Carbon Bond Stretching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4" y="1970314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Conjugation lowers the frequency:</a:t>
            </a:r>
          </a:p>
          <a:p>
            <a:pPr lvl="1"/>
            <a:r>
              <a:rPr lang="en-US" altLang="en-US" sz="2400" dirty="0" smtClean="0"/>
              <a:t>isolated C</a:t>
            </a:r>
            <a:r>
              <a:rPr lang="en-US" altLang="en-US" dirty="0" smtClean="0"/>
              <a:t>=</a:t>
            </a:r>
            <a:r>
              <a:rPr lang="en-US" altLang="en-US" sz="2400" dirty="0" smtClean="0"/>
              <a:t>C     	1640</a:t>
            </a:r>
            <a:r>
              <a:rPr lang="en-US" altLang="en-US" sz="2400" dirty="0" smtClean="0">
                <a:cs typeface="Arial" charset="0"/>
              </a:rPr>
              <a:t>–</a:t>
            </a:r>
            <a:r>
              <a:rPr lang="en-US" altLang="en-US" sz="2400" dirty="0" smtClean="0"/>
              <a:t>1680 cm</a:t>
            </a:r>
            <a:r>
              <a:rPr lang="en-US" altLang="en-US" sz="2400" baseline="30000" dirty="0" smtClean="0"/>
              <a:t>–1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conjugated C</a:t>
            </a:r>
            <a:r>
              <a:rPr lang="en-US" altLang="en-US" dirty="0" smtClean="0"/>
              <a:t>=</a:t>
            </a:r>
            <a:r>
              <a:rPr lang="en-US" altLang="en-US" sz="2400" dirty="0" smtClean="0"/>
              <a:t>C   	1620</a:t>
            </a:r>
            <a:r>
              <a:rPr lang="en-US" altLang="en-US" sz="2400" dirty="0" smtClean="0">
                <a:cs typeface="Arial" charset="0"/>
              </a:rPr>
              <a:t>–</a:t>
            </a:r>
            <a:r>
              <a:rPr lang="en-US" altLang="en-US" sz="2400" dirty="0" smtClean="0"/>
              <a:t>1640 cm</a:t>
            </a:r>
            <a:r>
              <a:rPr lang="en-US" altLang="en-US" sz="2400" baseline="30000" dirty="0" smtClean="0"/>
              <a:t>–1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aromatic C</a:t>
            </a:r>
            <a:r>
              <a:rPr lang="en-US" altLang="en-US" dirty="0" smtClean="0"/>
              <a:t>=</a:t>
            </a:r>
            <a:r>
              <a:rPr lang="en-US" altLang="en-US" sz="2400" dirty="0" smtClean="0"/>
              <a:t>C    	approx. 1600 cm</a:t>
            </a:r>
            <a:r>
              <a:rPr lang="en-US" altLang="en-US" sz="2400" baseline="30000" dirty="0" smtClean="0"/>
              <a:t>–1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>
          <a:xfrm>
            <a:off x="304800" y="4354286"/>
            <a:ext cx="8534400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Carbon–Hydrogen Stretching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348334" y="4267200"/>
            <a:ext cx="8577952" cy="2068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 greater percent of </a:t>
            </a:r>
            <a:r>
              <a:rPr lang="en-US" altLang="en-US" sz="2800" i="1" dirty="0" smtClean="0">
                <a:solidFill>
                  <a:srgbClr val="000000"/>
                </a:solidFill>
                <a:ea typeface="ＭＳ Ｐゴシック" pitchFamily="-110" charset="-128"/>
              </a:rPr>
              <a:t>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character in the hybrid orbitals will make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 bond stronger. 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 bond of an </a:t>
            </a:r>
            <a:r>
              <a:rPr lang="en-US" altLang="en-US" sz="2800" i="1" dirty="0" smtClean="0">
                <a:solidFill>
                  <a:srgbClr val="000000"/>
                </a:solidFill>
                <a:ea typeface="ＭＳ Ｐゴシック" pitchFamily="-110" charset="-128"/>
              </a:rPr>
              <a:t>sp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carbon will be slightly weaker than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 bond of an </a:t>
            </a:r>
            <a:r>
              <a:rPr lang="en-US" altLang="en-US" sz="2800" i="1" dirty="0" smtClean="0">
                <a:solidFill>
                  <a:srgbClr val="000000"/>
                </a:solidFill>
                <a:ea typeface="ＭＳ Ｐゴシック" pitchFamily="-110" charset="-128"/>
              </a:rPr>
              <a:t>sp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or an </a:t>
            </a:r>
            <a:b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8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sp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carbon.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304800" y="1380744"/>
            <a:ext cx="8534400" cy="23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Alkanes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348346" y="3657600"/>
            <a:ext cx="8686800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An alkane will show stretching and bending frequencies for C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H and C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 only.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C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H stretching is a broad band between 2800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 and 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3000 cm</a:t>
            </a:r>
            <a:r>
              <a:rPr lang="en-US" altLang="en-US" sz="2400" baseline="30000" smtClean="0">
                <a:ea typeface="ＭＳ Ｐゴシック" pitchFamily="-110" charset="-128"/>
              </a:rPr>
              <a:t>–</a:t>
            </a:r>
            <a:r>
              <a:rPr lang="en-US" altLang="en-US" sz="2400" baseline="3000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, a band present in virtually all organic compounds.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In this example, the importance lies in what is not seen, i.e., the lack of bands indicates the presence of no other functional group.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2" b="2617"/>
          <a:stretch/>
        </p:blipFill>
        <p:spPr>
          <a:xfrm>
            <a:off x="1519661" y="1066800"/>
            <a:ext cx="6344169" cy="2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smtClean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Spectroscopy is a technique used to determine the structure of a compound.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Most techniques are nondestructive (destroys little or no sample).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Absorption spectroscopy measures the amount of light absorbed by the sample as a function of wavelength. </a:t>
            </a:r>
            <a:br>
              <a:rPr lang="en-US" altLang="en-US" dirty="0" smtClean="0">
                <a:ea typeface="ＭＳ Ｐゴシック" pitchFamily="-110" charset="-128"/>
              </a:rPr>
            </a:br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Alkenes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348334" y="4506689"/>
            <a:ext cx="8142524" cy="19485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most important absorptions in 1-hexene are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 stretch at 1642 cm</a:t>
            </a:r>
            <a:r>
              <a:rPr lang="en-US" altLang="en-US" sz="24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the unsaturated stretch at 3080 cm</a:t>
            </a:r>
            <a:r>
              <a:rPr lang="en-US" altLang="en-US" sz="24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Notice that the bands of the alkane are present in the alkene.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5" b="36111"/>
          <a:stretch/>
        </p:blipFill>
        <p:spPr>
          <a:xfrm>
            <a:off x="958813" y="1328056"/>
            <a:ext cx="7419030" cy="28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Spectra of Alkynes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178104" y="1062446"/>
            <a:ext cx="6822897" cy="54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O—H and N—H Stretching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Both of these occur around 3300 cm</a:t>
            </a:r>
            <a:r>
              <a:rPr lang="en-US" altLang="en-US" baseline="30000" smtClean="0">
                <a:ea typeface="ＭＳ Ｐゴシック" pitchFamily="-110" charset="-128"/>
              </a:rPr>
              <a:t>–1</a:t>
            </a:r>
            <a:r>
              <a:rPr lang="en-US" altLang="en-US" smtClean="0">
                <a:ea typeface="ＭＳ Ｐゴシック" pitchFamily="-110" charset="-128"/>
              </a:rPr>
              <a:t>, but they look different: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Alcohol O</a:t>
            </a:r>
            <a:r>
              <a:rPr lang="en-US" altLang="en-US" smtClean="0">
                <a:cs typeface="Arial" charset="0"/>
              </a:rPr>
              <a:t>—</a:t>
            </a:r>
            <a:r>
              <a:rPr lang="en-US" altLang="en-US" smtClean="0"/>
              <a:t>H is broad with a rounded tip.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Secondary amine (R</a:t>
            </a:r>
            <a:r>
              <a:rPr lang="en-US" altLang="en-US" baseline="-25000" smtClean="0"/>
              <a:t>2</a:t>
            </a:r>
            <a:r>
              <a:rPr lang="en-US" altLang="en-US" smtClean="0"/>
              <a:t>NH) is broad with one sharp spike.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Primary amine (RNH</a:t>
            </a:r>
            <a:r>
              <a:rPr lang="en-US" altLang="en-US" baseline="-25000" smtClean="0"/>
              <a:t>2</a:t>
            </a:r>
            <a:r>
              <a:rPr lang="en-US" altLang="en-US" smtClean="0"/>
              <a:t>) is broad with two sharp spikes.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There is no signal for a tertiary amine (R</a:t>
            </a:r>
            <a:r>
              <a:rPr lang="en-US" altLang="en-US" baseline="-25000" smtClean="0"/>
              <a:t>3</a:t>
            </a:r>
            <a:r>
              <a:rPr lang="en-US" altLang="en-US" smtClean="0"/>
              <a:t>N) because there is no hydrogen.</a:t>
            </a:r>
            <a:endParaRPr lang="en-US" altLang="en-US" sz="2400" smtClean="0">
              <a:latin typeface="Times New Roman" pitchFamily="-11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18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Alcohols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48334" y="4419600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IR spectrum of alcohols will show a broad, intense O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H stretching absorption centered around 3300 cm</a:t>
            </a:r>
            <a:r>
              <a:rPr lang="en-US" altLang="en-US" sz="2400" baseline="30000" smtClean="0">
                <a:ea typeface="ＭＳ Ｐゴシック" pitchFamily="-110" charset="-128"/>
              </a:rPr>
              <a:t>–</a:t>
            </a:r>
            <a:r>
              <a:rPr lang="en-US" altLang="en-US" sz="2400" baseline="3000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broad shape is due to the diverse nature of the hydrogen bonding interactions of alcohol molecules.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9"/>
          <a:stretch/>
        </p:blipFill>
        <p:spPr>
          <a:xfrm>
            <a:off x="685799" y="1177985"/>
            <a:ext cx="7609115" cy="28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348333" y="4702636"/>
            <a:ext cx="8610609" cy="16546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IR spectrum of amines shows a broad 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H stretching absorption centered around 3300 cm</a:t>
            </a:r>
            <a:r>
              <a:rPr lang="en-US" altLang="en-US" sz="24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Dipropylamine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has only one hydrogen so it will have only one spike in its spectrum.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"/>
          <a:stretch/>
        </p:blipFill>
        <p:spPr>
          <a:xfrm>
            <a:off x="457200" y="1340684"/>
            <a:ext cx="8185868" cy="30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Ketones, Aldehydes, and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3886200"/>
            <a:ext cx="7772400" cy="2286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The C</a:t>
            </a:r>
            <a:r>
              <a:rPr lang="en-US" altLang="en-US" sz="2400" smtClean="0"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400" smtClean="0">
                <a:ea typeface="ＭＳ Ｐゴシック" pitchFamily="-110" charset="-128"/>
              </a:rPr>
              <a:t>O bond of simple ketones, aldehydes, and carboxylic acids absorbs around 1710 cm</a:t>
            </a:r>
            <a:r>
              <a:rPr lang="en-US" altLang="en-US" sz="2400" baseline="30000" smtClean="0">
                <a:ea typeface="ＭＳ Ｐゴシック" pitchFamily="-110" charset="-128"/>
              </a:rPr>
              <a:t>–1</a:t>
            </a:r>
            <a:r>
              <a:rPr lang="en-US" altLang="en-US" sz="2400" smtClean="0"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Usually the carbonyl is the strongest IR signal.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Carboxylic acids will have O</a:t>
            </a:r>
            <a:r>
              <a:rPr lang="en-US" altLang="en-US" sz="240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ea typeface="ＭＳ Ｐゴシック" pitchFamily="-110" charset="-128"/>
              </a:rPr>
              <a:t>H, also.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Aldehydes have two C</a:t>
            </a:r>
            <a:r>
              <a:rPr lang="en-US" altLang="en-US" sz="240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ea typeface="ＭＳ Ｐゴシック" pitchFamily="-110" charset="-128"/>
              </a:rPr>
              <a:t>H signals around 2700 and 2800 cm</a:t>
            </a:r>
            <a:r>
              <a:rPr lang="en-US" altLang="en-US" sz="2400" baseline="30000" smtClean="0">
                <a:ea typeface="ＭＳ Ｐゴシック" pitchFamily="-110" charset="-128"/>
              </a:rPr>
              <a:t>–1</a:t>
            </a:r>
            <a:r>
              <a:rPr lang="en-US" altLang="en-US" sz="2400" smtClean="0">
                <a:ea typeface="ＭＳ Ｐゴシック" pitchFamily="-110" charset="-128"/>
              </a:rPr>
              <a:t>. </a:t>
            </a:r>
            <a:endParaRPr lang="en-US" altLang="en-US" sz="180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7"/>
          <a:stretch/>
        </p:blipFill>
        <p:spPr>
          <a:xfrm>
            <a:off x="304800" y="1784387"/>
            <a:ext cx="8534400" cy="12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Ketones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348334" y="4844143"/>
            <a:ext cx="8577952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The spectrum of 2-heptanone shows a strong, sharp absorption at 1718 cm</a:t>
            </a:r>
            <a:r>
              <a:rPr lang="en-US" altLang="en-US" sz="2800" baseline="30000" smtClean="0">
                <a:ea typeface="ＭＳ Ｐゴシック" pitchFamily="-110" charset="-128"/>
              </a:rPr>
              <a:t>–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 due to the C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O stretch.</a:t>
            </a:r>
            <a:endParaRPr lang="en-US" altLang="en-US" sz="28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7"/>
          <a:stretch/>
        </p:blipFill>
        <p:spPr>
          <a:xfrm>
            <a:off x="502920" y="1378132"/>
            <a:ext cx="8138160" cy="30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Aldehydes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348337" y="4343400"/>
            <a:ext cx="8686805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Aldehydes have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O stretch around </a:t>
            </a:r>
            <a:b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1710 cm</a:t>
            </a:r>
            <a:r>
              <a:rPr lang="en-US" altLang="en-US" sz="28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They also have two different stretch bands for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 bond at 2720 and 2820 cm</a:t>
            </a:r>
            <a:r>
              <a:rPr lang="en-US" altLang="en-US" sz="28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9" b="2380"/>
          <a:stretch/>
        </p:blipFill>
        <p:spPr>
          <a:xfrm>
            <a:off x="502920" y="1164772"/>
            <a:ext cx="8138160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O—H Stretch of </a:t>
            </a:r>
            <a:br>
              <a:rPr lang="en-US" sz="4400" b="0" dirty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Carboxylic </a:t>
            </a:r>
            <a:r>
              <a:rPr lang="en-US" sz="4400" b="0" dirty="0">
                <a:solidFill>
                  <a:schemeClr val="tx1"/>
                </a:solidFill>
              </a:rPr>
              <a:t>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44" y="5138057"/>
            <a:ext cx="8577941" cy="1306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This O</a:t>
            </a:r>
            <a:r>
              <a:rPr lang="en-US" altLang="en-US" sz="240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ea typeface="ＭＳ Ｐゴシック" pitchFamily="-110" charset="-128"/>
              </a:rPr>
              <a:t>H absorbs broadly, 2500</a:t>
            </a:r>
            <a:r>
              <a:rPr lang="en-US" altLang="en-US" sz="2400" smtClean="0"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400" smtClean="0">
                <a:ea typeface="ＭＳ Ｐゴシック" pitchFamily="-110" charset="-128"/>
              </a:rPr>
              <a:t>3500 cm</a:t>
            </a:r>
            <a:r>
              <a:rPr lang="en-US" altLang="en-US" sz="2400" baseline="30000" smtClean="0">
                <a:ea typeface="ＭＳ Ｐゴシック" pitchFamily="-110" charset="-128"/>
              </a:rPr>
              <a:t>–1</a:t>
            </a:r>
            <a:r>
              <a:rPr lang="en-US" altLang="en-US" sz="2400" smtClean="0">
                <a:ea typeface="ＭＳ Ｐゴシック" pitchFamily="-110" charset="-128"/>
              </a:rPr>
              <a:t>, due to strong hydrogen bonding.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Both peaks need to be present to identify the compound as a carboxylic acid.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8"/>
          <a:stretch/>
        </p:blipFill>
        <p:spPr>
          <a:xfrm>
            <a:off x="614496" y="1819657"/>
            <a:ext cx="8045636" cy="30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Conjugated Carbonyl 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"/>
          <a:stretch/>
        </p:blipFill>
        <p:spPr>
          <a:xfrm>
            <a:off x="764447" y="2019081"/>
            <a:ext cx="7802610" cy="39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Types of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3" y="1524000"/>
            <a:ext cx="8588827" cy="438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 smtClean="0">
                <a:ea typeface="ＭＳ Ｐゴシック" pitchFamily="-110" charset="-128"/>
              </a:rPr>
              <a:t>Infrared (IR) spectroscopy</a:t>
            </a:r>
            <a:r>
              <a:rPr lang="en-US" altLang="en-US" sz="2400" smtClean="0">
                <a:ea typeface="ＭＳ Ｐゴシック" pitchFamily="-110" charset="-128"/>
              </a:rPr>
              <a:t> measures the bond vibration frequencies in a molecule and is used to determine the functional group.</a:t>
            </a:r>
          </a:p>
          <a:p>
            <a:pPr>
              <a:lnSpc>
                <a:spcPct val="90000"/>
              </a:lnSpc>
            </a:pPr>
            <a:r>
              <a:rPr lang="en-US" altLang="en-US" sz="2400" b="1" smtClean="0">
                <a:ea typeface="ＭＳ Ｐゴシック" pitchFamily="-110" charset="-128"/>
              </a:rPr>
              <a:t>Mass spectrometry (MS)</a:t>
            </a:r>
            <a:r>
              <a:rPr lang="en-US" altLang="en-US" sz="2400" smtClean="0">
                <a:ea typeface="ＭＳ Ｐゴシック" pitchFamily="-110" charset="-128"/>
              </a:rPr>
              <a:t> fragments the molecule and measures the mass. MS can give the molecular weight of the compound and functional groups.</a:t>
            </a:r>
          </a:p>
          <a:p>
            <a:pPr>
              <a:lnSpc>
                <a:spcPct val="90000"/>
              </a:lnSpc>
            </a:pPr>
            <a:r>
              <a:rPr lang="en-US" altLang="en-US" sz="2400" b="1" smtClean="0">
                <a:ea typeface="ＭＳ Ｐゴシック" pitchFamily="-110" charset="-128"/>
              </a:rPr>
              <a:t>Nuclear magnetic resonance (NMR)</a:t>
            </a:r>
            <a:r>
              <a:rPr lang="en-US" altLang="en-US" sz="2400" smtClean="0">
                <a:ea typeface="ＭＳ Ｐゴシック" pitchFamily="-110" charset="-128"/>
              </a:rPr>
              <a:t> spectroscopy analyzes the environment of the hydrogens in a compound. This gives useful clues as to the alkyl and other functional groups present.</a:t>
            </a:r>
          </a:p>
          <a:p>
            <a:pPr>
              <a:lnSpc>
                <a:spcPct val="90000"/>
              </a:lnSpc>
            </a:pPr>
            <a:r>
              <a:rPr lang="en-US" altLang="en-US" sz="2400" b="1" smtClean="0">
                <a:ea typeface="ＭＳ Ｐゴシック" pitchFamily="-110" charset="-128"/>
              </a:rPr>
              <a:t>Ultraviolet (UV) spectroscopy</a:t>
            </a:r>
            <a:r>
              <a:rPr lang="en-US" altLang="en-US" sz="2400" smtClean="0">
                <a:ea typeface="ＭＳ Ｐゴシック" pitchFamily="-110" charset="-128"/>
              </a:rPr>
              <a:t> uses electronic transitions to determine bonding patterns. </a:t>
            </a:r>
            <a:endParaRPr lang="en-US" altLang="en-US" sz="2400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11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Resonance in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7"/>
          <p:cNvSpPr txBox="1">
            <a:spLocks/>
          </p:cNvSpPr>
          <p:nvPr/>
        </p:nvSpPr>
        <p:spPr>
          <a:xfrm>
            <a:off x="348343" y="4386943"/>
            <a:ext cx="7772400" cy="16219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The carbonyl groups of amides absorb at particularly low IR frequencies: about 1640 to 1680 cm</a:t>
            </a:r>
            <a:r>
              <a:rPr lang="en-US" altLang="en-US" baseline="30000" smtClean="0">
                <a:ea typeface="ＭＳ Ｐゴシック" pitchFamily="-110" charset="-128"/>
              </a:rPr>
              <a:t>–1</a:t>
            </a:r>
            <a:r>
              <a:rPr lang="en-US" altLang="en-US" smtClean="0">
                <a:ea typeface="ＭＳ Ｐゴシック" pitchFamily="-110" charset="-128"/>
              </a:rPr>
              <a:t>.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9"/>
          <a:stretch/>
        </p:blipFill>
        <p:spPr>
          <a:xfrm>
            <a:off x="304800" y="1751294"/>
            <a:ext cx="8534400" cy="18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Spectrum of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48334" y="4354287"/>
            <a:ext cx="8153400" cy="2286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Amides will show a strong absorption for the C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O at 1640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1680 </a:t>
            </a:r>
            <a:r>
              <a:rPr lang="en-US" altLang="en-US" sz="2800" dirty="0" smtClean="0">
                <a:ea typeface="ＭＳ Ｐゴシック" pitchFamily="-110" charset="-128"/>
              </a:rPr>
              <a:t>cm</a:t>
            </a:r>
            <a:r>
              <a:rPr lang="en-US" altLang="en-US" sz="2800" baseline="30000" dirty="0" smtClean="0">
                <a:ea typeface="ＭＳ Ｐゴシック" pitchFamily="-110" charset="-128"/>
              </a:rPr>
              <a:t>–1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If there are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hydrogens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attached to the nitrogen of the amide, there will be N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H absorptions around 3300 </a:t>
            </a:r>
            <a:r>
              <a:rPr lang="en-US" altLang="en-US" sz="2800" dirty="0" smtClean="0">
                <a:ea typeface="ＭＳ Ｐゴシック" pitchFamily="-110" charset="-128"/>
              </a:rPr>
              <a:t>cm</a:t>
            </a:r>
            <a:r>
              <a:rPr lang="en-US" altLang="en-US" sz="2800" baseline="30000" dirty="0" smtClean="0">
                <a:ea typeface="ＭＳ Ｐゴシック" pitchFamily="-110" charset="-128"/>
              </a:rPr>
              <a:t>–1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95"/>
          <a:stretch/>
        </p:blipFill>
        <p:spPr>
          <a:xfrm>
            <a:off x="627888" y="1138646"/>
            <a:ext cx="7888224" cy="297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Carbonyl Absorptions Above 1725 cm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–1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48334" y="4430486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Esters typically absorb around 1735 cm</a:t>
            </a:r>
            <a:r>
              <a:rPr lang="en-US" altLang="en-US" sz="2800" baseline="30000" smtClean="0">
                <a:ea typeface="ＭＳ Ｐゴシック" pitchFamily="-110" charset="-128"/>
              </a:rPr>
              <a:t>–1</a:t>
            </a:r>
            <a:r>
              <a:rPr lang="en-US" altLang="en-US" sz="280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Strained cyclic ketones absorb at a higher frequency because the angle strain on the carbonyl results in a stronger, stiffer bond.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>
          <a:xfrm>
            <a:off x="304800" y="2062625"/>
            <a:ext cx="8534400" cy="20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Carbon—Nitrogen Stretching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95400" y="2286000"/>
            <a:ext cx="71628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</a:rPr>
              <a:t>C—N            1200 cm</a:t>
            </a:r>
            <a:r>
              <a:rPr lang="en-US" altLang="en-US" baseline="30000" dirty="0">
                <a:latin typeface="+mn-lt"/>
              </a:rPr>
              <a:t>–1</a:t>
            </a:r>
          </a:p>
          <a:p>
            <a:r>
              <a:rPr lang="en-US" altLang="en-US" dirty="0">
                <a:latin typeface="+mn-lt"/>
              </a:rPr>
              <a:t>C</a:t>
            </a:r>
            <a:r>
              <a:rPr lang="en-US" altLang="en-US" sz="3200" dirty="0">
                <a:latin typeface="+mn-lt"/>
                <a:sym typeface="Symbol" pitchFamily="-110" charset="2"/>
              </a:rPr>
              <a:t></a:t>
            </a:r>
            <a:r>
              <a:rPr lang="en-US" altLang="en-US" dirty="0">
                <a:latin typeface="+mn-lt"/>
                <a:sym typeface="Symbol" pitchFamily="-110" charset="2"/>
              </a:rPr>
              <a:t>N</a:t>
            </a:r>
            <a:r>
              <a:rPr lang="en-US" altLang="en-US" dirty="0">
                <a:latin typeface="+mn-lt"/>
              </a:rPr>
              <a:t>             1660 cm</a:t>
            </a:r>
            <a:r>
              <a:rPr lang="en-US" altLang="en-US" baseline="30000" dirty="0">
                <a:latin typeface="+mn-lt"/>
              </a:rPr>
              <a:t>–1</a:t>
            </a:r>
            <a:r>
              <a:rPr lang="en-US" altLang="en-US" dirty="0">
                <a:latin typeface="+mn-lt"/>
              </a:rPr>
              <a:t>           usually strong</a:t>
            </a:r>
          </a:p>
          <a:p>
            <a:r>
              <a:rPr lang="en-US" altLang="en-US" dirty="0">
                <a:latin typeface="+mn-lt"/>
              </a:rPr>
              <a:t>C</a:t>
            </a:r>
            <a:r>
              <a:rPr lang="en-US" altLang="en-US" sz="3600" dirty="0">
                <a:latin typeface="+mn-lt"/>
                <a:sym typeface="Symbol" pitchFamily="-110" charset="2"/>
              </a:rPr>
              <a:t></a:t>
            </a:r>
            <a:r>
              <a:rPr lang="en-US" altLang="en-US" dirty="0">
                <a:latin typeface="+mn-lt"/>
              </a:rPr>
              <a:t>N           &gt;2200 cm</a:t>
            </a:r>
            <a:r>
              <a:rPr lang="en-US" altLang="en-US" baseline="30000" dirty="0">
                <a:latin typeface="+mn-lt"/>
              </a:rPr>
              <a:t>1 </a:t>
            </a:r>
          </a:p>
          <a:p>
            <a:r>
              <a:rPr lang="en-US" altLang="en-US" dirty="0">
                <a:latin typeface="+mn-lt"/>
              </a:rPr>
              <a:t>C</a:t>
            </a:r>
            <a:r>
              <a:rPr lang="en-US" altLang="en-US" sz="3600" dirty="0">
                <a:latin typeface="+mn-lt"/>
                <a:sym typeface="Symbol" pitchFamily="-110" charset="2"/>
              </a:rPr>
              <a:t></a:t>
            </a:r>
            <a:r>
              <a:rPr lang="en-US" altLang="en-US" dirty="0">
                <a:latin typeface="+mn-lt"/>
              </a:rPr>
              <a:t>C           &lt;2200 cm</a:t>
            </a:r>
            <a:r>
              <a:rPr lang="en-US" altLang="en-US" baseline="30000" dirty="0">
                <a:latin typeface="+mn-lt"/>
              </a:rPr>
              <a:t>–1</a:t>
            </a:r>
            <a:r>
              <a:rPr lang="en-US" altLang="en-US" dirty="0">
                <a:latin typeface="+mn-lt"/>
              </a:rPr>
              <a:t> (usually moderate or weak)</a:t>
            </a:r>
          </a:p>
          <a:p>
            <a:endParaRPr lang="en-US" altLang="en-US" dirty="0">
              <a:latin typeface="+mn-lt"/>
            </a:endParaRPr>
          </a:p>
        </p:txBody>
      </p:sp>
      <p:sp>
        <p:nvSpPr>
          <p:cNvPr id="9" name="Right Brace 8"/>
          <p:cNvSpPr>
            <a:spLocks/>
          </p:cNvSpPr>
          <p:nvPr/>
        </p:nvSpPr>
        <p:spPr bwMode="auto">
          <a:xfrm>
            <a:off x="4724400" y="2362200"/>
            <a:ext cx="533400" cy="1219200"/>
          </a:xfrm>
          <a:prstGeom prst="rightBrace">
            <a:avLst>
              <a:gd name="adj1" fmla="val 83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6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IR Spectrum of 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48334" y="4735285"/>
            <a:ext cx="80772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 carbon–nitrogen triple bond has an intense and sharp absorption, centered around 2200 to 2300 cm</a:t>
            </a:r>
            <a:r>
              <a:rPr lang="en-US" altLang="en-US" sz="2400" baseline="30000" dirty="0" smtClean="0">
                <a:ea typeface="ＭＳ Ｐゴシック" pitchFamily="-110" charset="-128"/>
              </a:rPr>
              <a:t>–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Nitrile bonds are more polar than carbon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carbon triple bonds, so nitriles produce stronger absorptions than alkynes.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>
          <a:xfrm>
            <a:off x="304800" y="1112085"/>
            <a:ext cx="8534400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Summary of IR Absorptions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"/>
          <a:stretch/>
        </p:blipFill>
        <p:spPr>
          <a:xfrm>
            <a:off x="304800" y="2222427"/>
            <a:ext cx="8534400" cy="2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153886" y="137160"/>
            <a:ext cx="6773962" cy="63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1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37458" y="1536247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200" dirty="0">
                <a:latin typeface="+mn-lt"/>
              </a:rPr>
              <a:t>Determine the functional group(s) in the compound whose IR spectrum appears here.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>
          <a:xfrm>
            <a:off x="304800" y="2723170"/>
            <a:ext cx="8534400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1 (Continued)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2133600"/>
            <a:ext cx="847997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200" dirty="0">
                <a:latin typeface="+mn-lt"/>
              </a:rPr>
              <a:t>First, look at the spectrum and see what peaks (outside the fingerprint region) don’t look like alkane peaks: a weak peak around 3400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, a strong peak about 1720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, and an unusual C–H stretching region. The C–H region has two additional peaks around 2720 and 2820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. The strong peak at 1725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 must be a C=O, and the peaks at 2720 and 2820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 suggest an aldehyde. The weak peak around 3400 cm</a:t>
            </a:r>
            <a:r>
              <a:rPr lang="en-US" altLang="en-US" sz="2200" baseline="30000" dirty="0">
                <a:latin typeface="+mn-lt"/>
              </a:rPr>
              <a:t>–1</a:t>
            </a:r>
            <a:r>
              <a:rPr lang="en-US" altLang="en-US" sz="2200" dirty="0">
                <a:latin typeface="+mn-lt"/>
              </a:rPr>
              <a:t> might be mistaken for an alcohol O–H. From experience, we know alcohols give much stronger O–H absorptions. This small peak might be from an impurity of water or from a small amount of the hydrate of the aldehyde (see Chapter 18). Many IR spectra show small, unexplained absorptions in the O–H region.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57200" y="1578655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  <a:cs typeface="Arial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7048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Strengths and Limitations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8334" y="1676400"/>
            <a:ext cx="807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IR alone cannot determine a structure.</a:t>
            </a:r>
          </a:p>
          <a:p>
            <a:r>
              <a:rPr lang="en-US" altLang="en-US" smtClean="0">
                <a:ea typeface="ＭＳ Ｐゴシック" pitchFamily="-110" charset="-128"/>
              </a:rPr>
              <a:t>Some signals may be ambiguous.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functional group is usually indicated.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absence</a:t>
            </a:r>
            <a:r>
              <a:rPr lang="en-US" altLang="en-US" smtClean="0">
                <a:ea typeface="ＭＳ Ｐゴシック" pitchFamily="-110" charset="-128"/>
              </a:rPr>
              <a:t> of a signal is definite proof that the functional group is absent.</a:t>
            </a:r>
          </a:p>
          <a:p>
            <a:r>
              <a:rPr lang="en-US" altLang="en-US" smtClean="0">
                <a:ea typeface="ＭＳ Ｐゴシック" pitchFamily="-110" charset="-128"/>
              </a:rPr>
              <a:t>Correspondence with a known sample’s IR spectrum confirms the identity of the compound.</a:t>
            </a:r>
            <a:endParaRPr lang="en-US" altLang="en-US" sz="2400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Wavelength and Frequency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030"/>
          <p:cNvSpPr txBox="1">
            <a:spLocks noChangeArrowheads="1"/>
          </p:cNvSpPr>
          <p:nvPr/>
        </p:nvSpPr>
        <p:spPr>
          <a:xfrm>
            <a:off x="348344" y="4441371"/>
            <a:ext cx="8273142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frequency (</a:t>
            </a:r>
            <a:r>
              <a:rPr lang="en-US" altLang="en-US" sz="2400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of a wave is the number of complete wave cycles that pass a fixed point in a second.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Wavelength (</a:t>
            </a:r>
            <a:r>
              <a:rPr lang="en-US" altLang="en-US" sz="2400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is the distance between any two peaks (or any two troughs) of the wave.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"/>
          <a:stretch/>
        </p:blipFill>
        <p:spPr>
          <a:xfrm>
            <a:off x="602230" y="1410353"/>
            <a:ext cx="7765369" cy="2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Spectrometry (MS)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905000"/>
            <a:ext cx="852352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Molecular weight and molecular formula can be obtained from a very small sample.</a:t>
            </a:r>
          </a:p>
          <a:p>
            <a:pPr>
              <a:lnSpc>
                <a:spcPct val="90000"/>
              </a:lnSpc>
            </a:pPr>
            <a:r>
              <a:rPr lang="en-US" altLang="en-US" i="1" smtClean="0">
                <a:ea typeface="ＭＳ Ｐゴシック" pitchFamily="-110" charset="-128"/>
              </a:rPr>
              <a:t>Mass spectrometry is fundamentally different from spectroscopy.</a:t>
            </a:r>
            <a:endParaRPr lang="en-US" altLang="en-US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Destructive technique: The sample cannot be recovered.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97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Spectrometry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5" y="1817914"/>
            <a:ext cx="8001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A beam of high-energy electrons breaks the molecule apart.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The masses of the fragments and their relative abundance reveal information about the structure of the molecule. </a:t>
            </a:r>
            <a:endParaRPr lang="en-US" altLang="en-US" sz="2400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8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Radical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Formation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43" y="4506685"/>
            <a:ext cx="8610600" cy="16219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When a molecule loses one electron, it then has a positive charge and one unpaired electron. This ion is therefore called a </a:t>
            </a:r>
            <a:r>
              <a:rPr lang="en-US" altLang="en-US" sz="2800" b="1" smtClean="0">
                <a:solidFill>
                  <a:srgbClr val="000000"/>
                </a:solidFill>
                <a:ea typeface="ＭＳ Ｐゴシック" pitchFamily="-110" charset="-128"/>
              </a:rPr>
              <a:t>radical cation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1"/>
          <a:stretch/>
        </p:blipFill>
        <p:spPr>
          <a:xfrm>
            <a:off x="304800" y="2000794"/>
            <a:ext cx="8534400" cy="17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Electron Impact Ionization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348342" y="4953000"/>
            <a:ext cx="864325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Other fragments can be formed when C</a:t>
            </a:r>
            <a:r>
              <a:rPr lang="en-US" altLang="en-US">
                <a:cs typeface="Arial" charset="0"/>
              </a:rPr>
              <a:t>—C or C—H bonds are broken during ionization. Only the positive fragments can be detected in 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0"/>
          <a:stretch/>
        </p:blipFill>
        <p:spPr>
          <a:xfrm>
            <a:off x="304800" y="1523565"/>
            <a:ext cx="8534400" cy="28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Spectrometer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"/>
          <a:stretch/>
        </p:blipFill>
        <p:spPr>
          <a:xfrm>
            <a:off x="304800" y="1480456"/>
            <a:ext cx="8534400" cy="47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Separation of Ions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59219" y="1676398"/>
            <a:ext cx="85997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most common mass spectrometer separates ions by magnetic deflection.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mixture of ions is accelerated and passes through a magnetic field where the paths of lighter ions are bent more than those of heavier atoms. 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By varying the magnetic field, the spectrometer plots the abundance of ions of each mass.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exact radius of curvature of an ion's path depends on its mass-to-charge ratio, symbolized by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m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/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z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In this expression,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m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is the mass of the ion (in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amu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and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z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is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its charge. 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vast majority of ions have a +1 charge, so we consider their path to be curved by an amount that depends only on their mass.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7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The Mass Spectrum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430487"/>
            <a:ext cx="8567066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In the spectrum, the tallest peak is called the base peak and it is assigned an abundance of 100%. The % abundance of all other peaks is given relative to the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base peak. 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molecular ion or parent peak (M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+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corresponds to the molecular weight of the original molecule.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5"/>
          <a:stretch/>
        </p:blipFill>
        <p:spPr>
          <a:xfrm>
            <a:off x="1485895" y="1180882"/>
            <a:ext cx="6291943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Gas Chromatography–Mass Spectrometry (GC–MS)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348342" y="4550232"/>
            <a:ext cx="8556172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gas chromatograph column separates the mixture into its components. 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mass spectrometer scans mass spectra of the components as they leave the column.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"/>
          <a:stretch/>
        </p:blipFill>
        <p:spPr>
          <a:xfrm>
            <a:off x="1191985" y="1886278"/>
            <a:ext cx="6868886" cy="24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High-Resolution MS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230067"/>
            <a:ext cx="777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Masses are measured to an accuracy of about 1 part in 20,000.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A molecule with mass of 44 could be C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3</a:t>
            </a:r>
            <a:r>
              <a:rPr lang="en-US" altLang="en-US" sz="2400" dirty="0" smtClean="0">
                <a:ea typeface="ＭＳ Ｐゴシック" pitchFamily="-110" charset="-128"/>
              </a:rPr>
              <a:t>H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8</a:t>
            </a:r>
            <a:r>
              <a:rPr lang="en-US" altLang="en-US" sz="2400" dirty="0" smtClean="0">
                <a:ea typeface="ＭＳ Ｐゴシック" pitchFamily="-110" charset="-128"/>
              </a:rPr>
              <a:t>, C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H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4</a:t>
            </a:r>
            <a:r>
              <a:rPr lang="en-US" altLang="en-US" sz="2400" dirty="0" smtClean="0">
                <a:ea typeface="ＭＳ Ｐゴシック" pitchFamily="-110" charset="-128"/>
              </a:rPr>
              <a:t>O, CO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, or CN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H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4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Using HRMS, the exact mass can be found and the compound successfully identified.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"/>
          <a:stretch/>
        </p:blipFill>
        <p:spPr>
          <a:xfrm>
            <a:off x="304800" y="3897076"/>
            <a:ext cx="8534400" cy="18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Masses of Common Isotopes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535357" y="1345473"/>
            <a:ext cx="6175647" cy="47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Electromagnetic Spectrum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589314"/>
            <a:ext cx="8795666" cy="40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Frequency and wavelength are inversely proportional.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                         </a:t>
            </a:r>
            <a:r>
              <a:rPr lang="en-US" altLang="en-US" sz="2800" i="1" dirty="0" smtClean="0">
                <a:ea typeface="ＭＳ Ｐゴシック" pitchFamily="-110" charset="-128"/>
              </a:rPr>
              <a:t>c</a:t>
            </a:r>
            <a:r>
              <a:rPr lang="en-US" altLang="en-US" sz="2800" dirty="0" smtClean="0">
                <a:ea typeface="ＭＳ Ｐゴシック" pitchFamily="-110" charset="-128"/>
              </a:rPr>
              <a:t> = </a:t>
            </a:r>
            <a:r>
              <a:rPr lang="en-US" altLang="en-US" sz="2800" dirty="0" err="1" smtClean="0">
                <a:latin typeface="Symbol" pitchFamily="-110" charset="2"/>
                <a:ea typeface="ＭＳ Ｐゴシック" pitchFamily="-110" charset="-128"/>
              </a:rPr>
              <a:t>l</a:t>
            </a:r>
            <a:r>
              <a:rPr lang="en-US" altLang="en-US" sz="2800" i="1" dirty="0" err="1" smtClean="0">
                <a:latin typeface="Symbol" pitchFamily="-110" charset="2"/>
                <a:ea typeface="ＭＳ Ｐゴシック" pitchFamily="-110" charset="-128"/>
              </a:rPr>
              <a:t>n</a:t>
            </a:r>
            <a:r>
              <a:rPr lang="en-US" altLang="en-US" sz="2800" dirty="0" smtClean="0">
                <a:ea typeface="ＭＳ Ｐゴシック" pitchFamily="-110" charset="-128"/>
              </a:rPr>
              <a:t>             </a:t>
            </a:r>
            <a:r>
              <a:rPr lang="en-US" altLang="en-US" sz="2800" dirty="0" smtClean="0">
                <a:latin typeface="Symbol" pitchFamily="-110" charset="2"/>
                <a:ea typeface="ＭＳ Ｐゴシック" pitchFamily="-110" charset="-128"/>
              </a:rPr>
              <a:t>l</a:t>
            </a:r>
            <a:r>
              <a:rPr lang="en-US" altLang="en-US" sz="2800" dirty="0" smtClean="0">
                <a:ea typeface="ＭＳ Ｐゴシック" pitchFamily="-110" charset="-128"/>
              </a:rPr>
              <a:t> = </a:t>
            </a:r>
            <a:r>
              <a:rPr lang="en-US" altLang="en-US" sz="2800" i="1" dirty="0" err="1" smtClean="0">
                <a:ea typeface="ＭＳ Ｐゴシック" pitchFamily="-110" charset="-128"/>
              </a:rPr>
              <a:t>c</a:t>
            </a:r>
            <a:r>
              <a:rPr lang="en-US" altLang="en-US" sz="2800" dirty="0" err="1" smtClean="0">
                <a:ea typeface="ＭＳ Ｐゴシック" pitchFamily="-110" charset="-128"/>
              </a:rPr>
              <a:t>/</a:t>
            </a:r>
            <a:r>
              <a:rPr lang="en-US" altLang="en-US" sz="2800" i="1" dirty="0" err="1" smtClean="0">
                <a:latin typeface="Symbol" pitchFamily="-110" charset="2"/>
                <a:ea typeface="ＭＳ Ｐゴシック" pitchFamily="-110" charset="-128"/>
              </a:rPr>
              <a:t>n</a:t>
            </a:r>
            <a:r>
              <a:rPr lang="en-US" altLang="en-US" sz="2800" i="1" dirty="0" smtClean="0">
                <a:latin typeface="Symbol" pitchFamily="-110" charset="2"/>
                <a:ea typeface="ＭＳ Ｐゴシック" pitchFamily="-110" charset="-128"/>
              </a:rPr>
              <a:t/>
            </a:r>
            <a:br>
              <a:rPr lang="en-US" altLang="en-US" sz="2800" i="1" dirty="0" smtClean="0">
                <a:latin typeface="Symbol" pitchFamily="-110" charset="2"/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/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where </a:t>
            </a:r>
            <a:r>
              <a:rPr lang="en-US" altLang="en-US" sz="2800" i="1" dirty="0" smtClean="0">
                <a:ea typeface="ＭＳ Ｐゴシック" pitchFamily="-110" charset="-128"/>
              </a:rPr>
              <a:t>c</a:t>
            </a:r>
            <a:r>
              <a:rPr lang="en-US" altLang="en-US" sz="2800" dirty="0" smtClean="0">
                <a:ea typeface="ＭＳ Ｐゴシック" pitchFamily="-110" charset="-128"/>
              </a:rPr>
              <a:t> is the speed of light (3 × 10</a:t>
            </a:r>
            <a:r>
              <a:rPr lang="en-US" altLang="en-US" sz="2800" baseline="30000" dirty="0" smtClean="0">
                <a:ea typeface="ＭＳ Ｐゴシック" pitchFamily="-110" charset="-128"/>
              </a:rPr>
              <a:t>10</a:t>
            </a:r>
            <a:r>
              <a:rPr lang="en-US" altLang="en-US" sz="2800" dirty="0" smtClean="0">
                <a:ea typeface="ＭＳ Ｐゴシック" pitchFamily="-110" charset="-128"/>
              </a:rPr>
              <a:t> cm/sec).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Energy of the  photon is given by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/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                           E = </a:t>
            </a:r>
            <a:r>
              <a:rPr lang="en-US" altLang="en-US" sz="2800" i="1" dirty="0" err="1" smtClean="0">
                <a:ea typeface="ＭＳ Ｐゴシック" pitchFamily="-110" charset="-128"/>
              </a:rPr>
              <a:t>h</a:t>
            </a:r>
            <a:r>
              <a:rPr lang="en-US" altLang="en-US" sz="2800" i="1" dirty="0" err="1" smtClean="0">
                <a:latin typeface="Symbol" pitchFamily="-110" charset="2"/>
                <a:ea typeface="ＭＳ Ｐゴシック" pitchFamily="-110" charset="-128"/>
              </a:rPr>
              <a:t>n</a:t>
            </a:r>
            <a:r>
              <a:rPr lang="en-US" altLang="en-US" sz="2800" dirty="0" smtClean="0">
                <a:ea typeface="ＭＳ Ｐゴシック" pitchFamily="-110" charset="-128"/>
              </a:rPr>
              <a:t/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where </a:t>
            </a:r>
            <a:r>
              <a:rPr lang="en-US" altLang="en-US" sz="2800" i="1" dirty="0" smtClean="0">
                <a:ea typeface="ＭＳ Ｐゴシック" pitchFamily="-110" charset="-128"/>
              </a:rPr>
              <a:t>h</a:t>
            </a:r>
            <a:r>
              <a:rPr lang="en-US" altLang="en-US" sz="2800" dirty="0" smtClean="0">
                <a:ea typeface="ＭＳ Ｐゴシック" pitchFamily="-110" charset="-128"/>
              </a:rPr>
              <a:t> is Planck’s constant (6.62 × 10</a:t>
            </a:r>
            <a:r>
              <a:rPr lang="en-US" altLang="en-US" sz="2800" baseline="30000" dirty="0" smtClean="0">
                <a:ea typeface="ＭＳ Ｐゴシック" pitchFamily="-110" charset="-128"/>
              </a:rPr>
              <a:t>–37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kJ</a:t>
            </a:r>
            <a:r>
              <a:rPr lang="en-US" altLang="en-US" sz="2800" dirty="0" err="1" smtClean="0">
                <a:ea typeface="ＭＳ Ｐゴシック" pitchFamily="-110" charset="-128"/>
                <a:cs typeface="Arial" charset="0"/>
              </a:rPr>
              <a:t>•</a:t>
            </a:r>
            <a:r>
              <a:rPr lang="en-US" altLang="en-US" sz="2800" dirty="0" err="1" smtClean="0">
                <a:ea typeface="ＭＳ Ｐゴシック" pitchFamily="-110" charset="-128"/>
              </a:rPr>
              <a:t>sec</a:t>
            </a:r>
            <a:r>
              <a:rPr lang="en-US" altLang="en-US" sz="2800" dirty="0" smtClean="0">
                <a:ea typeface="ＭＳ Ｐゴシック" pitchFamily="-110" charset="-128"/>
              </a:rPr>
              <a:t>).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505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Molecules with Heteroatoms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1545772"/>
            <a:ext cx="8458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Isotopes are present in their usual abundance.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Carbon has a </a:t>
            </a:r>
            <a:r>
              <a:rPr lang="en-US" altLang="en-US" baseline="30000" smtClean="0">
                <a:ea typeface="ＭＳ Ｐゴシック" pitchFamily="-110" charset="-128"/>
              </a:rPr>
              <a:t>13</a:t>
            </a:r>
            <a:r>
              <a:rPr lang="en-US" altLang="en-US" smtClean="0">
                <a:ea typeface="ＭＳ Ｐゴシック" pitchFamily="-110" charset="-128"/>
              </a:rPr>
              <a:t>C isotope present in 1.1% abundance. The spectrum will show the normal M</a:t>
            </a:r>
            <a:r>
              <a:rPr lang="en-US" altLang="en-US" baseline="30000" smtClean="0">
                <a:ea typeface="ＭＳ Ｐゴシック" pitchFamily="-110" charset="-128"/>
              </a:rPr>
              <a:t>+</a:t>
            </a:r>
            <a:r>
              <a:rPr lang="en-US" altLang="en-US" smtClean="0">
                <a:ea typeface="ＭＳ Ｐゴシック" pitchFamily="-110" charset="-128"/>
              </a:rPr>
              <a:t> and small M+1 peak.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-110" charset="-128"/>
              </a:rPr>
              <a:t>Bromine has two isotopes: </a:t>
            </a:r>
            <a:r>
              <a:rPr lang="en-US" altLang="en-US" baseline="30000" smtClean="0">
                <a:ea typeface="ＭＳ Ｐゴシック" pitchFamily="-110" charset="-128"/>
              </a:rPr>
              <a:t>79</a:t>
            </a:r>
            <a:r>
              <a:rPr lang="en-US" altLang="en-US" smtClean="0">
                <a:ea typeface="ＭＳ Ｐゴシック" pitchFamily="-110" charset="-128"/>
              </a:rPr>
              <a:t>Br (50.5%) and </a:t>
            </a:r>
            <a:r>
              <a:rPr lang="en-US" altLang="en-US" baseline="30000" smtClean="0">
                <a:ea typeface="ＭＳ Ｐゴシック" pitchFamily="-110" charset="-128"/>
              </a:rPr>
              <a:t>81</a:t>
            </a:r>
            <a:r>
              <a:rPr lang="en-US" altLang="en-US" smtClean="0">
                <a:ea typeface="ＭＳ Ｐゴシック" pitchFamily="-110" charset="-128"/>
              </a:rPr>
              <a:t>Br (49.5%). Since the abundances are almost equal, there will be an M</a:t>
            </a:r>
            <a:r>
              <a:rPr lang="en-US" altLang="en-US" baseline="30000" smtClean="0">
                <a:ea typeface="ＭＳ Ｐゴシック" pitchFamily="-110" charset="-128"/>
              </a:rPr>
              <a:t>+</a:t>
            </a:r>
            <a:r>
              <a:rPr lang="en-US" altLang="en-US" smtClean="0">
                <a:ea typeface="ＭＳ Ｐゴシック" pitchFamily="-110" charset="-128"/>
              </a:rPr>
              <a:t> peak and an M+2 peak of equal height.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1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Isotopic Abundance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"/>
          <a:stretch/>
        </p:blipFill>
        <p:spPr>
          <a:xfrm>
            <a:off x="304800" y="1701219"/>
            <a:ext cx="8534400" cy="39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with Bromine</a:t>
            </a:r>
          </a:p>
        </p:txBody>
      </p:sp>
      <p:sp>
        <p:nvSpPr>
          <p:cNvPr id="4" name="Rectangle 1032"/>
          <p:cNvSpPr txBox="1">
            <a:spLocks noChangeArrowheads="1"/>
          </p:cNvSpPr>
          <p:nvPr/>
        </p:nvSpPr>
        <p:spPr>
          <a:xfrm>
            <a:off x="348333" y="4898578"/>
            <a:ext cx="8686809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Bromine is a mixture of 50.5% 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79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Br and 49.5% 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81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Br. The molecular ion peak M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+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 has 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79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Br as tall as the M+2 peak that has </a:t>
            </a:r>
            <a:r>
              <a:rPr lang="en-US" altLang="en-US" sz="2800" baseline="30000" smtClean="0">
                <a:solidFill>
                  <a:srgbClr val="000000"/>
                </a:solidFill>
                <a:ea typeface="ＭＳ Ｐゴシック" pitchFamily="-110" charset="-128"/>
              </a:rPr>
              <a:t>81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Br.</a:t>
            </a:r>
            <a:endParaRPr lang="en-US" altLang="en-US" sz="2800" smtClean="0">
              <a:ea typeface="ＭＳ Ｐゴシック" pitchFamily="-110" charset="-128"/>
            </a:endParaRPr>
          </a:p>
          <a:p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"/>
          <a:stretch/>
        </p:blipFill>
        <p:spPr>
          <a:xfrm>
            <a:off x="304800" y="1392501"/>
            <a:ext cx="8534400" cy="324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with Chlorine</a:t>
            </a:r>
          </a:p>
        </p:txBody>
      </p:sp>
      <p:sp>
        <p:nvSpPr>
          <p:cNvPr id="5" name="Rectangle 1032"/>
          <p:cNvSpPr txBox="1">
            <a:spLocks noChangeArrowheads="1"/>
          </p:cNvSpPr>
          <p:nvPr/>
        </p:nvSpPr>
        <p:spPr>
          <a:xfrm>
            <a:off x="348333" y="4920350"/>
            <a:ext cx="8621495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Chlorine is a mixture of 75.5% 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35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Cl and 24.5% 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37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Cl. The molecular ion peak M</a:t>
            </a:r>
            <a:r>
              <a:rPr lang="en-US" altLang="en-US" sz="28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is three times higher than the M+2 peak.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2"/>
          <a:stretch/>
        </p:blipFill>
        <p:spPr>
          <a:xfrm>
            <a:off x="304800" y="1327185"/>
            <a:ext cx="8534400" cy="32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with Sulfur</a:t>
            </a: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348334" y="4713520"/>
            <a:ext cx="77724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ea typeface="ＭＳ Ｐゴシック" pitchFamily="-110" charset="-128"/>
              </a:rPr>
              <a:t>Sulfur has three isotopes: </a:t>
            </a:r>
            <a:r>
              <a:rPr lang="en-US" altLang="en-US" sz="2400" baseline="30000" smtClean="0">
                <a:ea typeface="ＭＳ Ｐゴシック" pitchFamily="-110" charset="-128"/>
              </a:rPr>
              <a:t>32</a:t>
            </a:r>
            <a:r>
              <a:rPr lang="en-US" altLang="en-US" sz="2400" smtClean="0">
                <a:ea typeface="ＭＳ Ｐゴシック" pitchFamily="-110" charset="-128"/>
              </a:rPr>
              <a:t>S (95%), </a:t>
            </a:r>
            <a:r>
              <a:rPr lang="en-US" altLang="en-US" sz="2400" baseline="30000" smtClean="0">
                <a:ea typeface="ＭＳ Ｐゴシック" pitchFamily="-110" charset="-128"/>
              </a:rPr>
              <a:t>33</a:t>
            </a:r>
            <a:r>
              <a:rPr lang="en-US" altLang="en-US" sz="2400" smtClean="0">
                <a:ea typeface="ＭＳ Ｐゴシック" pitchFamily="-110" charset="-128"/>
              </a:rPr>
              <a:t>S (0.8%), and </a:t>
            </a:r>
            <a:r>
              <a:rPr lang="en-US" altLang="en-US" sz="2400" baseline="30000" smtClean="0">
                <a:ea typeface="ＭＳ Ｐゴシック" pitchFamily="-110" charset="-128"/>
              </a:rPr>
              <a:t>34</a:t>
            </a:r>
            <a:r>
              <a:rPr lang="en-US" altLang="en-US" sz="2400" smtClean="0">
                <a:ea typeface="ＭＳ Ｐゴシック" pitchFamily="-110" charset="-128"/>
              </a:rPr>
              <a:t>S (4.2%).</a:t>
            </a:r>
          </a:p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M</a:t>
            </a:r>
            <a:r>
              <a:rPr lang="en-US" altLang="en-US" sz="2400" baseline="30000" smtClean="0">
                <a:solidFill>
                  <a:srgbClr val="000000"/>
                </a:solidFill>
                <a:ea typeface="ＭＳ Ｐゴシック" pitchFamily="-110" charset="-128"/>
              </a:rPr>
              <a:t>+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 peak of ethyl methyl sulfide has an M+2 peak that is larger than usual (about 4% of M</a:t>
            </a:r>
            <a:r>
              <a:rPr lang="en-US" altLang="en-US" sz="2400" baseline="30000" smtClean="0">
                <a:solidFill>
                  <a:srgbClr val="000000"/>
                </a:solidFill>
                <a:ea typeface="ＭＳ Ｐゴシック" pitchFamily="-110" charset="-128"/>
              </a:rPr>
              <a:t>+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"/>
          <a:stretch/>
        </p:blipFill>
        <p:spPr>
          <a:xfrm>
            <a:off x="304800" y="1195690"/>
            <a:ext cx="8534400" cy="32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of </a:t>
            </a:r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-Hexane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43" y="5236028"/>
            <a:ext cx="8545285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Groups of ions correspond to loss of one-, two-, three-, and four-carbon fragments.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"/>
          <a:stretch/>
        </p:blipFill>
        <p:spPr>
          <a:xfrm>
            <a:off x="705685" y="1262744"/>
            <a:ext cx="7830599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Fragmentation of the Hexane Radical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304800" y="1971185"/>
            <a:ext cx="8534400" cy="1751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304800" y="4336869"/>
            <a:ext cx="8534400" cy="13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of </a:t>
            </a:r>
            <a:b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2-Methylpentane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"/>
          <a:stretch/>
        </p:blipFill>
        <p:spPr>
          <a:xfrm>
            <a:off x="304800" y="2426643"/>
            <a:ext cx="8534400" cy="3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Fragmentation of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Branched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Alkanes</a:t>
            </a:r>
          </a:p>
        </p:txBody>
      </p:sp>
      <p:sp>
        <p:nvSpPr>
          <p:cNvPr id="4" name="Text Box 1031"/>
          <p:cNvSpPr txBox="1">
            <a:spLocks noChangeArrowheads="1"/>
          </p:cNvSpPr>
          <p:nvPr/>
        </p:nvSpPr>
        <p:spPr bwMode="auto">
          <a:xfrm>
            <a:off x="348334" y="5421092"/>
            <a:ext cx="792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 The most stable carbocation fragments form in greater </a:t>
            </a:r>
            <a:br>
              <a:rPr lang="en-US" altLang="en-US"/>
            </a:br>
            <a:r>
              <a:rPr lang="en-US" altLang="en-US"/>
              <a:t>   amounts.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4"/>
          <a:stretch/>
        </p:blipFill>
        <p:spPr>
          <a:xfrm>
            <a:off x="304800" y="2023001"/>
            <a:ext cx="8534400" cy="30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Resonance-Stabilized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Cations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34" y="1806576"/>
            <a:ext cx="8654152" cy="2819417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itchFamily="-110" charset="-128"/>
              </a:rPr>
              <a:t>Fragmentation in the mass spectrometer gives resonance-stabilized </a:t>
            </a:r>
            <a:r>
              <a:rPr lang="en-US" altLang="en-US" sz="2800" dirty="0" err="1" smtClean="0">
                <a:ea typeface="ＭＳ Ｐゴシック" pitchFamily="-110" charset="-128"/>
              </a:rPr>
              <a:t>cations</a:t>
            </a:r>
            <a:r>
              <a:rPr lang="en-US" altLang="en-US" sz="2800" dirty="0" smtClean="0">
                <a:ea typeface="ＭＳ Ｐゴシック" pitchFamily="-110" charset="-128"/>
              </a:rPr>
              <a:t> whenever possible. The most common fragmentation of alkenes is cleavage of an </a:t>
            </a:r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bond to give a resonance-stabilized </a:t>
            </a:r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cation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2"/>
          <a:stretch/>
        </p:blipFill>
        <p:spPr>
          <a:xfrm>
            <a:off x="304800" y="4713949"/>
            <a:ext cx="8534400" cy="6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Electromagnetic Spectrum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"/>
          <a:stretch/>
        </p:blipFill>
        <p:spPr>
          <a:xfrm>
            <a:off x="304800" y="1869731"/>
            <a:ext cx="8534400" cy="35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of Alkenes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447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altLang="en-US" smtClean="0">
                <a:ea typeface="ＭＳ Ｐゴシック" pitchFamily="-110" charset="-128"/>
              </a:rPr>
              <a:t>Resonance-stabilized cations are favored.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>
          <a:xfrm>
            <a:off x="748398" y="2423161"/>
            <a:ext cx="7647204" cy="38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Benzylic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34" y="4169238"/>
            <a:ext cx="8153400" cy="2286000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itchFamily="-110" charset="-128"/>
              </a:rPr>
              <a:t>Compounds containing aromatic rings tend to fragment at the carbon next to the aromatic ring. 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Such a cleavage forms a resonance-stabilized </a:t>
            </a:r>
            <a:r>
              <a:rPr lang="en-US" altLang="en-US" sz="2800" dirty="0" err="1" smtClean="0">
                <a:ea typeface="ＭＳ Ｐゴシック" pitchFamily="-110" charset="-128"/>
              </a:rPr>
              <a:t>benzylic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cation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2"/>
          <a:stretch/>
        </p:blipFill>
        <p:spPr>
          <a:xfrm>
            <a:off x="304800" y="1859714"/>
            <a:ext cx="8534400" cy="17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Mass Spectrum of Alcohols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"/>
          <a:stretch/>
        </p:blipFill>
        <p:spPr>
          <a:xfrm>
            <a:off x="1142999" y="1505485"/>
            <a:ext cx="6640286" cy="2040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>
          <a:xfrm>
            <a:off x="734785" y="4066903"/>
            <a:ext cx="7783286" cy="19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MS of 3-Methylbutan-1-ol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"/>
          <a:stretch/>
        </p:blipFill>
        <p:spPr>
          <a:xfrm>
            <a:off x="742731" y="1314559"/>
            <a:ext cx="7617497" cy="50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Infrared (IR) Region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676400"/>
            <a:ext cx="8632380" cy="448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From right below the visible region to just above the highest microwave and radar frequencies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Wavelengths are usually 2.5 × 10</a:t>
            </a:r>
            <a:r>
              <a:rPr lang="en-US" altLang="en-US" baseline="30000" dirty="0" smtClean="0">
                <a:ea typeface="ＭＳ Ｐゴシック" pitchFamily="-110" charset="-128"/>
              </a:rPr>
              <a:t>–4</a:t>
            </a:r>
            <a:r>
              <a:rPr lang="en-US" altLang="en-US" dirty="0" smtClean="0">
                <a:ea typeface="ＭＳ Ｐゴシック" pitchFamily="-110" charset="-128"/>
              </a:rPr>
              <a:t> to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25 × 10</a:t>
            </a:r>
            <a:r>
              <a:rPr lang="en-US" altLang="en-US" baseline="30000" dirty="0" smtClean="0">
                <a:ea typeface="ＭＳ Ｐゴシック" pitchFamily="-110" charset="-128"/>
              </a:rPr>
              <a:t>–4</a:t>
            </a:r>
            <a:r>
              <a:rPr lang="en-US" altLang="en-US" dirty="0" smtClean="0">
                <a:ea typeface="ＭＳ Ｐゴシック" pitchFamily="-110" charset="-128"/>
              </a:rPr>
              <a:t> cm.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More common units are wavenumbers, or cm</a:t>
            </a:r>
            <a:r>
              <a:rPr lang="en-US" altLang="en-US" baseline="30000" dirty="0" smtClean="0">
                <a:ea typeface="ＭＳ Ｐゴシック" pitchFamily="-110" charset="-128"/>
              </a:rPr>
              <a:t>–1</a:t>
            </a:r>
            <a:r>
              <a:rPr lang="en-US" altLang="en-US" dirty="0" smtClean="0">
                <a:ea typeface="ＭＳ Ｐゴシック" pitchFamily="-110" charset="-128"/>
              </a:rPr>
              <a:t> (reciprocal centimeters).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Wavenumbers are proportional to frequency and energy.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56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Molecular Vibrations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9" y="4114800"/>
            <a:ext cx="8523517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If the bond is stretched, a restoring force pulls the two atoms together toward their equilibrium bond length.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If the bond is compressed, the restoring force pushes the two atoms apart.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If the bond is stretched or compressed and then released, the atoms vibrate.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7"/>
          <a:stretch/>
        </p:blipFill>
        <p:spPr>
          <a:xfrm>
            <a:off x="304800" y="1574075"/>
            <a:ext cx="8534400" cy="20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Bond Stretching Frequencies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557349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Frequency decreases with increasing atomic mass.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Frequency increases with increasing bond energy.   </a:t>
            </a:r>
            <a:endParaRPr lang="en-US" altLang="en-US" sz="240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"/>
          <a:stretch/>
        </p:blipFill>
        <p:spPr>
          <a:xfrm>
            <a:off x="2018875" y="1116874"/>
            <a:ext cx="4817353" cy="41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14859</TotalTime>
  <Words>2112</Words>
  <Application>Microsoft Office PowerPoint</Application>
  <PresentationFormat>On-screen Show (4:3)</PresentationFormat>
  <Paragraphs>247</Paragraphs>
  <Slides>63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HA5Lect_template</vt:lpstr>
      <vt:lpstr>2_Default Design</vt:lpstr>
      <vt:lpstr>PowerPoint Presentation</vt:lpstr>
      <vt:lpstr>Introduction</vt:lpstr>
      <vt:lpstr>Types of Spectroscopy</vt:lpstr>
      <vt:lpstr>Wavelength and Frequency</vt:lpstr>
      <vt:lpstr>Electromagnetic Spectrum</vt:lpstr>
      <vt:lpstr>The Electromagnetic Spectrum</vt:lpstr>
      <vt:lpstr>The Infrared (IR) Region</vt:lpstr>
      <vt:lpstr>Molecular Vibrations</vt:lpstr>
      <vt:lpstr>Bond Stretching Frequencies</vt:lpstr>
      <vt:lpstr>Vibrational Modes</vt:lpstr>
      <vt:lpstr>Fingerprint Region of  the Spectrum</vt:lpstr>
      <vt:lpstr>Effect of an Electric Field  on a Polar Bond</vt:lpstr>
      <vt:lpstr>The Infrared Spectrometer</vt:lpstr>
      <vt:lpstr>FT–IR Spectrometer</vt:lpstr>
      <vt:lpstr>The Interferogram</vt:lpstr>
      <vt:lpstr>Carbon–Carbon Bond Stretching</vt:lpstr>
      <vt:lpstr>Carbon–Carbon Bond Stretching</vt:lpstr>
      <vt:lpstr>Carbon–Hydrogen Stretching</vt:lpstr>
      <vt:lpstr>IR Spectrum of Alkanes</vt:lpstr>
      <vt:lpstr>IR Spectrum of Alkenes</vt:lpstr>
      <vt:lpstr>IR Spectra of Alkynes</vt:lpstr>
      <vt:lpstr>O—H and N—H Stretching</vt:lpstr>
      <vt:lpstr>IR Spectrum of Alcohols</vt:lpstr>
      <vt:lpstr>IR Spectrum of Amines</vt:lpstr>
      <vt:lpstr>Ketones, Aldehydes, and Acids</vt:lpstr>
      <vt:lpstr>IR Spectrum of Ketones</vt:lpstr>
      <vt:lpstr>IR Spectrum of Aldehydes</vt:lpstr>
      <vt:lpstr>O—H Stretch of  Carboxylic Acids</vt:lpstr>
      <vt:lpstr>Conjugated Carbonyl Compounds</vt:lpstr>
      <vt:lpstr>Resonance in Amides</vt:lpstr>
      <vt:lpstr>IR Spectrum of Amides</vt:lpstr>
      <vt:lpstr>Carbonyl Absorptions Above 1725 cm–1</vt:lpstr>
      <vt:lpstr>Carbon—Nitrogen Stretching</vt:lpstr>
      <vt:lpstr>IR Spectrum of Nitriles</vt:lpstr>
      <vt:lpstr>Summary of IR Absorptions</vt:lpstr>
      <vt:lpstr>PowerPoint Presentation</vt:lpstr>
      <vt:lpstr>Solved Problem 1</vt:lpstr>
      <vt:lpstr>Solved Problem 1 (Continued)</vt:lpstr>
      <vt:lpstr>Strengths and Limitations</vt:lpstr>
      <vt:lpstr>Mass Spectrometry (MS)</vt:lpstr>
      <vt:lpstr>Mass Spectrometry</vt:lpstr>
      <vt:lpstr>Radical Cation Formation</vt:lpstr>
      <vt:lpstr>Electron Impact Ionization</vt:lpstr>
      <vt:lpstr>Mass Spectrometer</vt:lpstr>
      <vt:lpstr>Separation of Ions</vt:lpstr>
      <vt:lpstr>The Mass Spectrum</vt:lpstr>
      <vt:lpstr>Gas Chromatography–Mass Spectrometry (GC–MS)</vt:lpstr>
      <vt:lpstr>High-Resolution MS</vt:lpstr>
      <vt:lpstr>Masses of Common Isotopes</vt:lpstr>
      <vt:lpstr>Molecules with Heteroatoms</vt:lpstr>
      <vt:lpstr>Isotopic Abundance</vt:lpstr>
      <vt:lpstr>Mass Spectrum with Bromine</vt:lpstr>
      <vt:lpstr>Mass Spectrum with Chlorine</vt:lpstr>
      <vt:lpstr>Mass Spectrum with Sulfur</vt:lpstr>
      <vt:lpstr>Mass Spectrum of n-Hexane</vt:lpstr>
      <vt:lpstr>Fragmentation of the Hexane Radical Cation</vt:lpstr>
      <vt:lpstr>Mass Spectrum of  2-Methylpentane</vt:lpstr>
      <vt:lpstr>Fragmentation of  Branched Alkanes</vt:lpstr>
      <vt:lpstr>Resonance-Stabilized Cations</vt:lpstr>
      <vt:lpstr>Mass Spectrum of Alkenes</vt:lpstr>
      <vt:lpstr>Benzylic Cation</vt:lpstr>
      <vt:lpstr>Mass Spectrum of Alcohols</vt:lpstr>
      <vt:lpstr>MS of 3-Methylbutan-1-ol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</cp:lastModifiedBy>
  <cp:revision>291</cp:revision>
  <dcterms:created xsi:type="dcterms:W3CDTF">2007-09-26T05:29:17Z</dcterms:created>
  <dcterms:modified xsi:type="dcterms:W3CDTF">2016-04-06T14:58:46Z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