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592" r:id="rId2"/>
  </p:sldMasterIdLst>
  <p:notesMasterIdLst>
    <p:notesMasterId r:id="rId82"/>
  </p:notesMasterIdLst>
  <p:handoutMasterIdLst>
    <p:handoutMasterId r:id="rId83"/>
  </p:handoutMasterIdLst>
  <p:sldIdLst>
    <p:sldId id="380" r:id="rId3"/>
    <p:sldId id="265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  <p:sldId id="416" r:id="rId40"/>
    <p:sldId id="417" r:id="rId41"/>
    <p:sldId id="418" r:id="rId42"/>
    <p:sldId id="419" r:id="rId43"/>
    <p:sldId id="420" r:id="rId44"/>
    <p:sldId id="421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430" r:id="rId54"/>
    <p:sldId id="431" r:id="rId55"/>
    <p:sldId id="432" r:id="rId56"/>
    <p:sldId id="433" r:id="rId57"/>
    <p:sldId id="434" r:id="rId58"/>
    <p:sldId id="435" r:id="rId59"/>
    <p:sldId id="436" r:id="rId60"/>
    <p:sldId id="437" r:id="rId61"/>
    <p:sldId id="438" r:id="rId62"/>
    <p:sldId id="439" r:id="rId63"/>
    <p:sldId id="440" r:id="rId64"/>
    <p:sldId id="441" r:id="rId65"/>
    <p:sldId id="442" r:id="rId66"/>
    <p:sldId id="443" r:id="rId67"/>
    <p:sldId id="444" r:id="rId68"/>
    <p:sldId id="445" r:id="rId69"/>
    <p:sldId id="446" r:id="rId70"/>
    <p:sldId id="447" r:id="rId71"/>
    <p:sldId id="448" r:id="rId72"/>
    <p:sldId id="449" r:id="rId73"/>
    <p:sldId id="450" r:id="rId74"/>
    <p:sldId id="451" r:id="rId75"/>
    <p:sldId id="452" r:id="rId76"/>
    <p:sldId id="453" r:id="rId77"/>
    <p:sldId id="454" r:id="rId78"/>
    <p:sldId id="455" r:id="rId79"/>
    <p:sldId id="456" r:id="rId80"/>
    <p:sldId id="457" r:id="rId8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3333CC"/>
    <a:srgbClr val="FF6600"/>
    <a:srgbClr val="333399"/>
    <a:srgbClr val="FFFFCC"/>
    <a:srgbClr val="FF66FF"/>
    <a:srgbClr val="143C83"/>
    <a:srgbClr val="FF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-136" y="-104"/>
      </p:cViewPr>
      <p:guideLst>
        <p:guide orient="horz" pos="2160"/>
        <p:guide pos="2875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notesMaster" Target="notesMasters/notesMaster1.xml"/><Relationship Id="rId83" Type="http://schemas.openxmlformats.org/officeDocument/2006/relationships/handoutMaster" Target="handoutMasters/handout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1756ED1-7C99-4CAA-A494-A46823501D3C}" type="datetimeFigureOut">
              <a:rPr lang="en-US"/>
              <a:pPr>
                <a:defRPr/>
              </a:pPr>
              <a:t>4/13/16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41522C9-F2DD-4E11-B892-780977A75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980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C438B5A-85D7-40B8-97AC-02390B22C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85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10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0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02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02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3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941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5" name="Picture 10" descr="Pearson_Strap_Bound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6356350"/>
            <a:ext cx="1908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Pearson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6356350"/>
            <a:ext cx="16557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95400" y="16764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6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95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80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80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9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489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 dirty="0"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639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77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587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098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47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3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9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4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68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97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4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3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gray">
          <a:xfrm>
            <a:off x="315913" y="6553200"/>
            <a:ext cx="5399087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5" r:id="rId1"/>
    <p:sldLayoutId id="2147484846" r:id="rId2"/>
    <p:sldLayoutId id="2147484847" r:id="rId3"/>
    <p:sldLayoutId id="2147484848" r:id="rId4"/>
    <p:sldLayoutId id="2147484849" r:id="rId5"/>
    <p:sldLayoutId id="2147484850" r:id="rId6"/>
    <p:sldLayoutId id="2147484851" r:id="rId7"/>
    <p:sldLayoutId id="2147484852" r:id="rId8"/>
    <p:sldLayoutId id="2147484853" r:id="rId9"/>
    <p:sldLayoutId id="2147484854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80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80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8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8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8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8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</a:rPr>
              <a:t>© 2014 Pearson Education, Inc.</a:t>
            </a:r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71800"/>
            <a:ext cx="8229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2" r:id="rId8"/>
    <p:sldLayoutId id="2147484863" r:id="rId9"/>
    <p:sldLayoutId id="2147484864" r:id="rId10"/>
    <p:sldLayoutId id="2147484865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pitchFamily="8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4953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4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1pPr>
      <a:lvl2pPr marL="9525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2pPr>
      <a:lvl3pPr marL="14097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3pPr>
      <a:lvl4pPr marL="18669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4pPr>
      <a:lvl5pPr marL="23241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5pPr>
      <a:lvl6pPr marL="27813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6pPr>
      <a:lvl7pPr marL="32385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7pPr>
      <a:lvl8pPr marL="36957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8pPr>
      <a:lvl9pPr marL="41529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2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3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4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7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8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9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0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1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2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4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5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6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7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schemeClr val="tx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205413" y="5410200"/>
            <a:ext cx="31686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Chad Snyder, PhD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Grace College</a:t>
            </a:r>
          </a:p>
        </p:txBody>
      </p:sp>
      <p:sp>
        <p:nvSpPr>
          <p:cNvPr id="8197" name="Rectangle 2"/>
          <p:cNvSpPr txBox="1">
            <a:spLocks noChangeArrowheads="1"/>
          </p:cNvSpPr>
          <p:nvPr/>
        </p:nvSpPr>
        <p:spPr bwMode="auto">
          <a:xfrm>
            <a:off x="5205413" y="2286000"/>
            <a:ext cx="387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>Chapter </a:t>
            </a:r>
            <a:r>
              <a:rPr lang="en-US" altLang="en-US" sz="4000" dirty="0" smtClean="0">
                <a:solidFill>
                  <a:schemeClr val="tx2"/>
                </a:solidFill>
                <a:latin typeface="Arial" charset="0"/>
              </a:rPr>
              <a:t>13</a:t>
            </a:r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en-US" altLang="en-US" sz="4000" dirty="0">
                <a:solidFill>
                  <a:schemeClr val="tx2"/>
                </a:solidFill>
                <a:latin typeface="Arial" charset="0"/>
              </a:rPr>
            </a:br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>Lecture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205413" y="525463"/>
            <a:ext cx="38735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i="1" dirty="0">
                <a:latin typeface="+mj-lt"/>
                <a:sym typeface="Symbol" pitchFamily="80" charset="2"/>
              </a:rPr>
              <a:t>Organic Chemistry</a:t>
            </a:r>
            <a:r>
              <a:rPr lang="en-US" altLang="en-US" sz="2800" dirty="0">
                <a:latin typeface="+mj-lt"/>
                <a:sym typeface="Symbol" pitchFamily="80" charset="2"/>
              </a:rPr>
              <a:t>, 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9</a:t>
            </a:r>
            <a:r>
              <a:rPr lang="en-US" altLang="en-US" sz="2800" baseline="30000" dirty="0">
                <a:latin typeface="+mj-lt"/>
                <a:sym typeface="Symbol" pitchFamily="80" charset="2"/>
              </a:rPr>
              <a:t>th</a:t>
            </a:r>
            <a:r>
              <a:rPr lang="en-US" altLang="en-US" sz="2800" dirty="0">
                <a:latin typeface="+mj-lt"/>
                <a:sym typeface="Symbol" pitchFamily="80" charset="2"/>
              </a:rPr>
              <a:t> Edition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L. G. Wade, Jr.</a:t>
            </a:r>
          </a:p>
        </p:txBody>
      </p:sp>
      <p:sp>
        <p:nvSpPr>
          <p:cNvPr id="8199" name="Rectangle 10"/>
          <p:cNvSpPr txBox="1">
            <a:spLocks noChangeArrowheads="1"/>
          </p:cNvSpPr>
          <p:nvPr/>
        </p:nvSpPr>
        <p:spPr bwMode="auto">
          <a:xfrm>
            <a:off x="4600721" y="3635827"/>
            <a:ext cx="4512212" cy="141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en-US" sz="2800" dirty="0">
                <a:solidFill>
                  <a:schemeClr val="tx2"/>
                </a:solidFill>
                <a:latin typeface="Arial" charset="0"/>
              </a:rPr>
              <a:t>Nuclear Magnetic </a:t>
            </a:r>
            <a:br>
              <a:rPr lang="en-US" altLang="en-US" sz="2800" dirty="0">
                <a:solidFill>
                  <a:schemeClr val="tx2"/>
                </a:solidFill>
                <a:latin typeface="Arial" charset="0"/>
              </a:rPr>
            </a:br>
            <a:r>
              <a:rPr lang="en-US" altLang="en-US" sz="2800" dirty="0">
                <a:solidFill>
                  <a:schemeClr val="tx2"/>
                </a:solidFill>
                <a:latin typeface="Arial" charset="0"/>
              </a:rPr>
              <a:t>Resonance Spectroscopy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>
            <a:off x="315914" y="6115844"/>
            <a:ext cx="2348706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3" y="1203962"/>
            <a:ext cx="4620378" cy="40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Induced Magnetic Field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4"/>
          <a:stretch/>
        </p:blipFill>
        <p:spPr>
          <a:xfrm>
            <a:off x="739870" y="1488730"/>
            <a:ext cx="7517209" cy="458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3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Shielded Protons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8334" y="5018324"/>
            <a:ext cx="8577952" cy="144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A naked proton will absorb at 70,459 gauss.</a:t>
            </a:r>
          </a:p>
          <a:p>
            <a:pPr>
              <a:lnSpc>
                <a:spcPct val="8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A shielded proton will not absorb at 70,459 gauss, so the magnetic field must be increased slightly to achieve resonance.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2"/>
          <a:stretch/>
        </p:blipFill>
        <p:spPr>
          <a:xfrm>
            <a:off x="1099452" y="1345911"/>
            <a:ext cx="7075715" cy="333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5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Protons in a Molecule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348340" y="3940629"/>
            <a:ext cx="8632374" cy="2209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Protons in different chemical environments are shielded by different amounts.  </a:t>
            </a:r>
          </a:p>
          <a:p>
            <a:pPr>
              <a:lnSpc>
                <a:spcPct val="90000"/>
              </a:lnSpc>
            </a:pP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The hydroxyl proton is not shielded as much as the methyl protons, so the hydroxyl proton absorbs at a lower field than the methyl protons. </a:t>
            </a:r>
          </a:p>
          <a:p>
            <a:pPr>
              <a:lnSpc>
                <a:spcPct val="90000"/>
              </a:lnSpc>
            </a:pP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We say that the proton is </a:t>
            </a:r>
            <a:r>
              <a:rPr lang="en-US" altLang="en-US" sz="2200" b="1" dirty="0" err="1" smtClean="0">
                <a:solidFill>
                  <a:srgbClr val="000000"/>
                </a:solidFill>
                <a:ea typeface="ＭＳ Ｐゴシック" pitchFamily="-110" charset="-128"/>
              </a:rPr>
              <a:t>deshielded</a:t>
            </a:r>
            <a:r>
              <a:rPr lang="en-US" altLang="en-US" sz="2200" b="1" dirty="0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somewhat by the presence of the electronegative oxygen atom.</a:t>
            </a:r>
            <a:endParaRPr lang="en-US" altLang="en-US" sz="22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3"/>
          <a:stretch/>
        </p:blipFill>
        <p:spPr>
          <a:xfrm>
            <a:off x="620486" y="1618986"/>
            <a:ext cx="8218714" cy="167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8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NMR Signals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34" y="1676400"/>
            <a:ext cx="8153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mtClean="0">
                <a:ea typeface="ＭＳ Ｐゴシック" pitchFamily="-110" charset="-128"/>
              </a:rPr>
              <a:t>The </a:t>
            </a:r>
            <a:r>
              <a:rPr lang="en-US" altLang="en-US" i="1" smtClean="0">
                <a:ea typeface="ＭＳ Ｐゴシック" pitchFamily="-110" charset="-128"/>
              </a:rPr>
              <a:t>number</a:t>
            </a:r>
            <a:r>
              <a:rPr lang="en-US" altLang="en-US" smtClean="0">
                <a:ea typeface="ＭＳ Ｐゴシック" pitchFamily="-110" charset="-128"/>
              </a:rPr>
              <a:t> of signals shows how many different kinds of protons are present.</a:t>
            </a:r>
          </a:p>
          <a:p>
            <a:r>
              <a:rPr lang="en-US" altLang="en-US" smtClean="0">
                <a:ea typeface="ＭＳ Ｐゴシック" pitchFamily="-110" charset="-128"/>
              </a:rPr>
              <a:t>The </a:t>
            </a:r>
            <a:r>
              <a:rPr lang="en-US" altLang="en-US" i="1" smtClean="0">
                <a:ea typeface="ＭＳ Ｐゴシック" pitchFamily="-110" charset="-128"/>
              </a:rPr>
              <a:t>location</a:t>
            </a:r>
            <a:r>
              <a:rPr lang="en-US" altLang="en-US" smtClean="0">
                <a:ea typeface="ＭＳ Ｐゴシック" pitchFamily="-110" charset="-128"/>
              </a:rPr>
              <a:t> of the signals shows how shielded or deshielded is the proton.</a:t>
            </a:r>
          </a:p>
          <a:p>
            <a:r>
              <a:rPr lang="en-US" altLang="en-US" smtClean="0">
                <a:ea typeface="ＭＳ Ｐゴシック" pitchFamily="-110" charset="-128"/>
              </a:rPr>
              <a:t>The </a:t>
            </a:r>
            <a:r>
              <a:rPr lang="en-US" altLang="en-US" i="1" smtClean="0">
                <a:ea typeface="ＭＳ Ｐゴシック" pitchFamily="-110" charset="-128"/>
              </a:rPr>
              <a:t>intensity</a:t>
            </a:r>
            <a:r>
              <a:rPr lang="en-US" altLang="en-US" smtClean="0">
                <a:ea typeface="ＭＳ Ｐゴシック" pitchFamily="-110" charset="-128"/>
              </a:rPr>
              <a:t> of the signal shows the number of protons of that type.</a:t>
            </a:r>
          </a:p>
          <a:p>
            <a:r>
              <a:rPr lang="en-US" altLang="en-US" smtClean="0">
                <a:ea typeface="ＭＳ Ｐゴシック" pitchFamily="-110" charset="-128"/>
              </a:rPr>
              <a:t>Signal </a:t>
            </a:r>
            <a:r>
              <a:rPr lang="en-US" altLang="en-US" i="1" smtClean="0">
                <a:ea typeface="ＭＳ Ｐゴシック" pitchFamily="-110" charset="-128"/>
              </a:rPr>
              <a:t>splitting</a:t>
            </a:r>
            <a:r>
              <a:rPr lang="en-US" altLang="en-US" smtClean="0">
                <a:ea typeface="ＭＳ Ｐゴシック" pitchFamily="-110" charset="-128"/>
              </a:rPr>
              <a:t> shows the number of protons on adjacent atoms.         </a:t>
            </a:r>
            <a:endParaRPr lang="en-US" altLang="en-US" dirty="0" smtClean="0"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006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The NMR Spectrometer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3"/>
          <a:stretch/>
        </p:blipFill>
        <p:spPr>
          <a:xfrm>
            <a:off x="304800" y="1628502"/>
            <a:ext cx="8534400" cy="42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7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NMR Instrument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23" y="1116872"/>
            <a:ext cx="3911019" cy="544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2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The NMR Graph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11"/>
          <p:cNvSpPr txBox="1">
            <a:spLocks noChangeArrowheads="1"/>
          </p:cNvSpPr>
          <p:nvPr/>
        </p:nvSpPr>
        <p:spPr>
          <a:xfrm>
            <a:off x="348346" y="5029200"/>
            <a:ext cx="8425540" cy="129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more shielded methyl protons appear toward the right of the spectrum (higher field); the less shielded hydroxyl proton appears toward the left (lower field).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3" name="Picture 2" descr="13_07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7"/>
          <a:stretch/>
        </p:blipFill>
        <p:spPr>
          <a:xfrm>
            <a:off x="1452983" y="1117633"/>
            <a:ext cx="6199832" cy="3145085"/>
          </a:xfrm>
          <a:prstGeom prst="rect">
            <a:avLst/>
          </a:prstGeom>
        </p:spPr>
      </p:pic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440615" y="2516187"/>
            <a:ext cx="1096776" cy="47926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en-US" sz="1600" dirty="0" smtClean="0">
                <a:solidFill>
                  <a:srgbClr val="000000"/>
                </a:solidFill>
                <a:ea typeface="ＭＳ Ｐゴシック" pitchFamily="-110" charset="-128"/>
              </a:rPr>
              <a:t>downfield</a:t>
            </a:r>
            <a:endParaRPr lang="en-US" altLang="en-US" sz="1600" dirty="0" smtClean="0">
              <a:ea typeface="ＭＳ Ｐゴシック" pitchFamily="-110" charset="-128"/>
            </a:endParaRP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7737223" y="2450541"/>
            <a:ext cx="1096776" cy="47926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en-US" sz="1600" dirty="0" err="1" smtClean="0">
                <a:solidFill>
                  <a:srgbClr val="000000"/>
                </a:solidFill>
                <a:ea typeface="ＭＳ Ｐゴシック" pitchFamily="-110" charset="-128"/>
              </a:rPr>
              <a:t>upfield</a:t>
            </a:r>
            <a:endParaRPr lang="en-US" altLang="en-US" sz="1600" dirty="0" smtClean="0"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997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 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Tetramethylsilane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 (TMS)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48334" y="1981200"/>
            <a:ext cx="44958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smtClean="0">
                <a:ea typeface="ＭＳ Ｐゴシック" pitchFamily="-110" charset="-128"/>
              </a:rPr>
              <a:t>TMS is added to the sample as an internal standard.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ea typeface="ＭＳ Ｐゴシック" pitchFamily="-110" charset="-128"/>
              </a:rPr>
              <a:t>Since silicon is less electronegative than carbon, TMS protons are highly shielded.  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ea typeface="ＭＳ Ｐゴシック" pitchFamily="-110" charset="-128"/>
              </a:rPr>
              <a:t>The TMS signal is defined as 0.00 ppm.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ea typeface="ＭＳ Ｐゴシック" pitchFamily="-110" charset="-128"/>
              </a:rPr>
              <a:t>Organic protons absorb downfield (to the left) of the TMS signal.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8"/>
          <a:stretch/>
        </p:blipFill>
        <p:spPr>
          <a:xfrm>
            <a:off x="5218339" y="2419677"/>
            <a:ext cx="3533775" cy="24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5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Chemical Shift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34" y="1752600"/>
            <a:ext cx="8501752" cy="43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The variations in the positions of NMR absorptions, arising from electronic shielding and </a:t>
            </a:r>
            <a:r>
              <a:rPr lang="en-US" altLang="en-US" sz="2800" dirty="0" err="1" smtClean="0">
                <a:ea typeface="ＭＳ Ｐゴシック" pitchFamily="-110" charset="-128"/>
              </a:rPr>
              <a:t>deshielding</a:t>
            </a:r>
            <a:r>
              <a:rPr lang="en-US" altLang="en-US" sz="2800" dirty="0" smtClean="0">
                <a:ea typeface="ＭＳ Ｐゴシック" pitchFamily="-110" charset="-128"/>
              </a:rPr>
              <a:t>, are called </a:t>
            </a:r>
            <a:r>
              <a:rPr lang="en-US" altLang="en-US" sz="2800" b="1" dirty="0" smtClean="0">
                <a:ea typeface="ＭＳ Ｐゴシック" pitchFamily="-110" charset="-128"/>
              </a:rPr>
              <a:t>chemical shifts</a:t>
            </a:r>
            <a:r>
              <a:rPr lang="en-US" altLang="en-US" sz="2800" dirty="0" smtClean="0">
                <a:ea typeface="ＭＳ Ｐゴシック" pitchFamily="-110" charset="-128"/>
              </a:rPr>
              <a:t>.</a:t>
            </a:r>
          </a:p>
          <a:p>
            <a:endParaRPr lang="en-US" altLang="en-US" sz="2800" b="1" dirty="0" smtClean="0">
              <a:ea typeface="ＭＳ Ｐゴシック" pitchFamily="-110" charset="-128"/>
            </a:endParaRPr>
          </a:p>
          <a:p>
            <a:pPr>
              <a:buFontTx/>
              <a:buNone/>
            </a:pPr>
            <a:r>
              <a:rPr lang="en-US" altLang="en-US" sz="2800" b="1" dirty="0" smtClean="0">
                <a:ea typeface="ＭＳ Ｐゴシック" pitchFamily="-110" charset="-128"/>
              </a:rPr>
              <a:t/>
            </a:r>
            <a:br>
              <a:rPr lang="en-US" altLang="en-US" sz="2800" b="1" dirty="0" smtClean="0">
                <a:ea typeface="ＭＳ Ｐゴシック" pitchFamily="-110" charset="-128"/>
              </a:rPr>
            </a:br>
            <a:endParaRPr lang="en-US" altLang="en-US" sz="2800" b="1" dirty="0" smtClean="0">
              <a:ea typeface="ＭＳ Ｐゴシック" pitchFamily="-110" charset="-128"/>
            </a:endParaRPr>
          </a:p>
          <a:p>
            <a:r>
              <a:rPr lang="en-US" altLang="en-US" sz="2800" dirty="0" smtClean="0">
                <a:ea typeface="ＭＳ Ｐゴシック" pitchFamily="-110" charset="-128"/>
              </a:rPr>
              <a:t>The chemical shift (in ppm) is independent of the spectrometer used.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Most common scale is the </a:t>
            </a:r>
            <a:r>
              <a:rPr lang="el-GR" altLang="en-US" sz="2800" dirty="0" smtClean="0">
                <a:ea typeface="ＭＳ Ｐゴシック" pitchFamily="-110" charset="-128"/>
              </a:rPr>
              <a:t>δ</a:t>
            </a:r>
            <a:r>
              <a:rPr lang="en-US" altLang="en-US" sz="2800" dirty="0" smtClean="0">
                <a:ea typeface="ＭＳ Ｐゴシック" pitchFamily="-110" charset="-128"/>
              </a:rPr>
              <a:t> (delta) scale. </a:t>
            </a:r>
          </a:p>
        </p:txBody>
      </p:sp>
      <p:pic>
        <p:nvPicPr>
          <p:cNvPr id="8" name="Picture 5" descr="Untitled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34" y="3502025"/>
            <a:ext cx="660241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2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Delta Scale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7"/>
          <a:stretch/>
        </p:blipFill>
        <p:spPr>
          <a:xfrm>
            <a:off x="304800" y="1428641"/>
            <a:ext cx="8534400" cy="466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7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smtClean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34" y="1752600"/>
            <a:ext cx="857795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b="1" smtClean="0">
                <a:solidFill>
                  <a:schemeClr val="tx2"/>
                </a:solidFill>
                <a:ea typeface="ＭＳ Ｐゴシック" pitchFamily="-110" charset="-128"/>
              </a:rPr>
              <a:t>Nuclear magnetic resonance spectroscopy </a:t>
            </a:r>
            <a:r>
              <a:rPr lang="en-US" altLang="en-US" sz="2800" smtClean="0">
                <a:solidFill>
                  <a:schemeClr val="tx2"/>
                </a:solidFill>
                <a:ea typeface="ＭＳ Ｐゴシック" pitchFamily="-110" charset="-128"/>
              </a:rPr>
              <a:t>(</a:t>
            </a:r>
            <a:r>
              <a:rPr lang="en-US" altLang="en-US" sz="2800" b="1" smtClean="0">
                <a:ea typeface="ＭＳ Ｐゴシック" pitchFamily="-110" charset="-128"/>
              </a:rPr>
              <a:t>NMR</a:t>
            </a:r>
            <a:r>
              <a:rPr lang="en-US" altLang="en-US" sz="2800" smtClean="0">
                <a:ea typeface="ＭＳ Ｐゴシック" pitchFamily="-110" charset="-128"/>
              </a:rPr>
              <a:t>) is the most powerful tool available for organic structure determination.</a:t>
            </a:r>
          </a:p>
          <a:p>
            <a:r>
              <a:rPr lang="en-US" altLang="en-US" sz="2800" smtClean="0">
                <a:ea typeface="ＭＳ Ｐゴシック" pitchFamily="-110" charset="-128"/>
              </a:rPr>
              <a:t>It is used to study a wide variety of nuclei:</a:t>
            </a:r>
          </a:p>
          <a:p>
            <a:pPr lvl="1"/>
            <a:r>
              <a:rPr lang="en-US" altLang="en-US" sz="2400" baseline="30000" smtClean="0"/>
              <a:t>1</a:t>
            </a:r>
            <a:r>
              <a:rPr lang="en-US" altLang="en-US" sz="2400" smtClean="0"/>
              <a:t>H</a:t>
            </a:r>
          </a:p>
          <a:p>
            <a:pPr lvl="1"/>
            <a:r>
              <a:rPr lang="en-US" altLang="en-US" sz="2400" baseline="30000" smtClean="0"/>
              <a:t>13</a:t>
            </a:r>
            <a:r>
              <a:rPr lang="en-US" altLang="en-US" sz="2400" smtClean="0"/>
              <a:t>C</a:t>
            </a:r>
          </a:p>
          <a:p>
            <a:pPr lvl="1"/>
            <a:r>
              <a:rPr lang="en-US" altLang="en-US" sz="2400" baseline="30000" smtClean="0"/>
              <a:t>15</a:t>
            </a:r>
            <a:r>
              <a:rPr lang="en-US" altLang="en-US" sz="2400" smtClean="0"/>
              <a:t>N</a:t>
            </a:r>
          </a:p>
          <a:p>
            <a:pPr lvl="1"/>
            <a:r>
              <a:rPr lang="en-US" altLang="en-US" sz="2400" baseline="30000" smtClean="0"/>
              <a:t>19</a:t>
            </a:r>
            <a:r>
              <a:rPr lang="en-US" altLang="en-US" sz="2400" smtClean="0"/>
              <a:t>F</a:t>
            </a:r>
          </a:p>
          <a:p>
            <a:pPr lvl="1"/>
            <a:r>
              <a:rPr lang="en-US" altLang="en-US" sz="2400" baseline="30000" smtClean="0"/>
              <a:t>31</a:t>
            </a:r>
            <a:r>
              <a:rPr lang="en-US" altLang="en-US" sz="2400" smtClean="0"/>
              <a:t>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Solved Problem 1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59230" y="1143000"/>
            <a:ext cx="86106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A 300-MHz spectrometer records a proton that absorbs at a frequency 2130 Hz downfield from TMS.</a:t>
            </a:r>
          </a:p>
          <a:p>
            <a:pPr marL="406400" indent="-406400">
              <a:defRPr/>
            </a:pPr>
            <a:r>
              <a:rPr lang="en-US" altLang="en-US" sz="1600" dirty="0">
                <a:latin typeface="+mn-lt"/>
              </a:rPr>
              <a:t>(a)	Determine its chemical shift, and express this shift as a magnetic field difference.</a:t>
            </a:r>
          </a:p>
          <a:p>
            <a:pPr marL="406400" indent="-406400">
              <a:defRPr/>
            </a:pPr>
            <a:r>
              <a:rPr lang="en-US" altLang="en-US" sz="1600" dirty="0">
                <a:latin typeface="+mn-lt"/>
              </a:rPr>
              <a:t>(b)	Predict this proton’s chemical shift at 60 MHz. In a 60-MHz spectrometer, how far</a:t>
            </a:r>
          </a:p>
          <a:p>
            <a:pPr marL="406400" indent="-406400">
              <a:defRPr/>
            </a:pPr>
            <a:r>
              <a:rPr lang="en-US" altLang="en-US" sz="1600" dirty="0">
                <a:latin typeface="+mn-lt"/>
              </a:rPr>
              <a:t>	downfield (in gauss and in hertz) from TMS would this proton absorb?</a:t>
            </a:r>
            <a:endParaRPr lang="en-US" altLang="en-US" dirty="0">
              <a:latin typeface="+mn-lt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48344" y="2863850"/>
            <a:ext cx="861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We substitute into the equation:</a:t>
            </a:r>
            <a:endParaRPr lang="en-US" altLang="en-US" dirty="0">
              <a:latin typeface="+mn-lt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348344" y="2449513"/>
            <a:ext cx="1298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dirty="0">
                <a:latin typeface="+mn-lt"/>
                <a:cs typeface="Arial" charset="0"/>
              </a:rPr>
              <a:t>Solution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2" y="3200400"/>
            <a:ext cx="7068671" cy="330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1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Variation of Chemical Shift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304800" y="2286000"/>
            <a:ext cx="8534400" cy="21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24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Electronegative Atoms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67200" y="2215242"/>
            <a:ext cx="4735286" cy="296635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More electronegative atoms </a:t>
            </a:r>
            <a:r>
              <a:rPr lang="en-US" altLang="en-US" sz="2800" dirty="0" err="1" smtClean="0">
                <a:ea typeface="ＭＳ Ｐゴシック" pitchFamily="-110" charset="-128"/>
              </a:rPr>
              <a:t>deshield</a:t>
            </a:r>
            <a:r>
              <a:rPr lang="en-US" altLang="en-US" sz="2800" dirty="0" smtClean="0">
                <a:ea typeface="ＭＳ Ｐゴシック" pitchFamily="-110" charset="-128"/>
              </a:rPr>
              <a:t> more and give larger shift values.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Additional electronegative atoms cause an increase in chemical shift.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457201" y="1214845"/>
            <a:ext cx="3503292" cy="518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4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Location of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Electronegative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Atoms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348339" y="5170715"/>
            <a:ext cx="8610603" cy="11321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mtClean="0">
                <a:ea typeface="ＭＳ Ｐゴシック" pitchFamily="-110" charset="-128"/>
              </a:rPr>
              <a:t>The deshielding effect of an electronegative substituent drops off rapidly with distance.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1"/>
          <a:stretch/>
        </p:blipFill>
        <p:spPr>
          <a:xfrm>
            <a:off x="304800" y="2042160"/>
            <a:ext cx="8534400" cy="261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Typical Values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"/>
          <a:stretch/>
        </p:blipFill>
        <p:spPr>
          <a:xfrm>
            <a:off x="1791369" y="1203960"/>
            <a:ext cx="5754608" cy="52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31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Magnetic Fields in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Aromatic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Rings</a:t>
            </a:r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 bwMode="auto">
          <a:xfrm>
            <a:off x="348340" y="2002971"/>
            <a:ext cx="381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induced magnetic field of the circulating aromatic electrons opposes the applied magnetic field along the axis of the ring.  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Protons in the region where the induced field reinforces the applied field are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deshielded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and will appear at lower fields in the spectrum between </a:t>
            </a:r>
            <a:r>
              <a:rPr lang="en-US" altLang="en-US" sz="2400" i="1" dirty="0" smtClean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2400" dirty="0" smtClean="0">
                <a:latin typeface="Symbol" pitchFamily="-110" charset="2"/>
                <a:ea typeface="ＭＳ Ｐゴシック" pitchFamily="-110" charset="-128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7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–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8.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2"/>
          <a:stretch/>
        </p:blipFill>
        <p:spPr>
          <a:xfrm>
            <a:off x="4251002" y="2316918"/>
            <a:ext cx="4745707" cy="31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5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Magnetic Field of Alkenes</a:t>
            </a: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>
          <a:xfrm>
            <a:off x="348342" y="4648200"/>
            <a:ext cx="8708571" cy="16219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The pi electrons of the alkene generate a magnetic field that opposes the applied magnetic field in the middle of the molecule but reinforces the applied field on the outside where the </a:t>
            </a:r>
            <a:r>
              <a:rPr lang="en-US" altLang="en-US" sz="2000" dirty="0" err="1" smtClean="0">
                <a:solidFill>
                  <a:srgbClr val="000000"/>
                </a:solidFill>
                <a:ea typeface="ＭＳ Ｐゴシック" pitchFamily="-110" charset="-128"/>
              </a:rPr>
              <a:t>vinylic</a:t>
            </a: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 protons are located.  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This reinforcement will </a:t>
            </a:r>
            <a:r>
              <a:rPr lang="en-US" altLang="en-US" sz="2000" dirty="0" err="1" smtClean="0">
                <a:solidFill>
                  <a:srgbClr val="000000"/>
                </a:solidFill>
                <a:ea typeface="ＭＳ Ｐゴシック" pitchFamily="-110" charset="-128"/>
              </a:rPr>
              <a:t>deshield</a:t>
            </a: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 the </a:t>
            </a:r>
            <a:r>
              <a:rPr lang="en-US" altLang="en-US" sz="2000" dirty="0" err="1" smtClean="0">
                <a:solidFill>
                  <a:srgbClr val="000000"/>
                </a:solidFill>
                <a:ea typeface="ＭＳ Ｐゴシック" pitchFamily="-110" charset="-128"/>
              </a:rPr>
              <a:t>vinylic</a:t>
            </a: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 protons, making them shift downfield in the spectrum to the range of </a:t>
            </a:r>
            <a:r>
              <a:rPr lang="en-US" altLang="en-US" sz="2000" i="1" dirty="0" smtClean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2000" dirty="0" smtClean="0">
                <a:latin typeface="Symbol" pitchFamily="-110" charset="2"/>
                <a:ea typeface="ＭＳ Ｐゴシック" pitchFamily="-110" charset="-128"/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5</a:t>
            </a: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–</a:t>
            </a: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6.</a:t>
            </a:r>
            <a:endParaRPr lang="en-US" altLang="en-US" sz="20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2"/>
          <a:stretch/>
        </p:blipFill>
        <p:spPr>
          <a:xfrm>
            <a:off x="1296300" y="1293901"/>
            <a:ext cx="6812654" cy="310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3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Magnetic Fields of Alkynes</a:t>
            </a: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348340" y="1676400"/>
            <a:ext cx="3995060" cy="45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When the terminal triple bond is aligned with the magnetic field, the cylinder of electrons circulates to create an induced magnetic field. 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acetylenic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proton lies along the axis of this field, which opposed the external field.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acetylenic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protons are shielded and will be found at </a:t>
            </a:r>
            <a:r>
              <a:rPr lang="en-US" altLang="en-US" sz="2400" i="1" dirty="0" smtClean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2400" dirty="0" smtClean="0">
                <a:latin typeface="Symbol" pitchFamily="-110" charset="2"/>
                <a:ea typeface="ＭＳ Ｐゴシック" pitchFamily="-110" charset="-128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2.5.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"/>
          <a:stretch/>
        </p:blipFill>
        <p:spPr>
          <a:xfrm>
            <a:off x="4386943" y="2244199"/>
            <a:ext cx="4626429" cy="322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53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Deshielding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 of the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Aldehyde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Proton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348339" y="4582886"/>
            <a:ext cx="8512631" cy="182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Like a vinyl proton, the aldehyde proton is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deshielded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by the circulation of electrons in the pi bond.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It is also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deshielded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by the electron-withdrawing effect of the carbonyl (C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═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O) group, giving a resonance between </a:t>
            </a:r>
            <a:b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2400" i="1" dirty="0" smtClean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2400" dirty="0" smtClean="0">
                <a:latin typeface="Symbol" pitchFamily="-110" charset="2"/>
                <a:ea typeface="ＭＳ Ｐゴシック" pitchFamily="-110" charset="-128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9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 and 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10.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0"/>
          <a:stretch/>
        </p:blipFill>
        <p:spPr>
          <a:xfrm>
            <a:off x="1703611" y="1826622"/>
            <a:ext cx="5802086" cy="263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0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O—H and N—H Signals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44" y="1698171"/>
            <a:ext cx="8077200" cy="4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The chemical shift of the acidic protons depends on concentration.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Hydrogen bonding in concentrated solutions </a:t>
            </a:r>
            <a:r>
              <a:rPr lang="en-US" altLang="en-US" dirty="0" err="1" smtClean="0">
                <a:ea typeface="ＭＳ Ｐゴシック" pitchFamily="-110" charset="-128"/>
              </a:rPr>
              <a:t>deshields</a:t>
            </a:r>
            <a:r>
              <a:rPr lang="en-US" altLang="en-US" dirty="0" smtClean="0">
                <a:ea typeface="ＭＳ Ｐゴシック" pitchFamily="-110" charset="-128"/>
              </a:rPr>
              <a:t> the protons, so the signal is around </a:t>
            </a:r>
            <a:r>
              <a:rPr lang="en-US" altLang="en-US" i="1" dirty="0" smtClean="0">
                <a:ea typeface="ＭＳ Ｐゴシック" pitchFamily="-110" charset="-128"/>
                <a:sym typeface="Symbol" pitchFamily="-110" charset="2"/>
              </a:rPr>
              <a:t></a:t>
            </a: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 3.5 for N</a:t>
            </a:r>
            <a:r>
              <a:rPr lang="en-US" altLang="en-US" dirty="0" smtClean="0">
                <a:ea typeface="ＭＳ Ｐゴシック" pitchFamily="-110" charset="-128"/>
                <a:cs typeface="Arial" charset="0"/>
                <a:sym typeface="Symbol" pitchFamily="-110" charset="2"/>
              </a:rPr>
              <a:t>—</a:t>
            </a: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H and </a:t>
            </a:r>
            <a:r>
              <a:rPr lang="en-US" altLang="en-US" i="1" dirty="0" smtClean="0">
                <a:ea typeface="ＭＳ Ｐゴシック" pitchFamily="-110" charset="-128"/>
                <a:sym typeface="Symbol" pitchFamily="-110" charset="2"/>
              </a:rPr>
              <a:t></a:t>
            </a: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 4.5 for O</a:t>
            </a:r>
            <a:r>
              <a:rPr lang="en-US" altLang="en-US" dirty="0" smtClean="0">
                <a:ea typeface="ＭＳ Ｐゴシック" pitchFamily="-110" charset="-128"/>
                <a:cs typeface="Arial" charset="0"/>
                <a:sym typeface="Symbol" pitchFamily="-110" charset="2"/>
              </a:rPr>
              <a:t>—</a:t>
            </a:r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H.</a:t>
            </a:r>
          </a:p>
          <a:p>
            <a:r>
              <a:rPr lang="en-US" altLang="en-US" dirty="0" smtClean="0">
                <a:ea typeface="ＭＳ Ｐゴシック" pitchFamily="-110" charset="-128"/>
                <a:sym typeface="Symbol" pitchFamily="-110" charset="2"/>
              </a:rPr>
              <a:t>Proton exchanges between the molecules broaden the peak. </a:t>
            </a:r>
          </a:p>
        </p:txBody>
      </p:sp>
    </p:spTree>
    <p:extLst>
      <p:ext uri="{BB962C8B-B14F-4D97-AF65-F5344CB8AC3E}">
        <p14:creationId xmlns:p14="http://schemas.microsoft.com/office/powerpoint/2010/main" val="153308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Nuclear Spin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34" y="1600200"/>
            <a:ext cx="815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ea typeface="ＭＳ Ｐゴシック" pitchFamily="-110" charset="-128"/>
              </a:rPr>
              <a:t>A nucleus with an odd atomic number or an odd mass number has a nuclear spin.</a:t>
            </a:r>
          </a:p>
          <a:p>
            <a:r>
              <a:rPr lang="en-US" altLang="en-US" sz="2800" smtClean="0">
                <a:ea typeface="ＭＳ Ｐゴシック" pitchFamily="-110" charset="-128"/>
              </a:rPr>
              <a:t>The spinning, charged nucleus generates a magnetic field called </a:t>
            </a:r>
            <a:r>
              <a:rPr lang="en-US" altLang="en-US" sz="2800" b="1" smtClean="0">
                <a:ea typeface="ＭＳ Ｐゴシック" pitchFamily="-110" charset="-128"/>
              </a:rPr>
              <a:t>magnetic moment</a:t>
            </a:r>
            <a:r>
              <a:rPr lang="en-US" altLang="en-US" sz="2800" smtClean="0">
                <a:ea typeface="ＭＳ Ｐゴシック" pitchFamily="-110" charset="-128"/>
              </a:rPr>
              <a:t>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2"/>
          <a:stretch/>
        </p:blipFill>
        <p:spPr>
          <a:xfrm>
            <a:off x="814001" y="3810000"/>
            <a:ext cx="7687733" cy="247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Carboxylic Acid Proton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348343" y="4844143"/>
            <a:ext cx="8545286" cy="1371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dirty="0" smtClean="0">
                <a:ea typeface="ＭＳ Ｐゴシック" pitchFamily="-110" charset="-128"/>
              </a:rPr>
              <a:t>Because of the high polarity of the carboxylic acid O</a:t>
            </a:r>
            <a:r>
              <a:rPr lang="en-US" altLang="en-US" sz="2800" dirty="0" smtClean="0"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800" dirty="0" smtClean="0">
                <a:ea typeface="ＭＳ Ｐゴシック" pitchFamily="-110" charset="-128"/>
              </a:rPr>
              <a:t>H bond, the signal for the acidic proton will be at shifts greater than </a:t>
            </a:r>
            <a:r>
              <a:rPr lang="en-US" altLang="en-US" sz="2800" i="1" dirty="0" smtClean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2800" dirty="0" smtClean="0">
                <a:latin typeface="Symbol" pitchFamily="-110" charset="2"/>
                <a:ea typeface="ＭＳ Ｐゴシック" pitchFamily="-110" charset="-128"/>
              </a:rPr>
              <a:t> </a:t>
            </a:r>
            <a:r>
              <a:rPr lang="en-US" altLang="en-US" sz="2800" dirty="0" smtClean="0">
                <a:ea typeface="ＭＳ Ｐゴシック" pitchFamily="-110" charset="-128"/>
              </a:rPr>
              <a:t>10.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0"/>
          <a:stretch/>
        </p:blipFill>
        <p:spPr>
          <a:xfrm>
            <a:off x="304800" y="1313688"/>
            <a:ext cx="8534400" cy="31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Number of Signals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3" y="4789714"/>
            <a:ext cx="8545295" cy="15893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Methyl </a:t>
            </a:r>
            <a:r>
              <a:rPr lang="en-US" altLang="en-US" sz="2400" i="1" dirty="0" err="1" smtClean="0">
                <a:solidFill>
                  <a:srgbClr val="000000"/>
                </a:solidFill>
                <a:ea typeface="ＭＳ Ｐゴシック" pitchFamily="-110" charset="-128"/>
              </a:rPr>
              <a:t>tert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-butyl ether has two types of protons, giving two NMR signals. 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Chemically equivalent </a:t>
            </a:r>
            <a:r>
              <a:rPr lang="en-US" altLang="en-US" sz="2400" dirty="0" err="1" smtClean="0">
                <a:ea typeface="ＭＳ Ｐゴシック" pitchFamily="-110" charset="-128"/>
              </a:rPr>
              <a:t>hydrogens</a:t>
            </a:r>
            <a:r>
              <a:rPr lang="en-US" altLang="en-US" sz="2400" dirty="0" smtClean="0">
                <a:ea typeface="ＭＳ Ｐゴシック" pitchFamily="-110" charset="-128"/>
              </a:rPr>
              <a:t> have the same chemical shift. All the methyl groups of the </a:t>
            </a:r>
            <a:r>
              <a:rPr lang="en-US" altLang="en-US" sz="2400" i="1" dirty="0" err="1" smtClean="0">
                <a:ea typeface="ＭＳ Ｐゴシック" pitchFamily="-110" charset="-128"/>
              </a:rPr>
              <a:t>tert</a:t>
            </a:r>
            <a:r>
              <a:rPr lang="en-US" altLang="en-US" sz="2400" dirty="0" smtClean="0">
                <a:ea typeface="ＭＳ Ｐゴシック" pitchFamily="-110" charset="-128"/>
              </a:rPr>
              <a:t>-butyl group are equivalent and they produce only one signal.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0"/>
          <a:stretch/>
        </p:blipFill>
        <p:spPr>
          <a:xfrm>
            <a:off x="304800" y="1248373"/>
            <a:ext cx="8534400" cy="31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7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i="1" dirty="0" err="1">
                <a:solidFill>
                  <a:srgbClr val="000000"/>
                </a:solidFill>
                <a:ea typeface="ＭＳ Ｐゴシック" pitchFamily="-110" charset="-128"/>
              </a:rPr>
              <a:t>tert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-Butyl Acetoacetate</a:t>
            </a:r>
            <a:endParaRPr lang="en-US" altLang="en-US" sz="4400" b="0" dirty="0">
              <a:solidFill>
                <a:srgbClr val="000000"/>
              </a:solidFill>
              <a:ea typeface="ＭＳ Ｐゴシック" pitchFamily="-110" charset="-128"/>
              <a:sym typeface="Symbol" pitchFamily="-110" charset="2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348343" y="4887686"/>
            <a:ext cx="8697686" cy="137159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 spectrum of </a:t>
            </a:r>
            <a:r>
              <a:rPr lang="en-US" altLang="en-US" sz="2400" i="1" smtClean="0">
                <a:solidFill>
                  <a:srgbClr val="000000"/>
                </a:solidFill>
                <a:ea typeface="ＭＳ Ｐゴシック" pitchFamily="-110" charset="-128"/>
              </a:rPr>
              <a:t>tert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-butyl acetoacetate has only three signals. The most shielded protons are the methyl groups of the </a:t>
            </a:r>
            <a:r>
              <a:rPr lang="en-US" altLang="en-US" sz="2400" i="1" smtClean="0">
                <a:solidFill>
                  <a:srgbClr val="000000"/>
                </a:solidFill>
                <a:ea typeface="ＭＳ Ｐゴシック" pitchFamily="-110" charset="-128"/>
              </a:rPr>
              <a:t>tert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-butyl. The most deshielded signal is the methylene (CH</a:t>
            </a:r>
            <a:r>
              <a:rPr lang="en-US" altLang="en-US" sz="2400" baseline="-2000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) because it is in between two carbonyl groups.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2"/>
          <a:stretch/>
        </p:blipFill>
        <p:spPr>
          <a:xfrm>
            <a:off x="304800" y="1313688"/>
            <a:ext cx="8534400" cy="317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98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Solved Problem 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54012" y="1309688"/>
            <a:ext cx="861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6400" indent="-406400">
              <a:defRPr/>
            </a:pPr>
            <a:r>
              <a:rPr lang="en-US" altLang="en-US" sz="1600" dirty="0">
                <a:latin typeface="+mn-lt"/>
              </a:rPr>
              <a:t>Using Table 13-3, predict the chemical shifts of the protons in the following compounds.</a:t>
            </a:r>
            <a:endParaRPr lang="en-US" altLang="en-US" dirty="0">
              <a:latin typeface="+mn-lt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84" y="1821318"/>
            <a:ext cx="741362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343126" y="2776089"/>
            <a:ext cx="1298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>
                <a:latin typeface="+mn-lt"/>
                <a:cs typeface="Arial" charset="0"/>
              </a:rPr>
              <a:t>Solution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43126" y="3277512"/>
            <a:ext cx="799533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altLang="en-US" sz="1600" dirty="0">
                <a:latin typeface="+mn-lt"/>
              </a:rPr>
              <a:t>(a</a:t>
            </a:r>
            <a:r>
              <a:rPr lang="en-US" altLang="en-US" sz="1600" dirty="0" smtClean="0">
                <a:latin typeface="+mn-lt"/>
              </a:rPr>
              <a:t>)	The </a:t>
            </a:r>
            <a:r>
              <a:rPr lang="en-US" altLang="en-US" sz="1600" dirty="0">
                <a:latin typeface="+mn-lt"/>
              </a:rPr>
              <a:t>methyl group in acetic acid is next to a carbonyl group; Table 13-3 predicts a </a:t>
            </a:r>
            <a:r>
              <a:rPr lang="en-US" altLang="en-US" sz="1600" dirty="0" smtClean="0">
                <a:latin typeface="+mn-lt"/>
              </a:rPr>
              <a:t>chemical shift </a:t>
            </a:r>
            <a:r>
              <a:rPr lang="en-US" altLang="en-US" sz="1600" dirty="0">
                <a:latin typeface="+mn-lt"/>
              </a:rPr>
              <a:t>of about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2.1. (The experimental value is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2.10.) The acid proton </a:t>
            </a:r>
            <a:r>
              <a:rPr lang="en-US" altLang="en-US" sz="1600" dirty="0" smtClean="0">
                <a:latin typeface="+mn-lt"/>
              </a:rPr>
              <a:t>(—COOH) should </a:t>
            </a:r>
            <a:r>
              <a:rPr lang="en-US" altLang="en-US" sz="1600" dirty="0">
                <a:latin typeface="+mn-lt"/>
              </a:rPr>
              <a:t>absorb between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10 and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12. (The experimental value is </a:t>
            </a:r>
            <a:r>
              <a:rPr lang="en-US" altLang="en-US" sz="1600" dirty="0" smtClean="0">
                <a:latin typeface="+mn-lt"/>
              </a:rPr>
              <a:t/>
            </a:r>
            <a:br>
              <a:rPr lang="en-US" altLang="en-US" sz="1600" dirty="0" smtClean="0">
                <a:latin typeface="+mn-lt"/>
              </a:rPr>
            </a:br>
            <a:r>
              <a:rPr lang="en-US" altLang="en-US" sz="1600" i="1" dirty="0" smtClean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11.4, variable.)</a:t>
            </a:r>
          </a:p>
          <a:p>
            <a:pPr marL="457200" indent="-457200">
              <a:defRPr/>
            </a:pPr>
            <a:r>
              <a:rPr lang="en-US" altLang="en-US" sz="1600" dirty="0">
                <a:latin typeface="+mn-lt"/>
              </a:rPr>
              <a:t>(b</a:t>
            </a:r>
            <a:r>
              <a:rPr lang="en-US" altLang="en-US" sz="1600" dirty="0" smtClean="0">
                <a:latin typeface="+mn-lt"/>
              </a:rPr>
              <a:t>)	Protons </a:t>
            </a:r>
            <a:r>
              <a:rPr lang="en-US" altLang="en-US" sz="1600" i="1" dirty="0">
                <a:latin typeface="+mn-lt"/>
              </a:rPr>
              <a:t>a</a:t>
            </a:r>
            <a:r>
              <a:rPr lang="en-US" altLang="en-US" sz="1600" dirty="0">
                <a:latin typeface="+mn-lt"/>
              </a:rPr>
              <a:t> are on the carbon atom bearing the chlorine, and they absorb between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3 and </a:t>
            </a:r>
            <a:r>
              <a:rPr lang="en-US" altLang="en-US" sz="1600" i="1" dirty="0" smtClean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smtClean="0">
                <a:latin typeface="+mn-lt"/>
              </a:rPr>
              <a:t>4 (</a:t>
            </a:r>
            <a:r>
              <a:rPr lang="en-US" altLang="en-US" sz="1600" dirty="0">
                <a:latin typeface="+mn-lt"/>
              </a:rPr>
              <a:t>experimental: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3.7). Protons </a:t>
            </a:r>
            <a:r>
              <a:rPr lang="en-US" altLang="en-US" sz="1600" i="1" dirty="0">
                <a:latin typeface="+mn-lt"/>
              </a:rPr>
              <a:t>b</a:t>
            </a:r>
            <a:r>
              <a:rPr lang="en-US" altLang="en-US" sz="1600" dirty="0">
                <a:latin typeface="+mn-lt"/>
              </a:rPr>
              <a:t> are one carbon removed, and they are predicted to </a:t>
            </a:r>
            <a:r>
              <a:rPr lang="en-US" altLang="en-US" sz="1600" dirty="0" smtClean="0">
                <a:latin typeface="+mn-lt"/>
              </a:rPr>
              <a:t>absorb about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 </a:t>
            </a:r>
            <a:r>
              <a:rPr lang="en-US" altLang="en-US" sz="1600" dirty="0" smtClean="0">
                <a:latin typeface="+mn-lt"/>
              </a:rPr>
              <a:t>1.7</a:t>
            </a:r>
            <a:r>
              <a:rPr lang="en-US" altLang="en-US" sz="1600" dirty="0">
                <a:latin typeface="+mn-lt"/>
              </a:rPr>
              <a:t>, like the </a:t>
            </a:r>
            <a:r>
              <a:rPr lang="el-GR" altLang="en-US" sz="1600" i="1" dirty="0" smtClean="0">
                <a:latin typeface="+mn-lt"/>
              </a:rPr>
              <a:t>β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protons in 1-bromobutane (experimental: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1.8). The methyl </a:t>
            </a:r>
            <a:r>
              <a:rPr lang="en-US" altLang="en-US" sz="1600" dirty="0" smtClean="0">
                <a:latin typeface="+mn-lt"/>
              </a:rPr>
              <a:t>protons </a:t>
            </a:r>
            <a:r>
              <a:rPr lang="en-US" altLang="en-US" sz="1600" i="1" dirty="0" smtClean="0">
                <a:latin typeface="+mn-lt"/>
              </a:rPr>
              <a:t>c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will be nearly unaffected, absorbing around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0.9 ppm (experimental: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1.0).</a:t>
            </a:r>
          </a:p>
          <a:p>
            <a:pPr marL="457200" indent="-457200">
              <a:defRPr/>
            </a:pPr>
            <a:r>
              <a:rPr lang="en-US" altLang="en-US" sz="1600" dirty="0">
                <a:latin typeface="+mn-lt"/>
              </a:rPr>
              <a:t>(c</a:t>
            </a:r>
            <a:r>
              <a:rPr lang="en-US" altLang="en-US" sz="1600" dirty="0" smtClean="0">
                <a:latin typeface="+mn-lt"/>
              </a:rPr>
              <a:t>)	Methyl </a:t>
            </a:r>
            <a:r>
              <a:rPr lang="en-US" altLang="en-US" sz="1600" dirty="0">
                <a:latin typeface="+mn-lt"/>
              </a:rPr>
              <a:t>protons </a:t>
            </a:r>
            <a:r>
              <a:rPr lang="en-US" altLang="en-US" sz="1600" i="1" dirty="0">
                <a:latin typeface="+mn-lt"/>
              </a:rPr>
              <a:t>a</a:t>
            </a:r>
            <a:r>
              <a:rPr lang="en-US" altLang="en-US" sz="1600" dirty="0">
                <a:latin typeface="+mn-lt"/>
              </a:rPr>
              <a:t> are expected to absorb around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0.9 (experimental: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1.0). The </a:t>
            </a:r>
            <a:r>
              <a:rPr lang="en-US" altLang="en-US" sz="1600" dirty="0" smtClean="0">
                <a:latin typeface="+mn-lt"/>
              </a:rPr>
              <a:t>vinyl protons </a:t>
            </a:r>
            <a:r>
              <a:rPr lang="en-US" altLang="en-US" sz="1600" i="1" dirty="0">
                <a:latin typeface="+mn-lt"/>
              </a:rPr>
              <a:t>b</a:t>
            </a:r>
            <a:r>
              <a:rPr lang="en-US" altLang="en-US" sz="1600" dirty="0">
                <a:latin typeface="+mn-lt"/>
              </a:rPr>
              <a:t> and </a:t>
            </a:r>
            <a:r>
              <a:rPr lang="en-US" altLang="en-US" sz="1600" i="1" dirty="0">
                <a:latin typeface="+mn-lt"/>
              </a:rPr>
              <a:t>c</a:t>
            </a:r>
            <a:r>
              <a:rPr lang="en-US" altLang="en-US" sz="1600" dirty="0">
                <a:latin typeface="+mn-lt"/>
              </a:rPr>
              <a:t> are expected to absorb between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5 and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6 (experimental: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5.8 for </a:t>
            </a:r>
            <a:r>
              <a:rPr lang="en-US" altLang="en-US" sz="1600" i="1" dirty="0" smtClean="0">
                <a:latin typeface="+mn-lt"/>
              </a:rPr>
              <a:t>b</a:t>
            </a:r>
            <a:r>
              <a:rPr lang="en-US" altLang="en-US" sz="1600" dirty="0" smtClean="0">
                <a:latin typeface="+mn-lt"/>
              </a:rPr>
              <a:t> and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4.9 for </a:t>
            </a:r>
            <a:r>
              <a:rPr lang="en-US" altLang="en-US" sz="1600" i="1" dirty="0">
                <a:latin typeface="+mn-lt"/>
              </a:rPr>
              <a:t>c</a:t>
            </a:r>
            <a:r>
              <a:rPr lang="en-US" altLang="en-US" sz="1600" dirty="0">
                <a:latin typeface="+mn-lt"/>
              </a:rPr>
              <a:t>).</a:t>
            </a: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869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Intensity of Signals: Integration </a:t>
            </a:r>
          </a:p>
        </p:txBody>
      </p:sp>
      <p:sp>
        <p:nvSpPr>
          <p:cNvPr id="10" name="Rectangle 7"/>
          <p:cNvSpPr txBox="1">
            <a:spLocks noChangeArrowheads="1"/>
          </p:cNvSpPr>
          <p:nvPr/>
        </p:nvSpPr>
        <p:spPr>
          <a:xfrm>
            <a:off x="348339" y="4441376"/>
            <a:ext cx="8686804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The amount the integral trace rises is proportional to the area of that peak.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integration will have a trace for the </a:t>
            </a:r>
            <a:r>
              <a:rPr lang="en-US" altLang="en-US" sz="2400" i="1" dirty="0" err="1" smtClean="0">
                <a:solidFill>
                  <a:srgbClr val="000000"/>
                </a:solidFill>
                <a:ea typeface="ＭＳ Ｐゴシック" pitchFamily="-110" charset="-128"/>
              </a:rPr>
              <a:t>tert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-butyl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hydrogens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that is three times as large as the trace for the methyl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hydrogens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. The relative area for methyl and </a:t>
            </a:r>
            <a:r>
              <a:rPr lang="en-US" altLang="en-US" sz="2400" i="1" dirty="0" err="1" smtClean="0">
                <a:solidFill>
                  <a:srgbClr val="000000"/>
                </a:solidFill>
                <a:ea typeface="ＭＳ Ｐゴシック" pitchFamily="-110" charset="-128"/>
              </a:rPr>
              <a:t>tert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-butyl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hydrogens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is 1:3.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6"/>
          <a:stretch/>
        </p:blipFill>
        <p:spPr>
          <a:xfrm>
            <a:off x="658584" y="1125152"/>
            <a:ext cx="8066314" cy="299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44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Spin-Spin Splitting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46" y="1676400"/>
            <a:ext cx="8458200" cy="457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Nonequivalent protons on adjacent carbons have magnetic fields that may align with or oppose the external field.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This magnetic coupling causes the proton to absorb slightly downfield when the external field </a:t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>is reinforced and slightly </a:t>
            </a:r>
            <a:r>
              <a:rPr lang="en-US" altLang="en-US" sz="2800" dirty="0" err="1" smtClean="0">
                <a:ea typeface="ＭＳ Ｐゴシック" pitchFamily="-110" charset="-128"/>
              </a:rPr>
              <a:t>upfield</a:t>
            </a:r>
            <a:r>
              <a:rPr lang="en-US" altLang="en-US" sz="2800" dirty="0" smtClean="0">
                <a:ea typeface="ＭＳ Ｐゴシック" pitchFamily="-110" charset="-128"/>
              </a:rPr>
              <a:t> when the external field is opposed. 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All possibilities exist, so the signal is split. </a:t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>This splitting of signals into </a:t>
            </a:r>
            <a:r>
              <a:rPr lang="en-US" altLang="en-US" sz="2800" dirty="0" err="1" smtClean="0">
                <a:ea typeface="ＭＳ Ｐゴシック" pitchFamily="-110" charset="-128"/>
              </a:rPr>
              <a:t>multiplets</a:t>
            </a:r>
            <a:r>
              <a:rPr lang="en-US" altLang="en-US" sz="2800" dirty="0" smtClean="0">
                <a:ea typeface="ＭＳ Ｐゴシック" pitchFamily="-110" charset="-128"/>
              </a:rPr>
              <a:t> is called </a:t>
            </a:r>
            <a:r>
              <a:rPr lang="en-US" altLang="en-US" sz="2800" b="1" dirty="0" smtClean="0">
                <a:ea typeface="ＭＳ Ｐゴシック" pitchFamily="-110" charset="-128"/>
              </a:rPr>
              <a:t>spin-spin splitting</a:t>
            </a:r>
            <a:r>
              <a:rPr lang="en-US" altLang="en-US" sz="2800" dirty="0" smtClean="0">
                <a:ea typeface="ＭＳ Ｐゴシック" pitchFamily="-110" charset="-12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2967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1,1,2-Tribromoethane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71513" y="5050971"/>
            <a:ext cx="81629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sz="2800" dirty="0">
                <a:latin typeface="+mn-lt"/>
              </a:rPr>
              <a:t>Spin-spin splitting is a reciprocal property. If one </a:t>
            </a:r>
            <a:br>
              <a:rPr lang="en-US" altLang="en-US" sz="2800" dirty="0">
                <a:latin typeface="+mn-lt"/>
              </a:rPr>
            </a:br>
            <a:r>
              <a:rPr lang="en-US" altLang="en-US" sz="2800" dirty="0">
                <a:latin typeface="+mn-lt"/>
              </a:rPr>
              <a:t>proton splits another, the second proton must split </a:t>
            </a:r>
            <a:br>
              <a:rPr lang="en-US" altLang="en-US" sz="2800" dirty="0">
                <a:latin typeface="+mn-lt"/>
              </a:rPr>
            </a:br>
            <a:r>
              <a:rPr lang="en-US" altLang="en-US" sz="2800" dirty="0">
                <a:latin typeface="+mn-lt"/>
              </a:rPr>
              <a:t>the first.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"/>
          <a:stretch/>
        </p:blipFill>
        <p:spPr>
          <a:xfrm>
            <a:off x="1374731" y="1018032"/>
            <a:ext cx="6550069" cy="393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99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Doublet: One Adjacent Proton</a:t>
            </a:r>
          </a:p>
        </p:txBody>
      </p:sp>
      <p:sp>
        <p:nvSpPr>
          <p:cNvPr id="5" name="Rectangle 12"/>
          <p:cNvSpPr txBox="1">
            <a:spLocks noChangeArrowheads="1"/>
          </p:cNvSpPr>
          <p:nvPr/>
        </p:nvSpPr>
        <p:spPr>
          <a:xfrm>
            <a:off x="4974773" y="1849918"/>
            <a:ext cx="4038597" cy="37120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err="1" smtClean="0">
                <a:ea typeface="ＭＳ Ｐゴシック" pitchFamily="-110" charset="-128"/>
              </a:rPr>
              <a:t>H</a:t>
            </a:r>
            <a:r>
              <a:rPr lang="en-US" altLang="en-US" sz="2400" baseline="30000" dirty="0" err="1" smtClean="0">
                <a:ea typeface="ＭＳ Ｐゴシック" pitchFamily="-110" charset="-128"/>
              </a:rPr>
              <a:t>b</a:t>
            </a:r>
            <a:r>
              <a:rPr lang="en-US" altLang="en-US" sz="2400" dirty="0" smtClean="0">
                <a:ea typeface="ＭＳ Ｐゴシック" pitchFamily="-110" charset="-128"/>
              </a:rPr>
              <a:t> can feel the alignment of the adjacent proton H</a:t>
            </a:r>
            <a:r>
              <a:rPr lang="en-US" altLang="en-US" sz="2400" baseline="30000" dirty="0" smtClean="0">
                <a:ea typeface="ＭＳ Ｐゴシック" pitchFamily="-110" charset="-128"/>
              </a:rPr>
              <a:t>a</a:t>
            </a:r>
            <a:r>
              <a:rPr lang="en-US" altLang="en-US" sz="2400" dirty="0" smtClean="0">
                <a:ea typeface="ＭＳ Ｐゴシック" pitchFamily="-110" charset="-128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When H</a:t>
            </a:r>
            <a:r>
              <a:rPr lang="en-US" altLang="en-US" sz="2400" baseline="30000" dirty="0" smtClean="0">
                <a:ea typeface="ＭＳ Ｐゴシック" pitchFamily="-110" charset="-128"/>
              </a:rPr>
              <a:t>a</a:t>
            </a:r>
            <a:r>
              <a:rPr lang="en-US" altLang="en-US" sz="2400" dirty="0" smtClean="0">
                <a:ea typeface="ＭＳ Ｐゴシック" pitchFamily="-110" charset="-128"/>
              </a:rPr>
              <a:t> is aligned with the magnetic field, </a:t>
            </a:r>
            <a:r>
              <a:rPr lang="en-US" altLang="en-US" sz="2400" dirty="0" err="1" smtClean="0">
                <a:ea typeface="ＭＳ Ｐゴシック" pitchFamily="-110" charset="-128"/>
              </a:rPr>
              <a:t>H</a:t>
            </a:r>
            <a:r>
              <a:rPr lang="en-US" altLang="en-US" sz="2400" baseline="30000" dirty="0" err="1" smtClean="0">
                <a:ea typeface="ＭＳ Ｐゴシック" pitchFamily="-110" charset="-128"/>
              </a:rPr>
              <a:t>b</a:t>
            </a:r>
            <a:r>
              <a:rPr lang="en-US" altLang="en-US" sz="2400" dirty="0" smtClean="0">
                <a:ea typeface="ＭＳ Ｐゴシック" pitchFamily="-110" charset="-128"/>
              </a:rPr>
              <a:t> will be </a:t>
            </a:r>
            <a:r>
              <a:rPr lang="en-US" altLang="en-US" sz="2400" dirty="0" err="1" smtClean="0">
                <a:ea typeface="ＭＳ Ｐゴシック" pitchFamily="-110" charset="-128"/>
              </a:rPr>
              <a:t>deshielded</a:t>
            </a:r>
            <a:r>
              <a:rPr lang="en-US" altLang="en-US" sz="2400" dirty="0" smtClean="0">
                <a:ea typeface="ＭＳ Ｐゴシック" pitchFamily="-110" charset="-128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When H</a:t>
            </a:r>
            <a:r>
              <a:rPr lang="en-US" altLang="en-US" sz="2400" baseline="30000" dirty="0" smtClean="0">
                <a:ea typeface="ＭＳ Ｐゴシック" pitchFamily="-110" charset="-128"/>
              </a:rPr>
              <a:t>a</a:t>
            </a:r>
            <a:r>
              <a:rPr lang="en-US" altLang="en-US" sz="2400" dirty="0" smtClean="0">
                <a:ea typeface="ＭＳ Ｐゴシック" pitchFamily="-110" charset="-128"/>
              </a:rPr>
              <a:t> is aligned against the magnetic field, </a:t>
            </a:r>
            <a:r>
              <a:rPr lang="en-US" altLang="en-US" sz="2400" dirty="0" err="1" smtClean="0">
                <a:ea typeface="ＭＳ Ｐゴシック" pitchFamily="-110" charset="-128"/>
              </a:rPr>
              <a:t>H</a:t>
            </a:r>
            <a:r>
              <a:rPr lang="en-US" altLang="en-US" sz="2400" baseline="30000" dirty="0" err="1" smtClean="0">
                <a:ea typeface="ＭＳ Ｐゴシック" pitchFamily="-110" charset="-128"/>
              </a:rPr>
              <a:t>b</a:t>
            </a:r>
            <a:r>
              <a:rPr lang="en-US" altLang="en-US" sz="2400" dirty="0" smtClean="0">
                <a:ea typeface="ＭＳ Ｐゴシック" pitchFamily="-110" charset="-128"/>
              </a:rPr>
              <a:t> will be shielded.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The signal is split in two and is called a doublet.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2"/>
          <a:stretch/>
        </p:blipFill>
        <p:spPr>
          <a:xfrm>
            <a:off x="129966" y="1795489"/>
            <a:ext cx="4853910" cy="36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5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"/>
          <a:stretch/>
        </p:blipFill>
        <p:spPr>
          <a:xfrm>
            <a:off x="101581" y="2113575"/>
            <a:ext cx="5032081" cy="3503458"/>
          </a:xfrm>
          <a:prstGeom prst="rect">
            <a:avLst/>
          </a:prstGeom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Triplet: Two Adjacent Protons</a:t>
            </a: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>
          <a:xfrm>
            <a:off x="4996552" y="1785254"/>
            <a:ext cx="4038600" cy="434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smtClean="0">
                <a:ea typeface="ＭＳ Ｐゴシック" pitchFamily="-110" charset="-128"/>
              </a:rPr>
              <a:t>When both H</a:t>
            </a:r>
            <a:r>
              <a:rPr lang="en-US" altLang="en-US" sz="2200" baseline="30000" smtClean="0">
                <a:ea typeface="ＭＳ Ｐゴシック" pitchFamily="-110" charset="-128"/>
              </a:rPr>
              <a:t>b</a:t>
            </a:r>
            <a:r>
              <a:rPr lang="en-US" altLang="en-US" sz="2200" smtClean="0">
                <a:ea typeface="ＭＳ Ｐゴシック" pitchFamily="-110" charset="-128"/>
              </a:rPr>
              <a:t>s are aligned with the magnetic field, H</a:t>
            </a:r>
            <a:r>
              <a:rPr lang="en-US" altLang="en-US" sz="2200" baseline="30000" smtClean="0">
                <a:ea typeface="ＭＳ Ｐゴシック" pitchFamily="-110" charset="-128"/>
              </a:rPr>
              <a:t>a</a:t>
            </a:r>
            <a:r>
              <a:rPr lang="en-US" altLang="en-US" sz="2200" smtClean="0">
                <a:ea typeface="ＭＳ Ｐゴシック" pitchFamily="-110" charset="-128"/>
              </a:rPr>
              <a:t> will be deshielded. </a:t>
            </a:r>
          </a:p>
          <a:p>
            <a:pPr>
              <a:lnSpc>
                <a:spcPct val="90000"/>
              </a:lnSpc>
            </a:pPr>
            <a:r>
              <a:rPr lang="en-US" altLang="en-US" sz="2200" smtClean="0">
                <a:ea typeface="ＭＳ Ｐゴシック" pitchFamily="-110" charset="-128"/>
              </a:rPr>
              <a:t>When both H</a:t>
            </a:r>
            <a:r>
              <a:rPr lang="en-US" altLang="en-US" sz="2200" baseline="30000" smtClean="0">
                <a:ea typeface="ＭＳ Ｐゴシック" pitchFamily="-110" charset="-128"/>
              </a:rPr>
              <a:t>b</a:t>
            </a:r>
            <a:r>
              <a:rPr lang="en-US" altLang="en-US" sz="2200" smtClean="0">
                <a:ea typeface="ＭＳ Ｐゴシック" pitchFamily="-110" charset="-128"/>
              </a:rPr>
              <a:t>s are aligned against the magnetic field, H</a:t>
            </a:r>
            <a:r>
              <a:rPr lang="en-US" altLang="en-US" sz="2200" baseline="30000" smtClean="0">
                <a:ea typeface="ＭＳ Ｐゴシック" pitchFamily="-110" charset="-128"/>
              </a:rPr>
              <a:t>a</a:t>
            </a:r>
            <a:r>
              <a:rPr lang="en-US" altLang="en-US" sz="2200" smtClean="0">
                <a:ea typeface="ＭＳ Ｐゴシック" pitchFamily="-110" charset="-128"/>
              </a:rPr>
              <a:t> will be shielded.</a:t>
            </a:r>
          </a:p>
          <a:p>
            <a:pPr>
              <a:lnSpc>
                <a:spcPct val="90000"/>
              </a:lnSpc>
            </a:pPr>
            <a:r>
              <a:rPr lang="en-US" altLang="en-US" sz="2200" smtClean="0">
                <a:ea typeface="ＭＳ Ｐゴシック" pitchFamily="-110" charset="-128"/>
              </a:rPr>
              <a:t>It is more likely that one H</a:t>
            </a:r>
            <a:r>
              <a:rPr lang="en-US" altLang="en-US" sz="2200" baseline="30000" smtClean="0">
                <a:ea typeface="ＭＳ Ｐゴシック" pitchFamily="-110" charset="-128"/>
              </a:rPr>
              <a:t>b</a:t>
            </a:r>
            <a:r>
              <a:rPr lang="en-US" altLang="en-US" sz="2200" smtClean="0">
                <a:ea typeface="ＭＳ Ｐゴシック" pitchFamily="-110" charset="-128"/>
              </a:rPr>
              <a:t> will be aligned with the field and the other H</a:t>
            </a:r>
            <a:r>
              <a:rPr lang="en-US" altLang="en-US" sz="2200" baseline="30000" smtClean="0">
                <a:ea typeface="ＭＳ Ｐゴシック" pitchFamily="-110" charset="-128"/>
              </a:rPr>
              <a:t>b</a:t>
            </a:r>
            <a:r>
              <a:rPr lang="en-US" altLang="en-US" sz="2200" smtClean="0">
                <a:ea typeface="ＭＳ Ｐゴシック" pitchFamily="-110" charset="-128"/>
              </a:rPr>
              <a:t> against the field. The signal will be at its normal position.</a:t>
            </a:r>
          </a:p>
          <a:p>
            <a:pPr>
              <a:lnSpc>
                <a:spcPct val="90000"/>
              </a:lnSpc>
            </a:pPr>
            <a:r>
              <a:rPr lang="en-US" altLang="en-US" sz="2200" smtClean="0">
                <a:ea typeface="ＭＳ Ｐゴシック" pitchFamily="-110" charset="-128"/>
              </a:rPr>
              <a:t>The signal is split in three and is called a triplet.</a:t>
            </a:r>
            <a:endParaRPr lang="en-US" altLang="en-US" sz="2200" dirty="0" smtClean="0"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623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The </a:t>
            </a:r>
            <a:r>
              <a:rPr lang="en-US" altLang="en-US" sz="4400" b="0" i="1" dirty="0">
                <a:solidFill>
                  <a:srgbClr val="000000"/>
                </a:solidFill>
                <a:ea typeface="ＭＳ Ｐゴシック" pitchFamily="-110" charset="-128"/>
              </a:rPr>
              <a:t>N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+ 1 Rule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08038" y="1328050"/>
            <a:ext cx="77628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sz="3200">
                <a:latin typeface="+mn-lt"/>
              </a:rPr>
              <a:t> If a signal is split by </a:t>
            </a:r>
            <a:r>
              <a:rPr lang="en-US" altLang="en-US" sz="3200" i="1">
                <a:latin typeface="+mn-lt"/>
              </a:rPr>
              <a:t>N</a:t>
            </a:r>
            <a:r>
              <a:rPr lang="en-US" altLang="en-US" sz="3200">
                <a:latin typeface="+mn-lt"/>
              </a:rPr>
              <a:t> equivalent protons,</a:t>
            </a:r>
          </a:p>
          <a:p>
            <a:r>
              <a:rPr lang="en-US" altLang="en-US" sz="3200">
                <a:latin typeface="+mn-lt"/>
              </a:rPr>
              <a:t> it is split into </a:t>
            </a:r>
            <a:r>
              <a:rPr lang="en-US" altLang="en-US" sz="3200" i="1">
                <a:latin typeface="+mn-lt"/>
              </a:rPr>
              <a:t>N</a:t>
            </a:r>
            <a:r>
              <a:rPr lang="en-US" altLang="en-US" sz="3200">
                <a:latin typeface="+mn-lt"/>
              </a:rPr>
              <a:t> + 1 peaks.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1"/>
          <a:stretch/>
        </p:blipFill>
        <p:spPr>
          <a:xfrm>
            <a:off x="304800" y="2771065"/>
            <a:ext cx="8534400" cy="33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0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External Magnetic Field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33" y="4223657"/>
            <a:ext cx="8403781" cy="19920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An external magnetic field (</a:t>
            </a:r>
            <a:r>
              <a:rPr lang="en-US" altLang="en-US" sz="2400" i="1" dirty="0" smtClean="0">
                <a:solidFill>
                  <a:srgbClr val="000000"/>
                </a:solidFill>
                <a:ea typeface="ＭＳ Ｐゴシック" pitchFamily="-110" charset="-128"/>
              </a:rPr>
              <a:t>B</a:t>
            </a:r>
            <a:r>
              <a:rPr lang="en-US" altLang="en-US" sz="2400" baseline="-20000" dirty="0" smtClean="0">
                <a:solidFill>
                  <a:srgbClr val="000000"/>
                </a:solidFill>
                <a:ea typeface="ＭＳ Ｐゴシック" pitchFamily="-110" charset="-128"/>
              </a:rPr>
              <a:t>0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) applies a force to a small bar magnet, twisting the bar magnet to align it with the external field. 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arrangement of the bar magnet aligned with the field is lower in energy than the arrangement aligned against the field.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2"/>
          <a:stretch/>
        </p:blipFill>
        <p:spPr>
          <a:xfrm>
            <a:off x="696680" y="1363763"/>
            <a:ext cx="7707086" cy="248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8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Spin-Spin Splitting Distance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40" y="1828800"/>
            <a:ext cx="8458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Equivalent protons do not split each other.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Protons bonded to the same carbon will split each other if they are nonequivalent.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Protons on adjacent carbons normally will split each other.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Protons separated by four or more bonds will not split each other. </a:t>
            </a:r>
          </a:p>
        </p:txBody>
      </p:sp>
    </p:spTree>
    <p:extLst>
      <p:ext uri="{BB962C8B-B14F-4D97-AF65-F5344CB8AC3E}">
        <p14:creationId xmlns:p14="http://schemas.microsoft.com/office/powerpoint/2010/main" val="381845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Long-Range Coupling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348339" y="4310742"/>
            <a:ext cx="8588831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When the hydrogen atoms are four bonds or more apart, spin-spin splitting is not normally observed. When it actually does occur, it is called </a:t>
            </a:r>
            <a:r>
              <a:rPr lang="en-US" altLang="en-US" sz="2800" b="1" smtClean="0">
                <a:solidFill>
                  <a:srgbClr val="000000"/>
                </a:solidFill>
                <a:ea typeface="ＭＳ Ｐゴシック" pitchFamily="-110" charset="-128"/>
              </a:rPr>
              <a:t>long-range coupling</a:t>
            </a: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  <a:endParaRPr lang="en-US" altLang="en-US" sz="2800" dirty="0" smtClean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2"/>
          <a:stretch/>
        </p:blipFill>
        <p:spPr>
          <a:xfrm>
            <a:off x="304800" y="1709058"/>
            <a:ext cx="8534400" cy="18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6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Splitting for Ethyl Groups</a:t>
            </a:r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348343" y="4572003"/>
            <a:ext cx="8665027" cy="19267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The hydrogens on the CH</a:t>
            </a:r>
            <a:r>
              <a:rPr lang="en-US" altLang="en-US" sz="2000" baseline="-20000" smtClean="0">
                <a:solidFill>
                  <a:srgbClr val="000000"/>
                </a:solidFill>
                <a:ea typeface="ＭＳ Ｐゴシック" pitchFamily="-110" charset="-128"/>
              </a:rPr>
              <a:t>3</a:t>
            </a: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 are affected by the two neighboring hydrogens on the adjacent CH</a:t>
            </a:r>
            <a:r>
              <a:rPr lang="en-US" altLang="en-US" sz="2000" baseline="-2000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 group. According to the </a:t>
            </a:r>
            <a:r>
              <a:rPr lang="en-US" altLang="en-US" sz="2000" i="1" smtClean="0">
                <a:solidFill>
                  <a:srgbClr val="000000"/>
                </a:solidFill>
                <a:ea typeface="ＭＳ Ｐゴシック" pitchFamily="-110" charset="-128"/>
              </a:rPr>
              <a:t>N</a:t>
            </a: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 + 1 rule, the CH</a:t>
            </a:r>
            <a:r>
              <a:rPr lang="en-US" altLang="en-US" sz="2000" baseline="-20000" smtClean="0">
                <a:solidFill>
                  <a:srgbClr val="000000"/>
                </a:solidFill>
                <a:ea typeface="ＭＳ Ｐゴシック" pitchFamily="-110" charset="-128"/>
              </a:rPr>
              <a:t>3</a:t>
            </a: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 signal will be split into (2 + 1) = 3. This is a </a:t>
            </a:r>
            <a:r>
              <a:rPr lang="en-US" altLang="en-US" sz="2000" i="1" smtClean="0">
                <a:solidFill>
                  <a:srgbClr val="000000"/>
                </a:solidFill>
                <a:ea typeface="ＭＳ Ｐゴシック" pitchFamily="-110" charset="-128"/>
              </a:rPr>
              <a:t>triplet</a:t>
            </a: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The hydrogens on the CH</a:t>
            </a:r>
            <a:r>
              <a:rPr lang="en-US" altLang="en-US" sz="2000" baseline="-2000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 group are affected by the three hydrogens on the adjacent CH</a:t>
            </a:r>
            <a:r>
              <a:rPr lang="en-US" altLang="en-US" sz="2000" baseline="-20000" smtClean="0">
                <a:solidFill>
                  <a:srgbClr val="000000"/>
                </a:solidFill>
                <a:ea typeface="ＭＳ Ｐゴシック" pitchFamily="-110" charset="-128"/>
              </a:rPr>
              <a:t>3</a:t>
            </a: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 groups. The </a:t>
            </a:r>
            <a:r>
              <a:rPr lang="en-US" altLang="en-US" sz="2000" i="1" smtClean="0">
                <a:solidFill>
                  <a:srgbClr val="000000"/>
                </a:solidFill>
                <a:ea typeface="ＭＳ Ｐゴシック" pitchFamily="-110" charset="-128"/>
              </a:rPr>
              <a:t>N</a:t>
            </a: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 + 1 rule for the CH</a:t>
            </a:r>
            <a:r>
              <a:rPr lang="en-US" altLang="en-US" sz="2000" baseline="-2000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 signal will be split into (3 + 1) = 4. This is called a </a:t>
            </a:r>
            <a:r>
              <a:rPr lang="en-US" altLang="en-US" sz="2000" i="1" smtClean="0">
                <a:solidFill>
                  <a:srgbClr val="000000"/>
                </a:solidFill>
                <a:ea typeface="ＭＳ Ｐゴシック" pitchFamily="-110" charset="-128"/>
              </a:rPr>
              <a:t>quartet</a:t>
            </a: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  <a:endParaRPr lang="en-US" altLang="en-US" sz="2000" dirty="0" smtClean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0"/>
          <a:stretch/>
        </p:blipFill>
        <p:spPr>
          <a:xfrm>
            <a:off x="648829" y="1270145"/>
            <a:ext cx="8064054" cy="298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8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Leaning of a 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Multiplet</a:t>
            </a:r>
            <a:endParaRPr lang="en-US" altLang="en-US" sz="4400" b="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1"/>
          <a:stretch/>
        </p:blipFill>
        <p:spPr>
          <a:xfrm>
            <a:off x="2349210" y="1029788"/>
            <a:ext cx="4351334" cy="547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Splitting for Isopropyl Groups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359228" y="4572000"/>
            <a:ext cx="8632372" cy="182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The hydrogen on the CH has six adjacent hydrogens. According to the </a:t>
            </a:r>
            <a:r>
              <a:rPr lang="en-US" altLang="en-US" sz="2000" i="1" smtClean="0">
                <a:solidFill>
                  <a:srgbClr val="000000"/>
                </a:solidFill>
                <a:ea typeface="ＭＳ Ｐゴシック" pitchFamily="-110" charset="-128"/>
              </a:rPr>
              <a:t>N</a:t>
            </a: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 + 1 rule, the CH signal will be split into (6 + 1) = 7. This is called a </a:t>
            </a:r>
            <a:r>
              <a:rPr lang="en-US" altLang="en-US" sz="2000" i="1" smtClean="0">
                <a:solidFill>
                  <a:srgbClr val="000000"/>
                </a:solidFill>
                <a:ea typeface="ＭＳ Ｐゴシック" pitchFamily="-110" charset="-128"/>
              </a:rPr>
              <a:t>septet</a:t>
            </a: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The two CH</a:t>
            </a:r>
            <a:r>
              <a:rPr lang="en-US" altLang="en-US" sz="2000" baseline="-20000" smtClean="0">
                <a:solidFill>
                  <a:srgbClr val="000000"/>
                </a:solidFill>
                <a:ea typeface="ＭＳ Ｐゴシック" pitchFamily="-110" charset="-128"/>
              </a:rPr>
              <a:t>3</a:t>
            </a:r>
            <a:r>
              <a:rPr lang="en-US" altLang="en-US" sz="2000" baseline="30000" smtClean="0">
                <a:solidFill>
                  <a:srgbClr val="000000"/>
                </a:solidFill>
                <a:ea typeface="ＭＳ Ｐゴシック" pitchFamily="-110" charset="-128"/>
              </a:rPr>
              <a:t>b</a:t>
            </a: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s are equivalent, so they give the same signal.  They have one adjacent hydrogen (CH), so their signal will be </a:t>
            </a:r>
            <a:r>
              <a:rPr lang="en-US" altLang="en-US" sz="2000" i="1" smtClean="0">
                <a:solidFill>
                  <a:srgbClr val="000000"/>
                </a:solidFill>
                <a:ea typeface="ＭＳ Ｐゴシック" pitchFamily="-110" charset="-128"/>
              </a:rPr>
              <a:t>N </a:t>
            </a: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+ 1, 1 + 1 = 2 (</a:t>
            </a:r>
            <a:r>
              <a:rPr lang="en-US" altLang="en-US" sz="2000" i="1" smtClean="0">
                <a:solidFill>
                  <a:srgbClr val="000000"/>
                </a:solidFill>
                <a:ea typeface="ＭＳ Ｐゴシック" pitchFamily="-110" charset="-128"/>
              </a:rPr>
              <a:t>doublet</a:t>
            </a:r>
            <a:r>
              <a:rPr lang="en-US" altLang="en-US" sz="2000" smtClean="0">
                <a:solidFill>
                  <a:srgbClr val="000000"/>
                </a:solidFill>
                <a:ea typeface="ＭＳ Ｐゴシック" pitchFamily="-110" charset="-128"/>
              </a:rPr>
              <a:t>).</a:t>
            </a:r>
            <a:endParaRPr lang="en-US" altLang="en-US" sz="200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"/>
          <a:stretch/>
        </p:blipFill>
        <p:spPr>
          <a:xfrm>
            <a:off x="772885" y="1302802"/>
            <a:ext cx="7805057" cy="28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7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Solved Problem 3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9230" y="1088571"/>
            <a:ext cx="86106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Propose a structure for the compound of molecular formula C</a:t>
            </a:r>
            <a:r>
              <a:rPr lang="en-US" altLang="en-US" sz="1600" baseline="-25000" dirty="0">
                <a:latin typeface="+mn-lt"/>
              </a:rPr>
              <a:t>4</a:t>
            </a:r>
            <a:r>
              <a:rPr lang="en-US" altLang="en-US" sz="1600" dirty="0">
                <a:latin typeface="+mn-lt"/>
              </a:rPr>
              <a:t>H</a:t>
            </a:r>
            <a:r>
              <a:rPr lang="en-US" altLang="en-US" sz="1600" baseline="-25000" dirty="0">
                <a:latin typeface="+mn-lt"/>
              </a:rPr>
              <a:t>10</a:t>
            </a:r>
            <a:r>
              <a:rPr lang="en-US" altLang="en-US" sz="1600" dirty="0">
                <a:latin typeface="+mn-lt"/>
              </a:rPr>
              <a:t>O whose proton NMR spectrum follows. 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359230" y="3979935"/>
            <a:ext cx="1298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dirty="0">
                <a:latin typeface="+mn-lt"/>
                <a:cs typeface="Arial" charset="0"/>
              </a:rPr>
              <a:t>Solution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59230" y="4441600"/>
            <a:ext cx="8610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The molecular formula C</a:t>
            </a:r>
            <a:r>
              <a:rPr lang="en-US" altLang="en-US" sz="1600" baseline="-25000" dirty="0">
                <a:latin typeface="+mn-lt"/>
              </a:rPr>
              <a:t>4</a:t>
            </a:r>
            <a:r>
              <a:rPr lang="en-US" altLang="en-US" sz="1600" dirty="0">
                <a:latin typeface="+mn-lt"/>
              </a:rPr>
              <a:t>H</a:t>
            </a:r>
            <a:r>
              <a:rPr lang="en-US" altLang="en-US" sz="1600" baseline="-25000" dirty="0">
                <a:latin typeface="+mn-lt"/>
              </a:rPr>
              <a:t>10</a:t>
            </a:r>
            <a:r>
              <a:rPr lang="en-US" altLang="en-US" sz="1600" dirty="0">
                <a:latin typeface="+mn-lt"/>
              </a:rPr>
              <a:t>O indicates no elements of unsaturation. Four types of hydrogens appear in this spectrum, in </a:t>
            </a:r>
            <a:r>
              <a:rPr lang="en-US" altLang="en-US" sz="1600" dirty="0" smtClean="0">
                <a:latin typeface="+mn-lt"/>
              </a:rPr>
              <a:t>the ratio 2:1:1:6</a:t>
            </a:r>
            <a:r>
              <a:rPr lang="en-US" altLang="en-US" sz="1600" dirty="0">
                <a:latin typeface="+mn-lt"/>
              </a:rPr>
              <a:t>. The singlet (one proton) at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2.4 might be a </a:t>
            </a:r>
            <a:r>
              <a:rPr lang="en-US" altLang="en-US" sz="1600" dirty="0" err="1">
                <a:latin typeface="+mn-lt"/>
              </a:rPr>
              <a:t>hydroxy</a:t>
            </a:r>
            <a:r>
              <a:rPr lang="en-US" altLang="en-US" sz="1600" dirty="0">
                <a:latin typeface="+mn-lt"/>
              </a:rPr>
              <a:t> group, and the signal (two protons) at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3.4 </a:t>
            </a:r>
            <a:r>
              <a:rPr lang="en-US" altLang="en-US" sz="1600" dirty="0" smtClean="0">
                <a:latin typeface="+mn-lt"/>
              </a:rPr>
              <a:t>corresponds to </a:t>
            </a:r>
            <a:r>
              <a:rPr lang="en-US" altLang="en-US" sz="1600" dirty="0">
                <a:latin typeface="+mn-lt"/>
              </a:rPr>
              <a:t>protons on a carbon atom bonded to oxygen. The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3.4 signal is a doublet, implying that the adjacent carbon atom bears </a:t>
            </a:r>
            <a:r>
              <a:rPr lang="en-US" altLang="en-US" sz="1600" dirty="0" smtClean="0">
                <a:latin typeface="+mn-lt"/>
              </a:rPr>
              <a:t>one hydrogen</a:t>
            </a:r>
            <a:r>
              <a:rPr lang="en-US" altLang="en-US" sz="1600" dirty="0">
                <a:latin typeface="+mn-lt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0"/>
          <a:stretch/>
        </p:blipFill>
        <p:spPr>
          <a:xfrm>
            <a:off x="1627087" y="1688646"/>
            <a:ext cx="6069114" cy="22474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1"/>
          <a:stretch/>
        </p:blipFill>
        <p:spPr>
          <a:xfrm>
            <a:off x="2833515" y="5699723"/>
            <a:ext cx="3256345" cy="79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1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Solved Problem 3 (Continued)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37462" y="1045024"/>
            <a:ext cx="299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dirty="0">
                <a:latin typeface="+mn-lt"/>
                <a:cs typeface="Arial" charset="0"/>
              </a:rPr>
              <a:t>Solution (Continued)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59230" y="1420126"/>
            <a:ext cx="8610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 smtClean="0">
                <a:latin typeface="+mn-lt"/>
              </a:rPr>
              <a:t>(Since we </a:t>
            </a:r>
            <a:r>
              <a:rPr lang="en-US" altLang="en-US" sz="1600" dirty="0">
                <a:latin typeface="+mn-lt"/>
              </a:rPr>
              <a:t>cannot be certain that the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2.4 absorption is actually a </a:t>
            </a:r>
            <a:r>
              <a:rPr lang="en-US" altLang="en-US" sz="1600" dirty="0" err="1">
                <a:latin typeface="+mn-lt"/>
              </a:rPr>
              <a:t>hydroxy</a:t>
            </a:r>
            <a:r>
              <a:rPr lang="en-US" altLang="en-US" sz="1600" dirty="0">
                <a:latin typeface="+mn-lt"/>
              </a:rPr>
              <a:t> group, we might consider shaking the sample </a:t>
            </a:r>
            <a:r>
              <a:rPr lang="en-US" altLang="en-US" sz="1600" dirty="0" smtClean="0">
                <a:latin typeface="+mn-lt"/>
              </a:rPr>
              <a:t>with D</a:t>
            </a:r>
            <a:r>
              <a:rPr lang="en-US" altLang="en-US" sz="1600" baseline="-25000" dirty="0">
                <a:latin typeface="+mn-lt"/>
              </a:rPr>
              <a:t>2</a:t>
            </a:r>
            <a:r>
              <a:rPr lang="en-US" altLang="en-US" sz="1600" dirty="0" smtClean="0">
                <a:latin typeface="+mn-lt"/>
              </a:rPr>
              <a:t>O</a:t>
            </a:r>
            <a:r>
              <a:rPr lang="en-US" altLang="en-US" sz="1600" dirty="0">
                <a:latin typeface="+mn-lt"/>
              </a:rPr>
              <a:t>. If the 2.4 ppm absorption represents a </a:t>
            </a:r>
            <a:r>
              <a:rPr lang="en-US" altLang="en-US" sz="1600" dirty="0" err="1">
                <a:latin typeface="+mn-lt"/>
              </a:rPr>
              <a:t>hydroxy</a:t>
            </a:r>
            <a:r>
              <a:rPr lang="en-US" altLang="en-US" sz="1600" dirty="0">
                <a:latin typeface="+mn-lt"/>
              </a:rPr>
              <a:t> group, it will shrink or vanish after shaking with D</a:t>
            </a:r>
            <a:r>
              <a:rPr lang="en-US" altLang="en-US" sz="1600" baseline="-25000" dirty="0">
                <a:latin typeface="+mn-lt"/>
              </a:rPr>
              <a:t>2</a:t>
            </a:r>
            <a:r>
              <a:rPr lang="en-US" altLang="en-US" sz="1600" dirty="0">
                <a:latin typeface="+mn-lt"/>
              </a:rPr>
              <a:t>O.)</a:t>
            </a:r>
          </a:p>
          <a:p>
            <a:pPr indent="228600">
              <a:defRPr/>
            </a:pPr>
            <a:r>
              <a:rPr lang="en-US" altLang="en-US" sz="1600" dirty="0">
                <a:latin typeface="+mn-lt"/>
              </a:rPr>
              <a:t>The signals at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1.8 and </a:t>
            </a:r>
            <a:r>
              <a:rPr lang="en-US" altLang="en-US" sz="1600" i="1" dirty="0">
                <a:latin typeface="Symbol" pitchFamily="-110" charset="2"/>
                <a:ea typeface="ＭＳ Ｐゴシック" pitchFamily="-110" charset="-128"/>
              </a:rPr>
              <a:t>d</a:t>
            </a:r>
            <a:r>
              <a:rPr lang="en-US" altLang="en-US" sz="1600" dirty="0" smtClean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0.9 resemble the pattern for an isopropyl group. The integral ratio of </a:t>
            </a:r>
            <a:r>
              <a:rPr lang="en-US" altLang="en-US" sz="1600" dirty="0" smtClean="0">
                <a:latin typeface="+mn-lt"/>
              </a:rPr>
              <a:t>1:6 </a:t>
            </a:r>
            <a:r>
              <a:rPr lang="en-US" altLang="en-US" sz="1600" dirty="0">
                <a:latin typeface="+mn-lt"/>
              </a:rPr>
              <a:t>supports this assumption</a:t>
            </a:r>
            <a:r>
              <a:rPr lang="en-US" altLang="en-US" sz="1600" dirty="0" smtClean="0">
                <a:latin typeface="+mn-lt"/>
              </a:rPr>
              <a:t>. Because </a:t>
            </a:r>
            <a:r>
              <a:rPr lang="en-US" altLang="en-US" sz="1600" dirty="0">
                <a:latin typeface="+mn-lt"/>
              </a:rPr>
              <a:t>the </a:t>
            </a:r>
            <a:r>
              <a:rPr lang="en-US" altLang="en-US" sz="1600" dirty="0" err="1">
                <a:latin typeface="+mn-lt"/>
              </a:rPr>
              <a:t>methine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smtClean="0">
                <a:latin typeface="+mn-lt"/>
              </a:rPr>
              <a:t>                 </a:t>
            </a:r>
            <a:r>
              <a:rPr lang="en-US" altLang="en-US" sz="1600" dirty="0">
                <a:latin typeface="+mn-lt"/>
              </a:rPr>
              <a:t>proton of </a:t>
            </a:r>
            <a:r>
              <a:rPr lang="en-US" altLang="en-US" sz="1600" dirty="0" smtClean="0">
                <a:latin typeface="+mn-lt"/>
              </a:rPr>
              <a:t>the</a:t>
            </a:r>
          </a:p>
          <a:p>
            <a:pPr indent="228600">
              <a:defRPr/>
            </a:pPr>
            <a:endParaRPr lang="en-US" altLang="en-US" sz="1600" dirty="0">
              <a:latin typeface="+mn-lt"/>
            </a:endParaRPr>
          </a:p>
          <a:p>
            <a:pPr>
              <a:defRPr/>
            </a:pPr>
            <a:r>
              <a:rPr lang="en-US" altLang="en-US" sz="1600" dirty="0" smtClean="0">
                <a:latin typeface="+mn-lt"/>
              </a:rPr>
              <a:t>isopropyl </a:t>
            </a:r>
            <a:r>
              <a:rPr lang="en-US" altLang="en-US" sz="1600" dirty="0">
                <a:latin typeface="+mn-lt"/>
              </a:rPr>
              <a:t>group absorbs at a fairly high field, the isopropyl group must be </a:t>
            </a:r>
            <a:r>
              <a:rPr lang="en-US" altLang="en-US" sz="1600" dirty="0" smtClean="0">
                <a:latin typeface="+mn-lt"/>
              </a:rPr>
              <a:t>bonded to </a:t>
            </a:r>
            <a:r>
              <a:rPr lang="en-US" altLang="en-US" sz="1600" dirty="0">
                <a:latin typeface="+mn-lt"/>
              </a:rPr>
              <a:t>a carbon atom rather than an oxygen.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5"/>
          <a:stretch/>
        </p:blipFill>
        <p:spPr>
          <a:xfrm>
            <a:off x="3124200" y="3401510"/>
            <a:ext cx="2449286" cy="77315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t="27600" r="82796" b="56355"/>
          <a:stretch/>
        </p:blipFill>
        <p:spPr bwMode="auto">
          <a:xfrm>
            <a:off x="5782512" y="2467651"/>
            <a:ext cx="900112" cy="40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59230" y="4245424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28600">
              <a:defRPr/>
            </a:pPr>
            <a:r>
              <a:rPr lang="en-US" altLang="en-US" sz="1600" dirty="0">
                <a:latin typeface="+mn-lt"/>
              </a:rPr>
              <a:t>Our two partial structures add to a total of six carbon atoms (compared with the four in the molecular formula) because two </a:t>
            </a:r>
            <a:r>
              <a:rPr lang="en-US" altLang="en-US" sz="1600" dirty="0" smtClean="0">
                <a:latin typeface="+mn-lt"/>
              </a:rPr>
              <a:t>of the </a:t>
            </a:r>
            <a:r>
              <a:rPr lang="en-US" altLang="en-US" sz="1600" dirty="0">
                <a:latin typeface="+mn-lt"/>
              </a:rPr>
              <a:t>carbon atoms appear in both partial structures. </a:t>
            </a:r>
            <a:r>
              <a:rPr lang="en-US" altLang="en-US" sz="1600" dirty="0" smtClean="0">
                <a:latin typeface="+mn-lt"/>
              </a:rPr>
              <a:t> Drawing </a:t>
            </a:r>
            <a:r>
              <a:rPr lang="en-US" altLang="en-US" sz="1600" dirty="0">
                <a:latin typeface="+mn-lt"/>
              </a:rPr>
              <a:t>the composite of the partial structures, we have isobutyl alcohol: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"/>
          <a:stretch/>
        </p:blipFill>
        <p:spPr>
          <a:xfrm>
            <a:off x="3300729" y="5104951"/>
            <a:ext cx="1929856" cy="816644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59234" y="5976025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28600">
              <a:defRPr/>
            </a:pPr>
            <a:r>
              <a:rPr lang="en-US" altLang="en-US" sz="1600" dirty="0">
                <a:latin typeface="+mn-lt"/>
              </a:rPr>
              <a:t>This structure must be rechecked to make sure that it has the correct molecular formula and that it accounts for all the </a:t>
            </a:r>
            <a:r>
              <a:rPr lang="en-US" altLang="en-US" sz="1600" dirty="0" smtClean="0">
                <a:latin typeface="+mn-lt"/>
              </a:rPr>
              <a:t>structural evidence </a:t>
            </a:r>
            <a:r>
              <a:rPr lang="en-US" altLang="en-US" sz="1600" dirty="0">
                <a:latin typeface="+mn-lt"/>
              </a:rPr>
              <a:t>provided by the spectrum (Problem 13-23).</a:t>
            </a:r>
          </a:p>
        </p:txBody>
      </p:sp>
    </p:spTree>
    <p:extLst>
      <p:ext uri="{BB962C8B-B14F-4D97-AF65-F5344CB8AC3E}">
        <p14:creationId xmlns:p14="http://schemas.microsoft.com/office/powerpoint/2010/main" val="326416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Coupling Constants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8340" y="19812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The coupling constant is the distance between the peaks of a </a:t>
            </a:r>
            <a:r>
              <a:rPr lang="en-US" altLang="en-US" dirty="0" err="1" smtClean="0">
                <a:ea typeface="ＭＳ Ｐゴシック" pitchFamily="-110" charset="-128"/>
              </a:rPr>
              <a:t>multiplet</a:t>
            </a:r>
            <a:r>
              <a:rPr lang="en-US" altLang="en-US" dirty="0" smtClean="0">
                <a:ea typeface="ＭＳ Ｐゴシック" pitchFamily="-110" charset="-128"/>
              </a:rPr>
              <a:t> (in Hz).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Coupling constants are independent of strength of the external field.</a:t>
            </a:r>
          </a:p>
          <a:p>
            <a:r>
              <a:rPr lang="en-US" altLang="en-US" dirty="0" err="1" smtClean="0">
                <a:ea typeface="ＭＳ Ｐゴシック" pitchFamily="-110" charset="-128"/>
              </a:rPr>
              <a:t>Multiplets</a:t>
            </a:r>
            <a:r>
              <a:rPr lang="en-US" altLang="en-US" dirty="0" smtClean="0">
                <a:ea typeface="ＭＳ Ｐゴシック" pitchFamily="-110" charset="-128"/>
              </a:rPr>
              <a:t> with the same coupling constants may come from adjacent groups of protons that split each other. </a:t>
            </a:r>
          </a:p>
        </p:txBody>
      </p:sp>
    </p:spTree>
    <p:extLst>
      <p:ext uri="{BB962C8B-B14F-4D97-AF65-F5344CB8AC3E}">
        <p14:creationId xmlns:p14="http://schemas.microsoft.com/office/powerpoint/2010/main" val="126467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Values for Coupling Constants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5"/>
          <a:stretch/>
        </p:blipFill>
        <p:spPr>
          <a:xfrm>
            <a:off x="693445" y="1377696"/>
            <a:ext cx="7755422" cy="481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2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Proton NMR for </a:t>
            </a:r>
            <a:r>
              <a:rPr lang="en-US" altLang="en-US" sz="4400" b="0" i="1" dirty="0">
                <a:solidFill>
                  <a:srgbClr val="000000"/>
                </a:solidFill>
                <a:ea typeface="ＭＳ Ｐゴシック" pitchFamily="-110" charset="-128"/>
              </a:rPr>
              <a:t>p-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Nitrotoluene</a:t>
            </a:r>
            <a:endParaRPr lang="en-US" altLang="en-US" sz="4400" b="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348342" y="4724401"/>
            <a:ext cx="8577944" cy="160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i="1" smtClean="0">
                <a:solidFill>
                  <a:srgbClr val="000000"/>
                </a:solidFill>
                <a:ea typeface="ＭＳ Ｐゴシック" pitchFamily="-110" charset="-128"/>
              </a:rPr>
              <a:t>para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-Nitrotoluene has two pairs of equivalent aromatic protons a and b. Since the coupling constant for ortho hydrogens is approximately 8 Hz, the peaks of the signal will be separated by around 8 Hz.</a:t>
            </a:r>
            <a:endParaRPr lang="en-US" altLang="en-US" sz="2400" dirty="0" smtClean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2"/>
          <a:stretch/>
        </p:blipFill>
        <p:spPr>
          <a:xfrm>
            <a:off x="304800" y="1226603"/>
            <a:ext cx="8534400" cy="317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2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Alpha-Spin State and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Beta-Spin </a:t>
            </a:r>
            <a:r>
              <a:rPr lang="en-US" sz="4400" b="0" dirty="0">
                <a:solidFill>
                  <a:schemeClr val="tx1"/>
                </a:solidFill>
              </a:rPr>
              <a:t>State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40" y="4865917"/>
            <a:ext cx="8632374" cy="149134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 lower energy state with the proton aligned with the field is called the </a:t>
            </a:r>
            <a:r>
              <a:rPr lang="en-US" altLang="en-US" sz="2400" b="1" smtClean="0">
                <a:solidFill>
                  <a:srgbClr val="000000"/>
                </a:solidFill>
                <a:ea typeface="ＭＳ Ｐゴシック" pitchFamily="-110" charset="-128"/>
              </a:rPr>
              <a:t>alpha-spin state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.  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 higher energy state with the proton aligned against the external magnetic field is called the </a:t>
            </a:r>
            <a:r>
              <a:rPr lang="en-US" altLang="en-US" sz="2400" b="1" smtClean="0">
                <a:solidFill>
                  <a:srgbClr val="000000"/>
                </a:solidFill>
                <a:ea typeface="ＭＳ Ｐゴシック" pitchFamily="-110" charset="-128"/>
              </a:rPr>
              <a:t>beta-spin state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. 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/>
        </p:blipFill>
        <p:spPr>
          <a:xfrm>
            <a:off x="1600201" y="1860722"/>
            <a:ext cx="5638800" cy="273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3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Vinylic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Coupling Constants 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48334" y="4789714"/>
            <a:ext cx="8675923" cy="163285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There are two </a:t>
            </a:r>
            <a:r>
              <a:rPr lang="en-US" altLang="en-US" sz="2000" dirty="0" err="1" smtClean="0">
                <a:solidFill>
                  <a:srgbClr val="000000"/>
                </a:solidFill>
                <a:ea typeface="ＭＳ Ｐゴシック" pitchFamily="-110" charset="-128"/>
              </a:rPr>
              <a:t>vinylic</a:t>
            </a: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 protons in 4,4-dimethylcyclohex-2-ene-1-one, and they are </a:t>
            </a:r>
            <a:r>
              <a:rPr lang="en-US" altLang="en-US" sz="2000" dirty="0" err="1" smtClean="0">
                <a:solidFill>
                  <a:srgbClr val="000000"/>
                </a:solidFill>
                <a:ea typeface="ＭＳ Ｐゴシック" pitchFamily="-110" charset="-128"/>
              </a:rPr>
              <a:t>cis</a:t>
            </a: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.  </a:t>
            </a:r>
          </a:p>
          <a:p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The coupling constant for cis coupling is approximately 10 Hz, so the peaks should be separated by that amount. </a:t>
            </a:r>
            <a:endParaRPr lang="en-US" altLang="en-US" sz="20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2"/>
          <a:stretch/>
        </p:blipFill>
        <p:spPr>
          <a:xfrm>
            <a:off x="304800" y="1379003"/>
            <a:ext cx="8534400" cy="317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14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Complex Splitting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48344" y="1556657"/>
            <a:ext cx="4419600" cy="4487382"/>
          </a:xfrm>
        </p:spPr>
        <p:txBody>
          <a:bodyPr/>
          <a:lstStyle/>
          <a:p>
            <a:r>
              <a:rPr lang="en-US" altLang="en-US" sz="2800" dirty="0" smtClean="0">
                <a:ea typeface="ＭＳ Ｐゴシック" pitchFamily="-110" charset="-128"/>
              </a:rPr>
              <a:t>Signals may be split by adjacent protons that are different from each other with different coupling constants.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Example: H</a:t>
            </a:r>
            <a:r>
              <a:rPr lang="en-US" altLang="en-US" sz="2800" baseline="30000" dirty="0" smtClean="0">
                <a:ea typeface="ＭＳ Ｐゴシック" pitchFamily="-110" charset="-128"/>
              </a:rPr>
              <a:t>a</a:t>
            </a:r>
            <a:r>
              <a:rPr lang="en-US" altLang="en-US" sz="2800" dirty="0" smtClean="0">
                <a:ea typeface="ＭＳ Ｐゴシック" pitchFamily="-110" charset="-128"/>
              </a:rPr>
              <a:t> of styrene is split by an adjacent </a:t>
            </a:r>
            <a:r>
              <a:rPr lang="en-US" altLang="en-US" sz="2800" dirty="0" err="1" smtClean="0">
                <a:ea typeface="ＭＳ Ｐゴシック" pitchFamily="-110" charset="-128"/>
              </a:rPr>
              <a:t>H</a:t>
            </a:r>
            <a:r>
              <a:rPr lang="en-US" altLang="en-US" sz="2800" baseline="30000" dirty="0" err="1" smtClean="0">
                <a:ea typeface="ＭＳ Ｐゴシック" pitchFamily="-110" charset="-128"/>
              </a:rPr>
              <a:t>b</a:t>
            </a:r>
            <a:r>
              <a:rPr lang="en-US" altLang="en-US" sz="2800" dirty="0" smtClean="0">
                <a:ea typeface="ＭＳ Ｐゴシック" pitchFamily="-110" charset="-128"/>
              </a:rPr>
              <a:t> trans to it (</a:t>
            </a:r>
            <a:r>
              <a:rPr lang="en-US" altLang="en-US" sz="2800" i="1" dirty="0" smtClean="0">
                <a:ea typeface="ＭＳ Ｐゴシック" pitchFamily="-110" charset="-128"/>
              </a:rPr>
              <a:t>J</a:t>
            </a:r>
            <a:r>
              <a:rPr lang="en-US" altLang="en-US" sz="2800" dirty="0" smtClean="0">
                <a:ea typeface="ＭＳ Ｐゴシック" pitchFamily="-110" charset="-128"/>
              </a:rPr>
              <a:t> = 17 Hz) and an adjacent </a:t>
            </a:r>
            <a:r>
              <a:rPr lang="en-US" altLang="en-US" sz="2800" dirty="0" err="1" smtClean="0">
                <a:ea typeface="ＭＳ Ｐゴシック" pitchFamily="-110" charset="-128"/>
              </a:rPr>
              <a:t>H</a:t>
            </a:r>
            <a:r>
              <a:rPr lang="en-US" altLang="en-US" sz="2800" baseline="30000" dirty="0" err="1" smtClean="0">
                <a:ea typeface="ＭＳ Ｐゴシック" pitchFamily="-110" charset="-128"/>
              </a:rPr>
              <a:t>c</a:t>
            </a:r>
            <a:r>
              <a:rPr lang="en-US" altLang="en-US" sz="2800" dirty="0" smtClean="0">
                <a:ea typeface="ＭＳ Ｐゴシック" pitchFamily="-110" charset="-128"/>
              </a:rPr>
              <a:t> </a:t>
            </a:r>
            <a:r>
              <a:rPr lang="en-US" altLang="en-US" sz="2800" dirty="0" err="1" smtClean="0">
                <a:ea typeface="ＭＳ Ｐゴシック" pitchFamily="-110" charset="-128"/>
              </a:rPr>
              <a:t>cis</a:t>
            </a:r>
            <a:r>
              <a:rPr lang="en-US" altLang="en-US" sz="2800" dirty="0" smtClean="0">
                <a:ea typeface="ＭＳ Ｐゴシック" pitchFamily="-110" charset="-128"/>
              </a:rPr>
              <a:t> to it (</a:t>
            </a:r>
            <a:r>
              <a:rPr lang="en-US" altLang="en-US" sz="2800" i="1" dirty="0" smtClean="0">
                <a:ea typeface="ＭＳ Ｐゴシック" pitchFamily="-110" charset="-128"/>
              </a:rPr>
              <a:t>J</a:t>
            </a:r>
            <a:r>
              <a:rPr lang="en-US" altLang="en-US" sz="2800" dirty="0" smtClean="0">
                <a:ea typeface="ＭＳ Ｐゴシック" pitchFamily="-110" charset="-128"/>
              </a:rPr>
              <a:t> = 11 Hz).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5137714" y="2120537"/>
            <a:ext cx="3597418" cy="30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3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Splitting Tree for Styrene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174873" y="1726474"/>
            <a:ext cx="4941848" cy="4184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"/>
          <a:stretch/>
        </p:blipFill>
        <p:spPr>
          <a:xfrm>
            <a:off x="5519492" y="1519646"/>
            <a:ext cx="3427949" cy="43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9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baseline="30000" dirty="0">
                <a:solidFill>
                  <a:srgbClr val="000000"/>
                </a:solidFill>
                <a:ea typeface="ＭＳ Ｐゴシック" pitchFamily="-110" charset="-128"/>
              </a:rPr>
              <a:t>1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H-NMR Spectrum of Styrene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0"/>
          <a:stretch/>
        </p:blipFill>
        <p:spPr>
          <a:xfrm>
            <a:off x="304800" y="1770888"/>
            <a:ext cx="8534400" cy="31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31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5800" y="217706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dirty="0" err="1" smtClean="0">
                <a:ea typeface="ＭＳ Ｐゴシック" pitchFamily="-110" charset="-128"/>
              </a:rPr>
              <a:t>Stereochemical</a:t>
            </a:r>
            <a:r>
              <a:rPr lang="en-US" altLang="en-US" dirty="0" smtClean="0">
                <a:ea typeface="ＭＳ Ｐゴシック" pitchFamily="-110" charset="-128"/>
              </a:rPr>
              <a:t> Nonequivalence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8339" y="1687286"/>
            <a:ext cx="8512631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600" smtClean="0">
                <a:ea typeface="ＭＳ Ｐゴシック" pitchFamily="-110" charset="-128"/>
              </a:rPr>
              <a:t>If the replacement of each of the protons of a </a:t>
            </a:r>
            <a:r>
              <a:rPr lang="en-US" altLang="en-US" sz="2600" smtClean="0"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600" smtClean="0">
                <a:ea typeface="ＭＳ Ｐゴシック" pitchFamily="-110" charset="-128"/>
              </a:rPr>
              <a:t>CH</a:t>
            </a:r>
            <a:r>
              <a:rPr lang="en-US" altLang="en-US" sz="2600" baseline="-25000" smtClean="0">
                <a:ea typeface="ＭＳ Ｐゴシック" pitchFamily="-110" charset="-128"/>
              </a:rPr>
              <a:t>2</a:t>
            </a:r>
            <a:r>
              <a:rPr lang="en-US" altLang="en-US" sz="2600" smtClean="0">
                <a:ea typeface="ＭＳ Ｐゴシック" pitchFamily="-110" charset="-128"/>
              </a:rPr>
              <a:t> group with an imaginary “Z” gives stereoisomers, then the protons are nonequivalent and will split each other. </a:t>
            </a:r>
            <a:endParaRPr lang="en-US" altLang="en-US" sz="2600" dirty="0" smtClean="0">
              <a:ea typeface="ＭＳ Ｐゴシック" pitchFamily="-110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"/>
          <a:stretch/>
        </p:blipFill>
        <p:spPr>
          <a:xfrm>
            <a:off x="1549366" y="3096332"/>
            <a:ext cx="6233920" cy="334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89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Diastereotopic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Vinylic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Protons</a:t>
            </a:r>
          </a:p>
        </p:txBody>
      </p:sp>
      <p:sp>
        <p:nvSpPr>
          <p:cNvPr id="4" name="Rectangle 12"/>
          <p:cNvSpPr txBox="1">
            <a:spLocks noChangeArrowheads="1"/>
          </p:cNvSpPr>
          <p:nvPr/>
        </p:nvSpPr>
        <p:spPr>
          <a:xfrm>
            <a:off x="348344" y="4321628"/>
            <a:ext cx="8556169" cy="179614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Replacing the </a:t>
            </a:r>
            <a:r>
              <a:rPr lang="en-US" altLang="en-US" sz="2200" dirty="0" err="1" smtClean="0">
                <a:solidFill>
                  <a:srgbClr val="000000"/>
                </a:solidFill>
                <a:ea typeface="ＭＳ Ｐゴシック" pitchFamily="-110" charset="-128"/>
              </a:rPr>
              <a:t>cis</a:t>
            </a: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 hydrogen gives the </a:t>
            </a:r>
            <a:r>
              <a:rPr lang="en-US" altLang="en-US" sz="2200" dirty="0" err="1" smtClean="0">
                <a:solidFill>
                  <a:srgbClr val="000000"/>
                </a:solidFill>
                <a:ea typeface="ＭＳ Ｐゴシック" pitchFamily="-110" charset="-128"/>
              </a:rPr>
              <a:t>cis</a:t>
            </a: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2200" dirty="0" err="1" smtClean="0">
                <a:solidFill>
                  <a:srgbClr val="000000"/>
                </a:solidFill>
                <a:ea typeface="ＭＳ Ｐゴシック" pitchFamily="-110" charset="-128"/>
              </a:rPr>
              <a:t>diastereomer</a:t>
            </a: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, and replacing the trans hydrogen makes the trans </a:t>
            </a:r>
            <a:r>
              <a:rPr lang="en-US" altLang="en-US" sz="2200" dirty="0" err="1" smtClean="0">
                <a:solidFill>
                  <a:srgbClr val="000000"/>
                </a:solidFill>
                <a:ea typeface="ＭＳ Ｐゴシック" pitchFamily="-110" charset="-128"/>
              </a:rPr>
              <a:t>diastereomer</a:t>
            </a: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.  </a:t>
            </a:r>
          </a:p>
          <a:p>
            <a:pPr>
              <a:lnSpc>
                <a:spcPct val="90000"/>
              </a:lnSpc>
            </a:pP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Because the two imaginary products are </a:t>
            </a:r>
            <a:r>
              <a:rPr lang="en-US" altLang="en-US" sz="2200" dirty="0" err="1" smtClean="0">
                <a:solidFill>
                  <a:srgbClr val="000000"/>
                </a:solidFill>
                <a:ea typeface="ＭＳ Ｐゴシック" pitchFamily="-110" charset="-128"/>
              </a:rPr>
              <a:t>diastereomers</a:t>
            </a: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, these protons are called </a:t>
            </a:r>
            <a:r>
              <a:rPr lang="en-US" altLang="en-US" sz="2200" dirty="0" err="1" smtClean="0">
                <a:solidFill>
                  <a:srgbClr val="000000"/>
                </a:solidFill>
                <a:ea typeface="ＭＳ Ｐゴシック" pitchFamily="-110" charset="-128"/>
              </a:rPr>
              <a:t>diastereotopic</a:t>
            </a: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 protons.</a:t>
            </a:r>
            <a:r>
              <a:rPr lang="en-US" altLang="en-US" sz="2200" dirty="0" smtClean="0">
                <a:ea typeface="ＭＳ Ｐゴシック" pitchFamily="-110" charset="-128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200" dirty="0" err="1" smtClean="0">
                <a:solidFill>
                  <a:srgbClr val="000000"/>
                </a:solidFill>
                <a:ea typeface="ＭＳ Ｐゴシック" pitchFamily="-110" charset="-128"/>
              </a:rPr>
              <a:t>Diastereotopic</a:t>
            </a: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2200" dirty="0" err="1" smtClean="0">
                <a:solidFill>
                  <a:srgbClr val="000000"/>
                </a:solidFill>
                <a:ea typeface="ＭＳ Ｐゴシック" pitchFamily="-110" charset="-128"/>
              </a:rPr>
              <a:t>hydrogens</a:t>
            </a: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 are capable of splitting each other.</a:t>
            </a:r>
            <a:endParaRPr lang="en-US" altLang="en-US" sz="22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9"/>
          <a:stretch/>
        </p:blipFill>
        <p:spPr>
          <a:xfrm>
            <a:off x="304800" y="1640695"/>
            <a:ext cx="8534400" cy="226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1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Diastereotopic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Protons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348343" y="4561114"/>
            <a:ext cx="8697686" cy="15784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 two protons on the 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CH</a:t>
            </a:r>
            <a:r>
              <a:rPr lang="en-US" altLang="en-US" sz="2400" baseline="-2500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Cl group are diastereotopic; their imaginary replacements give diastereomers.</a:t>
            </a:r>
            <a:r>
              <a:rPr lang="en-US" altLang="en-US" sz="2400" smtClean="0">
                <a:ea typeface="ＭＳ Ｐゴシック" pitchFamily="-110" charset="-128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Diastereotopic protons are usually vicinal to stereocenters (chiral carbons).</a:t>
            </a:r>
            <a:endParaRPr lang="en-US" altLang="en-US" sz="240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9"/>
          <a:stretch/>
        </p:blipFill>
        <p:spPr>
          <a:xfrm>
            <a:off x="304800" y="1717331"/>
            <a:ext cx="8534400" cy="217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0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Proton NMR Spectrum of </a:t>
            </a:r>
            <a:b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1,2-Dichloropropane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40" y="4669972"/>
            <a:ext cx="7772400" cy="160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Proton NMR spectrum of 1,2-dichloropropane shows distinct absorptions for the methylene protons on C1.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These hydrogen atoms are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diastereotopic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and are chemically nonequivalent.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0"/>
          <a:stretch/>
        </p:blipFill>
        <p:spPr>
          <a:xfrm>
            <a:off x="1088572" y="1900220"/>
            <a:ext cx="7184571" cy="26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04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Time Dependence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42" y="1219200"/>
            <a:ext cx="8458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mtClean="0">
                <a:ea typeface="ＭＳ Ｐゴシック" pitchFamily="-110" charset="-128"/>
              </a:rPr>
              <a:t>Molecules are tumbling relative to the magnetic field, so NMR is an averaged spectrum of all the orientations.</a:t>
            </a:r>
          </a:p>
          <a:p>
            <a:r>
              <a:rPr lang="en-US" altLang="en-US" smtClean="0">
                <a:ea typeface="ＭＳ Ｐゴシック" pitchFamily="-110" charset="-128"/>
              </a:rPr>
              <a:t>Axial and equatorial protons on cyclohexane interconvert so rapidly that they give a single signal.</a:t>
            </a:r>
          </a:p>
          <a:p>
            <a:r>
              <a:rPr lang="en-US" altLang="en-US" smtClean="0">
                <a:ea typeface="ＭＳ Ｐゴシック" pitchFamily="-110" charset="-128"/>
              </a:rPr>
              <a:t>Proton transfers for OH and NH may occur so quickly that the proton is not split by adjacent protons in the molecule. </a:t>
            </a:r>
            <a:br>
              <a:rPr lang="en-US" altLang="en-US" smtClean="0">
                <a:ea typeface="ＭＳ Ｐゴシック" pitchFamily="-110" charset="-128"/>
              </a:rPr>
            </a:br>
            <a:endParaRPr lang="en-US" altLang="en-US" dirty="0" smtClean="0"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11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Hydroxyl Proton in a </a:t>
            </a:r>
            <a:r>
              <a:rPr lang="it-IT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it-IT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it-IT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Pure </a:t>
            </a:r>
            <a:r>
              <a:rPr lang="it-IT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Sample</a:t>
            </a:r>
            <a:endParaRPr lang="en-US" altLang="en-US" sz="4400" b="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348343" y="5486400"/>
            <a:ext cx="7772400" cy="838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ea typeface="ＭＳ Ｐゴシック" pitchFamily="-110" charset="-128"/>
              </a:rPr>
              <a:t>Ultrapure samples of ethanol show splitting.</a:t>
            </a:r>
            <a:br>
              <a:rPr lang="en-US" altLang="en-US" sz="2800" smtClean="0">
                <a:ea typeface="ＭＳ Ｐゴシック" pitchFamily="-110" charset="-128"/>
              </a:rPr>
            </a:b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4"/>
          <a:stretch/>
        </p:blipFill>
        <p:spPr>
          <a:xfrm>
            <a:off x="304800" y="1955950"/>
            <a:ext cx="8534400" cy="31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7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Proton Magnetic Moments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8"/>
          <a:stretch/>
        </p:blipFill>
        <p:spPr>
          <a:xfrm>
            <a:off x="920048" y="1367462"/>
            <a:ext cx="7193937" cy="469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8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Hydroxyl Proton in an </a:t>
            </a:r>
            <a:r>
              <a:rPr lang="it-IT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it-IT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it-IT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Impure </a:t>
            </a:r>
            <a:r>
              <a:rPr lang="it-IT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Sample</a:t>
            </a:r>
            <a:endParaRPr lang="en-US" altLang="en-US" sz="4400" b="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348344" y="5312229"/>
            <a:ext cx="7772400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ea typeface="ＭＳ Ｐゴシック" pitchFamily="-110" charset="-128"/>
              </a:rPr>
              <a:t>Ethanol with a small amount of acidic or basic impurities will not show splitting.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5"/>
          <a:stretch/>
        </p:blipFill>
        <p:spPr>
          <a:xfrm>
            <a:off x="304800" y="1955509"/>
            <a:ext cx="8534400" cy="311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N—H Proton</a:t>
            </a:r>
            <a:endParaRPr lang="en-US" altLang="en-US" sz="4400" b="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48343" y="4822370"/>
            <a:ext cx="8621486" cy="129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ea typeface="ＭＳ Ｐゴシック" pitchFamily="-110" charset="-128"/>
              </a:rPr>
              <a:t>The acidic proton on the nitrogen has a moderate rate of exchange.</a:t>
            </a:r>
          </a:p>
          <a:p>
            <a:r>
              <a:rPr lang="en-US" altLang="en-US" sz="2800" smtClean="0">
                <a:ea typeface="ＭＳ Ｐゴシック" pitchFamily="-110" charset="-128"/>
              </a:rPr>
              <a:t>The peak may be broad.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1"/>
          <a:stretch/>
        </p:blipFill>
        <p:spPr>
          <a:xfrm>
            <a:off x="304800" y="1248375"/>
            <a:ext cx="8534400" cy="316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1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Identifying the O—H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or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N—H Peak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39333" y="1999577"/>
            <a:ext cx="859783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800" dirty="0" smtClean="0">
                <a:ea typeface="ＭＳ Ｐゴシック" pitchFamily="-110" charset="-128"/>
              </a:rPr>
              <a:t>Chemical shift will depend on concentration and solvent.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>
                <a:ea typeface="ＭＳ Ｐゴシック" pitchFamily="-110" charset="-128"/>
              </a:rPr>
              <a:t>To verify that a particular peak is due to O</a:t>
            </a:r>
            <a:r>
              <a:rPr lang="en-US" altLang="en-US" sz="2800" dirty="0" smtClean="0"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800" dirty="0" smtClean="0">
                <a:ea typeface="ＭＳ Ｐゴシック" pitchFamily="-110" charset="-128"/>
              </a:rPr>
              <a:t>H or N</a:t>
            </a:r>
            <a:r>
              <a:rPr lang="en-US" altLang="en-US" sz="2800" dirty="0" smtClean="0">
                <a:ea typeface="ＭＳ Ｐゴシック" pitchFamily="-110" charset="-128"/>
                <a:cs typeface="Arial" charset="0"/>
              </a:rPr>
              <a:t>—</a:t>
            </a:r>
            <a:r>
              <a:rPr lang="en-US" altLang="en-US" sz="2800" dirty="0" smtClean="0">
                <a:ea typeface="ＭＳ Ｐゴシック" pitchFamily="-110" charset="-128"/>
              </a:rPr>
              <a:t>H, shake the sample with D</a:t>
            </a:r>
            <a:r>
              <a:rPr lang="en-US" altLang="en-US" sz="2800" baseline="-20000" dirty="0" smtClean="0">
                <a:ea typeface="ＭＳ Ｐゴシック" pitchFamily="-110" charset="-128"/>
              </a:rPr>
              <a:t>2</a:t>
            </a:r>
            <a:r>
              <a:rPr lang="en-US" altLang="en-US" sz="2800" dirty="0" smtClean="0">
                <a:ea typeface="ＭＳ Ｐゴシック" pitchFamily="-110" charset="-128"/>
              </a:rPr>
              <a:t>O to exchange the H for a D.  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>
                <a:ea typeface="ＭＳ Ｐゴシック" pitchFamily="-110" charset="-128"/>
              </a:rPr>
              <a:t>The deuterium is invisible in the proton NMR, so the original signal for the OH will disappear.</a:t>
            </a:r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457200" y="4978400"/>
            <a:ext cx="8382000" cy="1016000"/>
            <a:chOff x="864" y="3184"/>
            <a:chExt cx="4176" cy="640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864" y="3184"/>
              <a:ext cx="4176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0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>
                  <a:latin typeface="+mn-lt"/>
                </a:rPr>
                <a:t>    R</a:t>
              </a:r>
              <a:r>
                <a:rPr lang="en-US" altLang="en-US" dirty="0">
                  <a:latin typeface="+mn-lt"/>
                  <a:cs typeface="Arial" charset="0"/>
                </a:rPr>
                <a:t>—</a:t>
              </a:r>
              <a:r>
                <a:rPr lang="en-US" altLang="en-US" dirty="0">
                  <a:latin typeface="+mn-lt"/>
                </a:rPr>
                <a:t>O</a:t>
              </a:r>
              <a:r>
                <a:rPr lang="en-US" altLang="en-US" dirty="0">
                  <a:latin typeface="+mn-lt"/>
                  <a:cs typeface="Arial" charset="0"/>
                </a:rPr>
                <a:t>—</a:t>
              </a:r>
              <a:r>
                <a:rPr lang="en-US" altLang="en-US" dirty="0">
                  <a:latin typeface="+mn-lt"/>
                </a:rPr>
                <a:t>H  +  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</a:rPr>
                <a:t>D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  <a:cs typeface="Arial" charset="0"/>
                </a:rPr>
                <a:t>—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</a:rPr>
                <a:t>O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  <a:cs typeface="Arial" charset="0"/>
                </a:rPr>
                <a:t>—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</a:rPr>
                <a:t>D</a:t>
              </a:r>
              <a:r>
                <a:rPr lang="en-US" altLang="en-US" dirty="0">
                  <a:latin typeface="+mn-lt"/>
                </a:rPr>
                <a:t>           R</a:t>
              </a:r>
              <a:r>
                <a:rPr lang="en-US" altLang="en-US" dirty="0">
                  <a:latin typeface="+mn-lt"/>
                  <a:cs typeface="Arial" charset="0"/>
                </a:rPr>
                <a:t>—</a:t>
              </a:r>
              <a:r>
                <a:rPr lang="en-US" altLang="en-US" dirty="0">
                  <a:latin typeface="+mn-lt"/>
                </a:rPr>
                <a:t>O</a:t>
              </a:r>
              <a:r>
                <a:rPr lang="en-US" altLang="en-US" dirty="0">
                  <a:latin typeface="+mn-lt"/>
                  <a:cs typeface="Arial" charset="0"/>
                </a:rPr>
                <a:t>—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</a:rPr>
                <a:t>D</a:t>
              </a:r>
              <a:r>
                <a:rPr lang="en-US" altLang="en-US" dirty="0">
                  <a:latin typeface="+mn-lt"/>
                </a:rPr>
                <a:t>   +   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</a:rPr>
                <a:t>D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  <a:cs typeface="Arial" charset="0"/>
                </a:rPr>
                <a:t>—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</a:rPr>
                <a:t>O</a:t>
              </a:r>
              <a:r>
                <a:rPr lang="en-US" altLang="en-US" dirty="0">
                  <a:latin typeface="+mn-lt"/>
                  <a:cs typeface="Arial" charset="0"/>
                </a:rPr>
                <a:t>—</a:t>
              </a:r>
              <a:r>
                <a:rPr lang="en-US" altLang="en-US" dirty="0">
                  <a:latin typeface="+mn-lt"/>
                </a:rPr>
                <a:t>H</a:t>
              </a:r>
            </a:p>
            <a:p>
              <a:pPr>
                <a:spcBef>
                  <a:spcPct val="50000"/>
                </a:spcBef>
              </a:pPr>
              <a:r>
                <a:rPr lang="en-US" altLang="en-US" dirty="0">
                  <a:latin typeface="+mn-lt"/>
                </a:rPr>
                <a:t>    R</a:t>
              </a:r>
              <a:r>
                <a:rPr lang="en-US" altLang="en-US" dirty="0">
                  <a:latin typeface="+mn-lt"/>
                  <a:cs typeface="Arial" charset="0"/>
                </a:rPr>
                <a:t>—</a:t>
              </a:r>
              <a:r>
                <a:rPr lang="en-US" altLang="en-US" dirty="0">
                  <a:latin typeface="+mn-lt"/>
                </a:rPr>
                <a:t>NH</a:t>
              </a:r>
              <a:r>
                <a:rPr lang="en-US" altLang="en-US" baseline="-20000" dirty="0">
                  <a:latin typeface="+mn-lt"/>
                </a:rPr>
                <a:t>2</a:t>
              </a:r>
              <a:r>
                <a:rPr lang="en-US" altLang="en-US" dirty="0">
                  <a:latin typeface="+mn-lt"/>
                </a:rPr>
                <a:t>   +  2 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</a:rPr>
                <a:t>D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  <a:cs typeface="Arial" charset="0"/>
                </a:rPr>
                <a:t>—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</a:rPr>
                <a:t>O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  <a:cs typeface="Arial" charset="0"/>
                </a:rPr>
                <a:t>—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</a:rPr>
                <a:t>D  </a:t>
              </a:r>
              <a:r>
                <a:rPr lang="en-US" altLang="en-US" dirty="0">
                  <a:latin typeface="+mn-lt"/>
                </a:rPr>
                <a:t>        </a:t>
              </a:r>
              <a:r>
                <a:rPr lang="en-US" altLang="en-US" dirty="0" smtClean="0">
                  <a:latin typeface="+mn-lt"/>
                </a:rPr>
                <a:t>R</a:t>
              </a:r>
              <a:r>
                <a:rPr lang="en-US" altLang="en-US" dirty="0" smtClean="0">
                  <a:latin typeface="+mn-lt"/>
                  <a:cs typeface="Arial" charset="0"/>
                </a:rPr>
                <a:t>—</a:t>
              </a:r>
              <a:r>
                <a:rPr lang="en-US" altLang="en-US" dirty="0" smtClean="0">
                  <a:latin typeface="+mn-lt"/>
                </a:rPr>
                <a:t>N</a:t>
              </a:r>
              <a:r>
                <a:rPr lang="en-US" altLang="en-US" dirty="0" smtClean="0">
                  <a:solidFill>
                    <a:schemeClr val="accent2"/>
                  </a:solidFill>
                  <a:latin typeface="+mn-lt"/>
                </a:rPr>
                <a:t>D</a:t>
              </a:r>
              <a:r>
                <a:rPr lang="en-US" altLang="en-US" baseline="-20000" dirty="0" smtClean="0">
                  <a:latin typeface="+mn-lt"/>
                </a:rPr>
                <a:t>2</a:t>
              </a:r>
              <a:r>
                <a:rPr lang="en-US" altLang="en-US" dirty="0" smtClean="0">
                  <a:latin typeface="+mn-lt"/>
                </a:rPr>
                <a:t>  </a:t>
              </a:r>
              <a:r>
                <a:rPr lang="en-US" altLang="en-US" dirty="0">
                  <a:latin typeface="+mn-lt"/>
                </a:rPr>
                <a:t>+  2 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</a:rPr>
                <a:t>D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  <a:cs typeface="Arial" charset="0"/>
                </a:rPr>
                <a:t>—</a:t>
              </a:r>
              <a:r>
                <a:rPr lang="en-US" altLang="en-US" dirty="0">
                  <a:solidFill>
                    <a:schemeClr val="accent2"/>
                  </a:solidFill>
                  <a:latin typeface="+mn-lt"/>
                </a:rPr>
                <a:t>O</a:t>
              </a:r>
              <a:r>
                <a:rPr lang="en-US" altLang="en-US" dirty="0">
                  <a:latin typeface="+mn-lt"/>
                  <a:cs typeface="Arial" charset="0"/>
                </a:rPr>
                <a:t>—</a:t>
              </a:r>
              <a:r>
                <a:rPr lang="en-US" altLang="en-US" dirty="0">
                  <a:latin typeface="+mn-lt"/>
                </a:rPr>
                <a:t>H</a:t>
              </a:r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726" y="3313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2736" y="3669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2736" y="3717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2726" y="336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36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Carbon-13 NMR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48342" y="1796143"/>
            <a:ext cx="830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Carbon-12 (</a:t>
            </a:r>
            <a:r>
              <a:rPr lang="en-US" altLang="en-US" baseline="30000" dirty="0" smtClean="0">
                <a:ea typeface="ＭＳ Ｐゴシック" pitchFamily="-110" charset="-128"/>
              </a:rPr>
              <a:t>12</a:t>
            </a:r>
            <a:r>
              <a:rPr lang="en-US" altLang="en-US" dirty="0" smtClean="0">
                <a:ea typeface="ＭＳ Ｐゴシック" pitchFamily="-110" charset="-128"/>
              </a:rPr>
              <a:t>C) has no magnetic spin.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Carbon-13 (</a:t>
            </a:r>
            <a:r>
              <a:rPr lang="en-US" altLang="en-US" baseline="30000" dirty="0" smtClean="0">
                <a:ea typeface="ＭＳ Ｐゴシック" pitchFamily="-110" charset="-128"/>
              </a:rPr>
              <a:t>13</a:t>
            </a:r>
            <a:r>
              <a:rPr lang="en-US" altLang="en-US" dirty="0" smtClean="0">
                <a:ea typeface="ＭＳ Ｐゴシック" pitchFamily="-110" charset="-128"/>
              </a:rPr>
              <a:t>C) has a magnetic spin, but is only 1% of the carbon in a sample.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The gyromagnetic ratio of </a:t>
            </a:r>
            <a:r>
              <a:rPr lang="en-US" altLang="en-US" baseline="30000" dirty="0" smtClean="0">
                <a:ea typeface="ＭＳ Ｐゴシック" pitchFamily="-110" charset="-128"/>
              </a:rPr>
              <a:t>13</a:t>
            </a:r>
            <a:r>
              <a:rPr lang="en-US" altLang="en-US" dirty="0" smtClean="0">
                <a:ea typeface="ＭＳ Ｐゴシック" pitchFamily="-110" charset="-128"/>
              </a:rPr>
              <a:t>C is one-fourth of that of </a:t>
            </a:r>
            <a:r>
              <a:rPr lang="en-US" altLang="en-US" baseline="30000" dirty="0" smtClean="0">
                <a:ea typeface="ＭＳ Ｐゴシック" pitchFamily="-110" charset="-128"/>
              </a:rPr>
              <a:t>1</a:t>
            </a:r>
            <a:r>
              <a:rPr lang="en-US" altLang="en-US" dirty="0" smtClean="0">
                <a:ea typeface="ＭＳ Ｐゴシック" pitchFamily="-110" charset="-128"/>
              </a:rPr>
              <a:t>H.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For carbon, a technique called Fourier transform spectroscopy is used.</a:t>
            </a:r>
          </a:p>
        </p:txBody>
      </p:sp>
    </p:spTree>
    <p:extLst>
      <p:ext uri="{BB962C8B-B14F-4D97-AF65-F5344CB8AC3E}">
        <p14:creationId xmlns:p14="http://schemas.microsoft.com/office/powerpoint/2010/main" val="58952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Fourier Transform NMR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42" y="1393371"/>
            <a:ext cx="8556171" cy="276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800" dirty="0" smtClean="0">
                <a:ea typeface="ＭＳ Ｐゴシック" pitchFamily="-110" charset="-128"/>
              </a:rPr>
              <a:t>A radio-frequency pulse is given.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>
                <a:ea typeface="ＭＳ Ｐゴシック" pitchFamily="-110" charset="-128"/>
              </a:rPr>
              <a:t>Nuclei absorb energy and </a:t>
            </a:r>
            <a:r>
              <a:rPr lang="en-US" altLang="en-US" sz="2800" dirty="0" err="1" smtClean="0">
                <a:ea typeface="ＭＳ Ｐゴシック" pitchFamily="-110" charset="-128"/>
              </a:rPr>
              <a:t>precess</a:t>
            </a:r>
            <a:r>
              <a:rPr lang="en-US" altLang="en-US" sz="2800" dirty="0" smtClean="0">
                <a:ea typeface="ＭＳ Ｐゴシック" pitchFamily="-110" charset="-128"/>
              </a:rPr>
              <a:t> (spin) like </a:t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>little tops.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>
                <a:ea typeface="ＭＳ Ｐゴシック" pitchFamily="-110" charset="-128"/>
              </a:rPr>
              <a:t>A complex signal is produced and then decays as the nuclei lose energy. 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>
                <a:ea typeface="ＭＳ Ｐゴシック" pitchFamily="-110" charset="-128"/>
              </a:rPr>
              <a:t>Free induction decay (FID) is converted to a spectrum.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6"/>
          <a:stretch/>
        </p:blipFill>
        <p:spPr>
          <a:xfrm>
            <a:off x="304800" y="4371703"/>
            <a:ext cx="8534400" cy="169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5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Carbon Chemical Shifts</a:t>
            </a: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348344" y="4702629"/>
            <a:ext cx="8654142" cy="180702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Table of approximate chemical shifts values for </a:t>
            </a:r>
            <a:r>
              <a:rPr lang="en-US" altLang="en-US" sz="2400" baseline="30000" smtClean="0">
                <a:solidFill>
                  <a:srgbClr val="000000"/>
                </a:solidFill>
                <a:ea typeface="ＭＳ Ｐゴシック" pitchFamily="-110" charset="-128"/>
              </a:rPr>
              <a:t>13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C-NMR: Most of these values for a carbon atom are about 15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  <a:cs typeface="Arial" charset="0"/>
              </a:rPr>
              <a:t>–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20 times the chemical shift of a proton if it were bonded to the carbon atom.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5"/>
          <a:stretch/>
        </p:blipFill>
        <p:spPr>
          <a:xfrm>
            <a:off x="304800" y="1324138"/>
            <a:ext cx="8534400" cy="311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56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Combined </a:t>
            </a:r>
            <a:r>
              <a:rPr lang="en-US" altLang="en-US" sz="4400" b="0" baseline="30000" dirty="0">
                <a:solidFill>
                  <a:srgbClr val="000000"/>
                </a:solidFill>
                <a:ea typeface="ＭＳ Ｐゴシック" pitchFamily="-110" charset="-128"/>
              </a:rPr>
              <a:t>13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 and </a:t>
            </a:r>
            <a:r>
              <a:rPr lang="en-US" altLang="en-US" sz="4400" b="0" baseline="30000" dirty="0">
                <a:solidFill>
                  <a:srgbClr val="000000"/>
                </a:solidFill>
                <a:ea typeface="ＭＳ Ｐゴシック" pitchFamily="-110" charset="-128"/>
              </a:rPr>
              <a:t>1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H Spectra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9"/>
          <a:stretch/>
        </p:blipFill>
        <p:spPr>
          <a:xfrm>
            <a:off x="304800" y="1833153"/>
            <a:ext cx="8534400" cy="406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03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Differences Between </a:t>
            </a:r>
            <a:r>
              <a:rPr lang="en-US" altLang="en-US" sz="4400" b="0" baseline="30000" dirty="0">
                <a:solidFill>
                  <a:srgbClr val="000000"/>
                </a:solidFill>
                <a:ea typeface="ＭＳ Ｐゴシック" pitchFamily="-110" charset="-128"/>
              </a:rPr>
              <a:t>1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H and  </a:t>
            </a:r>
            <a:b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baseline="30000" dirty="0">
                <a:solidFill>
                  <a:srgbClr val="000000"/>
                </a:solidFill>
                <a:ea typeface="ＭＳ Ｐゴシック" pitchFamily="-110" charset="-128"/>
              </a:rPr>
              <a:t>13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 Technique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37457" y="2144486"/>
            <a:ext cx="8610600" cy="373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Resonance frequency is about one-fourth that of hydrogen, 15.1 MHz instead of </a:t>
            </a:r>
            <a:br>
              <a:rPr lang="en-US" altLang="en-US" dirty="0" smtClean="0">
                <a:ea typeface="ＭＳ Ｐゴシック" pitchFamily="-110" charset="-128"/>
              </a:rPr>
            </a:br>
            <a:r>
              <a:rPr lang="en-US" altLang="en-US" dirty="0" smtClean="0">
                <a:ea typeface="ＭＳ Ｐゴシック" pitchFamily="-110" charset="-128"/>
              </a:rPr>
              <a:t>60 </a:t>
            </a:r>
            <a:r>
              <a:rPr lang="en-US" altLang="en-US" dirty="0" err="1" smtClean="0">
                <a:ea typeface="ＭＳ Ｐゴシック" pitchFamily="-110" charset="-128"/>
              </a:rPr>
              <a:t>MHz.</a:t>
            </a:r>
            <a:endParaRPr lang="en-US" altLang="en-US" dirty="0" smtClean="0">
              <a:ea typeface="ＭＳ Ｐゴシック" pitchFamily="-110" charset="-128"/>
            </a:endParaRPr>
          </a:p>
          <a:p>
            <a:r>
              <a:rPr lang="en-US" altLang="en-US" dirty="0" smtClean="0">
                <a:ea typeface="ＭＳ Ｐゴシック" pitchFamily="-110" charset="-128"/>
              </a:rPr>
              <a:t>Peak areas are </a:t>
            </a:r>
            <a:r>
              <a:rPr lang="en-US" altLang="en-US" i="1" dirty="0" smtClean="0">
                <a:ea typeface="ＭＳ Ｐゴシック" pitchFamily="-110" charset="-128"/>
              </a:rPr>
              <a:t>not</a:t>
            </a:r>
            <a:r>
              <a:rPr lang="en-US" altLang="en-US" dirty="0" smtClean="0">
                <a:ea typeface="ＭＳ Ｐゴシック" pitchFamily="-110" charset="-128"/>
              </a:rPr>
              <a:t> proportional to the number of carbons.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Carbon atoms with more </a:t>
            </a:r>
            <a:r>
              <a:rPr lang="en-US" altLang="en-US" dirty="0" err="1" smtClean="0">
                <a:ea typeface="ＭＳ Ｐゴシック" pitchFamily="-110" charset="-128"/>
              </a:rPr>
              <a:t>hydrogens</a:t>
            </a:r>
            <a:r>
              <a:rPr lang="en-US" altLang="en-US" dirty="0" smtClean="0">
                <a:ea typeface="ＭＳ Ｐゴシック" pitchFamily="-110" charset="-128"/>
              </a:rPr>
              <a:t> absorb more strongly. </a:t>
            </a:r>
          </a:p>
        </p:txBody>
      </p:sp>
    </p:spTree>
    <p:extLst>
      <p:ext uri="{BB962C8B-B14F-4D97-AF65-F5344CB8AC3E}">
        <p14:creationId xmlns:p14="http://schemas.microsoft.com/office/powerpoint/2010/main" val="2759188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Spin-Spin Splitting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42" y="1981200"/>
            <a:ext cx="8567057" cy="373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mtClean="0">
                <a:ea typeface="ＭＳ Ｐゴシック" pitchFamily="-110" charset="-128"/>
              </a:rPr>
              <a:t>It is unlikely that a </a:t>
            </a:r>
            <a:r>
              <a:rPr lang="en-US" altLang="en-US" baseline="30000" smtClean="0">
                <a:ea typeface="ＭＳ Ｐゴシック" pitchFamily="-110" charset="-128"/>
              </a:rPr>
              <a:t>13</a:t>
            </a:r>
            <a:r>
              <a:rPr lang="en-US" altLang="en-US" smtClean="0">
                <a:ea typeface="ＭＳ Ｐゴシック" pitchFamily="-110" charset="-128"/>
              </a:rPr>
              <a:t>C would be adjacent to another </a:t>
            </a:r>
            <a:r>
              <a:rPr lang="en-US" altLang="en-US" baseline="30000" smtClean="0">
                <a:ea typeface="ＭＳ Ｐゴシック" pitchFamily="-110" charset="-128"/>
              </a:rPr>
              <a:t>13</a:t>
            </a:r>
            <a:r>
              <a:rPr lang="en-US" altLang="en-US" smtClean="0">
                <a:ea typeface="ＭＳ Ｐゴシック" pitchFamily="-110" charset="-128"/>
              </a:rPr>
              <a:t>C, so splitting by carbon is negligible.</a:t>
            </a:r>
          </a:p>
          <a:p>
            <a:r>
              <a:rPr lang="en-US" altLang="en-US" baseline="30000" smtClean="0">
                <a:ea typeface="ＭＳ Ｐゴシック" pitchFamily="-110" charset="-128"/>
              </a:rPr>
              <a:t>13</a:t>
            </a:r>
            <a:r>
              <a:rPr lang="en-US" altLang="en-US" smtClean="0">
                <a:ea typeface="ＭＳ Ｐゴシック" pitchFamily="-110" charset="-128"/>
              </a:rPr>
              <a:t>C </a:t>
            </a:r>
            <a:r>
              <a:rPr lang="en-US" altLang="en-US" i="1" smtClean="0">
                <a:ea typeface="ＭＳ Ｐゴシック" pitchFamily="-110" charset="-128"/>
              </a:rPr>
              <a:t>will</a:t>
            </a:r>
            <a:r>
              <a:rPr lang="en-US" altLang="en-US" smtClean="0">
                <a:ea typeface="ＭＳ Ｐゴシック" pitchFamily="-110" charset="-128"/>
              </a:rPr>
              <a:t> magnetically couple with attached protons and adjacent protons.</a:t>
            </a:r>
          </a:p>
          <a:p>
            <a:r>
              <a:rPr lang="en-US" altLang="en-US" smtClean="0">
                <a:ea typeface="ＭＳ Ｐゴシック" pitchFamily="-110" charset="-128"/>
              </a:rPr>
              <a:t>These complex splitting patterns are difficult to interpret. </a:t>
            </a:r>
          </a:p>
        </p:txBody>
      </p:sp>
    </p:spTree>
    <p:extLst>
      <p:ext uri="{BB962C8B-B14F-4D97-AF65-F5344CB8AC3E}">
        <p14:creationId xmlns:p14="http://schemas.microsoft.com/office/powerpoint/2010/main" val="92067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Proton Spin Decoupling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44" y="1905000"/>
            <a:ext cx="8567056" cy="371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ea typeface="ＭＳ Ｐゴシック" pitchFamily="-110" charset="-128"/>
              </a:rPr>
              <a:t>To simplify the spectrum, protons are continuously irradiated with broadband “noise,” so they are rapidly flipping.</a:t>
            </a:r>
          </a:p>
          <a:p>
            <a:r>
              <a:rPr lang="en-US" altLang="en-US" sz="2800" smtClean="0">
                <a:ea typeface="ＭＳ Ｐゴシック" pitchFamily="-110" charset="-128"/>
              </a:rPr>
              <a:t>The carbon nuclei see an average of all the possible proton spin states.</a:t>
            </a:r>
          </a:p>
          <a:p>
            <a:r>
              <a:rPr lang="en-US" altLang="en-US" sz="2800" smtClean="0">
                <a:ea typeface="ＭＳ Ｐゴシック" pitchFamily="-110" charset="-128"/>
              </a:rPr>
              <a:t>Thus, each different kind of carbon gives a single, unsplit peak because carbon–hydrogen splitting was eliminated.</a:t>
            </a:r>
          </a:p>
        </p:txBody>
      </p:sp>
    </p:spTree>
    <p:extLst>
      <p:ext uri="{BB962C8B-B14F-4D97-AF65-F5344CB8AC3E}">
        <p14:creationId xmlns:p14="http://schemas.microsoft.com/office/powerpoint/2010/main" val="35168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</a:t>
            </a:r>
            <a:r>
              <a:rPr lang="en-US" altLang="en-US" sz="4400" b="0" i="1" dirty="0">
                <a:solidFill>
                  <a:srgbClr val="000000"/>
                </a:solidFill>
                <a:ea typeface="ＭＳ Ｐゴシック" pitchFamily="-110" charset="-128"/>
              </a:rPr>
              <a:t>E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and Magnet Strength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43" y="1349830"/>
            <a:ext cx="8153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mtClean="0">
                <a:ea typeface="ＭＳ Ｐゴシック" pitchFamily="-110" charset="-128"/>
              </a:rPr>
              <a:t>Energy difference is directly proportional to the magnetic field strength.</a:t>
            </a:r>
          </a:p>
          <a:p>
            <a:pPr>
              <a:buFontTx/>
              <a:buNone/>
            </a:pPr>
            <a:r>
              <a:rPr lang="en-US" altLang="en-US" smtClean="0">
                <a:ea typeface="ＭＳ Ｐゴシック" pitchFamily="-110" charset="-128"/>
                <a:sym typeface="Symbol" pitchFamily="-110" charset="2"/>
              </a:rPr>
              <a:t>			</a:t>
            </a:r>
            <a:r>
              <a:rPr lang="en-US" altLang="en-US" i="1" smtClean="0">
                <a:ea typeface="ＭＳ Ｐゴシック" pitchFamily="-110" charset="-128"/>
                <a:sym typeface="Symbol" pitchFamily="-110" charset="2"/>
              </a:rPr>
              <a:t>E</a:t>
            </a:r>
            <a:r>
              <a:rPr lang="en-US" altLang="en-US" smtClean="0">
                <a:ea typeface="ＭＳ Ｐゴシック" pitchFamily="-110" charset="-128"/>
                <a:sym typeface="Symbol" pitchFamily="-110" charset="2"/>
              </a:rPr>
              <a:t> = </a:t>
            </a:r>
            <a:r>
              <a:rPr lang="en-US" altLang="en-US" i="1" smtClean="0">
                <a:ea typeface="ＭＳ Ｐゴシック" pitchFamily="-110" charset="-128"/>
                <a:sym typeface="Symbol" pitchFamily="-110" charset="2"/>
              </a:rPr>
              <a:t>h</a:t>
            </a:r>
            <a:r>
              <a:rPr lang="en-US" altLang="en-US" smtClean="0">
                <a:ea typeface="ＭＳ Ｐゴシック" pitchFamily="-110" charset="-128"/>
                <a:sym typeface="Symbol" pitchFamily="-110" charset="2"/>
              </a:rPr>
              <a:t> = </a:t>
            </a:r>
            <a:r>
              <a:rPr lang="en-US" altLang="en-US" i="1" smtClean="0">
                <a:ea typeface="ＭＳ Ｐゴシック" pitchFamily="-110" charset="-128"/>
                <a:sym typeface="Symbol" pitchFamily="-110" charset="2"/>
              </a:rPr>
              <a:t></a:t>
            </a:r>
            <a:r>
              <a:rPr lang="en-US" altLang="en-US" smtClean="0">
                <a:ea typeface="ＭＳ Ｐゴシック" pitchFamily="-110" charset="-128"/>
                <a:sym typeface="Symbol" pitchFamily="-110" charset="2"/>
              </a:rPr>
              <a:t> </a:t>
            </a:r>
            <a:r>
              <a:rPr lang="en-US" altLang="en-US" u="sng" smtClean="0">
                <a:ea typeface="ＭＳ Ｐゴシック" pitchFamily="-110" charset="-128"/>
                <a:sym typeface="Symbol" pitchFamily="-110" charset="2"/>
              </a:rPr>
              <a:t> </a:t>
            </a:r>
            <a:r>
              <a:rPr lang="en-US" altLang="en-US" i="1" u="sng" smtClean="0">
                <a:ea typeface="ＭＳ Ｐゴシック" pitchFamily="-110" charset="-128"/>
                <a:sym typeface="Symbol" pitchFamily="-110" charset="2"/>
              </a:rPr>
              <a:t>h </a:t>
            </a:r>
            <a:r>
              <a:rPr lang="en-US" altLang="en-US" i="1" smtClean="0">
                <a:ea typeface="ＭＳ Ｐゴシック" pitchFamily="-110" charset="-128"/>
                <a:sym typeface="Symbol" pitchFamily="-110" charset="2"/>
              </a:rPr>
              <a:t>  B</a:t>
            </a:r>
            <a:r>
              <a:rPr lang="en-US" altLang="en-US" i="1" baseline="-20000" smtClean="0">
                <a:ea typeface="ＭＳ Ｐゴシック" pitchFamily="-110" charset="-128"/>
                <a:sym typeface="Symbol" pitchFamily="-110" charset="2"/>
              </a:rPr>
              <a:t>0</a:t>
            </a:r>
            <a:r>
              <a:rPr lang="en-US" altLang="en-US" baseline="-25000" smtClean="0">
                <a:ea typeface="ＭＳ Ｐゴシック" pitchFamily="-110" charset="-128"/>
                <a:sym typeface="Symbol" pitchFamily="-110" charset="2"/>
              </a:rPr>
              <a:t/>
            </a:r>
            <a:br>
              <a:rPr lang="en-US" altLang="en-US" baseline="-25000" smtClean="0">
                <a:ea typeface="ＭＳ Ｐゴシック" pitchFamily="-110" charset="-128"/>
                <a:sym typeface="Symbol" pitchFamily="-110" charset="2"/>
              </a:rPr>
            </a:br>
            <a:r>
              <a:rPr lang="en-US" altLang="en-US" baseline="-25000" smtClean="0">
                <a:ea typeface="ＭＳ Ｐゴシック" pitchFamily="-110" charset="-128"/>
                <a:sym typeface="Symbol" pitchFamily="-110" charset="2"/>
              </a:rPr>
              <a:t>                           		     </a:t>
            </a:r>
            <a:r>
              <a:rPr lang="en-US" altLang="en-US" smtClean="0">
                <a:ea typeface="ＭＳ Ｐゴシック" pitchFamily="-110" charset="-128"/>
                <a:sym typeface="Symbol" pitchFamily="-110" charset="2"/>
              </a:rPr>
              <a:t>2</a:t>
            </a:r>
            <a:r>
              <a:rPr lang="en-US" altLang="en-US" i="1" smtClean="0">
                <a:ea typeface="ＭＳ Ｐゴシック" pitchFamily="-110" charset="-128"/>
                <a:sym typeface="Symbol" pitchFamily="-110" charset="2"/>
              </a:rPr>
              <a:t></a:t>
            </a:r>
            <a:endParaRPr lang="en-US" altLang="en-US" i="1" smtClean="0">
              <a:ea typeface="ＭＳ Ｐゴシック" pitchFamily="-110" charset="-128"/>
            </a:endParaRPr>
          </a:p>
          <a:p>
            <a:r>
              <a:rPr lang="en-US" altLang="en-US" smtClean="0">
                <a:ea typeface="ＭＳ Ｐゴシック" pitchFamily="-110" charset="-128"/>
              </a:rPr>
              <a:t>Gyromagnetic ratio, </a:t>
            </a:r>
            <a:r>
              <a:rPr lang="en-US" altLang="en-US" i="1" smtClean="0">
                <a:ea typeface="ＭＳ Ｐゴシック" pitchFamily="-110" charset="-128"/>
                <a:sym typeface="Symbol" pitchFamily="-110" charset="2"/>
              </a:rPr>
              <a:t></a:t>
            </a:r>
            <a:r>
              <a:rPr lang="en-US" altLang="en-US" smtClean="0">
                <a:ea typeface="ＭＳ Ｐゴシック" pitchFamily="-110" charset="-128"/>
                <a:sym typeface="Symbol" pitchFamily="-110" charset="2"/>
              </a:rPr>
              <a:t>, is a constant for each nucleus (26,753 sec</a:t>
            </a:r>
            <a:r>
              <a:rPr lang="en-US" altLang="en-US" baseline="30000" smtClean="0">
                <a:ea typeface="ＭＳ Ｐゴシック" pitchFamily="-110" charset="-128"/>
              </a:rPr>
              <a:t>–</a:t>
            </a:r>
            <a:r>
              <a:rPr lang="en-US" altLang="en-US" baseline="30000" smtClean="0">
                <a:ea typeface="ＭＳ Ｐゴシック" pitchFamily="-110" charset="-128"/>
                <a:sym typeface="Symbol" pitchFamily="-110" charset="2"/>
              </a:rPr>
              <a:t>1</a:t>
            </a:r>
            <a:r>
              <a:rPr lang="en-US" altLang="en-US" smtClean="0">
                <a:ea typeface="ＭＳ Ｐゴシック" pitchFamily="-110" charset="-128"/>
                <a:sym typeface="Symbol" pitchFamily="-110" charset="2"/>
              </a:rPr>
              <a:t>gauss</a:t>
            </a:r>
            <a:r>
              <a:rPr lang="en-US" altLang="en-US" baseline="30000" smtClean="0">
                <a:ea typeface="ＭＳ Ｐゴシック" pitchFamily="-110" charset="-128"/>
              </a:rPr>
              <a:t>–</a:t>
            </a:r>
            <a:r>
              <a:rPr lang="en-US" altLang="en-US" baseline="30000" smtClean="0">
                <a:ea typeface="ＭＳ Ｐゴシック" pitchFamily="-110" charset="-128"/>
                <a:sym typeface="Symbol" pitchFamily="-110" charset="2"/>
              </a:rPr>
              <a:t>1</a:t>
            </a:r>
            <a:r>
              <a:rPr lang="en-US" altLang="en-US" smtClean="0">
                <a:ea typeface="ＭＳ Ｐゴシック" pitchFamily="-110" charset="-128"/>
                <a:sym typeface="Symbol" pitchFamily="-110" charset="2"/>
              </a:rPr>
              <a:t> for H).</a:t>
            </a:r>
          </a:p>
          <a:p>
            <a:r>
              <a:rPr lang="en-US" altLang="en-US" smtClean="0">
                <a:ea typeface="ＭＳ Ｐゴシック" pitchFamily="-110" charset="-128"/>
                <a:sym typeface="Symbol" pitchFamily="-110" charset="2"/>
              </a:rPr>
              <a:t>In a 14,092-gauss field, a 60-MHz photon is required to flip a proton.</a:t>
            </a:r>
          </a:p>
          <a:p>
            <a:r>
              <a:rPr lang="en-US" altLang="en-US" smtClean="0">
                <a:ea typeface="ＭＳ Ｐゴシック" pitchFamily="-110" charset="-128"/>
                <a:sym typeface="Symbol" pitchFamily="-110" charset="2"/>
              </a:rPr>
              <a:t>Low energy, radio frequency     </a:t>
            </a:r>
            <a:endParaRPr lang="en-US" altLang="en-US" dirty="0" smtClean="0">
              <a:ea typeface="ＭＳ Ｐゴシック" pitchFamily="-110" charset="-128"/>
              <a:sym typeface="Symbol" pitchFamily="-110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8990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</a:pPr>
            <a:r>
              <a:rPr lang="en-US" altLang="en-US" sz="4000" b="0" kern="1200" baseline="30000" dirty="0">
                <a:solidFill>
                  <a:srgbClr val="000000"/>
                </a:solidFill>
                <a:latin typeface="Arial" charset="0"/>
                <a:ea typeface="ＭＳ Ｐゴシック" pitchFamily="-110" charset="-128"/>
                <a:cs typeface="+mn-cs"/>
              </a:rPr>
              <a:t>1</a:t>
            </a:r>
            <a:r>
              <a:rPr lang="en-US" altLang="en-US" sz="4000" b="0" kern="1200" dirty="0">
                <a:solidFill>
                  <a:srgbClr val="000000"/>
                </a:solidFill>
                <a:latin typeface="Arial" charset="0"/>
                <a:ea typeface="ＭＳ Ｐゴシック" pitchFamily="-110" charset="-128"/>
                <a:cs typeface="+mn-cs"/>
              </a:rPr>
              <a:t>H and </a:t>
            </a:r>
            <a:r>
              <a:rPr lang="en-US" altLang="en-US" sz="4000" b="0" kern="1200" baseline="30000" dirty="0">
                <a:solidFill>
                  <a:srgbClr val="000000"/>
                </a:solidFill>
                <a:latin typeface="Arial" charset="0"/>
                <a:ea typeface="ＭＳ Ｐゴシック" pitchFamily="-110" charset="-128"/>
                <a:cs typeface="+mn-cs"/>
              </a:rPr>
              <a:t>13</a:t>
            </a:r>
            <a:r>
              <a:rPr lang="en-US" altLang="en-US" sz="4000" b="0" kern="1200" dirty="0">
                <a:solidFill>
                  <a:srgbClr val="000000"/>
                </a:solidFill>
                <a:latin typeface="Arial" charset="0"/>
                <a:ea typeface="ＭＳ Ｐゴシック" pitchFamily="-110" charset="-128"/>
                <a:cs typeface="+mn-cs"/>
              </a:rPr>
              <a:t>C-NMR of </a:t>
            </a:r>
            <a:br>
              <a:rPr lang="en-US" altLang="en-US" sz="4000" b="0" kern="1200" dirty="0">
                <a:solidFill>
                  <a:srgbClr val="000000"/>
                </a:solidFill>
                <a:latin typeface="Arial" charset="0"/>
                <a:ea typeface="ＭＳ Ｐゴシック" pitchFamily="-110" charset="-128"/>
                <a:cs typeface="+mn-cs"/>
              </a:rPr>
            </a:br>
            <a:r>
              <a:rPr lang="en-US" altLang="en-US" sz="4000" b="0" kern="1200" dirty="0">
                <a:solidFill>
                  <a:srgbClr val="000000"/>
                </a:solidFill>
                <a:latin typeface="Arial" charset="0"/>
                <a:ea typeface="ＭＳ Ｐゴシック" pitchFamily="-110" charset="-128"/>
                <a:cs typeface="+mn-cs"/>
              </a:rPr>
              <a:t>1,2,2-Trichloropropane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0"/>
          <a:stretch/>
        </p:blipFill>
        <p:spPr>
          <a:xfrm>
            <a:off x="1342384" y="1874085"/>
            <a:ext cx="6495329" cy="44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9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</a:pPr>
            <a:r>
              <a:rPr lang="en-US" altLang="en-US" sz="4000" b="0" dirty="0">
                <a:solidFill>
                  <a:srgbClr val="000000"/>
                </a:solidFill>
                <a:ea typeface="ＭＳ Ｐゴシック" pitchFamily="-110" charset="-128"/>
              </a:rPr>
              <a:t>Off-Resonance Decoupling </a:t>
            </a:r>
            <a:r>
              <a:rPr lang="en-US" altLang="en-US" sz="40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0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000" b="0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13</a:t>
            </a:r>
            <a:r>
              <a:rPr lang="en-US" altLang="en-US" sz="4000" b="0" dirty="0" smtClean="0">
                <a:solidFill>
                  <a:srgbClr val="000000"/>
                </a:solidFill>
                <a:ea typeface="ＭＳ Ｐゴシック" pitchFamily="-110" charset="-128"/>
              </a:rPr>
              <a:t>C-NMR </a:t>
            </a:r>
            <a:r>
              <a:rPr lang="en-US" altLang="en-US" sz="4000" b="0" dirty="0">
                <a:solidFill>
                  <a:srgbClr val="000000"/>
                </a:solidFill>
                <a:ea typeface="ＭＳ Ｐゴシック" pitchFamily="-110" charset="-128"/>
              </a:rPr>
              <a:t>of </a:t>
            </a:r>
            <a:r>
              <a:rPr lang="en-US" altLang="en-US" sz="4000" b="0" dirty="0" smtClean="0">
                <a:solidFill>
                  <a:srgbClr val="000000"/>
                </a:solidFill>
                <a:ea typeface="ＭＳ Ｐゴシック" pitchFamily="-110" charset="-128"/>
              </a:rPr>
              <a:t>1,2,2-Trichloropropane</a:t>
            </a:r>
            <a:endParaRPr lang="en-US" altLang="en-US" sz="4000" b="0" kern="1200" dirty="0">
              <a:solidFill>
                <a:srgbClr val="000000"/>
              </a:solidFill>
              <a:latin typeface="Arial" charset="0"/>
              <a:ea typeface="ＭＳ Ｐゴシック" pitchFamily="-110" charset="-128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8343" y="4833262"/>
            <a:ext cx="8001000" cy="1676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baseline="30000" smtClean="0">
                <a:ea typeface="ＭＳ Ｐゴシック" pitchFamily="-110" charset="-128"/>
              </a:rPr>
              <a:t>13</a:t>
            </a:r>
            <a:r>
              <a:rPr lang="en-US" altLang="en-US" sz="2400" smtClean="0">
                <a:ea typeface="ＭＳ Ｐゴシック" pitchFamily="-110" charset="-128"/>
              </a:rPr>
              <a:t>C nuclei are split only by the protons attached </a:t>
            </a:r>
            <a:r>
              <a:rPr lang="en-US" altLang="en-US" sz="2400" i="1" smtClean="0">
                <a:ea typeface="ＭＳ Ｐゴシック" pitchFamily="-110" charset="-128"/>
              </a:rPr>
              <a:t>directly</a:t>
            </a:r>
            <a:r>
              <a:rPr lang="en-US" altLang="en-US" sz="2400" smtClean="0">
                <a:ea typeface="ＭＳ Ｐゴシック" pitchFamily="-110" charset="-128"/>
              </a:rPr>
              <a:t> to them.</a:t>
            </a:r>
          </a:p>
          <a:p>
            <a:r>
              <a:rPr lang="en-US" altLang="en-US" sz="2400" smtClean="0">
                <a:ea typeface="ＭＳ Ｐゴシック" pitchFamily="-110" charset="-128"/>
              </a:rPr>
              <a:t>The </a:t>
            </a:r>
            <a:r>
              <a:rPr lang="en-US" altLang="en-US" sz="2400" i="1" smtClean="0">
                <a:ea typeface="ＭＳ Ｐゴシック" pitchFamily="-110" charset="-128"/>
              </a:rPr>
              <a:t>N</a:t>
            </a:r>
            <a:r>
              <a:rPr lang="en-US" altLang="en-US" sz="2400" smtClean="0">
                <a:ea typeface="ＭＳ Ｐゴシック" pitchFamily="-110" charset="-128"/>
              </a:rPr>
              <a:t> + 1 rule applies: A carbon with </a:t>
            </a:r>
            <a:r>
              <a:rPr lang="en-US" altLang="en-US" sz="2400" i="1" smtClean="0">
                <a:ea typeface="ＭＳ Ｐゴシック" pitchFamily="-110" charset="-128"/>
              </a:rPr>
              <a:t>N</a:t>
            </a:r>
            <a:r>
              <a:rPr lang="en-US" altLang="en-US" sz="2400" smtClean="0">
                <a:ea typeface="ＭＳ Ｐゴシック" pitchFamily="-110" charset="-128"/>
              </a:rPr>
              <a:t> number of protons gives a signal with </a:t>
            </a:r>
            <a:r>
              <a:rPr lang="en-US" altLang="en-US" sz="2400" i="1" smtClean="0">
                <a:ea typeface="ＭＳ Ｐゴシック" pitchFamily="-110" charset="-128"/>
              </a:rPr>
              <a:t>N</a:t>
            </a:r>
            <a:r>
              <a:rPr lang="en-US" altLang="en-US" sz="2400" smtClean="0">
                <a:ea typeface="ＭＳ Ｐゴシック" pitchFamily="-110" charset="-128"/>
              </a:rPr>
              <a:t> + 1 peaks. </a:t>
            </a:r>
            <a:endParaRPr lang="en-US" altLang="en-US" sz="2400" baseline="3000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9"/>
          <a:stretch/>
        </p:blipFill>
        <p:spPr>
          <a:xfrm>
            <a:off x="1752601" y="1700787"/>
            <a:ext cx="5606142" cy="295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6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</a:pP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Interpreting </a:t>
            </a:r>
            <a:r>
              <a:rPr lang="en-US" altLang="en-US" sz="4400" b="0" baseline="30000" dirty="0">
                <a:solidFill>
                  <a:srgbClr val="000000"/>
                </a:solidFill>
                <a:ea typeface="ＭＳ Ｐゴシック" pitchFamily="-110" charset="-128"/>
              </a:rPr>
              <a:t>13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 NMR</a:t>
            </a:r>
            <a:endParaRPr lang="en-US" altLang="en-US" sz="4000" b="0" kern="1200" dirty="0">
              <a:solidFill>
                <a:srgbClr val="000000"/>
              </a:solidFill>
              <a:latin typeface="Arial" charset="0"/>
              <a:ea typeface="ＭＳ Ｐゴシック" pitchFamily="-110" charset="-128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34" y="1524000"/>
            <a:ext cx="8077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mtClean="0">
                <a:ea typeface="ＭＳ Ｐゴシック" pitchFamily="-110" charset="-128"/>
              </a:rPr>
              <a:t>The </a:t>
            </a:r>
            <a:r>
              <a:rPr lang="en-US" altLang="en-US" i="1" smtClean="0">
                <a:ea typeface="ＭＳ Ｐゴシック" pitchFamily="-110" charset="-128"/>
              </a:rPr>
              <a:t>number</a:t>
            </a:r>
            <a:r>
              <a:rPr lang="en-US" altLang="en-US" smtClean="0">
                <a:ea typeface="ＭＳ Ｐゴシック" pitchFamily="-110" charset="-128"/>
              </a:rPr>
              <a:t> of different signals indicates the number of different kinds of carbon.</a:t>
            </a:r>
          </a:p>
          <a:p>
            <a:r>
              <a:rPr lang="en-US" altLang="en-US" smtClean="0">
                <a:ea typeface="ＭＳ Ｐゴシック" pitchFamily="-110" charset="-128"/>
              </a:rPr>
              <a:t>The </a:t>
            </a:r>
            <a:r>
              <a:rPr lang="en-US" altLang="en-US" i="1" smtClean="0">
                <a:ea typeface="ＭＳ Ｐゴシック" pitchFamily="-110" charset="-128"/>
              </a:rPr>
              <a:t>location</a:t>
            </a:r>
            <a:r>
              <a:rPr lang="en-US" altLang="en-US" smtClean="0">
                <a:ea typeface="ＭＳ Ｐゴシック" pitchFamily="-110" charset="-128"/>
              </a:rPr>
              <a:t> (chemical shift) indicates the type of functional group.</a:t>
            </a:r>
          </a:p>
          <a:p>
            <a:r>
              <a:rPr lang="en-US" altLang="en-US" smtClean="0">
                <a:ea typeface="ＭＳ Ｐゴシック" pitchFamily="-110" charset="-128"/>
              </a:rPr>
              <a:t>The splitting pattern of an off-resonance, decoupled spectrum indicates the number of protons attached to the carbon. </a:t>
            </a:r>
            <a:endParaRPr lang="en-US" altLang="en-US" dirty="0" smtClean="0"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643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</a:pP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Two </a:t>
            </a:r>
            <a:r>
              <a:rPr lang="en-US" altLang="en-US" sz="4400" b="0" baseline="30000" dirty="0">
                <a:solidFill>
                  <a:srgbClr val="000000"/>
                </a:solidFill>
                <a:ea typeface="ＭＳ Ｐゴシック" pitchFamily="-110" charset="-128"/>
              </a:rPr>
              <a:t>13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 NMR Spectra</a:t>
            </a:r>
            <a:endParaRPr lang="en-US" altLang="en-US" sz="4000" b="0" kern="1200" dirty="0">
              <a:solidFill>
                <a:srgbClr val="000000"/>
              </a:solidFill>
              <a:latin typeface="Arial" charset="0"/>
              <a:ea typeface="ＭＳ Ｐゴシック" pitchFamily="-110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0"/>
          <a:stretch/>
        </p:blipFill>
        <p:spPr>
          <a:xfrm>
            <a:off x="304800" y="1675966"/>
            <a:ext cx="8534400" cy="408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0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</a:pP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DEPT </a:t>
            </a:r>
            <a:r>
              <a:rPr lang="en-US" altLang="en-US" sz="4400" b="0" baseline="30000" dirty="0">
                <a:solidFill>
                  <a:srgbClr val="000000"/>
                </a:solidFill>
                <a:ea typeface="ＭＳ Ｐゴシック" pitchFamily="-110" charset="-128"/>
              </a:rPr>
              <a:t>13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 NMR</a:t>
            </a:r>
            <a:endParaRPr lang="en-US" altLang="en-US" sz="4000" b="0" kern="1200" dirty="0">
              <a:solidFill>
                <a:srgbClr val="000000"/>
              </a:solidFill>
              <a:latin typeface="Arial" charset="0"/>
              <a:ea typeface="ＭＳ Ｐゴシック" pitchFamily="-110" charset="-128"/>
              <a:cs typeface="+mn-cs"/>
            </a:endParaRPr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348336" y="1741714"/>
            <a:ext cx="8654150" cy="4114800"/>
          </a:xfrm>
        </p:spPr>
        <p:txBody>
          <a:bodyPr/>
          <a:lstStyle/>
          <a:p>
            <a:r>
              <a:rPr lang="en-US" altLang="en-US" b="1" dirty="0" smtClean="0">
                <a:ea typeface="ＭＳ Ｐゴシック" pitchFamily="-110" charset="-128"/>
              </a:rPr>
              <a:t>DEPT</a:t>
            </a:r>
            <a:r>
              <a:rPr lang="en-US" altLang="en-US" dirty="0" smtClean="0">
                <a:ea typeface="ＭＳ Ｐゴシック" pitchFamily="-110" charset="-128"/>
              </a:rPr>
              <a:t> (</a:t>
            </a:r>
            <a:r>
              <a:rPr lang="en-US" altLang="en-US" b="1" dirty="0" err="1" smtClean="0">
                <a:ea typeface="ＭＳ Ｐゴシック" pitchFamily="-110" charset="-128"/>
              </a:rPr>
              <a:t>Distortionless</a:t>
            </a:r>
            <a:r>
              <a:rPr lang="en-US" altLang="en-US" b="1" dirty="0" smtClean="0">
                <a:ea typeface="ＭＳ Ｐゴシック" pitchFamily="-110" charset="-128"/>
              </a:rPr>
              <a:t> Enhanced Polarization Transfer</a:t>
            </a:r>
            <a:r>
              <a:rPr lang="en-US" altLang="en-US" dirty="0" smtClean="0">
                <a:ea typeface="ＭＳ Ｐゴシック" pitchFamily="-110" charset="-128"/>
              </a:rPr>
              <a:t>) provides the same information as off-resonance decoupling. 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Easier to run with Fourier-transform spectrometers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Each </a:t>
            </a:r>
            <a:r>
              <a:rPr lang="en-US" altLang="en-US" baseline="30000" dirty="0" smtClean="0">
                <a:solidFill>
                  <a:schemeClr val="tx2"/>
                </a:solidFill>
                <a:ea typeface="ＭＳ Ｐゴシック" pitchFamily="-110" charset="-128"/>
              </a:rPr>
              <a:t>13</a:t>
            </a:r>
            <a:r>
              <a:rPr lang="en-US" altLang="en-US" dirty="0" smtClean="0">
                <a:solidFill>
                  <a:schemeClr val="tx2"/>
                </a:solidFill>
                <a:ea typeface="ＭＳ Ｐゴシック" pitchFamily="-110" charset="-128"/>
              </a:rPr>
              <a:t>C</a:t>
            </a:r>
            <a:r>
              <a:rPr lang="en-US" altLang="en-US" sz="2000" dirty="0" smtClean="0">
                <a:solidFill>
                  <a:schemeClr val="tx2"/>
                </a:solidFill>
                <a:ea typeface="ＭＳ Ｐゴシック" pitchFamily="-110" charset="-128"/>
              </a:rPr>
              <a:t> </a:t>
            </a:r>
            <a:r>
              <a:rPr lang="en-US" altLang="en-US" dirty="0" smtClean="0">
                <a:ea typeface="ＭＳ Ｐゴシック" pitchFamily="-110" charset="-128"/>
              </a:rPr>
              <a:t>nucleus is magnetically coupled to the protons bonded to it.</a:t>
            </a:r>
          </a:p>
        </p:txBody>
      </p:sp>
    </p:spTree>
    <p:extLst>
      <p:ext uri="{BB962C8B-B14F-4D97-AF65-F5344CB8AC3E}">
        <p14:creationId xmlns:p14="http://schemas.microsoft.com/office/powerpoint/2010/main" val="1413533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</a:pP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Information from </a:t>
            </a:r>
            <a:r>
              <a:rPr lang="en-US" altLang="en-US" sz="4400" b="0" baseline="30000" dirty="0">
                <a:solidFill>
                  <a:srgbClr val="000000"/>
                </a:solidFill>
                <a:ea typeface="ＭＳ Ｐゴシック" pitchFamily="-110" charset="-128"/>
              </a:rPr>
              <a:t>13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 DEPT</a:t>
            </a:r>
            <a:endParaRPr lang="en-US" altLang="en-US" sz="4000" b="0" kern="1200" dirty="0">
              <a:solidFill>
                <a:srgbClr val="000000"/>
              </a:solidFill>
              <a:latin typeface="Arial" charset="0"/>
              <a:ea typeface="ＭＳ Ｐゴシック" pitchFamily="-110" charset="-128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"/>
          <a:stretch/>
        </p:blipFill>
        <p:spPr>
          <a:xfrm>
            <a:off x="1184865" y="1251857"/>
            <a:ext cx="6729045" cy="49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96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</a:pP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Interpreting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Carbon NMR Spectra</a:t>
            </a:r>
            <a:endParaRPr lang="en-US" altLang="en-US" sz="4000" b="0" kern="1200" dirty="0">
              <a:solidFill>
                <a:srgbClr val="000000"/>
              </a:solidFill>
              <a:latin typeface="Arial" charset="0"/>
              <a:ea typeface="ＭＳ Ｐゴシック" pitchFamily="-110" charset="-128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42" y="5366657"/>
            <a:ext cx="8382000" cy="1088571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sz="2800" kern="0" dirty="0" smtClean="0"/>
              <a:t>Interpreting </a:t>
            </a:r>
            <a:r>
              <a:rPr lang="en-US" altLang="en-US" sz="2800" kern="0" baseline="30000" dirty="0" smtClean="0"/>
              <a:t>13</a:t>
            </a:r>
            <a:r>
              <a:rPr lang="en-US" altLang="en-US" sz="2800" kern="0" dirty="0" smtClean="0"/>
              <a:t>C NMR spectra uses the same principles as interpreting </a:t>
            </a:r>
            <a:r>
              <a:rPr lang="en-US" altLang="en-US" sz="2800" kern="0" baseline="30000" dirty="0" smtClean="0"/>
              <a:t>1</a:t>
            </a:r>
            <a:r>
              <a:rPr lang="en-US" altLang="en-US" sz="2800" kern="0" dirty="0" smtClean="0"/>
              <a:t>H NMR spectra.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3"/>
          <a:stretch/>
        </p:blipFill>
        <p:spPr>
          <a:xfrm>
            <a:off x="1375222" y="1140388"/>
            <a:ext cx="6299209" cy="39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6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</a:pP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Magnetic Resonance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Imaging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(MRI)</a:t>
            </a:r>
            <a:endParaRPr lang="en-US" altLang="en-US" sz="4000" b="0" kern="1200" dirty="0">
              <a:solidFill>
                <a:srgbClr val="000000"/>
              </a:solidFill>
              <a:latin typeface="Arial" charset="0"/>
              <a:ea typeface="ＭＳ Ｐゴシック" pitchFamily="-110" charset="-128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42" y="2057400"/>
            <a:ext cx="8382000" cy="383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Nuclear magnetic resonance imaging is a noninvasive diagnostic tool.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“Nuclear” is omitted because of the public’s fear that it would be radioactive.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A computer puts together “slices” to get </a:t>
            </a:r>
            <a:br>
              <a:rPr lang="en-US" altLang="en-US" dirty="0" smtClean="0">
                <a:ea typeface="ＭＳ Ｐゴシック" pitchFamily="-110" charset="-128"/>
              </a:rPr>
            </a:br>
            <a:r>
              <a:rPr lang="en-US" altLang="en-US" dirty="0" smtClean="0">
                <a:ea typeface="ＭＳ Ｐゴシック" pitchFamily="-110" charset="-128"/>
              </a:rPr>
              <a:t>3-D images.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Tumors are readily detected.  </a:t>
            </a:r>
          </a:p>
        </p:txBody>
      </p:sp>
    </p:spTree>
    <p:extLst>
      <p:ext uri="{BB962C8B-B14F-4D97-AF65-F5344CB8AC3E}">
        <p14:creationId xmlns:p14="http://schemas.microsoft.com/office/powerpoint/2010/main" val="96561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</a:pP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MRI Scan of a Human Brain </a:t>
            </a:r>
            <a:endParaRPr lang="en-US" altLang="en-US" sz="4000" b="0" kern="1200" dirty="0">
              <a:solidFill>
                <a:srgbClr val="000000"/>
              </a:solidFill>
              <a:latin typeface="Arial" charset="0"/>
              <a:ea typeface="ＭＳ Ｐゴシック" pitchFamily="-110" charset="-128"/>
              <a:cs typeface="+mn-cs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5072754" y="1981200"/>
            <a:ext cx="38100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MRI scan of a human brain showing a metastatic tumor in one hemisphere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2" y="1885277"/>
            <a:ext cx="4350771" cy="378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1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</a:pP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MRI Image of the Pelvic Region</a:t>
            </a:r>
            <a:endParaRPr lang="en-US" altLang="en-US" sz="4000" b="0" kern="1200" dirty="0">
              <a:solidFill>
                <a:srgbClr val="000000"/>
              </a:solidFill>
              <a:latin typeface="Arial" charset="0"/>
              <a:ea typeface="ＭＳ Ｐゴシック" pitchFamily="-110" charset="-128"/>
              <a:cs typeface="+mn-cs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5"/>
          <a:stretch/>
        </p:blipFill>
        <p:spPr bwMode="auto">
          <a:xfrm>
            <a:off x="1295400" y="1524000"/>
            <a:ext cx="6484938" cy="455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33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Two Energy States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43" y="1905000"/>
            <a:ext cx="4506685" cy="385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A nucleus is in resonance when it is irradiated with radio-frequency photons having energy equal to the energy difference between the spin states. </a:t>
            </a:r>
          </a:p>
          <a:p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Under these conditions, a proton in the alpha-spin state can absorb a photon and flip to the beta-spin state.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5056314" y="2259596"/>
            <a:ext cx="3858214" cy="315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40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Magnetic Shielding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34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mtClean="0">
                <a:ea typeface="ＭＳ Ｐゴシック" pitchFamily="-110" charset="-128"/>
              </a:rPr>
              <a:t>If all protons absorbed the same amount of energy in a given magnetic field, not much information could be obtained.</a:t>
            </a:r>
          </a:p>
          <a:p>
            <a:r>
              <a:rPr lang="en-US" altLang="en-US" smtClean="0">
                <a:ea typeface="ＭＳ Ｐゴシック" pitchFamily="-110" charset="-128"/>
              </a:rPr>
              <a:t>But protons are surrounded by electrons that shield them from the external field.</a:t>
            </a:r>
          </a:p>
          <a:p>
            <a:r>
              <a:rPr lang="en-US" altLang="en-US" smtClean="0">
                <a:ea typeface="ＭＳ Ｐゴシック" pitchFamily="-110" charset="-128"/>
              </a:rPr>
              <a:t>Circulating electrons create an induced magnetic field that opposes the external magnetic field.                       </a:t>
            </a:r>
            <a:endParaRPr lang="en-US" altLang="en-US" dirty="0" smtClean="0"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438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15016</TotalTime>
  <Words>3060</Words>
  <Application>Microsoft Macintosh PowerPoint</Application>
  <PresentationFormat>On-screen Show (4:3)</PresentationFormat>
  <Paragraphs>331</Paragraphs>
  <Slides>79</Slides>
  <Notes>78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1" baseType="lpstr">
      <vt:lpstr>HA5Lect_template</vt:lpstr>
      <vt:lpstr>2_Default Design</vt:lpstr>
      <vt:lpstr>PowerPoint Presentation</vt:lpstr>
      <vt:lpstr>Introduction</vt:lpstr>
      <vt:lpstr>Nuclear Spin</vt:lpstr>
      <vt:lpstr>External Magnetic Field</vt:lpstr>
      <vt:lpstr>Alpha-Spin State and  Beta-Spin State</vt:lpstr>
      <vt:lpstr>Proton Magnetic Moments</vt:lpstr>
      <vt:lpstr>E and Magnet Strength</vt:lpstr>
      <vt:lpstr>Two Energy States</vt:lpstr>
      <vt:lpstr>Magnetic Shielding</vt:lpstr>
      <vt:lpstr>Induced Magnetic Field</vt:lpstr>
      <vt:lpstr>Shielded Protons</vt:lpstr>
      <vt:lpstr>Protons in a Molecule</vt:lpstr>
      <vt:lpstr>NMR Signals</vt:lpstr>
      <vt:lpstr>The NMR Spectrometer</vt:lpstr>
      <vt:lpstr>NMR Instrument</vt:lpstr>
      <vt:lpstr>The NMR Graph</vt:lpstr>
      <vt:lpstr> Tetramethylsilane (TMS)</vt:lpstr>
      <vt:lpstr>Chemical Shift</vt:lpstr>
      <vt:lpstr>Delta Scale</vt:lpstr>
      <vt:lpstr>Solved Problem 1</vt:lpstr>
      <vt:lpstr>Variation of Chemical Shift</vt:lpstr>
      <vt:lpstr>Electronegative Atoms</vt:lpstr>
      <vt:lpstr>Location of  Electronegative Atoms</vt:lpstr>
      <vt:lpstr>Typical Values</vt:lpstr>
      <vt:lpstr>Magnetic Fields in  Aromatic Rings</vt:lpstr>
      <vt:lpstr>Magnetic Field of Alkenes</vt:lpstr>
      <vt:lpstr>Magnetic Fields of Alkynes</vt:lpstr>
      <vt:lpstr>Deshielding of the  Aldehyde Proton</vt:lpstr>
      <vt:lpstr>O—H and N—H Signals</vt:lpstr>
      <vt:lpstr>Carboxylic Acid Proton</vt:lpstr>
      <vt:lpstr>Number of Signals</vt:lpstr>
      <vt:lpstr>tert-Butyl Acetoacetate</vt:lpstr>
      <vt:lpstr>Solved Problem 2</vt:lpstr>
      <vt:lpstr>Intensity of Signals: Integration </vt:lpstr>
      <vt:lpstr>Spin-Spin Splitting</vt:lpstr>
      <vt:lpstr>1,1,2-Tribromoethane</vt:lpstr>
      <vt:lpstr>Doublet: One Adjacent Proton</vt:lpstr>
      <vt:lpstr>Triplet: Two Adjacent Protons</vt:lpstr>
      <vt:lpstr>The N + 1 Rule</vt:lpstr>
      <vt:lpstr>Spin-Spin Splitting Distance</vt:lpstr>
      <vt:lpstr>Long-Range Coupling</vt:lpstr>
      <vt:lpstr>Splitting for Ethyl Groups</vt:lpstr>
      <vt:lpstr>Leaning of a Multiplet</vt:lpstr>
      <vt:lpstr>Splitting for Isopropyl Groups</vt:lpstr>
      <vt:lpstr>Solved Problem 3</vt:lpstr>
      <vt:lpstr>Solved Problem 3 (Continued)</vt:lpstr>
      <vt:lpstr>Coupling Constants</vt:lpstr>
      <vt:lpstr>Values for Coupling Constants</vt:lpstr>
      <vt:lpstr>Proton NMR for p-Nitrotoluene</vt:lpstr>
      <vt:lpstr>Vinylic Coupling Constants </vt:lpstr>
      <vt:lpstr>Complex Splitting</vt:lpstr>
      <vt:lpstr>Splitting Tree for Styrene</vt:lpstr>
      <vt:lpstr>1H-NMR Spectrum of Styrene</vt:lpstr>
      <vt:lpstr>PowerPoint Presentation</vt:lpstr>
      <vt:lpstr>Diastereotopic Vinylic Protons</vt:lpstr>
      <vt:lpstr>Diastereotopic Protons</vt:lpstr>
      <vt:lpstr>Proton NMR Spectrum of  1,2-Dichloropropane</vt:lpstr>
      <vt:lpstr>Time Dependence</vt:lpstr>
      <vt:lpstr>Hydroxyl Proton in a  Pure Sample</vt:lpstr>
      <vt:lpstr>Hydroxyl Proton in an  Impure Sample</vt:lpstr>
      <vt:lpstr>N—H Proton</vt:lpstr>
      <vt:lpstr>Identifying the O—H  or N—H Peak</vt:lpstr>
      <vt:lpstr>Carbon-13 NMR</vt:lpstr>
      <vt:lpstr>Fourier Transform NMR</vt:lpstr>
      <vt:lpstr>Carbon Chemical Shifts</vt:lpstr>
      <vt:lpstr>Combined 13C and 1H Spectra</vt:lpstr>
      <vt:lpstr>Differences Between 1H and   13C Technique</vt:lpstr>
      <vt:lpstr>Spin-Spin Splitting</vt:lpstr>
      <vt:lpstr>Proton Spin Decoupling</vt:lpstr>
      <vt:lpstr>1H and 13C-NMR of  1,2,2-Trichloropropane</vt:lpstr>
      <vt:lpstr>Off-Resonance Decoupling  13C-NMR of 1,2,2-Trichloropropane</vt:lpstr>
      <vt:lpstr> Interpreting 13C NMR</vt:lpstr>
      <vt:lpstr> Two 13C NMR Spectra</vt:lpstr>
      <vt:lpstr>DEPT 13C NMR</vt:lpstr>
      <vt:lpstr>Information from 13C DEPT</vt:lpstr>
      <vt:lpstr>Interpreting Carbon NMR Spectra</vt:lpstr>
      <vt:lpstr>Magnetic Resonance  Imaging (MRI)</vt:lpstr>
      <vt:lpstr>MRI Scan of a Human Brain </vt:lpstr>
      <vt:lpstr>MRI Image of the Pelvic Region</vt:lpstr>
    </vt:vector>
  </TitlesOfParts>
  <Company>뿿ˤʤ㏘뿿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Administrator</cp:lastModifiedBy>
  <cp:revision>324</cp:revision>
  <dcterms:created xsi:type="dcterms:W3CDTF">2007-09-26T05:29:17Z</dcterms:created>
  <dcterms:modified xsi:type="dcterms:W3CDTF">2016-04-13T16:58:06Z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