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4592" r:id="rId2"/>
  </p:sldMasterIdLst>
  <p:notesMasterIdLst>
    <p:notesMasterId r:id="rId60"/>
  </p:notesMasterIdLst>
  <p:handoutMasterIdLst>
    <p:handoutMasterId r:id="rId61"/>
  </p:handoutMasterIdLst>
  <p:sldIdLst>
    <p:sldId id="380" r:id="rId3"/>
    <p:sldId id="265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424" r:id="rId48"/>
    <p:sldId id="425" r:id="rId49"/>
    <p:sldId id="426" r:id="rId50"/>
    <p:sldId id="427" r:id="rId51"/>
    <p:sldId id="428" r:id="rId52"/>
    <p:sldId id="429" r:id="rId53"/>
    <p:sldId id="430" r:id="rId54"/>
    <p:sldId id="431" r:id="rId55"/>
    <p:sldId id="432" r:id="rId56"/>
    <p:sldId id="433" r:id="rId57"/>
    <p:sldId id="434" r:id="rId58"/>
    <p:sldId id="435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3399"/>
    <a:srgbClr val="FFFFCC"/>
    <a:srgbClr val="FF66FF"/>
    <a:srgbClr val="3333CC"/>
    <a:srgbClr val="143C83"/>
    <a:srgbClr val="FF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-136" y="-104"/>
      </p:cViewPr>
      <p:guideLst>
        <p:guide orient="horz" pos="284"/>
        <p:guide orient="horz" pos="2156"/>
        <p:guide orient="horz" pos="137"/>
        <p:guide pos="2872"/>
        <p:guide pos="522"/>
        <p:guide pos="3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756ED1-7C99-4CAA-A494-A46823501D3C}" type="datetimeFigureOut">
              <a:rPr lang="en-US"/>
              <a:pPr>
                <a:defRPr/>
              </a:pPr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1522C9-F2DD-4E11-B892-780977A7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438B5A-85D7-40B8-97AC-02390B22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40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40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41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5" name="Picture 10" descr="Pearson_Strap_B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earson_Bound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95400" y="16764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65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9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8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0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489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602413"/>
            <a:ext cx="5399088" cy="179387"/>
          </a:xfrm>
          <a:prstGeom prst="rect">
            <a:avLst/>
          </a:prstGeom>
          <a:extLst/>
        </p:spPr>
        <p:txBody>
          <a:bodyPr/>
          <a:lstStyle>
            <a:lvl1pPr>
              <a:defRPr dirty="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63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602413"/>
            <a:ext cx="5399088" cy="179387"/>
          </a:xfrm>
          <a:prstGeom prst="rect">
            <a:avLst/>
          </a:prstGeom>
          <a:extLst/>
        </p:spPr>
        <p:txBody>
          <a:bodyPr/>
          <a:lstStyle>
            <a:lvl1pPr>
              <a:defRPr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7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58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602413"/>
            <a:ext cx="5399088" cy="179387"/>
          </a:xfrm>
          <a:prstGeom prst="rect">
            <a:avLst/>
          </a:prstGeom>
          <a:extLst/>
        </p:spPr>
        <p:txBody>
          <a:bodyPr/>
          <a:lstStyle>
            <a:lvl1pPr>
              <a:defRPr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98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602413"/>
            <a:ext cx="5399088" cy="179387"/>
          </a:xfrm>
          <a:prstGeom prst="rect">
            <a:avLst/>
          </a:prstGeom>
          <a:extLst/>
        </p:spPr>
        <p:txBody>
          <a:bodyPr/>
          <a:lstStyle>
            <a:lvl1pPr>
              <a:defRPr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7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80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8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76200" y="6602413"/>
            <a:ext cx="53990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</a:rPr>
              <a:t>© 2014 Pearson Education, Inc.</a:t>
            </a:r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2" r:id="rId8"/>
    <p:sldLayoutId id="2147484863" r:id="rId9"/>
    <p:sldLayoutId id="2147484864" r:id="rId10"/>
    <p:sldLayoutId id="2147484865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8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80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80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80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80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9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5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4" Type="http://schemas.openxmlformats.org/officeDocument/2006/relationships/image" Target="../media/image6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300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205413" y="5410200"/>
            <a:ext cx="31686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100" dirty="0">
                <a:latin typeface="+mn-lt"/>
              </a:rPr>
              <a:t>Chad Snyder, PhD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100" dirty="0">
                <a:latin typeface="+mn-lt"/>
              </a:rPr>
              <a:t>Grace College</a:t>
            </a:r>
          </a:p>
        </p:txBody>
      </p:sp>
      <p:sp>
        <p:nvSpPr>
          <p:cNvPr id="8197" name="Rectangle 2"/>
          <p:cNvSpPr txBox="1">
            <a:spLocks noChangeArrowheads="1"/>
          </p:cNvSpPr>
          <p:nvPr/>
        </p:nvSpPr>
        <p:spPr bwMode="auto">
          <a:xfrm>
            <a:off x="5205413" y="2286000"/>
            <a:ext cx="387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2"/>
                </a:solidFill>
                <a:latin typeface="+mj-lt"/>
              </a:rPr>
              <a:t>Chapter </a:t>
            </a:r>
            <a:r>
              <a:rPr lang="en-US" altLang="en-US" sz="4000" dirty="0" smtClean="0">
                <a:solidFill>
                  <a:schemeClr val="tx2"/>
                </a:solidFill>
                <a:latin typeface="+mj-lt"/>
              </a:rPr>
              <a:t>14</a:t>
            </a:r>
            <a:r>
              <a:rPr lang="en-US" altLang="en-US" sz="4000" dirty="0">
                <a:solidFill>
                  <a:schemeClr val="tx2"/>
                </a:solidFill>
                <a:latin typeface="+mj-lt"/>
              </a:rPr>
              <a:t/>
            </a:r>
            <a:br>
              <a:rPr lang="en-US" altLang="en-US" sz="4000" dirty="0">
                <a:solidFill>
                  <a:schemeClr val="tx2"/>
                </a:solidFill>
                <a:latin typeface="+mj-lt"/>
              </a:rPr>
            </a:br>
            <a:r>
              <a:rPr lang="en-US" altLang="en-US" sz="4000" dirty="0">
                <a:solidFill>
                  <a:schemeClr val="tx2"/>
                </a:solidFill>
                <a:latin typeface="+mj-lt"/>
              </a:rPr>
              <a:t>Lecture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205413" y="525463"/>
            <a:ext cx="38735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i="1" dirty="0">
                <a:latin typeface="+mj-lt"/>
                <a:sym typeface="Symbol" pitchFamily="80" charset="2"/>
              </a:rPr>
              <a:t>Organic Chemistry</a:t>
            </a:r>
            <a:r>
              <a:rPr lang="en-US" altLang="en-US" sz="2800" dirty="0">
                <a:latin typeface="+mj-lt"/>
                <a:sym typeface="Symbol" pitchFamily="80" charset="2"/>
              </a:rPr>
              <a:t>, </a:t>
            </a:r>
            <a:br>
              <a:rPr lang="en-US" altLang="en-US" sz="2800" dirty="0">
                <a:latin typeface="+mj-lt"/>
                <a:sym typeface="Symbol" pitchFamily="80" charset="2"/>
              </a:rPr>
            </a:br>
            <a:r>
              <a:rPr lang="en-US" altLang="en-US" sz="2800" dirty="0">
                <a:latin typeface="+mj-lt"/>
                <a:sym typeface="Symbol" pitchFamily="80" charset="2"/>
              </a:rPr>
              <a:t>9</a:t>
            </a:r>
            <a:r>
              <a:rPr lang="en-US" altLang="en-US" sz="2800" baseline="30000" dirty="0">
                <a:latin typeface="+mj-lt"/>
                <a:sym typeface="Symbol" pitchFamily="80" charset="2"/>
              </a:rPr>
              <a:t>th</a:t>
            </a:r>
            <a:r>
              <a:rPr lang="en-US" altLang="en-US" sz="2800" dirty="0">
                <a:latin typeface="+mj-lt"/>
                <a:sym typeface="Symbol" pitchFamily="80" charset="2"/>
              </a:rPr>
              <a:t> Edition</a:t>
            </a:r>
            <a:br>
              <a:rPr lang="en-US" altLang="en-US" sz="2800" dirty="0">
                <a:latin typeface="+mj-lt"/>
                <a:sym typeface="Symbol" pitchFamily="80" charset="2"/>
              </a:rPr>
            </a:br>
            <a:r>
              <a:rPr lang="en-US" altLang="en-US" sz="2800" dirty="0">
                <a:latin typeface="+mj-lt"/>
                <a:sym typeface="Symbol" pitchFamily="80" charset="2"/>
              </a:rPr>
              <a:t>L. G. Wade, Jr.</a:t>
            </a:r>
          </a:p>
        </p:txBody>
      </p:sp>
      <p:sp>
        <p:nvSpPr>
          <p:cNvPr id="8199" name="Rectangle 10"/>
          <p:cNvSpPr txBox="1">
            <a:spLocks noChangeArrowheads="1"/>
          </p:cNvSpPr>
          <p:nvPr/>
        </p:nvSpPr>
        <p:spPr bwMode="auto">
          <a:xfrm>
            <a:off x="5205413" y="3505200"/>
            <a:ext cx="38639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2800" dirty="0">
                <a:solidFill>
                  <a:schemeClr val="tx2"/>
                </a:solidFill>
                <a:latin typeface="+mj-lt"/>
              </a:rPr>
              <a:t>Ethers, Epoxides, and </a:t>
            </a:r>
            <a:r>
              <a:rPr lang="en-US" altLang="en-US" sz="2800" dirty="0" err="1">
                <a:solidFill>
                  <a:schemeClr val="tx2"/>
                </a:solidFill>
                <a:latin typeface="+mj-lt"/>
              </a:rPr>
              <a:t>Thioethers</a:t>
            </a:r>
            <a:endParaRPr lang="en-US" altLang="en-US" sz="2800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buFont typeface="Arial" charset="0"/>
              <a:buNone/>
            </a:pPr>
            <a:endParaRPr lang="en-US" altLang="en-US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315914" y="6115844"/>
            <a:ext cx="2348706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  <p:pic>
        <p:nvPicPr>
          <p:cNvPr id="2" name="Picture 1" descr="14_00_ChOpen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"/>
          <a:stretch/>
        </p:blipFill>
        <p:spPr>
          <a:xfrm>
            <a:off x="97700" y="450850"/>
            <a:ext cx="5246199" cy="3939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Crown Ether Complexes</a:t>
            </a:r>
            <a:endParaRPr lang="en-US" sz="4400" b="0">
              <a:ea typeface="ＭＳ Ｐゴシック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83119" y="4114800"/>
            <a:ext cx="8001000" cy="2362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ea typeface="ＭＳ Ｐゴシック" charset="0"/>
              </a:rPr>
              <a:t>Crown ethers can complex metal cations in the center of the ring. 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ea typeface="ＭＳ Ｐゴシック" charset="0"/>
              </a:rPr>
              <a:t>The size of the ether ring will determine which cation it can solvate better.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ea typeface="ＭＳ Ｐゴシック" charset="0"/>
              </a:rPr>
              <a:t>Complexation by crown ethers often allows polar inorganic salts to dissolve in nonpolar organic solvents.</a:t>
            </a:r>
            <a:endParaRPr lang="en-US" sz="2400"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" t="210" r="467" b="5824"/>
          <a:stretch/>
        </p:blipFill>
        <p:spPr bwMode="auto">
          <a:xfrm>
            <a:off x="457200" y="1453108"/>
            <a:ext cx="8153400" cy="236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66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Common Names of Ethers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1941" y="1447800"/>
            <a:ext cx="8360119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a typeface="ＭＳ Ｐゴシック" charset="0"/>
              </a:rPr>
              <a:t>Name the two alkyl groups attached to the oxygen and add the word </a:t>
            </a:r>
            <a:r>
              <a:rPr lang="en-US" i="1" dirty="0" smtClean="0">
                <a:ea typeface="ＭＳ Ｐゴシック" charset="0"/>
              </a:rPr>
              <a:t>ether</a:t>
            </a:r>
            <a:r>
              <a:rPr lang="en-US" dirty="0" smtClean="0">
                <a:ea typeface="ＭＳ Ｐゴシック" charset="0"/>
              </a:rPr>
              <a:t>.</a:t>
            </a:r>
          </a:p>
          <a:p>
            <a:r>
              <a:rPr lang="en-US" dirty="0" smtClean="0">
                <a:ea typeface="ＭＳ Ｐゴシック" charset="0"/>
              </a:rPr>
              <a:t>Name the groups in alphabetical order.</a:t>
            </a:r>
          </a:p>
          <a:p>
            <a:r>
              <a:rPr lang="en-US" dirty="0" smtClean="0">
                <a:ea typeface="ＭＳ Ｐゴシック" charset="0"/>
              </a:rPr>
              <a:t>Symmetrical: Use </a:t>
            </a:r>
            <a:r>
              <a:rPr lang="en-US" dirty="0" err="1" smtClean="0">
                <a:ea typeface="ＭＳ Ｐゴシック" charset="0"/>
              </a:rPr>
              <a:t>dialkyl</a:t>
            </a:r>
            <a:r>
              <a:rPr lang="en-US" dirty="0" smtClean="0">
                <a:ea typeface="ＭＳ Ｐゴシック" charset="0"/>
              </a:rPr>
              <a:t> or just alkyl.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13464" y="5257800"/>
            <a:ext cx="24794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diethyl ether or</a:t>
            </a:r>
          </a:p>
          <a:p>
            <a:r>
              <a:rPr lang="en-US" dirty="0">
                <a:latin typeface="+mn-lt"/>
              </a:rPr>
              <a:t>ethyl ether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91003" y="5430838"/>
            <a:ext cx="36243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latin typeface="+mn-lt"/>
              </a:rPr>
              <a:t>t</a:t>
            </a:r>
            <a:r>
              <a:rPr lang="en-US" dirty="0">
                <a:latin typeface="+mn-lt"/>
              </a:rPr>
              <a:t>-butyl methyl ether or</a:t>
            </a:r>
          </a:p>
          <a:p>
            <a:r>
              <a:rPr lang="en-US" dirty="0">
                <a:latin typeface="+mn-lt"/>
              </a:rPr>
              <a:t>methyl </a:t>
            </a:r>
            <a:r>
              <a:rPr lang="en-US" i="1" dirty="0">
                <a:latin typeface="+mn-lt"/>
              </a:rPr>
              <a:t>t</a:t>
            </a:r>
            <a:r>
              <a:rPr lang="en-US" dirty="0">
                <a:latin typeface="+mn-lt"/>
              </a:rPr>
              <a:t>-butyl ether    </a:t>
            </a:r>
          </a:p>
        </p:txBody>
      </p:sp>
      <p:grpSp>
        <p:nvGrpSpPr>
          <p:cNvPr id="6" name="Group 11"/>
          <p:cNvGrpSpPr>
            <a:grpSpLocks noChangeAspect="1"/>
          </p:cNvGrpSpPr>
          <p:nvPr/>
        </p:nvGrpSpPr>
        <p:grpSpPr bwMode="auto">
          <a:xfrm>
            <a:off x="838200" y="4294081"/>
            <a:ext cx="3276600" cy="639763"/>
            <a:chOff x="528" y="3072"/>
            <a:chExt cx="2064" cy="403"/>
          </a:xfrm>
        </p:grpSpPr>
        <p:sp>
          <p:nvSpPr>
            <p:cNvPr id="7" name="AutoShape 10"/>
            <p:cNvSpPr>
              <a:spLocks noChangeAspect="1" noChangeArrowheads="1" noTextEdit="1"/>
            </p:cNvSpPr>
            <p:nvPr/>
          </p:nvSpPr>
          <p:spPr bwMode="auto">
            <a:xfrm>
              <a:off x="528" y="3072"/>
              <a:ext cx="2064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607" y="3152"/>
              <a:ext cx="1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742" y="3152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876" y="3230"/>
              <a:ext cx="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949" y="3152"/>
              <a:ext cx="1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084" y="3152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1218" y="3230"/>
              <a:ext cx="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1507" y="3152"/>
              <a:ext cx="15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O</a:t>
              </a:r>
              <a:endParaRPr lang="en-US">
                <a:latin typeface="+mn-lt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1838" y="3152"/>
              <a:ext cx="1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973" y="3152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2107" y="3230"/>
              <a:ext cx="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2180" y="3152"/>
              <a:ext cx="1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315" y="3152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2449" y="3230"/>
              <a:ext cx="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1304" y="3267"/>
              <a:ext cx="1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1666" y="3267"/>
              <a:ext cx="1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3" name="Group 28"/>
          <p:cNvGrpSpPr>
            <a:grpSpLocks noChangeAspect="1"/>
          </p:cNvGrpSpPr>
          <p:nvPr/>
        </p:nvGrpSpPr>
        <p:grpSpPr bwMode="auto">
          <a:xfrm>
            <a:off x="5410200" y="3855435"/>
            <a:ext cx="2514600" cy="1544638"/>
            <a:chOff x="3408" y="2688"/>
            <a:chExt cx="1584" cy="973"/>
          </a:xfrm>
        </p:grpSpPr>
        <p:sp>
          <p:nvSpPr>
            <p:cNvPr id="24" name="AutoShape 27"/>
            <p:cNvSpPr>
              <a:spLocks noChangeAspect="1" noChangeArrowheads="1" noTextEdit="1"/>
            </p:cNvSpPr>
            <p:nvPr/>
          </p:nvSpPr>
          <p:spPr bwMode="auto">
            <a:xfrm>
              <a:off x="3408" y="2688"/>
              <a:ext cx="1584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482" y="3055"/>
              <a:ext cx="1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06" y="3055"/>
              <a:ext cx="13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730" y="3129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999" y="3055"/>
              <a:ext cx="14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O</a:t>
              </a:r>
              <a:endParaRPr lang="en-US">
                <a:latin typeface="+mn-lt"/>
              </a:endParaRPr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4305" y="3055"/>
              <a:ext cx="1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4305" y="2753"/>
              <a:ext cx="1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31" name="Rectangle 35"/>
            <p:cNvSpPr>
              <a:spLocks noChangeArrowheads="1"/>
            </p:cNvSpPr>
            <p:nvPr/>
          </p:nvSpPr>
          <p:spPr bwMode="auto">
            <a:xfrm>
              <a:off x="4430" y="2753"/>
              <a:ext cx="13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4554" y="2827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4607" y="3055"/>
              <a:ext cx="1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4732" y="3055"/>
              <a:ext cx="13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4856" y="3129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4305" y="3357"/>
              <a:ext cx="1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4430" y="3357"/>
              <a:ext cx="13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38" name="Rectangle 42"/>
            <p:cNvSpPr>
              <a:spLocks noChangeArrowheads="1"/>
            </p:cNvSpPr>
            <p:nvPr/>
          </p:nvSpPr>
          <p:spPr bwMode="auto">
            <a:xfrm>
              <a:off x="4554" y="3431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>
              <a:off x="3810" y="3163"/>
              <a:ext cx="177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>
              <a:off x="4146" y="3163"/>
              <a:ext cx="14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 flipV="1">
              <a:off x="4367" y="2946"/>
              <a:ext cx="0" cy="13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>
              <a:off x="4441" y="3163"/>
              <a:ext cx="15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>
              <a:off x="4367" y="3248"/>
              <a:ext cx="0" cy="13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49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IUPAC Names: Alkoxy Alkane Names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3119" y="1828800"/>
            <a:ext cx="8153400" cy="13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000" smtClean="0">
                <a:ea typeface="ＭＳ Ｐゴシック" charset="0"/>
              </a:rPr>
              <a:t>The more complex alkyl group is the alkane name. The small group (with the oxygen) becomes an “alkoxy” group.</a:t>
            </a:r>
            <a:endParaRPr lang="en-US" sz="3000">
              <a:ea typeface="ＭＳ Ｐゴシック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5076" y="5105400"/>
            <a:ext cx="4639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2-Methyl-2-methoxypropane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62600" y="5105400"/>
            <a:ext cx="3303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Methoxycyclohexane </a:t>
            </a:r>
          </a:p>
        </p:txBody>
      </p: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1066800" y="3429000"/>
            <a:ext cx="2743200" cy="1685925"/>
            <a:chOff x="672" y="2160"/>
            <a:chExt cx="1728" cy="1062"/>
          </a:xfrm>
        </p:grpSpPr>
        <p:sp>
          <p:nvSpPr>
            <p:cNvPr id="7" name="AutoShape 8"/>
            <p:cNvSpPr>
              <a:spLocks noChangeAspect="1" noChangeArrowheads="1" noTextEdit="1"/>
            </p:cNvSpPr>
            <p:nvPr/>
          </p:nvSpPr>
          <p:spPr bwMode="auto">
            <a:xfrm>
              <a:off x="672" y="2160"/>
              <a:ext cx="1728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752" y="2562"/>
              <a:ext cx="14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888" y="2562"/>
              <a:ext cx="14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024" y="2642"/>
              <a:ext cx="9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316" y="2562"/>
              <a:ext cx="1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O</a:t>
              </a:r>
              <a:endParaRPr lang="en-US">
                <a:latin typeface="+mn-lt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651" y="2562"/>
              <a:ext cx="14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651" y="2232"/>
              <a:ext cx="14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787" y="2232"/>
              <a:ext cx="14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922" y="2312"/>
              <a:ext cx="9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980" y="2562"/>
              <a:ext cx="14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116" y="2562"/>
              <a:ext cx="14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252" y="2642"/>
              <a:ext cx="9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1651" y="2891"/>
              <a:ext cx="14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1787" y="2891"/>
              <a:ext cx="14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922" y="2971"/>
              <a:ext cx="9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1110" y="2679"/>
              <a:ext cx="19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1477" y="2679"/>
              <a:ext cx="1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V="1">
              <a:off x="1719" y="2442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1799" y="2679"/>
              <a:ext cx="16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1719" y="2771"/>
              <a:ext cx="0" cy="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7" name="Group 30"/>
          <p:cNvGrpSpPr>
            <a:grpSpLocks noChangeAspect="1"/>
          </p:cNvGrpSpPr>
          <p:nvPr/>
        </p:nvGrpSpPr>
        <p:grpSpPr bwMode="auto">
          <a:xfrm>
            <a:off x="5638800" y="3505200"/>
            <a:ext cx="2819400" cy="1441450"/>
            <a:chOff x="3552" y="2208"/>
            <a:chExt cx="1776" cy="908"/>
          </a:xfrm>
        </p:grpSpPr>
        <p:sp>
          <p:nvSpPr>
            <p:cNvPr id="28" name="AutoShape 29"/>
            <p:cNvSpPr>
              <a:spLocks noChangeAspect="1" noChangeArrowheads="1" noTextEdit="1"/>
            </p:cNvSpPr>
            <p:nvPr/>
          </p:nvSpPr>
          <p:spPr bwMode="auto">
            <a:xfrm>
              <a:off x="3552" y="2208"/>
              <a:ext cx="1776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4512" y="2282"/>
              <a:ext cx="16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+mn-lt"/>
                </a:rPr>
                <a:t>O</a:t>
              </a:r>
              <a:endParaRPr lang="en-US">
                <a:latin typeface="+mn-lt"/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4874" y="2282"/>
              <a:ext cx="15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021" y="2282"/>
              <a:ext cx="16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5168" y="2369"/>
              <a:ext cx="10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3631" y="2858"/>
              <a:ext cx="308" cy="17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3631" y="2502"/>
              <a:ext cx="0" cy="35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>
              <a:off x="3631" y="2324"/>
              <a:ext cx="308" cy="17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H="1" flipV="1">
              <a:off x="3939" y="2324"/>
              <a:ext cx="309" cy="17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V="1">
              <a:off x="4248" y="2502"/>
              <a:ext cx="0" cy="35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 flipV="1">
              <a:off x="3939" y="2858"/>
              <a:ext cx="309" cy="17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4248" y="2435"/>
              <a:ext cx="251" cy="6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4686" y="2410"/>
              <a:ext cx="175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92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Cyclic Ethers (Heterocycles)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0111" y="1600200"/>
            <a:ext cx="83967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a typeface="ＭＳ Ｐゴシック" charset="0"/>
              </a:rPr>
              <a:t>Heterocyclic: Oxygen is part of the ring.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112" y="2438400"/>
            <a:ext cx="415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7472" indent="-347472">
              <a:buFontTx/>
              <a:buChar char="•"/>
            </a:pPr>
            <a:r>
              <a:rPr lang="en-US" sz="3200" dirty="0" smtClean="0">
                <a:latin typeface="+mn-lt"/>
              </a:rPr>
              <a:t>Epoxides 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 err="1">
                <a:latin typeface="+mn-lt"/>
              </a:rPr>
              <a:t>oxiranes</a:t>
            </a:r>
            <a:r>
              <a:rPr lang="en-US" sz="3200" dirty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64" y="2209800"/>
            <a:ext cx="1447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57192" y="3048002"/>
            <a:ext cx="3252792" cy="736601"/>
            <a:chOff x="369" y="1920"/>
            <a:chExt cx="2049" cy="464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69" y="2016"/>
              <a:ext cx="144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347472" indent="-347472">
                <a:buFontTx/>
                <a:buChar char="•"/>
              </a:pPr>
              <a:r>
                <a:rPr lang="en-US" sz="3200" dirty="0" err="1" smtClean="0">
                  <a:latin typeface="+mn-lt"/>
                </a:rPr>
                <a:t>Oxetanes</a:t>
              </a:r>
              <a:endParaRPr lang="en-US" sz="3200" dirty="0">
                <a:latin typeface="+mn-lt"/>
              </a:endParaRPr>
            </a:p>
          </p:txBody>
        </p:sp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920"/>
              <a:ext cx="402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70112" y="3962400"/>
            <a:ext cx="6353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7472" indent="-347472">
              <a:buFontTx/>
              <a:buChar char="•"/>
            </a:pPr>
            <a:r>
              <a:rPr lang="en-US" sz="3200" dirty="0" smtClean="0">
                <a:latin typeface="+mn-lt"/>
              </a:rPr>
              <a:t>Furans           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 err="1" smtClean="0">
                <a:latin typeface="+mn-lt"/>
              </a:rPr>
              <a:t>oxolanes</a:t>
            </a:r>
            <a:r>
              <a:rPr lang="en-US" sz="3200" dirty="0" smtClean="0">
                <a:latin typeface="+mn-lt"/>
              </a:rPr>
              <a:t>	)</a:t>
            </a:r>
            <a:endParaRPr lang="en-US" sz="3200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72" y="3810000"/>
            <a:ext cx="8588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51" y="3886200"/>
            <a:ext cx="7985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70112" y="4754563"/>
            <a:ext cx="5638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7472" indent="-347472">
              <a:buFontTx/>
              <a:buChar char="•"/>
              <a:tabLst>
                <a:tab pos="5257800" algn="l"/>
              </a:tabLst>
            </a:pPr>
            <a:r>
              <a:rPr lang="en-US" sz="3200" dirty="0" err="1" smtClean="0">
                <a:latin typeface="+mn-lt"/>
              </a:rPr>
              <a:t>Pyrans</a:t>
            </a:r>
            <a:r>
              <a:rPr lang="en-US" sz="3200" dirty="0" smtClean="0">
                <a:latin typeface="+mn-lt"/>
              </a:rPr>
              <a:t>           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 err="1" smtClean="0">
                <a:latin typeface="+mn-lt"/>
              </a:rPr>
              <a:t>oxanes</a:t>
            </a:r>
            <a:r>
              <a:rPr lang="en-US" sz="3200" dirty="0" smtClean="0">
                <a:latin typeface="+mn-lt"/>
              </a:rPr>
              <a:t>	)</a:t>
            </a:r>
            <a:endParaRPr lang="en-US" sz="3200" dirty="0">
              <a:latin typeface="+mn-lt"/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04" y="4648200"/>
            <a:ext cx="8842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04" y="4648200"/>
            <a:ext cx="7159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368304" y="5410200"/>
            <a:ext cx="4965704" cy="1143000"/>
            <a:chOff x="376" y="3408"/>
            <a:chExt cx="3128" cy="720"/>
          </a:xfrm>
        </p:grpSpPr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376" y="3408"/>
              <a:ext cx="2137" cy="720"/>
              <a:chOff x="376" y="3408"/>
              <a:chExt cx="2137" cy="720"/>
            </a:xfrm>
          </p:grpSpPr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376" y="3571"/>
                <a:ext cx="1414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347472" indent="-347472">
                  <a:buFontTx/>
                  <a:buChar char="•"/>
                </a:pPr>
                <a:r>
                  <a:rPr lang="en-US" sz="3200" dirty="0" err="1" smtClean="0">
                    <a:latin typeface="+mn-lt"/>
                  </a:rPr>
                  <a:t>Dioxanes</a:t>
                </a:r>
                <a:endParaRPr lang="en-US" sz="3200" dirty="0">
                  <a:latin typeface="+mn-lt"/>
                </a:endParaRPr>
              </a:p>
            </p:txBody>
          </p:sp>
          <p:pic>
            <p:nvPicPr>
              <p:cNvPr id="22" name="Picture 1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3408"/>
                <a:ext cx="497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3072" y="360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8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0"/>
          <a:stretch/>
        </p:blipFill>
        <p:spPr bwMode="auto">
          <a:xfrm>
            <a:off x="1638300" y="4797152"/>
            <a:ext cx="5791200" cy="170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Epoxide Nomenclature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70839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600" dirty="0">
                <a:latin typeface="+mn-lt"/>
              </a:rPr>
              <a:t>Name the starting alkene and add </a:t>
            </a:r>
            <a:r>
              <a:rPr lang="en-US" sz="2600" i="1" dirty="0">
                <a:latin typeface="+mn-lt"/>
              </a:rPr>
              <a:t>oxide</a:t>
            </a:r>
            <a:r>
              <a:rPr lang="en-US" sz="2600" dirty="0">
                <a:latin typeface="+mn-lt"/>
              </a:rPr>
              <a:t>.</a:t>
            </a:r>
          </a:p>
        </p:txBody>
      </p:sp>
      <p:sp>
        <p:nvSpPr>
          <p:cNvPr id="4" name="Text Box 82"/>
          <p:cNvSpPr txBox="1">
            <a:spLocks noChangeArrowheads="1"/>
          </p:cNvSpPr>
          <p:nvPr/>
        </p:nvSpPr>
        <p:spPr bwMode="auto">
          <a:xfrm>
            <a:off x="381000" y="3429000"/>
            <a:ext cx="8534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600" dirty="0">
                <a:latin typeface="+mn-lt"/>
              </a:rPr>
              <a:t>The oxygen can be treated as a substituent (epoxy) on the compound. Use numbers to specify position.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1" b="5454"/>
          <a:stretch/>
        </p:blipFill>
        <p:spPr bwMode="auto">
          <a:xfrm>
            <a:off x="1143000" y="1976438"/>
            <a:ext cx="6781800" cy="136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95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479840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Epoxide Nomenclature (Continued)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72395" y="1987543"/>
            <a:ext cx="826820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7472" indent="-347472">
              <a:buFontTx/>
              <a:buChar char="•"/>
            </a:pPr>
            <a:r>
              <a:rPr lang="en-US" sz="3200" dirty="0" smtClean="0">
                <a:latin typeface="+mn-lt"/>
              </a:rPr>
              <a:t>The </a:t>
            </a:r>
            <a:r>
              <a:rPr lang="en-US" sz="3200" dirty="0">
                <a:latin typeface="+mn-lt"/>
              </a:rPr>
              <a:t>three-membered </a:t>
            </a:r>
            <a:r>
              <a:rPr lang="en-US" sz="3200" dirty="0" err="1">
                <a:latin typeface="+mn-lt"/>
              </a:rPr>
              <a:t>oxirane</a:t>
            </a:r>
            <a:r>
              <a:rPr lang="en-US" sz="3200" dirty="0">
                <a:latin typeface="+mn-lt"/>
              </a:rPr>
              <a:t> ring </a:t>
            </a:r>
            <a:r>
              <a:rPr lang="en-US" sz="3200" dirty="0" smtClean="0">
                <a:latin typeface="+mn-lt"/>
              </a:rPr>
              <a:t>is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the </a:t>
            </a:r>
            <a:r>
              <a:rPr lang="en-US" sz="3200" dirty="0">
                <a:latin typeface="+mn-lt"/>
              </a:rPr>
              <a:t>parent. (Oxygen is 1; the carbons </a:t>
            </a:r>
            <a:r>
              <a:rPr lang="en-US" sz="3200" dirty="0" smtClean="0">
                <a:latin typeface="+mn-lt"/>
              </a:rPr>
              <a:t>are </a:t>
            </a:r>
            <a:r>
              <a:rPr lang="en-US" sz="3200" dirty="0">
                <a:latin typeface="+mn-lt"/>
              </a:rPr>
              <a:t>2 and 3.) Substituents are named </a:t>
            </a:r>
            <a:r>
              <a:rPr lang="en-US" sz="3200" dirty="0" smtClean="0">
                <a:latin typeface="+mn-lt"/>
              </a:rPr>
              <a:t>in </a:t>
            </a:r>
            <a:r>
              <a:rPr lang="en-US" sz="3200" dirty="0">
                <a:latin typeface="+mn-lt"/>
              </a:rPr>
              <a:t>alphabetical order.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2"/>
          <a:stretch/>
        </p:blipFill>
        <p:spPr bwMode="auto">
          <a:xfrm>
            <a:off x="304800" y="4319588"/>
            <a:ext cx="8534400" cy="138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74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IR Spectroscopy of Ethers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2536" y="1813655"/>
            <a:ext cx="8153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000" dirty="0" smtClean="0">
                <a:ea typeface="ＭＳ Ｐゴシック" charset="0"/>
              </a:rPr>
              <a:t>IR: The C</a:t>
            </a:r>
            <a:r>
              <a:rPr lang="en-US" sz="3000" dirty="0" smtClean="0">
                <a:ea typeface="ＭＳ Ｐゴシック" charset="0"/>
                <a:cs typeface="Arial" charset="0"/>
              </a:rPr>
              <a:t>—</a:t>
            </a:r>
            <a:r>
              <a:rPr lang="en-US" sz="3000" dirty="0" smtClean="0">
                <a:ea typeface="ＭＳ Ｐゴシック" charset="0"/>
              </a:rPr>
              <a:t>O stretch is in the fingerprint region around 1000–1200 </a:t>
            </a:r>
            <a:r>
              <a:rPr lang="en-US" sz="3000" dirty="0" smtClean="0">
                <a:ea typeface="ＭＳ Ｐゴシック" charset="0"/>
              </a:rPr>
              <a:t>cm</a:t>
            </a:r>
            <a:r>
              <a:rPr lang="en-US" sz="3000" baseline="30000" dirty="0" smtClean="0">
                <a:ea typeface="ＭＳ Ｐゴシック" charset="0"/>
              </a:rPr>
              <a:t>–1</a:t>
            </a:r>
            <a:r>
              <a:rPr lang="en-US" sz="3000" dirty="0" smtClean="0">
                <a:ea typeface="ＭＳ Ｐゴシック" charset="0"/>
              </a:rPr>
              <a:t>.</a:t>
            </a:r>
          </a:p>
          <a:p>
            <a:r>
              <a:rPr lang="en-US" sz="3000" dirty="0" smtClean="0">
                <a:ea typeface="ＭＳ Ｐゴシック" charset="0"/>
              </a:rPr>
              <a:t>Many compounds have the C</a:t>
            </a:r>
            <a:r>
              <a:rPr lang="en-US" sz="3000" dirty="0" smtClean="0">
                <a:ea typeface="ＭＳ Ｐゴシック" charset="0"/>
                <a:cs typeface="Arial" charset="0"/>
              </a:rPr>
              <a:t>—</a:t>
            </a:r>
            <a:r>
              <a:rPr lang="en-US" sz="3000" dirty="0" smtClean="0">
                <a:ea typeface="ＭＳ Ｐゴシック" charset="0"/>
              </a:rPr>
              <a:t>O stretch.</a:t>
            </a:r>
          </a:p>
          <a:p>
            <a:r>
              <a:rPr lang="en-US" sz="3000" dirty="0" smtClean="0">
                <a:ea typeface="ＭＳ Ｐゴシック" charset="0"/>
              </a:rPr>
              <a:t>If the IR spectrum has the C</a:t>
            </a:r>
            <a:r>
              <a:rPr lang="en-US" sz="3000" dirty="0" smtClean="0">
                <a:ea typeface="ＭＳ Ｐゴシック" charset="0"/>
                <a:cs typeface="Arial" charset="0"/>
              </a:rPr>
              <a:t>—</a:t>
            </a:r>
            <a:r>
              <a:rPr lang="en-US" sz="3000" dirty="0" smtClean="0">
                <a:ea typeface="ＭＳ Ｐゴシック" charset="0"/>
              </a:rPr>
              <a:t>O stretch but does not have a C</a:t>
            </a:r>
            <a:r>
              <a:rPr lang="en-US" sz="3000" dirty="0" smtClean="0">
                <a:ea typeface="ＭＳ Ｐゴシック" charset="0"/>
                <a:cs typeface="Arial" charset="0"/>
              </a:rPr>
              <a:t>═</a:t>
            </a:r>
            <a:r>
              <a:rPr lang="en-US" sz="3000" dirty="0" smtClean="0">
                <a:ea typeface="ＭＳ Ｐゴシック" charset="0"/>
              </a:rPr>
              <a:t>O or an OH stretch, then the compound is most likely an ether.</a:t>
            </a:r>
            <a:endParaRPr lang="en-US" sz="3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1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MS Spectrometry of Ethers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00800" y="3696217"/>
            <a:ext cx="8362194" cy="27023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000" dirty="0" smtClean="0">
                <a:ea typeface="ＭＳ Ｐゴシック" charset="0"/>
              </a:rPr>
              <a:t>Main fragmentation is the </a:t>
            </a:r>
            <a:r>
              <a:rPr lang="en-US" sz="3000" i="1" dirty="0" smtClean="0">
                <a:ea typeface="ＭＳ Ｐゴシック" charset="0"/>
                <a:sym typeface="Symbol" charset="0"/>
              </a:rPr>
              <a:t></a:t>
            </a:r>
            <a:r>
              <a:rPr lang="en-US" sz="3000" dirty="0" smtClean="0">
                <a:ea typeface="ＭＳ Ｐゴシック" charset="0"/>
                <a:sym typeface="Symbol" charset="0"/>
              </a:rPr>
              <a:t> cleavage to form the resonance-stabilized </a:t>
            </a:r>
            <a:r>
              <a:rPr lang="en-US" sz="3000" dirty="0" err="1" smtClean="0">
                <a:ea typeface="ＭＳ Ｐゴシック" charset="0"/>
                <a:sym typeface="Symbol" charset="0"/>
              </a:rPr>
              <a:t>oxonium</a:t>
            </a:r>
            <a:r>
              <a:rPr lang="en-US" sz="3000" dirty="0" smtClean="0">
                <a:ea typeface="ＭＳ Ｐゴシック" charset="0"/>
                <a:sym typeface="Symbol" charset="0"/>
              </a:rPr>
              <a:t> ion.</a:t>
            </a:r>
          </a:p>
          <a:p>
            <a:r>
              <a:rPr lang="en-US" sz="3000" dirty="0" smtClean="0">
                <a:ea typeface="ＭＳ Ｐゴシック" charset="0"/>
                <a:sym typeface="Symbol" charset="0"/>
              </a:rPr>
              <a:t>Either alkyl group can be cleaved this way.</a:t>
            </a:r>
            <a:endParaRPr lang="en-US" sz="3000" dirty="0">
              <a:ea typeface="ＭＳ Ｐゴシック" charset="0"/>
              <a:sym typeface="Symbo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7"/>
          <a:stretch/>
        </p:blipFill>
        <p:spPr>
          <a:xfrm>
            <a:off x="304800" y="1663238"/>
            <a:ext cx="8534400" cy="135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3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Loss of an Alkyl Group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89476" y="4398446"/>
            <a:ext cx="77724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a typeface="ＭＳ Ｐゴシック" charset="0"/>
              </a:rPr>
              <a:t>The C</a:t>
            </a:r>
            <a:r>
              <a:rPr lang="en-US" dirty="0" smtClean="0">
                <a:ea typeface="ＭＳ Ｐゴシック" charset="0"/>
                <a:cs typeface="Arial" charset="0"/>
              </a:rPr>
              <a:t>—</a:t>
            </a:r>
            <a:r>
              <a:rPr lang="en-US" dirty="0" smtClean="0">
                <a:ea typeface="ＭＳ Ｐゴシック" charset="0"/>
              </a:rPr>
              <a:t>O bond can be cleaved to produce a carbocation.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6"/>
          <a:stretch/>
        </p:blipFill>
        <p:spPr>
          <a:xfrm>
            <a:off x="292100" y="1462169"/>
            <a:ext cx="8534400" cy="231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4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7488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400" b="0">
                <a:ea typeface="ＭＳ Ｐゴシック" charset="0"/>
              </a:rPr>
              <a:t>MS Spectra of Diethyl Ether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"/>
          <a:stretch/>
        </p:blipFill>
        <p:spPr bwMode="auto">
          <a:xfrm>
            <a:off x="1752600" y="1384300"/>
            <a:ext cx="5638800" cy="475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86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5800" y="230188"/>
            <a:ext cx="7772400" cy="83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+mj-lt"/>
              </a:rPr>
              <a:t>Ethers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3701" y="1524000"/>
            <a:ext cx="843642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n-lt"/>
              </a:rPr>
              <a:t>The formula is </a:t>
            </a:r>
            <a:r>
              <a:rPr lang="en-US" sz="3200" dirty="0" smtClean="0">
                <a:latin typeface="+mn-lt"/>
              </a:rPr>
              <a:t>R</a:t>
            </a:r>
            <a:r>
              <a:rPr lang="en-US" sz="3200" dirty="0" smtClean="0">
                <a:latin typeface="+mn-lt"/>
                <a:cs typeface="Arial" charset="0"/>
              </a:rPr>
              <a:t>—O—R</a:t>
            </a:r>
            <a:r>
              <a:rPr lang="en-US" sz="3200" dirty="0" smtClean="0">
                <a:latin typeface="Symbol" charset="0"/>
                <a:cs typeface="Arial" charset="0"/>
              </a:rPr>
              <a:t>¢, </a:t>
            </a:r>
            <a:r>
              <a:rPr lang="en-US" sz="3200" dirty="0" smtClean="0">
                <a:latin typeface="+mn-lt"/>
                <a:cs typeface="Arial" charset="0"/>
              </a:rPr>
              <a:t>where </a:t>
            </a:r>
            <a:r>
              <a:rPr lang="en-US" sz="3200" dirty="0">
                <a:latin typeface="+mn-lt"/>
                <a:cs typeface="Arial" charset="0"/>
              </a:rPr>
              <a:t>R and </a:t>
            </a:r>
            <a:r>
              <a:rPr lang="en-US" sz="3200" dirty="0" smtClean="0">
                <a:latin typeface="+mn-lt"/>
                <a:cs typeface="Arial" charset="0"/>
              </a:rPr>
              <a:t>R</a:t>
            </a:r>
            <a:r>
              <a:rPr lang="en-US" sz="3200" dirty="0">
                <a:latin typeface="Symbol" charset="0"/>
                <a:cs typeface="Arial" charset="0"/>
              </a:rPr>
              <a:t>¢</a:t>
            </a:r>
            <a:r>
              <a:rPr lang="en-US" sz="3200" dirty="0" smtClean="0">
                <a:latin typeface="+mn-lt"/>
                <a:cs typeface="Arial" charset="0"/>
              </a:rPr>
              <a:t> </a:t>
            </a:r>
            <a:r>
              <a:rPr lang="en-US" sz="3200" dirty="0">
                <a:latin typeface="+mn-lt"/>
                <a:cs typeface="Arial" charset="0"/>
              </a:rPr>
              <a:t>are alkyl or aryl.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n-lt"/>
                <a:cs typeface="Arial" charset="0"/>
              </a:rPr>
              <a:t>Symmetrical or unsymmetrical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"/>
          <a:stretch/>
        </p:blipFill>
        <p:spPr bwMode="auto">
          <a:xfrm>
            <a:off x="495300" y="3673476"/>
            <a:ext cx="8153400" cy="243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NMR Spectroscopy of Ethers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8889" y="3587269"/>
            <a:ext cx="80010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a typeface="ＭＳ Ｐゴシック" charset="0"/>
                <a:sym typeface="Symbol" charset="0"/>
              </a:rPr>
              <a:t>The typical chemical shifts for ethers in NMR are  </a:t>
            </a:r>
          </a:p>
          <a:p>
            <a:pPr>
              <a:buFontTx/>
              <a:buNone/>
            </a:pPr>
            <a:r>
              <a:rPr lang="en-US" baseline="30000" dirty="0" smtClean="0">
                <a:ea typeface="ＭＳ Ｐゴシック" charset="0"/>
                <a:sym typeface="Symbol" charset="0"/>
              </a:rPr>
              <a:t>    13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sym typeface="Symbol" charset="0"/>
              </a:rPr>
              <a:t>C</a:t>
            </a:r>
            <a:r>
              <a:rPr lang="en-US" dirty="0" smtClean="0">
                <a:ea typeface="ＭＳ Ｐゴシック" charset="0"/>
                <a:cs typeface="Arial" charset="0"/>
                <a:sym typeface="Symbol" charset="0"/>
              </a:rPr>
              <a:t>—</a:t>
            </a:r>
            <a:r>
              <a:rPr lang="en-US" dirty="0" smtClean="0">
                <a:ea typeface="ＭＳ Ｐゴシック" charset="0"/>
                <a:sym typeface="Symbol" charset="0"/>
              </a:rPr>
              <a:t>O signal between  65</a:t>
            </a:r>
            <a:r>
              <a:rPr lang="en-US" dirty="0" smtClean="0">
                <a:ea typeface="ＭＳ Ｐゴシック" charset="0"/>
                <a:cs typeface="Arial" charset="0"/>
                <a:sym typeface="Symbol" charset="0"/>
              </a:rPr>
              <a:t> and </a:t>
            </a:r>
            <a:r>
              <a:rPr lang="en-US" dirty="0" smtClean="0">
                <a:ea typeface="ＭＳ Ｐゴシック" charset="0"/>
                <a:sym typeface="Symbol" charset="0"/>
              </a:rPr>
              <a:t>90.</a:t>
            </a:r>
            <a:br>
              <a:rPr lang="en-US" dirty="0" smtClean="0">
                <a:ea typeface="ＭＳ Ｐゴシック" charset="0"/>
                <a:sym typeface="Symbol" charset="0"/>
              </a:rPr>
            </a:br>
            <a:r>
              <a:rPr lang="en-US" baseline="30000" dirty="0" smtClean="0">
                <a:ea typeface="ＭＳ Ｐゴシック" charset="0"/>
                <a:sym typeface="Symbol" charset="0"/>
              </a:rPr>
              <a:t>1</a:t>
            </a:r>
            <a:r>
              <a:rPr lang="en-US" dirty="0" smtClean="0">
                <a:solidFill>
                  <a:schemeClr val="accent2"/>
                </a:solidFill>
                <a:ea typeface="ＭＳ Ｐゴシック" charset="0"/>
                <a:sym typeface="Symbol" charset="0"/>
              </a:rPr>
              <a:t>H</a:t>
            </a:r>
            <a:r>
              <a:rPr lang="en-US" dirty="0" smtClean="0">
                <a:ea typeface="ＭＳ Ｐゴシック" charset="0"/>
                <a:cs typeface="Arial" charset="0"/>
                <a:sym typeface="Symbol" charset="0"/>
              </a:rPr>
              <a:t>—</a:t>
            </a:r>
            <a:r>
              <a:rPr lang="en-US" dirty="0" smtClean="0">
                <a:ea typeface="ＭＳ Ｐゴシック" charset="0"/>
                <a:sym typeface="Symbol" charset="0"/>
              </a:rPr>
              <a:t>C</a:t>
            </a:r>
            <a:r>
              <a:rPr lang="en-US" dirty="0" smtClean="0">
                <a:ea typeface="ＭＳ Ｐゴシック" charset="0"/>
                <a:cs typeface="Arial" charset="0"/>
                <a:sym typeface="Symbol" charset="0"/>
              </a:rPr>
              <a:t>—</a:t>
            </a:r>
            <a:r>
              <a:rPr lang="en-US" dirty="0" smtClean="0">
                <a:ea typeface="ＭＳ Ｐゴシック" charset="0"/>
                <a:sym typeface="Symbol" charset="0"/>
              </a:rPr>
              <a:t>O signal between  3.5</a:t>
            </a:r>
            <a:r>
              <a:rPr lang="en-US" dirty="0" smtClean="0">
                <a:ea typeface="ＭＳ Ｐゴシック" charset="0"/>
                <a:cs typeface="Arial" charset="0"/>
                <a:sym typeface="Symbol" charset="0"/>
              </a:rPr>
              <a:t> and </a:t>
            </a:r>
            <a:r>
              <a:rPr lang="en-US" dirty="0" smtClean="0">
                <a:ea typeface="ＭＳ Ｐゴシック" charset="0"/>
                <a:sym typeface="Symbol" charset="0"/>
              </a:rPr>
              <a:t>4. </a:t>
            </a:r>
            <a:endParaRPr lang="en-US" dirty="0">
              <a:ea typeface="ＭＳ Ｐゴシック" charset="0"/>
              <a:sym typeface="Symbol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"/>
          <a:stretch/>
        </p:blipFill>
        <p:spPr bwMode="auto">
          <a:xfrm>
            <a:off x="2667000" y="1307137"/>
            <a:ext cx="3733800" cy="187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44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chemeClr val="tx1"/>
                </a:solidFill>
                <a:ea typeface="ＭＳ Ｐゴシック" charset="0"/>
              </a:rPr>
              <a:t>Williamson Ether Synthesis</a:t>
            </a:r>
          </a:p>
        </p:txBody>
      </p:sp>
      <p:sp>
        <p:nvSpPr>
          <p:cNvPr id="3" name="Rectangle 1030"/>
          <p:cNvSpPr txBox="1">
            <a:spLocks noChangeArrowheads="1"/>
          </p:cNvSpPr>
          <p:nvPr/>
        </p:nvSpPr>
        <p:spPr>
          <a:xfrm>
            <a:off x="383119" y="3742602"/>
            <a:ext cx="8225784" cy="2399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smtClean="0">
                <a:solidFill>
                  <a:srgbClr val="000000"/>
                </a:solidFill>
                <a:ea typeface="ＭＳ Ｐゴシック" charset="0"/>
              </a:rPr>
              <a:t>This method involves an S</a:t>
            </a:r>
            <a:r>
              <a:rPr lang="en-US" sz="2800" baseline="-20000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2800" smtClean="0">
                <a:solidFill>
                  <a:srgbClr val="000000"/>
                </a:solidFill>
                <a:ea typeface="ＭＳ Ｐゴシック" charset="0"/>
              </a:rPr>
              <a:t>2 attack of the alkoxide on an unhindered primary halide or tosylate.  </a:t>
            </a:r>
          </a:p>
          <a:p>
            <a:r>
              <a:rPr lang="en-US" sz="2800" smtClean="0">
                <a:ea typeface="ＭＳ Ｐゴシック" charset="0"/>
              </a:rPr>
              <a:t>The alkoxide is commonly made by adding Na, K, or NaH to the alcohol.</a:t>
            </a:r>
            <a:endParaRPr lang="en-US" sz="2800"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1" t="5" r="13582" b="89444"/>
          <a:stretch>
            <a:fillRect/>
          </a:stretch>
        </p:blipFill>
        <p:spPr bwMode="auto">
          <a:xfrm>
            <a:off x="533400" y="1849338"/>
            <a:ext cx="8099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97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Examples of </a:t>
            </a: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the</a:t>
            </a:r>
            <a:b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Williamson 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Synthesis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" t="38359" r="149" b="2453"/>
          <a:stretch/>
        </p:blipFill>
        <p:spPr bwMode="auto">
          <a:xfrm>
            <a:off x="292100" y="2222401"/>
            <a:ext cx="8534400" cy="358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57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Phenyl Ethers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5717" y="4114800"/>
            <a:ext cx="7772400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err="1" smtClean="0">
                <a:ea typeface="ＭＳ Ｐゴシック" charset="0"/>
              </a:rPr>
              <a:t>Phenoxide</a:t>
            </a:r>
            <a:r>
              <a:rPr lang="en-US" sz="2800" dirty="0" smtClean="0">
                <a:ea typeface="ＭＳ Ｐゴシック" charset="0"/>
              </a:rPr>
              <a:t> ions are easily produced because the alcohol proton is acidic.</a:t>
            </a:r>
          </a:p>
          <a:p>
            <a:r>
              <a:rPr lang="en-US" sz="2800" dirty="0" smtClean="0">
                <a:ea typeface="ＭＳ Ｐゴシック" charset="0"/>
              </a:rPr>
              <a:t>Phenyl halides or </a:t>
            </a:r>
            <a:r>
              <a:rPr lang="en-US" sz="2800" dirty="0" err="1" smtClean="0">
                <a:ea typeface="ＭＳ Ｐゴシック" charset="0"/>
              </a:rPr>
              <a:t>tosylates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i="1" dirty="0" smtClean="0">
                <a:ea typeface="ＭＳ Ｐゴシック" charset="0"/>
              </a:rPr>
              <a:t>cannot</a:t>
            </a:r>
            <a:r>
              <a:rPr lang="en-US" sz="2800" dirty="0" smtClean="0">
                <a:ea typeface="ＭＳ Ｐゴシック" charset="0"/>
              </a:rPr>
              <a:t> be used in this synthesis method.</a:t>
            </a:r>
            <a:endParaRPr lang="en-US" sz="2800" dirty="0"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5"/>
          <a:stretch/>
        </p:blipFill>
        <p:spPr bwMode="auto">
          <a:xfrm>
            <a:off x="533400" y="1646238"/>
            <a:ext cx="8007350" cy="215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7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6"/>
          <a:stretch/>
        </p:blipFill>
        <p:spPr bwMode="auto">
          <a:xfrm>
            <a:off x="1524000" y="4735098"/>
            <a:ext cx="6096000" cy="17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8"/>
          <a:stretch/>
        </p:blipFill>
        <p:spPr bwMode="auto">
          <a:xfrm>
            <a:off x="1295400" y="2217802"/>
            <a:ext cx="6570663" cy="12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9464" y="1087438"/>
            <a:ext cx="8610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472" indent="-347472">
              <a:spcBef>
                <a:spcPts val="0"/>
              </a:spcBef>
              <a:buFont typeface="Times" pitchFamily="-110" charset="-52"/>
              <a:buAutoNum type="alphaLcParenBoth"/>
              <a:defRPr/>
            </a:pP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Why is the following reaction a poor method for the synthesis of </a:t>
            </a:r>
            <a:r>
              <a:rPr lang="en-US" altLang="en-US" sz="1600" i="1" dirty="0">
                <a:latin typeface="+mn-lt"/>
                <a:ea typeface="ＭＳ Ｐゴシック" pitchFamily="-110" charset="-128"/>
                <a:cs typeface="+mn-cs"/>
              </a:rPr>
              <a:t>t</a:t>
            </a: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-butyl propyl ether?</a:t>
            </a:r>
          </a:p>
          <a:p>
            <a:pPr marL="347472" indent="-347472">
              <a:spcBef>
                <a:spcPts val="0"/>
              </a:spcBef>
              <a:buFont typeface="Times" pitchFamily="-110" charset="-52"/>
              <a:buAutoNum type="alphaLcParenBoth"/>
              <a:defRPr/>
            </a:pP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What would be the major product from this reaction?</a:t>
            </a:r>
          </a:p>
          <a:p>
            <a:pPr marL="347472" indent="-347472">
              <a:spcBef>
                <a:spcPts val="0"/>
              </a:spcBef>
              <a:buFont typeface="Times" pitchFamily="-110" charset="-52"/>
              <a:buAutoNum type="alphaLcParenBoth"/>
              <a:defRPr/>
            </a:pP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Propose a better synthesis of </a:t>
            </a:r>
            <a:r>
              <a:rPr lang="en-US" altLang="en-US" sz="1600" i="1" dirty="0">
                <a:latin typeface="+mn-lt"/>
                <a:ea typeface="ＭＳ Ｐゴシック" pitchFamily="-110" charset="-128"/>
                <a:cs typeface="+mn-cs"/>
              </a:rPr>
              <a:t>t</a:t>
            </a: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-butyl propyl ether.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89464" y="3969962"/>
            <a:ext cx="861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472" indent="-347472">
              <a:buFont typeface="Times" pitchFamily="-110" charset="-52"/>
              <a:buAutoNum type="alphaLcParenBoth"/>
              <a:defRPr/>
            </a:pP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The desired S</a:t>
            </a:r>
            <a:r>
              <a:rPr lang="en-US" altLang="en-US" sz="1600" baseline="-25000" dirty="0">
                <a:latin typeface="+mn-lt"/>
                <a:ea typeface="ＭＳ Ｐゴシック" pitchFamily="-110" charset="-128"/>
                <a:cs typeface="+mn-cs"/>
              </a:rPr>
              <a:t>N</a:t>
            </a: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2 reaction cannot occur on the tertiary alkyl halide.</a:t>
            </a:r>
          </a:p>
          <a:p>
            <a:pPr marL="347472" indent="-347472">
              <a:buFont typeface="Times" pitchFamily="-110" charset="-52"/>
              <a:buAutoNum type="alphaLcParenBoth"/>
              <a:defRPr/>
            </a:pP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The alkoxide ion is a strong base as well as a nucleophile, and elimination prevails.</a:t>
            </a:r>
          </a:p>
        </p:txBody>
      </p:sp>
      <p:sp>
        <p:nvSpPr>
          <p:cNvPr id="4" name="Title 11"/>
          <p:cNvSpPr txBox="1">
            <a:spLocks/>
          </p:cNvSpPr>
          <p:nvPr/>
        </p:nvSpPr>
        <p:spPr bwMode="auto">
          <a:xfrm>
            <a:off x="457200" y="217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4400">
                <a:solidFill>
                  <a:srgbClr val="000000"/>
                </a:solidFill>
                <a:latin typeface="+mj-lt"/>
                <a:cs typeface="Arial" charset="0"/>
              </a:rPr>
              <a:t>Solved Problem 1</a:t>
            </a: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89464" y="3523875"/>
            <a:ext cx="1403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+mn-lt"/>
                <a:cs typeface="Arial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2889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93702" y="1816100"/>
            <a:ext cx="861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472" indent="-347472">
              <a:defRPr/>
            </a:pP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(c)	A better synthesis would use the less hindered alkyl group as the S</a:t>
            </a:r>
            <a:r>
              <a:rPr lang="en-US" altLang="en-US" sz="1600" baseline="-25000" dirty="0">
                <a:latin typeface="+mn-lt"/>
                <a:ea typeface="ＭＳ Ｐゴシック" pitchFamily="-110" charset="-128"/>
                <a:cs typeface="+mn-cs"/>
              </a:rPr>
              <a:t>N</a:t>
            </a: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2 substrate and the alkoxide of the more hindered alkyl group.</a:t>
            </a:r>
            <a:endParaRPr lang="en-US" altLang="en-US" dirty="0">
              <a:latin typeface="+mn-lt"/>
              <a:ea typeface="ＭＳ Ｐゴシック" pitchFamily="-110" charset="-128"/>
              <a:cs typeface="+mn-cs"/>
            </a:endParaRPr>
          </a:p>
        </p:txBody>
      </p:sp>
      <p:sp>
        <p:nvSpPr>
          <p:cNvPr id="3" name="Title 11"/>
          <p:cNvSpPr txBox="1">
            <a:spLocks/>
          </p:cNvSpPr>
          <p:nvPr/>
        </p:nvSpPr>
        <p:spPr bwMode="auto">
          <a:xfrm>
            <a:off x="495300" y="217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4400">
                <a:solidFill>
                  <a:schemeClr val="tx2"/>
                </a:solidFill>
                <a:latin typeface="+mj-lt"/>
                <a:cs typeface="Arial" charset="0"/>
              </a:rPr>
              <a:t>Solved Problem 1 (Continued)</a:t>
            </a: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393702" y="1219200"/>
            <a:ext cx="299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cs typeface="Arial" charset="0"/>
              </a:rPr>
              <a:t>Solution </a:t>
            </a:r>
            <a:r>
              <a:rPr lang="en-US">
                <a:solidFill>
                  <a:schemeClr val="tx2"/>
                </a:solidFill>
                <a:cs typeface="Arial" charset="0"/>
              </a:rPr>
              <a:t>(Continued)</a:t>
            </a:r>
            <a:endParaRPr lang="en-US">
              <a:cs typeface="Arial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 bwMode="auto">
          <a:xfrm>
            <a:off x="1371600" y="2479675"/>
            <a:ext cx="6477000" cy="131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42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Alkoxymercuration</a:t>
            </a:r>
            <a:r>
              <a:rPr lang="en-US" sz="4400" b="0">
                <a:solidFill>
                  <a:srgbClr val="000000"/>
                </a:solidFill>
                <a:ea typeface="ＭＳ Ｐゴシック" charset="0"/>
                <a:cs typeface="Arial" charset="0"/>
              </a:rPr>
              <a:t>–</a:t>
            </a:r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Demercuration Reaction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8893" y="4620844"/>
            <a:ext cx="7772400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charset="0"/>
              </a:rPr>
              <a:t>Use mercuric acetate with an alcohol. The alcohol will react with the intermediate </a:t>
            </a:r>
            <a:r>
              <a:rPr lang="en-US" sz="2800" dirty="0" err="1" smtClean="0">
                <a:ea typeface="ＭＳ Ｐゴシック" charset="0"/>
              </a:rPr>
              <a:t>mercurinium</a:t>
            </a:r>
            <a:r>
              <a:rPr lang="en-US" sz="2800" dirty="0" smtClean="0">
                <a:ea typeface="ＭＳ Ｐゴシック" charset="0"/>
              </a:rPr>
              <a:t> ion by attacking the more substituted carbon.  </a:t>
            </a:r>
            <a:endParaRPr lang="en-US" sz="2800" dirty="0"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3"/>
          <a:stretch/>
        </p:blipFill>
        <p:spPr bwMode="auto">
          <a:xfrm>
            <a:off x="1143000" y="1874469"/>
            <a:ext cx="6858000" cy="254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72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17488"/>
            <a:ext cx="7772400" cy="1331948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Industrial </a:t>
            </a: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Synthesis</a:t>
            </a:r>
            <a:b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of 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Ethers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3403" y="1981200"/>
            <a:ext cx="835719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000" dirty="0" smtClean="0">
                <a:ea typeface="ＭＳ Ｐゴシック" charset="0"/>
              </a:rPr>
              <a:t>Bimolecular condensation of alcohols</a:t>
            </a:r>
          </a:p>
          <a:p>
            <a:r>
              <a:rPr lang="en-US" sz="3000" dirty="0" smtClean="0">
                <a:ea typeface="ＭＳ Ｐゴシック" charset="0"/>
              </a:rPr>
              <a:t>Industrial method, not good lab synthesis</a:t>
            </a:r>
          </a:p>
          <a:p>
            <a:r>
              <a:rPr lang="en-US" sz="3000" dirty="0" smtClean="0">
                <a:ea typeface="ＭＳ Ｐゴシック" charset="0"/>
              </a:rPr>
              <a:t>If temperature is too high, alkene forms.</a:t>
            </a:r>
            <a:endParaRPr lang="en-US" sz="3000" dirty="0">
              <a:ea typeface="ＭＳ Ｐゴシック" charset="0"/>
            </a:endParaRPr>
          </a:p>
        </p:txBody>
      </p:sp>
      <p:grpSp>
        <p:nvGrpSpPr>
          <p:cNvPr id="6" name="Group 13"/>
          <p:cNvGrpSpPr>
            <a:grpSpLocks noChangeAspect="1"/>
          </p:cNvGrpSpPr>
          <p:nvPr/>
        </p:nvGrpSpPr>
        <p:grpSpPr bwMode="auto">
          <a:xfrm>
            <a:off x="190500" y="4766762"/>
            <a:ext cx="8763000" cy="863600"/>
            <a:chOff x="144" y="2314"/>
            <a:chExt cx="5520" cy="544"/>
          </a:xfrm>
        </p:grpSpPr>
        <p:sp>
          <p:nvSpPr>
            <p:cNvPr id="7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44" y="2314"/>
              <a:ext cx="552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793" y="2541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H</a:t>
              </a:r>
              <a:endParaRPr lang="en-US" dirty="0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2084" y="2541"/>
              <a:ext cx="13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O</a:t>
              </a:r>
              <a:endParaRPr lang="en-US" dirty="0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2385" y="2541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C</a:t>
              </a:r>
              <a:endParaRPr lang="en-US" dirty="0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2507" y="2541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H</a:t>
              </a:r>
              <a:endParaRPr lang="en-US" dirty="0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2630" y="2614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</a:rPr>
                <a:t>2</a:t>
              </a:r>
              <a:endParaRPr lang="en-US" dirty="0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2696" y="2541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C</a:t>
              </a:r>
              <a:endParaRPr lang="en-US" dirty="0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2818" y="2541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2941" y="2614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1938" y="2647"/>
              <a:ext cx="13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2229" y="2647"/>
              <a:ext cx="14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216" y="2541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C</a:t>
              </a:r>
              <a:endParaRPr lang="en-US" dirty="0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38" y="2541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H</a:t>
              </a:r>
              <a:endParaRPr lang="en-US" dirty="0"/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461" y="2614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</a:rPr>
                <a:t>3</a:t>
              </a:r>
              <a:endParaRPr lang="en-US" dirty="0"/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527" y="2541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49" y="2541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H</a:t>
              </a:r>
              <a:endParaRPr lang="en-US" dirty="0"/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772" y="2614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</a:rPr>
                <a:t>2</a:t>
              </a:r>
              <a:endParaRPr lang="en-US" dirty="0"/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1035" y="2541"/>
              <a:ext cx="13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O</a:t>
              </a:r>
              <a:endParaRPr lang="en-US" dirty="0"/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1336" y="2541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H</a:t>
              </a:r>
              <a:endParaRPr lang="en-US" dirty="0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849" y="2647"/>
              <a:ext cx="17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1179" y="2647"/>
              <a:ext cx="13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3948" y="2563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4070" y="2563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H</a:t>
              </a:r>
              <a:endParaRPr lang="en-US" dirty="0"/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4192" y="2636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4259" y="2563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C</a:t>
              </a:r>
              <a:endParaRPr lang="en-US" dirty="0"/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4381" y="2563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4503" y="2636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</a:rPr>
                <a:t>2</a:t>
              </a:r>
              <a:endParaRPr lang="en-US" dirty="0"/>
            </a:p>
          </p:txBody>
        </p:sp>
        <p:sp>
          <p:nvSpPr>
            <p:cNvPr id="36" name="Rectangle 42"/>
            <p:cNvSpPr>
              <a:spLocks noChangeArrowheads="1"/>
            </p:cNvSpPr>
            <p:nvPr/>
          </p:nvSpPr>
          <p:spPr bwMode="auto">
            <a:xfrm>
              <a:off x="4672" y="2563"/>
              <a:ext cx="13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O</a:t>
              </a:r>
              <a:endParaRPr lang="en-US" dirty="0"/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4973" y="2563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38" name="Rectangle 44"/>
            <p:cNvSpPr>
              <a:spLocks noChangeArrowheads="1"/>
            </p:cNvSpPr>
            <p:nvPr/>
          </p:nvSpPr>
          <p:spPr bwMode="auto">
            <a:xfrm>
              <a:off x="5095" y="2563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H</a:t>
              </a:r>
              <a:endParaRPr lang="en-US" dirty="0"/>
            </a:p>
          </p:txBody>
        </p:sp>
        <p:sp>
          <p:nvSpPr>
            <p:cNvPr id="39" name="Rectangle 45"/>
            <p:cNvSpPr>
              <a:spLocks noChangeArrowheads="1"/>
            </p:cNvSpPr>
            <p:nvPr/>
          </p:nvSpPr>
          <p:spPr bwMode="auto">
            <a:xfrm>
              <a:off x="5218" y="2636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0" name="Rectangle 46"/>
            <p:cNvSpPr>
              <a:spLocks noChangeArrowheads="1"/>
            </p:cNvSpPr>
            <p:nvPr/>
          </p:nvSpPr>
          <p:spPr bwMode="auto">
            <a:xfrm>
              <a:off x="5284" y="2563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41" name="Rectangle 47"/>
            <p:cNvSpPr>
              <a:spLocks noChangeArrowheads="1"/>
            </p:cNvSpPr>
            <p:nvPr/>
          </p:nvSpPr>
          <p:spPr bwMode="auto">
            <a:xfrm>
              <a:off x="5406" y="2563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H</a:t>
              </a:r>
              <a:endParaRPr lang="en-US" dirty="0"/>
            </a:p>
          </p:txBody>
        </p:sp>
        <p:sp>
          <p:nvSpPr>
            <p:cNvPr id="42" name="Rectangle 48"/>
            <p:cNvSpPr>
              <a:spLocks noChangeArrowheads="1"/>
            </p:cNvSpPr>
            <p:nvPr/>
          </p:nvSpPr>
          <p:spPr bwMode="auto">
            <a:xfrm>
              <a:off x="5528" y="2636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3" name="Line 49"/>
            <p:cNvSpPr>
              <a:spLocks noChangeShapeType="1"/>
            </p:cNvSpPr>
            <p:nvPr/>
          </p:nvSpPr>
          <p:spPr bwMode="auto">
            <a:xfrm>
              <a:off x="4581" y="2669"/>
              <a:ext cx="8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0"/>
            <p:cNvSpPr>
              <a:spLocks noChangeShapeType="1"/>
            </p:cNvSpPr>
            <p:nvPr/>
          </p:nvSpPr>
          <p:spPr bwMode="auto">
            <a:xfrm>
              <a:off x="4817" y="2669"/>
              <a:ext cx="14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51"/>
            <p:cNvSpPr>
              <a:spLocks noChangeArrowheads="1"/>
            </p:cNvSpPr>
            <p:nvPr/>
          </p:nvSpPr>
          <p:spPr bwMode="auto">
            <a:xfrm>
              <a:off x="1566" y="2547"/>
              <a:ext cx="10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  <p:sp>
          <p:nvSpPr>
            <p:cNvPr id="46" name="Rectangle 52"/>
            <p:cNvSpPr>
              <a:spLocks noChangeArrowheads="1"/>
            </p:cNvSpPr>
            <p:nvPr/>
          </p:nvSpPr>
          <p:spPr bwMode="auto">
            <a:xfrm>
              <a:off x="3259" y="2386"/>
              <a:ext cx="1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H</a:t>
              </a:r>
              <a:endParaRPr lang="en-US" dirty="0"/>
            </a:p>
          </p:txBody>
        </p:sp>
        <p:sp>
          <p:nvSpPr>
            <p:cNvPr id="47" name="Rectangle 53"/>
            <p:cNvSpPr>
              <a:spLocks noChangeArrowheads="1"/>
            </p:cNvSpPr>
            <p:nvPr/>
          </p:nvSpPr>
          <p:spPr bwMode="auto">
            <a:xfrm>
              <a:off x="3382" y="2458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8" name="Rectangle 54"/>
            <p:cNvSpPr>
              <a:spLocks noChangeArrowheads="1"/>
            </p:cNvSpPr>
            <p:nvPr/>
          </p:nvSpPr>
          <p:spPr bwMode="auto">
            <a:xfrm>
              <a:off x="3448" y="2386"/>
              <a:ext cx="11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S</a:t>
              </a:r>
              <a:endParaRPr lang="en-US" dirty="0"/>
            </a:p>
          </p:txBody>
        </p:sp>
        <p:sp>
          <p:nvSpPr>
            <p:cNvPr id="49" name="Rectangle 55"/>
            <p:cNvSpPr>
              <a:spLocks noChangeArrowheads="1"/>
            </p:cNvSpPr>
            <p:nvPr/>
          </p:nvSpPr>
          <p:spPr bwMode="auto">
            <a:xfrm>
              <a:off x="3548" y="2386"/>
              <a:ext cx="13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O</a:t>
              </a:r>
              <a:endParaRPr lang="en-US" dirty="0"/>
            </a:p>
          </p:txBody>
        </p:sp>
        <p:sp>
          <p:nvSpPr>
            <p:cNvPr id="50" name="Rectangle 56"/>
            <p:cNvSpPr>
              <a:spLocks noChangeArrowheads="1"/>
            </p:cNvSpPr>
            <p:nvPr/>
          </p:nvSpPr>
          <p:spPr bwMode="auto">
            <a:xfrm>
              <a:off x="3681" y="2458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51" name="Group 10"/>
          <p:cNvGrpSpPr>
            <a:grpSpLocks/>
          </p:cNvGrpSpPr>
          <p:nvPr/>
        </p:nvGrpSpPr>
        <p:grpSpPr bwMode="auto">
          <a:xfrm>
            <a:off x="1981200" y="4834299"/>
            <a:ext cx="6356350" cy="2133600"/>
            <a:chOff x="1248" y="2352"/>
            <a:chExt cx="4004" cy="1344"/>
          </a:xfrm>
        </p:grpSpPr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1248" y="2352"/>
              <a:ext cx="1008" cy="52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5136" y="3408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57" name="Straight Arrow Connector 56"/>
          <p:cNvCxnSpPr/>
          <p:nvPr/>
        </p:nvCxnSpPr>
        <p:spPr bwMode="auto">
          <a:xfrm>
            <a:off x="5067300" y="5342976"/>
            <a:ext cx="96678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5013512" y="5435102"/>
            <a:ext cx="9793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dirty="0" smtClean="0">
                <a:latin typeface="Times"/>
                <a:cs typeface="Times"/>
              </a:rPr>
              <a:t>140 </a:t>
            </a:r>
            <a:r>
              <a:rPr lang="en-US" sz="2200" dirty="0" smtClean="0">
                <a:latin typeface="Times"/>
                <a:ea typeface="Calibri"/>
                <a:cs typeface="Times"/>
              </a:rPr>
              <a:t>°</a:t>
            </a:r>
            <a:r>
              <a:rPr lang="en-US" sz="2200" dirty="0" smtClean="0">
                <a:latin typeface="Times"/>
                <a:cs typeface="Times"/>
              </a:rPr>
              <a:t>C</a:t>
            </a:r>
            <a:endParaRPr lang="en-US" sz="2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4137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7487"/>
            <a:ext cx="7772400" cy="1467629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Examples of Industrial Synthesis of Ethers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9"/>
          <a:stretch/>
        </p:blipFill>
        <p:spPr bwMode="auto">
          <a:xfrm>
            <a:off x="304800" y="2763838"/>
            <a:ext cx="8534400" cy="234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24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386660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Cleavage of Ethers </a:t>
            </a: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by</a:t>
            </a:r>
            <a:b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4400" b="0" dirty="0" err="1" smtClean="0">
                <a:solidFill>
                  <a:srgbClr val="000000"/>
                </a:solidFill>
                <a:ea typeface="ＭＳ Ｐゴシック" charset="0"/>
              </a:rPr>
              <a:t>HBr</a:t>
            </a: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and HI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3125" y="1981200"/>
            <a:ext cx="7848600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a typeface="ＭＳ Ｐゴシック" charset="0"/>
              </a:rPr>
              <a:t>Ethers are unreactive, which makes them ideal solvents for a lot of different reactions.</a:t>
            </a:r>
          </a:p>
          <a:p>
            <a:r>
              <a:rPr lang="en-US" dirty="0" smtClean="0">
                <a:ea typeface="ＭＳ Ｐゴシック" charset="0"/>
              </a:rPr>
              <a:t>They can be cleaved by heating with concentrated </a:t>
            </a:r>
            <a:r>
              <a:rPr lang="en-US" dirty="0" err="1" smtClean="0">
                <a:ea typeface="ＭＳ Ｐゴシック" charset="0"/>
              </a:rPr>
              <a:t>HBr</a:t>
            </a:r>
            <a:r>
              <a:rPr lang="en-US" dirty="0" smtClean="0">
                <a:ea typeface="ＭＳ Ｐゴシック" charset="0"/>
              </a:rPr>
              <a:t> and HI.</a:t>
            </a:r>
          </a:p>
          <a:p>
            <a:r>
              <a:rPr lang="en-US" dirty="0" smtClean="0">
                <a:ea typeface="ＭＳ Ｐゴシック" charset="0"/>
              </a:rPr>
              <a:t>Reactivity: HI &gt; </a:t>
            </a:r>
            <a:r>
              <a:rPr lang="en-US" dirty="0" err="1" smtClean="0">
                <a:ea typeface="ＭＳ Ｐゴシック" charset="0"/>
              </a:rPr>
              <a:t>HBr</a:t>
            </a:r>
            <a:r>
              <a:rPr lang="en-US" dirty="0" smtClean="0">
                <a:ea typeface="ＭＳ Ｐゴシック" charset="0"/>
              </a:rPr>
              <a:t> 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9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893224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Structure and Polarity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3702" y="4313110"/>
            <a:ext cx="807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charset="0"/>
              </a:rPr>
              <a:t>Oxygen is </a:t>
            </a:r>
            <a:r>
              <a:rPr lang="en-US" sz="2800" i="1" dirty="0" smtClean="0">
                <a:ea typeface="ＭＳ Ｐゴシック" charset="0"/>
              </a:rPr>
              <a:t>sp</a:t>
            </a:r>
            <a:r>
              <a:rPr lang="en-US" sz="2800" baseline="30000" dirty="0" smtClean="0">
                <a:ea typeface="ＭＳ Ｐゴシック" charset="0"/>
              </a:rPr>
              <a:t>3</a:t>
            </a:r>
            <a:r>
              <a:rPr lang="en-US" sz="2800" dirty="0" smtClean="0">
                <a:ea typeface="ＭＳ Ｐゴシック" charset="0"/>
              </a:rPr>
              <a:t> hybridized.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charset="0"/>
              </a:rPr>
              <a:t>Bent molecular geometry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charset="0"/>
              </a:rPr>
              <a:t>Tetrahedral C</a:t>
            </a:r>
            <a:r>
              <a:rPr lang="en-US" sz="2800" dirty="0" smtClean="0">
                <a:ea typeface="ＭＳ Ｐゴシック" charset="0"/>
                <a:cs typeface="Arial" charset="0"/>
              </a:rPr>
              <a:t>—</a:t>
            </a:r>
            <a:r>
              <a:rPr lang="en-US" sz="2800" dirty="0" smtClean="0">
                <a:ea typeface="ＭＳ Ｐゴシック" charset="0"/>
              </a:rPr>
              <a:t>O</a:t>
            </a:r>
            <a:r>
              <a:rPr lang="en-US" sz="2800" dirty="0" smtClean="0">
                <a:ea typeface="ＭＳ Ｐゴシック" charset="0"/>
                <a:cs typeface="Arial" charset="0"/>
              </a:rPr>
              <a:t>—</a:t>
            </a:r>
            <a:r>
              <a:rPr lang="en-US" sz="2800" dirty="0" smtClean="0">
                <a:ea typeface="ＭＳ Ｐゴシック" charset="0"/>
              </a:rPr>
              <a:t>C angle is 110</a:t>
            </a:r>
            <a:r>
              <a:rPr lang="en-US" sz="2800" dirty="0" smtClean="0">
                <a:ea typeface="Calibri"/>
              </a:rPr>
              <a:t>°</a:t>
            </a:r>
            <a:r>
              <a:rPr lang="en-US" sz="2800" dirty="0" smtClean="0">
                <a:ea typeface="ＭＳ Ｐゴシック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charset="0"/>
                <a:cs typeface="Arial" charset="0"/>
              </a:rPr>
              <a:t>Polar C—O bonds</a:t>
            </a:r>
            <a:endParaRPr lang="en-US" sz="2800" dirty="0">
              <a:ea typeface="ＭＳ Ｐゴシック" charset="0"/>
              <a:cs typeface="Arial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" t="1042" r="943" b="5694"/>
          <a:stretch/>
        </p:blipFill>
        <p:spPr bwMode="auto">
          <a:xfrm>
            <a:off x="457200" y="1550796"/>
            <a:ext cx="8077200" cy="24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43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7"/>
            <a:ext cx="7772400" cy="1430997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Mechanism </a:t>
            </a: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of</a:t>
            </a:r>
            <a:b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Ether 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Cleavage </a:t>
            </a: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378893" y="2015374"/>
            <a:ext cx="77724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charset="0"/>
              </a:rPr>
              <a:t>Step 1: Protonation of the oxygen</a:t>
            </a:r>
          </a:p>
          <a:p>
            <a:pPr>
              <a:lnSpc>
                <a:spcPct val="90000"/>
              </a:lnSpc>
            </a:pPr>
            <a:endParaRPr lang="en-US" sz="2800" smtClean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 smtClean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 smtClean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charset="0"/>
              </a:rPr>
              <a:t>Step 2: The halide will attack the carbon and displace the alcohol (S</a:t>
            </a:r>
            <a:r>
              <a:rPr lang="en-US" sz="2800" baseline="-20000" smtClean="0">
                <a:ea typeface="ＭＳ Ｐゴシック" charset="0"/>
              </a:rPr>
              <a:t>N</a:t>
            </a:r>
            <a:r>
              <a:rPr lang="en-US" sz="2800" smtClean="0">
                <a:ea typeface="ＭＳ Ｐゴシック" charset="0"/>
              </a:rPr>
              <a:t>2).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5"/>
          <a:stretch/>
        </p:blipFill>
        <p:spPr bwMode="auto">
          <a:xfrm>
            <a:off x="1905000" y="2585407"/>
            <a:ext cx="5334000" cy="115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6"/>
          <a:stretch/>
        </p:blipFill>
        <p:spPr bwMode="auto">
          <a:xfrm>
            <a:off x="1676400" y="4834774"/>
            <a:ext cx="5791200" cy="118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4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7488"/>
            <a:ext cx="7772400" cy="1569825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Mechanism </a:t>
            </a: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of</a:t>
            </a:r>
            <a:b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Ether 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Cleavage 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393701" y="3699625"/>
            <a:ext cx="8299059" cy="24791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smtClean="0">
                <a:ea typeface="ＭＳ Ｐゴシック" charset="0"/>
              </a:rPr>
              <a:t>Step 3: The alcohol reacts further with the acid to produce another mole of alkyl halide.</a:t>
            </a:r>
          </a:p>
          <a:p>
            <a:r>
              <a:rPr lang="en-US" sz="2800" smtClean="0">
                <a:ea typeface="ＭＳ Ｐゴシック" charset="0"/>
              </a:rPr>
              <a:t>This does not occur with aromatic alcohols (phenols).</a:t>
            </a:r>
            <a:endParaRPr lang="en-US" sz="2800"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2"/>
          <a:stretch/>
        </p:blipFill>
        <p:spPr bwMode="auto">
          <a:xfrm>
            <a:off x="1752600" y="2362201"/>
            <a:ext cx="5638800" cy="58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52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Phenyl Ether Cleavage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5663" y="1981200"/>
            <a:ext cx="828684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a typeface="ＭＳ Ｐゴシック" charset="0"/>
              </a:rPr>
              <a:t>Phenol cannot react further to become a halide because an S</a:t>
            </a:r>
            <a:r>
              <a:rPr lang="en-US" sz="2400" baseline="-20000" dirty="0" smtClean="0">
                <a:ea typeface="ＭＳ Ｐゴシック" charset="0"/>
              </a:rPr>
              <a:t>N</a:t>
            </a:r>
            <a:r>
              <a:rPr lang="en-US" dirty="0" smtClean="0">
                <a:ea typeface="ＭＳ Ｐゴシック" charset="0"/>
              </a:rPr>
              <a:t>2 reaction cannot occur on an </a:t>
            </a:r>
            <a:r>
              <a:rPr lang="en-US" i="1" dirty="0" smtClean="0">
                <a:ea typeface="ＭＳ Ｐゴシック" charset="0"/>
              </a:rPr>
              <a:t>sp</a:t>
            </a:r>
            <a:r>
              <a:rPr lang="en-US" baseline="30000" dirty="0" smtClean="0">
                <a:ea typeface="ＭＳ Ｐゴシック" charset="0"/>
              </a:rPr>
              <a:t>2</a:t>
            </a:r>
            <a:r>
              <a:rPr lang="en-US" dirty="0" smtClean="0">
                <a:ea typeface="ＭＳ Ｐゴシック" charset="0"/>
              </a:rPr>
              <a:t> carbon.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0"/>
          <a:stretch/>
        </p:blipFill>
        <p:spPr bwMode="auto">
          <a:xfrm>
            <a:off x="304800" y="3949700"/>
            <a:ext cx="8534400" cy="169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10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chemeClr val="tx1"/>
                </a:solidFill>
                <a:ea typeface="ＭＳ Ｐゴシック" charset="0"/>
              </a:rPr>
              <a:t>Autoxidation of Ethers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6485" y="1749191"/>
            <a:ext cx="811587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mtClean="0">
                <a:ea typeface="ＭＳ Ｐゴシック" charset="0"/>
              </a:rPr>
              <a:t>In the presence of atmospheric oxygen, ethers slowly oxidize to hydroperoxides and dialkyl peroxides.</a:t>
            </a:r>
          </a:p>
          <a:p>
            <a:r>
              <a:rPr lang="en-US" smtClean="0">
                <a:ea typeface="ＭＳ Ｐゴシック" charset="0"/>
              </a:rPr>
              <a:t>Both are highly explosive.</a:t>
            </a:r>
          </a:p>
          <a:p>
            <a:r>
              <a:rPr lang="en-US" smtClean="0">
                <a:ea typeface="ＭＳ Ｐゴシック" charset="0"/>
              </a:rPr>
              <a:t>Precautions:</a:t>
            </a:r>
          </a:p>
          <a:p>
            <a:pPr lvl="1"/>
            <a:r>
              <a:rPr lang="en-US" smtClean="0">
                <a:ea typeface="ＭＳ Ｐゴシック" charset="0"/>
              </a:rPr>
              <a:t>Do not distill to dryness.</a:t>
            </a:r>
          </a:p>
          <a:p>
            <a:pPr lvl="1"/>
            <a:r>
              <a:rPr lang="en-US" smtClean="0">
                <a:ea typeface="ＭＳ Ｐゴシック" charset="0"/>
              </a:rPr>
              <a:t>Store in full bottles with tight caps.     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6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Mechanism of Autoxidation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 bwMode="auto">
          <a:xfrm>
            <a:off x="304800" y="2438400"/>
            <a:ext cx="8534400" cy="253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69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Thioethers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9476" y="1468813"/>
            <a:ext cx="8056024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a typeface="ＭＳ Ｐゴシック" charset="0"/>
              </a:rPr>
              <a:t>R</a:t>
            </a:r>
            <a:r>
              <a:rPr lang="en-US" dirty="0" smtClean="0">
                <a:ea typeface="ＭＳ Ｐゴシック" charset="0"/>
                <a:cs typeface="Arial" charset="0"/>
              </a:rPr>
              <a:t>—</a:t>
            </a:r>
            <a:r>
              <a:rPr lang="en-US" dirty="0" smtClean="0">
                <a:ea typeface="ＭＳ Ｐゴシック" charset="0"/>
              </a:rPr>
              <a:t>S</a:t>
            </a:r>
            <a:r>
              <a:rPr lang="en-US" dirty="0" smtClean="0">
                <a:ea typeface="ＭＳ Ｐゴシック" charset="0"/>
                <a:cs typeface="Arial" charset="0"/>
              </a:rPr>
              <a:t>—</a:t>
            </a:r>
            <a:r>
              <a:rPr lang="en-US" dirty="0" smtClean="0">
                <a:ea typeface="ＭＳ Ｐゴシック" charset="0"/>
              </a:rPr>
              <a:t>R</a:t>
            </a:r>
            <a:r>
              <a:rPr lang="en-US" dirty="0" smtClean="0">
                <a:ea typeface="ＭＳ Ｐゴシック" charset="0"/>
                <a:sym typeface="Symbol" charset="0"/>
              </a:rPr>
              <a:t></a:t>
            </a:r>
            <a:r>
              <a:rPr lang="en-US" dirty="0" smtClean="0">
                <a:ea typeface="ＭＳ Ｐゴシック" charset="0"/>
              </a:rPr>
              <a:t>, analog of ether</a:t>
            </a:r>
          </a:p>
          <a:p>
            <a:r>
              <a:rPr lang="en-US" dirty="0" smtClean="0">
                <a:ea typeface="ＭＳ Ｐゴシック" charset="0"/>
              </a:rPr>
              <a:t>Name sulfides like ethers, replacing sulfide for ether in the common name, or </a:t>
            </a:r>
            <a:r>
              <a:rPr lang="en-US" i="1" dirty="0" err="1" smtClean="0">
                <a:ea typeface="ＭＳ Ｐゴシック" charset="0"/>
              </a:rPr>
              <a:t>alkylthio</a:t>
            </a:r>
            <a:r>
              <a:rPr lang="en-US" dirty="0" smtClean="0">
                <a:ea typeface="ＭＳ Ｐゴシック" charset="0"/>
              </a:rPr>
              <a:t> for </a:t>
            </a:r>
            <a:r>
              <a:rPr lang="en-US" i="1" dirty="0" err="1" smtClean="0">
                <a:ea typeface="ＭＳ Ｐゴシック" charset="0"/>
              </a:rPr>
              <a:t>alkoxy</a:t>
            </a:r>
            <a:r>
              <a:rPr lang="en-US" dirty="0" smtClean="0">
                <a:ea typeface="ＭＳ Ｐゴシック" charset="0"/>
              </a:rPr>
              <a:t> in the IUPAC system.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2"/>
          <a:stretch/>
        </p:blipFill>
        <p:spPr bwMode="auto">
          <a:xfrm>
            <a:off x="304800" y="4513986"/>
            <a:ext cx="8534400" cy="138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80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 dirty="0" err="1">
                <a:solidFill>
                  <a:srgbClr val="000000"/>
                </a:solidFill>
                <a:ea typeface="ＭＳ Ｐゴシック" charset="0"/>
              </a:rPr>
              <a:t>Thiols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 and </a:t>
            </a:r>
            <a:r>
              <a:rPr lang="en-US" sz="4400" b="0" dirty="0" err="1">
                <a:solidFill>
                  <a:srgbClr val="000000"/>
                </a:solidFill>
                <a:ea typeface="ＭＳ Ｐゴシック" charset="0"/>
              </a:rPr>
              <a:t>Thiolates</a:t>
            </a:r>
            <a:endParaRPr lang="en-US" sz="4400" b="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Rectangle 12"/>
          <p:cNvSpPr txBox="1">
            <a:spLocks noChangeArrowheads="1"/>
          </p:cNvSpPr>
          <p:nvPr/>
        </p:nvSpPr>
        <p:spPr>
          <a:xfrm>
            <a:off x="389476" y="4114800"/>
            <a:ext cx="7772400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smtClean="0">
                <a:solidFill>
                  <a:srgbClr val="000000"/>
                </a:solidFill>
                <a:ea typeface="ＭＳ Ｐゴシック" charset="0"/>
              </a:rPr>
              <a:t>Thioethers are easily synthesized by the Williamson ether synthesis using a thiolate ion as the nucleophile.</a:t>
            </a:r>
            <a:endParaRPr lang="en-US" sz="280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6"/>
          <a:stretch/>
        </p:blipFill>
        <p:spPr bwMode="auto">
          <a:xfrm>
            <a:off x="304800" y="2438400"/>
            <a:ext cx="8534400" cy="73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9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3702" y="1828800"/>
            <a:ext cx="85042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300" dirty="0" smtClean="0">
                <a:latin typeface="Arial" charset="0"/>
                <a:ea typeface="ＭＳ Ｐゴシック" charset="0"/>
              </a:rPr>
              <a:t>Sulfides are easily oxidized to </a:t>
            </a:r>
            <a:r>
              <a:rPr lang="en-US" sz="2300" dirty="0" err="1" smtClean="0">
                <a:latin typeface="Arial" charset="0"/>
                <a:ea typeface="ＭＳ Ｐゴシック" charset="0"/>
              </a:rPr>
              <a:t>sulfoxides</a:t>
            </a:r>
            <a:r>
              <a:rPr lang="en-US" sz="2300" dirty="0" smtClean="0">
                <a:latin typeface="Arial" charset="0"/>
                <a:ea typeface="ＭＳ Ｐゴシック" charset="0"/>
              </a:rPr>
              <a:t> and </a:t>
            </a:r>
            <a:r>
              <a:rPr lang="en-US" sz="2300" dirty="0" err="1" smtClean="0">
                <a:latin typeface="Arial" charset="0"/>
                <a:ea typeface="ＭＳ Ｐゴシック" charset="0"/>
              </a:rPr>
              <a:t>sulfones</a:t>
            </a:r>
            <a:r>
              <a:rPr lang="en-US" sz="2300" dirty="0" smtClean="0">
                <a:latin typeface="Arial" charset="0"/>
                <a:ea typeface="ＭＳ Ｐゴシック" charset="0"/>
              </a:rPr>
              <a:t>.</a:t>
            </a:r>
            <a:endParaRPr lang="en-US" sz="2300" dirty="0">
              <a:latin typeface="Arial" charset="0"/>
              <a:ea typeface="ＭＳ Ｐゴシック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3702" y="4164013"/>
            <a:ext cx="837233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300" dirty="0" smtClean="0"/>
              <a:t>Sulfides </a:t>
            </a:r>
            <a:r>
              <a:rPr lang="en-US" sz="2300" dirty="0"/>
              <a:t>react with unhindered alkyl </a:t>
            </a:r>
            <a:r>
              <a:rPr lang="en-US" sz="2300" dirty="0" smtClean="0"/>
              <a:t>halides to </a:t>
            </a:r>
            <a:r>
              <a:rPr lang="en-US" sz="2300" dirty="0"/>
              <a:t>give </a:t>
            </a:r>
            <a:r>
              <a:rPr lang="en-US" sz="2300" dirty="0" err="1"/>
              <a:t>sulfonium</a:t>
            </a:r>
            <a:r>
              <a:rPr lang="en-US" sz="2300" dirty="0"/>
              <a:t> salts.</a:t>
            </a:r>
          </a:p>
        </p:txBody>
      </p:sp>
      <p:grpSp>
        <p:nvGrpSpPr>
          <p:cNvPr id="5" name="Group 10"/>
          <p:cNvGrpSpPr>
            <a:grpSpLocks noChangeAspect="1"/>
          </p:cNvGrpSpPr>
          <p:nvPr/>
        </p:nvGrpSpPr>
        <p:grpSpPr bwMode="auto">
          <a:xfrm>
            <a:off x="266700" y="2651381"/>
            <a:ext cx="8610600" cy="1246188"/>
            <a:chOff x="240" y="1872"/>
            <a:chExt cx="5424" cy="785"/>
          </a:xfrm>
        </p:grpSpPr>
        <p:sp>
          <p:nvSpPr>
            <p:cNvPr id="6" name="AutoShape 9"/>
            <p:cNvSpPr>
              <a:spLocks noChangeAspect="1" noChangeArrowheads="1" noTextEdit="1"/>
            </p:cNvSpPr>
            <p:nvPr/>
          </p:nvSpPr>
          <p:spPr bwMode="auto">
            <a:xfrm>
              <a:off x="240" y="1872"/>
              <a:ext cx="5424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01" y="2157"/>
              <a:ext cx="10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403" y="2157"/>
              <a:ext cx="1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506" y="2218"/>
              <a:ext cx="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741" y="2157"/>
              <a:ext cx="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S</a:t>
              </a:r>
              <a:endParaRPr lang="en-US">
                <a:latin typeface="+mn-lt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980" y="2157"/>
              <a:ext cx="10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083" y="2157"/>
              <a:ext cx="1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1186" y="2218"/>
              <a:ext cx="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571" y="2246"/>
              <a:ext cx="161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835" y="2246"/>
              <a:ext cx="13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1617" y="2054"/>
              <a:ext cx="1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1720" y="2115"/>
              <a:ext cx="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1776" y="2054"/>
              <a:ext cx="11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O</a:t>
              </a:r>
              <a:endParaRPr lang="en-US">
                <a:latin typeface="+mn-lt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1888" y="2115"/>
              <a:ext cx="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1468" y="2288"/>
              <a:ext cx="10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1570" y="2288"/>
              <a:ext cx="1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1673" y="2349"/>
              <a:ext cx="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1729" y="2288"/>
              <a:ext cx="10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1832" y="2288"/>
              <a:ext cx="11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O</a:t>
              </a:r>
              <a:endParaRPr lang="en-US">
                <a:latin typeface="+mn-lt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1944" y="2288"/>
              <a:ext cx="11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solidFill>
                    <a:srgbClr val="000000"/>
                  </a:solidFill>
                  <a:latin typeface="+mn-lt"/>
                </a:rPr>
                <a:t>O</a:t>
              </a:r>
              <a:endParaRPr lang="en-US" dirty="0">
                <a:latin typeface="+mn-lt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2056" y="2288"/>
              <a:ext cx="1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2485" y="2185"/>
              <a:ext cx="10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2588" y="2185"/>
              <a:ext cx="1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31" name="Rectangle 35"/>
            <p:cNvSpPr>
              <a:spLocks noChangeArrowheads="1"/>
            </p:cNvSpPr>
            <p:nvPr/>
          </p:nvSpPr>
          <p:spPr bwMode="auto">
            <a:xfrm>
              <a:off x="2691" y="2246"/>
              <a:ext cx="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926" y="2185"/>
              <a:ext cx="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S</a:t>
              </a:r>
              <a:endParaRPr lang="en-US">
                <a:latin typeface="+mn-lt"/>
              </a:endParaRPr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3165" y="2185"/>
              <a:ext cx="10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3268" y="2185"/>
              <a:ext cx="1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3370" y="2246"/>
              <a:ext cx="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2912" y="1935"/>
              <a:ext cx="11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O</a:t>
              </a:r>
              <a:endParaRPr lang="en-US">
                <a:latin typeface="+mn-lt"/>
              </a:endParaRPr>
            </a:p>
          </p:txBody>
        </p: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>
              <a:off x="2756" y="2274"/>
              <a:ext cx="161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>
              <a:off x="3019" y="2274"/>
              <a:ext cx="137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 flipV="1">
              <a:off x="2987" y="2094"/>
              <a:ext cx="0" cy="11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 flipV="1">
              <a:off x="2949" y="2094"/>
              <a:ext cx="0" cy="11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3652" y="2297"/>
              <a:ext cx="10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3755" y="2297"/>
              <a:ext cx="1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3858" y="2358"/>
              <a:ext cx="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3914" y="2297"/>
              <a:ext cx="10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45" name="Rectangle 49"/>
            <p:cNvSpPr>
              <a:spLocks noChangeArrowheads="1"/>
            </p:cNvSpPr>
            <p:nvPr/>
          </p:nvSpPr>
          <p:spPr bwMode="auto">
            <a:xfrm>
              <a:off x="4016" y="2297"/>
              <a:ext cx="11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O</a:t>
              </a:r>
              <a:endParaRPr lang="en-US">
                <a:latin typeface="+mn-lt"/>
              </a:endParaRPr>
            </a:p>
          </p:txBody>
        </p:sp>
        <p:sp>
          <p:nvSpPr>
            <p:cNvPr id="46" name="Rectangle 50"/>
            <p:cNvSpPr>
              <a:spLocks noChangeArrowheads="1"/>
            </p:cNvSpPr>
            <p:nvPr/>
          </p:nvSpPr>
          <p:spPr bwMode="auto">
            <a:xfrm>
              <a:off x="4128" y="2297"/>
              <a:ext cx="11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O</a:t>
              </a:r>
              <a:endParaRPr lang="en-US">
                <a:latin typeface="+mn-lt"/>
              </a:endParaRPr>
            </a:p>
          </p:txBody>
        </p:sp>
        <p:sp>
          <p:nvSpPr>
            <p:cNvPr id="47" name="Rectangle 51"/>
            <p:cNvSpPr>
              <a:spLocks noChangeArrowheads="1"/>
            </p:cNvSpPr>
            <p:nvPr/>
          </p:nvSpPr>
          <p:spPr bwMode="auto">
            <a:xfrm>
              <a:off x="4240" y="2297"/>
              <a:ext cx="1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48" name="Rectangle 52"/>
            <p:cNvSpPr>
              <a:spLocks noChangeArrowheads="1"/>
            </p:cNvSpPr>
            <p:nvPr/>
          </p:nvSpPr>
          <p:spPr bwMode="auto">
            <a:xfrm>
              <a:off x="3802" y="2063"/>
              <a:ext cx="1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49" name="Rectangle 53"/>
            <p:cNvSpPr>
              <a:spLocks noChangeArrowheads="1"/>
            </p:cNvSpPr>
            <p:nvPr/>
          </p:nvSpPr>
          <p:spPr bwMode="auto">
            <a:xfrm>
              <a:off x="3904" y="2124"/>
              <a:ext cx="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50" name="Rectangle 54"/>
            <p:cNvSpPr>
              <a:spLocks noChangeArrowheads="1"/>
            </p:cNvSpPr>
            <p:nvPr/>
          </p:nvSpPr>
          <p:spPr bwMode="auto">
            <a:xfrm>
              <a:off x="3960" y="2063"/>
              <a:ext cx="11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O</a:t>
              </a:r>
              <a:endParaRPr lang="en-US">
                <a:latin typeface="+mn-lt"/>
              </a:endParaRPr>
            </a:p>
          </p:txBody>
        </p:sp>
        <p:sp>
          <p:nvSpPr>
            <p:cNvPr id="51" name="Rectangle 55"/>
            <p:cNvSpPr>
              <a:spLocks noChangeArrowheads="1"/>
            </p:cNvSpPr>
            <p:nvPr/>
          </p:nvSpPr>
          <p:spPr bwMode="auto">
            <a:xfrm>
              <a:off x="4072" y="2124"/>
              <a:ext cx="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54" name="Rectangle 58"/>
            <p:cNvSpPr>
              <a:spLocks noChangeArrowheads="1"/>
            </p:cNvSpPr>
            <p:nvPr/>
          </p:nvSpPr>
          <p:spPr bwMode="auto">
            <a:xfrm>
              <a:off x="4670" y="2175"/>
              <a:ext cx="10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55" name="Rectangle 59"/>
            <p:cNvSpPr>
              <a:spLocks noChangeArrowheads="1"/>
            </p:cNvSpPr>
            <p:nvPr/>
          </p:nvSpPr>
          <p:spPr bwMode="auto">
            <a:xfrm>
              <a:off x="4772" y="2175"/>
              <a:ext cx="1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56" name="Rectangle 60"/>
            <p:cNvSpPr>
              <a:spLocks noChangeArrowheads="1"/>
            </p:cNvSpPr>
            <p:nvPr/>
          </p:nvSpPr>
          <p:spPr bwMode="auto">
            <a:xfrm>
              <a:off x="4875" y="2236"/>
              <a:ext cx="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57" name="Rectangle 61"/>
            <p:cNvSpPr>
              <a:spLocks noChangeArrowheads="1"/>
            </p:cNvSpPr>
            <p:nvPr/>
          </p:nvSpPr>
          <p:spPr bwMode="auto">
            <a:xfrm>
              <a:off x="5110" y="2175"/>
              <a:ext cx="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S</a:t>
              </a:r>
              <a:endParaRPr lang="en-US">
                <a:latin typeface="+mn-lt"/>
              </a:endParaRPr>
            </a:p>
          </p:txBody>
        </p:sp>
        <p:sp>
          <p:nvSpPr>
            <p:cNvPr id="58" name="Rectangle 62"/>
            <p:cNvSpPr>
              <a:spLocks noChangeArrowheads="1"/>
            </p:cNvSpPr>
            <p:nvPr/>
          </p:nvSpPr>
          <p:spPr bwMode="auto">
            <a:xfrm>
              <a:off x="5349" y="2175"/>
              <a:ext cx="10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59" name="Rectangle 63"/>
            <p:cNvSpPr>
              <a:spLocks noChangeArrowheads="1"/>
            </p:cNvSpPr>
            <p:nvPr/>
          </p:nvSpPr>
          <p:spPr bwMode="auto">
            <a:xfrm>
              <a:off x="5452" y="2175"/>
              <a:ext cx="1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>
              <a:off x="5555" y="2236"/>
              <a:ext cx="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61" name="Rectangle 65"/>
            <p:cNvSpPr>
              <a:spLocks noChangeArrowheads="1"/>
            </p:cNvSpPr>
            <p:nvPr/>
          </p:nvSpPr>
          <p:spPr bwMode="auto">
            <a:xfrm>
              <a:off x="5096" y="1926"/>
              <a:ext cx="11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O</a:t>
              </a:r>
              <a:endParaRPr lang="en-US">
                <a:latin typeface="+mn-lt"/>
              </a:endParaRPr>
            </a:p>
          </p:txBody>
        </p:sp>
        <p:sp>
          <p:nvSpPr>
            <p:cNvPr id="62" name="Rectangle 66"/>
            <p:cNvSpPr>
              <a:spLocks noChangeArrowheads="1"/>
            </p:cNvSpPr>
            <p:nvPr/>
          </p:nvSpPr>
          <p:spPr bwMode="auto">
            <a:xfrm>
              <a:off x="5096" y="2425"/>
              <a:ext cx="11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+mn-lt"/>
                </a:rPr>
                <a:t>O</a:t>
              </a:r>
              <a:endParaRPr lang="en-US">
                <a:latin typeface="+mn-lt"/>
              </a:endParaRPr>
            </a:p>
          </p:txBody>
        </p:sp>
        <p:sp>
          <p:nvSpPr>
            <p:cNvPr id="63" name="Line 67"/>
            <p:cNvSpPr>
              <a:spLocks noChangeShapeType="1"/>
            </p:cNvSpPr>
            <p:nvPr/>
          </p:nvSpPr>
          <p:spPr bwMode="auto">
            <a:xfrm>
              <a:off x="4940" y="2265"/>
              <a:ext cx="161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" name="Line 68"/>
            <p:cNvSpPr>
              <a:spLocks noChangeShapeType="1"/>
            </p:cNvSpPr>
            <p:nvPr/>
          </p:nvSpPr>
          <p:spPr bwMode="auto">
            <a:xfrm>
              <a:off x="5204" y="2265"/>
              <a:ext cx="13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" name="Line 69"/>
            <p:cNvSpPr>
              <a:spLocks noChangeShapeType="1"/>
            </p:cNvSpPr>
            <p:nvPr/>
          </p:nvSpPr>
          <p:spPr bwMode="auto">
            <a:xfrm flipV="1">
              <a:off x="5171" y="2085"/>
              <a:ext cx="0" cy="10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" name="Line 70"/>
            <p:cNvSpPr>
              <a:spLocks noChangeShapeType="1"/>
            </p:cNvSpPr>
            <p:nvPr/>
          </p:nvSpPr>
          <p:spPr bwMode="auto">
            <a:xfrm flipV="1">
              <a:off x="5134" y="2085"/>
              <a:ext cx="0" cy="10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" name="Line 71"/>
            <p:cNvSpPr>
              <a:spLocks noChangeShapeType="1"/>
            </p:cNvSpPr>
            <p:nvPr/>
          </p:nvSpPr>
          <p:spPr bwMode="auto">
            <a:xfrm>
              <a:off x="5134" y="2335"/>
              <a:ext cx="0" cy="10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" name="Line 72"/>
            <p:cNvSpPr>
              <a:spLocks noChangeShapeType="1"/>
            </p:cNvSpPr>
            <p:nvPr/>
          </p:nvSpPr>
          <p:spPr bwMode="auto">
            <a:xfrm>
              <a:off x="5171" y="2335"/>
              <a:ext cx="0" cy="10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69" name="Group 74"/>
          <p:cNvGrpSpPr>
            <a:grpSpLocks noChangeAspect="1"/>
          </p:cNvGrpSpPr>
          <p:nvPr/>
        </p:nvGrpSpPr>
        <p:grpSpPr bwMode="auto">
          <a:xfrm>
            <a:off x="876300" y="5029200"/>
            <a:ext cx="7391400" cy="1309688"/>
            <a:chOff x="480" y="3216"/>
            <a:chExt cx="4656" cy="825"/>
          </a:xfrm>
        </p:grpSpPr>
        <p:sp>
          <p:nvSpPr>
            <p:cNvPr id="70" name="AutoShape 73"/>
            <p:cNvSpPr>
              <a:spLocks noChangeAspect="1" noChangeArrowheads="1" noTextEdit="1"/>
            </p:cNvSpPr>
            <p:nvPr/>
          </p:nvSpPr>
          <p:spPr bwMode="auto">
            <a:xfrm>
              <a:off x="480" y="3216"/>
              <a:ext cx="4656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1" name="Rectangle 75"/>
            <p:cNvSpPr>
              <a:spLocks noChangeArrowheads="1"/>
            </p:cNvSpPr>
            <p:nvPr/>
          </p:nvSpPr>
          <p:spPr bwMode="auto">
            <a:xfrm>
              <a:off x="1792" y="3459"/>
              <a:ext cx="13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+</a:t>
              </a:r>
              <a:endParaRPr lang="en-US">
                <a:latin typeface="+mn-lt"/>
              </a:endParaRPr>
            </a:p>
          </p:txBody>
        </p:sp>
        <p:sp>
          <p:nvSpPr>
            <p:cNvPr id="72" name="Rectangle 76"/>
            <p:cNvSpPr>
              <a:spLocks noChangeArrowheads="1"/>
            </p:cNvSpPr>
            <p:nvPr/>
          </p:nvSpPr>
          <p:spPr bwMode="auto">
            <a:xfrm>
              <a:off x="549" y="3454"/>
              <a:ext cx="11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73" name="Rectangle 77"/>
            <p:cNvSpPr>
              <a:spLocks noChangeArrowheads="1"/>
            </p:cNvSpPr>
            <p:nvPr/>
          </p:nvSpPr>
          <p:spPr bwMode="auto">
            <a:xfrm>
              <a:off x="665" y="3454"/>
              <a:ext cx="12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74" name="Rectangle 78"/>
            <p:cNvSpPr>
              <a:spLocks noChangeArrowheads="1"/>
            </p:cNvSpPr>
            <p:nvPr/>
          </p:nvSpPr>
          <p:spPr bwMode="auto">
            <a:xfrm>
              <a:off x="782" y="3523"/>
              <a:ext cx="8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75" name="Rectangle 79"/>
            <p:cNvSpPr>
              <a:spLocks noChangeArrowheads="1"/>
            </p:cNvSpPr>
            <p:nvPr/>
          </p:nvSpPr>
          <p:spPr bwMode="auto">
            <a:xfrm>
              <a:off x="1048" y="3454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S</a:t>
              </a:r>
              <a:endParaRPr lang="en-US">
                <a:latin typeface="+mn-lt"/>
              </a:endParaRPr>
            </a:p>
          </p:txBody>
        </p:sp>
        <p:sp>
          <p:nvSpPr>
            <p:cNvPr id="76" name="Rectangle 80"/>
            <p:cNvSpPr>
              <a:spLocks noChangeArrowheads="1"/>
            </p:cNvSpPr>
            <p:nvPr/>
          </p:nvSpPr>
          <p:spPr bwMode="auto">
            <a:xfrm>
              <a:off x="1319" y="3454"/>
              <a:ext cx="11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77" name="Rectangle 81"/>
            <p:cNvSpPr>
              <a:spLocks noChangeArrowheads="1"/>
            </p:cNvSpPr>
            <p:nvPr/>
          </p:nvSpPr>
          <p:spPr bwMode="auto">
            <a:xfrm>
              <a:off x="1436" y="3454"/>
              <a:ext cx="12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78" name="Rectangle 82"/>
            <p:cNvSpPr>
              <a:spLocks noChangeArrowheads="1"/>
            </p:cNvSpPr>
            <p:nvPr/>
          </p:nvSpPr>
          <p:spPr bwMode="auto">
            <a:xfrm>
              <a:off x="1552" y="3523"/>
              <a:ext cx="8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79" name="Line 83"/>
            <p:cNvSpPr>
              <a:spLocks noChangeShapeType="1"/>
            </p:cNvSpPr>
            <p:nvPr/>
          </p:nvSpPr>
          <p:spPr bwMode="auto">
            <a:xfrm>
              <a:off x="856" y="3554"/>
              <a:ext cx="18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0" name="Line 84"/>
            <p:cNvSpPr>
              <a:spLocks noChangeShapeType="1"/>
            </p:cNvSpPr>
            <p:nvPr/>
          </p:nvSpPr>
          <p:spPr bwMode="auto">
            <a:xfrm>
              <a:off x="1154" y="3554"/>
              <a:ext cx="15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1" name="Rectangle 85"/>
            <p:cNvSpPr>
              <a:spLocks noChangeArrowheads="1"/>
            </p:cNvSpPr>
            <p:nvPr/>
          </p:nvSpPr>
          <p:spPr bwMode="auto">
            <a:xfrm>
              <a:off x="2051" y="3465"/>
              <a:ext cx="11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+mn-lt"/>
                </a:rPr>
                <a:t>C</a:t>
              </a:r>
              <a:endParaRPr lang="en-US" dirty="0">
                <a:latin typeface="+mn-lt"/>
              </a:endParaRPr>
            </a:p>
          </p:txBody>
        </p:sp>
        <p:sp>
          <p:nvSpPr>
            <p:cNvPr id="82" name="Rectangle 86"/>
            <p:cNvSpPr>
              <a:spLocks noChangeArrowheads="1"/>
            </p:cNvSpPr>
            <p:nvPr/>
          </p:nvSpPr>
          <p:spPr bwMode="auto">
            <a:xfrm>
              <a:off x="2168" y="3465"/>
              <a:ext cx="12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83" name="Rectangle 87"/>
            <p:cNvSpPr>
              <a:spLocks noChangeArrowheads="1"/>
            </p:cNvSpPr>
            <p:nvPr/>
          </p:nvSpPr>
          <p:spPr bwMode="auto">
            <a:xfrm>
              <a:off x="2284" y="3533"/>
              <a:ext cx="8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84" name="Rectangle 88"/>
            <p:cNvSpPr>
              <a:spLocks noChangeArrowheads="1"/>
            </p:cNvSpPr>
            <p:nvPr/>
          </p:nvSpPr>
          <p:spPr bwMode="auto">
            <a:xfrm>
              <a:off x="2572" y="3465"/>
              <a:ext cx="4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I</a:t>
              </a:r>
              <a:endParaRPr lang="en-US">
                <a:latin typeface="+mn-lt"/>
              </a:endParaRPr>
            </a:p>
          </p:txBody>
        </p:sp>
        <p:sp>
          <p:nvSpPr>
            <p:cNvPr id="85" name="Line 89"/>
            <p:cNvSpPr>
              <a:spLocks noChangeShapeType="1"/>
            </p:cNvSpPr>
            <p:nvPr/>
          </p:nvSpPr>
          <p:spPr bwMode="auto">
            <a:xfrm>
              <a:off x="2358" y="3565"/>
              <a:ext cx="19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8" name="Rectangle 92"/>
            <p:cNvSpPr>
              <a:spLocks noChangeArrowheads="1"/>
            </p:cNvSpPr>
            <p:nvPr/>
          </p:nvSpPr>
          <p:spPr bwMode="auto">
            <a:xfrm>
              <a:off x="3692" y="3475"/>
              <a:ext cx="11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89" name="Rectangle 93"/>
            <p:cNvSpPr>
              <a:spLocks noChangeArrowheads="1"/>
            </p:cNvSpPr>
            <p:nvPr/>
          </p:nvSpPr>
          <p:spPr bwMode="auto">
            <a:xfrm>
              <a:off x="3808" y="3475"/>
              <a:ext cx="12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90" name="Rectangle 94"/>
            <p:cNvSpPr>
              <a:spLocks noChangeArrowheads="1"/>
            </p:cNvSpPr>
            <p:nvPr/>
          </p:nvSpPr>
          <p:spPr bwMode="auto">
            <a:xfrm>
              <a:off x="3924" y="3544"/>
              <a:ext cx="8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91" name="Rectangle 95"/>
            <p:cNvSpPr>
              <a:spLocks noChangeArrowheads="1"/>
            </p:cNvSpPr>
            <p:nvPr/>
          </p:nvSpPr>
          <p:spPr bwMode="auto">
            <a:xfrm>
              <a:off x="4191" y="3475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S</a:t>
              </a:r>
              <a:endParaRPr lang="en-US">
                <a:latin typeface="+mn-lt"/>
              </a:endParaRPr>
            </a:p>
          </p:txBody>
        </p:sp>
        <p:sp>
          <p:nvSpPr>
            <p:cNvPr id="92" name="Rectangle 96"/>
            <p:cNvSpPr>
              <a:spLocks noChangeArrowheads="1"/>
            </p:cNvSpPr>
            <p:nvPr/>
          </p:nvSpPr>
          <p:spPr bwMode="auto">
            <a:xfrm>
              <a:off x="4462" y="3475"/>
              <a:ext cx="11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93" name="Rectangle 97"/>
            <p:cNvSpPr>
              <a:spLocks noChangeArrowheads="1"/>
            </p:cNvSpPr>
            <p:nvPr/>
          </p:nvSpPr>
          <p:spPr bwMode="auto">
            <a:xfrm>
              <a:off x="4578" y="3475"/>
              <a:ext cx="12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94" name="Rectangle 98"/>
            <p:cNvSpPr>
              <a:spLocks noChangeArrowheads="1"/>
            </p:cNvSpPr>
            <p:nvPr/>
          </p:nvSpPr>
          <p:spPr bwMode="auto">
            <a:xfrm>
              <a:off x="4695" y="3544"/>
              <a:ext cx="8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95" name="Rectangle 99"/>
            <p:cNvSpPr>
              <a:spLocks noChangeArrowheads="1"/>
            </p:cNvSpPr>
            <p:nvPr/>
          </p:nvSpPr>
          <p:spPr bwMode="auto">
            <a:xfrm>
              <a:off x="4180" y="3758"/>
              <a:ext cx="11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C</a:t>
              </a:r>
              <a:endParaRPr lang="en-US">
                <a:latin typeface="+mn-lt"/>
              </a:endParaRPr>
            </a:p>
          </p:txBody>
        </p:sp>
        <p:sp>
          <p:nvSpPr>
            <p:cNvPr id="96" name="Rectangle 100"/>
            <p:cNvSpPr>
              <a:spLocks noChangeArrowheads="1"/>
            </p:cNvSpPr>
            <p:nvPr/>
          </p:nvSpPr>
          <p:spPr bwMode="auto">
            <a:xfrm>
              <a:off x="4297" y="3758"/>
              <a:ext cx="12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H</a:t>
              </a:r>
              <a:endParaRPr lang="en-US">
                <a:latin typeface="+mn-lt"/>
              </a:endParaRPr>
            </a:p>
          </p:txBody>
        </p:sp>
        <p:sp>
          <p:nvSpPr>
            <p:cNvPr id="97" name="Rectangle 101"/>
            <p:cNvSpPr>
              <a:spLocks noChangeArrowheads="1"/>
            </p:cNvSpPr>
            <p:nvPr/>
          </p:nvSpPr>
          <p:spPr bwMode="auto">
            <a:xfrm>
              <a:off x="4413" y="3826"/>
              <a:ext cx="8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98" name="Line 102"/>
            <p:cNvSpPr>
              <a:spLocks noChangeShapeType="1"/>
            </p:cNvSpPr>
            <p:nvPr/>
          </p:nvSpPr>
          <p:spPr bwMode="auto">
            <a:xfrm>
              <a:off x="3998" y="3576"/>
              <a:ext cx="18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9" name="Line 103"/>
            <p:cNvSpPr>
              <a:spLocks noChangeShapeType="1"/>
            </p:cNvSpPr>
            <p:nvPr/>
          </p:nvSpPr>
          <p:spPr bwMode="auto">
            <a:xfrm>
              <a:off x="4297" y="3576"/>
              <a:ext cx="154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0" name="Line 104"/>
            <p:cNvSpPr>
              <a:spLocks noChangeShapeType="1"/>
            </p:cNvSpPr>
            <p:nvPr/>
          </p:nvSpPr>
          <p:spPr bwMode="auto">
            <a:xfrm>
              <a:off x="4239" y="3655"/>
              <a:ext cx="0" cy="12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1" name="Rectangle 105"/>
            <p:cNvSpPr>
              <a:spLocks noChangeArrowheads="1"/>
            </p:cNvSpPr>
            <p:nvPr/>
          </p:nvSpPr>
          <p:spPr bwMode="auto">
            <a:xfrm>
              <a:off x="4194" y="3333"/>
              <a:ext cx="13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+</a:t>
              </a:r>
              <a:endParaRPr lang="en-US">
                <a:latin typeface="+mn-lt"/>
              </a:endParaRPr>
            </a:p>
          </p:txBody>
        </p:sp>
        <p:sp>
          <p:nvSpPr>
            <p:cNvPr id="102" name="Rectangle 106"/>
            <p:cNvSpPr>
              <a:spLocks noChangeArrowheads="1"/>
            </p:cNvSpPr>
            <p:nvPr/>
          </p:nvSpPr>
          <p:spPr bwMode="auto">
            <a:xfrm>
              <a:off x="4940" y="3465"/>
              <a:ext cx="4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I</a:t>
              </a:r>
              <a:endParaRPr lang="en-US">
                <a:latin typeface="+mn-lt"/>
              </a:endParaRPr>
            </a:p>
          </p:txBody>
        </p:sp>
        <p:sp>
          <p:nvSpPr>
            <p:cNvPr id="103" name="Rectangle 107"/>
            <p:cNvSpPr>
              <a:spLocks noChangeArrowheads="1"/>
            </p:cNvSpPr>
            <p:nvPr/>
          </p:nvSpPr>
          <p:spPr bwMode="auto">
            <a:xfrm>
              <a:off x="5020" y="3248"/>
              <a:ext cx="8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+mn-lt"/>
                </a:rPr>
                <a:t>_</a:t>
              </a:r>
              <a:endParaRPr lang="en-US">
                <a:latin typeface="+mn-lt"/>
              </a:endParaRPr>
            </a:p>
          </p:txBody>
        </p:sp>
      </p:grpSp>
      <p:sp>
        <p:nvSpPr>
          <p:cNvPr id="104" name="Rectangle 2"/>
          <p:cNvSpPr txBox="1">
            <a:spLocks noChangeArrowheads="1"/>
          </p:cNvSpPr>
          <p:nvPr/>
        </p:nvSpPr>
        <p:spPr>
          <a:xfrm>
            <a:off x="685800" y="217488"/>
            <a:ext cx="7772400" cy="1143000"/>
          </a:xfrm>
          <a:ln>
            <a:noFill/>
          </a:ln>
        </p:spPr>
        <p:txBody>
          <a:bodyPr vert="horz"/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FF6600"/>
                </a:solidFill>
                <a:latin typeface="+mj-lt"/>
                <a:ea typeface="ＭＳ Ｐゴシック" pitchFamily="80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Sulfide Reactions</a:t>
            </a:r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2108948" y="3285272"/>
            <a:ext cx="15462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>
            <a:off x="5515163" y="3289556"/>
            <a:ext cx="15462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4549216" y="5591910"/>
            <a:ext cx="118782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8083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571500" y="217487"/>
            <a:ext cx="8001000" cy="1516473"/>
          </a:xfrm>
        </p:spPr>
        <p:txBody>
          <a:bodyPr/>
          <a:lstStyle/>
          <a:p>
            <a:pPr algn="ctr"/>
            <a:r>
              <a:rPr lang="en-US" sz="4400" b="0" dirty="0" err="1">
                <a:solidFill>
                  <a:srgbClr val="000000"/>
                </a:solidFill>
                <a:ea typeface="ＭＳ Ｐゴシック" charset="0"/>
              </a:rPr>
              <a:t>Thioethers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as</a:t>
            </a:r>
            <a:b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Reducing 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Agents</a:t>
            </a:r>
          </a:p>
        </p:txBody>
      </p:sp>
      <p:sp>
        <p:nvSpPr>
          <p:cNvPr id="3" name="Rectangle 1030"/>
          <p:cNvSpPr txBox="1">
            <a:spLocks noChangeArrowheads="1"/>
          </p:cNvSpPr>
          <p:nvPr/>
        </p:nvSpPr>
        <p:spPr>
          <a:xfrm>
            <a:off x="378893" y="5029200"/>
            <a:ext cx="7772400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  <a:ea typeface="ＭＳ Ｐゴシック" charset="0"/>
              </a:rPr>
              <a:t>Because sulfides are easily oxidized, they are often used as mild reducing agents.</a:t>
            </a:r>
            <a:endParaRPr lang="en-US" sz="280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4"/>
          <a:stretch/>
        </p:blipFill>
        <p:spPr bwMode="auto">
          <a:xfrm>
            <a:off x="304800" y="2514600"/>
            <a:ext cx="8534400" cy="150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42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Silyl Ethers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393702" y="3810000"/>
            <a:ext cx="8132474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smtClean="0">
                <a:latin typeface="Arial" charset="0"/>
                <a:ea typeface="ＭＳ Ｐゴシック" charset="0"/>
              </a:rPr>
              <a:t>Resistant to some acids, bases, and oxidizing agents</a:t>
            </a:r>
          </a:p>
          <a:p>
            <a:r>
              <a:rPr lang="en-US" sz="2600" smtClean="0">
                <a:latin typeface="Arial" charset="0"/>
                <a:ea typeface="ＭＳ Ｐゴシック" charset="0"/>
              </a:rPr>
              <a:t>More easily formed and more easily hydrolyzed </a:t>
            </a:r>
          </a:p>
          <a:p>
            <a:r>
              <a:rPr lang="en-US" sz="2600" smtClean="0">
                <a:latin typeface="Arial" charset="0"/>
                <a:ea typeface="ＭＳ Ｐゴシック" charset="0"/>
              </a:rPr>
              <a:t>Used as protecting groups for alcohols</a:t>
            </a:r>
            <a:endParaRPr lang="en-US" sz="2600">
              <a:latin typeface="Arial" charset="0"/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0"/>
          <a:stretch/>
        </p:blipFill>
        <p:spPr bwMode="auto">
          <a:xfrm>
            <a:off x="1028700" y="1600200"/>
            <a:ext cx="708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55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7326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+mj-lt"/>
              </a:rPr>
              <a:t>Boiling Points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76909" y="1447800"/>
            <a:ext cx="859018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700" dirty="0">
                <a:latin typeface="+mn-lt"/>
              </a:rPr>
              <a:t>Similar to alkanes of comparable molecular weight</a:t>
            </a:r>
          </a:p>
        </p:txBody>
      </p:sp>
      <p:pic>
        <p:nvPicPr>
          <p:cNvPr id="4" name="Picture 3" descr="14_01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6"/>
          <a:stretch/>
        </p:blipFill>
        <p:spPr>
          <a:xfrm>
            <a:off x="1045389" y="2172850"/>
            <a:ext cx="7053223" cy="41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1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Alcohol-Protecting Groups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393702" y="3733800"/>
            <a:ext cx="8250208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>
                <a:ea typeface="ＭＳ Ｐゴシック" charset="0"/>
              </a:rPr>
              <a:t>If the molecule has more than one functional group, sometimes their reactivity can interfere with the desired reaction.  </a:t>
            </a:r>
            <a:endParaRPr lang="en-US" sz="2800" dirty="0"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5"/>
          <a:stretch/>
        </p:blipFill>
        <p:spPr bwMode="auto">
          <a:xfrm>
            <a:off x="304800" y="1981200"/>
            <a:ext cx="8534400" cy="11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34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7487"/>
            <a:ext cx="7772400" cy="1540895"/>
          </a:xfrm>
        </p:spPr>
        <p:txBody>
          <a:bodyPr/>
          <a:lstStyle/>
          <a:p>
            <a:pPr algn="ctr"/>
            <a:r>
              <a:rPr lang="en-US" sz="4400" b="0" dirty="0" err="1">
                <a:solidFill>
                  <a:srgbClr val="000000"/>
                </a:solidFill>
                <a:ea typeface="ＭＳ Ｐゴシック" charset="0"/>
              </a:rPr>
              <a:t>Silyl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 Ethers </a:t>
            </a: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as</a:t>
            </a:r>
            <a:b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Protecting 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Groups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398442" y="4100130"/>
            <a:ext cx="8579943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700" smtClean="0">
                <a:ea typeface="ＭＳ Ｐゴシック" charset="0"/>
              </a:rPr>
              <a:t>Protecting the alcohol as a silyl ether will ensure the Grignard will react with the carbonyl.</a:t>
            </a:r>
          </a:p>
          <a:p>
            <a:r>
              <a:rPr lang="en-US" sz="2700" smtClean="0">
                <a:ea typeface="ＭＳ Ｐゴシック" charset="0"/>
              </a:rPr>
              <a:t>The silyl ether group can be removed in aqueous or organic solvents.</a:t>
            </a:r>
            <a:endParaRPr lang="en-US" sz="2700">
              <a:ea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7"/>
          <a:stretch/>
        </p:blipFill>
        <p:spPr>
          <a:xfrm>
            <a:off x="282029" y="1988166"/>
            <a:ext cx="8534400" cy="15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4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7487"/>
            <a:ext cx="7772400" cy="1492051"/>
          </a:xfrm>
        </p:spPr>
        <p:txBody>
          <a:bodyPr/>
          <a:lstStyle/>
          <a:p>
            <a:pPr algn="ctr"/>
            <a:r>
              <a:rPr lang="en-US" sz="4400" b="0" dirty="0" err="1">
                <a:solidFill>
                  <a:srgbClr val="000000"/>
                </a:solidFill>
                <a:ea typeface="ＭＳ Ｐゴシック" charset="0"/>
              </a:rPr>
              <a:t>Sulfonium</a:t>
            </a:r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 Salts as </a:t>
            </a:r>
            <a:r>
              <a:rPr lang="en-US" sz="4400" b="0" smtClean="0">
                <a:solidFill>
                  <a:srgbClr val="000000"/>
                </a:solidFill>
                <a:ea typeface="ＭＳ Ｐゴシック" charset="0"/>
              </a:rPr>
              <a:t/>
            </a:r>
            <a:br>
              <a:rPr lang="en-US" sz="4400" b="0" smtClean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4400" b="0" smtClean="0">
                <a:solidFill>
                  <a:srgbClr val="000000"/>
                </a:solidFill>
                <a:ea typeface="ＭＳ Ｐゴシック" charset="0"/>
              </a:rPr>
              <a:t>Alkylating </a:t>
            </a:r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Agents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393702" y="5105400"/>
            <a:ext cx="8237996" cy="99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mtClean="0">
                <a:ea typeface="ＭＳ Ｐゴシック" charset="0"/>
              </a:rPr>
              <a:t>Used as alkylating agents because the leaving group that forms is neutral</a:t>
            </a:r>
            <a:endParaRPr lang="en-US"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4"/>
          <a:stretch/>
        </p:blipFill>
        <p:spPr bwMode="auto">
          <a:xfrm>
            <a:off x="495300" y="1828800"/>
            <a:ext cx="8153400" cy="299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35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Synthesis of Epoxides</a:t>
            </a:r>
          </a:p>
        </p:txBody>
      </p:sp>
      <p:sp>
        <p:nvSpPr>
          <p:cNvPr id="3" name="Rectangle 14"/>
          <p:cNvSpPr txBox="1">
            <a:spLocks noChangeArrowheads="1"/>
          </p:cNvSpPr>
          <p:nvPr/>
        </p:nvSpPr>
        <p:spPr>
          <a:xfrm>
            <a:off x="385229" y="4010769"/>
            <a:ext cx="8648700" cy="22901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rgbClr val="000000"/>
                </a:solidFill>
                <a:ea typeface="ＭＳ Ｐゴシック" charset="0"/>
              </a:rPr>
              <a:t>Peroxyacids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 are used to convert alkenes to epoxides.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Most commonly used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charset="0"/>
              </a:rPr>
              <a:t>peroxyacid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 is </a:t>
            </a:r>
            <a:r>
              <a:rPr lang="en-US" sz="2400" i="1" dirty="0" smtClean="0">
                <a:solidFill>
                  <a:srgbClr val="000000"/>
                </a:solidFill>
                <a:ea typeface="ＭＳ Ｐゴシック" charset="0"/>
              </a:rPr>
              <a:t>meta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charset="0"/>
              </a:rPr>
              <a:t>chloroperoxybenzoic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 acid (MCPBA).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The reaction is carried out in an aprotic acid to prevent the opening of the epoxide.</a:t>
            </a: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304800" y="2194655"/>
            <a:ext cx="8534400" cy="13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63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Selectivity of Epoxidation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378893" y="4876800"/>
            <a:ext cx="77724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  <a:ea typeface="ＭＳ Ｐゴシック" charset="0"/>
              </a:rPr>
              <a:t>The most electron-rich double bond reacts faster, making selective epoxidation possible.</a:t>
            </a:r>
            <a:endParaRPr lang="en-US" sz="2800"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6"/>
          <a:stretch/>
        </p:blipFill>
        <p:spPr bwMode="auto">
          <a:xfrm>
            <a:off x="304800" y="1981200"/>
            <a:ext cx="8534400" cy="224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73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 dirty="0" err="1">
                <a:solidFill>
                  <a:srgbClr val="000000"/>
                </a:solidFill>
                <a:ea typeface="ＭＳ Ｐゴシック" charset="0"/>
              </a:rPr>
              <a:t>Halohydrin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 Cyclization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89476" y="3968267"/>
            <a:ext cx="7772400" cy="25279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  <a:ea typeface="ＭＳ Ｐゴシック" charset="0"/>
              </a:rPr>
              <a:t>If an alkoxide and a halogen are located in the same molecule, the alkoxide may displace a halide ion and form a ring.  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  <a:ea typeface="ＭＳ Ｐゴシック" charset="0"/>
              </a:rPr>
              <a:t>Treatment of a halohydrin with a base leads to an epoxide through this internal S</a:t>
            </a:r>
            <a:r>
              <a:rPr lang="en-US" sz="2800" baseline="-20000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2800" smtClean="0">
                <a:solidFill>
                  <a:srgbClr val="000000"/>
                </a:solidFill>
                <a:ea typeface="ＭＳ Ｐゴシック" charset="0"/>
              </a:rPr>
              <a:t>2 attack.</a:t>
            </a:r>
            <a:endParaRPr lang="en-US" sz="2800"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1"/>
          <a:stretch/>
        </p:blipFill>
        <p:spPr bwMode="auto">
          <a:xfrm>
            <a:off x="304800" y="1935164"/>
            <a:ext cx="8534400" cy="163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84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Epoxides via Halohydrins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"/>
          <a:stretch/>
        </p:blipFill>
        <p:spPr bwMode="auto">
          <a:xfrm>
            <a:off x="571500" y="1609725"/>
            <a:ext cx="8001000" cy="455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05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7488"/>
            <a:ext cx="8458200" cy="1143000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Acid-Catalyzed </a:t>
            </a: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Opening</a:t>
            </a:r>
            <a:b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of 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Epoxides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81000" y="1676400"/>
            <a:ext cx="8458200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Step1: Protonation of the oxygen</a:t>
            </a:r>
            <a:b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</a:br>
            <a:endParaRPr lang="en-US" sz="2800" dirty="0" smtClean="0">
              <a:solidFill>
                <a:srgbClr val="000000"/>
              </a:solidFill>
              <a:ea typeface="ＭＳ Ｐゴシック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Step 2: Water attacks the protonated epoxide.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Step 3: 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charset="0"/>
              </a:rPr>
              <a:t>Deprotonation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 of the </a:t>
            </a:r>
            <a:r>
              <a:rPr lang="en-US" sz="2800" i="1" dirty="0" smtClean="0">
                <a:solidFill>
                  <a:srgbClr val="000000"/>
                </a:solidFill>
                <a:ea typeface="ＭＳ Ｐゴシック" charset="0"/>
              </a:rPr>
              <a:t>trans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-1,2-diol</a:t>
            </a:r>
            <a:endParaRPr lang="en-US" sz="2800" dirty="0"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"/>
          <a:stretch/>
        </p:blipFill>
        <p:spPr bwMode="auto">
          <a:xfrm>
            <a:off x="2819400" y="2143125"/>
            <a:ext cx="3505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522288" y="5131097"/>
            <a:ext cx="3287712" cy="118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5"/>
          <a:stretch/>
        </p:blipFill>
        <p:spPr bwMode="auto">
          <a:xfrm>
            <a:off x="4343400" y="5013623"/>
            <a:ext cx="4314825" cy="124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24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Acid-Catalyzed Opening of Epoxides in Alcohol Solution</a:t>
            </a:r>
          </a:p>
        </p:txBody>
      </p:sp>
      <p:sp>
        <p:nvSpPr>
          <p:cNvPr id="3" name="Rectangle 1030"/>
          <p:cNvSpPr txBox="1">
            <a:spLocks noChangeArrowheads="1"/>
          </p:cNvSpPr>
          <p:nvPr/>
        </p:nvSpPr>
        <p:spPr>
          <a:xfrm>
            <a:off x="389594" y="4267200"/>
            <a:ext cx="8470642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A molecule of alcohol acts as the nucleophile and attacks and opens the epoxide. 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This reaction produces an 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charset="0"/>
              </a:rPr>
              <a:t>alkoxy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</a:rPr>
              <a:t> alcohol with anti stereochemistry. 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2"/>
          <a:stretch/>
        </p:blipFill>
        <p:spPr bwMode="auto">
          <a:xfrm>
            <a:off x="5378831" y="2366963"/>
            <a:ext cx="37274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5"/>
          <a:stretch/>
        </p:blipFill>
        <p:spPr bwMode="auto">
          <a:xfrm>
            <a:off x="43244" y="2362200"/>
            <a:ext cx="2406650" cy="94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/>
        </p:blipFill>
        <p:spPr bwMode="auto">
          <a:xfrm>
            <a:off x="2705481" y="2395538"/>
            <a:ext cx="2590800" cy="89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82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472137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Base-Catalyzed </a:t>
            </a: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Opening</a:t>
            </a:r>
            <a:b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4400" b="0" dirty="0" smtClean="0">
                <a:solidFill>
                  <a:srgbClr val="000000"/>
                </a:solidFill>
                <a:ea typeface="ＭＳ Ｐゴシック" charset="0"/>
              </a:rPr>
              <a:t>of 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Epoxides</a:t>
            </a:r>
          </a:p>
        </p:txBody>
      </p:sp>
      <p:sp>
        <p:nvSpPr>
          <p:cNvPr id="3" name="Rectangle 1030"/>
          <p:cNvSpPr txBox="1">
            <a:spLocks noChangeArrowheads="1"/>
          </p:cNvSpPr>
          <p:nvPr/>
        </p:nvSpPr>
        <p:spPr>
          <a:xfrm>
            <a:off x="395289" y="4267200"/>
            <a:ext cx="8543917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smtClean="0">
                <a:solidFill>
                  <a:srgbClr val="000000"/>
                </a:solidFill>
                <a:ea typeface="ＭＳ Ｐゴシック" charset="0"/>
              </a:rPr>
              <a:t>The hydroxide ion attacks and opens the ring.</a:t>
            </a:r>
          </a:p>
          <a:p>
            <a:r>
              <a:rPr lang="en-US" sz="2800" smtClean="0">
                <a:solidFill>
                  <a:srgbClr val="000000"/>
                </a:solidFill>
                <a:ea typeface="ＭＳ Ｐゴシック" charset="0"/>
              </a:rPr>
              <a:t>The diol is obtained after protonation of the alkoxide with water. </a:t>
            </a:r>
            <a:endParaRPr lang="en-US" sz="280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2"/>
          <a:stretch/>
        </p:blipFill>
        <p:spPr bwMode="auto">
          <a:xfrm>
            <a:off x="1638300" y="2030413"/>
            <a:ext cx="5867400" cy="190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61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Hydrogen Bond Acceptor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85059" y="4114800"/>
            <a:ext cx="7590741" cy="2209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ea typeface="ＭＳ Ｐゴシック" charset="0"/>
              </a:rPr>
              <a:t>Ethers cannot hydrogen bond with other ether molecules, so they have a lower boiling point than alcohols.  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ea typeface="ＭＳ Ｐゴシック" charset="0"/>
              </a:rPr>
              <a:t>Ether molecules can hydrogen bond with water and alcohol molecules.  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ea typeface="ＭＳ Ｐゴシック" charset="0"/>
              </a:rPr>
              <a:t>They are hydrogen bond acceptors.</a:t>
            </a: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4"/>
          <a:stretch/>
        </p:blipFill>
        <p:spPr bwMode="auto">
          <a:xfrm>
            <a:off x="800100" y="1447800"/>
            <a:ext cx="7543800" cy="238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01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Ring Opening in Base</a:t>
            </a: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389476" y="4724400"/>
            <a:ext cx="77724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ea typeface="ＭＳ Ｐゴシック" charset="0"/>
              </a:rPr>
              <a:t>An epoxide is higher in energy than an acyclic ether by about 25 kcal/mol ring strain. 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ea typeface="ＭＳ Ｐゴシック" charset="0"/>
              </a:rPr>
              <a:t>Release of the ring strain makes the opening of an epoxide thermodynamically favored.</a:t>
            </a:r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"/>
          <a:stretch/>
        </p:blipFill>
        <p:spPr bwMode="auto">
          <a:xfrm>
            <a:off x="1866900" y="1264636"/>
            <a:ext cx="5410200" cy="309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6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7487"/>
            <a:ext cx="7772400" cy="1589739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Ring Opening with </a:t>
            </a:r>
            <a:r>
              <a:rPr lang="en-US" sz="4400" b="0" dirty="0" err="1">
                <a:solidFill>
                  <a:srgbClr val="000000"/>
                </a:solidFill>
                <a:ea typeface="ＭＳ Ｐゴシック" charset="0"/>
              </a:rPr>
              <a:t>Hydrohalic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 Acids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376986" y="3943846"/>
            <a:ext cx="8263032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a typeface="ＭＳ Ｐゴシック" charset="0"/>
              </a:rPr>
              <a:t>After protonation the halide ion attacks the protonated epoxide.</a:t>
            </a:r>
          </a:p>
          <a:p>
            <a:r>
              <a:rPr lang="en-US" dirty="0" smtClean="0">
                <a:ea typeface="ＭＳ Ｐゴシック" charset="0"/>
              </a:rPr>
              <a:t>The </a:t>
            </a:r>
            <a:r>
              <a:rPr lang="en-US" dirty="0" err="1" smtClean="0">
                <a:ea typeface="ＭＳ Ｐゴシック" charset="0"/>
              </a:rPr>
              <a:t>halohydrin</a:t>
            </a:r>
            <a:r>
              <a:rPr lang="en-US" dirty="0" smtClean="0">
                <a:ea typeface="ＭＳ Ｐゴシック" charset="0"/>
              </a:rPr>
              <a:t> initially formed reacts further with HX to give a 1,2-dihalide.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6"/>
          <a:stretch/>
        </p:blipFill>
        <p:spPr bwMode="auto">
          <a:xfrm>
            <a:off x="304800" y="2057400"/>
            <a:ext cx="8534400" cy="165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71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Regioselectivity of Epoxidation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 bwMode="auto">
          <a:xfrm>
            <a:off x="304800" y="1722438"/>
            <a:ext cx="8534400" cy="444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57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04800" y="1079500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Predict the major products for the reaction of 1-methyl-1,2-epoxycyclopentane with</a:t>
            </a:r>
          </a:p>
          <a:p>
            <a:pPr>
              <a:defRPr/>
            </a:pP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(a) sodium ethoxide in ethanol.</a:t>
            </a:r>
          </a:p>
          <a:p>
            <a:pPr>
              <a:defRPr/>
            </a:pP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(b) H</a:t>
            </a:r>
            <a:r>
              <a:rPr lang="en-US" altLang="en-US" sz="1600" baseline="-25000" dirty="0">
                <a:latin typeface="+mn-lt"/>
                <a:ea typeface="ＭＳ Ｐゴシック" pitchFamily="-110" charset="-128"/>
                <a:cs typeface="+mn-cs"/>
              </a:rPr>
              <a:t>2</a:t>
            </a: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SO</a:t>
            </a:r>
            <a:r>
              <a:rPr lang="en-US" altLang="en-US" sz="1600" baseline="-25000" dirty="0">
                <a:latin typeface="+mn-lt"/>
                <a:ea typeface="ＭＳ Ｐゴシック" pitchFamily="-110" charset="-128"/>
                <a:cs typeface="+mn-cs"/>
              </a:rPr>
              <a:t>4</a:t>
            </a: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 in ethanol.</a:t>
            </a:r>
            <a:endParaRPr lang="en-US" altLang="en-US" dirty="0">
              <a:latin typeface="+mn-lt"/>
              <a:ea typeface="ＭＳ Ｐゴシック" pitchFamily="-110" charset="-128"/>
              <a:cs typeface="+mn-cs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04800" y="2488463"/>
            <a:ext cx="8839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arenBoth"/>
              <a:defRPr/>
            </a:pP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Sodium ethoxide attacks the less hindered secondary carbon to give (E)-2-ethoxy-</a:t>
            </a:r>
            <a:r>
              <a:rPr lang="en-US" altLang="en-US" sz="1600" dirty="0" smtClean="0">
                <a:latin typeface="+mn-lt"/>
                <a:ea typeface="ＭＳ Ｐゴシック" pitchFamily="-110" charset="-128"/>
                <a:cs typeface="+mn-cs"/>
              </a:rPr>
              <a:t>1 </a:t>
            </a:r>
            <a:r>
              <a:rPr lang="en-US" altLang="en-US" sz="1600" dirty="0" err="1" smtClean="0">
                <a:latin typeface="+mn-lt"/>
                <a:ea typeface="ＭＳ Ｐゴシック" pitchFamily="-110" charset="-128"/>
                <a:cs typeface="+mn-cs"/>
              </a:rPr>
              <a:t>methylcyclopentanol</a:t>
            </a: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.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04800" y="4288688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(b)   </a:t>
            </a:r>
            <a:r>
              <a:rPr lang="en-US" altLang="en-US" sz="1600" dirty="0" smtClean="0">
                <a:latin typeface="+mn-lt"/>
                <a:ea typeface="ＭＳ Ｐゴシック" pitchFamily="-110" charset="-128"/>
                <a:cs typeface="+mn-cs"/>
              </a:rPr>
              <a:t>Under </a:t>
            </a: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acidic conditions, the alcohol attacks the more electrophilic tertiary carbon atom of the protonated epoxide. The product is (E)-2-ethoxy-2</a:t>
            </a:r>
            <a:r>
              <a:rPr lang="en-US" altLang="en-US" sz="1600" dirty="0" smtClean="0">
                <a:latin typeface="+mn-lt"/>
                <a:ea typeface="ＭＳ Ｐゴシック" pitchFamily="-110" charset="-128"/>
                <a:cs typeface="+mn-cs"/>
              </a:rPr>
              <a:t>-methylcyclopentanol</a:t>
            </a:r>
            <a:r>
              <a:rPr lang="en-US" altLang="en-US" sz="1600" dirty="0">
                <a:latin typeface="+mn-lt"/>
                <a:ea typeface="ＭＳ Ｐゴシック" pitchFamily="-110" charset="-128"/>
                <a:cs typeface="+mn-cs"/>
              </a:rPr>
              <a:t>.</a:t>
            </a:r>
            <a:endParaRPr lang="en-US" altLang="en-US" dirty="0">
              <a:latin typeface="+mn-lt"/>
              <a:ea typeface="ＭＳ Ｐゴシック" pitchFamily="-110" charset="-128"/>
              <a:cs typeface="+mn-cs"/>
            </a:endParaRPr>
          </a:p>
        </p:txBody>
      </p:sp>
      <p:sp>
        <p:nvSpPr>
          <p:cNvPr id="5" name="Title 11"/>
          <p:cNvSpPr txBox="1">
            <a:spLocks/>
          </p:cNvSpPr>
          <p:nvPr/>
        </p:nvSpPr>
        <p:spPr bwMode="auto">
          <a:xfrm>
            <a:off x="457200" y="217488"/>
            <a:ext cx="8229600" cy="77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  <a:cs typeface="Arial" charset="0"/>
              </a:rPr>
              <a:t>Solved Problem 2</a:t>
            </a: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04800" y="2090001"/>
            <a:ext cx="1403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+mn-lt"/>
                <a:cs typeface="Arial" charset="0"/>
              </a:rPr>
              <a:t>Solution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8"/>
          <a:stretch/>
        </p:blipFill>
        <p:spPr bwMode="auto">
          <a:xfrm>
            <a:off x="1752600" y="3179388"/>
            <a:ext cx="5638800" cy="100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6"/>
          <a:stretch/>
        </p:blipFill>
        <p:spPr bwMode="auto">
          <a:xfrm>
            <a:off x="2362200" y="5165710"/>
            <a:ext cx="4343400" cy="133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45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Biosynthesis of Steroids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"/>
          <a:stretch/>
        </p:blipFill>
        <p:spPr bwMode="auto">
          <a:xfrm>
            <a:off x="304800" y="1573214"/>
            <a:ext cx="8534400" cy="453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02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00059" y="4419600"/>
            <a:ext cx="7772400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smtClean="0">
                <a:ea typeface="ＭＳ Ｐゴシック" charset="0"/>
              </a:rPr>
              <a:t>Strong bases, such as Grignards and organolithiums, open the epoxide ring by attacking the less hindered carbon.</a:t>
            </a:r>
            <a:endParaRPr lang="en-US" sz="2800"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4"/>
          <a:stretch/>
        </p:blipFill>
        <p:spPr bwMode="auto">
          <a:xfrm>
            <a:off x="304800" y="2438401"/>
            <a:ext cx="8534400" cy="144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217488"/>
            <a:ext cx="7772400" cy="1143000"/>
          </a:xfrm>
          <a:ln>
            <a:noFill/>
          </a:ln>
        </p:spPr>
        <p:txBody>
          <a:bodyPr vert="horz"/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FF6600"/>
                </a:solidFill>
                <a:latin typeface="+mj-lt"/>
                <a:ea typeface="ＭＳ Ｐゴシック" pitchFamily="80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Reaction of Epoxides with </a:t>
            </a:r>
            <a:br>
              <a:rPr lang="en-US" sz="4400" b="0" dirty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Grignard and </a:t>
            </a:r>
            <a:r>
              <a:rPr lang="en-US" sz="4400" b="0" dirty="0" err="1">
                <a:solidFill>
                  <a:srgbClr val="000000"/>
                </a:solidFill>
                <a:ea typeface="ＭＳ Ｐゴシック" charset="0"/>
              </a:rPr>
              <a:t>Organolithiums</a:t>
            </a:r>
            <a:endParaRPr lang="en-US" sz="4400" b="0" kern="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6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Epoxy Resins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375183" y="4876800"/>
            <a:ext cx="8104272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ea typeface="ＭＳ Ｐゴシック" charset="0"/>
              </a:rPr>
              <a:t>The earliest glues were made by carbohydrates and proteins.</a:t>
            </a:r>
          </a:p>
          <a:p>
            <a:r>
              <a:rPr lang="en-US" sz="2400" dirty="0" smtClean="0">
                <a:ea typeface="ＭＳ Ｐゴシック" charset="0"/>
              </a:rPr>
              <a:t>Epoxies polymerize in place, so they match the shape of the joint perfectly.</a:t>
            </a:r>
            <a:endParaRPr lang="en-US" sz="2400" dirty="0">
              <a:ea typeface="ＭＳ Ｐゴシック" charset="0"/>
            </a:endParaRPr>
          </a:p>
        </p:txBody>
      </p:sp>
      <p:pic>
        <p:nvPicPr>
          <p:cNvPr id="4" name="Picture 3" descr="14_Pg705_UnFigure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2"/>
          <a:stretch/>
        </p:blipFill>
        <p:spPr>
          <a:xfrm>
            <a:off x="692728" y="1129070"/>
            <a:ext cx="7758545" cy="2110415"/>
          </a:xfrm>
          <a:prstGeom prst="rect">
            <a:avLst/>
          </a:prstGeom>
        </p:spPr>
      </p:pic>
      <p:pic>
        <p:nvPicPr>
          <p:cNvPr id="5" name="Picture 4" descr="14_Pg705_UnFigure_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/>
        </p:blipFill>
        <p:spPr>
          <a:xfrm>
            <a:off x="304800" y="3689804"/>
            <a:ext cx="8534400" cy="90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The Second Epoxide </a:t>
            </a:r>
          </a:p>
        </p:txBody>
      </p:sp>
      <p:pic>
        <p:nvPicPr>
          <p:cNvPr id="3" name="Picture 2" descr="14_Pg706_UnFigure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3"/>
          <a:stretch/>
        </p:blipFill>
        <p:spPr>
          <a:xfrm>
            <a:off x="304800" y="2773476"/>
            <a:ext cx="8534400" cy="15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_02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" t="-105" r="149" b="2144"/>
          <a:stretch/>
        </p:blipFill>
        <p:spPr>
          <a:xfrm>
            <a:off x="292100" y="412749"/>
            <a:ext cx="8534400" cy="58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000000"/>
                </a:solidFill>
                <a:ea typeface="ＭＳ Ｐゴシック" charset="0"/>
              </a:rPr>
              <a:t>Ethers As Solvents 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half" idx="1"/>
          </p:nvPr>
        </p:nvSpPr>
        <p:spPr>
          <a:xfrm>
            <a:off x="389476" y="3429000"/>
            <a:ext cx="7772400" cy="2973122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Ethers are widely used as solvents because</a:t>
            </a:r>
          </a:p>
          <a:p>
            <a:pPr lvl="1"/>
            <a:r>
              <a:rPr lang="en-US" dirty="0">
                <a:ea typeface="ＭＳ Ｐゴシック" charset="0"/>
              </a:rPr>
              <a:t>they can dissolve nonpolar and polar substances.</a:t>
            </a:r>
          </a:p>
          <a:p>
            <a:pPr lvl="1"/>
            <a:r>
              <a:rPr lang="en-US" dirty="0">
                <a:ea typeface="ＭＳ Ｐゴシック" charset="0"/>
              </a:rPr>
              <a:t>they are unreactive toward strong bases.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" t="1132" r="149" b="9252"/>
          <a:stretch/>
        </p:blipFill>
        <p:spPr bwMode="auto">
          <a:xfrm>
            <a:off x="292100" y="1245521"/>
            <a:ext cx="8534400" cy="16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52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</a:rPr>
              <a:t>Solvation of Ions with Ether</a:t>
            </a:r>
          </a:p>
        </p:txBody>
      </p:sp>
      <p:sp>
        <p:nvSpPr>
          <p:cNvPr id="3" name="Rectangle 21"/>
          <p:cNvSpPr txBox="1">
            <a:spLocks noChangeArrowheads="1"/>
          </p:cNvSpPr>
          <p:nvPr/>
        </p:nvSpPr>
        <p:spPr>
          <a:xfrm>
            <a:off x="385996" y="4114800"/>
            <a:ext cx="8525172" cy="2209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ea typeface="ＭＳ Ｐゴシック" charset="0"/>
              </a:rPr>
              <a:t>An ionic substance such as lithium iodide is moderately soluble in ethers because the small lithium cation is strongly solvated by the ether’s lone pairs of electrons.  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ea typeface="ＭＳ Ｐゴシック" charset="0"/>
              </a:rPr>
              <a:t>Unlike alcohols, ethers cannot serve as hydrogen bond donors, so they do not solvate small anions well.</a:t>
            </a:r>
            <a:endParaRPr lang="en-US" sz="2400">
              <a:ea typeface="ＭＳ Ｐゴシック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5"/>
          <a:stretch/>
        </p:blipFill>
        <p:spPr bwMode="auto">
          <a:xfrm>
            <a:off x="914400" y="1524001"/>
            <a:ext cx="7315200" cy="228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06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7095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+mj-lt"/>
              </a:rPr>
              <a:t>Ether Complexes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3702" y="1828800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+mn-lt"/>
              </a:rPr>
              <a:t>Grignard reagents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Complexation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of an ether with a Grignard reagent stabilizes the reagent and helps keep it in solution.</a:t>
            </a:r>
            <a:br>
              <a:rPr lang="en-US" dirty="0">
                <a:solidFill>
                  <a:srgbClr val="000000"/>
                </a:solidFill>
                <a:latin typeface="+mn-lt"/>
              </a:rPr>
            </a:br>
            <a:r>
              <a:rPr lang="en-US" dirty="0">
                <a:solidFill>
                  <a:srgbClr val="000000"/>
                </a:solidFill>
                <a:latin typeface="+mn-lt"/>
              </a:rPr>
              <a:t/>
            </a:r>
            <a:br>
              <a:rPr lang="en-US" dirty="0">
                <a:solidFill>
                  <a:srgbClr val="000000"/>
                </a:solidFill>
                <a:latin typeface="+mn-lt"/>
              </a:rPr>
            </a:br>
            <a:r>
              <a:rPr lang="en-US" dirty="0">
                <a:solidFill>
                  <a:srgbClr val="000000"/>
                </a:solidFill>
                <a:latin typeface="+mn-lt"/>
              </a:rPr>
              <a:t/>
            </a:r>
            <a:br>
              <a:rPr lang="en-US" dirty="0">
                <a:solidFill>
                  <a:srgbClr val="000000"/>
                </a:solidFill>
                <a:latin typeface="+mn-lt"/>
              </a:rPr>
            </a:b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+mn-lt"/>
              </a:rPr>
              <a:t>Electrophiles</a:t>
            </a:r>
            <a:r>
              <a:rPr lang="en-US" dirty="0">
                <a:latin typeface="+mn-lt"/>
              </a:rPr>
              <a:t>: The ether’s nonbonding electrons stabilize the </a:t>
            </a:r>
            <a:r>
              <a:rPr lang="en-US" dirty="0" err="1">
                <a:latin typeface="+mn-lt"/>
              </a:rPr>
              <a:t>borane</a:t>
            </a:r>
            <a:r>
              <a:rPr lang="en-US" dirty="0">
                <a:latin typeface="+mn-lt"/>
              </a:rPr>
              <a:t> (BH</a:t>
            </a:r>
            <a:r>
              <a:rPr lang="en-US" baseline="-20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).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"/>
          <a:stretch/>
        </p:blipFill>
        <p:spPr bwMode="auto">
          <a:xfrm>
            <a:off x="6029103" y="1263302"/>
            <a:ext cx="2051495" cy="25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3"/>
          <a:stretch/>
        </p:blipFill>
        <p:spPr>
          <a:xfrm>
            <a:off x="5867399" y="4350367"/>
            <a:ext cx="2810097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8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14680</TotalTime>
  <Words>1752</Words>
  <Application>Microsoft Macintosh PowerPoint</Application>
  <PresentationFormat>On-screen Show (4:3)</PresentationFormat>
  <Paragraphs>387</Paragraphs>
  <Slides>57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HA5Lect_template</vt:lpstr>
      <vt:lpstr>2_Default Design</vt:lpstr>
      <vt:lpstr>PowerPoint Presentation</vt:lpstr>
      <vt:lpstr>PowerPoint Presentation</vt:lpstr>
      <vt:lpstr>Structure and Polarity</vt:lpstr>
      <vt:lpstr>PowerPoint Presentation</vt:lpstr>
      <vt:lpstr>Hydrogen Bond Acceptor</vt:lpstr>
      <vt:lpstr>PowerPoint Presentation</vt:lpstr>
      <vt:lpstr>Ethers As Solvents </vt:lpstr>
      <vt:lpstr>Solvation of Ions with Ether</vt:lpstr>
      <vt:lpstr>PowerPoint Presentation</vt:lpstr>
      <vt:lpstr>Crown Ether Complexes</vt:lpstr>
      <vt:lpstr>Common Names of Ethers</vt:lpstr>
      <vt:lpstr>IUPAC Names: Alkoxy Alkane Names</vt:lpstr>
      <vt:lpstr>Cyclic Ethers (Heterocycles)</vt:lpstr>
      <vt:lpstr>Epoxide Nomenclature</vt:lpstr>
      <vt:lpstr>Epoxide Nomenclature (Continued)</vt:lpstr>
      <vt:lpstr>IR Spectroscopy of Ethers</vt:lpstr>
      <vt:lpstr>MS Spectrometry of Ethers</vt:lpstr>
      <vt:lpstr>Loss of an Alkyl Group</vt:lpstr>
      <vt:lpstr>MS Spectra of Diethyl Ether</vt:lpstr>
      <vt:lpstr>NMR Spectroscopy of Ethers</vt:lpstr>
      <vt:lpstr>Williamson Ether Synthesis</vt:lpstr>
      <vt:lpstr>Examples of the Williamson Synthesis</vt:lpstr>
      <vt:lpstr>Phenyl Ethers</vt:lpstr>
      <vt:lpstr>PowerPoint Presentation</vt:lpstr>
      <vt:lpstr>PowerPoint Presentation</vt:lpstr>
      <vt:lpstr>Alkoxymercuration–Demercuration Reaction</vt:lpstr>
      <vt:lpstr>Industrial Synthesis of Ethers</vt:lpstr>
      <vt:lpstr>Examples of Industrial Synthesis of Ethers</vt:lpstr>
      <vt:lpstr>Cleavage of Ethers by HBr and HI</vt:lpstr>
      <vt:lpstr>Mechanism of Ether Cleavage </vt:lpstr>
      <vt:lpstr>Mechanism of Ether Cleavage </vt:lpstr>
      <vt:lpstr>Phenyl Ether Cleavage</vt:lpstr>
      <vt:lpstr>Autoxidation of Ethers</vt:lpstr>
      <vt:lpstr>Mechanism of Autoxidation</vt:lpstr>
      <vt:lpstr>Thioethers</vt:lpstr>
      <vt:lpstr>Thiols and Thiolates</vt:lpstr>
      <vt:lpstr>PowerPoint Presentation</vt:lpstr>
      <vt:lpstr>Thioethers as Reducing Agents</vt:lpstr>
      <vt:lpstr>Silyl Ethers</vt:lpstr>
      <vt:lpstr>Alcohol-Protecting Groups</vt:lpstr>
      <vt:lpstr>Silyl Ethers as Protecting Groups</vt:lpstr>
      <vt:lpstr>Sulfonium Salts as  Alkylating Agents</vt:lpstr>
      <vt:lpstr>Synthesis of Epoxides</vt:lpstr>
      <vt:lpstr>Selectivity of Epoxidation</vt:lpstr>
      <vt:lpstr>Halohydrin Cyclization</vt:lpstr>
      <vt:lpstr>Epoxides via Halohydrins</vt:lpstr>
      <vt:lpstr>Acid-Catalyzed Opening of Epoxides</vt:lpstr>
      <vt:lpstr>Acid-Catalyzed Opening of Epoxides in Alcohol Solution</vt:lpstr>
      <vt:lpstr>Base-Catalyzed Opening of Epoxides</vt:lpstr>
      <vt:lpstr>Ring Opening in Base</vt:lpstr>
      <vt:lpstr>Ring Opening with Hydrohalic Acids</vt:lpstr>
      <vt:lpstr>Regioselectivity of Epoxidation</vt:lpstr>
      <vt:lpstr>PowerPoint Presentation</vt:lpstr>
      <vt:lpstr>Biosynthesis of Steroids</vt:lpstr>
      <vt:lpstr>PowerPoint Presentation</vt:lpstr>
      <vt:lpstr>Epoxy Resins</vt:lpstr>
      <vt:lpstr>The Second Epoxide 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Administrator</cp:lastModifiedBy>
  <cp:revision>357</cp:revision>
  <dcterms:created xsi:type="dcterms:W3CDTF">2007-09-26T05:29:17Z</dcterms:created>
  <dcterms:modified xsi:type="dcterms:W3CDTF">2016-04-13T17:19:24Z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