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4592" r:id="rId2"/>
  </p:sldMasterIdLst>
  <p:notesMasterIdLst>
    <p:notesMasterId r:id="rId72"/>
  </p:notesMasterIdLst>
  <p:handoutMasterIdLst>
    <p:handoutMasterId r:id="rId73"/>
  </p:handoutMasterIdLst>
  <p:sldIdLst>
    <p:sldId id="380" r:id="rId3"/>
    <p:sldId id="265" r:id="rId4"/>
    <p:sldId id="381" r:id="rId5"/>
    <p:sldId id="382" r:id="rId6"/>
    <p:sldId id="383" r:id="rId7"/>
    <p:sldId id="384" r:id="rId8"/>
    <p:sldId id="385" r:id="rId9"/>
    <p:sldId id="386" r:id="rId10"/>
    <p:sldId id="387" r:id="rId11"/>
    <p:sldId id="388" r:id="rId12"/>
    <p:sldId id="389" r:id="rId13"/>
    <p:sldId id="390" r:id="rId14"/>
    <p:sldId id="391" r:id="rId15"/>
    <p:sldId id="392" r:id="rId16"/>
    <p:sldId id="393" r:id="rId17"/>
    <p:sldId id="394" r:id="rId18"/>
    <p:sldId id="395" r:id="rId19"/>
    <p:sldId id="396" r:id="rId20"/>
    <p:sldId id="397" r:id="rId21"/>
    <p:sldId id="398" r:id="rId22"/>
    <p:sldId id="399" r:id="rId23"/>
    <p:sldId id="400" r:id="rId24"/>
    <p:sldId id="401" r:id="rId25"/>
    <p:sldId id="402" r:id="rId26"/>
    <p:sldId id="403" r:id="rId27"/>
    <p:sldId id="404" r:id="rId28"/>
    <p:sldId id="405" r:id="rId29"/>
    <p:sldId id="406" r:id="rId30"/>
    <p:sldId id="407" r:id="rId31"/>
    <p:sldId id="408" r:id="rId32"/>
    <p:sldId id="409" r:id="rId33"/>
    <p:sldId id="410" r:id="rId34"/>
    <p:sldId id="411" r:id="rId35"/>
    <p:sldId id="412" r:id="rId36"/>
    <p:sldId id="413" r:id="rId37"/>
    <p:sldId id="414" r:id="rId38"/>
    <p:sldId id="415" r:id="rId39"/>
    <p:sldId id="416" r:id="rId40"/>
    <p:sldId id="417" r:id="rId41"/>
    <p:sldId id="418" r:id="rId42"/>
    <p:sldId id="419" r:id="rId43"/>
    <p:sldId id="420" r:id="rId44"/>
    <p:sldId id="421" r:id="rId45"/>
    <p:sldId id="422" r:id="rId46"/>
    <p:sldId id="423" r:id="rId47"/>
    <p:sldId id="424" r:id="rId48"/>
    <p:sldId id="425" r:id="rId49"/>
    <p:sldId id="426" r:id="rId50"/>
    <p:sldId id="427" r:id="rId51"/>
    <p:sldId id="428" r:id="rId52"/>
    <p:sldId id="429" r:id="rId53"/>
    <p:sldId id="430" r:id="rId54"/>
    <p:sldId id="431" r:id="rId55"/>
    <p:sldId id="432" r:id="rId56"/>
    <p:sldId id="433" r:id="rId57"/>
    <p:sldId id="434" r:id="rId58"/>
    <p:sldId id="435" r:id="rId59"/>
    <p:sldId id="436" r:id="rId60"/>
    <p:sldId id="437" r:id="rId61"/>
    <p:sldId id="438" r:id="rId62"/>
    <p:sldId id="439" r:id="rId63"/>
    <p:sldId id="440" r:id="rId64"/>
    <p:sldId id="441" r:id="rId65"/>
    <p:sldId id="442" r:id="rId66"/>
    <p:sldId id="443" r:id="rId67"/>
    <p:sldId id="444" r:id="rId68"/>
    <p:sldId id="445" r:id="rId69"/>
    <p:sldId id="446" r:id="rId70"/>
    <p:sldId id="447" r:id="rId7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333399"/>
    <a:srgbClr val="FFFFCC"/>
    <a:srgbClr val="FF66FF"/>
    <a:srgbClr val="3333CC"/>
    <a:srgbClr val="143C83"/>
    <a:srgbClr val="FF00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2" d="100"/>
          <a:sy n="82" d="100"/>
        </p:scale>
        <p:origin x="-660" y="-96"/>
      </p:cViewPr>
      <p:guideLst>
        <p:guide orient="horz" pos="2153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8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51756ED1-7C99-4CAA-A494-A46823501D3C}" type="datetimeFigureOut">
              <a:rPr lang="en-US"/>
              <a:pPr>
                <a:defRPr/>
              </a:pPr>
              <a:t>4/14/2016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8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541522C9-F2DD-4E11-B892-780977A75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980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8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AC438B5A-85D7-40B8-97AC-02390B22C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857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10</a:t>
            </a:fld>
            <a:endParaRPr 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FF66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103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020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020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39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4" name="Rectangle 24"/>
          <p:cNvSpPr>
            <a:spLocks noChangeArrowheads="1"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941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5" name="Picture 10" descr="Pearson_Strap_Bound_Whit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" y="6356350"/>
            <a:ext cx="19081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Pearson_Bound_White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825" y="6356350"/>
            <a:ext cx="165576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1295400" y="16764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0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65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095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971800"/>
            <a:ext cx="4038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971800"/>
            <a:ext cx="4038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80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80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99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489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>
            <a:ext uri="{FAA26D3D-D897-4be2-8F04-BA451C77F1D7}"/>
          </a:extLst>
        </p:spPr>
        <p:txBody>
          <a:bodyPr/>
          <a:lstStyle>
            <a:lvl1pPr>
              <a:defRPr dirty="0"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5639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>
            <a:ext uri="{FAA26D3D-D897-4be2-8F04-BA451C77F1D7}"/>
          </a:extLst>
        </p:spPr>
        <p:txBody>
          <a:bodyPr/>
          <a:lstStyle>
            <a:lvl1pPr>
              <a:defRPr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770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5587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>
            <a:ext uri="{FAA26D3D-D897-4be2-8F04-BA451C77F1D7}"/>
          </a:extLst>
        </p:spPr>
        <p:txBody>
          <a:bodyPr/>
          <a:lstStyle>
            <a:lvl1pPr>
              <a:defRPr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098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>
            <a:ext uri="{FAA26D3D-D897-4be2-8F04-BA451C77F1D7}"/>
          </a:extLst>
        </p:spPr>
        <p:txBody>
          <a:bodyPr/>
          <a:lstStyle>
            <a:lvl1pPr>
              <a:defRPr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478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141413"/>
            <a:ext cx="4038600" cy="226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141413"/>
            <a:ext cx="4038600" cy="226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32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93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449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683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7971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7145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33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gray">
          <a:xfrm>
            <a:off x="315913" y="6553200"/>
            <a:ext cx="5399087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r>
              <a:rPr lang="en-GB" sz="10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5" r:id="rId1"/>
    <p:sldLayoutId id="2147484846" r:id="rId2"/>
    <p:sldLayoutId id="2147484847" r:id="rId3"/>
    <p:sldLayoutId id="2147484848" r:id="rId4"/>
    <p:sldLayoutId id="2147484849" r:id="rId5"/>
    <p:sldLayoutId id="2147484850" r:id="rId6"/>
    <p:sldLayoutId id="2147484851" r:id="rId7"/>
    <p:sldLayoutId id="2147484852" r:id="rId8"/>
    <p:sldLayoutId id="2147484853" r:id="rId9"/>
    <p:sldLayoutId id="2147484854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pitchFamily="80" charset="-128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80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8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8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8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8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r>
              <a:rPr lang="en-GB" sz="1000" dirty="0">
                <a:latin typeface="Arial" pitchFamily="34" charset="0"/>
                <a:ea typeface="ＭＳ Ｐゴシック" pitchFamily="34" charset="-128"/>
              </a:rPr>
              <a:t>© 2014 Pearson Education, Inc.</a:t>
            </a:r>
          </a:p>
        </p:txBody>
      </p:sp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971800"/>
            <a:ext cx="8229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1" r:id="rId1"/>
    <p:sldLayoutId id="2147484855" r:id="rId2"/>
    <p:sldLayoutId id="2147484856" r:id="rId3"/>
    <p:sldLayoutId id="2147484857" r:id="rId4"/>
    <p:sldLayoutId id="2147484858" r:id="rId5"/>
    <p:sldLayoutId id="2147484859" r:id="rId6"/>
    <p:sldLayoutId id="2147484860" r:id="rId7"/>
    <p:sldLayoutId id="2147484862" r:id="rId8"/>
    <p:sldLayoutId id="2147484863" r:id="rId9"/>
    <p:sldLayoutId id="2147484864" r:id="rId10"/>
    <p:sldLayoutId id="214748486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ＭＳ Ｐゴシック" pitchFamily="80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4953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400">
          <a:solidFill>
            <a:schemeClr val="tx1"/>
          </a:solidFill>
          <a:latin typeface="+mn-lt"/>
          <a:ea typeface="ＭＳ Ｐゴシック" pitchFamily="80" charset="-128"/>
          <a:cs typeface="+mn-cs"/>
        </a:defRPr>
      </a:lvl1pPr>
      <a:lvl2pPr marL="9525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2pPr>
      <a:lvl3pPr marL="14097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3pPr>
      <a:lvl4pPr marL="18669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4pPr>
      <a:lvl5pPr marL="23241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5pPr>
      <a:lvl6pPr marL="27813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6pPr>
      <a:lvl7pPr marL="32385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7pPr>
      <a:lvl8pPr marL="36957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8pPr>
      <a:lvl9pPr marL="41529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ChangeArrowheads="1"/>
          </p:cNvSpPr>
          <p:nvPr/>
        </p:nvSpPr>
        <p:spPr bwMode="auto">
          <a:xfrm>
            <a:off x="685800" y="1600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sz="3000">
              <a:solidFill>
                <a:schemeClr val="tx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197" name="Rectangle 2"/>
          <p:cNvSpPr txBox="1">
            <a:spLocks noChangeArrowheads="1"/>
          </p:cNvSpPr>
          <p:nvPr/>
        </p:nvSpPr>
        <p:spPr bwMode="auto">
          <a:xfrm>
            <a:off x="5205413" y="2286000"/>
            <a:ext cx="3873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altLang="en-US" sz="4000" dirty="0">
                <a:solidFill>
                  <a:schemeClr val="tx2"/>
                </a:solidFill>
                <a:latin typeface="Arial" charset="0"/>
              </a:rPr>
              <a:t>Chapter </a:t>
            </a:r>
            <a:r>
              <a:rPr lang="en-US" altLang="en-US" sz="4000" dirty="0" smtClean="0">
                <a:solidFill>
                  <a:schemeClr val="tx2"/>
                </a:solidFill>
                <a:latin typeface="Arial" charset="0"/>
              </a:rPr>
              <a:t>15</a:t>
            </a:r>
            <a:r>
              <a:rPr lang="en-US" altLang="en-US" sz="4000" dirty="0">
                <a:solidFill>
                  <a:schemeClr val="tx2"/>
                </a:solidFill>
                <a:latin typeface="Arial" charset="0"/>
              </a:rPr>
              <a:t/>
            </a:r>
            <a:br>
              <a:rPr lang="en-US" altLang="en-US" sz="4000" dirty="0">
                <a:solidFill>
                  <a:schemeClr val="tx2"/>
                </a:solidFill>
                <a:latin typeface="Arial" charset="0"/>
              </a:rPr>
            </a:br>
            <a:r>
              <a:rPr lang="en-US" altLang="en-US" sz="4000" dirty="0">
                <a:solidFill>
                  <a:schemeClr val="tx2"/>
                </a:solidFill>
                <a:latin typeface="Arial" charset="0"/>
              </a:rPr>
              <a:t>Lecture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205413" y="525463"/>
            <a:ext cx="38735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800" i="1" dirty="0">
                <a:latin typeface="+mj-lt"/>
                <a:sym typeface="Symbol" pitchFamily="80" charset="2"/>
              </a:rPr>
              <a:t>Organic Chemistry</a:t>
            </a:r>
            <a:r>
              <a:rPr lang="en-US" altLang="en-US" sz="2800" dirty="0">
                <a:latin typeface="+mj-lt"/>
                <a:sym typeface="Symbol" pitchFamily="80" charset="2"/>
              </a:rPr>
              <a:t>, </a:t>
            </a:r>
            <a:br>
              <a:rPr lang="en-US" altLang="en-US" sz="2800" dirty="0">
                <a:latin typeface="+mj-lt"/>
                <a:sym typeface="Symbol" pitchFamily="80" charset="2"/>
              </a:rPr>
            </a:br>
            <a:r>
              <a:rPr lang="en-US" altLang="en-US" sz="2800" dirty="0">
                <a:latin typeface="+mj-lt"/>
                <a:sym typeface="Symbol" pitchFamily="80" charset="2"/>
              </a:rPr>
              <a:t>9</a:t>
            </a:r>
            <a:r>
              <a:rPr lang="en-US" altLang="en-US" sz="2800" baseline="30000" dirty="0">
                <a:latin typeface="+mj-lt"/>
                <a:sym typeface="Symbol" pitchFamily="80" charset="2"/>
              </a:rPr>
              <a:t>th</a:t>
            </a:r>
            <a:r>
              <a:rPr lang="en-US" altLang="en-US" sz="2800" dirty="0">
                <a:latin typeface="+mj-lt"/>
                <a:sym typeface="Symbol" pitchFamily="80" charset="2"/>
              </a:rPr>
              <a:t> Edition</a:t>
            </a:r>
            <a:br>
              <a:rPr lang="en-US" altLang="en-US" sz="2800" dirty="0">
                <a:latin typeface="+mj-lt"/>
                <a:sym typeface="Symbol" pitchFamily="80" charset="2"/>
              </a:rPr>
            </a:br>
            <a:r>
              <a:rPr lang="en-US" altLang="en-US" sz="2800" dirty="0">
                <a:latin typeface="+mj-lt"/>
                <a:sym typeface="Symbol" pitchFamily="80" charset="2"/>
              </a:rPr>
              <a:t>L. G. Wade, Jr.</a:t>
            </a:r>
          </a:p>
        </p:txBody>
      </p:sp>
      <p:sp>
        <p:nvSpPr>
          <p:cNvPr id="8199" name="Rectangle 10"/>
          <p:cNvSpPr txBox="1">
            <a:spLocks noChangeArrowheads="1"/>
          </p:cNvSpPr>
          <p:nvPr/>
        </p:nvSpPr>
        <p:spPr bwMode="auto">
          <a:xfrm>
            <a:off x="5205413" y="3505200"/>
            <a:ext cx="3863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en-US" sz="2800" dirty="0">
                <a:solidFill>
                  <a:schemeClr val="tx2"/>
                </a:solidFill>
                <a:latin typeface="Arial" charset="0"/>
              </a:rPr>
              <a:t>Conjugated Systems, Orbital Symmetry, and Ultraviolet Spectroscopy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gray">
          <a:xfrm>
            <a:off x="315914" y="6115844"/>
            <a:ext cx="2348706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r>
              <a:rPr lang="en-GB" sz="10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© 2017 Pearson Education, Inc.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3"/>
          <a:stretch/>
        </p:blipFill>
        <p:spPr>
          <a:xfrm>
            <a:off x="99337" y="1600200"/>
            <a:ext cx="5267319" cy="3366639"/>
          </a:xfrm>
          <a:prstGeom prst="rect">
            <a:avLst/>
          </a:prstGeom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5205413" y="5410200"/>
            <a:ext cx="316865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100" dirty="0">
                <a:latin typeface="+mn-lt"/>
              </a:rPr>
              <a:t>Chad Snyder, PhD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100" dirty="0">
                <a:latin typeface="+mn-lt"/>
              </a:rPr>
              <a:t>Grace College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i="1" dirty="0" smtClean="0">
                <a:solidFill>
                  <a:srgbClr val="000000"/>
                </a:solidFill>
                <a:latin typeface="Symbol" pitchFamily="18" charset="2"/>
                <a:ea typeface="ＭＳ Ｐゴシック" pitchFamily="-110" charset="-128"/>
                <a:sym typeface="Symbol"/>
              </a:rPr>
              <a:t></a:t>
            </a:r>
            <a:r>
              <a:rPr lang="en-US" altLang="en-US" sz="4400" b="0" baseline="-25000" dirty="0" smtClean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2</a:t>
            </a: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 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MO for Buta-1,3-diene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8334" y="1393362"/>
            <a:ext cx="8795665" cy="216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  <a:ea typeface="ＭＳ Ｐゴシック" pitchFamily="-110" charset="-128"/>
                <a:cs typeface="+mn-cs"/>
              </a:rPr>
              <a:t>Two bonding interactions</a:t>
            </a:r>
          </a:p>
          <a:p>
            <a:pPr lvl="0"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  <a:ea typeface="ＭＳ Ｐゴシック" pitchFamily="-110" charset="-128"/>
                <a:cs typeface="+mn-cs"/>
              </a:rPr>
              <a:t>One </a:t>
            </a:r>
            <a:r>
              <a:rPr lang="en-US" altLang="en-US" kern="0" dirty="0" err="1">
                <a:solidFill>
                  <a:srgbClr val="000000"/>
                </a:solidFill>
                <a:ea typeface="ＭＳ Ｐゴシック" pitchFamily="-110" charset="-128"/>
                <a:cs typeface="+mn-cs"/>
              </a:rPr>
              <a:t>antibonding</a:t>
            </a:r>
            <a:r>
              <a:rPr lang="en-US" altLang="en-US" kern="0" dirty="0">
                <a:solidFill>
                  <a:srgbClr val="000000"/>
                </a:solidFill>
                <a:ea typeface="ＭＳ Ｐゴシック" pitchFamily="-110" charset="-128"/>
                <a:cs typeface="+mn-cs"/>
              </a:rPr>
              <a:t> </a:t>
            </a:r>
            <a:r>
              <a:rPr lang="en-US" altLang="en-US" kern="0" dirty="0" smtClean="0">
                <a:solidFill>
                  <a:srgbClr val="000000"/>
                </a:solidFill>
                <a:ea typeface="ＭＳ Ｐゴシック" pitchFamily="-110" charset="-128"/>
                <a:cs typeface="+mn-cs"/>
              </a:rPr>
              <a:t>interaction</a:t>
            </a:r>
            <a:endParaRPr lang="en-US" altLang="en-US" kern="0" dirty="0">
              <a:solidFill>
                <a:srgbClr val="000000"/>
              </a:solidFill>
              <a:ea typeface="ＭＳ Ｐゴシック" pitchFamily="-110" charset="-128"/>
              <a:cs typeface="+mn-cs"/>
            </a:endParaRPr>
          </a:p>
          <a:p>
            <a:pPr lvl="0"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  <a:ea typeface="ＭＳ Ｐゴシック" pitchFamily="-110" charset="-128"/>
                <a:cs typeface="+mn-cs"/>
              </a:rPr>
              <a:t>This is a bonding MO.</a:t>
            </a:r>
          </a:p>
          <a:p>
            <a:pPr lvl="0"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  <a:ea typeface="ＭＳ Ｐゴシック" pitchFamily="-110" charset="-128"/>
                <a:cs typeface="+mn-cs"/>
              </a:rPr>
              <a:t>Higher energy </a:t>
            </a:r>
            <a:r>
              <a:rPr lang="en-US" altLang="en-US" kern="0" dirty="0" smtClean="0">
                <a:solidFill>
                  <a:srgbClr val="000000"/>
                </a:solidFill>
                <a:ea typeface="ＭＳ Ｐゴシック" pitchFamily="-110" charset="-128"/>
                <a:cs typeface="+mn-cs"/>
              </a:rPr>
              <a:t>than </a:t>
            </a:r>
            <a:r>
              <a:rPr lang="en-US" altLang="en-US" i="1" kern="0" dirty="0" smtClean="0">
                <a:solidFill>
                  <a:srgbClr val="000000"/>
                </a:solidFill>
                <a:latin typeface="Symbol" pitchFamily="18" charset="2"/>
                <a:ea typeface="ＭＳ Ｐゴシック" pitchFamily="-110" charset="-128"/>
                <a:cs typeface="+mn-cs"/>
                <a:sym typeface="Symbol"/>
              </a:rPr>
              <a:t></a:t>
            </a:r>
            <a:r>
              <a:rPr lang="en-US" altLang="en-US" kern="0" baseline="-25000" dirty="0" smtClean="0">
                <a:solidFill>
                  <a:srgbClr val="000000"/>
                </a:solidFill>
                <a:ea typeface="ＭＳ Ｐゴシック" pitchFamily="-110" charset="-128"/>
                <a:cs typeface="+mn-cs"/>
                <a:sym typeface="Symbol" pitchFamily="-110" charset="2"/>
              </a:rPr>
              <a:t>1</a:t>
            </a:r>
            <a:r>
              <a:rPr lang="en-US" altLang="en-US" kern="0" dirty="0" smtClean="0">
                <a:solidFill>
                  <a:srgbClr val="000000"/>
                </a:solidFill>
                <a:ea typeface="ＭＳ Ｐゴシック" pitchFamily="-110" charset="-128"/>
                <a:cs typeface="+mn-cs"/>
                <a:sym typeface="Symbol" pitchFamily="-110" charset="2"/>
              </a:rPr>
              <a:t> </a:t>
            </a:r>
            <a:r>
              <a:rPr lang="en-US" altLang="en-US" kern="0" dirty="0">
                <a:solidFill>
                  <a:srgbClr val="000000"/>
                </a:solidFill>
                <a:ea typeface="ＭＳ Ｐゴシック" pitchFamily="-110" charset="-128"/>
                <a:cs typeface="+mn-cs"/>
                <a:sym typeface="Symbol" pitchFamily="-110" charset="2"/>
              </a:rPr>
              <a:t>MO and not as strong</a:t>
            </a:r>
            <a:endParaRPr lang="en-US" altLang="en-US" kern="0" dirty="0">
              <a:solidFill>
                <a:srgbClr val="000000"/>
              </a:solidFill>
              <a:ea typeface="ＭＳ Ｐゴシック" pitchFamily="-110" charset="-128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6"/>
          <a:stretch/>
        </p:blipFill>
        <p:spPr>
          <a:xfrm>
            <a:off x="1540323" y="3853543"/>
            <a:ext cx="6411685" cy="240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3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i="1" dirty="0" smtClean="0">
                <a:solidFill>
                  <a:srgbClr val="000000"/>
                </a:solidFill>
                <a:latin typeface="Symbol" pitchFamily="18" charset="2"/>
                <a:ea typeface="ＭＳ Ｐゴシック" pitchFamily="-110" charset="-128"/>
                <a:sym typeface="Symbol"/>
              </a:rPr>
              <a:t></a:t>
            </a:r>
            <a:r>
              <a:rPr lang="en-US" altLang="en-US" sz="4400" b="0" baseline="-25000" dirty="0" smtClean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3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* MO for Buta-1,3-diene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48345" y="1306058"/>
            <a:ext cx="8697684" cy="176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dirty="0" smtClean="0">
                <a:ea typeface="ＭＳ Ｐゴシック" pitchFamily="-110" charset="-128"/>
              </a:rPr>
              <a:t>Two </a:t>
            </a:r>
            <a:r>
              <a:rPr lang="en-US" altLang="en-US" dirty="0" err="1" smtClean="0">
                <a:ea typeface="ＭＳ Ｐゴシック" pitchFamily="-110" charset="-128"/>
              </a:rPr>
              <a:t>antibonding</a:t>
            </a:r>
            <a:r>
              <a:rPr lang="en-US" altLang="en-US" dirty="0" smtClean="0">
                <a:ea typeface="ＭＳ Ｐゴシック" pitchFamily="-110" charset="-128"/>
              </a:rPr>
              <a:t> and one bonding interaction</a:t>
            </a:r>
          </a:p>
          <a:p>
            <a:r>
              <a:rPr lang="en-US" altLang="en-US" dirty="0" smtClean="0">
                <a:ea typeface="ＭＳ Ｐゴシック" pitchFamily="-110" charset="-128"/>
              </a:rPr>
              <a:t>Two nodes</a:t>
            </a:r>
          </a:p>
          <a:p>
            <a: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  <a:t>Vacant in the ground state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5"/>
          <a:stretch/>
        </p:blipFill>
        <p:spPr>
          <a:xfrm>
            <a:off x="1447801" y="3794633"/>
            <a:ext cx="6498772" cy="238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3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i="1" dirty="0" smtClean="0">
                <a:solidFill>
                  <a:srgbClr val="000000"/>
                </a:solidFill>
                <a:latin typeface="Symbol" pitchFamily="18" charset="2"/>
                <a:ea typeface="ＭＳ Ｐゴシック" pitchFamily="-110" charset="-128"/>
                <a:sym typeface="Symbol"/>
              </a:rPr>
              <a:t></a:t>
            </a:r>
            <a:r>
              <a:rPr lang="en-US" altLang="en-US" sz="4400" b="0" baseline="-25000" dirty="0" smtClean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4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* MO for Buta-1,3-diene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8342" y="1208313"/>
            <a:ext cx="8556171" cy="23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  <a:t>Three nodes</a:t>
            </a:r>
          </a:p>
          <a:p>
            <a: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  <a:t>Strongly </a:t>
            </a:r>
            <a:r>
              <a:rPr lang="en-US" altLang="en-US" dirty="0" err="1" smtClean="0">
                <a:solidFill>
                  <a:srgbClr val="000000"/>
                </a:solidFill>
                <a:ea typeface="ＭＳ Ｐゴシック" pitchFamily="-110" charset="-128"/>
              </a:rPr>
              <a:t>antibonding</a:t>
            </a:r>
            <a:endParaRPr lang="en-US" altLang="en-US" dirty="0" smtClean="0">
              <a:solidFill>
                <a:srgbClr val="000000"/>
              </a:solidFill>
              <a:ea typeface="ＭＳ Ｐゴシック" pitchFamily="-110" charset="-128"/>
            </a:endParaRPr>
          </a:p>
          <a:p>
            <a: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  <a:t>Highest energy MO</a:t>
            </a:r>
            <a:endParaRPr lang="en-US" altLang="en-US" dirty="0" smtClean="0">
              <a:ea typeface="ＭＳ Ｐゴシック" pitchFamily="-110" charset="-128"/>
            </a:endParaRPr>
          </a:p>
          <a:p>
            <a:r>
              <a:rPr lang="en-US" altLang="en-US" dirty="0" smtClean="0">
                <a:ea typeface="ＭＳ Ｐゴシック" pitchFamily="-110" charset="-128"/>
              </a:rPr>
              <a:t>Vacant at ground state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4"/>
          <a:stretch/>
        </p:blipFill>
        <p:spPr>
          <a:xfrm>
            <a:off x="1382484" y="3874009"/>
            <a:ext cx="6487886" cy="232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nb-NO" sz="4400" b="0" dirty="0">
                <a:solidFill>
                  <a:schemeClr val="tx1"/>
                </a:solidFill>
                <a:cs typeface="Arial"/>
              </a:rPr>
              <a:t>MO for Buta-1,3-diene and Ethylene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5105400" y="1872340"/>
            <a:ext cx="381000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bonding MOs of both buta-1,3-diene and ethylene are filled and the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antibonding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MOs are empty.  </a:t>
            </a:r>
          </a:p>
          <a:p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Buta-1,3-diene has lower energy than ethylene.  </a:t>
            </a:r>
          </a:p>
          <a:p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This lower energy is the resonance stabilization of the conjugated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diene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.</a:t>
            </a:r>
            <a:endParaRPr lang="en-US" altLang="en-US" sz="2400" dirty="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"/>
          <a:stretch/>
        </p:blipFill>
        <p:spPr>
          <a:xfrm>
            <a:off x="337321" y="1269275"/>
            <a:ext cx="4596311" cy="504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7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nb-NO" sz="4400" b="0" dirty="0">
                <a:solidFill>
                  <a:schemeClr val="tx1"/>
                </a:solidFill>
                <a:cs typeface="Arial"/>
              </a:rPr>
              <a:t>Conformations of </a:t>
            </a:r>
            <a:br>
              <a:rPr lang="nb-NO" sz="4400" b="0" dirty="0">
                <a:solidFill>
                  <a:schemeClr val="tx1"/>
                </a:solidFill>
                <a:cs typeface="Arial"/>
              </a:rPr>
            </a:br>
            <a:r>
              <a:rPr lang="nb-NO" sz="4400" b="0" dirty="0">
                <a:solidFill>
                  <a:schemeClr val="tx1"/>
                </a:solidFill>
                <a:cs typeface="Arial"/>
              </a:rPr>
              <a:t>Buta-1,3-diene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8334" y="1850568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ea typeface="ＭＳ Ｐゴシック" pitchFamily="-110" charset="-128"/>
              </a:rPr>
              <a:t>The </a:t>
            </a:r>
            <a:r>
              <a:rPr lang="en-US" altLang="en-US" sz="2800" i="1" dirty="0" smtClean="0">
                <a:ea typeface="ＭＳ Ｐゴシック" pitchFamily="-110" charset="-128"/>
              </a:rPr>
              <a:t>s</a:t>
            </a:r>
            <a:r>
              <a:rPr lang="en-US" altLang="en-US" sz="2800" dirty="0" smtClean="0">
                <a:ea typeface="ＭＳ Ｐゴシック" pitchFamily="-110" charset="-128"/>
              </a:rPr>
              <a:t>-trans conformer is more stable than the </a:t>
            </a:r>
            <a:r>
              <a:rPr lang="en-US" altLang="en-US" sz="2800" i="1" dirty="0" smtClean="0">
                <a:ea typeface="ＭＳ Ｐゴシック" pitchFamily="-110" charset="-128"/>
              </a:rPr>
              <a:t>s</a:t>
            </a:r>
            <a:r>
              <a:rPr lang="en-US" altLang="en-US" sz="2800" dirty="0" smtClean="0">
                <a:ea typeface="ＭＳ Ｐゴシック" pitchFamily="-110" charset="-128"/>
              </a:rPr>
              <a:t>-</a:t>
            </a:r>
            <a:r>
              <a:rPr lang="en-US" altLang="en-US" sz="2800" dirty="0" err="1" smtClean="0">
                <a:ea typeface="ＭＳ Ｐゴシック" pitchFamily="-110" charset="-128"/>
              </a:rPr>
              <a:t>cis</a:t>
            </a:r>
            <a:r>
              <a:rPr lang="en-US" altLang="en-US" sz="2800" dirty="0" smtClean="0">
                <a:ea typeface="ＭＳ Ｐゴシック" pitchFamily="-110" charset="-128"/>
              </a:rPr>
              <a:t> by 12 kJ/</a:t>
            </a:r>
            <a:r>
              <a:rPr lang="en-US" altLang="en-US" sz="2800" dirty="0" err="1" smtClean="0">
                <a:ea typeface="ＭＳ Ｐゴシック" pitchFamily="-110" charset="-128"/>
              </a:rPr>
              <a:t>mol</a:t>
            </a:r>
            <a:r>
              <a:rPr lang="en-US" altLang="en-US" sz="2800" dirty="0" smtClean="0">
                <a:ea typeface="ＭＳ Ｐゴシック" pitchFamily="-110" charset="-128"/>
              </a:rPr>
              <a:t> (2.8 kcal/</a:t>
            </a:r>
            <a:r>
              <a:rPr lang="en-US" altLang="en-US" sz="2800" dirty="0" err="1" smtClean="0">
                <a:ea typeface="ＭＳ Ｐゴシック" pitchFamily="-110" charset="-128"/>
              </a:rPr>
              <a:t>mol</a:t>
            </a:r>
            <a:r>
              <a:rPr lang="en-US" altLang="en-US" sz="2800" dirty="0" smtClean="0">
                <a:ea typeface="ＭＳ Ｐゴシック" pitchFamily="-110" charset="-128"/>
              </a:rPr>
              <a:t>).</a:t>
            </a:r>
          </a:p>
          <a:p>
            <a:r>
              <a:rPr lang="en-US" altLang="en-US" sz="2800" dirty="0" smtClean="0">
                <a:ea typeface="ＭＳ Ｐゴシック" pitchFamily="-110" charset="-128"/>
              </a:rPr>
              <a:t>Easily interconvert at room temperature.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7"/>
          <a:stretch/>
        </p:blipFill>
        <p:spPr>
          <a:xfrm>
            <a:off x="1099457" y="3603168"/>
            <a:ext cx="6770914" cy="257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nb-NO" sz="4400" b="0" dirty="0">
                <a:solidFill>
                  <a:schemeClr val="tx1"/>
                </a:solidFill>
                <a:cs typeface="Arial"/>
              </a:rPr>
              <a:t>The Allylic Position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348338" y="4114800"/>
            <a:ext cx="8001000" cy="198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ea typeface="ＭＳ Ｐゴシック" pitchFamily="-110" charset="-128"/>
              </a:rPr>
              <a:t>The </a:t>
            </a:r>
            <a:r>
              <a:rPr lang="en-US" altLang="en-US" sz="2800" dirty="0" err="1" smtClean="0">
                <a:ea typeface="ＭＳ Ｐゴシック" pitchFamily="-110" charset="-128"/>
              </a:rPr>
              <a:t>allylic</a:t>
            </a:r>
            <a:r>
              <a:rPr lang="en-US" altLang="en-US" sz="2800" dirty="0" smtClean="0">
                <a:ea typeface="ＭＳ Ｐゴシック" pitchFamily="-110" charset="-128"/>
              </a:rPr>
              <a:t> carbon is the one directly attached to an </a:t>
            </a:r>
            <a:r>
              <a:rPr lang="en-US" altLang="en-US" sz="2800" i="1" dirty="0" smtClean="0">
                <a:ea typeface="ＭＳ Ｐゴシック" pitchFamily="-110" charset="-128"/>
              </a:rPr>
              <a:t>sp</a:t>
            </a:r>
            <a:r>
              <a:rPr lang="en-US" altLang="en-US" sz="2800" baseline="30000" dirty="0" smtClean="0">
                <a:ea typeface="ＭＳ Ｐゴシック" pitchFamily="-110" charset="-128"/>
              </a:rPr>
              <a:t>2</a:t>
            </a:r>
            <a:r>
              <a:rPr lang="en-US" altLang="en-US" sz="2800" dirty="0" smtClean="0">
                <a:ea typeface="ＭＳ Ｐゴシック" pitchFamily="-110" charset="-128"/>
              </a:rPr>
              <a:t> carbon.</a:t>
            </a:r>
          </a:p>
          <a:p>
            <a:r>
              <a:rPr lang="en-US" altLang="en-US" sz="2800" dirty="0" err="1" smtClean="0">
                <a:ea typeface="ＭＳ Ｐゴシック" pitchFamily="-110" charset="-128"/>
              </a:rPr>
              <a:t>Allylic</a:t>
            </a:r>
            <a:r>
              <a:rPr lang="en-US" altLang="en-US" sz="2800" dirty="0" smtClean="0">
                <a:ea typeface="ＭＳ Ｐゴシック" pitchFamily="-110" charset="-128"/>
              </a:rPr>
              <a:t> </a:t>
            </a:r>
            <a:r>
              <a:rPr lang="en-US" altLang="en-US" sz="2800" dirty="0" err="1" smtClean="0">
                <a:ea typeface="ＭＳ Ｐゴシック" pitchFamily="-110" charset="-128"/>
              </a:rPr>
              <a:t>cations</a:t>
            </a:r>
            <a:r>
              <a:rPr lang="en-US" altLang="en-US" sz="2800" dirty="0" smtClean="0">
                <a:ea typeface="ＭＳ Ｐゴシック" pitchFamily="-110" charset="-128"/>
              </a:rPr>
              <a:t> are stabilized by resonance.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73"/>
          <a:stretch/>
        </p:blipFill>
        <p:spPr>
          <a:xfrm>
            <a:off x="348338" y="1911967"/>
            <a:ext cx="8534400" cy="127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nb-NO" sz="4400" b="0" dirty="0">
                <a:solidFill>
                  <a:schemeClr val="tx1"/>
                </a:solidFill>
                <a:cs typeface="Arial"/>
              </a:rPr>
              <a:t>Allylic Cations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37448" y="4517571"/>
            <a:ext cx="7772400" cy="153488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The positive charge is delocalized over two carbons by resonance, giving the </a:t>
            </a:r>
            <a:r>
              <a:rPr lang="en-US" altLang="en-US" sz="2800" dirty="0" err="1" smtClean="0">
                <a:solidFill>
                  <a:srgbClr val="000000"/>
                </a:solidFill>
                <a:ea typeface="ＭＳ Ｐゴシック" pitchFamily="-110" charset="-128"/>
              </a:rPr>
              <a:t>allyl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ea typeface="ＭＳ Ｐゴシック" pitchFamily="-110" charset="-128"/>
              </a:rPr>
              <a:t>cation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 more stability than </a:t>
            </a:r>
            <a:r>
              <a:rPr lang="en-US" altLang="en-US" sz="2800" dirty="0" err="1" smtClean="0">
                <a:solidFill>
                  <a:srgbClr val="000000"/>
                </a:solidFill>
                <a:ea typeface="ＭＳ Ｐゴシック" pitchFamily="-110" charset="-128"/>
              </a:rPr>
              <a:t>nonconjugated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ea typeface="ＭＳ Ｐゴシック" pitchFamily="-110" charset="-128"/>
              </a:rPr>
              <a:t>cations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4"/>
          <a:stretch/>
        </p:blipFill>
        <p:spPr>
          <a:xfrm>
            <a:off x="326562" y="1600199"/>
            <a:ext cx="8534400" cy="244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8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nb-NO" sz="4400" b="0" dirty="0">
                <a:solidFill>
                  <a:schemeClr val="tx1"/>
                </a:solidFill>
                <a:cs typeface="Arial"/>
              </a:rPr>
              <a:t>Stability of Carbocations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1030"/>
          <p:cNvSpPr txBox="1">
            <a:spLocks noChangeArrowheads="1"/>
          </p:cNvSpPr>
          <p:nvPr/>
        </p:nvSpPr>
        <p:spPr>
          <a:xfrm>
            <a:off x="348340" y="4572000"/>
            <a:ext cx="7064829" cy="1524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ea typeface="ＭＳ Ｐゴシック" pitchFamily="-110" charset="-128"/>
              </a:rPr>
              <a:t>Stability of 1</a:t>
            </a:r>
            <a:r>
              <a:rPr lang="en-US" sz="2800" dirty="0" smtClean="0">
                <a:ea typeface="Calibri"/>
              </a:rPr>
              <a:t>°</a:t>
            </a: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 </a:t>
            </a:r>
            <a:r>
              <a:rPr lang="en-US" altLang="en-US" sz="2800" dirty="0" err="1" smtClean="0">
                <a:ea typeface="ＭＳ Ｐゴシック" pitchFamily="-110" charset="-128"/>
                <a:sym typeface="Symbol" pitchFamily="-110" charset="2"/>
              </a:rPr>
              <a:t>allylic</a:t>
            </a: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  2</a:t>
            </a:r>
            <a:r>
              <a:rPr lang="en-US" sz="2800" dirty="0" smtClean="0">
                <a:ea typeface="Calibri"/>
              </a:rPr>
              <a:t>°</a:t>
            </a: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 carbocation.</a:t>
            </a:r>
          </a:p>
          <a:p>
            <a:r>
              <a:rPr lang="en-US" altLang="en-US" sz="2800" dirty="0" smtClean="0">
                <a:ea typeface="ＭＳ Ｐゴシック" pitchFamily="-110" charset="-128"/>
              </a:rPr>
              <a:t>Stability of 2</a:t>
            </a:r>
            <a:r>
              <a:rPr lang="en-US" sz="2800" dirty="0" smtClean="0">
                <a:ea typeface="Calibri"/>
              </a:rPr>
              <a:t>°</a:t>
            </a: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 </a:t>
            </a:r>
            <a:r>
              <a:rPr lang="en-US" altLang="en-US" sz="2800" dirty="0" err="1" smtClean="0">
                <a:ea typeface="ＭＳ Ｐゴシック" pitchFamily="-110" charset="-128"/>
                <a:sym typeface="Symbol" pitchFamily="-110" charset="2"/>
              </a:rPr>
              <a:t>allylic</a:t>
            </a: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  3</a:t>
            </a:r>
            <a:r>
              <a:rPr lang="en-US" sz="2800" dirty="0" smtClean="0">
                <a:ea typeface="Calibri"/>
              </a:rPr>
              <a:t>°</a:t>
            </a: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 carbocation.</a:t>
            </a:r>
            <a:endParaRPr lang="en-US" altLang="en-US" sz="2800" dirty="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t="17003" b="37966"/>
          <a:stretch/>
        </p:blipFill>
        <p:spPr>
          <a:xfrm>
            <a:off x="914400" y="2286001"/>
            <a:ext cx="7271654" cy="126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1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1,2- and 1,4-Addition</a:t>
            </a:r>
            <a:br>
              <a:rPr lang="en-US" sz="4400" b="0" dirty="0">
                <a:solidFill>
                  <a:schemeClr val="tx1"/>
                </a:solidFill>
                <a:cs typeface="Arial"/>
              </a:rPr>
            </a:br>
            <a:r>
              <a:rPr lang="en-US" sz="4400" b="0" dirty="0">
                <a:solidFill>
                  <a:schemeClr val="tx1"/>
                </a:solidFill>
                <a:cs typeface="Arial"/>
              </a:rPr>
              <a:t>to Conjugated </a:t>
            </a:r>
            <a:r>
              <a:rPr lang="en-US" sz="4400" b="0" dirty="0" err="1">
                <a:solidFill>
                  <a:schemeClr val="tx1"/>
                </a:solidFill>
                <a:cs typeface="Arial"/>
              </a:rPr>
              <a:t>Dienes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8334" y="2133600"/>
            <a:ext cx="8001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dirty="0" smtClean="0">
                <a:ea typeface="ＭＳ Ｐゴシック" pitchFamily="-110" charset="-128"/>
              </a:rPr>
              <a:t>Electrophilic addition to the double bond produces the most stable intermediate.</a:t>
            </a:r>
          </a:p>
          <a:p>
            <a:r>
              <a:rPr lang="en-US" altLang="en-US" dirty="0" smtClean="0">
                <a:ea typeface="ＭＳ Ｐゴシック" pitchFamily="-110" charset="-128"/>
              </a:rPr>
              <a:t>For conjugated </a:t>
            </a:r>
            <a:r>
              <a:rPr lang="en-US" altLang="en-US" dirty="0" err="1" smtClean="0">
                <a:ea typeface="ＭＳ Ｐゴシック" pitchFamily="-110" charset="-128"/>
              </a:rPr>
              <a:t>dienes</a:t>
            </a:r>
            <a:r>
              <a:rPr lang="en-US" altLang="en-US" dirty="0" smtClean="0">
                <a:ea typeface="ＭＳ Ｐゴシック" pitchFamily="-110" charset="-128"/>
              </a:rPr>
              <a:t>, the intermediate is a resonance-stabilized </a:t>
            </a:r>
            <a:r>
              <a:rPr lang="en-US" altLang="en-US" dirty="0" err="1" smtClean="0">
                <a:ea typeface="ＭＳ Ｐゴシック" pitchFamily="-110" charset="-128"/>
              </a:rPr>
              <a:t>allylic</a:t>
            </a:r>
            <a:r>
              <a:rPr lang="en-US" altLang="en-US" dirty="0" smtClean="0">
                <a:ea typeface="ＭＳ Ｐゴシック" pitchFamily="-110" charset="-128"/>
              </a:rPr>
              <a:t> </a:t>
            </a:r>
            <a:r>
              <a:rPr lang="en-US" altLang="en-US" dirty="0" err="1" smtClean="0">
                <a:ea typeface="ＭＳ Ｐゴシック" pitchFamily="-110" charset="-128"/>
              </a:rPr>
              <a:t>cation</a:t>
            </a:r>
            <a:r>
              <a:rPr lang="en-US" altLang="en-US" dirty="0" smtClean="0">
                <a:ea typeface="ＭＳ Ｐゴシック" pitchFamily="-110" charset="-128"/>
              </a:rPr>
              <a:t>.</a:t>
            </a:r>
          </a:p>
          <a:p>
            <a:r>
              <a:rPr lang="en-US" altLang="en-US" dirty="0" smtClean="0">
                <a:ea typeface="ＭＳ Ｐゴシック" pitchFamily="-110" charset="-128"/>
              </a:rPr>
              <a:t>Nucleophile adds to either carbon 2 or 4, both of which have the delocalized positive charge.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68011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1,2- and 1,4-Addition to </a:t>
            </a:r>
            <a:r>
              <a:rPr lang="en-US" sz="4400" b="0" dirty="0" err="1">
                <a:solidFill>
                  <a:schemeClr val="tx1"/>
                </a:solidFill>
                <a:cs typeface="Arial"/>
              </a:rPr>
              <a:t>Dienes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1030"/>
          <p:cNvSpPr txBox="1">
            <a:spLocks noChangeArrowheads="1"/>
          </p:cNvSpPr>
          <p:nvPr/>
        </p:nvSpPr>
        <p:spPr>
          <a:xfrm>
            <a:off x="348333" y="4114800"/>
            <a:ext cx="7663553" cy="163285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Addition of </a:t>
            </a:r>
            <a:r>
              <a:rPr lang="en-US" altLang="en-US" sz="2800" dirty="0" err="1" smtClean="0">
                <a:solidFill>
                  <a:srgbClr val="000000"/>
                </a:solidFill>
                <a:ea typeface="ＭＳ Ｐゴシック" pitchFamily="-110" charset="-128"/>
              </a:rPr>
              <a:t>HBr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 to buta-1,3-diene produces </a:t>
            </a:r>
            <a:b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3-bromobut-1-ene (1,2-addition) and </a:t>
            </a:r>
            <a:b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1-bromobut-2-ene (1,4-addition).</a:t>
            </a:r>
            <a:endParaRPr lang="en-US" altLang="en-US" sz="2800" dirty="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34"/>
          <a:stretch/>
        </p:blipFill>
        <p:spPr>
          <a:xfrm>
            <a:off x="304800" y="2157113"/>
            <a:ext cx="8534400" cy="106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1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Conjugated Systems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11"/>
          <p:cNvSpPr txBox="1">
            <a:spLocks noChangeArrowheads="1"/>
          </p:cNvSpPr>
          <p:nvPr/>
        </p:nvSpPr>
        <p:spPr>
          <a:xfrm>
            <a:off x="348334" y="4180115"/>
            <a:ext cx="7772400" cy="198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 smtClean="0">
                <a:ea typeface="ＭＳ Ｐゴシック" pitchFamily="-110" charset="-128"/>
              </a:rPr>
              <a:t>Conjugated </a:t>
            </a:r>
            <a:r>
              <a:rPr lang="en-US" altLang="en-US" sz="2400" dirty="0" smtClean="0">
                <a:ea typeface="ＭＳ Ｐゴシック" pitchFamily="-110" charset="-128"/>
              </a:rPr>
              <a:t>double</a:t>
            </a:r>
            <a:r>
              <a:rPr lang="en-US" altLang="en-US" sz="2400" b="1" dirty="0" smtClean="0">
                <a:ea typeface="ＭＳ Ｐゴシック" pitchFamily="-110" charset="-128"/>
              </a:rPr>
              <a:t> </a:t>
            </a:r>
            <a:r>
              <a:rPr lang="en-US" altLang="en-US" sz="2400" dirty="0" smtClean="0">
                <a:ea typeface="ＭＳ Ｐゴシック" pitchFamily="-110" charset="-128"/>
              </a:rPr>
              <a:t>bonds are separated by one single bond.</a:t>
            </a:r>
          </a:p>
          <a:p>
            <a:pPr>
              <a:spcBef>
                <a:spcPct val="0"/>
              </a:spcBef>
            </a:pPr>
            <a:r>
              <a:rPr lang="en-US" altLang="en-US" sz="2400" b="1" dirty="0" smtClean="0">
                <a:ea typeface="ＭＳ Ｐゴシック" pitchFamily="-110" charset="-128"/>
              </a:rPr>
              <a:t>Isolated</a:t>
            </a:r>
            <a:r>
              <a:rPr lang="en-US" altLang="en-US" sz="2400" dirty="0" smtClean="0">
                <a:ea typeface="ＭＳ Ｐゴシック" pitchFamily="-110" charset="-128"/>
              </a:rPr>
              <a:t> double bonds are separated by two or more single bonds.</a:t>
            </a:r>
          </a:p>
          <a:p>
            <a:pPr>
              <a:spcBef>
                <a:spcPct val="0"/>
              </a:spcBef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Conjugated double bonds are more stable than isolated ones.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8"/>
          <a:stretch/>
        </p:blipFill>
        <p:spPr>
          <a:xfrm>
            <a:off x="1219201" y="1264921"/>
            <a:ext cx="6705600" cy="2649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Mechanism of 1,2- and 1,4-Addition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3"/>
          <a:stretch/>
        </p:blipFill>
        <p:spPr>
          <a:xfrm>
            <a:off x="304800" y="1505051"/>
            <a:ext cx="8534400" cy="18148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4"/>
          <a:stretch/>
        </p:blipFill>
        <p:spPr>
          <a:xfrm>
            <a:off x="304800" y="3926259"/>
            <a:ext cx="8534400" cy="208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4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13374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Kinetic Versus </a:t>
            </a:r>
            <a:r>
              <a:rPr lang="en-US" sz="4400" b="0" dirty="0" smtClean="0">
                <a:solidFill>
                  <a:schemeClr val="tx1"/>
                </a:solidFill>
                <a:cs typeface="Arial"/>
              </a:rPr>
              <a:t>Thermodynamic </a:t>
            </a:r>
            <a:br>
              <a:rPr lang="en-US" sz="4400" b="0" dirty="0" smtClean="0">
                <a:solidFill>
                  <a:schemeClr val="tx1"/>
                </a:solidFill>
                <a:cs typeface="Arial"/>
              </a:rPr>
            </a:br>
            <a:r>
              <a:rPr lang="en-US" sz="4400" b="0" dirty="0" smtClean="0">
                <a:solidFill>
                  <a:schemeClr val="tx1"/>
                </a:solidFill>
                <a:cs typeface="Arial"/>
              </a:rPr>
              <a:t>Control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5"/>
          <a:stretch/>
        </p:blipFill>
        <p:spPr>
          <a:xfrm>
            <a:off x="304800" y="2570770"/>
            <a:ext cx="8534400" cy="367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1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13374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Kinetic Versus </a:t>
            </a:r>
            <a:r>
              <a:rPr lang="en-US" sz="4400" b="0" dirty="0" smtClean="0">
                <a:solidFill>
                  <a:schemeClr val="tx1"/>
                </a:solidFill>
                <a:cs typeface="Arial"/>
              </a:rPr>
              <a:t>Thermodynamic </a:t>
            </a:r>
            <a:br>
              <a:rPr lang="en-US" sz="4400" b="0" dirty="0" smtClean="0">
                <a:solidFill>
                  <a:schemeClr val="tx1"/>
                </a:solidFill>
                <a:cs typeface="Arial"/>
              </a:rPr>
            </a:br>
            <a:r>
              <a:rPr lang="en-US" sz="4400" b="0" dirty="0" smtClean="0">
                <a:solidFill>
                  <a:schemeClr val="tx1"/>
                </a:solidFill>
                <a:cs typeface="Arial"/>
              </a:rPr>
              <a:t>Control </a:t>
            </a:r>
            <a:r>
              <a:rPr lang="en-US" sz="4400" b="0" dirty="0">
                <a:solidFill>
                  <a:schemeClr val="tx1"/>
                </a:solidFill>
                <a:cs typeface="Arial"/>
              </a:rPr>
              <a:t>(Continued) 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1"/>
          <a:stretch/>
        </p:blipFill>
        <p:spPr>
          <a:xfrm>
            <a:off x="794655" y="2300808"/>
            <a:ext cx="7522029" cy="410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4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Kinetic Control at –80 </a:t>
            </a:r>
            <a:r>
              <a:rPr lang="en-US" sz="4400" b="0" dirty="0" smtClean="0">
                <a:solidFill>
                  <a:schemeClr val="tx1"/>
                </a:solidFill>
                <a:ea typeface="Calibri"/>
              </a:rPr>
              <a:t>°</a:t>
            </a:r>
            <a:r>
              <a:rPr lang="en-US" sz="4400" b="0" dirty="0" smtClean="0">
                <a:solidFill>
                  <a:schemeClr val="tx1"/>
                </a:solidFill>
                <a:cs typeface="Arial"/>
              </a:rPr>
              <a:t>C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48334" y="1578428"/>
            <a:ext cx="8632380" cy="437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600" dirty="0" smtClean="0">
                <a:ea typeface="ＭＳ Ｐゴシック" pitchFamily="-110" charset="-128"/>
              </a:rPr>
              <a:t>Transition state for the 1,2-addition has a lower </a:t>
            </a:r>
            <a:r>
              <a:rPr lang="en-US" altLang="en-US" sz="2600" i="1" dirty="0" err="1" smtClean="0">
                <a:ea typeface="ＭＳ Ｐゴシック" pitchFamily="-110" charset="-128"/>
              </a:rPr>
              <a:t>E</a:t>
            </a:r>
            <a:r>
              <a:rPr lang="en-US" altLang="en-US" sz="2600" baseline="-20000" dirty="0" err="1" smtClean="0">
                <a:ea typeface="ＭＳ Ｐゴシック" pitchFamily="-110" charset="-128"/>
              </a:rPr>
              <a:t>a</a:t>
            </a:r>
            <a:r>
              <a:rPr lang="en-US" altLang="en-US" sz="2600" dirty="0" smtClean="0">
                <a:ea typeface="ＭＳ Ｐゴシック" pitchFamily="-110" charset="-128"/>
              </a:rPr>
              <a:t> because it is a more stable secondary carbocation.</a:t>
            </a:r>
          </a:p>
          <a:p>
            <a:pPr>
              <a:lnSpc>
                <a:spcPct val="90000"/>
              </a:lnSpc>
            </a:pPr>
            <a:r>
              <a:rPr lang="en-US" altLang="en-US" sz="2600" dirty="0" smtClean="0">
                <a:ea typeface="ＭＳ Ｐゴシック" pitchFamily="-110" charset="-128"/>
              </a:rPr>
              <a:t>The 1,2-addition will be the faster addition at any temperature.</a:t>
            </a:r>
          </a:p>
          <a:p>
            <a:pPr>
              <a:lnSpc>
                <a:spcPct val="90000"/>
              </a:lnSpc>
            </a:pPr>
            <a:r>
              <a:rPr lang="en-US" altLang="en-US" sz="2600" dirty="0" smtClean="0">
                <a:ea typeface="ＭＳ Ｐゴシック" pitchFamily="-110" charset="-128"/>
              </a:rPr>
              <a:t>The </a:t>
            </a:r>
            <a:r>
              <a:rPr lang="en-US" altLang="en-US" sz="2600" dirty="0" err="1" smtClean="0">
                <a:ea typeface="ＭＳ Ｐゴシック" pitchFamily="-110" charset="-128"/>
              </a:rPr>
              <a:t>nucleophilic</a:t>
            </a:r>
            <a:r>
              <a:rPr lang="en-US" altLang="en-US" sz="2600" dirty="0" smtClean="0">
                <a:ea typeface="ＭＳ Ｐゴシック" pitchFamily="-110" charset="-128"/>
              </a:rPr>
              <a:t> attack of the bromide on the C2 </a:t>
            </a:r>
            <a:r>
              <a:rPr lang="en-US" altLang="en-US" sz="2600" dirty="0" err="1" smtClean="0">
                <a:ea typeface="ＭＳ Ｐゴシック" pitchFamily="-110" charset="-128"/>
              </a:rPr>
              <a:t>allylic</a:t>
            </a:r>
            <a:r>
              <a:rPr lang="en-US" altLang="en-US" sz="2600" dirty="0" smtClean="0">
                <a:ea typeface="ＭＳ Ｐゴシック" pitchFamily="-110" charset="-128"/>
              </a:rPr>
              <a:t> carbocation is irreversible at this low temperature.</a:t>
            </a:r>
          </a:p>
          <a:p>
            <a:pPr>
              <a:lnSpc>
                <a:spcPct val="90000"/>
              </a:lnSpc>
            </a:pPr>
            <a:r>
              <a:rPr lang="en-US" altLang="en-US" sz="2600" dirty="0" smtClean="0">
                <a:ea typeface="ＭＳ Ｐゴシック" pitchFamily="-110" charset="-128"/>
              </a:rPr>
              <a:t>The product that forms faster predominates (kinetic product).</a:t>
            </a:r>
          </a:p>
          <a:p>
            <a:pPr>
              <a:lnSpc>
                <a:spcPct val="90000"/>
              </a:lnSpc>
            </a:pPr>
            <a:r>
              <a:rPr lang="en-US" altLang="en-US" sz="2600" dirty="0" smtClean="0">
                <a:ea typeface="ＭＳ Ｐゴシック" pitchFamily="-110" charset="-128"/>
              </a:rPr>
              <a:t>Because the kinetics of the reaction determines the product, the reaction is said to be under </a:t>
            </a:r>
            <a:r>
              <a:rPr lang="en-US" altLang="en-US" sz="2600" b="1" dirty="0" smtClean="0">
                <a:ea typeface="ＭＳ Ｐゴシック" pitchFamily="-110" charset="-128"/>
              </a:rPr>
              <a:t>kinetic control</a:t>
            </a:r>
            <a:r>
              <a:rPr lang="en-US" altLang="en-US" sz="2600" dirty="0" smtClean="0">
                <a:ea typeface="ＭＳ Ｐゴシック" pitchFamily="-110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224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Thermodynamic Control at 40 </a:t>
            </a:r>
            <a:r>
              <a:rPr lang="en-US" sz="4400" b="0" dirty="0" smtClean="0">
                <a:solidFill>
                  <a:schemeClr val="tx1"/>
                </a:solidFill>
                <a:ea typeface="Calibri"/>
              </a:rPr>
              <a:t>°</a:t>
            </a:r>
            <a:r>
              <a:rPr lang="en-US" sz="4400" b="0" dirty="0" smtClean="0">
                <a:solidFill>
                  <a:schemeClr val="tx1"/>
                </a:solidFill>
                <a:cs typeface="Arial"/>
              </a:rPr>
              <a:t>C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348334" y="1752600"/>
            <a:ext cx="8654152" cy="408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smtClean="0">
                <a:ea typeface="ＭＳ Ｐゴシック" pitchFamily="-110" charset="-128"/>
              </a:rPr>
              <a:t>The 1,2-addition is still the faster addition, but at 40 </a:t>
            </a:r>
            <a:r>
              <a:rPr lang="en-US" sz="2400" dirty="0" smtClean="0">
                <a:ea typeface="Calibri"/>
              </a:rPr>
              <a:t>°</a:t>
            </a:r>
            <a:r>
              <a:rPr lang="en-US" altLang="en-US" sz="2400" dirty="0" smtClean="0">
                <a:ea typeface="ＭＳ Ｐゴシック" pitchFamily="-110" charset="-128"/>
              </a:rPr>
              <a:t>C, the bromide attack is reversible.</a:t>
            </a:r>
          </a:p>
          <a:p>
            <a:r>
              <a:rPr lang="en-US" altLang="en-US" sz="2400" dirty="0" smtClean="0">
                <a:ea typeface="ＭＳ Ｐゴシック" pitchFamily="-110" charset="-128"/>
              </a:rPr>
              <a:t>The 1,2-product ionizes back to the </a:t>
            </a:r>
            <a:r>
              <a:rPr lang="en-US" altLang="en-US" sz="2400" dirty="0" err="1" smtClean="0">
                <a:ea typeface="ＭＳ Ｐゴシック" pitchFamily="-110" charset="-128"/>
              </a:rPr>
              <a:t>allylic</a:t>
            </a:r>
            <a:r>
              <a:rPr lang="en-US" altLang="en-US" sz="2400" dirty="0" smtClean="0">
                <a:ea typeface="ＭＳ Ｐゴシック" pitchFamily="-110" charset="-128"/>
              </a:rPr>
              <a:t> </a:t>
            </a:r>
            <a:r>
              <a:rPr lang="en-US" altLang="en-US" sz="2400" dirty="0" err="1" smtClean="0">
                <a:ea typeface="ＭＳ Ｐゴシック" pitchFamily="-110" charset="-128"/>
              </a:rPr>
              <a:t>cation</a:t>
            </a:r>
            <a:r>
              <a:rPr lang="en-US" altLang="en-US" sz="2400" dirty="0" smtClean="0">
                <a:ea typeface="ＭＳ Ｐゴシック" pitchFamily="-110" charset="-128"/>
              </a:rPr>
              <a:t>.</a:t>
            </a:r>
          </a:p>
          <a:p>
            <a:r>
              <a:rPr lang="en-US" altLang="en-US" sz="2400" dirty="0" smtClean="0">
                <a:ea typeface="ＭＳ Ｐゴシック" pitchFamily="-110" charset="-128"/>
              </a:rPr>
              <a:t>At 40 </a:t>
            </a:r>
            <a:r>
              <a:rPr lang="en-US" sz="2400" dirty="0" smtClean="0">
                <a:ea typeface="Calibri"/>
              </a:rPr>
              <a:t>°</a:t>
            </a:r>
            <a:r>
              <a:rPr lang="en-US" altLang="en-US" sz="2400" dirty="0" smtClean="0">
                <a:ea typeface="ＭＳ Ｐゴシック" pitchFamily="-110" charset="-128"/>
              </a:rPr>
              <a:t>C an equilibrium is established, which favors the most stable product.</a:t>
            </a:r>
          </a:p>
          <a:p>
            <a:r>
              <a:rPr lang="en-US" altLang="en-US" sz="2400" dirty="0" smtClean="0">
                <a:ea typeface="ＭＳ Ｐゴシック" pitchFamily="-110" charset="-128"/>
              </a:rPr>
              <a:t>The 1,4-addition is the most stable product (thermodynamic product) because it has a more substituted double bond.</a:t>
            </a:r>
          </a:p>
          <a:p>
            <a:r>
              <a:rPr lang="en-US" altLang="en-US" sz="2400" dirty="0" smtClean="0">
                <a:ea typeface="ＭＳ Ｐゴシック" pitchFamily="-110" charset="-128"/>
              </a:rPr>
              <a:t>Because the thermodynamics of the reaction determines the product, the reaction is said to be under </a:t>
            </a:r>
            <a:r>
              <a:rPr lang="en-US" altLang="en-US" sz="2400" b="1" dirty="0" smtClean="0">
                <a:ea typeface="ＭＳ Ｐゴシック" pitchFamily="-110" charset="-128"/>
              </a:rPr>
              <a:t>thermodynamic control</a:t>
            </a:r>
            <a:r>
              <a:rPr lang="en-US" altLang="en-US" sz="2400" dirty="0" smtClean="0">
                <a:ea typeface="ＭＳ Ｐゴシック" pitchFamily="-110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976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err="1">
                <a:solidFill>
                  <a:schemeClr val="tx1"/>
                </a:solidFill>
                <a:cs typeface="Arial"/>
              </a:rPr>
              <a:t>Allylic</a:t>
            </a:r>
            <a:r>
              <a:rPr lang="en-US" sz="4400" b="0" dirty="0">
                <a:solidFill>
                  <a:schemeClr val="tx1"/>
                </a:solidFill>
                <a:cs typeface="Arial"/>
              </a:rPr>
              <a:t> Radicals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48342" y="1981200"/>
            <a:ext cx="8305800" cy="383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dirty="0" smtClean="0">
                <a:ea typeface="ＭＳ Ｐゴシック" pitchFamily="-110" charset="-128"/>
              </a:rPr>
              <a:t>Stabilized by resonance.</a:t>
            </a:r>
          </a:p>
          <a:p>
            <a:r>
              <a:rPr lang="en-US" altLang="en-US" dirty="0" smtClean="0">
                <a:ea typeface="ＭＳ Ｐゴシック" pitchFamily="-110" charset="-128"/>
              </a:rPr>
              <a:t>Radical stabilities: 1</a:t>
            </a:r>
            <a:r>
              <a:rPr lang="en-US" dirty="0" smtClean="0">
                <a:ea typeface="Calibri"/>
              </a:rPr>
              <a:t>°</a:t>
            </a:r>
            <a:r>
              <a:rPr lang="en-US" altLang="en-US" dirty="0" smtClean="0">
                <a:ea typeface="ＭＳ Ｐゴシック" pitchFamily="-110" charset="-128"/>
              </a:rPr>
              <a:t> &lt; 2</a:t>
            </a:r>
            <a:r>
              <a:rPr lang="en-US" dirty="0" smtClean="0">
                <a:ea typeface="Calibri"/>
              </a:rPr>
              <a:t>°</a:t>
            </a:r>
            <a:r>
              <a:rPr lang="en-US" altLang="en-US" dirty="0" smtClean="0">
                <a:ea typeface="ＭＳ Ｐゴシック" pitchFamily="-110" charset="-128"/>
              </a:rPr>
              <a:t> &lt; 3</a:t>
            </a:r>
            <a:r>
              <a:rPr lang="en-US" dirty="0" smtClean="0">
                <a:ea typeface="Calibri"/>
              </a:rPr>
              <a:t>°</a:t>
            </a:r>
            <a:r>
              <a:rPr lang="en-US" altLang="en-US" dirty="0" smtClean="0">
                <a:ea typeface="ＭＳ Ｐゴシック" pitchFamily="-110" charset="-128"/>
              </a:rPr>
              <a:t> &lt; 1</a:t>
            </a:r>
            <a:r>
              <a:rPr lang="en-US" dirty="0" smtClean="0">
                <a:ea typeface="Calibri"/>
              </a:rPr>
              <a:t>°</a:t>
            </a:r>
            <a:r>
              <a:rPr lang="en-US" altLang="en-US" dirty="0" smtClean="0">
                <a:ea typeface="ＭＳ Ｐゴシック" pitchFamily="-110" charset="-128"/>
              </a:rPr>
              <a:t> </a:t>
            </a:r>
            <a:r>
              <a:rPr lang="en-US" altLang="en-US" dirty="0" err="1" smtClean="0">
                <a:ea typeface="ＭＳ Ｐゴシック" pitchFamily="-110" charset="-128"/>
              </a:rPr>
              <a:t>allylic</a:t>
            </a:r>
            <a:endParaRPr lang="en-US" altLang="en-US" dirty="0" smtClean="0">
              <a:ea typeface="ＭＳ Ｐゴシック" pitchFamily="-110" charset="-128"/>
            </a:endParaRPr>
          </a:p>
          <a:p>
            <a:r>
              <a:rPr lang="en-US" altLang="en-US" dirty="0" smtClean="0">
                <a:ea typeface="ＭＳ Ｐゴシック" pitchFamily="-110" charset="-128"/>
                <a:sym typeface="Symbol" pitchFamily="-110" charset="2"/>
              </a:rPr>
              <a:t>Substitution at the </a:t>
            </a:r>
            <a:r>
              <a:rPr lang="en-US" altLang="en-US" dirty="0" err="1" smtClean="0">
                <a:ea typeface="ＭＳ Ｐゴシック" pitchFamily="-110" charset="-128"/>
                <a:sym typeface="Symbol" pitchFamily="-110" charset="2"/>
              </a:rPr>
              <a:t>allylic</a:t>
            </a:r>
            <a:r>
              <a:rPr lang="en-US" altLang="en-US" dirty="0" smtClean="0">
                <a:ea typeface="ＭＳ Ｐゴシック" pitchFamily="-110" charset="-128"/>
                <a:sym typeface="Symbol" pitchFamily="-110" charset="2"/>
              </a:rPr>
              <a:t> position competes with addition to double bond.</a:t>
            </a:r>
          </a:p>
          <a:p>
            <a:r>
              <a:rPr lang="en-US" altLang="en-US" dirty="0" smtClean="0">
                <a:ea typeface="ＭＳ Ｐゴシック" pitchFamily="-110" charset="-128"/>
                <a:sym typeface="Symbol" pitchFamily="-110" charset="2"/>
              </a:rPr>
              <a:t>To encourage substitution, use a low concentration of reagent with light, heat, or peroxides to initiate free radical formation. </a:t>
            </a:r>
          </a:p>
        </p:txBody>
      </p:sp>
    </p:spTree>
    <p:extLst>
      <p:ext uri="{BB962C8B-B14F-4D97-AF65-F5344CB8AC3E}">
        <p14:creationId xmlns:p14="http://schemas.microsoft.com/office/powerpoint/2010/main" val="173557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Mechanism of </a:t>
            </a:r>
            <a:r>
              <a:rPr lang="en-US" sz="4400" b="0" dirty="0" err="1">
                <a:solidFill>
                  <a:schemeClr val="tx1"/>
                </a:solidFill>
                <a:cs typeface="Arial"/>
              </a:rPr>
              <a:t>Allylic</a:t>
            </a:r>
            <a:r>
              <a:rPr lang="en-US" sz="4400" b="0" dirty="0">
                <a:solidFill>
                  <a:schemeClr val="tx1"/>
                </a:solidFill>
                <a:cs typeface="Arial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cs typeface="Arial"/>
              </a:rPr>
              <a:t>Bromination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TextBox 122"/>
          <p:cNvSpPr txBox="1">
            <a:spLocks noChangeArrowheads="1"/>
          </p:cNvSpPr>
          <p:nvPr/>
        </p:nvSpPr>
        <p:spPr bwMode="auto">
          <a:xfrm>
            <a:off x="762000" y="1233110"/>
            <a:ext cx="214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>
              <a:buFont typeface="Wingdings" pitchFamily="-110" charset="2"/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>
              <a:buFont typeface="Wingdings" pitchFamily="-110" charset="2"/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>
              <a:buFont typeface="Wingdings" pitchFamily="-110" charset="2"/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>
              <a:buFont typeface="Wingdings" pitchFamily="-110" charset="2"/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r>
              <a:rPr lang="en-US" altLang="en-US" sz="2400" dirty="0">
                <a:latin typeface="+mn-lt"/>
              </a:rPr>
              <a:t>Initiation step: </a:t>
            </a:r>
          </a:p>
        </p:txBody>
      </p:sp>
      <p:sp>
        <p:nvSpPr>
          <p:cNvPr id="6" name="TextBox 123"/>
          <p:cNvSpPr txBox="1">
            <a:spLocks noChangeArrowheads="1"/>
          </p:cNvSpPr>
          <p:nvPr/>
        </p:nvSpPr>
        <p:spPr bwMode="auto">
          <a:xfrm>
            <a:off x="762000" y="1958020"/>
            <a:ext cx="2811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>
              <a:buFont typeface="Wingdings" pitchFamily="-110" charset="2"/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>
              <a:buFont typeface="Wingdings" pitchFamily="-110" charset="2"/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>
              <a:buFont typeface="Wingdings" pitchFamily="-110" charset="2"/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>
              <a:buFont typeface="Wingdings" pitchFamily="-110" charset="2"/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r>
              <a:rPr lang="en-US" altLang="en-US" sz="2400" dirty="0">
                <a:latin typeface="+mn-lt"/>
              </a:rPr>
              <a:t>Propagation steps: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5"/>
          <a:stretch/>
        </p:blipFill>
        <p:spPr>
          <a:xfrm>
            <a:off x="2993572" y="1233110"/>
            <a:ext cx="2743200" cy="5109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>
          <a:xfrm>
            <a:off x="865104" y="2590797"/>
            <a:ext cx="7527781" cy="18723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6"/>
          <a:stretch/>
        </p:blipFill>
        <p:spPr>
          <a:xfrm>
            <a:off x="664030" y="4823244"/>
            <a:ext cx="7641770" cy="157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2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err="1">
                <a:solidFill>
                  <a:schemeClr val="tx1"/>
                </a:solidFill>
                <a:cs typeface="Arial"/>
              </a:rPr>
              <a:t>Bromination</a:t>
            </a:r>
            <a:r>
              <a:rPr lang="en-US" sz="4400" b="0" dirty="0">
                <a:solidFill>
                  <a:schemeClr val="tx1"/>
                </a:solidFill>
                <a:cs typeface="Arial"/>
              </a:rPr>
              <a:t> Using </a:t>
            </a:r>
            <a:r>
              <a:rPr lang="en-US" sz="4400" b="0" dirty="0" smtClean="0">
                <a:solidFill>
                  <a:schemeClr val="tx1"/>
                </a:solidFill>
                <a:cs typeface="Arial"/>
              </a:rPr>
              <a:t/>
            </a:r>
            <a:br>
              <a:rPr lang="en-US" sz="4400" b="0" dirty="0" smtClean="0">
                <a:solidFill>
                  <a:schemeClr val="tx1"/>
                </a:solidFill>
                <a:cs typeface="Arial"/>
              </a:rPr>
            </a:br>
            <a:r>
              <a:rPr lang="en-US" sz="4400" b="0" i="1" dirty="0" smtClean="0">
                <a:solidFill>
                  <a:schemeClr val="tx1"/>
                </a:solidFill>
                <a:cs typeface="Arial"/>
              </a:rPr>
              <a:t>N</a:t>
            </a:r>
            <a:r>
              <a:rPr lang="en-US" sz="4400" b="0" dirty="0" smtClean="0">
                <a:solidFill>
                  <a:schemeClr val="tx1"/>
                </a:solidFill>
                <a:cs typeface="Arial"/>
              </a:rPr>
              <a:t>-</a:t>
            </a:r>
            <a:r>
              <a:rPr lang="en-US" sz="4400" b="0" dirty="0" err="1" smtClean="0">
                <a:solidFill>
                  <a:schemeClr val="tx1"/>
                </a:solidFill>
                <a:cs typeface="Arial"/>
              </a:rPr>
              <a:t>Bromosuccinimide</a:t>
            </a:r>
            <a:r>
              <a:rPr lang="en-US" sz="4400" b="0" dirty="0" smtClean="0">
                <a:solidFill>
                  <a:schemeClr val="tx1"/>
                </a:solidFill>
                <a:cs typeface="Arial"/>
              </a:rPr>
              <a:t> </a:t>
            </a:r>
            <a:r>
              <a:rPr lang="en-US" sz="4400" b="0" dirty="0">
                <a:solidFill>
                  <a:schemeClr val="tx1"/>
                </a:solidFill>
                <a:cs typeface="Arial"/>
              </a:rPr>
              <a:t>(NBS)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48340" y="4942112"/>
            <a:ext cx="7772400" cy="990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smtClean="0">
                <a:ea typeface="ＭＳ Ｐゴシック" pitchFamily="-110" charset="-128"/>
              </a:rPr>
              <a:t>NBS provides a low, constant concentration of Br</a:t>
            </a:r>
            <a:r>
              <a:rPr lang="en-US" altLang="en-US" sz="2400" baseline="-25000" dirty="0" smtClean="0">
                <a:ea typeface="ＭＳ Ｐゴシック" pitchFamily="-110" charset="-128"/>
              </a:rPr>
              <a:t>2</a:t>
            </a:r>
            <a:r>
              <a:rPr lang="en-US" altLang="en-US" sz="2400" dirty="0" smtClean="0">
                <a:ea typeface="ＭＳ Ｐゴシック" pitchFamily="-110" charset="-128"/>
              </a:rPr>
              <a:t>.</a:t>
            </a:r>
          </a:p>
          <a:p>
            <a:r>
              <a:rPr lang="en-US" altLang="en-US" sz="2400" dirty="0" smtClean="0">
                <a:ea typeface="ＭＳ Ｐゴシック" pitchFamily="-110" charset="-128"/>
              </a:rPr>
              <a:t>NBS reacts with the </a:t>
            </a:r>
            <a:r>
              <a:rPr lang="en-US" altLang="en-US" sz="2400" dirty="0" err="1" smtClean="0">
                <a:ea typeface="ＭＳ Ｐゴシック" pitchFamily="-110" charset="-128"/>
              </a:rPr>
              <a:t>HBr</a:t>
            </a:r>
            <a:r>
              <a:rPr lang="en-US" altLang="en-US" sz="2400" dirty="0" smtClean="0">
                <a:ea typeface="ＭＳ Ｐゴシック" pitchFamily="-110" charset="-128"/>
              </a:rPr>
              <a:t> by-product to produce Br</a:t>
            </a:r>
            <a:r>
              <a:rPr lang="en-US" altLang="en-US" sz="2400" baseline="-25000" dirty="0" smtClean="0">
                <a:ea typeface="ＭＳ Ｐゴシック" pitchFamily="-110" charset="-128"/>
              </a:rPr>
              <a:t>2</a:t>
            </a:r>
            <a:r>
              <a:rPr lang="en-US" altLang="en-US" sz="2400" dirty="0" smtClean="0">
                <a:ea typeface="ＭＳ Ｐゴシック" pitchFamily="-110" charset="-128"/>
              </a:rPr>
              <a:t> and to prevent </a:t>
            </a:r>
            <a:r>
              <a:rPr lang="en-US" altLang="en-US" sz="2400" dirty="0" err="1" smtClean="0">
                <a:ea typeface="ＭＳ Ｐゴシック" pitchFamily="-110" charset="-128"/>
              </a:rPr>
              <a:t>HBr</a:t>
            </a:r>
            <a:r>
              <a:rPr lang="en-US" altLang="en-US" sz="2400" dirty="0" smtClean="0">
                <a:ea typeface="ＭＳ Ｐゴシック" pitchFamily="-110" charset="-128"/>
              </a:rPr>
              <a:t> addition across the double bond.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1"/>
          <a:stretch/>
        </p:blipFill>
        <p:spPr>
          <a:xfrm>
            <a:off x="1213753" y="2150174"/>
            <a:ext cx="6651171" cy="218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err="1">
                <a:solidFill>
                  <a:schemeClr val="tx1"/>
                </a:solidFill>
                <a:cs typeface="Arial"/>
              </a:rPr>
              <a:t>Allyl</a:t>
            </a:r>
            <a:r>
              <a:rPr lang="en-US" sz="4400" b="0" dirty="0">
                <a:solidFill>
                  <a:schemeClr val="tx1"/>
                </a:solidFill>
                <a:cs typeface="Arial"/>
              </a:rPr>
              <a:t> System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348334" y="1719936"/>
            <a:ext cx="3810000" cy="385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Geometric structure of the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allyl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cation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,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allyl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radical, and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allyl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anion</a:t>
            </a:r>
          </a:p>
          <a:p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three </a:t>
            </a:r>
            <a:r>
              <a:rPr lang="en-US" altLang="en-US" sz="2400" i="1" dirty="0" smtClean="0">
                <a:solidFill>
                  <a:srgbClr val="000000"/>
                </a:solidFill>
                <a:ea typeface="ＭＳ Ｐゴシック" pitchFamily="-110" charset="-128"/>
              </a:rPr>
              <a:t>p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orbitals of the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allyl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system are parallel to each other, allowing for the extended overlap between C1–C2 and C2–C3.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0"/>
          <a:stretch/>
        </p:blipFill>
        <p:spPr>
          <a:xfrm>
            <a:off x="4158333" y="2236796"/>
            <a:ext cx="4844023" cy="262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Stability of </a:t>
            </a:r>
            <a:r>
              <a:rPr lang="en-US" sz="4400" b="0" dirty="0" err="1">
                <a:solidFill>
                  <a:schemeClr val="tx1"/>
                </a:solidFill>
                <a:cs typeface="Arial"/>
              </a:rPr>
              <a:t>Allyic</a:t>
            </a:r>
            <a:r>
              <a:rPr lang="en-US" sz="4400" b="0" dirty="0">
                <a:solidFill>
                  <a:schemeClr val="tx1"/>
                </a:solidFill>
                <a:cs typeface="Arial"/>
              </a:rPr>
              <a:t> Radicals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71"/>
          <a:stretch/>
        </p:blipFill>
        <p:spPr>
          <a:xfrm>
            <a:off x="304800" y="2770632"/>
            <a:ext cx="8534400" cy="115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1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err="1">
                <a:solidFill>
                  <a:schemeClr val="tx1"/>
                </a:solidFill>
              </a:rPr>
              <a:t>Diene</a:t>
            </a:r>
            <a:r>
              <a:rPr lang="en-US" sz="4400" b="0" dirty="0">
                <a:solidFill>
                  <a:schemeClr val="tx1"/>
                </a:solidFill>
              </a:rPr>
              <a:t> Stability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348339" y="4659085"/>
            <a:ext cx="8610603" cy="87085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Heats of hydrogenation are used to compare the relative stabilities of alkenes.</a:t>
            </a:r>
            <a:endParaRPr lang="en-US" altLang="en-US" sz="2400" dirty="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2"/>
          <a:stretch/>
        </p:blipFill>
        <p:spPr>
          <a:xfrm>
            <a:off x="348340" y="1918498"/>
            <a:ext cx="8534400" cy="194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6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Resonance Stabilization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Text Placeholder 9"/>
          <p:cNvSpPr txBox="1">
            <a:spLocks/>
          </p:cNvSpPr>
          <p:nvPr/>
        </p:nvSpPr>
        <p:spPr>
          <a:xfrm>
            <a:off x="348338" y="4114800"/>
            <a:ext cx="8001000" cy="198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dirty="0" smtClean="0">
                <a:ea typeface="ＭＳ Ｐゴシック" pitchFamily="-110" charset="-128"/>
              </a:rPr>
              <a:t>During propagation an </a:t>
            </a:r>
            <a:r>
              <a:rPr lang="en-US" altLang="en-US" dirty="0" err="1" smtClean="0">
                <a:ea typeface="ＭＳ Ｐゴシック" pitchFamily="-110" charset="-128"/>
              </a:rPr>
              <a:t>allylic</a:t>
            </a:r>
            <a:r>
              <a:rPr lang="en-US" altLang="en-US" dirty="0" smtClean="0">
                <a:ea typeface="ＭＳ Ｐゴシック" pitchFamily="-110" charset="-128"/>
              </a:rPr>
              <a:t> radical is formed that is stabilized by resonance.</a:t>
            </a:r>
          </a:p>
          <a:p>
            <a:r>
              <a:rPr lang="en-US" altLang="en-US" dirty="0" smtClean="0">
                <a:ea typeface="ＭＳ Ｐゴシック" pitchFamily="-110" charset="-128"/>
              </a:rPr>
              <a:t>Either radical can form the final product.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96"/>
          <a:stretch/>
        </p:blipFill>
        <p:spPr>
          <a:xfrm>
            <a:off x="348338" y="1710362"/>
            <a:ext cx="8534400" cy="193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2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err="1">
                <a:solidFill>
                  <a:schemeClr val="tx1"/>
                </a:solidFill>
                <a:cs typeface="Arial"/>
              </a:rPr>
              <a:t>Bromination</a:t>
            </a:r>
            <a:r>
              <a:rPr lang="en-US" sz="4400" b="0" dirty="0">
                <a:solidFill>
                  <a:schemeClr val="tx1"/>
                </a:solidFill>
                <a:cs typeface="Arial"/>
              </a:rPr>
              <a:t> Using NBS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348333" y="4637318"/>
            <a:ext cx="8262267" cy="185057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>
                <a:ea typeface="ＭＳ Ｐゴシック" pitchFamily="-110" charset="-128"/>
              </a:rPr>
              <a:t>A convenient bromine source for </a:t>
            </a:r>
            <a:r>
              <a:rPr lang="en-US" dirty="0" err="1" smtClean="0">
                <a:ea typeface="ＭＳ Ｐゴシック" pitchFamily="-110" charset="-128"/>
              </a:rPr>
              <a:t>allyic</a:t>
            </a:r>
            <a:r>
              <a:rPr lang="en-US" dirty="0" smtClean="0">
                <a:ea typeface="ＭＳ Ｐゴシック" pitchFamily="-110" charset="-128"/>
              </a:rPr>
              <a:t> </a:t>
            </a:r>
            <a:r>
              <a:rPr lang="en-US" dirty="0" err="1" smtClean="0">
                <a:ea typeface="ＭＳ Ｐゴシック" pitchFamily="-110" charset="-128"/>
              </a:rPr>
              <a:t>bromination</a:t>
            </a:r>
            <a:r>
              <a:rPr lang="en-US" dirty="0" smtClean="0">
                <a:ea typeface="ＭＳ Ｐゴシック" pitchFamily="-110" charset="-128"/>
              </a:rPr>
              <a:t> is </a:t>
            </a:r>
            <a:r>
              <a:rPr lang="en-US" i="1" dirty="0" smtClean="0">
                <a:ea typeface="ＭＳ Ｐゴシック" pitchFamily="-110" charset="-128"/>
              </a:rPr>
              <a:t>N</a:t>
            </a:r>
            <a:r>
              <a:rPr lang="en-US" dirty="0" smtClean="0">
                <a:ea typeface="ＭＳ Ｐゴシック" pitchFamily="-110" charset="-128"/>
              </a:rPr>
              <a:t>-</a:t>
            </a:r>
            <a:r>
              <a:rPr lang="en-US" dirty="0" err="1" smtClean="0">
                <a:ea typeface="ＭＳ Ｐゴシック" pitchFamily="-110" charset="-128"/>
              </a:rPr>
              <a:t>bromosuccinimide</a:t>
            </a:r>
            <a:r>
              <a:rPr lang="en-US" dirty="0" smtClean="0">
                <a:ea typeface="ＭＳ Ｐゴシック" pitchFamily="-110" charset="-128"/>
              </a:rPr>
              <a:t> (NBS), a brominated derivative of </a:t>
            </a:r>
            <a:r>
              <a:rPr lang="en-US" dirty="0" err="1" smtClean="0">
                <a:ea typeface="ＭＳ Ｐゴシック" pitchFamily="-110" charset="-128"/>
              </a:rPr>
              <a:t>succinimide</a:t>
            </a:r>
            <a:r>
              <a:rPr lang="en-US" dirty="0" smtClean="0">
                <a:ea typeface="ＭＳ Ｐゴシック" pitchFamily="-110" charset="-128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0"/>
          <a:stretch/>
        </p:blipFill>
        <p:spPr>
          <a:xfrm>
            <a:off x="593276" y="1340248"/>
            <a:ext cx="7968333" cy="281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8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NBS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01"/>
          <a:stretch/>
        </p:blipFill>
        <p:spPr>
          <a:xfrm>
            <a:off x="348344" y="1675094"/>
            <a:ext cx="8534400" cy="8612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1"/>
          <a:stretch/>
        </p:blipFill>
        <p:spPr>
          <a:xfrm>
            <a:off x="304802" y="3417888"/>
            <a:ext cx="8534400" cy="263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7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Molecular Orbitals of the </a:t>
            </a:r>
            <a:r>
              <a:rPr lang="en-US" sz="4400" b="0" dirty="0" smtClean="0">
                <a:solidFill>
                  <a:schemeClr val="tx1"/>
                </a:solidFill>
                <a:cs typeface="Arial"/>
              </a:rPr>
              <a:t/>
            </a:r>
            <a:br>
              <a:rPr lang="en-US" sz="4400" b="0" dirty="0" smtClean="0">
                <a:solidFill>
                  <a:schemeClr val="tx1"/>
                </a:solidFill>
                <a:cs typeface="Arial"/>
              </a:rPr>
            </a:br>
            <a:r>
              <a:rPr lang="en-US" sz="4400" b="0" dirty="0" err="1" smtClean="0">
                <a:solidFill>
                  <a:schemeClr val="tx1"/>
                </a:solidFill>
                <a:cs typeface="Arial"/>
              </a:rPr>
              <a:t>Allylic</a:t>
            </a:r>
            <a:r>
              <a:rPr lang="en-US" sz="4400" b="0" dirty="0" smtClean="0">
                <a:solidFill>
                  <a:schemeClr val="tx1"/>
                </a:solidFill>
                <a:cs typeface="Arial"/>
              </a:rPr>
              <a:t> </a:t>
            </a:r>
            <a:r>
              <a:rPr lang="en-US" sz="4400" b="0" dirty="0">
                <a:solidFill>
                  <a:schemeClr val="tx1"/>
                </a:solidFill>
                <a:cs typeface="Arial"/>
              </a:rPr>
              <a:t>System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348333" y="4441371"/>
            <a:ext cx="8697695" cy="190500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ea typeface="ＭＳ Ｐゴシック" pitchFamily="-110" charset="-128"/>
              </a:rPr>
              <a:t>One resonance form shows the radical electron on C1, with a pi bond between C2 and C3.</a:t>
            </a:r>
          </a:p>
          <a:p>
            <a:r>
              <a:rPr lang="en-US" altLang="en-US" sz="2800" dirty="0" smtClean="0">
                <a:ea typeface="ＭＳ Ｐゴシック" pitchFamily="-110" charset="-128"/>
              </a:rPr>
              <a:t>The other resonance form shows the radical electron on C3 and a pi bond between C1 and C2.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9"/>
          <a:stretch/>
        </p:blipFill>
        <p:spPr>
          <a:xfrm>
            <a:off x="348333" y="2023873"/>
            <a:ext cx="8534400" cy="203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3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Molecular Orbitals of </a:t>
            </a:r>
            <a:r>
              <a:rPr lang="en-US" sz="4400" b="0" dirty="0" smtClean="0">
                <a:solidFill>
                  <a:schemeClr val="tx1"/>
                </a:solidFill>
                <a:cs typeface="Arial"/>
              </a:rPr>
              <a:t/>
            </a:r>
            <a:br>
              <a:rPr lang="en-US" sz="4400" b="0" dirty="0" smtClean="0">
                <a:solidFill>
                  <a:schemeClr val="tx1"/>
                </a:solidFill>
                <a:cs typeface="Arial"/>
              </a:rPr>
            </a:br>
            <a:r>
              <a:rPr lang="en-US" sz="4400" b="0" dirty="0" smtClean="0">
                <a:solidFill>
                  <a:schemeClr val="tx1"/>
                </a:solidFill>
                <a:cs typeface="Arial"/>
              </a:rPr>
              <a:t>the </a:t>
            </a:r>
            <a:r>
              <a:rPr lang="en-US" sz="4400" b="0" dirty="0" err="1">
                <a:solidFill>
                  <a:schemeClr val="tx1"/>
                </a:solidFill>
                <a:cs typeface="Arial"/>
              </a:rPr>
              <a:t>Allylic</a:t>
            </a:r>
            <a:r>
              <a:rPr lang="en-US" sz="4400" b="0" dirty="0">
                <a:solidFill>
                  <a:schemeClr val="tx1"/>
                </a:solidFill>
                <a:cs typeface="Arial"/>
              </a:rPr>
              <a:t> System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348333" y="5627915"/>
            <a:ext cx="8686809" cy="68579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ea typeface="ＭＳ Ｐゴシック" pitchFamily="-110" charset="-128"/>
              </a:rPr>
              <a:t>No resonance form has an independent existence.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7"/>
          <a:stretch/>
        </p:blipFill>
        <p:spPr>
          <a:xfrm>
            <a:off x="1600194" y="2095284"/>
            <a:ext cx="5878286" cy="318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1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09322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Molecular Orbitals of </a:t>
            </a:r>
            <a:r>
              <a:rPr lang="en-US" sz="4400" b="0" dirty="0" smtClean="0">
                <a:solidFill>
                  <a:schemeClr val="tx1"/>
                </a:solidFill>
                <a:cs typeface="Arial"/>
              </a:rPr>
              <a:t>the </a:t>
            </a:r>
            <a:br>
              <a:rPr lang="en-US" sz="4400" b="0" dirty="0" smtClean="0">
                <a:solidFill>
                  <a:schemeClr val="tx1"/>
                </a:solidFill>
                <a:cs typeface="Arial"/>
              </a:rPr>
            </a:br>
            <a:r>
              <a:rPr lang="en-US" sz="4400" b="0" dirty="0" err="1" smtClean="0">
                <a:solidFill>
                  <a:schemeClr val="tx1"/>
                </a:solidFill>
                <a:cs typeface="Arial"/>
              </a:rPr>
              <a:t>Allyl</a:t>
            </a:r>
            <a:r>
              <a:rPr lang="en-US" sz="4400" b="0" dirty="0" smtClean="0">
                <a:solidFill>
                  <a:schemeClr val="tx1"/>
                </a:solidFill>
                <a:cs typeface="Arial"/>
              </a:rPr>
              <a:t> </a:t>
            </a:r>
            <a:r>
              <a:rPr lang="en-US" sz="4400" b="0" dirty="0">
                <a:solidFill>
                  <a:schemeClr val="tx1"/>
                </a:solidFill>
                <a:cs typeface="Arial"/>
              </a:rPr>
              <a:t>Radical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348343" y="5638802"/>
            <a:ext cx="8479971" cy="990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smtClean="0">
                <a:ea typeface="ＭＳ Ｐゴシック" pitchFamily="-110" charset="-128"/>
              </a:rPr>
              <a:t>The radical electron occupies the nonbonding molecular orbital.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9"/>
          <a:stretch/>
        </p:blipFill>
        <p:spPr>
          <a:xfrm>
            <a:off x="1785258" y="1698171"/>
            <a:ext cx="5299070" cy="391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8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MOs for the </a:t>
            </a:r>
            <a:r>
              <a:rPr lang="en-US" sz="4400" b="0" dirty="0" err="1">
                <a:solidFill>
                  <a:schemeClr val="tx1"/>
                </a:solidFill>
                <a:cs typeface="Arial"/>
              </a:rPr>
              <a:t>Allylic</a:t>
            </a:r>
            <a:r>
              <a:rPr lang="en-US" sz="4400" b="0" dirty="0">
                <a:solidFill>
                  <a:schemeClr val="tx1"/>
                </a:solidFill>
                <a:cs typeface="Arial"/>
              </a:rPr>
              <a:t> Species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7"/>
          <a:stretch/>
        </p:blipFill>
        <p:spPr>
          <a:xfrm>
            <a:off x="261257" y="1606296"/>
            <a:ext cx="8534400" cy="440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9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S</a:t>
            </a:r>
            <a:r>
              <a:rPr lang="en-US" sz="4400" b="0" baseline="-25000" dirty="0">
                <a:solidFill>
                  <a:schemeClr val="tx1"/>
                </a:solidFill>
                <a:cs typeface="Arial"/>
              </a:rPr>
              <a:t>N</a:t>
            </a:r>
            <a:r>
              <a:rPr lang="en-US" sz="4400" b="0" dirty="0">
                <a:solidFill>
                  <a:schemeClr val="tx1"/>
                </a:solidFill>
                <a:cs typeface="Arial"/>
              </a:rPr>
              <a:t>2 Reactions of </a:t>
            </a:r>
            <a:r>
              <a:rPr lang="en-US" sz="4400" b="0" dirty="0" err="1">
                <a:solidFill>
                  <a:schemeClr val="tx1"/>
                </a:solidFill>
                <a:cs typeface="Arial"/>
              </a:rPr>
              <a:t>Allylic</a:t>
            </a:r>
            <a:r>
              <a:rPr lang="en-US" sz="4400" b="0" dirty="0">
                <a:solidFill>
                  <a:schemeClr val="tx1"/>
                </a:solidFill>
                <a:cs typeface="Arial"/>
              </a:rPr>
              <a:t> Halides </a:t>
            </a:r>
            <a:r>
              <a:rPr lang="en-US" sz="4400" b="0" dirty="0" smtClean="0">
                <a:solidFill>
                  <a:schemeClr val="tx1"/>
                </a:solidFill>
                <a:cs typeface="Arial"/>
              </a:rPr>
              <a:t/>
            </a:r>
            <a:br>
              <a:rPr lang="en-US" sz="4400" b="0" dirty="0" smtClean="0">
                <a:solidFill>
                  <a:schemeClr val="tx1"/>
                </a:solidFill>
                <a:cs typeface="Arial"/>
              </a:rPr>
            </a:br>
            <a:r>
              <a:rPr lang="en-US" sz="4400" b="0" dirty="0" smtClean="0">
                <a:solidFill>
                  <a:schemeClr val="tx1"/>
                </a:solidFill>
                <a:cs typeface="Arial"/>
              </a:rPr>
              <a:t>and </a:t>
            </a:r>
            <a:r>
              <a:rPr lang="en-US" sz="4400" b="0" dirty="0" err="1">
                <a:solidFill>
                  <a:schemeClr val="tx1"/>
                </a:solidFill>
                <a:cs typeface="Arial"/>
              </a:rPr>
              <a:t>Tosylates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348334" y="1981200"/>
            <a:ext cx="8654152" cy="4114800"/>
          </a:xfrm>
        </p:spPr>
        <p:txBody>
          <a:bodyPr/>
          <a:lstStyle/>
          <a:p>
            <a:r>
              <a:rPr lang="en-US" altLang="en-US" sz="2800" dirty="0" err="1" smtClean="0">
                <a:ea typeface="ＭＳ Ｐゴシック" pitchFamily="-110" charset="-128"/>
              </a:rPr>
              <a:t>Allylic</a:t>
            </a:r>
            <a:r>
              <a:rPr lang="en-US" altLang="en-US" sz="2800" dirty="0" smtClean="0">
                <a:ea typeface="ＭＳ Ｐゴシック" pitchFamily="-110" charset="-128"/>
              </a:rPr>
              <a:t> halides and </a:t>
            </a:r>
            <a:r>
              <a:rPr lang="en-US" altLang="en-US" sz="2800" dirty="0" err="1" smtClean="0">
                <a:ea typeface="ＭＳ Ｐゴシック" pitchFamily="-110" charset="-128"/>
              </a:rPr>
              <a:t>tosylates</a:t>
            </a:r>
            <a:r>
              <a:rPr lang="en-US" altLang="en-US" sz="2800" dirty="0" smtClean="0">
                <a:ea typeface="ＭＳ Ｐゴシック" pitchFamily="-110" charset="-128"/>
              </a:rPr>
              <a:t> react quickly by the S</a:t>
            </a:r>
            <a:r>
              <a:rPr lang="en-US" altLang="en-US" sz="2800" baseline="-25000" dirty="0" smtClean="0">
                <a:ea typeface="ＭＳ Ｐゴシック" pitchFamily="-110" charset="-128"/>
              </a:rPr>
              <a:t>N</a:t>
            </a:r>
            <a:r>
              <a:rPr lang="en-US" altLang="en-US" sz="2800" dirty="0" smtClean="0">
                <a:ea typeface="ＭＳ Ｐゴシック" pitchFamily="-110" charset="-128"/>
              </a:rPr>
              <a:t>2 mechanism.</a:t>
            </a:r>
          </a:p>
          <a:p>
            <a:r>
              <a:rPr lang="en-US" altLang="en-US" sz="2800" dirty="0" smtClean="0">
                <a:ea typeface="ＭＳ Ｐゴシック" pitchFamily="-110" charset="-128"/>
              </a:rPr>
              <a:t>The transition state of the S</a:t>
            </a:r>
            <a:r>
              <a:rPr lang="en-US" altLang="en-US" sz="2800" baseline="-25000" dirty="0" smtClean="0">
                <a:ea typeface="ＭＳ Ｐゴシック" pitchFamily="-110" charset="-128"/>
              </a:rPr>
              <a:t>N</a:t>
            </a:r>
            <a:r>
              <a:rPr lang="en-US" altLang="en-US" sz="2800" dirty="0" smtClean="0">
                <a:ea typeface="ＭＳ Ｐゴシック" pitchFamily="-110" charset="-128"/>
              </a:rPr>
              <a:t>2 mechanism is stabilized through conjugation with the </a:t>
            </a:r>
            <a:r>
              <a:rPr lang="en-US" altLang="en-US" sz="2800" i="1" dirty="0" smtClean="0">
                <a:ea typeface="ＭＳ Ｐゴシック" pitchFamily="-110" charset="-128"/>
              </a:rPr>
              <a:t>p </a:t>
            </a:r>
            <a:r>
              <a:rPr lang="en-US" altLang="en-US" sz="2800" dirty="0" smtClean="0">
                <a:ea typeface="ＭＳ Ｐゴシック" pitchFamily="-110" charset="-128"/>
              </a:rPr>
              <a:t>orbitals of the pi bond.</a:t>
            </a:r>
          </a:p>
          <a:p>
            <a:r>
              <a:rPr lang="en-US" altLang="en-US" sz="2800" dirty="0" smtClean="0">
                <a:ea typeface="ＭＳ Ｐゴシック" pitchFamily="-110" charset="-128"/>
              </a:rPr>
              <a:t>This transition state has a lower activation energy and explains the enhanced reactivity of these </a:t>
            </a:r>
            <a:r>
              <a:rPr lang="en-US" altLang="en-US" sz="2800" dirty="0" err="1" smtClean="0">
                <a:ea typeface="ＭＳ Ｐゴシック" pitchFamily="-110" charset="-128"/>
              </a:rPr>
              <a:t>allylic</a:t>
            </a:r>
            <a:r>
              <a:rPr lang="en-US" altLang="en-US" sz="2800" dirty="0" smtClean="0">
                <a:ea typeface="ＭＳ Ｐゴシック" pitchFamily="-110" charset="-128"/>
              </a:rPr>
              <a:t> species.</a:t>
            </a:r>
          </a:p>
        </p:txBody>
      </p:sp>
    </p:spTree>
    <p:extLst>
      <p:ext uri="{BB962C8B-B14F-4D97-AF65-F5344CB8AC3E}">
        <p14:creationId xmlns:p14="http://schemas.microsoft.com/office/powerpoint/2010/main" val="286979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S</a:t>
            </a:r>
            <a:r>
              <a:rPr lang="en-US" sz="4400" b="0" baseline="-25000" dirty="0">
                <a:solidFill>
                  <a:schemeClr val="tx1"/>
                </a:solidFill>
                <a:cs typeface="Arial"/>
              </a:rPr>
              <a:t>N</a:t>
            </a:r>
            <a:r>
              <a:rPr lang="en-US" sz="4400" b="0" dirty="0">
                <a:solidFill>
                  <a:schemeClr val="tx1"/>
                </a:solidFill>
                <a:cs typeface="Arial"/>
              </a:rPr>
              <a:t>2 Reactions of </a:t>
            </a:r>
            <a:r>
              <a:rPr lang="en-US" sz="4400" b="0" dirty="0" err="1">
                <a:solidFill>
                  <a:schemeClr val="tx1"/>
                </a:solidFill>
                <a:cs typeface="Arial"/>
              </a:rPr>
              <a:t>Allylic</a:t>
            </a:r>
            <a:r>
              <a:rPr lang="en-US" sz="4400" b="0" dirty="0">
                <a:solidFill>
                  <a:schemeClr val="tx1"/>
                </a:solidFill>
                <a:cs typeface="Arial"/>
              </a:rPr>
              <a:t> Halides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5"/>
          <a:stretch/>
        </p:blipFill>
        <p:spPr>
          <a:xfrm>
            <a:off x="1158492" y="1245328"/>
            <a:ext cx="6951364" cy="505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1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S</a:t>
            </a:r>
            <a:r>
              <a:rPr lang="en-US" sz="4400" b="0" baseline="-25000" dirty="0">
                <a:solidFill>
                  <a:schemeClr val="tx1"/>
                </a:solidFill>
                <a:cs typeface="Arial"/>
              </a:rPr>
              <a:t>N</a:t>
            </a:r>
            <a:r>
              <a:rPr lang="en-US" sz="4400" b="0" dirty="0">
                <a:solidFill>
                  <a:schemeClr val="tx1"/>
                </a:solidFill>
                <a:cs typeface="Arial"/>
              </a:rPr>
              <a:t>2 Reactions with Organometallics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48338" y="2438400"/>
            <a:ext cx="8229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err="1" smtClean="0">
                <a:ea typeface="ＭＳ Ｐゴシック" pitchFamily="-110" charset="-128"/>
              </a:rPr>
              <a:t>Allylic</a:t>
            </a:r>
            <a:r>
              <a:rPr lang="en-US" altLang="en-US" sz="2800" dirty="0" smtClean="0">
                <a:ea typeface="ＭＳ Ｐゴシック" pitchFamily="-110" charset="-128"/>
              </a:rPr>
              <a:t> halides and </a:t>
            </a:r>
            <a:r>
              <a:rPr lang="en-US" altLang="en-US" sz="2800" dirty="0" err="1" smtClean="0">
                <a:ea typeface="ＭＳ Ｐゴシック" pitchFamily="-110" charset="-128"/>
              </a:rPr>
              <a:t>tosylates</a:t>
            </a:r>
            <a:r>
              <a:rPr lang="en-US" altLang="en-US" sz="2800" dirty="0" smtClean="0">
                <a:ea typeface="ＭＳ Ｐゴシック" pitchFamily="-110" charset="-128"/>
              </a:rPr>
              <a:t> react with </a:t>
            </a:r>
            <a:r>
              <a:rPr lang="en-US" altLang="en-US" sz="2800" dirty="0" err="1" smtClean="0">
                <a:ea typeface="ＭＳ Ｐゴシック" pitchFamily="-110" charset="-128"/>
              </a:rPr>
              <a:t>Grignards</a:t>
            </a:r>
            <a:r>
              <a:rPr lang="en-US" altLang="en-US" sz="2800" dirty="0" smtClean="0">
                <a:ea typeface="ＭＳ Ｐゴシック" pitchFamily="-110" charset="-128"/>
              </a:rPr>
              <a:t> and </a:t>
            </a:r>
            <a:r>
              <a:rPr lang="en-US" altLang="en-US" sz="2800" dirty="0" err="1" smtClean="0">
                <a:ea typeface="ＭＳ Ｐゴシック" pitchFamily="-110" charset="-128"/>
              </a:rPr>
              <a:t>organolithiums</a:t>
            </a:r>
            <a:r>
              <a:rPr lang="en-US" altLang="en-US" sz="2800" dirty="0" smtClean="0">
                <a:ea typeface="ＭＳ Ｐゴシック" pitchFamily="-110" charset="-128"/>
              </a:rPr>
              <a:t>:</a:t>
            </a:r>
            <a:br>
              <a:rPr lang="en-US" altLang="en-US" sz="2800" dirty="0" smtClean="0">
                <a:ea typeface="ＭＳ Ｐゴシック" pitchFamily="-110" charset="-128"/>
              </a:rPr>
            </a:br>
            <a:r>
              <a:rPr lang="en-US" altLang="en-US" sz="2800" dirty="0" smtClean="0">
                <a:ea typeface="ＭＳ Ｐゴシック" pitchFamily="-110" charset="-128"/>
              </a:rPr>
              <a:t/>
            </a:r>
            <a:br>
              <a:rPr lang="en-US" altLang="en-US" sz="2800" dirty="0" smtClean="0">
                <a:ea typeface="ＭＳ Ｐゴシック" pitchFamily="-110" charset="-128"/>
              </a:rPr>
            </a:br>
            <a:r>
              <a:rPr lang="en-US" altLang="en-US" sz="2400" dirty="0" smtClean="0">
                <a:ea typeface="ＭＳ Ｐゴシック" pitchFamily="-110" charset="-128"/>
              </a:rPr>
              <a:t>H</a:t>
            </a:r>
            <a:r>
              <a:rPr lang="en-US" altLang="en-US" sz="2400" baseline="-20000" dirty="0" smtClean="0">
                <a:ea typeface="ＭＳ Ｐゴシック" pitchFamily="-110" charset="-128"/>
              </a:rPr>
              <a:t>2</a:t>
            </a:r>
            <a:r>
              <a:rPr lang="en-US" altLang="en-US" sz="2400" dirty="0" smtClean="0">
                <a:ea typeface="ＭＳ Ｐゴシック" pitchFamily="-110" charset="-128"/>
              </a:rPr>
              <a:t>C</a:t>
            </a:r>
            <a:r>
              <a:rPr lang="en-US" altLang="en-US" sz="2800" dirty="0" smtClean="0">
                <a:ea typeface="ＭＳ Ｐゴシック" pitchFamily="-110" charset="-128"/>
              </a:rPr>
              <a:t>═</a:t>
            </a:r>
            <a:r>
              <a:rPr lang="en-US" altLang="en-US" sz="2400" dirty="0" smtClean="0">
                <a:ea typeface="ＭＳ Ｐゴシック" pitchFamily="-110" charset="-128"/>
              </a:rPr>
              <a:t>CHCH</a:t>
            </a:r>
            <a:r>
              <a:rPr lang="en-US" altLang="en-US" sz="2400" baseline="-20000" dirty="0" smtClean="0">
                <a:ea typeface="ＭＳ Ｐゴシック" pitchFamily="-110" charset="-128"/>
              </a:rPr>
              <a:t>2</a:t>
            </a:r>
            <a:r>
              <a:rPr lang="en-US" altLang="en-US" sz="2400" dirty="0" smtClean="0">
                <a:ea typeface="ＭＳ Ｐゴシック" pitchFamily="-110" charset="-128"/>
              </a:rPr>
              <a:t>Br  +  CH</a:t>
            </a:r>
            <a:r>
              <a:rPr lang="en-US" altLang="en-US" sz="2400" baseline="-20000" dirty="0" smtClean="0">
                <a:ea typeface="ＭＳ Ｐゴシック" pitchFamily="-110" charset="-128"/>
              </a:rPr>
              <a:t>3</a:t>
            </a:r>
            <a:r>
              <a:rPr lang="en-US" altLang="en-US" sz="2400" dirty="0" smtClean="0">
                <a:ea typeface="ＭＳ Ｐゴシック" pitchFamily="-110" charset="-128"/>
              </a:rPr>
              <a:t>Li  </a:t>
            </a:r>
            <a:r>
              <a:rPr lang="en-US" altLang="en-US" sz="2400" dirty="0" smtClean="0">
                <a:ea typeface="ＭＳ Ｐゴシック" pitchFamily="-110" charset="-128"/>
                <a:sym typeface="Wingdings" pitchFamily="-110" charset="2"/>
              </a:rPr>
              <a:t>  </a:t>
            </a:r>
            <a:r>
              <a:rPr lang="en-US" altLang="en-US" sz="2400" dirty="0" smtClean="0">
                <a:ea typeface="ＭＳ Ｐゴシック" pitchFamily="-110" charset="-128"/>
              </a:rPr>
              <a:t>H</a:t>
            </a:r>
            <a:r>
              <a:rPr lang="en-US" altLang="en-US" sz="2400" baseline="-20000" dirty="0" smtClean="0">
                <a:ea typeface="ＭＳ Ｐゴシック" pitchFamily="-110" charset="-128"/>
              </a:rPr>
              <a:t>2</a:t>
            </a:r>
            <a:r>
              <a:rPr lang="en-US" altLang="en-US" sz="2400" dirty="0" smtClean="0">
                <a:ea typeface="ＭＳ Ｐゴシック" pitchFamily="-110" charset="-128"/>
              </a:rPr>
              <a:t>C</a:t>
            </a:r>
            <a:r>
              <a:rPr lang="en-US" altLang="en-US" sz="2800" dirty="0" smtClean="0">
                <a:ea typeface="ＭＳ Ｐゴシック" pitchFamily="-110" charset="-128"/>
              </a:rPr>
              <a:t>═</a:t>
            </a:r>
            <a:r>
              <a:rPr lang="en-US" altLang="en-US" sz="2400" dirty="0" smtClean="0">
                <a:ea typeface="ＭＳ Ｐゴシック" pitchFamily="-110" charset="-128"/>
              </a:rPr>
              <a:t>CHCH</a:t>
            </a:r>
            <a:r>
              <a:rPr lang="en-US" altLang="en-US" sz="2400" baseline="-20000" dirty="0" smtClean="0">
                <a:ea typeface="ＭＳ Ｐゴシック" pitchFamily="-110" charset="-128"/>
              </a:rPr>
              <a:t>2</a:t>
            </a:r>
            <a:r>
              <a:rPr lang="en-US" altLang="en-US" sz="2400" dirty="0" smtClean="0">
                <a:ea typeface="ＭＳ Ｐゴシック" pitchFamily="-110" charset="-128"/>
              </a:rPr>
              <a:t>CH</a:t>
            </a:r>
            <a:r>
              <a:rPr lang="en-US" altLang="en-US" sz="2400" baseline="-20000" dirty="0" smtClean="0">
                <a:ea typeface="ＭＳ Ｐゴシック" pitchFamily="-110" charset="-128"/>
              </a:rPr>
              <a:t>3</a:t>
            </a:r>
            <a:r>
              <a:rPr lang="en-US" altLang="en-US" sz="2400" dirty="0" smtClean="0">
                <a:ea typeface="ＭＳ Ｐゴシック" pitchFamily="-110" charset="-128"/>
              </a:rPr>
              <a:t>  +  </a:t>
            </a:r>
            <a:r>
              <a:rPr lang="en-US" altLang="en-US" sz="2400" dirty="0" err="1" smtClean="0">
                <a:ea typeface="ＭＳ Ｐゴシック" pitchFamily="-110" charset="-128"/>
              </a:rPr>
              <a:t>LiBr</a:t>
            </a:r>
            <a:r>
              <a:rPr lang="en-US" altLang="en-US" sz="2400" dirty="0" smtClean="0">
                <a:ea typeface="ＭＳ Ｐゴシック" pitchFamily="-110" charset="-128"/>
                <a:sym typeface="Wingdings" pitchFamily="-110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31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Heat of Hydrogenation of Conjugated Bonds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348333" y="4278086"/>
            <a:ext cx="8610609" cy="200297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For conjugated double bonds, the heat of hydrogenation is less than the sum for the individual double bonds. </a:t>
            </a:r>
            <a:endParaRPr lang="en-US" altLang="en-US" sz="2400" dirty="0" smtClean="0">
              <a:ea typeface="ＭＳ Ｐゴシック" pitchFamily="-110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more stable the compound, the less heat released during hydrogenation. 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Conjugated double bonds have extra stability.</a:t>
            </a:r>
            <a:endParaRPr lang="en-US" altLang="en-US" sz="2400" dirty="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9"/>
          <a:stretch/>
        </p:blipFill>
        <p:spPr>
          <a:xfrm>
            <a:off x="353779" y="2001669"/>
            <a:ext cx="8534400" cy="183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3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Diels–Alder Reaction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48333" y="1436914"/>
            <a:ext cx="8251381" cy="487679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dirty="0" smtClean="0">
                <a:ea typeface="ＭＳ Ｐゴシック" pitchFamily="-110" charset="-128"/>
              </a:rPr>
              <a:t>Named after Otto Diels and Kurt Alder. They received the Nobel prize in 1950.</a:t>
            </a:r>
          </a:p>
          <a:p>
            <a:pPr>
              <a:lnSpc>
                <a:spcPct val="90000"/>
              </a:lnSpc>
            </a:pPr>
            <a:r>
              <a:rPr lang="en-US" altLang="en-US" dirty="0" smtClean="0">
                <a:ea typeface="ＭＳ Ｐゴシック" pitchFamily="-110" charset="-128"/>
              </a:rPr>
              <a:t>The reaction is between a </a:t>
            </a:r>
            <a:r>
              <a:rPr lang="en-US" altLang="en-US" dirty="0" err="1" smtClean="0">
                <a:ea typeface="ＭＳ Ｐゴシック" pitchFamily="-110" charset="-128"/>
              </a:rPr>
              <a:t>diene</a:t>
            </a:r>
            <a:r>
              <a:rPr lang="en-US" altLang="en-US" dirty="0" smtClean="0">
                <a:ea typeface="ＭＳ Ｐゴシック" pitchFamily="-110" charset="-128"/>
              </a:rPr>
              <a:t> and an electron-deficient alkene (</a:t>
            </a:r>
            <a:r>
              <a:rPr lang="en-US" altLang="en-US" dirty="0" err="1" smtClean="0">
                <a:ea typeface="ＭＳ Ｐゴシック" pitchFamily="-110" charset="-128"/>
              </a:rPr>
              <a:t>dienophile</a:t>
            </a:r>
            <a:r>
              <a:rPr lang="en-US" altLang="en-US" dirty="0" smtClean="0">
                <a:ea typeface="ＭＳ Ｐゴシック" pitchFamily="-110" charset="-128"/>
              </a:rPr>
              <a:t>).</a:t>
            </a:r>
          </a:p>
          <a:p>
            <a:pPr>
              <a:lnSpc>
                <a:spcPct val="90000"/>
              </a:lnSpc>
            </a:pPr>
            <a:r>
              <a:rPr lang="en-US" altLang="en-US" dirty="0" smtClean="0">
                <a:ea typeface="ＭＳ Ｐゴシック" pitchFamily="-110" charset="-128"/>
              </a:rPr>
              <a:t>Produces a cyclohexene ring.</a:t>
            </a:r>
          </a:p>
          <a:p>
            <a:pPr>
              <a:lnSpc>
                <a:spcPct val="90000"/>
              </a:lnSpc>
            </a:pPr>
            <a: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  <a:t>The Diels–Alder is also called a [4 + 2] </a:t>
            </a:r>
            <a:r>
              <a:rPr lang="en-US" altLang="en-US" dirty="0" err="1" smtClean="0">
                <a:solidFill>
                  <a:srgbClr val="000000"/>
                </a:solidFill>
                <a:ea typeface="ＭＳ Ｐゴシック" pitchFamily="-110" charset="-128"/>
              </a:rPr>
              <a:t>cycloaddition</a:t>
            </a:r>
            <a: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  <a:t> because a ring is formed by the interaction of four pi electrons of the alkene with two pi electrons of the alkene or alkyne.</a:t>
            </a:r>
            <a:endParaRPr lang="en-US" altLang="en-US" dirty="0" smtClean="0"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367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Mechanism of the </a:t>
            </a:r>
            <a:r>
              <a:rPr lang="en-US" sz="4400" b="0" dirty="0" smtClean="0">
                <a:solidFill>
                  <a:schemeClr val="tx1"/>
                </a:solidFill>
                <a:cs typeface="Arial"/>
              </a:rPr>
              <a:t/>
            </a:r>
            <a:br>
              <a:rPr lang="en-US" sz="4400" b="0" dirty="0" smtClean="0">
                <a:solidFill>
                  <a:schemeClr val="tx1"/>
                </a:solidFill>
                <a:cs typeface="Arial"/>
              </a:rPr>
            </a:br>
            <a:r>
              <a:rPr lang="en-US" sz="4400" b="0" dirty="0" smtClean="0">
                <a:solidFill>
                  <a:schemeClr val="tx1"/>
                </a:solidFill>
                <a:cs typeface="Arial"/>
              </a:rPr>
              <a:t>Diels–Alder </a:t>
            </a:r>
            <a:r>
              <a:rPr lang="en-US" sz="4400" b="0" dirty="0">
                <a:solidFill>
                  <a:schemeClr val="tx1"/>
                </a:solidFill>
                <a:cs typeface="Arial"/>
              </a:rPr>
              <a:t>Reaction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1029"/>
          <p:cNvSpPr txBox="1">
            <a:spLocks noChangeArrowheads="1"/>
          </p:cNvSpPr>
          <p:nvPr/>
        </p:nvSpPr>
        <p:spPr>
          <a:xfrm>
            <a:off x="348334" y="4408722"/>
            <a:ext cx="7772400" cy="198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One-step, concerted mechanism</a:t>
            </a:r>
          </a:p>
          <a:p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A </a:t>
            </a:r>
            <a:r>
              <a:rPr lang="en-US" altLang="en-US" sz="2800" dirty="0" err="1" smtClean="0">
                <a:solidFill>
                  <a:srgbClr val="000000"/>
                </a:solidFill>
                <a:ea typeface="ＭＳ Ｐゴシック" pitchFamily="-110" charset="-128"/>
              </a:rPr>
              <a:t>diene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 reacts with an electron-poor alkene (</a:t>
            </a:r>
            <a:r>
              <a:rPr lang="en-US" altLang="en-US" sz="2800" dirty="0" err="1" smtClean="0">
                <a:solidFill>
                  <a:srgbClr val="000000"/>
                </a:solidFill>
                <a:ea typeface="ＭＳ Ｐゴシック" pitchFamily="-110" charset="-128"/>
              </a:rPr>
              <a:t>dienophile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) to give cyclohexene or </a:t>
            </a:r>
            <a:r>
              <a:rPr lang="en-US" altLang="en-US" sz="2800" dirty="0" err="1" smtClean="0">
                <a:solidFill>
                  <a:srgbClr val="000000"/>
                </a:solidFill>
                <a:ea typeface="ＭＳ Ｐゴシック" pitchFamily="-110" charset="-128"/>
              </a:rPr>
              <a:t>cyclohexadiene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 rings. </a:t>
            </a:r>
            <a:endParaRPr lang="en-US" altLang="en-US" sz="2800" dirty="0" smtClean="0"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9"/>
          <a:stretch/>
        </p:blipFill>
        <p:spPr>
          <a:xfrm>
            <a:off x="1251855" y="2046078"/>
            <a:ext cx="6574971" cy="207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6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Examples of Diels–Alder Reactions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1"/>
          <a:stretch/>
        </p:blipFill>
        <p:spPr>
          <a:xfrm>
            <a:off x="1894112" y="1105988"/>
            <a:ext cx="5157215" cy="534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8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err="1">
                <a:solidFill>
                  <a:schemeClr val="tx1"/>
                </a:solidFill>
                <a:cs typeface="Arial"/>
              </a:rPr>
              <a:t>Stereochemical</a:t>
            </a:r>
            <a:r>
              <a:rPr lang="en-US" sz="4400" b="0" dirty="0">
                <a:solidFill>
                  <a:schemeClr val="tx1"/>
                </a:solidFill>
                <a:cs typeface="Arial"/>
              </a:rPr>
              <a:t> Requirements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48333" y="2133600"/>
            <a:ext cx="8523523" cy="324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dirty="0" smtClean="0">
                <a:ea typeface="ＭＳ Ｐゴシック" pitchFamily="-110" charset="-128"/>
              </a:rPr>
              <a:t>The </a:t>
            </a:r>
            <a:r>
              <a:rPr lang="en-US" altLang="en-US" dirty="0" err="1" smtClean="0">
                <a:ea typeface="ＭＳ Ｐゴシック" pitchFamily="-110" charset="-128"/>
              </a:rPr>
              <a:t>diene</a:t>
            </a:r>
            <a:r>
              <a:rPr lang="en-US" altLang="en-US" dirty="0" smtClean="0">
                <a:ea typeface="ＭＳ Ｐゴシック" pitchFamily="-110" charset="-128"/>
              </a:rPr>
              <a:t> must be in </a:t>
            </a:r>
            <a:r>
              <a:rPr lang="en-US" altLang="en-US" i="1" dirty="0" smtClean="0">
                <a:ea typeface="ＭＳ Ｐゴシック" pitchFamily="-110" charset="-128"/>
              </a:rPr>
              <a:t>s</a:t>
            </a:r>
            <a:r>
              <a:rPr lang="en-US" altLang="en-US" dirty="0" smtClean="0">
                <a:ea typeface="ＭＳ Ｐゴシック" pitchFamily="-110" charset="-128"/>
              </a:rPr>
              <a:t>-</a:t>
            </a:r>
            <a:r>
              <a:rPr lang="en-US" altLang="en-US" dirty="0" err="1" smtClean="0">
                <a:ea typeface="ＭＳ Ｐゴシック" pitchFamily="-110" charset="-128"/>
              </a:rPr>
              <a:t>cis</a:t>
            </a:r>
            <a:r>
              <a:rPr lang="en-US" altLang="en-US" dirty="0" smtClean="0">
                <a:ea typeface="ＭＳ Ｐゴシック" pitchFamily="-110" charset="-128"/>
              </a:rPr>
              <a:t> conformation.</a:t>
            </a:r>
          </a:p>
          <a:p>
            <a:r>
              <a:rPr lang="en-US" altLang="en-US" dirty="0" err="1" smtClean="0">
                <a:ea typeface="ＭＳ Ｐゴシック" pitchFamily="-110" charset="-128"/>
              </a:rPr>
              <a:t>Diene’s</a:t>
            </a:r>
            <a:r>
              <a:rPr lang="en-US" altLang="en-US" dirty="0" smtClean="0">
                <a:ea typeface="ＭＳ Ｐゴシック" pitchFamily="-110" charset="-128"/>
              </a:rPr>
              <a:t> C1 and C4 </a:t>
            </a:r>
            <a:r>
              <a:rPr lang="en-US" altLang="en-US" i="1" dirty="0" smtClean="0">
                <a:ea typeface="ＭＳ Ｐゴシック" pitchFamily="-110" charset="-128"/>
              </a:rPr>
              <a:t>p</a:t>
            </a:r>
            <a:r>
              <a:rPr lang="en-US" altLang="en-US" dirty="0" smtClean="0">
                <a:ea typeface="ＭＳ Ｐゴシック" pitchFamily="-110" charset="-128"/>
              </a:rPr>
              <a:t> orbitals must overlap with </a:t>
            </a:r>
            <a:r>
              <a:rPr lang="en-US" altLang="en-US" dirty="0" err="1" smtClean="0">
                <a:ea typeface="ＭＳ Ｐゴシック" pitchFamily="-110" charset="-128"/>
              </a:rPr>
              <a:t>dienophile’s</a:t>
            </a:r>
            <a:r>
              <a:rPr lang="en-US" altLang="en-US" dirty="0" smtClean="0">
                <a:ea typeface="ＭＳ Ｐゴシック" pitchFamily="-110" charset="-128"/>
              </a:rPr>
              <a:t> </a:t>
            </a:r>
            <a:r>
              <a:rPr lang="en-US" altLang="en-US" i="1" dirty="0" smtClean="0">
                <a:ea typeface="ＭＳ Ｐゴシック" pitchFamily="-110" charset="-128"/>
              </a:rPr>
              <a:t>p</a:t>
            </a:r>
            <a:r>
              <a:rPr lang="en-US" altLang="en-US" dirty="0" smtClean="0">
                <a:ea typeface="ＭＳ Ｐゴシック" pitchFamily="-110" charset="-128"/>
              </a:rPr>
              <a:t> orbitals to form new sigma bonds.</a:t>
            </a:r>
          </a:p>
          <a:p>
            <a:r>
              <a:rPr lang="en-US" altLang="en-US" dirty="0" smtClean="0">
                <a:ea typeface="ＭＳ Ｐゴシック" pitchFamily="-110" charset="-128"/>
              </a:rPr>
              <a:t>Both sigma bonds are on same face of the </a:t>
            </a:r>
            <a:r>
              <a:rPr lang="en-US" altLang="en-US" dirty="0" err="1" smtClean="0">
                <a:ea typeface="ＭＳ Ｐゴシック" pitchFamily="-110" charset="-128"/>
              </a:rPr>
              <a:t>diene</a:t>
            </a:r>
            <a:r>
              <a:rPr lang="en-US" altLang="en-US" dirty="0" smtClean="0">
                <a:ea typeface="ＭＳ Ｐゴシック" pitchFamily="-110" charset="-128"/>
              </a:rPr>
              <a:t>: </a:t>
            </a:r>
            <a:r>
              <a:rPr lang="en-US" altLang="en-US" dirty="0" err="1" smtClean="0">
                <a:ea typeface="ＭＳ Ｐゴシック" pitchFamily="-110" charset="-128"/>
              </a:rPr>
              <a:t>syn</a:t>
            </a:r>
            <a:r>
              <a:rPr lang="en-US" altLang="en-US" dirty="0" smtClean="0">
                <a:ea typeface="ＭＳ Ｐゴシック" pitchFamily="-110" charset="-128"/>
              </a:rPr>
              <a:t> stereochemistry.</a:t>
            </a:r>
          </a:p>
        </p:txBody>
      </p:sp>
    </p:spTree>
    <p:extLst>
      <p:ext uri="{BB962C8B-B14F-4D97-AF65-F5344CB8AC3E}">
        <p14:creationId xmlns:p14="http://schemas.microsoft.com/office/powerpoint/2010/main" val="16150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Orbital Overlap of the </a:t>
            </a:r>
            <a:r>
              <a:rPr lang="en-US" sz="4400" b="0" dirty="0" smtClean="0">
                <a:solidFill>
                  <a:schemeClr val="tx1"/>
                </a:solidFill>
                <a:cs typeface="Arial"/>
              </a:rPr>
              <a:t/>
            </a:r>
            <a:br>
              <a:rPr lang="en-US" sz="4400" b="0" dirty="0" smtClean="0">
                <a:solidFill>
                  <a:schemeClr val="tx1"/>
                </a:solidFill>
                <a:cs typeface="Arial"/>
              </a:rPr>
            </a:br>
            <a:r>
              <a:rPr lang="en-US" sz="4400" b="0" dirty="0" smtClean="0">
                <a:solidFill>
                  <a:schemeClr val="tx1"/>
                </a:solidFill>
                <a:cs typeface="Arial"/>
              </a:rPr>
              <a:t>Diels–Alder </a:t>
            </a:r>
            <a:r>
              <a:rPr lang="en-US" sz="4400" b="0" dirty="0">
                <a:solidFill>
                  <a:schemeClr val="tx1"/>
                </a:solidFill>
                <a:cs typeface="Arial"/>
              </a:rPr>
              <a:t>Reaction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7"/>
          <a:stretch/>
        </p:blipFill>
        <p:spPr>
          <a:xfrm>
            <a:off x="304800" y="2301675"/>
            <a:ext cx="8534400" cy="321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3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i="1" dirty="0">
                <a:solidFill>
                  <a:schemeClr val="tx1"/>
                </a:solidFill>
                <a:cs typeface="Arial"/>
              </a:rPr>
              <a:t>s</a:t>
            </a:r>
            <a:r>
              <a:rPr lang="en-US" sz="4400" b="0" dirty="0">
                <a:solidFill>
                  <a:schemeClr val="tx1"/>
                </a:solidFill>
                <a:cs typeface="Arial"/>
              </a:rPr>
              <a:t>-</a:t>
            </a:r>
            <a:r>
              <a:rPr lang="en-US" sz="4400" b="0" dirty="0" err="1">
                <a:solidFill>
                  <a:schemeClr val="tx1"/>
                </a:solidFill>
                <a:cs typeface="Arial"/>
              </a:rPr>
              <a:t>Cis</a:t>
            </a:r>
            <a:r>
              <a:rPr lang="en-US" sz="4400" b="0" dirty="0">
                <a:solidFill>
                  <a:schemeClr val="tx1"/>
                </a:solidFill>
                <a:cs typeface="Arial"/>
              </a:rPr>
              <a:t> Conformation of the </a:t>
            </a:r>
            <a:r>
              <a:rPr lang="en-US" sz="4400" b="0" dirty="0" err="1">
                <a:solidFill>
                  <a:schemeClr val="tx1"/>
                </a:solidFill>
                <a:cs typeface="Arial"/>
              </a:rPr>
              <a:t>Diene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348331" y="4833257"/>
            <a:ext cx="8697697" cy="141514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 smtClean="0">
                <a:ea typeface="ＭＳ Ｐゴシック" pitchFamily="-110" charset="-128"/>
              </a:rPr>
              <a:t>The </a:t>
            </a:r>
            <a:r>
              <a:rPr lang="en-US" altLang="en-US" sz="2400" i="1" dirty="0" smtClean="0">
                <a:ea typeface="ＭＳ Ｐゴシック" pitchFamily="-110" charset="-128"/>
              </a:rPr>
              <a:t>s</a:t>
            </a:r>
            <a:r>
              <a:rPr lang="en-US" altLang="en-US" sz="2400" dirty="0" smtClean="0">
                <a:ea typeface="ＭＳ Ｐゴシック" pitchFamily="-110" charset="-128"/>
              </a:rPr>
              <a:t>-</a:t>
            </a:r>
            <a:r>
              <a:rPr lang="en-US" altLang="en-US" sz="2400" dirty="0" err="1" smtClean="0">
                <a:ea typeface="ＭＳ Ｐゴシック" pitchFamily="-110" charset="-128"/>
              </a:rPr>
              <a:t>cis</a:t>
            </a:r>
            <a:r>
              <a:rPr lang="en-US" altLang="en-US" sz="2400" dirty="0" smtClean="0">
                <a:ea typeface="ＭＳ Ｐゴシック" pitchFamily="-110" charset="-128"/>
              </a:rPr>
              <a:t> conformation can rotate around the C—C single bond to get the more stable </a:t>
            </a:r>
            <a:r>
              <a:rPr lang="en-US" altLang="en-US" sz="2400" i="1" dirty="0" smtClean="0">
                <a:ea typeface="ＭＳ Ｐゴシック" pitchFamily="-110" charset="-128"/>
              </a:rPr>
              <a:t>s</a:t>
            </a:r>
            <a:r>
              <a:rPr lang="en-US" altLang="en-US" sz="2400" dirty="0" smtClean="0">
                <a:ea typeface="ＭＳ Ｐゴシック" pitchFamily="-110" charset="-128"/>
              </a:rPr>
              <a:t>-trans conformation.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ea typeface="ＭＳ Ｐゴシック" pitchFamily="-110" charset="-128"/>
              </a:rPr>
              <a:t>The </a:t>
            </a:r>
            <a:r>
              <a:rPr lang="en-US" altLang="en-US" sz="2400" i="1" dirty="0" smtClean="0">
                <a:ea typeface="ＭＳ Ｐゴシック" pitchFamily="-110" charset="-128"/>
              </a:rPr>
              <a:t>s</a:t>
            </a:r>
            <a:r>
              <a:rPr lang="en-US" altLang="en-US" sz="2400" dirty="0" smtClean="0">
                <a:ea typeface="ＭＳ Ｐゴシック" pitchFamily="-110" charset="-128"/>
              </a:rPr>
              <a:t>-trans conformation is 12 kJ/</a:t>
            </a:r>
            <a:r>
              <a:rPr lang="en-US" altLang="en-US" sz="2400" dirty="0" err="1" smtClean="0">
                <a:ea typeface="ＭＳ Ｐゴシック" pitchFamily="-110" charset="-128"/>
              </a:rPr>
              <a:t>mol</a:t>
            </a:r>
            <a:r>
              <a:rPr lang="en-US" altLang="en-US" sz="2400" dirty="0" smtClean="0">
                <a:ea typeface="ＭＳ Ｐゴシック" pitchFamily="-110" charset="-128"/>
              </a:rPr>
              <a:t> more stable than the </a:t>
            </a:r>
            <a:r>
              <a:rPr lang="en-US" altLang="en-US" sz="2400" i="1" dirty="0" smtClean="0">
                <a:ea typeface="ＭＳ Ｐゴシック" pitchFamily="-110" charset="-128"/>
              </a:rPr>
              <a:t>s</a:t>
            </a:r>
            <a:r>
              <a:rPr lang="en-US" altLang="en-US" sz="2400" dirty="0" smtClean="0">
                <a:ea typeface="ＭＳ Ｐゴシック" pitchFamily="-110" charset="-128"/>
              </a:rPr>
              <a:t>-</a:t>
            </a:r>
            <a:r>
              <a:rPr lang="en-US" altLang="en-US" sz="2400" dirty="0" err="1" smtClean="0">
                <a:ea typeface="ＭＳ Ｐゴシック" pitchFamily="-110" charset="-128"/>
              </a:rPr>
              <a:t>cis</a:t>
            </a:r>
            <a:r>
              <a:rPr lang="en-US" altLang="en-US" sz="2400" dirty="0" smtClean="0">
                <a:ea typeface="ＭＳ Ｐゴシック" pitchFamily="-110" charset="-128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1"/>
          <a:stretch/>
        </p:blipFill>
        <p:spPr>
          <a:xfrm>
            <a:off x="1698169" y="1338716"/>
            <a:ext cx="5693229" cy="305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4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Diels–Alder Rate for </a:t>
            </a:r>
            <a:r>
              <a:rPr lang="en-US" sz="4400" b="0" dirty="0" err="1">
                <a:solidFill>
                  <a:schemeClr val="tx1"/>
                </a:solidFill>
                <a:cs typeface="Arial"/>
              </a:rPr>
              <a:t>Dienes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348338" y="4267200"/>
            <a:ext cx="8153400" cy="2209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Cyclopentadiene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undergoes the Diels–Alder reaction readily because of its fixed </a:t>
            </a:r>
            <a:r>
              <a:rPr lang="en-US" altLang="en-US" sz="2400" i="1" dirty="0" smtClean="0">
                <a:solidFill>
                  <a:srgbClr val="000000"/>
                </a:solidFill>
                <a:ea typeface="ＭＳ Ｐゴシック" pitchFamily="-110" charset="-128"/>
              </a:rPr>
              <a:t>s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-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cis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conformation.  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When the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diene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is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sterically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hindered, the reaction slows down even though the conformation can be </a:t>
            </a:r>
            <a:r>
              <a:rPr lang="en-US" altLang="en-US" sz="2400" i="1" dirty="0" smtClean="0">
                <a:solidFill>
                  <a:srgbClr val="000000"/>
                </a:solidFill>
                <a:ea typeface="ＭＳ Ｐゴシック" pitchFamily="-110" charset="-128"/>
              </a:rPr>
              <a:t>s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-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cis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en-US" altLang="en-US" sz="2400" i="1" dirty="0" smtClean="0">
                <a:ea typeface="ＭＳ Ｐゴシック" pitchFamily="-110" charset="-128"/>
              </a:rPr>
              <a:t>s</a:t>
            </a:r>
            <a:r>
              <a:rPr lang="en-US" altLang="en-US" sz="2400" dirty="0" smtClean="0">
                <a:ea typeface="ＭＳ Ｐゴシック" pitchFamily="-110" charset="-128"/>
              </a:rPr>
              <a:t>-trans </a:t>
            </a:r>
            <a:r>
              <a:rPr lang="en-US" altLang="en-US" sz="2400" dirty="0" err="1" smtClean="0">
                <a:ea typeface="ＭＳ Ｐゴシック" pitchFamily="-110" charset="-128"/>
              </a:rPr>
              <a:t>dienes</a:t>
            </a:r>
            <a:r>
              <a:rPr lang="en-US" altLang="en-US" sz="2400" dirty="0" smtClean="0">
                <a:ea typeface="ＭＳ Ｐゴシック" pitchFamily="-110" charset="-128"/>
              </a:rPr>
              <a:t> cannot undergo the Diels–Alder reaction.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1"/>
          <a:stretch/>
        </p:blipFill>
        <p:spPr>
          <a:xfrm>
            <a:off x="397324" y="1346346"/>
            <a:ext cx="8534400" cy="253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5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Stereochemistry of the </a:t>
            </a:r>
            <a:br>
              <a:rPr lang="en-US" sz="4400" b="0" dirty="0">
                <a:solidFill>
                  <a:schemeClr val="tx1"/>
                </a:solidFill>
                <a:cs typeface="Arial"/>
              </a:rPr>
            </a:br>
            <a:r>
              <a:rPr lang="en-US" sz="4400" b="0" dirty="0">
                <a:solidFill>
                  <a:schemeClr val="tx1"/>
                </a:solidFill>
                <a:cs typeface="Arial"/>
              </a:rPr>
              <a:t>Diels–Alder Reaction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0"/>
          <a:stretch/>
        </p:blipFill>
        <p:spPr>
          <a:xfrm>
            <a:off x="304800" y="2167563"/>
            <a:ext cx="8534400" cy="376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5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Endo Rule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48334" y="4822371"/>
            <a:ext cx="8708580" cy="131717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 dirty="0" smtClean="0">
                <a:ea typeface="ＭＳ Ｐゴシック" pitchFamily="-110" charset="-128"/>
              </a:rPr>
              <a:t>The </a:t>
            </a:r>
            <a:r>
              <a:rPr lang="en-US" altLang="en-US" sz="2800" i="1" dirty="0" smtClean="0">
                <a:ea typeface="ＭＳ Ｐゴシック" pitchFamily="-110" charset="-128"/>
              </a:rPr>
              <a:t>p</a:t>
            </a:r>
            <a:r>
              <a:rPr lang="en-US" altLang="en-US" sz="2800" dirty="0" smtClean="0">
                <a:ea typeface="ＭＳ Ｐゴシック" pitchFamily="-110" charset="-128"/>
              </a:rPr>
              <a:t> orbitals of the electron-withdrawing groups on the </a:t>
            </a:r>
            <a:r>
              <a:rPr lang="en-US" altLang="en-US" sz="2800" dirty="0" err="1" smtClean="0">
                <a:ea typeface="ＭＳ Ｐゴシック" pitchFamily="-110" charset="-128"/>
              </a:rPr>
              <a:t>dienophile</a:t>
            </a:r>
            <a:r>
              <a:rPr lang="en-US" altLang="en-US" sz="2800" dirty="0" smtClean="0">
                <a:ea typeface="ＭＳ Ｐゴシック" pitchFamily="-110" charset="-128"/>
              </a:rPr>
              <a:t> have a secondary overlap with the </a:t>
            </a:r>
            <a:r>
              <a:rPr lang="en-US" altLang="en-US" sz="2800" i="1" dirty="0" smtClean="0">
                <a:ea typeface="ＭＳ Ｐゴシック" pitchFamily="-110" charset="-128"/>
              </a:rPr>
              <a:t>p</a:t>
            </a:r>
            <a:r>
              <a:rPr lang="en-US" altLang="en-US" sz="2800" dirty="0" smtClean="0">
                <a:ea typeface="ＭＳ Ｐゴシック" pitchFamily="-110" charset="-128"/>
              </a:rPr>
              <a:t> orbitals of C2 and C3 in the </a:t>
            </a:r>
            <a:r>
              <a:rPr lang="en-US" altLang="en-US" sz="2800" dirty="0" err="1" smtClean="0">
                <a:ea typeface="ＭＳ Ｐゴシック" pitchFamily="-110" charset="-128"/>
              </a:rPr>
              <a:t>diene</a:t>
            </a:r>
            <a:r>
              <a:rPr lang="en-US" altLang="en-US" sz="2800" dirty="0" smtClean="0">
                <a:ea typeface="ＭＳ Ｐゴシック" pitchFamily="-110" charset="-128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4"/>
          <a:stretch/>
        </p:blipFill>
        <p:spPr>
          <a:xfrm>
            <a:off x="696683" y="1112521"/>
            <a:ext cx="7576459" cy="343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3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Examples of Endo Rule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1"/>
          <a:stretch/>
        </p:blipFill>
        <p:spPr>
          <a:xfrm>
            <a:off x="228600" y="1744763"/>
            <a:ext cx="8534400" cy="410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5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Relative Stabilities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0"/>
          <a:stretch/>
        </p:blipFill>
        <p:spPr>
          <a:xfrm>
            <a:off x="304800" y="1884495"/>
            <a:ext cx="8534400" cy="370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1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Unsymmetrical Reagents: </a:t>
            </a:r>
            <a:br>
              <a:rPr lang="en-US" sz="4400" b="0" dirty="0">
                <a:solidFill>
                  <a:schemeClr val="tx1"/>
                </a:solidFill>
                <a:cs typeface="Arial"/>
              </a:rPr>
            </a:br>
            <a:r>
              <a:rPr lang="en-US" sz="4400" b="0" dirty="0">
                <a:solidFill>
                  <a:schemeClr val="tx1"/>
                </a:solidFill>
                <a:cs typeface="Arial"/>
              </a:rPr>
              <a:t>1,4-Product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8"/>
          <a:stretch/>
        </p:blipFill>
        <p:spPr>
          <a:xfrm>
            <a:off x="304800" y="1784387"/>
            <a:ext cx="8534400" cy="447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8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Unsymmetrical Reagents: </a:t>
            </a:r>
            <a:br>
              <a:rPr lang="en-US" sz="4400" b="0" dirty="0">
                <a:solidFill>
                  <a:schemeClr val="tx1"/>
                </a:solidFill>
                <a:cs typeface="Arial"/>
              </a:rPr>
            </a:br>
            <a:r>
              <a:rPr lang="en-US" sz="4400" b="0" dirty="0">
                <a:solidFill>
                  <a:schemeClr val="tx1"/>
                </a:solidFill>
                <a:cs typeface="Arial"/>
              </a:rPr>
              <a:t>1,2-Product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1"/>
          <a:stretch/>
        </p:blipFill>
        <p:spPr>
          <a:xfrm>
            <a:off x="652045" y="1682497"/>
            <a:ext cx="7958555" cy="466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4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Solved Problem 1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59229" y="1219199"/>
            <a:ext cx="8784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>
              <a:buFont typeface="Wingdings" pitchFamily="-110" charset="2"/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>
              <a:buFont typeface="Wingdings" pitchFamily="-110" charset="2"/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>
              <a:buFont typeface="Wingdings" pitchFamily="-110" charset="2"/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>
              <a:buFont typeface="Wingdings" pitchFamily="-110" charset="2"/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r>
              <a:rPr lang="en-US" altLang="en-US" sz="2200" dirty="0">
                <a:latin typeface="+mn-lt"/>
              </a:rPr>
              <a:t>Predict the products of the following proposed Diels–Alder reactions.</a:t>
            </a:r>
          </a:p>
        </p:txBody>
      </p: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337458" y="3417888"/>
            <a:ext cx="1298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>
              <a:buFont typeface="Wingdings" pitchFamily="-110" charset="2"/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>
              <a:buFont typeface="Wingdings" pitchFamily="-110" charset="2"/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>
              <a:buFont typeface="Wingdings" pitchFamily="-110" charset="2"/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>
              <a:buFont typeface="Wingdings" pitchFamily="-110" charset="2"/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r>
              <a:rPr lang="en-US" altLang="en-US" sz="2400" dirty="0">
                <a:latin typeface="+mn-lt"/>
              </a:rPr>
              <a:t>Solution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0" b="3694"/>
          <a:stretch/>
        </p:blipFill>
        <p:spPr>
          <a:xfrm>
            <a:off x="2960915" y="1883614"/>
            <a:ext cx="2939142" cy="15236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2"/>
          <a:stretch/>
        </p:blipFill>
        <p:spPr>
          <a:xfrm>
            <a:off x="1845606" y="3754718"/>
            <a:ext cx="5240994" cy="255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Solved Problem 1 (Continued)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37458" y="1111250"/>
            <a:ext cx="8610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>
              <a:buFont typeface="Wingdings" pitchFamily="-110" charset="2"/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>
              <a:buFont typeface="Wingdings" pitchFamily="-110" charset="2"/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>
              <a:buFont typeface="Wingdings" pitchFamily="-110" charset="2"/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>
              <a:buFont typeface="Wingdings" pitchFamily="-110" charset="2"/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r>
              <a:rPr lang="en-US" altLang="en-US" sz="2000" dirty="0">
                <a:latin typeface="+mn-lt"/>
              </a:rPr>
              <a:t>Predict the products of the following proposed Diels–Alder reactions.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7458" y="3494318"/>
            <a:ext cx="2994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>
              <a:buFont typeface="Wingdings" pitchFamily="-110" charset="2"/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>
              <a:buFont typeface="Wingdings" pitchFamily="-110" charset="2"/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>
              <a:buFont typeface="Wingdings" pitchFamily="-110" charset="2"/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>
              <a:buFont typeface="Wingdings" pitchFamily="-110" charset="2"/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r>
              <a:rPr lang="en-US" altLang="en-US" sz="2400" dirty="0">
                <a:latin typeface="+mn-lt"/>
              </a:rPr>
              <a:t>Solution (Continued)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1"/>
          <a:stretch/>
        </p:blipFill>
        <p:spPr>
          <a:xfrm>
            <a:off x="3331483" y="1627197"/>
            <a:ext cx="2063831" cy="15422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2"/>
          <a:stretch/>
        </p:blipFill>
        <p:spPr>
          <a:xfrm>
            <a:off x="1559988" y="4302237"/>
            <a:ext cx="6165539" cy="186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91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err="1">
                <a:solidFill>
                  <a:schemeClr val="tx1"/>
                </a:solidFill>
                <a:cs typeface="Arial"/>
              </a:rPr>
              <a:t>Pericyclic</a:t>
            </a:r>
            <a:r>
              <a:rPr lang="en-US" sz="4400" b="0" dirty="0">
                <a:solidFill>
                  <a:schemeClr val="tx1"/>
                </a:solidFill>
                <a:cs typeface="Arial"/>
              </a:rPr>
              <a:t> Reactions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48334" y="1872340"/>
            <a:ext cx="7772400" cy="373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dirty="0" smtClean="0">
                <a:ea typeface="ＭＳ Ｐゴシック" pitchFamily="-110" charset="-128"/>
              </a:rPr>
              <a:t>The Diels–Alder reaction is an example of a </a:t>
            </a:r>
            <a:r>
              <a:rPr lang="en-US" altLang="en-US" dirty="0" err="1" smtClean="0">
                <a:ea typeface="ＭＳ Ｐゴシック" pitchFamily="-110" charset="-128"/>
              </a:rPr>
              <a:t>pericyclic</a:t>
            </a:r>
            <a:r>
              <a:rPr lang="en-US" altLang="en-US" dirty="0" smtClean="0">
                <a:ea typeface="ＭＳ Ｐゴシック" pitchFamily="-110" charset="-128"/>
              </a:rPr>
              <a:t> reaction.</a:t>
            </a:r>
          </a:p>
          <a:p>
            <a:r>
              <a:rPr lang="en-US" altLang="en-US" dirty="0" smtClean="0">
                <a:ea typeface="ＭＳ Ｐゴシック" pitchFamily="-110" charset="-128"/>
              </a:rPr>
              <a:t>Woodward and Hoffmann predicted reaction products using their theory of conservation of orbital symmetry.</a:t>
            </a:r>
          </a:p>
          <a:p>
            <a:r>
              <a:rPr lang="en-US" altLang="en-US" dirty="0" smtClean="0">
                <a:ea typeface="ＭＳ Ｐゴシック" pitchFamily="-110" charset="-128"/>
              </a:rPr>
              <a:t>MOs must overlap constructively to stabilize the transition state.</a:t>
            </a:r>
          </a:p>
        </p:txBody>
      </p:sp>
    </p:spTree>
    <p:extLst>
      <p:ext uri="{BB962C8B-B14F-4D97-AF65-F5344CB8AC3E}">
        <p14:creationId xmlns:p14="http://schemas.microsoft.com/office/powerpoint/2010/main" val="19575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Symmetry-Allowed Reaction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48334" y="4800604"/>
            <a:ext cx="8643266" cy="1447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err="1" smtClean="0">
                <a:ea typeface="ＭＳ Ｐゴシック" pitchFamily="-110" charset="-128"/>
              </a:rPr>
              <a:t>Diene</a:t>
            </a:r>
            <a:r>
              <a:rPr lang="en-US" altLang="en-US" sz="2400" dirty="0" smtClean="0">
                <a:ea typeface="ＭＳ Ｐゴシック" pitchFamily="-110" charset="-128"/>
              </a:rPr>
              <a:t> contributes electrons from its highest energy occupied orbital (HOMO).</a:t>
            </a:r>
          </a:p>
          <a:p>
            <a:r>
              <a:rPr lang="en-US" altLang="en-US" sz="2400" dirty="0" err="1" smtClean="0">
                <a:ea typeface="ＭＳ Ｐゴシック" pitchFamily="-110" charset="-128"/>
              </a:rPr>
              <a:t>Dienophile</a:t>
            </a:r>
            <a:r>
              <a:rPr lang="en-US" altLang="en-US" sz="2400" dirty="0" smtClean="0">
                <a:ea typeface="ＭＳ Ｐゴシック" pitchFamily="-110" charset="-128"/>
              </a:rPr>
              <a:t> receives electrons in its lowest energy unoccupied orbital (LUMO).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0"/>
          <a:stretch/>
        </p:blipFill>
        <p:spPr>
          <a:xfrm>
            <a:off x="1409699" y="1083781"/>
            <a:ext cx="6057901" cy="356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8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“Forbidden” </a:t>
            </a:r>
            <a:r>
              <a:rPr lang="en-US" sz="4400" b="0" dirty="0" err="1">
                <a:solidFill>
                  <a:schemeClr val="tx1"/>
                </a:solidFill>
                <a:cs typeface="Arial"/>
              </a:rPr>
              <a:t>Cycloaddition</a:t>
            </a:r>
            <a:endParaRPr lang="en-US" sz="4400" b="0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48334" y="4898572"/>
            <a:ext cx="8284038" cy="82731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 dirty="0" smtClean="0">
                <a:ea typeface="ＭＳ Ｐゴシック" pitchFamily="-110" charset="-128"/>
              </a:rPr>
              <a:t>[2 + 2] </a:t>
            </a:r>
            <a:r>
              <a:rPr lang="en-US" altLang="en-US" sz="2800" dirty="0" err="1" smtClean="0">
                <a:ea typeface="ＭＳ Ｐゴシック" pitchFamily="-110" charset="-128"/>
              </a:rPr>
              <a:t>cycloaddition</a:t>
            </a:r>
            <a:r>
              <a:rPr lang="en-US" altLang="en-US" sz="2800" dirty="0" smtClean="0">
                <a:ea typeface="ＭＳ Ｐゴシック" pitchFamily="-110" charset="-128"/>
              </a:rPr>
              <a:t> of two </a:t>
            </a:r>
            <a:r>
              <a:rPr lang="en-US" altLang="en-US" sz="2800" dirty="0" err="1" smtClean="0">
                <a:ea typeface="ＭＳ Ｐゴシック" pitchFamily="-110" charset="-128"/>
              </a:rPr>
              <a:t>ethylenes</a:t>
            </a:r>
            <a:r>
              <a:rPr lang="en-US" altLang="en-US" sz="2800" dirty="0" smtClean="0">
                <a:ea typeface="ＭＳ Ｐゴシック" pitchFamily="-110" charset="-128"/>
              </a:rPr>
              <a:t> to form </a:t>
            </a:r>
            <a:r>
              <a:rPr lang="en-US" altLang="en-US" sz="2800" dirty="0" err="1" smtClean="0">
                <a:ea typeface="ＭＳ Ｐゴシック" pitchFamily="-110" charset="-128"/>
              </a:rPr>
              <a:t>cyclobutene</a:t>
            </a:r>
            <a:r>
              <a:rPr lang="en-US" altLang="en-US" sz="2800" dirty="0" smtClean="0">
                <a:ea typeface="ＭＳ Ｐゴシック" pitchFamily="-110" charset="-128"/>
              </a:rPr>
              <a:t> has </a:t>
            </a:r>
            <a:r>
              <a:rPr lang="en-US" altLang="en-US" sz="2800" dirty="0" err="1" smtClean="0">
                <a:ea typeface="ＭＳ Ｐゴシック" pitchFamily="-110" charset="-128"/>
              </a:rPr>
              <a:t>antibonding</a:t>
            </a:r>
            <a:r>
              <a:rPr lang="en-US" altLang="en-US" sz="2800" dirty="0" smtClean="0">
                <a:ea typeface="ＭＳ Ｐゴシック" pitchFamily="-110" charset="-128"/>
              </a:rPr>
              <a:t> overlap of HOMO and LUMO.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2"/>
          <a:stretch/>
        </p:blipFill>
        <p:spPr>
          <a:xfrm>
            <a:off x="1306286" y="1402080"/>
            <a:ext cx="6575212" cy="299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3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Photochemical Induction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48333" y="5279571"/>
            <a:ext cx="8697695" cy="92528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 smtClean="0">
                <a:ea typeface="ＭＳ Ｐゴシック" pitchFamily="-110" charset="-128"/>
              </a:rPr>
              <a:t>Absorption of correct energy photon will promote an electron to an energy level that was previously unoccupied.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1"/>
          <a:stretch/>
        </p:blipFill>
        <p:spPr>
          <a:xfrm>
            <a:off x="1204369" y="1513116"/>
            <a:ext cx="6154373" cy="33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[2 + 2] </a:t>
            </a:r>
            <a:r>
              <a:rPr lang="en-US" sz="4400" b="0" dirty="0" err="1">
                <a:solidFill>
                  <a:schemeClr val="tx1"/>
                </a:solidFill>
                <a:cs typeface="Arial"/>
              </a:rPr>
              <a:t>Cycloaddition</a:t>
            </a:r>
            <a:endParaRPr lang="en-US" sz="4400" b="0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37453" y="2633055"/>
            <a:ext cx="397329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-110" charset="2"/>
              <a:buNone/>
            </a:pPr>
            <a:r>
              <a:rPr lang="en-US" altLang="en-US" dirty="0" err="1" smtClean="0">
                <a:ea typeface="ＭＳ Ｐゴシック" pitchFamily="-110" charset="-128"/>
              </a:rPr>
              <a:t>Photochemically</a:t>
            </a:r>
            <a:r>
              <a:rPr lang="en-US" altLang="en-US" dirty="0" smtClean="0">
                <a:ea typeface="ＭＳ Ｐゴシック" pitchFamily="-110" charset="-128"/>
              </a:rPr>
              <a:t> allowed, but thermally forbidden.</a:t>
            </a:r>
            <a:endParaRPr lang="en-US" altLang="en-US" sz="2800" dirty="0" smtClean="0"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1"/>
          <a:stretch/>
        </p:blipFill>
        <p:spPr>
          <a:xfrm>
            <a:off x="4557196" y="1903248"/>
            <a:ext cx="4194048" cy="339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0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Ultraviolet Spectroscopy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37447" y="1828800"/>
            <a:ext cx="8697695" cy="373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dirty="0" smtClean="0">
                <a:ea typeface="ＭＳ Ｐゴシック" pitchFamily="-110" charset="-128"/>
              </a:rPr>
              <a:t>200- to 400-nm photons excite electrons from a </a:t>
            </a:r>
            <a:r>
              <a:rPr lang="en-US" altLang="en-US" i="1" dirty="0" smtClean="0">
                <a:solidFill>
                  <a:srgbClr val="000000"/>
                </a:solidFill>
                <a:latin typeface="Symbol" pitchFamily="18" charset="2"/>
                <a:ea typeface="ＭＳ Ｐゴシック" pitchFamily="-110" charset="-128"/>
                <a:sym typeface="Symbol"/>
              </a:rPr>
              <a:t></a:t>
            </a:r>
            <a:r>
              <a:rPr lang="en-US" altLang="en-US" dirty="0" smtClean="0">
                <a:ea typeface="ＭＳ Ｐゴシック" pitchFamily="-110" charset="-128"/>
                <a:sym typeface="Symbol" pitchFamily="-110" charset="2"/>
              </a:rPr>
              <a:t> bonding orbital to a </a:t>
            </a:r>
            <a:r>
              <a:rPr lang="en-US" altLang="en-US" i="1" dirty="0" smtClean="0">
                <a:solidFill>
                  <a:srgbClr val="000000"/>
                </a:solidFill>
                <a:latin typeface="Symbol" pitchFamily="18" charset="2"/>
                <a:ea typeface="ＭＳ Ｐゴシック" pitchFamily="-110" charset="-128"/>
                <a:sym typeface="Symbol"/>
              </a:rPr>
              <a:t></a:t>
            </a:r>
            <a:r>
              <a:rPr lang="en-US" altLang="en-US" dirty="0" smtClean="0">
                <a:ea typeface="ＭＳ Ｐゴシック" pitchFamily="-110" charset="-128"/>
                <a:sym typeface="Symbol" pitchFamily="-110" charset="2"/>
              </a:rPr>
              <a:t>* </a:t>
            </a:r>
            <a:r>
              <a:rPr lang="en-US" altLang="en-US" dirty="0" err="1" smtClean="0">
                <a:ea typeface="ＭＳ Ｐゴシック" pitchFamily="-110" charset="-128"/>
                <a:sym typeface="Symbol" pitchFamily="-110" charset="2"/>
              </a:rPr>
              <a:t>antibonding</a:t>
            </a:r>
            <a:r>
              <a:rPr lang="en-US" altLang="en-US" dirty="0" smtClean="0">
                <a:ea typeface="ＭＳ Ｐゴシック" pitchFamily="-110" charset="-128"/>
                <a:sym typeface="Symbol" pitchFamily="-110" charset="2"/>
              </a:rPr>
              <a:t> orbital.</a:t>
            </a:r>
          </a:p>
          <a:p>
            <a:r>
              <a:rPr lang="en-US" altLang="en-US" dirty="0" smtClean="0">
                <a:ea typeface="ＭＳ Ｐゴシック" pitchFamily="-110" charset="-128"/>
                <a:sym typeface="Symbol" pitchFamily="-110" charset="2"/>
              </a:rPr>
              <a:t>Conjugated </a:t>
            </a:r>
            <a:r>
              <a:rPr lang="en-US" altLang="en-US" dirty="0" err="1" smtClean="0">
                <a:ea typeface="ＭＳ Ｐゴシック" pitchFamily="-110" charset="-128"/>
                <a:sym typeface="Symbol" pitchFamily="-110" charset="2"/>
              </a:rPr>
              <a:t>dienes</a:t>
            </a:r>
            <a:r>
              <a:rPr lang="en-US" altLang="en-US" dirty="0" smtClean="0">
                <a:ea typeface="ＭＳ Ｐゴシック" pitchFamily="-110" charset="-128"/>
                <a:sym typeface="Symbol" pitchFamily="-110" charset="2"/>
              </a:rPr>
              <a:t> have MOs that are closer in energy.</a:t>
            </a:r>
          </a:p>
          <a:p>
            <a:r>
              <a:rPr lang="en-US" altLang="en-US" dirty="0" smtClean="0">
                <a:ea typeface="ＭＳ Ｐゴシック" pitchFamily="-110" charset="-128"/>
                <a:sym typeface="Symbol" pitchFamily="-110" charset="2"/>
              </a:rPr>
              <a:t>A compound that has a longer chain of conjugated double bonds absorbs light at a longer wavelength.</a:t>
            </a:r>
          </a:p>
        </p:txBody>
      </p:sp>
    </p:spTree>
    <p:extLst>
      <p:ext uri="{BB962C8B-B14F-4D97-AF65-F5344CB8AC3E}">
        <p14:creationId xmlns:p14="http://schemas.microsoft.com/office/powerpoint/2010/main" val="72528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Structure of Buta-1,3-diene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48334" y="4460132"/>
            <a:ext cx="8406560" cy="198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smtClean="0">
                <a:ea typeface="ＭＳ Ｐゴシック" pitchFamily="-110" charset="-128"/>
              </a:rPr>
              <a:t>The C2—C3 single bond is shorter than 1.54 Å.</a:t>
            </a:r>
          </a:p>
          <a:p>
            <a:r>
              <a:rPr lang="en-US" altLang="en-US" sz="2400" dirty="0" smtClean="0">
                <a:ea typeface="ＭＳ Ｐゴシック" pitchFamily="-110" charset="-128"/>
              </a:rPr>
              <a:t>Electrons are delocalized over the molecule.</a:t>
            </a:r>
          </a:p>
          <a:p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There is a small amount of overlap across the central C2—C3 bond, giving it a partial double bond character.</a:t>
            </a:r>
            <a:endParaRPr lang="en-US" altLang="en-US" sz="2400" dirty="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7"/>
          <a:stretch/>
        </p:blipFill>
        <p:spPr>
          <a:xfrm>
            <a:off x="1545769" y="1342889"/>
            <a:ext cx="5878285" cy="275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9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Comparison of IR and </a:t>
            </a:r>
            <a:r>
              <a:rPr lang="en-US" sz="4400" b="0" dirty="0" smtClean="0">
                <a:solidFill>
                  <a:schemeClr val="tx1"/>
                </a:solidFill>
                <a:cs typeface="Arial"/>
              </a:rPr>
              <a:t/>
            </a:r>
            <a:br>
              <a:rPr lang="en-US" sz="4400" b="0" dirty="0" smtClean="0">
                <a:solidFill>
                  <a:schemeClr val="tx1"/>
                </a:solidFill>
                <a:cs typeface="Arial"/>
              </a:rPr>
            </a:br>
            <a:r>
              <a:rPr lang="en-US" sz="4400" b="0" dirty="0" smtClean="0">
                <a:solidFill>
                  <a:schemeClr val="tx1"/>
                </a:solidFill>
                <a:cs typeface="Arial"/>
              </a:rPr>
              <a:t>UV </a:t>
            </a:r>
            <a:r>
              <a:rPr lang="en-US" sz="4400" b="0" dirty="0">
                <a:solidFill>
                  <a:schemeClr val="tx1"/>
                </a:solidFill>
                <a:cs typeface="Arial"/>
              </a:rPr>
              <a:t>Wavelengths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7"/>
          <a:stretch/>
        </p:blipFill>
        <p:spPr>
          <a:xfrm>
            <a:off x="304800" y="2247247"/>
            <a:ext cx="8534400" cy="258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i="1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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  </a:t>
            </a:r>
            <a:r>
              <a:rPr lang="en-US" altLang="en-US" sz="4400" b="0" i="1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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* for 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Ethylene and Butadiene</a:t>
            </a:r>
            <a:endParaRPr lang="en-US" sz="4400" b="0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"/>
          <a:stretch/>
        </p:blipFill>
        <p:spPr>
          <a:xfrm>
            <a:off x="1121229" y="1066736"/>
            <a:ext cx="66294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9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 Obtaining a UV Spectrum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48340" y="3984171"/>
            <a:ext cx="8153400" cy="24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dirty="0" smtClean="0">
                <a:ea typeface="ＭＳ Ｐゴシック" pitchFamily="-110" charset="-128"/>
              </a:rPr>
              <a:t>The spectrometer measures the intensity of a reference beam through solvent only (</a:t>
            </a:r>
            <a:r>
              <a:rPr lang="en-US" altLang="en-US" b="1" i="1" dirty="0" err="1" smtClean="0">
                <a:ea typeface="ＭＳ Ｐゴシック" pitchFamily="-110" charset="-128"/>
              </a:rPr>
              <a:t>I</a:t>
            </a:r>
            <a:r>
              <a:rPr lang="en-US" altLang="en-US" baseline="-25000" dirty="0" err="1" smtClean="0">
                <a:ea typeface="ＭＳ Ｐゴシック" pitchFamily="-110" charset="-128"/>
              </a:rPr>
              <a:t>r</a:t>
            </a:r>
            <a:r>
              <a:rPr lang="en-US" altLang="en-US" dirty="0" smtClean="0">
                <a:ea typeface="ＭＳ Ｐゴシック" pitchFamily="-110" charset="-128"/>
              </a:rPr>
              <a:t>) and the intensity of a beam through a solution of the sample (</a:t>
            </a:r>
            <a:r>
              <a:rPr lang="en-US" altLang="en-US" b="1" i="1" dirty="0" smtClean="0">
                <a:ea typeface="ＭＳ Ｐゴシック" pitchFamily="-110" charset="-128"/>
              </a:rPr>
              <a:t>I</a:t>
            </a:r>
            <a:r>
              <a:rPr lang="en-US" altLang="en-US" baseline="-25000" dirty="0" smtClean="0">
                <a:ea typeface="ＭＳ Ｐゴシック" pitchFamily="-110" charset="-128"/>
              </a:rPr>
              <a:t>s</a:t>
            </a:r>
            <a:r>
              <a:rPr lang="en-US" altLang="en-US" dirty="0" smtClean="0">
                <a:ea typeface="ＭＳ Ｐゴシック" pitchFamily="-110" charset="-128"/>
              </a:rPr>
              <a:t>).</a:t>
            </a:r>
          </a:p>
          <a:p>
            <a:pPr>
              <a:lnSpc>
                <a:spcPct val="90000"/>
              </a:lnSpc>
            </a:pPr>
            <a:r>
              <a:rPr lang="en-US" altLang="en-US" dirty="0" smtClean="0">
                <a:ea typeface="ＭＳ Ｐゴシック" pitchFamily="-110" charset="-128"/>
              </a:rPr>
              <a:t>Absorbance is the log of the ratio </a:t>
            </a:r>
            <a:r>
              <a:rPr lang="en-US" altLang="en-US" b="1" i="1" dirty="0" err="1" smtClean="0">
                <a:ea typeface="ＭＳ Ｐゴシック" pitchFamily="-110" charset="-128"/>
              </a:rPr>
              <a:t>I</a:t>
            </a:r>
            <a:r>
              <a:rPr lang="en-US" altLang="en-US" baseline="-25000" dirty="0" err="1" smtClean="0">
                <a:ea typeface="ＭＳ Ｐゴシック" pitchFamily="-110" charset="-128"/>
              </a:rPr>
              <a:t>r</a:t>
            </a:r>
            <a:r>
              <a:rPr lang="en-US" altLang="en-US" dirty="0" smtClean="0">
                <a:ea typeface="ＭＳ Ｐゴシック" pitchFamily="-110" charset="-128"/>
              </a:rPr>
              <a:t>/</a:t>
            </a:r>
            <a:r>
              <a:rPr lang="en-US" altLang="en-US" b="1" i="1" dirty="0" smtClean="0">
                <a:ea typeface="ＭＳ Ｐゴシック" pitchFamily="-110" charset="-128"/>
              </a:rPr>
              <a:t>I</a:t>
            </a:r>
            <a:r>
              <a:rPr lang="en-US" altLang="en-US" baseline="-25000" dirty="0" smtClean="0">
                <a:ea typeface="ＭＳ Ｐゴシック" pitchFamily="-110" charset="-128"/>
              </a:rPr>
              <a:t>s</a:t>
            </a:r>
            <a:r>
              <a:rPr lang="en-US" altLang="en-US" dirty="0" smtClean="0">
                <a:ea typeface="ＭＳ Ｐゴシック" pitchFamily="-110" charset="-128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555168" y="1484813"/>
            <a:ext cx="7946571" cy="217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3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The UV Spectrum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48333" y="1643744"/>
            <a:ext cx="852352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dirty="0" smtClean="0">
                <a:ea typeface="ＭＳ Ｐゴシック" pitchFamily="-110" charset="-128"/>
              </a:rPr>
              <a:t>Usually shows broad peaks</a:t>
            </a:r>
          </a:p>
          <a:p>
            <a:r>
              <a:rPr lang="en-US" altLang="en-US" dirty="0" smtClean="0">
                <a:ea typeface="ＭＳ Ｐゴシック" pitchFamily="-110" charset="-128"/>
              </a:rPr>
              <a:t>Read </a:t>
            </a:r>
            <a:r>
              <a:rPr lang="en-US" altLang="en-US" i="1" dirty="0" smtClean="0">
                <a:latin typeface="Symbol" pitchFamily="18" charset="2"/>
                <a:ea typeface="ＭＳ Ｐゴシック" pitchFamily="-110" charset="-128"/>
                <a:sym typeface="Symbol"/>
              </a:rPr>
              <a:t></a:t>
            </a:r>
            <a:r>
              <a:rPr lang="en-US" altLang="en-US" baseline="-25000" dirty="0" smtClean="0">
                <a:ea typeface="ＭＳ Ｐゴシック" pitchFamily="-110" charset="-128"/>
                <a:sym typeface="Symbol" pitchFamily="-110" charset="2"/>
              </a:rPr>
              <a:t>max</a:t>
            </a:r>
            <a:r>
              <a:rPr lang="en-US" altLang="en-US" dirty="0" smtClean="0">
                <a:ea typeface="ＭＳ Ｐゴシック" pitchFamily="-110" charset="-128"/>
                <a:sym typeface="Symbol" pitchFamily="-110" charset="2"/>
              </a:rPr>
              <a:t> from the graph.</a:t>
            </a:r>
          </a:p>
          <a:p>
            <a:r>
              <a:rPr lang="en-US" altLang="en-US" dirty="0" smtClean="0">
                <a:ea typeface="ＭＳ Ｐゴシック" pitchFamily="-110" charset="-128"/>
                <a:sym typeface="Symbol" pitchFamily="-110" charset="2"/>
              </a:rPr>
              <a:t>Absorbance, </a:t>
            </a:r>
            <a:r>
              <a:rPr lang="en-US" altLang="en-US" i="1" dirty="0" smtClean="0">
                <a:ea typeface="ＭＳ Ｐゴシック" pitchFamily="-110" charset="-128"/>
                <a:sym typeface="Symbol" pitchFamily="-110" charset="2"/>
              </a:rPr>
              <a:t>A</a:t>
            </a:r>
            <a:r>
              <a:rPr lang="en-US" altLang="en-US" dirty="0" smtClean="0">
                <a:ea typeface="ＭＳ Ｐゴシック" pitchFamily="-110" charset="-128"/>
                <a:sym typeface="Symbol" pitchFamily="-110" charset="2"/>
              </a:rPr>
              <a:t>, follows Beer’s law:</a:t>
            </a:r>
            <a:br>
              <a:rPr lang="en-US" altLang="en-US" dirty="0" smtClean="0">
                <a:ea typeface="ＭＳ Ｐゴシック" pitchFamily="-110" charset="-128"/>
                <a:sym typeface="Symbol" pitchFamily="-110" charset="2"/>
              </a:rPr>
            </a:br>
            <a:r>
              <a:rPr lang="en-US" altLang="en-US" dirty="0" smtClean="0">
                <a:ea typeface="ＭＳ Ｐゴシック" pitchFamily="-110" charset="-128"/>
                <a:sym typeface="Symbol" pitchFamily="-110" charset="2"/>
              </a:rPr>
              <a:t>          </a:t>
            </a:r>
            <a:r>
              <a:rPr lang="en-US" altLang="en-US" i="1" dirty="0" smtClean="0">
                <a:ea typeface="ＭＳ Ｐゴシック" pitchFamily="-110" charset="-128"/>
                <a:sym typeface="Symbol" pitchFamily="-110" charset="2"/>
              </a:rPr>
              <a:t>A</a:t>
            </a:r>
            <a:r>
              <a:rPr lang="en-US" altLang="en-US" dirty="0" smtClean="0">
                <a:ea typeface="ＭＳ Ｐゴシック" pitchFamily="-110" charset="-128"/>
                <a:sym typeface="Symbol" pitchFamily="-110" charset="2"/>
              </a:rPr>
              <a:t> = </a:t>
            </a:r>
            <a:r>
              <a:rPr lang="en-US" altLang="en-US" i="1" dirty="0" smtClean="0">
                <a:ea typeface="ＭＳ Ｐゴシック" pitchFamily="-110" charset="-128"/>
                <a:sym typeface="Symbol" pitchFamily="-110" charset="2"/>
              </a:rPr>
              <a:t>cl</a:t>
            </a:r>
            <a:r>
              <a:rPr lang="en-US" altLang="en-US" dirty="0" smtClean="0">
                <a:ea typeface="ＭＳ Ｐゴシック" pitchFamily="-110" charset="-128"/>
                <a:sym typeface="Symbol" pitchFamily="-110" charset="2"/>
              </a:rPr>
              <a:t/>
            </a:r>
            <a:br>
              <a:rPr lang="en-US" altLang="en-US" dirty="0" smtClean="0">
                <a:ea typeface="ＭＳ Ｐゴシック" pitchFamily="-110" charset="-128"/>
                <a:sym typeface="Symbol" pitchFamily="-110" charset="2"/>
              </a:rPr>
            </a:br>
            <a:r>
              <a:rPr lang="en-US" altLang="en-US" dirty="0" smtClean="0">
                <a:ea typeface="ＭＳ Ｐゴシック" pitchFamily="-110" charset="-128"/>
                <a:sym typeface="Symbol" pitchFamily="-110" charset="2"/>
              </a:rPr>
              <a:t>where </a:t>
            </a:r>
            <a:r>
              <a:rPr lang="en-US" altLang="en-US" i="1" dirty="0" smtClean="0">
                <a:ea typeface="ＭＳ Ｐゴシック" pitchFamily="-110" charset="-128"/>
                <a:sym typeface="Symbol" pitchFamily="-110" charset="2"/>
              </a:rPr>
              <a:t></a:t>
            </a:r>
            <a:r>
              <a:rPr lang="en-US" altLang="en-US" dirty="0" smtClean="0">
                <a:ea typeface="ＭＳ Ｐゴシック" pitchFamily="-110" charset="-128"/>
                <a:sym typeface="Symbol" pitchFamily="-110" charset="2"/>
              </a:rPr>
              <a:t> is the molar absorptivity, </a:t>
            </a:r>
            <a:r>
              <a:rPr lang="en-US" altLang="en-US" i="1" dirty="0" smtClean="0">
                <a:ea typeface="ＭＳ Ｐゴシック" pitchFamily="-110" charset="-128"/>
                <a:sym typeface="Symbol" pitchFamily="-110" charset="2"/>
              </a:rPr>
              <a:t>c</a:t>
            </a:r>
            <a:r>
              <a:rPr lang="en-US" altLang="en-US" dirty="0" smtClean="0">
                <a:ea typeface="ＭＳ Ｐゴシック" pitchFamily="-110" charset="-128"/>
                <a:sym typeface="Symbol" pitchFamily="-110" charset="2"/>
              </a:rPr>
              <a:t> is the sample concentration in moles per liter, and </a:t>
            </a:r>
            <a:r>
              <a:rPr lang="en-US" altLang="en-US" i="1" dirty="0" smtClean="0">
                <a:ea typeface="ＭＳ Ｐゴシック" pitchFamily="-110" charset="-128"/>
                <a:sym typeface="Symbol" pitchFamily="-110" charset="2"/>
              </a:rPr>
              <a:t>l</a:t>
            </a:r>
            <a:r>
              <a:rPr lang="en-US" altLang="en-US" dirty="0" smtClean="0">
                <a:ea typeface="ＭＳ Ｐゴシック" pitchFamily="-110" charset="-128"/>
                <a:sym typeface="Symbol" pitchFamily="-110" charset="2"/>
              </a:rPr>
              <a:t> is the length of the light path in centimeters.</a:t>
            </a:r>
          </a:p>
        </p:txBody>
      </p:sp>
    </p:spTree>
    <p:extLst>
      <p:ext uri="{BB962C8B-B14F-4D97-AF65-F5344CB8AC3E}">
        <p14:creationId xmlns:p14="http://schemas.microsoft.com/office/powerpoint/2010/main" val="190328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UV Spectrum of Isoprene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0"/>
          <a:stretch/>
        </p:blipFill>
        <p:spPr>
          <a:xfrm>
            <a:off x="304800" y="1468700"/>
            <a:ext cx="8534400" cy="47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Sample UV Absorptions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1"/>
          <a:stretch/>
        </p:blipFill>
        <p:spPr>
          <a:xfrm>
            <a:off x="1518312" y="1225731"/>
            <a:ext cx="5888681" cy="510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7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Solved Problem 2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53788" y="3567570"/>
            <a:ext cx="8605156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>
              <a:buFont typeface="Wingdings" pitchFamily="-110" charset="2"/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>
              <a:buFont typeface="Wingdings" pitchFamily="-110" charset="2"/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>
              <a:buFont typeface="Wingdings" pitchFamily="-110" charset="2"/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>
              <a:buFont typeface="Wingdings" pitchFamily="-110" charset="2"/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r>
              <a:rPr lang="en-US" altLang="en-US" sz="1600" dirty="0">
                <a:latin typeface="+mn-lt"/>
              </a:rPr>
              <a:t>These compounds are an isolated </a:t>
            </a:r>
            <a:r>
              <a:rPr lang="en-US" altLang="en-US" sz="1600" dirty="0" err="1">
                <a:latin typeface="+mn-lt"/>
              </a:rPr>
              <a:t>diene</a:t>
            </a:r>
            <a:r>
              <a:rPr lang="en-US" altLang="en-US" sz="1600" dirty="0">
                <a:latin typeface="+mn-lt"/>
              </a:rPr>
              <a:t>, two conjugated </a:t>
            </a:r>
            <a:r>
              <a:rPr lang="en-US" altLang="en-US" sz="1600" dirty="0" err="1">
                <a:latin typeface="+mn-lt"/>
              </a:rPr>
              <a:t>dienes</a:t>
            </a:r>
            <a:r>
              <a:rPr lang="en-US" altLang="en-US" sz="1600" dirty="0">
                <a:latin typeface="+mn-lt"/>
              </a:rPr>
              <a:t>, and a conjugated </a:t>
            </a:r>
            <a:r>
              <a:rPr lang="en-US" altLang="en-US" sz="1600" dirty="0" err="1">
                <a:latin typeface="+mn-lt"/>
              </a:rPr>
              <a:t>triene</a:t>
            </a:r>
            <a:r>
              <a:rPr lang="en-US" altLang="en-US" sz="1600" dirty="0">
                <a:latin typeface="+mn-lt"/>
              </a:rPr>
              <a:t>. The isolated </a:t>
            </a:r>
            <a:r>
              <a:rPr lang="en-US" altLang="en-US" sz="1600" dirty="0" err="1">
                <a:latin typeface="+mn-lt"/>
              </a:rPr>
              <a:t>diene</a:t>
            </a:r>
            <a:r>
              <a:rPr lang="en-US" altLang="en-US" sz="1600" dirty="0">
                <a:latin typeface="+mn-lt"/>
              </a:rPr>
              <a:t> will have the shortest value of </a:t>
            </a:r>
            <a:r>
              <a:rPr lang="en-US" altLang="en-US" sz="1600" i="1" dirty="0" smtClean="0">
                <a:latin typeface="Symbol" pitchFamily="18" charset="2"/>
                <a:sym typeface="Symbol"/>
              </a:rPr>
              <a:t></a:t>
            </a:r>
            <a:r>
              <a:rPr lang="en-US" altLang="en-US" sz="1600" baseline="-25000" dirty="0" smtClean="0">
                <a:latin typeface="+mn-lt"/>
              </a:rPr>
              <a:t>max</a:t>
            </a:r>
            <a:r>
              <a:rPr lang="en-US" altLang="en-US" sz="1600" dirty="0" smtClean="0">
                <a:latin typeface="+mn-lt"/>
              </a:rPr>
              <a:t> </a:t>
            </a:r>
            <a:r>
              <a:rPr lang="en-US" altLang="en-US" sz="1600" dirty="0">
                <a:latin typeface="+mn-lt"/>
              </a:rPr>
              <a:t>(185 nm), close to that of cyclohexene (182 nm).</a:t>
            </a:r>
          </a:p>
          <a:p>
            <a:pPr indent="457200"/>
            <a:r>
              <a:rPr lang="en-US" altLang="en-US" sz="1600" dirty="0" smtClean="0">
                <a:latin typeface="+mn-lt"/>
              </a:rPr>
              <a:t>The </a:t>
            </a:r>
            <a:r>
              <a:rPr lang="en-US" altLang="en-US" sz="1600" dirty="0">
                <a:latin typeface="+mn-lt"/>
              </a:rPr>
              <a:t>second compound looks like 3-methylenecyclohexene (232 nm) with an additional alkyl substituent (circled). Its absorption maximum should be around (232 + 5) nm, and </a:t>
            </a:r>
            <a:r>
              <a:rPr lang="en-US" altLang="en-US" sz="1600" dirty="0" smtClean="0">
                <a:latin typeface="+mn-lt"/>
              </a:rPr>
              <a:t/>
            </a:r>
            <a:br>
              <a:rPr lang="en-US" altLang="en-US" sz="1600" dirty="0" smtClean="0">
                <a:latin typeface="+mn-lt"/>
              </a:rPr>
            </a:br>
            <a:r>
              <a:rPr lang="en-US" altLang="en-US" sz="1600" dirty="0" smtClean="0">
                <a:latin typeface="+mn-lt"/>
              </a:rPr>
              <a:t>235 </a:t>
            </a:r>
            <a:r>
              <a:rPr lang="en-US" altLang="en-US" sz="1600" dirty="0">
                <a:latin typeface="+mn-lt"/>
              </a:rPr>
              <a:t>nm must be the correct value.</a:t>
            </a:r>
          </a:p>
          <a:p>
            <a:pPr indent="457200"/>
            <a:r>
              <a:rPr lang="en-US" altLang="en-US" sz="1600" dirty="0" smtClean="0">
                <a:latin typeface="+mn-lt"/>
              </a:rPr>
              <a:t>The </a:t>
            </a:r>
            <a:r>
              <a:rPr lang="en-US" altLang="en-US" sz="1600" dirty="0">
                <a:latin typeface="+mn-lt"/>
              </a:rPr>
              <a:t>third compound looks like cyclohexa-1,3-diene (256 nm), but with an additional alkyl substituent (circled) raising the value of </a:t>
            </a:r>
            <a:r>
              <a:rPr lang="en-US" altLang="en-US" sz="1600" i="1" dirty="0" smtClean="0">
                <a:latin typeface="Symbol" pitchFamily="18" charset="2"/>
                <a:sym typeface="Symbol"/>
              </a:rPr>
              <a:t></a:t>
            </a:r>
            <a:r>
              <a:rPr lang="en-US" altLang="en-US" sz="1600" baseline="-25000" dirty="0" smtClean="0"/>
              <a:t>max </a:t>
            </a:r>
            <a:r>
              <a:rPr lang="en-US" altLang="en-US" sz="1600" dirty="0" smtClean="0">
                <a:latin typeface="+mn-lt"/>
              </a:rPr>
              <a:t>so </a:t>
            </a:r>
            <a:r>
              <a:rPr lang="en-US" altLang="en-US" sz="1600" dirty="0">
                <a:latin typeface="+mn-lt"/>
              </a:rPr>
              <a:t>273 nm must be the correct value. </a:t>
            </a:r>
          </a:p>
          <a:p>
            <a:pPr indent="457200"/>
            <a:r>
              <a:rPr lang="en-US" altLang="en-US" sz="1600" dirty="0" smtClean="0">
                <a:latin typeface="+mn-lt"/>
              </a:rPr>
              <a:t>The </a:t>
            </a:r>
            <a:r>
              <a:rPr lang="en-US" altLang="en-US" sz="1600" dirty="0">
                <a:latin typeface="+mn-lt"/>
              </a:rPr>
              <a:t>fourth compound looks like cyclohexa-1,3-diene (256 nm), but with an additional conjugated double bond (circled) and another alkyl group (circled). We predict a value of </a:t>
            </a:r>
            <a:r>
              <a:rPr lang="en-US" altLang="en-US" sz="1600" i="1" dirty="0" smtClean="0">
                <a:latin typeface="Symbol" pitchFamily="18" charset="2"/>
                <a:sym typeface="Symbol"/>
              </a:rPr>
              <a:t></a:t>
            </a:r>
            <a:r>
              <a:rPr lang="en-US" altLang="en-US" sz="1600" baseline="-25000" dirty="0" smtClean="0"/>
              <a:t>max </a:t>
            </a:r>
            <a:r>
              <a:rPr lang="en-US" altLang="en-US" sz="1600" dirty="0" smtClean="0">
                <a:latin typeface="+mn-lt"/>
              </a:rPr>
              <a:t>about </a:t>
            </a:r>
            <a:r>
              <a:rPr lang="en-US" altLang="en-US" sz="1600" dirty="0">
                <a:latin typeface="+mn-lt"/>
              </a:rPr>
              <a:t>35 nm longer than for cyclohexa-1,3-diene, so 300 nm must be the correct value.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48344" y="1095375"/>
            <a:ext cx="861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>
              <a:buFont typeface="Wingdings" pitchFamily="-110" charset="2"/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>
              <a:buFont typeface="Wingdings" pitchFamily="-110" charset="2"/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>
              <a:buFont typeface="Wingdings" pitchFamily="-110" charset="2"/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>
              <a:buFont typeface="Wingdings" pitchFamily="-110" charset="2"/>
              <a:defRPr sz="20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r>
              <a:rPr lang="en-US" altLang="en-US" sz="1600" dirty="0">
                <a:latin typeface="+mn-lt"/>
              </a:rPr>
              <a:t>Rank the following </a:t>
            </a:r>
            <a:r>
              <a:rPr lang="en-US" altLang="en-US" sz="1600" dirty="0" err="1">
                <a:latin typeface="+mn-lt"/>
              </a:rPr>
              <a:t>dienes</a:t>
            </a:r>
            <a:r>
              <a:rPr lang="en-US" altLang="en-US" sz="1600" dirty="0">
                <a:latin typeface="+mn-lt"/>
              </a:rPr>
              <a:t> in order of increasing values of </a:t>
            </a:r>
            <a:r>
              <a:rPr lang="en-US" altLang="en-US" sz="1600" i="1" dirty="0" smtClean="0">
                <a:sym typeface="Symbol" pitchFamily="-110" charset="2"/>
              </a:rPr>
              <a:t></a:t>
            </a:r>
            <a:r>
              <a:rPr lang="en-US" altLang="en-US" sz="1600" baseline="-25000" dirty="0" smtClean="0">
                <a:latin typeface="+mn-lt"/>
              </a:rPr>
              <a:t>max</a:t>
            </a:r>
            <a:r>
              <a:rPr lang="en-US" altLang="en-US" sz="1600" dirty="0">
                <a:latin typeface="+mn-lt"/>
              </a:rPr>
              <a:t>. (Their actual absorption maxima are 185 nm, 235 nm, 273 nm, and 300 nm.)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5"/>
          <a:stretch/>
        </p:blipFill>
        <p:spPr>
          <a:xfrm>
            <a:off x="424544" y="1839251"/>
            <a:ext cx="8534400" cy="14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5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Colored Organic Compounds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2"/>
          <a:stretch/>
        </p:blipFill>
        <p:spPr>
          <a:xfrm>
            <a:off x="708591" y="1553172"/>
            <a:ext cx="7844177" cy="17641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3"/>
          <a:stretch/>
        </p:blipFill>
        <p:spPr>
          <a:xfrm>
            <a:off x="708591" y="3766457"/>
            <a:ext cx="7826829" cy="245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8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Colored Natural Products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"/>
          <a:stretch/>
        </p:blipFill>
        <p:spPr>
          <a:xfrm>
            <a:off x="1840521" y="1018904"/>
            <a:ext cx="5474678" cy="549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5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  <a:cs typeface="Arial"/>
              </a:rPr>
              <a:t>UV-Visible Analysis in </a:t>
            </a:r>
            <a:r>
              <a:rPr lang="en-US" sz="4400" b="0" dirty="0" smtClean="0">
                <a:solidFill>
                  <a:schemeClr val="tx1"/>
                </a:solidFill>
                <a:cs typeface="Arial"/>
              </a:rPr>
              <a:t/>
            </a:r>
            <a:br>
              <a:rPr lang="en-US" sz="4400" b="0" dirty="0" smtClean="0">
                <a:solidFill>
                  <a:schemeClr val="tx1"/>
                </a:solidFill>
                <a:cs typeface="Arial"/>
              </a:rPr>
            </a:br>
            <a:r>
              <a:rPr lang="en-US" sz="4400" b="0" dirty="0" smtClean="0">
                <a:solidFill>
                  <a:schemeClr val="tx1"/>
                </a:solidFill>
                <a:cs typeface="Arial"/>
              </a:rPr>
              <a:t>Biology </a:t>
            </a:r>
            <a:r>
              <a:rPr lang="en-US" sz="4400" b="0" dirty="0">
                <a:solidFill>
                  <a:schemeClr val="tx1"/>
                </a:solidFill>
                <a:cs typeface="Arial"/>
              </a:rPr>
              <a:t>and Medicine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48334" y="4517574"/>
            <a:ext cx="8305800" cy="1828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3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itchFamily="34" charset="0"/>
              <a:buChar char="•"/>
              <a:defRPr/>
            </a:pPr>
            <a:r>
              <a:rPr lang="en-US" altLang="en-US" sz="2800" kern="0" dirty="0" smtClean="0">
                <a:ea typeface="ＭＳ Ｐゴシック" charset="-128"/>
              </a:rPr>
              <a:t>UV-visible spectroscopy is nondestructive and exceptionally sensitive.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altLang="en-US" sz="2800" kern="0" dirty="0" smtClean="0">
                <a:ea typeface="ＭＳ Ｐゴシック" charset="-128"/>
                <a:sym typeface="Symbol" charset="2"/>
              </a:rPr>
              <a:t>Can measure small concentrations of highly conjugated metabolites.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6"/>
          <a:stretch/>
        </p:blipFill>
        <p:spPr>
          <a:xfrm>
            <a:off x="1186542" y="1891502"/>
            <a:ext cx="6814457" cy="24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3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Molecular Orbitals (MOs)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48342" y="1600200"/>
            <a:ext cx="845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dirty="0" smtClean="0">
                <a:ea typeface="ＭＳ Ｐゴシック" pitchFamily="-110" charset="-128"/>
              </a:rPr>
              <a:t>All atoms of buta-1,3-diene are </a:t>
            </a:r>
            <a:r>
              <a:rPr lang="en-US" altLang="en-US" i="1" dirty="0" smtClean="0">
                <a:ea typeface="ＭＳ Ｐゴシック" pitchFamily="-110" charset="-128"/>
              </a:rPr>
              <a:t>sp</a:t>
            </a:r>
            <a:r>
              <a:rPr lang="en-US" altLang="en-US" baseline="30000" dirty="0" smtClean="0">
                <a:ea typeface="ＭＳ Ｐゴシック" pitchFamily="-110" charset="-128"/>
              </a:rPr>
              <a:t>2</a:t>
            </a:r>
            <a:r>
              <a:rPr lang="en-US" altLang="en-US" dirty="0" smtClean="0">
                <a:ea typeface="ＭＳ Ｐゴシック" pitchFamily="-110" charset="-128"/>
              </a:rPr>
              <a:t> hybridized with overlapping </a:t>
            </a:r>
            <a:r>
              <a:rPr lang="en-US" altLang="en-US" i="1" dirty="0" smtClean="0">
                <a:ea typeface="ＭＳ Ｐゴシック" pitchFamily="-110" charset="-128"/>
              </a:rPr>
              <a:t>p</a:t>
            </a:r>
            <a:r>
              <a:rPr lang="en-US" altLang="en-US" dirty="0" smtClean="0">
                <a:ea typeface="ＭＳ Ｐゴシック" pitchFamily="-110" charset="-128"/>
              </a:rPr>
              <a:t> orbitals.</a:t>
            </a:r>
          </a:p>
          <a:p>
            <a:pPr>
              <a:lnSpc>
                <a:spcPct val="90000"/>
              </a:lnSpc>
            </a:pPr>
            <a:r>
              <a:rPr lang="en-US" altLang="en-US" dirty="0" smtClean="0">
                <a:ea typeface="ＭＳ Ｐゴシック" pitchFamily="-110" charset="-128"/>
              </a:rPr>
              <a:t>Each</a:t>
            </a:r>
            <a:r>
              <a:rPr lang="en-US" altLang="en-US" i="1" dirty="0" smtClean="0">
                <a:ea typeface="ＭＳ Ｐゴシック" pitchFamily="-110" charset="-128"/>
              </a:rPr>
              <a:t> p</a:t>
            </a:r>
            <a:r>
              <a:rPr lang="en-US" altLang="en-US" dirty="0" smtClean="0">
                <a:ea typeface="ＭＳ Ｐゴシック" pitchFamily="-110" charset="-128"/>
              </a:rPr>
              <a:t> orbital has two lobes with the wave function indicated by plus (+) and minus (–) signs (</a:t>
            </a:r>
            <a:r>
              <a:rPr lang="en-US" altLang="en-US" i="1" dirty="0" smtClean="0">
                <a:ea typeface="ＭＳ Ｐゴシック" pitchFamily="-110" charset="-128"/>
              </a:rPr>
              <a:t>not</a:t>
            </a:r>
            <a:r>
              <a:rPr lang="en-US" altLang="en-US" dirty="0" smtClean="0">
                <a:ea typeface="ＭＳ Ｐゴシック" pitchFamily="-110" charset="-128"/>
              </a:rPr>
              <a:t> electrical charges).</a:t>
            </a:r>
          </a:p>
          <a:p>
            <a:pPr>
              <a:lnSpc>
                <a:spcPct val="90000"/>
              </a:lnSpc>
            </a:pPr>
            <a:r>
              <a:rPr lang="en-US" altLang="en-US" dirty="0" smtClean="0">
                <a:ea typeface="ＭＳ Ｐゴシック" pitchFamily="-110" charset="-128"/>
              </a:rPr>
              <a:t>When lobes overlap constructively (+ and +, or – and –), a pi bonding (</a:t>
            </a:r>
            <a:r>
              <a:rPr lang="en-US" altLang="en-US" i="1" dirty="0" smtClean="0">
                <a:latin typeface="Symbol" pitchFamily="-110" charset="2"/>
                <a:ea typeface="ＭＳ Ｐゴシック" pitchFamily="-110" charset="-128"/>
              </a:rPr>
              <a:t>p</a:t>
            </a:r>
            <a:r>
              <a:rPr lang="en-US" altLang="en-US" dirty="0" smtClean="0">
                <a:ea typeface="ＭＳ Ｐゴシック" pitchFamily="-110" charset="-128"/>
              </a:rPr>
              <a:t>) MO is formed.</a:t>
            </a:r>
          </a:p>
          <a:p>
            <a:pPr>
              <a:lnSpc>
                <a:spcPct val="90000"/>
              </a:lnSpc>
            </a:pPr>
            <a:r>
              <a:rPr lang="en-US" altLang="en-US" dirty="0" smtClean="0">
                <a:ea typeface="ＭＳ Ｐゴシック" pitchFamily="-110" charset="-128"/>
              </a:rPr>
              <a:t>When lobes overlap destructively (+ and –), a pi </a:t>
            </a:r>
            <a:r>
              <a:rPr lang="en-US" altLang="en-US" dirty="0" err="1" smtClean="0">
                <a:ea typeface="ＭＳ Ｐゴシック" pitchFamily="-110" charset="-128"/>
              </a:rPr>
              <a:t>antibonding</a:t>
            </a:r>
            <a:r>
              <a:rPr lang="en-US" altLang="en-US" dirty="0" smtClean="0">
                <a:ea typeface="ＭＳ Ｐゴシック" pitchFamily="-110" charset="-128"/>
              </a:rPr>
              <a:t> (</a:t>
            </a:r>
            <a:r>
              <a:rPr lang="en-US" altLang="en-US" i="1" dirty="0" smtClean="0">
                <a:latin typeface="Symbol" pitchFamily="-110" charset="2"/>
                <a:ea typeface="ＭＳ Ｐゴシック" pitchFamily="-110" charset="-128"/>
              </a:rPr>
              <a:t>p</a:t>
            </a:r>
            <a:r>
              <a:rPr lang="en-US" altLang="en-US" dirty="0" smtClean="0">
                <a:latin typeface="Symbol" pitchFamily="-110" charset="2"/>
                <a:ea typeface="ＭＳ Ｐゴシック" pitchFamily="-110" charset="-128"/>
              </a:rPr>
              <a:t>*</a:t>
            </a:r>
            <a:r>
              <a:rPr lang="en-US" altLang="en-US" dirty="0" smtClean="0">
                <a:ea typeface="ＭＳ Ｐゴシック" pitchFamily="-110" charset="-128"/>
              </a:rPr>
              <a:t>) MO is formed.</a:t>
            </a:r>
          </a:p>
        </p:txBody>
      </p:sp>
    </p:spTree>
    <p:extLst>
      <p:ext uri="{BB962C8B-B14F-4D97-AF65-F5344CB8AC3E}">
        <p14:creationId xmlns:p14="http://schemas.microsoft.com/office/powerpoint/2010/main" val="349802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Ethylene Pi MOs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5"/>
          <a:stretch/>
        </p:blipFill>
        <p:spPr>
          <a:xfrm>
            <a:off x="673447" y="1118616"/>
            <a:ext cx="7675896" cy="3595532"/>
          </a:xfrm>
          <a:prstGeom prst="rect">
            <a:avLst/>
          </a:prstGeom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348338" y="4811496"/>
            <a:ext cx="8382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 smtClean="0">
                <a:ea typeface="ＭＳ Ｐゴシック" pitchFamily="-110" charset="-128"/>
              </a:rPr>
              <a:t>The combination of two </a:t>
            </a:r>
            <a:r>
              <a:rPr lang="en-US" altLang="en-US" sz="2400" i="1" dirty="0" smtClean="0">
                <a:ea typeface="ＭＳ Ｐゴシック" pitchFamily="-110" charset="-128"/>
              </a:rPr>
              <a:t>p</a:t>
            </a:r>
            <a:r>
              <a:rPr lang="en-US" altLang="en-US" sz="2400" dirty="0" smtClean="0">
                <a:ea typeface="ＭＳ Ｐゴシック" pitchFamily="-110" charset="-128"/>
              </a:rPr>
              <a:t> orbitals must give two molecular orbitals.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ea typeface="ＭＳ Ｐゴシック" pitchFamily="-110" charset="-128"/>
              </a:rPr>
              <a:t>Constructive overlap is a pi bonding (</a:t>
            </a:r>
            <a:r>
              <a:rPr lang="en-US" altLang="en-US" sz="2400" i="1" dirty="0" smtClean="0">
                <a:latin typeface="Symbol" pitchFamily="-110" charset="2"/>
                <a:ea typeface="ＭＳ Ｐゴシック" pitchFamily="-110" charset="-128"/>
              </a:rPr>
              <a:t>p</a:t>
            </a:r>
            <a:r>
              <a:rPr lang="en-US" altLang="en-US" sz="2400" dirty="0" smtClean="0">
                <a:ea typeface="ＭＳ Ｐゴシック" pitchFamily="-110" charset="-128"/>
              </a:rPr>
              <a:t>) MO.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ea typeface="ＭＳ Ｐゴシック" pitchFamily="-110" charset="-128"/>
              </a:rPr>
              <a:t>Destructive overlap is an </a:t>
            </a:r>
            <a:r>
              <a:rPr lang="en-US" altLang="en-US" sz="2400" dirty="0" err="1" smtClean="0">
                <a:ea typeface="ＭＳ Ｐゴシック" pitchFamily="-110" charset="-128"/>
              </a:rPr>
              <a:t>antibonding</a:t>
            </a:r>
            <a:r>
              <a:rPr lang="en-US" altLang="en-US" sz="2400" dirty="0" smtClean="0">
                <a:ea typeface="ＭＳ Ｐゴシック" pitchFamily="-110" charset="-128"/>
              </a:rPr>
              <a:t> (</a:t>
            </a:r>
            <a:r>
              <a:rPr lang="en-US" altLang="en-US" sz="2400" i="1" dirty="0" smtClean="0">
                <a:latin typeface="Symbol" pitchFamily="-110" charset="2"/>
                <a:ea typeface="ＭＳ Ｐゴシック" pitchFamily="-110" charset="-128"/>
              </a:rPr>
              <a:t>p</a:t>
            </a:r>
            <a:r>
              <a:rPr lang="en-US" altLang="en-US" sz="2400" dirty="0" smtClean="0">
                <a:latin typeface="Symbol" pitchFamily="-110" charset="2"/>
                <a:ea typeface="ＭＳ Ｐゴシック" pitchFamily="-110" charset="-128"/>
              </a:rPr>
              <a:t>*</a:t>
            </a:r>
            <a:r>
              <a:rPr lang="en-US" altLang="en-US" sz="2400" dirty="0" smtClean="0">
                <a:ea typeface="ＭＳ Ｐゴシック" pitchFamily="-110" charset="-128"/>
              </a:rPr>
              <a:t>)  MO.    </a:t>
            </a:r>
          </a:p>
        </p:txBody>
      </p:sp>
    </p:spTree>
    <p:extLst>
      <p:ext uri="{BB962C8B-B14F-4D97-AF65-F5344CB8AC3E}">
        <p14:creationId xmlns:p14="http://schemas.microsoft.com/office/powerpoint/2010/main" val="341151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i="1" dirty="0" smtClean="0">
                <a:solidFill>
                  <a:srgbClr val="000000"/>
                </a:solidFill>
                <a:latin typeface="Symbol" pitchFamily="18" charset="2"/>
                <a:ea typeface="ＭＳ Ｐゴシック" pitchFamily="-110" charset="-128"/>
                <a:sym typeface="Symbol"/>
              </a:rPr>
              <a:t></a:t>
            </a:r>
            <a:r>
              <a:rPr lang="en-US" altLang="en-US" sz="4400" b="0" baseline="-25000" dirty="0" smtClean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1</a:t>
            </a: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 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MO for Buta-1,3-diene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8333" y="1542391"/>
            <a:ext cx="8458209" cy="176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dirty="0" smtClean="0">
                <a:ea typeface="ＭＳ Ｐゴシック" pitchFamily="-110" charset="-128"/>
              </a:rPr>
              <a:t>Lowest energy</a:t>
            </a:r>
          </a:p>
          <a:p>
            <a:r>
              <a:rPr lang="en-US" altLang="en-US" dirty="0" smtClean="0">
                <a:ea typeface="ＭＳ Ｐゴシック" pitchFamily="-110" charset="-128"/>
              </a:rPr>
              <a:t>All bonding interactions</a:t>
            </a:r>
          </a:p>
          <a:p>
            <a:r>
              <a:rPr lang="en-US" altLang="en-US" dirty="0" smtClean="0">
                <a:ea typeface="ＭＳ Ｐゴシック" pitchFamily="-110" charset="-128"/>
              </a:rPr>
              <a:t>Electrons are delocalized over four nuclei.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"/>
          <a:stretch/>
        </p:blipFill>
        <p:spPr>
          <a:xfrm>
            <a:off x="1175656" y="3778094"/>
            <a:ext cx="6847115" cy="229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4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Times New Roman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14748</TotalTime>
  <Words>1820</Words>
  <Application>Microsoft Office PowerPoint</Application>
  <PresentationFormat>On-screen Show (4:3)</PresentationFormat>
  <Paragraphs>260</Paragraphs>
  <Slides>69</Slides>
  <Notes>68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71" baseType="lpstr">
      <vt:lpstr>HA5Lect_template</vt:lpstr>
      <vt:lpstr>2_Default Design</vt:lpstr>
      <vt:lpstr>PowerPoint Presentation</vt:lpstr>
      <vt:lpstr>Conjugated Systems</vt:lpstr>
      <vt:lpstr>Diene Stability</vt:lpstr>
      <vt:lpstr>Heat of Hydrogenation of Conjugated Bonds</vt:lpstr>
      <vt:lpstr>Relative Stabilities</vt:lpstr>
      <vt:lpstr>Structure of Buta-1,3-diene</vt:lpstr>
      <vt:lpstr>Molecular Orbitals (MOs)</vt:lpstr>
      <vt:lpstr>Ethylene Pi MOs</vt:lpstr>
      <vt:lpstr>1 MO for Buta-1,3-diene</vt:lpstr>
      <vt:lpstr>2 MO for Buta-1,3-diene</vt:lpstr>
      <vt:lpstr>3* MO for Buta-1,3-diene</vt:lpstr>
      <vt:lpstr>4* MO for Buta-1,3-diene</vt:lpstr>
      <vt:lpstr>MO for Buta-1,3-diene and Ethylene</vt:lpstr>
      <vt:lpstr>Conformations of  Buta-1,3-diene</vt:lpstr>
      <vt:lpstr>The Allylic Position</vt:lpstr>
      <vt:lpstr>Allylic Cations</vt:lpstr>
      <vt:lpstr>Stability of Carbocations</vt:lpstr>
      <vt:lpstr>1,2- and 1,4-Addition to Conjugated Dienes</vt:lpstr>
      <vt:lpstr>1,2- and 1,4-Addition to Dienes</vt:lpstr>
      <vt:lpstr>Mechanism of 1,2- and 1,4-Addition</vt:lpstr>
      <vt:lpstr>Kinetic Versus Thermodynamic  Control</vt:lpstr>
      <vt:lpstr>Kinetic Versus Thermodynamic  Control (Continued) </vt:lpstr>
      <vt:lpstr>Kinetic Control at –80 °C</vt:lpstr>
      <vt:lpstr>Thermodynamic Control at 40 °C</vt:lpstr>
      <vt:lpstr>Allylic Radicals</vt:lpstr>
      <vt:lpstr>Mechanism of Allylic Bromination</vt:lpstr>
      <vt:lpstr>Bromination Using  N-Bromosuccinimide (NBS)</vt:lpstr>
      <vt:lpstr>Allyl System</vt:lpstr>
      <vt:lpstr>Stability of Allyic Radicals</vt:lpstr>
      <vt:lpstr>Resonance Stabilization</vt:lpstr>
      <vt:lpstr>Bromination Using NBS</vt:lpstr>
      <vt:lpstr>NBS</vt:lpstr>
      <vt:lpstr>Molecular Orbitals of the  Allylic System</vt:lpstr>
      <vt:lpstr>Molecular Orbitals of  the Allylic System</vt:lpstr>
      <vt:lpstr>Molecular Orbitals of the  Allyl Radical</vt:lpstr>
      <vt:lpstr>MOs for the Allylic Species</vt:lpstr>
      <vt:lpstr>SN2 Reactions of Allylic Halides  and Tosylates</vt:lpstr>
      <vt:lpstr>SN2 Reactions of Allylic Halides</vt:lpstr>
      <vt:lpstr>SN2 Reactions with Organometallics</vt:lpstr>
      <vt:lpstr>Diels–Alder Reaction</vt:lpstr>
      <vt:lpstr>Mechanism of the  Diels–Alder Reaction</vt:lpstr>
      <vt:lpstr>Examples of Diels–Alder Reactions</vt:lpstr>
      <vt:lpstr>Stereochemical Requirements</vt:lpstr>
      <vt:lpstr>Orbital Overlap of the  Diels–Alder Reaction</vt:lpstr>
      <vt:lpstr>s-Cis Conformation of the Diene</vt:lpstr>
      <vt:lpstr>Diels–Alder Rate for Dienes</vt:lpstr>
      <vt:lpstr>Stereochemistry of the  Diels–Alder Reaction</vt:lpstr>
      <vt:lpstr>Endo Rule</vt:lpstr>
      <vt:lpstr>Examples of Endo Rule</vt:lpstr>
      <vt:lpstr>Unsymmetrical Reagents:  1,4-Product</vt:lpstr>
      <vt:lpstr>Unsymmetrical Reagents:  1,2-Product</vt:lpstr>
      <vt:lpstr>Solved Problem 1</vt:lpstr>
      <vt:lpstr>Solved Problem 1 (Continued)</vt:lpstr>
      <vt:lpstr>Pericyclic Reactions</vt:lpstr>
      <vt:lpstr>Symmetry-Allowed Reaction</vt:lpstr>
      <vt:lpstr>“Forbidden” Cycloaddition</vt:lpstr>
      <vt:lpstr>Photochemical Induction</vt:lpstr>
      <vt:lpstr>[2 + 2] Cycloaddition</vt:lpstr>
      <vt:lpstr>Ultraviolet Spectroscopy</vt:lpstr>
      <vt:lpstr>Comparison of IR and  UV Wavelengths</vt:lpstr>
      <vt:lpstr>  * for Ethylene and Butadiene</vt:lpstr>
      <vt:lpstr> Obtaining a UV Spectrum</vt:lpstr>
      <vt:lpstr>The UV Spectrum</vt:lpstr>
      <vt:lpstr>UV Spectrum of Isoprene</vt:lpstr>
      <vt:lpstr>Sample UV Absorptions</vt:lpstr>
      <vt:lpstr>Solved Problem 2</vt:lpstr>
      <vt:lpstr>Colored Organic Compounds</vt:lpstr>
      <vt:lpstr>Colored Natural Products</vt:lpstr>
      <vt:lpstr>UV-Visible Analysis in  Biology and Medicine</vt:lpstr>
    </vt:vector>
  </TitlesOfParts>
  <Company>뿿ˤʤ㏘뿿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U</dc:creator>
  <cp:lastModifiedBy>gexinc</cp:lastModifiedBy>
  <cp:revision>274</cp:revision>
  <dcterms:created xsi:type="dcterms:W3CDTF">2007-09-26T05:29:17Z</dcterms:created>
  <dcterms:modified xsi:type="dcterms:W3CDTF">2016-04-14T18:28:16Z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