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66"/>
  </p:notesMasterIdLst>
  <p:handoutMasterIdLst>
    <p:handoutMasterId r:id="rId67"/>
  </p:handoutMasterIdLst>
  <p:sldIdLst>
    <p:sldId id="380" r:id="rId3"/>
    <p:sldId id="265" r:id="rId4"/>
    <p:sldId id="384" r:id="rId5"/>
    <p:sldId id="382" r:id="rId6"/>
    <p:sldId id="385" r:id="rId7"/>
    <p:sldId id="386" r:id="rId8"/>
    <p:sldId id="387" r:id="rId9"/>
    <p:sldId id="383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38" r:id="rId61"/>
    <p:sldId id="439" r:id="rId62"/>
    <p:sldId id="440" r:id="rId63"/>
    <p:sldId id="441" r:id="rId64"/>
    <p:sldId id="442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660" y="-96"/>
      </p:cViewPr>
      <p:guideLst>
        <p:guide orient="horz" pos="2151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16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lvl="0" algn="ctr" eaLnBrk="1" hangingPunct="1"/>
            <a:r>
              <a:rPr lang="en-US" sz="2800" kern="0" dirty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Aromatic Compounds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2" name="Picture 1" descr="16_00_ChOpe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8705"/>
            <a:ext cx="4240865" cy="543858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205413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Failures of the Resonance Picture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7554" y="1763059"/>
            <a:ext cx="4550520" cy="41498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All cyclic conjugated hydrocarbons were proposed to be aromatic.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However, </a:t>
            </a:r>
            <a:r>
              <a:rPr lang="en-US" sz="2800" dirty="0" err="1">
                <a:ea typeface="ＭＳ Ｐゴシック" charset="0"/>
              </a:rPr>
              <a:t>cyclobutadiene</a:t>
            </a:r>
            <a:r>
              <a:rPr lang="en-US" sz="2800" dirty="0">
                <a:ea typeface="ＭＳ Ｐゴシック" charset="0"/>
              </a:rPr>
              <a:t> is so reactive that it </a:t>
            </a:r>
            <a:r>
              <a:rPr lang="en-US" sz="2800" dirty="0" err="1">
                <a:ea typeface="ＭＳ Ｐゴシック" charset="0"/>
              </a:rPr>
              <a:t>dimerizes</a:t>
            </a:r>
            <a:r>
              <a:rPr lang="en-US" sz="2800" dirty="0">
                <a:ea typeface="ＭＳ Ｐゴシック" charset="0"/>
              </a:rPr>
              <a:t> before it can be isolated.</a:t>
            </a: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charset="0"/>
              </a:rPr>
              <a:t>Cyclooctatetraene</a:t>
            </a:r>
            <a:r>
              <a:rPr lang="en-US" sz="2800" dirty="0">
                <a:ea typeface="ＭＳ Ｐゴシック" charset="0"/>
              </a:rPr>
              <a:t> adds Br</a:t>
            </a:r>
            <a:r>
              <a:rPr lang="en-US" sz="2800" baseline="-25000" dirty="0">
                <a:ea typeface="ＭＳ Ｐゴシック" charset="0"/>
              </a:rPr>
              <a:t>2</a:t>
            </a:r>
            <a:r>
              <a:rPr lang="en-US" sz="2800" dirty="0">
                <a:ea typeface="ＭＳ Ｐゴシック" charset="0"/>
              </a:rPr>
              <a:t> readily to the double bonds.</a:t>
            </a:r>
          </a:p>
        </p:txBody>
      </p:sp>
      <p:pic>
        <p:nvPicPr>
          <p:cNvPr id="3" name="Picture 2" descr="16_03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3" y="1891899"/>
            <a:ext cx="3929528" cy="35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558517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MO Rules for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6" y="1889194"/>
            <a:ext cx="8615588" cy="4327338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Six overlapping </a:t>
            </a:r>
            <a:r>
              <a:rPr lang="en-US" i="1" dirty="0">
                <a:ea typeface="ＭＳ Ｐゴシック" charset="0"/>
              </a:rPr>
              <a:t>p</a:t>
            </a:r>
            <a:r>
              <a:rPr lang="en-US" dirty="0">
                <a:ea typeface="ＭＳ Ｐゴシック" charset="0"/>
              </a:rPr>
              <a:t> orbitals must form six molecular orbitals (MOs).</a:t>
            </a:r>
          </a:p>
          <a:p>
            <a:r>
              <a:rPr lang="en-US" dirty="0">
                <a:ea typeface="ＭＳ Ｐゴシック" charset="0"/>
              </a:rPr>
              <a:t>Three will be bonding, three </a:t>
            </a:r>
            <a:r>
              <a:rPr lang="en-US" dirty="0" err="1">
                <a:ea typeface="ＭＳ Ｐゴシック" charset="0"/>
              </a:rPr>
              <a:t>antibonding</a:t>
            </a:r>
            <a:r>
              <a:rPr lang="en-US" dirty="0">
                <a:ea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</a:rPr>
              <a:t>The lowest-energy MO will have all bonding interactions and no nodes.</a:t>
            </a:r>
          </a:p>
          <a:p>
            <a:r>
              <a:rPr lang="en-US" dirty="0">
                <a:ea typeface="ＭＳ Ｐゴシック" charset="0"/>
              </a:rPr>
              <a:t>As the energy of the MO increases, the number of nodes increases.</a:t>
            </a:r>
          </a:p>
        </p:txBody>
      </p:sp>
    </p:spTree>
    <p:extLst>
      <p:ext uri="{BB962C8B-B14F-4D97-AF65-F5344CB8AC3E}">
        <p14:creationId xmlns:p14="http://schemas.microsoft.com/office/powerpoint/2010/main" val="29803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MOs for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04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80" y="1466745"/>
            <a:ext cx="4587240" cy="48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First MO of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7553" y="1763059"/>
            <a:ext cx="4398682" cy="367587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The first MO of benzene is entirely bonding with no nodes. 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It has very low energy because it has six bonding interactions and the electrons are delocalized over all six carbon atoms.</a:t>
            </a:r>
          </a:p>
        </p:txBody>
      </p:sp>
      <p:pic>
        <p:nvPicPr>
          <p:cNvPr id="2" name="Picture 1" descr="16_Pg769_Un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3" y="2028086"/>
            <a:ext cx="3765176" cy="304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7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Intermediate MO of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Pg770_Un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38" y="1344705"/>
            <a:ext cx="6679324" cy="2647875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39" y="4572000"/>
            <a:ext cx="8686803" cy="1426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00"/>
                </a:solidFill>
              </a:rPr>
              <a:t>The intermediate levels are degenerate (equal in energy) with two orbitals at each energy level.  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rgbClr val="000000"/>
                </a:solidFill>
              </a:rPr>
              <a:t>Both </a:t>
            </a:r>
            <a:r>
              <a:rPr lang="en-US" altLang="en-US" sz="2800" i="1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</a:t>
            </a:r>
            <a:r>
              <a:rPr lang="en-US" altLang="en-US" sz="2800" baseline="-20000" dirty="0" smtClean="0">
                <a:solidFill>
                  <a:srgbClr val="000000"/>
                </a:solidFill>
              </a:rPr>
              <a:t>2</a:t>
            </a:r>
            <a:r>
              <a:rPr lang="en-US" altLang="en-US" sz="2800" dirty="0" smtClean="0">
                <a:solidFill>
                  <a:srgbClr val="000000"/>
                </a:solidFill>
              </a:rPr>
              <a:t> and </a:t>
            </a:r>
            <a:r>
              <a:rPr lang="en-US" altLang="en-US" sz="2800" i="1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</a:t>
            </a:r>
            <a:r>
              <a:rPr lang="en-US" altLang="en-US" sz="2800" baseline="-20000" dirty="0" smtClean="0">
                <a:solidFill>
                  <a:srgbClr val="000000"/>
                </a:solidFill>
              </a:rPr>
              <a:t>3</a:t>
            </a:r>
            <a:r>
              <a:rPr lang="en-US" altLang="en-US" sz="2800" dirty="0" smtClean="0">
                <a:solidFill>
                  <a:srgbClr val="000000"/>
                </a:solidFill>
              </a:rPr>
              <a:t> have one nodal plane.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956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All-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Antibonding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MOs of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Pg769_Un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3" y="2028086"/>
            <a:ext cx="3765176" cy="3040883"/>
          </a:xfrm>
          <a:prstGeom prst="rect">
            <a:avLst/>
          </a:prstGeom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348338" y="1828787"/>
            <a:ext cx="4245434" cy="284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</a:rPr>
              <a:t>The all-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antibonding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</a:t>
            </a:r>
            <a:r>
              <a:rPr lang="en-US" altLang="en-US" sz="2800" baseline="-25000" dirty="0" smtClean="0">
                <a:solidFill>
                  <a:srgbClr val="000000"/>
                </a:solidFill>
              </a:rPr>
              <a:t>6</a:t>
            </a:r>
            <a:r>
              <a:rPr lang="en-US" altLang="en-US" sz="2800" baseline="30000" dirty="0" smtClean="0">
                <a:solidFill>
                  <a:srgbClr val="000000"/>
                </a:solidFill>
              </a:rPr>
              <a:t>*</a:t>
            </a:r>
            <a:r>
              <a:rPr lang="en-US" altLang="en-US" sz="2800" dirty="0" smtClean="0">
                <a:solidFill>
                  <a:srgbClr val="000000"/>
                </a:solidFill>
              </a:rPr>
              <a:t> has three nodal planes. 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</a:rPr>
              <a:t>Each pair of adjacent </a:t>
            </a:r>
            <a:br>
              <a:rPr lang="en-US" altLang="en-US" sz="2800" dirty="0" smtClean="0">
                <a:solidFill>
                  <a:srgbClr val="000000"/>
                </a:solidFill>
              </a:rPr>
            </a:br>
            <a:r>
              <a:rPr lang="en-US" altLang="en-US" sz="2800" i="1" dirty="0" smtClean="0">
                <a:solidFill>
                  <a:srgbClr val="000000"/>
                </a:solidFill>
              </a:rPr>
              <a:t>p</a:t>
            </a:r>
            <a:r>
              <a:rPr lang="en-US" altLang="en-US" sz="2800" dirty="0" smtClean="0">
                <a:solidFill>
                  <a:srgbClr val="000000"/>
                </a:solidFill>
              </a:rPr>
              <a:t> orbitals is out of phase and interacts destructively.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907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Energy Diagram for </a:t>
            </a:r>
            <a:b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05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29" y="2757801"/>
            <a:ext cx="4332941" cy="235835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0" y="2362200"/>
            <a:ext cx="3810000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/>
              <a:t>The six </a:t>
            </a:r>
            <a:r>
              <a:rPr lang="en-US" altLang="en-US" sz="2800" i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</a:t>
            </a:r>
            <a:r>
              <a:rPr lang="en-US" altLang="en-US" sz="2800" dirty="0" smtClean="0"/>
              <a:t> electrons fill the three bonding pi orbitals.</a:t>
            </a:r>
          </a:p>
          <a:p>
            <a:r>
              <a:rPr lang="en-US" altLang="en-US" sz="2800" dirty="0" smtClean="0"/>
              <a:t>All bonding orbitals are filled (“closed shell”), an extremely stable arrangement. </a:t>
            </a:r>
          </a:p>
        </p:txBody>
      </p:sp>
    </p:spTree>
    <p:extLst>
      <p:ext uri="{BB962C8B-B14F-4D97-AF65-F5344CB8AC3E}">
        <p14:creationId xmlns:p14="http://schemas.microsoft.com/office/powerpoint/2010/main" val="36218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MOs for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Cyclobutadiene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06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3" y="1299881"/>
            <a:ext cx="4725155" cy="49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Electronic Energy Diagram for</a:t>
            </a:r>
            <a:b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Cyclobutadiene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7553" y="2280275"/>
            <a:ext cx="3756212" cy="3194721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</a:rPr>
              <a:t>Following </a:t>
            </a:r>
            <a:r>
              <a:rPr lang="en-US" sz="2800" dirty="0" err="1">
                <a:ea typeface="ＭＳ Ｐゴシック" charset="0"/>
              </a:rPr>
              <a:t>Hund’s</a:t>
            </a:r>
            <a:r>
              <a:rPr lang="en-US" sz="2800" dirty="0">
                <a:ea typeface="ＭＳ Ｐゴシック" charset="0"/>
              </a:rPr>
              <a:t> rule, two electrons are in separate, nonbonding molecular orbitals.</a:t>
            </a:r>
          </a:p>
          <a:p>
            <a:r>
              <a:rPr lang="en-US" sz="2800" dirty="0">
                <a:ea typeface="ＭＳ Ｐゴシック" charset="0"/>
              </a:rPr>
              <a:t>This </a:t>
            </a:r>
            <a:r>
              <a:rPr lang="en-US" sz="2800" dirty="0" err="1">
                <a:ea typeface="ＭＳ Ｐゴシック" charset="0"/>
              </a:rPr>
              <a:t>diradical</a:t>
            </a:r>
            <a:r>
              <a:rPr lang="en-US" sz="2800" dirty="0">
                <a:ea typeface="ＭＳ Ｐゴシック" charset="0"/>
              </a:rPr>
              <a:t> would be very reactive. </a:t>
            </a:r>
          </a:p>
        </p:txBody>
      </p:sp>
      <p:pic>
        <p:nvPicPr>
          <p:cNvPr id="2" name="Picture 1" descr="16_07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96" y="2834997"/>
            <a:ext cx="4322686" cy="23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Polygon Rule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594225"/>
            <a:ext cx="7837581" cy="1384995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</a:rPr>
              <a:t>The energy diagram for an </a:t>
            </a:r>
            <a:r>
              <a:rPr lang="en-US" sz="2800" dirty="0" err="1">
                <a:ea typeface="ＭＳ Ｐゴシック" charset="0"/>
              </a:rPr>
              <a:t>annulene</a:t>
            </a:r>
            <a:r>
              <a:rPr lang="en-US" sz="2800" dirty="0">
                <a:ea typeface="ＭＳ Ｐゴシック" charset="0"/>
              </a:rPr>
              <a:t> has the same shape as the cyclic compound with one vertex at the bottom.</a:t>
            </a:r>
          </a:p>
        </p:txBody>
      </p:sp>
      <p:pic>
        <p:nvPicPr>
          <p:cNvPr id="3" name="Picture 2" descr="16_0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32698"/>
            <a:ext cx="8534400" cy="21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Discovery of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5" y="1210236"/>
            <a:ext cx="8634413" cy="472129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Benzene was isolated in 1825 by Michael Faraday, who determined C:H ratio to be 1:1. He named it “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bicarburet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of hydrogen.”</a:t>
            </a:r>
          </a:p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It was synthesized in 1834 by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Eilhard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Mitscherlich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, who determined its molecular formula to be C</a:t>
            </a:r>
            <a:r>
              <a:rPr lang="en-US" baseline="-25000" dirty="0">
                <a:solidFill>
                  <a:srgbClr val="000000"/>
                </a:solidFill>
                <a:ea typeface="ＭＳ Ｐゴシック" charset="0"/>
              </a:rPr>
              <a:t>6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baseline="-25000" dirty="0">
                <a:solidFill>
                  <a:srgbClr val="000000"/>
                </a:solidFill>
                <a:ea typeface="ＭＳ Ｐゴシック" charset="0"/>
              </a:rPr>
              <a:t>6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. He named it </a:t>
            </a:r>
            <a:r>
              <a:rPr lang="en-US" i="1" dirty="0" err="1">
                <a:solidFill>
                  <a:srgbClr val="000000"/>
                </a:solidFill>
                <a:ea typeface="ＭＳ Ｐゴシック" charset="0"/>
              </a:rPr>
              <a:t>benzin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.</a:t>
            </a:r>
          </a:p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Other related compounds with low C:H ratios had a pleasant smell, so they were classified as aromatic</a:t>
            </a:r>
            <a:endParaRPr lang="en-US" altLang="en-US" sz="2400" dirty="0" smtClean="0">
              <a:sym typeface="Symbol" pitchFamily="80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558517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Aromatic Requirements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6" y="1837758"/>
            <a:ext cx="8626474" cy="4659738"/>
          </a:xfrm>
        </p:spPr>
        <p:txBody>
          <a:bodyPr/>
          <a:lstStyle/>
          <a:p>
            <a:pPr marL="609600" indent="-609600"/>
            <a:r>
              <a:rPr lang="en-US" sz="2800" dirty="0">
                <a:ea typeface="ＭＳ Ｐゴシック" charset="0"/>
              </a:rPr>
              <a:t>The structure must be cyclic with conjugated </a:t>
            </a:r>
            <a:br>
              <a:rPr lang="en-US" sz="2800" dirty="0">
                <a:ea typeface="ＭＳ Ｐゴシック" charset="0"/>
              </a:rPr>
            </a:br>
            <a:r>
              <a:rPr lang="en-US" sz="2800" dirty="0">
                <a:ea typeface="ＭＳ Ｐゴシック" charset="0"/>
              </a:rPr>
              <a:t>pi bonds.</a:t>
            </a:r>
          </a:p>
          <a:p>
            <a:pPr marL="609600" indent="-609600"/>
            <a:r>
              <a:rPr lang="en-US" sz="2800" dirty="0">
                <a:ea typeface="ＭＳ Ｐゴシック" charset="0"/>
              </a:rPr>
              <a:t>Each atom in the ring must have an </a:t>
            </a:r>
            <a:r>
              <a:rPr lang="en-US" sz="2800" dirty="0" err="1">
                <a:ea typeface="ＭＳ Ｐゴシック" charset="0"/>
              </a:rPr>
              <a:t>unhybridized</a:t>
            </a:r>
            <a:r>
              <a:rPr lang="en-US" sz="2800" dirty="0">
                <a:ea typeface="ＭＳ Ｐゴシック" charset="0"/>
              </a:rPr>
              <a:t> </a:t>
            </a:r>
            <a:r>
              <a:rPr lang="en-US" sz="2800" i="1" dirty="0">
                <a:ea typeface="ＭＳ Ｐゴシック" charset="0"/>
              </a:rPr>
              <a:t>p</a:t>
            </a:r>
            <a:r>
              <a:rPr lang="en-US" sz="2800" dirty="0">
                <a:ea typeface="ＭＳ Ｐゴシック" charset="0"/>
              </a:rPr>
              <a:t> orbital (</a:t>
            </a:r>
            <a:r>
              <a:rPr lang="en-US" sz="2800" i="1" dirty="0">
                <a:ea typeface="ＭＳ Ｐゴシック" charset="0"/>
              </a:rPr>
              <a:t>sp</a:t>
            </a:r>
            <a:r>
              <a:rPr lang="en-US" sz="2800" baseline="30000" dirty="0">
                <a:ea typeface="ＭＳ Ｐゴシック" charset="0"/>
              </a:rPr>
              <a:t>2</a:t>
            </a:r>
            <a:r>
              <a:rPr lang="en-US" sz="2800" dirty="0">
                <a:ea typeface="ＭＳ Ｐゴシック" charset="0"/>
              </a:rPr>
              <a:t> or </a:t>
            </a:r>
            <a:r>
              <a:rPr lang="en-US" sz="2800" i="1" dirty="0" err="1">
                <a:ea typeface="ＭＳ Ｐゴシック" charset="0"/>
              </a:rPr>
              <a:t>sp</a:t>
            </a:r>
            <a:r>
              <a:rPr lang="en-US" sz="2800" dirty="0">
                <a:ea typeface="ＭＳ Ｐゴシック" charset="0"/>
              </a:rPr>
              <a:t>).</a:t>
            </a:r>
          </a:p>
          <a:p>
            <a:pPr marL="609600" indent="-609600"/>
            <a:r>
              <a:rPr lang="en-US" sz="2800" dirty="0">
                <a:ea typeface="ＭＳ Ｐゴシック" charset="0"/>
              </a:rPr>
              <a:t>The </a:t>
            </a:r>
            <a:r>
              <a:rPr lang="en-US" sz="2800" i="1" dirty="0">
                <a:ea typeface="ＭＳ Ｐゴシック" charset="0"/>
              </a:rPr>
              <a:t>p</a:t>
            </a:r>
            <a:r>
              <a:rPr lang="en-US" sz="2800" dirty="0">
                <a:ea typeface="ＭＳ Ｐゴシック" charset="0"/>
              </a:rPr>
              <a:t> orbitals must overlap continuously around the ring. The structure must be planar (or close to planar) for effective overlap to occur.</a:t>
            </a:r>
          </a:p>
          <a:p>
            <a:pPr marL="609600" indent="-609600"/>
            <a:r>
              <a:rPr lang="en-US" sz="2800" dirty="0">
                <a:ea typeface="ＭＳ Ｐゴシック" charset="0"/>
              </a:rPr>
              <a:t>Delocalization of the pi electrons over the ring must lower the electronic energy.</a:t>
            </a:r>
          </a:p>
        </p:txBody>
      </p:sp>
    </p:spTree>
    <p:extLst>
      <p:ext uri="{BB962C8B-B14F-4D97-AF65-F5344CB8AC3E}">
        <p14:creationId xmlns:p14="http://schemas.microsoft.com/office/powerpoint/2010/main" val="25047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Nonaromatic Compounds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7837581" cy="156966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Nonaromatic compounds do not have a continuous ring of overlapping 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orbitals and may be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nonplanar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.                </a:t>
            </a:r>
          </a:p>
        </p:txBody>
      </p:sp>
      <p:pic>
        <p:nvPicPr>
          <p:cNvPr id="2" name="Picture 1" descr="16_Pg774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382"/>
            <a:ext cx="8534400" cy="18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2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Antiaromatic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Compounds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7837581" cy="1815882"/>
          </a:xfrm>
        </p:spPr>
        <p:txBody>
          <a:bodyPr/>
          <a:lstStyle/>
          <a:p>
            <a:r>
              <a:rPr lang="en-US" sz="2800" dirty="0" err="1">
                <a:ea typeface="ＭＳ Ｐゴシック" charset="0"/>
              </a:rPr>
              <a:t>Antiaromatic</a:t>
            </a:r>
            <a:r>
              <a:rPr lang="en-US" sz="2800" dirty="0">
                <a:ea typeface="ＭＳ Ｐゴシック" charset="0"/>
              </a:rPr>
              <a:t> compounds are cyclic and conjugated with overlapping </a:t>
            </a:r>
            <a:r>
              <a:rPr lang="en-US" sz="2800" i="1" dirty="0">
                <a:ea typeface="ＭＳ Ｐゴシック" charset="0"/>
              </a:rPr>
              <a:t>p</a:t>
            </a:r>
            <a:r>
              <a:rPr lang="en-US" sz="2800" dirty="0">
                <a:ea typeface="ＭＳ Ｐゴシック" charset="0"/>
              </a:rPr>
              <a:t> orbitals around the ring, but electron delocalization </a:t>
            </a:r>
            <a:r>
              <a:rPr lang="en-US" sz="2800" i="1" dirty="0">
                <a:ea typeface="ＭＳ Ｐゴシック" charset="0"/>
              </a:rPr>
              <a:t>increases</a:t>
            </a:r>
            <a:r>
              <a:rPr lang="en-US" sz="2800" dirty="0">
                <a:ea typeface="ＭＳ Ｐゴシック" charset="0"/>
              </a:rPr>
              <a:t> its electronic energy.</a:t>
            </a:r>
          </a:p>
        </p:txBody>
      </p:sp>
      <p:pic>
        <p:nvPicPr>
          <p:cNvPr id="3" name="Picture 2" descr="16_Pg774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79951"/>
            <a:ext cx="8534400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558517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Hückel’s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Rule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5" y="1837758"/>
            <a:ext cx="8603384" cy="3243965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Once the aromatic criteria are met,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Hückel’s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rule applies.</a:t>
            </a:r>
          </a:p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If the number of pi electrons is (4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N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+ 2), the system is aromatic (where 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N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is an integer).</a:t>
            </a:r>
          </a:p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If the number of pi electrons is (4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N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), the system is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antiaromatic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0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Orbital Overlap of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Cyclooctatetraene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474482"/>
            <a:ext cx="7837581" cy="1815882"/>
          </a:xfrm>
        </p:spPr>
        <p:txBody>
          <a:bodyPr/>
          <a:lstStyle/>
          <a:p>
            <a:pPr lvl="0"/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Cyclooctatetraene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assumes a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nonplanar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tub conformation that avoids most of the overlap between the adjacent pi bonds.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Hückel's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rule simply does not apply.</a:t>
            </a:r>
          </a:p>
        </p:txBody>
      </p:sp>
      <p:pic>
        <p:nvPicPr>
          <p:cNvPr id="2" name="Picture 1" descr="16_Pg775_UnFigure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62" y="1889846"/>
            <a:ext cx="4655076" cy="25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558517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Annulenes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6" y="1837758"/>
            <a:ext cx="7852522" cy="422885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</a:rPr>
              <a:t>[4]</a:t>
            </a:r>
            <a:r>
              <a:rPr lang="en-US" sz="2800" dirty="0" err="1">
                <a:ea typeface="ＭＳ Ｐゴシック" charset="0"/>
              </a:rPr>
              <a:t>Annulene</a:t>
            </a:r>
            <a:r>
              <a:rPr lang="en-US" sz="2800" dirty="0">
                <a:ea typeface="ＭＳ Ｐゴシック" charset="0"/>
              </a:rPr>
              <a:t> (</a:t>
            </a:r>
            <a:r>
              <a:rPr lang="en-US" sz="2800" dirty="0" err="1">
                <a:ea typeface="ＭＳ Ｐゴシック" charset="0"/>
              </a:rPr>
              <a:t>cyclobutadiene</a:t>
            </a:r>
            <a:r>
              <a:rPr lang="en-US" sz="2800" dirty="0">
                <a:ea typeface="ＭＳ Ｐゴシック" charset="0"/>
              </a:rPr>
              <a:t>) is </a:t>
            </a:r>
            <a:r>
              <a:rPr lang="en-US" sz="2800" dirty="0" err="1">
                <a:ea typeface="ＭＳ Ｐゴシック" charset="0"/>
              </a:rPr>
              <a:t>antiaromatic</a:t>
            </a:r>
            <a:r>
              <a:rPr lang="en-US" sz="2800" dirty="0">
                <a:ea typeface="ＭＳ Ｐゴシック" charset="0"/>
              </a:rPr>
              <a:t>.</a:t>
            </a:r>
          </a:p>
          <a:p>
            <a:r>
              <a:rPr lang="en-US" sz="2800" dirty="0">
                <a:ea typeface="ＭＳ Ｐゴシック" charset="0"/>
              </a:rPr>
              <a:t>[8]</a:t>
            </a:r>
            <a:r>
              <a:rPr lang="en-US" sz="2800" dirty="0" err="1">
                <a:ea typeface="ＭＳ Ｐゴシック" charset="0"/>
              </a:rPr>
              <a:t>Annulene</a:t>
            </a:r>
            <a:r>
              <a:rPr lang="en-US" sz="2800" dirty="0">
                <a:ea typeface="ＭＳ Ｐゴシック" charset="0"/>
              </a:rPr>
              <a:t> (</a:t>
            </a:r>
            <a:r>
              <a:rPr lang="en-US" sz="2800" dirty="0" err="1">
                <a:ea typeface="ＭＳ Ｐゴシック" charset="0"/>
              </a:rPr>
              <a:t>cyclooctatetraene</a:t>
            </a:r>
            <a:r>
              <a:rPr lang="en-US" sz="2800" dirty="0">
                <a:ea typeface="ＭＳ Ｐゴシック" charset="0"/>
              </a:rPr>
              <a:t>) would be </a:t>
            </a:r>
            <a:r>
              <a:rPr lang="en-US" sz="2800" dirty="0" err="1">
                <a:ea typeface="ＭＳ Ｐゴシック" charset="0"/>
              </a:rPr>
              <a:t>antiaromatic</a:t>
            </a:r>
            <a:r>
              <a:rPr lang="en-US" sz="2800" dirty="0">
                <a:ea typeface="ＭＳ Ｐゴシック" charset="0"/>
              </a:rPr>
              <a:t>, but it’s not planar, so it’s nonaromatic.</a:t>
            </a:r>
          </a:p>
          <a:p>
            <a:r>
              <a:rPr lang="en-US" sz="2800" dirty="0">
                <a:ea typeface="ＭＳ Ｐゴシック" charset="0"/>
              </a:rPr>
              <a:t>[10]</a:t>
            </a:r>
            <a:r>
              <a:rPr lang="en-US" sz="2800" dirty="0" err="1">
                <a:ea typeface="ＭＳ Ｐゴシック" charset="0"/>
              </a:rPr>
              <a:t>Annulene</a:t>
            </a:r>
            <a:r>
              <a:rPr lang="en-US" sz="2800" dirty="0">
                <a:ea typeface="ＭＳ Ｐゴシック" charset="0"/>
              </a:rPr>
              <a:t> is aromatic except for the isomers that are </a:t>
            </a:r>
            <a:r>
              <a:rPr lang="en-US" sz="2800" dirty="0" err="1">
                <a:ea typeface="ＭＳ Ｐゴシック" charset="0"/>
              </a:rPr>
              <a:t>nonplanar</a:t>
            </a:r>
            <a:r>
              <a:rPr lang="en-US" sz="2800" dirty="0">
                <a:ea typeface="ＭＳ Ｐゴシック" charset="0"/>
              </a:rPr>
              <a:t>.</a:t>
            </a:r>
          </a:p>
          <a:p>
            <a:r>
              <a:rPr lang="en-US" sz="2800" dirty="0">
                <a:ea typeface="ＭＳ Ｐゴシック" charset="0"/>
              </a:rPr>
              <a:t>Larger 4</a:t>
            </a:r>
            <a:r>
              <a:rPr lang="en-US" sz="2800" i="1" dirty="0">
                <a:ea typeface="ＭＳ Ｐゴシック" charset="0"/>
              </a:rPr>
              <a:t>N</a:t>
            </a:r>
            <a:r>
              <a:rPr lang="en-US" sz="2800" dirty="0">
                <a:ea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</a:rPr>
              <a:t>annulenes</a:t>
            </a:r>
            <a:r>
              <a:rPr lang="en-US" sz="2800" dirty="0">
                <a:ea typeface="ＭＳ Ｐゴシック" charset="0"/>
              </a:rPr>
              <a:t> are not </a:t>
            </a:r>
            <a:r>
              <a:rPr lang="en-US" sz="2800" dirty="0" err="1">
                <a:ea typeface="ＭＳ Ｐゴシック" charset="0"/>
              </a:rPr>
              <a:t>antiaromatic</a:t>
            </a:r>
            <a:r>
              <a:rPr lang="en-US" sz="2800" dirty="0">
                <a:ea typeface="ＭＳ Ｐゴシック" charset="0"/>
              </a:rPr>
              <a:t> because they are flexible enough to become </a:t>
            </a:r>
            <a:r>
              <a:rPr lang="en-US" sz="2800" dirty="0" err="1">
                <a:ea typeface="ＭＳ Ｐゴシック" charset="0"/>
              </a:rPr>
              <a:t>nonplanar</a:t>
            </a:r>
            <a:r>
              <a:rPr lang="en-US" sz="2800" dirty="0">
                <a:ea typeface="ＭＳ Ｐゴシック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6003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[10]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Annulene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7837581" cy="2012859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In the all-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cis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[10]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annulene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, the planar conformation requires an excessive amount of angle strain. 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The [10]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annulene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isomer with two trans double bonds cannot adopt a planar conformation either because two hydrogen atoms interfere with each other.</a:t>
            </a:r>
          </a:p>
        </p:txBody>
      </p:sp>
      <p:pic>
        <p:nvPicPr>
          <p:cNvPr id="3" name="Picture 2" descr="16_Pg776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2" y="1332685"/>
            <a:ext cx="6813176" cy="25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MO Derivation of </a:t>
            </a:r>
            <a: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Hückel’s</a:t>
            </a:r>
            <a: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Rule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779282"/>
            <a:ext cx="7837581" cy="150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Aromatic compounds have (4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+ 2) electrons and the orbitals are filled.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Antiaromatic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compounds have only 4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electrons and have unpaired electrons in two degenerate orbitals.</a:t>
            </a:r>
          </a:p>
        </p:txBody>
      </p:sp>
      <p:pic>
        <p:nvPicPr>
          <p:cNvPr id="2" name="Picture 1" descr="16_09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1861321"/>
            <a:ext cx="6624704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Cyclopentadienyl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7837581" cy="211750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The </a:t>
            </a:r>
            <a:r>
              <a:rPr lang="en-US" sz="2800" dirty="0" err="1">
                <a:ea typeface="ＭＳ Ｐゴシック" charset="0"/>
              </a:rPr>
              <a:t>cation</a:t>
            </a:r>
            <a:r>
              <a:rPr lang="en-US" sz="2800" dirty="0">
                <a:ea typeface="ＭＳ Ｐゴシック" charset="0"/>
              </a:rPr>
              <a:t> has an empty </a:t>
            </a:r>
            <a:r>
              <a:rPr lang="en-US" sz="2800" i="1" dirty="0">
                <a:ea typeface="ＭＳ Ｐゴシック" charset="0"/>
              </a:rPr>
              <a:t>p</a:t>
            </a:r>
            <a:r>
              <a:rPr lang="en-US" sz="2800" dirty="0">
                <a:ea typeface="ＭＳ Ｐゴシック" charset="0"/>
              </a:rPr>
              <a:t> orbital and four pi electrons, so it is </a:t>
            </a:r>
            <a:r>
              <a:rPr lang="en-US" sz="2800" dirty="0" err="1">
                <a:ea typeface="ＭＳ Ｐゴシック" charset="0"/>
              </a:rPr>
              <a:t>antiaromatic</a:t>
            </a:r>
            <a:r>
              <a:rPr lang="en-US" sz="2800" dirty="0">
                <a:ea typeface="ＭＳ Ｐゴシック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The anion has a nonbonding pair of electrons in a </a:t>
            </a:r>
            <a:r>
              <a:rPr lang="en-US" sz="2800" i="1" dirty="0">
                <a:ea typeface="ＭＳ Ｐゴシック" charset="0"/>
              </a:rPr>
              <a:t>p</a:t>
            </a:r>
            <a:r>
              <a:rPr lang="en-US" sz="2800" dirty="0">
                <a:ea typeface="ＭＳ Ｐゴシック" charset="0"/>
              </a:rPr>
              <a:t> orbital for a total of six pi electrons, so it is aromatic. </a:t>
            </a:r>
          </a:p>
        </p:txBody>
      </p:sp>
      <p:pic>
        <p:nvPicPr>
          <p:cNvPr id="3" name="Picture 2" descr="16_Pg778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2383"/>
            <a:ext cx="8534400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09322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Deprotonation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Cyclopentadiene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174806"/>
            <a:ext cx="8615589" cy="20300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By deprotonating the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carbon of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cyclopentadiene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, there will be a pair of electrons in one of the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This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 can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rehybridize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to a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The six electrons in the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orbitals can be delocalized over all five carbon atoms and the compound would be aromatic.</a:t>
            </a:r>
          </a:p>
        </p:txBody>
      </p:sp>
      <p:pic>
        <p:nvPicPr>
          <p:cNvPr id="2" name="Picture 1" descr="16_Pg778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63331"/>
            <a:ext cx="8534400" cy="18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Kekulé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Structure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7" y="1210236"/>
            <a:ext cx="4206874" cy="4056495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This structure was proposed in 1866 by Friedrich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Kekulé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, shortly after multiple bonds were suggested.</a:t>
            </a:r>
          </a:p>
          <a:p>
            <a:pPr lvl="0"/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It failed to explain </a:t>
            </a:r>
            <a:br>
              <a:rPr lang="en-US" sz="28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the existence of </a:t>
            </a:r>
            <a:br>
              <a:rPr lang="en-US" sz="28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only one isomer of </a:t>
            </a:r>
            <a:br>
              <a:rPr lang="en-US" sz="28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1,2-dichlorobenzene.</a:t>
            </a:r>
          </a:p>
        </p:txBody>
      </p:sp>
      <p:pic>
        <p:nvPicPr>
          <p:cNvPr id="2" name="Picture 1" descr="16_Pg765_UnFigure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46" y="1374587"/>
            <a:ext cx="2772478" cy="38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Orbital View of the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Deprotonation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of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Cyclopentadiene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308849"/>
            <a:ext cx="8626475" cy="1902059"/>
          </a:xfrm>
        </p:spPr>
        <p:txBody>
          <a:bodyPr/>
          <a:lstStyle/>
          <a:p>
            <a:r>
              <a:rPr lang="en-US" sz="2800" dirty="0" err="1">
                <a:ea typeface="ＭＳ Ｐゴシック" charset="0"/>
              </a:rPr>
              <a:t>Deprotonation</a:t>
            </a:r>
            <a:r>
              <a:rPr lang="en-US" sz="2800" dirty="0">
                <a:ea typeface="ＭＳ Ｐゴシック" charset="0"/>
              </a:rPr>
              <a:t> will allow the overlap of all the </a:t>
            </a:r>
            <a:r>
              <a:rPr lang="en-US" sz="2800" dirty="0" smtClean="0">
                <a:ea typeface="ＭＳ Ｐゴシック" charset="0"/>
              </a:rPr>
              <a:t/>
            </a:r>
            <a:br>
              <a:rPr lang="en-US" sz="2800" dirty="0" smtClean="0">
                <a:ea typeface="ＭＳ Ｐゴシック" charset="0"/>
              </a:rPr>
            </a:br>
            <a:r>
              <a:rPr lang="en-US" sz="2800" i="1" dirty="0" smtClean="0">
                <a:ea typeface="ＭＳ Ｐゴシック" charset="0"/>
              </a:rPr>
              <a:t>p</a:t>
            </a:r>
            <a:r>
              <a:rPr lang="en-US" sz="2800" dirty="0" smtClean="0">
                <a:ea typeface="ＭＳ Ｐゴシック" charset="0"/>
              </a:rPr>
              <a:t> </a:t>
            </a:r>
            <a:r>
              <a:rPr lang="en-US" sz="2800" dirty="0">
                <a:ea typeface="ＭＳ Ｐゴシック" charset="0"/>
              </a:rPr>
              <a:t>orbitals in the molecule.</a:t>
            </a:r>
          </a:p>
          <a:p>
            <a:r>
              <a:rPr lang="en-US" sz="2800" dirty="0" err="1">
                <a:ea typeface="ＭＳ Ｐゴシック" charset="0"/>
              </a:rPr>
              <a:t>Cyclopentadiene</a:t>
            </a:r>
            <a:r>
              <a:rPr lang="en-US" sz="2800" dirty="0">
                <a:ea typeface="ＭＳ Ｐゴシック" charset="0"/>
              </a:rPr>
              <a:t> is not necessarily as stable as benzene and it reacts readily with electrophiles.</a:t>
            </a:r>
          </a:p>
        </p:txBody>
      </p:sp>
      <p:pic>
        <p:nvPicPr>
          <p:cNvPr id="3" name="Picture 2" descr="16_Pg778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8" y="2057976"/>
            <a:ext cx="6866965" cy="20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Cyclopentadienyl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004049"/>
            <a:ext cx="8243166" cy="2332946"/>
          </a:xfrm>
        </p:spPr>
        <p:txBody>
          <a:bodyPr/>
          <a:lstStyle/>
          <a:p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H</a:t>
            </a:r>
            <a:r>
              <a:rPr lang="en-US" sz="2800" dirty="0" err="1">
                <a:ea typeface="ＭＳ Ｐゴシック" charset="0"/>
              </a:rPr>
              <a:t>ü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ckel’s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rule predicts that the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cyclopentadienyl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cation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, with four pi electrons, is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antiaromatic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.  </a:t>
            </a:r>
          </a:p>
          <a:p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In agreement with this prediction, the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cyclopentadienyl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cation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is not easily formed. </a:t>
            </a:r>
          </a:p>
        </p:txBody>
      </p:sp>
      <p:pic>
        <p:nvPicPr>
          <p:cNvPr id="2" name="Picture 1" descr="16_Pg779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97299"/>
            <a:ext cx="8534400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Resonance Forms of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Cyclopentadienyl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Pg779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71319"/>
            <a:ext cx="8534400" cy="33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Cycloheptatrienyl</a:t>
            </a:r>
            <a:r>
              <a:rPr lang="en-US" sz="4400" b="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3851645"/>
            <a:ext cx="7837581" cy="26776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ea typeface="ＭＳ Ｐゴシック" charset="0"/>
              </a:rPr>
              <a:t>The </a:t>
            </a:r>
            <a:r>
              <a:rPr lang="en-US" sz="2400" dirty="0" err="1" smtClean="0">
                <a:ea typeface="ＭＳ Ｐゴシック" charset="0"/>
              </a:rPr>
              <a:t>cycloheptatrienyl</a:t>
            </a:r>
            <a:r>
              <a:rPr lang="en-US" sz="2400" dirty="0" smtClean="0">
                <a:ea typeface="ＭＳ Ｐゴシック" charset="0"/>
              </a:rPr>
              <a:t> </a:t>
            </a:r>
            <a:r>
              <a:rPr lang="en-US" sz="2400" dirty="0" err="1" smtClean="0">
                <a:ea typeface="ＭＳ Ｐゴシック" charset="0"/>
              </a:rPr>
              <a:t>cation</a:t>
            </a:r>
            <a:r>
              <a:rPr lang="en-US" sz="2400" dirty="0" smtClean="0">
                <a:ea typeface="ＭＳ Ｐゴシック" charset="0"/>
              </a:rPr>
              <a:t> has six pi electrons and an empty </a:t>
            </a:r>
            <a:r>
              <a:rPr lang="en-US" sz="2400" i="1" dirty="0" smtClean="0">
                <a:ea typeface="ＭＳ Ｐゴシック" charset="0"/>
              </a:rPr>
              <a:t>p</a:t>
            </a:r>
            <a:r>
              <a:rPr lang="en-US" sz="2400" dirty="0" smtClean="0">
                <a:ea typeface="ＭＳ Ｐゴシック" charset="0"/>
              </a:rPr>
              <a:t> orbital.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The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charset="0"/>
              </a:rPr>
              <a:t>cycloheptatrienyl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charset="0"/>
              </a:rPr>
              <a:t>cation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 is easily formed by treating the corresponding alcohol with dilute (0.01N) aqueous sulfuric acid.  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The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charset="0"/>
              </a:rPr>
              <a:t>cycloheptatrienyl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charset="0"/>
              </a:rPr>
              <a:t>cation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 is commonly known as the </a:t>
            </a:r>
            <a:r>
              <a:rPr lang="en-US" sz="2400" b="1" dirty="0" err="1" smtClean="0">
                <a:solidFill>
                  <a:srgbClr val="000000"/>
                </a:solidFill>
                <a:ea typeface="ＭＳ Ｐゴシック" charset="0"/>
              </a:rPr>
              <a:t>tropylium</a:t>
            </a:r>
            <a:r>
              <a:rPr lang="en-US" sz="2400" b="1" dirty="0" smtClean="0">
                <a:solidFill>
                  <a:srgbClr val="000000"/>
                </a:solidFill>
                <a:ea typeface="ＭＳ Ｐゴシック" charset="0"/>
              </a:rPr>
              <a:t> ion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.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 descr="16_Pg780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1230"/>
            <a:ext cx="8534400" cy="2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Cycloheptatrienyl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Pg780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19544"/>
            <a:ext cx="8534400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Cyclooctatetraene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Dianion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004049"/>
            <a:ext cx="8480051" cy="1471172"/>
          </a:xfrm>
        </p:spPr>
        <p:txBody>
          <a:bodyPr/>
          <a:lstStyle/>
          <a:p>
            <a:pPr lvl="0"/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Cyclooctatetraene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reacts with potassium metal to form an aromatic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dianion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. </a:t>
            </a:r>
          </a:p>
          <a:p>
            <a:pPr lvl="0"/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dianion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has ten pi electrons and is aromatic.</a:t>
            </a:r>
          </a:p>
        </p:txBody>
      </p:sp>
      <p:pic>
        <p:nvPicPr>
          <p:cNvPr id="2" name="Picture 1" descr="16_Pg781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32261"/>
            <a:ext cx="85344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Which of the following is an aromatic compound?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427197" y="4038600"/>
            <a:ext cx="1506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Aromatic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03590" y="4648200"/>
            <a:ext cx="3733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All carbons are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sp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3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hybridized and it obeys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Hückel’s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rule.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3400" y="4648200"/>
            <a:ext cx="3733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There is an </a:t>
            </a:r>
            <a:r>
              <a:rPr lang="en-US" i="1" dirty="0">
                <a:latin typeface="+mn-lt"/>
              </a:rPr>
              <a:t>sp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carbon in the ring, so delocalization will not be complete.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95400" y="4037013"/>
            <a:ext cx="204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Nonaromatic</a:t>
            </a:r>
          </a:p>
        </p:txBody>
      </p:sp>
      <p:pic>
        <p:nvPicPr>
          <p:cNvPr id="4" name="Picture 3" descr="16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62" y="2195370"/>
            <a:ext cx="1231310" cy="1017964"/>
          </a:xfrm>
          <a:prstGeom prst="rect">
            <a:avLst/>
          </a:prstGeom>
        </p:spPr>
      </p:pic>
      <p:pic>
        <p:nvPicPr>
          <p:cNvPr id="5" name="Picture 4" descr="16.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99" y="2009588"/>
            <a:ext cx="11684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Pyridine Pi System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54240" y="4548336"/>
            <a:ext cx="8147503" cy="1580322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Pyridine has six delocalized electrons in its pi system.  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The two nonbonding electrons on nitrogen are in an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orbital, and they do not interact with the pi electrons of the ring.</a:t>
            </a:r>
          </a:p>
        </p:txBody>
      </p:sp>
      <p:pic>
        <p:nvPicPr>
          <p:cNvPr id="3" name="Picture 2" descr="16_10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8767"/>
            <a:ext cx="8534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Pyridine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6" y="4395935"/>
            <a:ext cx="7897346" cy="1902059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Pyridine is basic, with a pair of nonbonding electrons available to abstract a proton. </a:t>
            </a:r>
          </a:p>
          <a:p>
            <a:pPr lvl="0"/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The protonated pyridine (the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pyridinium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ion) is still aromatic.</a:t>
            </a:r>
          </a:p>
        </p:txBody>
      </p:sp>
      <p:pic>
        <p:nvPicPr>
          <p:cNvPr id="2" name="Picture 1" descr="16_11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5" y="1337021"/>
            <a:ext cx="8177890" cy="26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Pyrrole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Pi System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123792"/>
            <a:ext cx="8450169" cy="2015936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The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pyrrole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nitrogen atom is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hybridized with a lone pair of electrons in the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orbital. This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 overlaps with the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orbitals of the carbon atoms to form a continuous ring.</a:t>
            </a:r>
          </a:p>
          <a:p>
            <a:pPr lvl="0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Pyrrole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is aromatic because it has six pi electrons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(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= 1). </a:t>
            </a:r>
          </a:p>
        </p:txBody>
      </p:sp>
      <p:pic>
        <p:nvPicPr>
          <p:cNvPr id="3" name="Picture 2" descr="16_12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3757"/>
            <a:ext cx="853440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Resonance Structures of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8634413" cy="1882567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Benzene is actually a resonance hybrid between the two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0"/>
              </a:rPr>
              <a:t>Kekulé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 structures.  </a:t>
            </a:r>
          </a:p>
          <a:p>
            <a:pPr lvl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The C—C bond lengths in benzene are shorter than typical single-bond lengths, yet longer than typical double-bond lengths (bond order 1.5).</a:t>
            </a:r>
          </a:p>
          <a:p>
            <a:pPr lvl="0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Benzene’s resonance can be represented by drawing a circle inside the six-membered ring as a combined representation.</a:t>
            </a:r>
            <a:endParaRPr lang="en-US" sz="2000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" name="Picture 1" descr="16_Pg765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40003"/>
            <a:ext cx="8534400" cy="2188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Pyrrole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541931"/>
            <a:ext cx="8450169" cy="1643527"/>
          </a:xfrm>
        </p:spPr>
        <p:txBody>
          <a:bodyPr/>
          <a:lstStyle/>
          <a:p>
            <a:r>
              <a:rPr lang="en-US" sz="2400" dirty="0" err="1">
                <a:ea typeface="ＭＳ Ｐゴシック" charset="0"/>
              </a:rPr>
              <a:t>Pyrrole</a:t>
            </a:r>
            <a:r>
              <a:rPr lang="en-US" sz="2400" dirty="0">
                <a:ea typeface="ＭＳ Ｐゴシック" charset="0"/>
              </a:rPr>
              <a:t> is aromatic because the lone pair on nitrogen is delocalized.</a:t>
            </a:r>
          </a:p>
          <a:p>
            <a:r>
              <a:rPr lang="en-US" sz="2400" i="1" dirty="0">
                <a:ea typeface="ＭＳ Ｐゴシック" charset="0"/>
              </a:rPr>
              <a:t>N</a:t>
            </a:r>
            <a:r>
              <a:rPr lang="en-US" sz="2400" dirty="0">
                <a:ea typeface="ＭＳ Ｐゴシック" charset="0"/>
              </a:rPr>
              <a:t>-protonated </a:t>
            </a:r>
            <a:r>
              <a:rPr lang="en-US" sz="2400" dirty="0" err="1">
                <a:ea typeface="ＭＳ Ｐゴシック" charset="0"/>
              </a:rPr>
              <a:t>pyrrole</a:t>
            </a:r>
            <a:r>
              <a:rPr lang="en-US" sz="2400" dirty="0">
                <a:ea typeface="ＭＳ Ｐゴシック" charset="0"/>
              </a:rPr>
              <a:t> is nonaromatic because the nitrogen is </a:t>
            </a:r>
            <a:r>
              <a:rPr lang="en-US" sz="2400" i="1" dirty="0">
                <a:ea typeface="ＭＳ Ｐゴシック" charset="0"/>
              </a:rPr>
              <a:t>sp</a:t>
            </a:r>
            <a:r>
              <a:rPr lang="en-US" sz="2400" baseline="30000" dirty="0">
                <a:ea typeface="ＭＳ Ｐゴシック" charset="0"/>
              </a:rPr>
              <a:t>3</a:t>
            </a:r>
            <a:r>
              <a:rPr lang="en-US" sz="2400" dirty="0">
                <a:ea typeface="ＭＳ Ｐゴシック" charset="0"/>
              </a:rPr>
              <a:t>.</a:t>
            </a:r>
          </a:p>
        </p:txBody>
      </p:sp>
      <p:pic>
        <p:nvPicPr>
          <p:cNvPr id="2" name="Picture 1" descr="16_13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91" y="1180353"/>
            <a:ext cx="4959618" cy="32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Basic or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Nonbasic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?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4054475"/>
            <a:ext cx="825097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3200" dirty="0">
                <a:latin typeface="+mn-lt"/>
              </a:rPr>
              <a:t>  Pyrimidine has two basic </a:t>
            </a:r>
            <a:r>
              <a:rPr lang="en-US" sz="3200" dirty="0" err="1">
                <a:latin typeface="+mn-lt"/>
              </a:rPr>
              <a:t>nitrogens</a:t>
            </a:r>
            <a:r>
              <a:rPr lang="en-US" sz="3200" dirty="0">
                <a:latin typeface="+mn-lt"/>
              </a:rPr>
              <a:t>. </a:t>
            </a:r>
          </a:p>
          <a:p>
            <a:pPr>
              <a:buFontTx/>
              <a:buChar char="•"/>
            </a:pPr>
            <a:r>
              <a:rPr lang="en-US" sz="3200" dirty="0">
                <a:latin typeface="+mn-lt"/>
              </a:rPr>
              <a:t>  Imidazole has one basic nitrogen and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one </a:t>
            </a:r>
            <a:r>
              <a:rPr lang="en-US" sz="3200" dirty="0" err="1">
                <a:latin typeface="+mn-lt"/>
              </a:rPr>
              <a:t>nonbasic</a:t>
            </a:r>
            <a:r>
              <a:rPr lang="en-US" sz="3200" dirty="0">
                <a:latin typeface="+mn-lt"/>
              </a:rPr>
              <a:t>.</a:t>
            </a:r>
          </a:p>
          <a:p>
            <a:pPr>
              <a:buFontTx/>
              <a:buChar char="•"/>
            </a:pPr>
            <a:r>
              <a:rPr lang="en-US" sz="3200" dirty="0">
                <a:latin typeface="+mn-lt"/>
              </a:rPr>
              <a:t>  Only one of purine’s </a:t>
            </a:r>
            <a:r>
              <a:rPr lang="en-US" sz="3200" dirty="0" err="1">
                <a:latin typeface="+mn-lt"/>
              </a:rPr>
              <a:t>nitrogens</a:t>
            </a:r>
            <a:r>
              <a:rPr lang="en-US" sz="3200" dirty="0">
                <a:latin typeface="+mn-lt"/>
              </a:rPr>
              <a:t> is not basic.</a:t>
            </a:r>
          </a:p>
        </p:txBody>
      </p:sp>
      <p:pic>
        <p:nvPicPr>
          <p:cNvPr id="4" name="Picture 3" descr="16_Pg785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1320"/>
            <a:ext cx="8534400" cy="22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Other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Heterocyclics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14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20845"/>
            <a:ext cx="8534400" cy="3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Is the molecule below aromatic,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antiaromatic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or nonaromatic?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.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44" y="2334559"/>
            <a:ext cx="1663700" cy="19050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582893" y="4510742"/>
            <a:ext cx="18036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chemeClr val="accent2"/>
                </a:solidFill>
                <a:latin typeface="+mn-lt"/>
              </a:rPr>
              <a:t>Aromatic</a:t>
            </a:r>
          </a:p>
        </p:txBody>
      </p:sp>
    </p:spTree>
    <p:extLst>
      <p:ext uri="{BB962C8B-B14F-4D97-AF65-F5344CB8AC3E}">
        <p14:creationId xmlns:p14="http://schemas.microsoft.com/office/powerpoint/2010/main" val="7999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Polynuclear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Aromatic Hydrocarbons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Pg788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" y="1763059"/>
            <a:ext cx="7082590" cy="45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Naphthalene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4054475"/>
            <a:ext cx="8763000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Fused rings</a:t>
            </a:r>
            <a:r>
              <a:rPr lang="en-US" sz="2800" kern="0" dirty="0">
                <a:solidFill>
                  <a:srgbClr val="000000"/>
                </a:solidFill>
                <a:latin typeface="+mn-lt"/>
              </a:rPr>
              <a:t> share two atoms and the bond between them.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Naphthalene is the simplest fused aromatic hydrocarbon.</a:t>
            </a:r>
          </a:p>
        </p:txBody>
      </p:sp>
      <p:pic>
        <p:nvPicPr>
          <p:cNvPr id="2" name="Picture 1" descr="16_Pg787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8"/>
          <a:stretch/>
        </p:blipFill>
        <p:spPr>
          <a:xfrm>
            <a:off x="304800" y="1868925"/>
            <a:ext cx="8534400" cy="145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Larger </a:t>
            </a: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Polynuclear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b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Aromatic Hydrocarbons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1963728"/>
            <a:ext cx="87630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Formed in combustion (tobacco smoke)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Many are carcinogenic.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+mn-lt"/>
              </a:rPr>
              <a:t>Epoxides form and combine with DNA base.</a:t>
            </a:r>
          </a:p>
        </p:txBody>
      </p:sp>
      <p:pic>
        <p:nvPicPr>
          <p:cNvPr id="3" name="Picture 2" descr="16_Pg789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38516"/>
            <a:ext cx="85344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Mutations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Pg789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4" y="1140878"/>
            <a:ext cx="6971553" cy="50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0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Allotropes of Carbon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3990" y="1280459"/>
            <a:ext cx="83820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ea typeface="ＭＳ Ｐゴシック" charset="0"/>
              </a:rPr>
              <a:t>Amorphous: Small particles of graphite; charcoal, soot, coal, carbon black</a:t>
            </a:r>
          </a:p>
          <a:p>
            <a:r>
              <a:rPr lang="en-US" sz="2800" dirty="0" smtClean="0">
                <a:ea typeface="ＭＳ Ｐゴシック" charset="0"/>
              </a:rPr>
              <a:t>Diamond: A lattice of tetrahedral carbon atoms</a:t>
            </a:r>
          </a:p>
          <a:p>
            <a:r>
              <a:rPr lang="en-US" sz="2800" dirty="0" smtClean="0">
                <a:ea typeface="ＭＳ Ｐゴシック" charset="0"/>
              </a:rPr>
              <a:t>Graphite: Layers of fused aromatic rings</a:t>
            </a:r>
            <a:endParaRPr lang="en-US" sz="2800" dirty="0">
              <a:ea typeface="ＭＳ Ｐゴシック" charset="0"/>
            </a:endParaRPr>
          </a:p>
        </p:txBody>
      </p:sp>
      <p:pic>
        <p:nvPicPr>
          <p:cNvPr id="2" name="Picture 1" descr="16_15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4138"/>
            <a:ext cx="8534400" cy="26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Diamond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2037" y="2390775"/>
            <a:ext cx="4343400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ea typeface="ＭＳ Ｐゴシック" charset="0"/>
              </a:rPr>
              <a:t>One giant molecule</a:t>
            </a:r>
          </a:p>
          <a:p>
            <a:r>
              <a:rPr lang="en-US" sz="2800" dirty="0" smtClean="0">
                <a:ea typeface="ＭＳ Ｐゴシック" charset="0"/>
              </a:rPr>
              <a:t>Tetrahedral carbon.</a:t>
            </a:r>
          </a:p>
          <a:p>
            <a:r>
              <a:rPr lang="en-US" sz="2800" dirty="0" smtClean="0">
                <a:ea typeface="ＭＳ Ｐゴシック" charset="0"/>
              </a:rPr>
              <a:t>Sigma bonds, 1.54 </a:t>
            </a:r>
            <a:r>
              <a:rPr lang="en-US" sz="2800" dirty="0" err="1" smtClean="0">
                <a:ea typeface="ＭＳ Ｐゴシック" charset="0"/>
              </a:rPr>
              <a:t>Å</a:t>
            </a:r>
            <a:endParaRPr lang="en-US" sz="2800" dirty="0" smtClean="0">
              <a:ea typeface="ＭＳ Ｐゴシック" charset="0"/>
            </a:endParaRPr>
          </a:p>
          <a:p>
            <a:r>
              <a:rPr lang="en-US" sz="2800" dirty="0" smtClean="0">
                <a:ea typeface="ＭＳ Ｐゴシック" charset="0"/>
              </a:rPr>
              <a:t>Electrical insulator</a:t>
            </a:r>
            <a:endParaRPr lang="en-US" sz="2800" dirty="0">
              <a:ea typeface="ＭＳ Ｐゴシック" charset="0"/>
            </a:endParaRPr>
          </a:p>
        </p:txBody>
      </p:sp>
      <p:pic>
        <p:nvPicPr>
          <p:cNvPr id="3" name="Picture 2" descr="16_15_Figu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67" y="2292117"/>
            <a:ext cx="2310384" cy="26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Structure of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6" y="4474489"/>
            <a:ext cx="8223704" cy="150195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Each 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hybridized C in the ring has an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unhybridized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400" i="1" dirty="0" smtClean="0">
                <a:solidFill>
                  <a:srgbClr val="000000"/>
                </a:solidFill>
                <a:ea typeface="ＭＳ Ｐゴシック" charset="0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orbital perpendicular to the ring that overlaps around the ring.</a:t>
            </a:r>
          </a:p>
          <a:p>
            <a:pPr lvl="0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The six pi electrons are delocalized over the six carbons.</a:t>
            </a:r>
          </a:p>
        </p:txBody>
      </p:sp>
      <p:pic>
        <p:nvPicPr>
          <p:cNvPr id="3" name="Picture 2" descr="16_01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0056"/>
            <a:ext cx="8534400" cy="2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Graphite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2037" y="1882775"/>
            <a:ext cx="4343400" cy="336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ea typeface="ＭＳ Ｐゴシック" charset="0"/>
              </a:rPr>
              <a:t>Planar layered structure</a:t>
            </a:r>
          </a:p>
          <a:p>
            <a:r>
              <a:rPr lang="en-US" sz="2800" dirty="0">
                <a:ea typeface="ＭＳ Ｐゴシック" charset="0"/>
              </a:rPr>
              <a:t>Layer of fused benzene rings, bonds: 1.415 </a:t>
            </a:r>
            <a:r>
              <a:rPr lang="en-US" sz="2800" dirty="0" err="1">
                <a:ea typeface="ＭＳ Ｐゴシック" charset="0"/>
              </a:rPr>
              <a:t>Å</a:t>
            </a:r>
            <a:endParaRPr lang="en-US" sz="2800" dirty="0">
              <a:ea typeface="ＭＳ Ｐゴシック" charset="0"/>
            </a:endParaRPr>
          </a:p>
          <a:p>
            <a:r>
              <a:rPr lang="en-US" sz="2800" dirty="0">
                <a:ea typeface="ＭＳ Ｐゴシック" charset="0"/>
              </a:rPr>
              <a:t>Only van der Waals forces between layers</a:t>
            </a:r>
          </a:p>
          <a:p>
            <a:r>
              <a:rPr lang="en-US" sz="2800" dirty="0">
                <a:ea typeface="ＭＳ Ｐゴシック" charset="0"/>
              </a:rPr>
              <a:t>Conducts electrical current parallel to layers</a:t>
            </a:r>
          </a:p>
        </p:txBody>
      </p:sp>
      <p:pic>
        <p:nvPicPr>
          <p:cNvPr id="2" name="Picture 1" descr="16_15_Figur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49" y="2173403"/>
            <a:ext cx="2651760" cy="26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8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Some New Allotropes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3989" y="1280459"/>
            <a:ext cx="8662039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ea typeface="ＭＳ Ｐゴシック" charset="0"/>
              </a:rPr>
              <a:t>Fullerenes: Five- and six-membered rings arranged to form a “soccer ball” structure </a:t>
            </a:r>
          </a:p>
          <a:p>
            <a:r>
              <a:rPr lang="en-US" sz="2800" dirty="0">
                <a:ea typeface="ＭＳ Ｐゴシック" charset="0"/>
              </a:rPr>
              <a:t>Nanotubes: Half of a C</a:t>
            </a:r>
            <a:r>
              <a:rPr lang="en-US" sz="2800" baseline="-25000" dirty="0">
                <a:ea typeface="ＭＳ Ｐゴシック" charset="0"/>
              </a:rPr>
              <a:t>60</a:t>
            </a:r>
            <a:r>
              <a:rPr lang="en-US" sz="2800" dirty="0">
                <a:ea typeface="ＭＳ Ｐゴシック" charset="0"/>
              </a:rPr>
              <a:t> sphere fused to a cylinder of fused aromatic rings</a:t>
            </a:r>
          </a:p>
        </p:txBody>
      </p:sp>
      <p:pic>
        <p:nvPicPr>
          <p:cNvPr id="3" name="Picture 2" descr="16_16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4645"/>
            <a:ext cx="853440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Fused Heterocyclic Compounds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17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3052"/>
            <a:ext cx="8534400" cy="204825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5756620"/>
            <a:ext cx="7772400" cy="5788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2800" dirty="0" smtClean="0">
                <a:ea typeface="ＭＳ Ｐゴシック" charset="0"/>
              </a:rPr>
              <a:t>Common in nature; synthesized for drugs</a:t>
            </a:r>
            <a:endParaRPr lang="en-US" sz="2800" dirty="0">
              <a:ea typeface="ＭＳ Ｐゴシック" charset="0"/>
            </a:endParaRPr>
          </a:p>
        </p:txBody>
      </p:sp>
      <p:pic>
        <p:nvPicPr>
          <p:cNvPr id="5" name="Picture 4" descr="16_Pg791_Un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35314"/>
            <a:ext cx="8534400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Common Names of </a:t>
            </a:r>
            <a:b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Benzene 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Pg792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9024"/>
            <a:ext cx="8534400" cy="304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Disubstituted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Benzenes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Pg793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34191"/>
            <a:ext cx="8534400" cy="3956304"/>
          </a:xfrm>
          <a:prstGeom prst="rect">
            <a:avLst/>
          </a:prstGeom>
        </p:spPr>
      </p:pic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367554" y="5220445"/>
            <a:ext cx="77724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Numbers can also be used to identify the relationship between the groups;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charset="0"/>
              </a:rPr>
              <a:t>ortho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- is 1,2-disubstituted, meta- is 1,3, and </a:t>
            </a:r>
            <a:r>
              <a:rPr lang="en-US" sz="2400" dirty="0" err="1" smtClean="0">
                <a:solidFill>
                  <a:srgbClr val="000000"/>
                </a:solidFill>
                <a:ea typeface="ＭＳ Ｐゴシック" charset="0"/>
              </a:rPr>
              <a:t>para</a:t>
            </a:r>
            <a:r>
              <a:rPr lang="en-US" sz="2400" dirty="0" smtClean="0">
                <a:solidFill>
                  <a:srgbClr val="000000"/>
                </a:solidFill>
                <a:ea typeface="ＭＳ Ｐゴシック" charset="0"/>
              </a:rPr>
              <a:t>- is 1,4.</a:t>
            </a:r>
            <a:endParaRPr lang="en-US" sz="2400" dirty="0" smtClean="0">
              <a:ea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Three or More Substituents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457200" y="1455268"/>
            <a:ext cx="86868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Use the smallest possible numbers, but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the carbon with a functional group is number 1.</a:t>
            </a:r>
          </a:p>
          <a:p>
            <a:endParaRPr lang="en-US" sz="2400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16_Pg793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7283"/>
            <a:ext cx="8534400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Common Names for</a:t>
            </a:r>
            <a:b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Disubstituted</a:t>
            </a:r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Benzenes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Pg793_UnFigure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98602"/>
            <a:ext cx="8534400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624541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Phenyl and Benzyl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4953000"/>
            <a:ext cx="7848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n-lt"/>
              </a:rPr>
              <a:t>Phenyl indicates the benzene ring attachment.  The benzyl group has an additional carbon.</a:t>
            </a:r>
          </a:p>
        </p:txBody>
      </p:sp>
      <p:pic>
        <p:nvPicPr>
          <p:cNvPr id="3" name="Picture 2" descr="16_Pg794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62555"/>
            <a:ext cx="8534400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214870"/>
            <a:ext cx="78202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Physical Properties of Aromatic Compounds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6" y="1837758"/>
            <a:ext cx="7852522" cy="422885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</a:rPr>
              <a:t>Melting points: More symmetrical than corresponding alkane, pack better into crystals, so higher melting points</a:t>
            </a:r>
          </a:p>
          <a:p>
            <a:r>
              <a:rPr lang="en-US" sz="2800" dirty="0">
                <a:ea typeface="ＭＳ Ｐゴシック" charset="0"/>
              </a:rPr>
              <a:t>Boiling points: Dependent on dipole moment, so </a:t>
            </a:r>
            <a:r>
              <a:rPr lang="en-US" sz="2800" i="1" dirty="0" err="1">
                <a:ea typeface="ＭＳ Ｐゴシック" charset="0"/>
              </a:rPr>
              <a:t>ortho</a:t>
            </a:r>
            <a:r>
              <a:rPr lang="en-US" sz="2800" dirty="0">
                <a:ea typeface="ＭＳ Ｐゴシック" charset="0"/>
              </a:rPr>
              <a:t> &gt; </a:t>
            </a:r>
            <a:r>
              <a:rPr lang="en-US" sz="2800" i="1" dirty="0">
                <a:ea typeface="ＭＳ Ｐゴシック" charset="0"/>
              </a:rPr>
              <a:t>meta</a:t>
            </a:r>
            <a:r>
              <a:rPr lang="en-US" sz="2800" dirty="0">
                <a:ea typeface="ＭＳ Ｐゴシック" charset="0"/>
              </a:rPr>
              <a:t> &gt; </a:t>
            </a:r>
            <a:r>
              <a:rPr lang="en-US" sz="2800" i="1" dirty="0" err="1">
                <a:ea typeface="ＭＳ Ｐゴシック" charset="0"/>
              </a:rPr>
              <a:t>para</a:t>
            </a:r>
            <a:r>
              <a:rPr lang="en-US" sz="2800" dirty="0">
                <a:ea typeface="ＭＳ Ｐゴシック" charset="0"/>
              </a:rPr>
              <a:t> for </a:t>
            </a:r>
            <a:r>
              <a:rPr lang="en-US" sz="2800" dirty="0" err="1">
                <a:ea typeface="ＭＳ Ｐゴシック" charset="0"/>
              </a:rPr>
              <a:t>disubstituted</a:t>
            </a:r>
            <a:r>
              <a:rPr lang="en-US" sz="2800" dirty="0">
                <a:ea typeface="ＭＳ Ｐゴシック" charset="0"/>
              </a:rPr>
              <a:t> benzenes</a:t>
            </a:r>
          </a:p>
          <a:p>
            <a:r>
              <a:rPr lang="en-US" sz="2800" dirty="0">
                <a:ea typeface="ＭＳ Ｐゴシック" charset="0"/>
              </a:rPr>
              <a:t>Density: More dense than </a:t>
            </a:r>
            <a:r>
              <a:rPr lang="en-US" sz="2800" dirty="0" err="1">
                <a:ea typeface="ＭＳ Ｐゴシック" charset="0"/>
              </a:rPr>
              <a:t>nonaromatics</a:t>
            </a:r>
            <a:r>
              <a:rPr lang="en-US" sz="2800" dirty="0">
                <a:ea typeface="ＭＳ Ｐゴシック" charset="0"/>
              </a:rPr>
              <a:t>, less dense than water</a:t>
            </a:r>
          </a:p>
          <a:p>
            <a:r>
              <a:rPr lang="en-US" sz="2800" dirty="0">
                <a:ea typeface="ＭＳ Ｐゴシック" charset="0"/>
              </a:rPr>
              <a:t>Solubility: Generally insoluble in water </a:t>
            </a:r>
          </a:p>
        </p:txBody>
      </p:sp>
    </p:spTree>
    <p:extLst>
      <p:ext uri="{BB962C8B-B14F-4D97-AF65-F5344CB8AC3E}">
        <p14:creationId xmlns:p14="http://schemas.microsoft.com/office/powerpoint/2010/main" val="17694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591671" y="214870"/>
            <a:ext cx="78202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Physical Properties of Aromatic Compounds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01_T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71" y="1718234"/>
            <a:ext cx="4650858" cy="437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Unusual Addition of Bromine to Benzene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7837581" cy="190821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When bromine adds to benzene, a catalyst such as FeBr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is needed. 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The reaction that occurs is the substitution of a hydrogen atom by a bromine. 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Addition of Br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to the double bond is not observed.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2" name="Picture 1" descr="16_Pg767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92450"/>
            <a:ext cx="853440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214870"/>
            <a:ext cx="78202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IR and NMR Spectroscopy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46652" y="3325899"/>
            <a:ext cx="8252401" cy="2850011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C═C stretch absorption at 1600 cm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–1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  <a:p>
            <a:pPr lvl="0"/>
            <a:r>
              <a:rPr lang="en-US" i="1" dirty="0">
                <a:solidFill>
                  <a:srgbClr val="000000"/>
                </a:solidFill>
                <a:ea typeface="ＭＳ Ｐゴシック" charset="0"/>
              </a:rPr>
              <a:t>sp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C—H stretch just above 3000 cm</a:t>
            </a:r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–1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  <a:p>
            <a:pPr lvl="0"/>
            <a:r>
              <a:rPr lang="en-US" baseline="30000" dirty="0">
                <a:solidFill>
                  <a:srgbClr val="000000"/>
                </a:solidFill>
                <a:ea typeface="ＭＳ Ｐゴシック" charset="0"/>
              </a:rPr>
              <a:t>1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H NMR at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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7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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8 for H’s on aromatic ring</a:t>
            </a:r>
          </a:p>
          <a:p>
            <a:pPr lvl="0"/>
            <a:r>
              <a:rPr lang="en-US" baseline="30000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13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C NMR at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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120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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150, similar to alkene carbons </a:t>
            </a:r>
            <a:endParaRPr lang="en-US" sz="2800" dirty="0">
              <a:ea typeface="ＭＳ Ｐゴシック" charset="0"/>
            </a:endParaRPr>
          </a:p>
        </p:txBody>
      </p:sp>
      <p:pic>
        <p:nvPicPr>
          <p:cNvPr id="2" name="Picture 1" descr="16_Pg796_Un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5" y="1006139"/>
            <a:ext cx="7246471" cy="21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591671" y="214870"/>
            <a:ext cx="78202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Mass Spectrometry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1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9208"/>
            <a:ext cx="85344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756024" y="214870"/>
            <a:ext cx="78202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UV Spectroscopy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 descr="16_19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8" y="1126563"/>
            <a:ext cx="7614024" cy="52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_02_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" y="77216"/>
            <a:ext cx="8455152" cy="64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457200" y="558517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Resonance Energy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6" y="1987168"/>
            <a:ext cx="7852522" cy="383489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Benzene does not have the predicted heat of hydrogenation of –359 kJ/mol.  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The observed heat of hydrogenation is 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  –208 kJ/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mol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, a difference of 151 kJ.  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This difference between the predicted and the observed value is called the 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resonance energy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.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Molar Heats of Hydrogenation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 descr="16_02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7914"/>
            <a:ext cx="8534400" cy="505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9491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Annulenes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7837581" cy="2012859"/>
          </a:xfrm>
        </p:spPr>
        <p:txBody>
          <a:bodyPr/>
          <a:lstStyle/>
          <a:p>
            <a:r>
              <a:rPr lang="en-US" sz="2400" dirty="0" err="1">
                <a:ea typeface="ＭＳ Ｐゴシック" charset="0"/>
              </a:rPr>
              <a:t>Annulenes</a:t>
            </a:r>
            <a:r>
              <a:rPr lang="en-US" sz="2400" dirty="0">
                <a:ea typeface="ＭＳ Ｐゴシック" charset="0"/>
              </a:rPr>
              <a:t> are hydrocarbons with alternating single and double bonds.</a:t>
            </a:r>
          </a:p>
          <a:p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Benzene is a six-membered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annulene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, so it can be named [6]-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annulene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Cylobutadiene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is [4]-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annulene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cyclooctatetraene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is [8]-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annulene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.</a:t>
            </a:r>
            <a:endParaRPr lang="en-US" sz="2400" dirty="0">
              <a:ea typeface="ＭＳ Ｐゴシック" charset="0"/>
            </a:endParaRPr>
          </a:p>
        </p:txBody>
      </p:sp>
      <p:pic>
        <p:nvPicPr>
          <p:cNvPr id="3" name="Picture 2" descr="16_Pg768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78404"/>
            <a:ext cx="853440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14798</TotalTime>
  <Words>1687</Words>
  <Application>Microsoft Office PowerPoint</Application>
  <PresentationFormat>On-screen Show (4:3)</PresentationFormat>
  <Paragraphs>245</Paragraphs>
  <Slides>63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HA5Lect_template</vt:lpstr>
      <vt:lpstr>2_Default Design</vt:lpstr>
      <vt:lpstr>PowerPoint Presentation</vt:lpstr>
      <vt:lpstr>Discovery of Benzene</vt:lpstr>
      <vt:lpstr>Kekulé Structure</vt:lpstr>
      <vt:lpstr>Resonance Structures of Benzene</vt:lpstr>
      <vt:lpstr>Structure of Benzene</vt:lpstr>
      <vt:lpstr>Unusual Addition of Bromine to Benzene</vt:lpstr>
      <vt:lpstr>Resonance Energy</vt:lpstr>
      <vt:lpstr>Molar Heats of Hydrogenation</vt:lpstr>
      <vt:lpstr>Annulenes</vt:lpstr>
      <vt:lpstr>Failures of the Resonance Picture</vt:lpstr>
      <vt:lpstr>MO Rules for Benzene</vt:lpstr>
      <vt:lpstr>MOs for Benzene</vt:lpstr>
      <vt:lpstr>First MO of Benzene</vt:lpstr>
      <vt:lpstr>Intermediate MO of Benzene</vt:lpstr>
      <vt:lpstr>All-Antibonding MOs of Benzene</vt:lpstr>
      <vt:lpstr>Energy Diagram for  Benzene</vt:lpstr>
      <vt:lpstr>MOs for Cyclobutadiene</vt:lpstr>
      <vt:lpstr>Electronic Energy Diagram for Cyclobutadiene</vt:lpstr>
      <vt:lpstr>Polygon Rule</vt:lpstr>
      <vt:lpstr>Aromatic Requirements</vt:lpstr>
      <vt:lpstr>Nonaromatic Compounds</vt:lpstr>
      <vt:lpstr>Antiaromatic Compounds </vt:lpstr>
      <vt:lpstr>Hückel’s Rule</vt:lpstr>
      <vt:lpstr>Orbital Overlap of Cyclooctatetraene</vt:lpstr>
      <vt:lpstr>Annulenes</vt:lpstr>
      <vt:lpstr>[10]Annulene</vt:lpstr>
      <vt:lpstr>MO Derivation of  Hückel’s Rule </vt:lpstr>
      <vt:lpstr>Cyclopentadienyl Ions</vt:lpstr>
      <vt:lpstr>Deprotonation of Cyclopentadiene</vt:lpstr>
      <vt:lpstr>Orbital View of the Deprotonation  of Cyclopentadiene</vt:lpstr>
      <vt:lpstr>Cyclopentadienyl Cation</vt:lpstr>
      <vt:lpstr>Resonance Forms of Cyclopentadienyl Ions</vt:lpstr>
      <vt:lpstr>Cycloheptatrienyl Cation</vt:lpstr>
      <vt:lpstr>Cycloheptatrienyl Ions</vt:lpstr>
      <vt:lpstr>Cyclooctatetraene Dianion</vt:lpstr>
      <vt:lpstr>Which of the following is an aromatic compound?</vt:lpstr>
      <vt:lpstr>Pyridine Pi System</vt:lpstr>
      <vt:lpstr>Pyridine</vt:lpstr>
      <vt:lpstr>Pyrrole Pi System</vt:lpstr>
      <vt:lpstr>Pyrrole</vt:lpstr>
      <vt:lpstr>Basic or Nonbasic?</vt:lpstr>
      <vt:lpstr>Other Heterocyclics</vt:lpstr>
      <vt:lpstr>Is the molecule below aromatic, antiaromatic, or nonaromatic? </vt:lpstr>
      <vt:lpstr>Polynuclear Aromatic Hydrocarbons</vt:lpstr>
      <vt:lpstr>Naphthalene</vt:lpstr>
      <vt:lpstr>Larger Polynuclear  Aromatic Hydrocarbons</vt:lpstr>
      <vt:lpstr>Mutations</vt:lpstr>
      <vt:lpstr>Allotropes of Carbon</vt:lpstr>
      <vt:lpstr>Diamond</vt:lpstr>
      <vt:lpstr>Graphite</vt:lpstr>
      <vt:lpstr>Some New Allotropes</vt:lpstr>
      <vt:lpstr>Fused Heterocyclic Compounds</vt:lpstr>
      <vt:lpstr>Common Names of  Benzene Derivatives</vt:lpstr>
      <vt:lpstr>Disubstituted Benzenes</vt:lpstr>
      <vt:lpstr>Three or More Substituents </vt:lpstr>
      <vt:lpstr>Common Names for Disubstituted Benzenes</vt:lpstr>
      <vt:lpstr>Phenyl and Benzyl</vt:lpstr>
      <vt:lpstr>Physical Properties of Aromatic Compounds</vt:lpstr>
      <vt:lpstr>Physical Properties of Aromatic Compounds</vt:lpstr>
      <vt:lpstr>IR and NMR Spectroscopy</vt:lpstr>
      <vt:lpstr>Mass Spectrometry</vt:lpstr>
      <vt:lpstr>UV Spectroscopy</vt:lpstr>
      <vt:lpstr>PowerPoint Presentation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gexinc</cp:lastModifiedBy>
  <cp:revision>273</cp:revision>
  <dcterms:created xsi:type="dcterms:W3CDTF">2007-09-26T05:29:17Z</dcterms:created>
  <dcterms:modified xsi:type="dcterms:W3CDTF">2016-04-14T18:28:34Z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