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592" r:id="rId2"/>
  </p:sldMasterIdLst>
  <p:notesMasterIdLst>
    <p:notesMasterId r:id="rId86"/>
  </p:notesMasterIdLst>
  <p:handoutMasterIdLst>
    <p:handoutMasterId r:id="rId87"/>
  </p:handoutMasterIdLst>
  <p:sldIdLst>
    <p:sldId id="380" r:id="rId3"/>
    <p:sldId id="265"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445" r:id="rId69"/>
    <p:sldId id="446" r:id="rId70"/>
    <p:sldId id="447" r:id="rId71"/>
    <p:sldId id="448" r:id="rId72"/>
    <p:sldId id="449" r:id="rId73"/>
    <p:sldId id="450" r:id="rId74"/>
    <p:sldId id="451" r:id="rId75"/>
    <p:sldId id="452" r:id="rId76"/>
    <p:sldId id="453" r:id="rId77"/>
    <p:sldId id="454" r:id="rId78"/>
    <p:sldId id="455" r:id="rId79"/>
    <p:sldId id="456" r:id="rId80"/>
    <p:sldId id="457" r:id="rId81"/>
    <p:sldId id="458" r:id="rId82"/>
    <p:sldId id="459" r:id="rId83"/>
    <p:sldId id="460" r:id="rId84"/>
    <p:sldId id="461" r:id="rId8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80"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80"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80"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3399"/>
    <a:srgbClr val="FFFFCC"/>
    <a:srgbClr val="FF66FF"/>
    <a:srgbClr val="3333CC"/>
    <a:srgbClr val="143C83"/>
    <a:srgbClr val="FF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2" d="100"/>
          <a:sy n="82" d="100"/>
        </p:scale>
        <p:origin x="-660" y="-96"/>
      </p:cViewPr>
      <p:guideLst>
        <p:guide orient="horz" pos="2167"/>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ＭＳ Ｐゴシック"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1756ED1-7C99-4CAA-A494-A46823501D3C}" type="datetimeFigureOut">
              <a:rPr lang="en-US"/>
              <a:pPr>
                <a:defRPr/>
              </a:pPr>
              <a:t>4/14/2016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ea typeface="ＭＳ Ｐゴシック"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41522C9-F2DD-4E11-B892-780977A758A7}" type="slidenum">
              <a:rPr lang="en-US"/>
              <a:pPr>
                <a:defRPr/>
              </a:pPr>
              <a:t>‹#›</a:t>
            </a:fld>
            <a:endParaRPr lang="en-US"/>
          </a:p>
        </p:txBody>
      </p:sp>
    </p:spTree>
    <p:extLst>
      <p:ext uri="{BB962C8B-B14F-4D97-AF65-F5344CB8AC3E}">
        <p14:creationId xmlns:p14="http://schemas.microsoft.com/office/powerpoint/2010/main" val="30495980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AC438B5A-85D7-40B8-97AC-02390B22C029}" type="slidenum">
              <a:rPr lang="en-US"/>
              <a:pPr>
                <a:defRPr/>
              </a:pPr>
              <a:t>‹#›</a:t>
            </a:fld>
            <a:endParaRPr lang="en-US"/>
          </a:p>
        </p:txBody>
      </p:sp>
    </p:spTree>
    <p:extLst>
      <p:ext uri="{BB962C8B-B14F-4D97-AF65-F5344CB8AC3E}">
        <p14:creationId xmlns:p14="http://schemas.microsoft.com/office/powerpoint/2010/main" val="38653857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pitchFamily="80"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11</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12</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13</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14</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15</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16</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18</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19</a:t>
            </a:fld>
            <a:endParaRPr 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20</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21</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a:t>
            </a:fld>
            <a:endParaRPr 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22</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23</a:t>
            </a:fld>
            <a:endParaRPr 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24</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25</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26</a:t>
            </a:fld>
            <a:endParaRPr 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27</a:t>
            </a:fld>
            <a:endParaRPr 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28</a:t>
            </a:fld>
            <a:endParaRPr 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29</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31</a:t>
            </a:fld>
            <a:endParaRPr 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32</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a:t>
            </a:fld>
            <a:endParaRPr 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33</a:t>
            </a:fld>
            <a:endParaRPr 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34</a:t>
            </a:fld>
            <a:endParaRPr 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35</a:t>
            </a:fld>
            <a:endParaRPr 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36</a:t>
            </a:fld>
            <a:endParaRPr 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37</a:t>
            </a:fld>
            <a:endParaRPr 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38</a:t>
            </a:fld>
            <a:endParaRPr 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39</a:t>
            </a:fld>
            <a:endParaRPr 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40</a:t>
            </a:fld>
            <a:endParaRPr lang="en-US" sz="12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41</a:t>
            </a:fld>
            <a:endParaRPr 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42</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a:t>
            </a:fld>
            <a:endParaRPr 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43</a:t>
            </a:fld>
            <a:endParaRPr lang="en-US"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44</a:t>
            </a:fld>
            <a:endParaRPr lang="en-US"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45</a:t>
            </a:fld>
            <a:endParaRPr 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46</a:t>
            </a:fld>
            <a:endParaRPr lang="en-US"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47</a:t>
            </a:fld>
            <a:endParaRPr 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48</a:t>
            </a:fld>
            <a:endParaRPr lang="en-US" sz="12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49</a:t>
            </a:fld>
            <a:endParaRPr lang="en-US"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50</a:t>
            </a:fld>
            <a:endParaRPr lang="en-US" sz="12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51</a:t>
            </a:fld>
            <a:endParaRPr 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52</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a:t>
            </a:fld>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53</a:t>
            </a:fld>
            <a:endParaRPr lang="en-US" sz="12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54</a:t>
            </a:fld>
            <a:endParaRPr lang="en-US"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55</a:t>
            </a:fld>
            <a:endParaRPr lang="en-US" sz="12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56</a:t>
            </a:fld>
            <a:endParaRPr lang="en-US" sz="12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57</a:t>
            </a:fld>
            <a:endParaRPr lang="en-US" sz="12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58</a:t>
            </a:fld>
            <a:endParaRPr lang="en-US" sz="12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59</a:t>
            </a:fld>
            <a:endParaRPr 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60</a:t>
            </a:fld>
            <a:endParaRPr 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61</a:t>
            </a:fld>
            <a:endParaRPr 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62</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a:t>
            </a:fld>
            <a:endParaRPr 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63</a:t>
            </a:fld>
            <a:endParaRPr lang="en-US" sz="12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64</a:t>
            </a:fld>
            <a:endParaRPr lang="en-US"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65</a:t>
            </a:fld>
            <a:endParaRPr lang="en-US"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66</a:t>
            </a:fld>
            <a:endParaRPr lang="en-US"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67</a:t>
            </a:fld>
            <a:endParaRPr lang="en-US"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68</a:t>
            </a:fld>
            <a:endParaRPr lang="en-US"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69</a:t>
            </a:fld>
            <a:endParaRPr lang="en-US"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70</a:t>
            </a:fld>
            <a:endParaRPr lang="en-US"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71</a:t>
            </a:fld>
            <a:endParaRPr lang="en-US"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72</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a:t>
            </a:fld>
            <a:endParaRPr lang="en-US"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73</a:t>
            </a:fld>
            <a:endParaRPr lang="en-US"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74</a:t>
            </a:fld>
            <a:endParaRPr lang="en-US" sz="120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75</a:t>
            </a:fld>
            <a:endParaRPr lang="en-US"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76</a:t>
            </a:fld>
            <a:endParaRPr lang="en-US" sz="12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77</a:t>
            </a:fld>
            <a:endParaRPr lang="en-US" sz="120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78</a:t>
            </a:fld>
            <a:endParaRPr lang="en-US" sz="12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79</a:t>
            </a:fld>
            <a:endParaRPr lang="en-US" sz="120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80</a:t>
            </a:fld>
            <a:endParaRPr lang="en-US" sz="120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81</a:t>
            </a:fld>
            <a:endParaRPr lang="en-US" sz="120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82</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a:t>
            </a:fld>
            <a:endParaRPr lang="en-US" sz="120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83</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10</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ln>
            <a:noFill/>
          </a:ln>
        </p:spPr>
        <p:txBody>
          <a:bodyPr vert="horz"/>
          <a:lstStyle>
            <a:lvl1pPr>
              <a:defRPr>
                <a:ln>
                  <a:noFill/>
                </a:ln>
                <a:solidFill>
                  <a:srgbClr val="FF66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110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3402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3402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73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 name="Rectangle 24"/>
          <p:cNvSpPr>
            <a:spLocks noChangeArrowheads="1"/>
          </p:cNvSpPr>
          <p:nvPr userDrawn="1"/>
        </p:nvSpPr>
        <p:spPr bwMode="auto">
          <a:xfrm>
            <a:off x="0" y="6400800"/>
            <a:ext cx="9144000" cy="457200"/>
          </a:xfrm>
          <a:prstGeom prst="rect">
            <a:avLst/>
          </a:prstGeom>
          <a:solidFill>
            <a:srgbClr val="941C3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pic>
        <p:nvPicPr>
          <p:cNvPr id="5" name="Picture 10" descr="Pearson_Strap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8"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0"/>
          </p:nvPr>
        </p:nvSpPr>
        <p:spPr>
          <a:xfrm>
            <a:off x="1295400" y="16764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7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86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9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08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980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859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48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dirty="0">
                <a:latin typeface="+mn-lt"/>
                <a:ea typeface="ＭＳ Ｐゴシック" charset="0"/>
              </a:defRPr>
            </a:lvl1pPr>
          </a:lstStyle>
          <a:p>
            <a:pPr>
              <a:defRPr/>
            </a:pPr>
            <a:endParaRPr lang="en-GB" dirty="0"/>
          </a:p>
        </p:txBody>
      </p:sp>
    </p:spTree>
    <p:extLst>
      <p:ext uri="{BB962C8B-B14F-4D97-AF65-F5344CB8AC3E}">
        <p14:creationId xmlns:p14="http://schemas.microsoft.com/office/powerpoint/2010/main" val="152563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25977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558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86209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61347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47973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FF66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3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344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68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797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1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185913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spTree>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Lst>
  <p:timing>
    <p:tnLst>
      <p:par>
        <p:cTn id="1" dur="indefinite" restart="never" nodeType="tmRoot"/>
      </p:par>
    </p:tnLst>
  </p:timing>
  <p:hf sldNum="0" hdr="0" ftr="0" dt="0"/>
  <p:txStyles>
    <p:titleStyle>
      <a:lvl1pPr algn="l" rtl="0" eaLnBrk="0" fontAlgn="base" hangingPunct="0">
        <a:spcBef>
          <a:spcPct val="50000"/>
        </a:spcBef>
        <a:spcAft>
          <a:spcPct val="0"/>
        </a:spcAft>
        <a:defRPr sz="3200" b="1">
          <a:solidFill>
            <a:schemeClr val="tx1"/>
          </a:solidFill>
          <a:latin typeface="+mj-lt"/>
          <a:ea typeface="ＭＳ Ｐゴシック" pitchFamily="80" charset="-128"/>
          <a:cs typeface="+mj-cs"/>
        </a:defRPr>
      </a:lvl1pPr>
      <a:lvl2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2pPr>
      <a:lvl3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3pPr>
      <a:lvl4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4pPr>
      <a:lvl5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5pPr>
      <a:lvl6pPr marL="457200" algn="l" rtl="0" fontAlgn="base">
        <a:spcBef>
          <a:spcPct val="50000"/>
        </a:spcBef>
        <a:spcAft>
          <a:spcPct val="0"/>
        </a:spcAft>
        <a:defRPr sz="3200" b="1">
          <a:solidFill>
            <a:schemeClr val="bg1"/>
          </a:solidFill>
          <a:latin typeface="Arial" charset="0"/>
          <a:cs typeface="Times New Roman" charset="0"/>
        </a:defRPr>
      </a:lvl6pPr>
      <a:lvl7pPr marL="914400" algn="l" rtl="0" fontAlgn="base">
        <a:spcBef>
          <a:spcPct val="50000"/>
        </a:spcBef>
        <a:spcAft>
          <a:spcPct val="0"/>
        </a:spcAft>
        <a:defRPr sz="3200" b="1">
          <a:solidFill>
            <a:schemeClr val="bg1"/>
          </a:solidFill>
          <a:latin typeface="Arial" charset="0"/>
          <a:cs typeface="Times New Roman" charset="0"/>
        </a:defRPr>
      </a:lvl7pPr>
      <a:lvl8pPr marL="1371600" algn="l" rtl="0" fontAlgn="base">
        <a:spcBef>
          <a:spcPct val="50000"/>
        </a:spcBef>
        <a:spcAft>
          <a:spcPct val="0"/>
        </a:spcAft>
        <a:defRPr sz="3200" b="1">
          <a:solidFill>
            <a:schemeClr val="bg1"/>
          </a:solidFill>
          <a:latin typeface="Arial" charset="0"/>
          <a:cs typeface="Times New Roman" charset="0"/>
        </a:defRPr>
      </a:lvl8pPr>
      <a:lvl9pPr marL="1828800" algn="l" rtl="0" fontAlgn="base">
        <a:spcBef>
          <a:spcPct val="50000"/>
        </a:spcBef>
        <a:spcAft>
          <a:spcPct val="0"/>
        </a:spcAft>
        <a:defRPr sz="3200" b="1">
          <a:solidFill>
            <a:schemeClr val="bg1"/>
          </a:solidFill>
          <a:latin typeface="Arial"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gray">
          <a:xfrm>
            <a:off x="76200" y="6602413"/>
            <a:ext cx="53990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rPr>
              <a:t>© 2014 Pearson Education, Inc.</a:t>
            </a:r>
          </a:p>
        </p:txBody>
      </p:sp>
      <p:sp>
        <p:nvSpPr>
          <p:cNvPr id="245762" name="Rectangle 2"/>
          <p:cNvSpPr>
            <a:spLocks noGrp="1" noChangeArrowheads="1"/>
          </p:cNvSpPr>
          <p:nvPr>
            <p:ph type="title"/>
          </p:nvPr>
        </p:nvSpPr>
        <p:spPr bwMode="auto">
          <a:xfrm>
            <a:off x="457200" y="609600"/>
            <a:ext cx="82296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457200" y="29718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61" r:id="rId1"/>
    <p:sldLayoutId id="2147484855" r:id="rId2"/>
    <p:sldLayoutId id="2147484856" r:id="rId3"/>
    <p:sldLayoutId id="2147484857" r:id="rId4"/>
    <p:sldLayoutId id="2147484858" r:id="rId5"/>
    <p:sldLayoutId id="2147484859" r:id="rId6"/>
    <p:sldLayoutId id="2147484860" r:id="rId7"/>
    <p:sldLayoutId id="2147484862" r:id="rId8"/>
    <p:sldLayoutId id="2147484863" r:id="rId9"/>
    <p:sldLayoutId id="2147484864" r:id="rId10"/>
    <p:sldLayoutId id="2147484865" r:id="rId11"/>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000">
          <a:solidFill>
            <a:schemeClr val="tx2"/>
          </a:solidFill>
          <a:latin typeface="+mj-lt"/>
          <a:ea typeface="ＭＳ Ｐゴシック" pitchFamily="80" charset="-128"/>
          <a:cs typeface="+mj-cs"/>
        </a:defRPr>
      </a:lvl1pPr>
      <a:lvl2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2pPr>
      <a:lvl3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3pPr>
      <a:lvl4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4pPr>
      <a:lvl5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5pPr>
      <a:lvl6pPr marL="457200" algn="ctr" rtl="0" fontAlgn="base">
        <a:spcBef>
          <a:spcPct val="0"/>
        </a:spcBef>
        <a:spcAft>
          <a:spcPct val="0"/>
        </a:spcAft>
        <a:defRPr sz="3000">
          <a:solidFill>
            <a:schemeClr val="tx2"/>
          </a:solidFill>
          <a:latin typeface="Arial" charset="0"/>
          <a:ea typeface="ＭＳ Ｐゴシック" charset="0"/>
          <a:cs typeface="Arial" charset="0"/>
        </a:defRPr>
      </a:lvl6pPr>
      <a:lvl7pPr marL="914400" algn="ctr" rtl="0" fontAlgn="base">
        <a:spcBef>
          <a:spcPct val="0"/>
        </a:spcBef>
        <a:spcAft>
          <a:spcPct val="0"/>
        </a:spcAft>
        <a:defRPr sz="3000">
          <a:solidFill>
            <a:schemeClr val="tx2"/>
          </a:solidFill>
          <a:latin typeface="Arial" charset="0"/>
          <a:ea typeface="ＭＳ Ｐゴシック" charset="0"/>
          <a:cs typeface="Arial" charset="0"/>
        </a:defRPr>
      </a:lvl7pPr>
      <a:lvl8pPr marL="1371600" algn="ctr" rtl="0" fontAlgn="base">
        <a:spcBef>
          <a:spcPct val="0"/>
        </a:spcBef>
        <a:spcAft>
          <a:spcPct val="0"/>
        </a:spcAft>
        <a:defRPr sz="3000">
          <a:solidFill>
            <a:schemeClr val="tx2"/>
          </a:solidFill>
          <a:latin typeface="Arial" charset="0"/>
          <a:ea typeface="ＭＳ Ｐゴシック" charset="0"/>
          <a:cs typeface="Arial" charset="0"/>
        </a:defRPr>
      </a:lvl8pPr>
      <a:lvl9pPr marL="1828800" algn="ctr" rtl="0" fontAlgn="base">
        <a:spcBef>
          <a:spcPct val="0"/>
        </a:spcBef>
        <a:spcAft>
          <a:spcPct val="0"/>
        </a:spcAft>
        <a:defRPr sz="3000">
          <a:solidFill>
            <a:schemeClr val="tx2"/>
          </a:solidFill>
          <a:latin typeface="Arial" charset="0"/>
          <a:ea typeface="ＭＳ Ｐゴシック" charset="0"/>
          <a:cs typeface="Arial"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80" charset="-128"/>
          <a:cs typeface="+mn-cs"/>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5pPr>
      <a:lvl6pPr marL="27813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6pPr>
      <a:lvl7pPr marL="32385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7pPr>
      <a:lvl8pPr marL="36957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8pPr>
      <a:lvl9pPr marL="41529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7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3.jpg"/></Relationships>
</file>

<file path=ppt/slides/_rels/slide8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96.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704"/>
          <a:stretch/>
        </p:blipFill>
        <p:spPr>
          <a:xfrm>
            <a:off x="134600" y="1369006"/>
            <a:ext cx="5623941" cy="4272388"/>
          </a:xfrm>
          <a:prstGeom prst="rect">
            <a:avLst/>
          </a:prstGeom>
        </p:spPr>
      </p:pic>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14339" name="Rectangle 3"/>
          <p:cNvSpPr>
            <a:spLocks noChangeArrowheads="1"/>
          </p:cNvSpPr>
          <p:nvPr/>
        </p:nvSpPr>
        <p:spPr bwMode="auto">
          <a:xfrm>
            <a:off x="5758541" y="5410200"/>
            <a:ext cx="261552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defRPr/>
            </a:pPr>
            <a:r>
              <a:rPr lang="en-US" sz="2100" dirty="0">
                <a:latin typeface="+mn-lt"/>
              </a:rPr>
              <a:t>Chad Snyder, PhD</a:t>
            </a:r>
          </a:p>
          <a:p>
            <a:pPr eaLnBrk="1" hangingPunct="1">
              <a:lnSpc>
                <a:spcPct val="80000"/>
              </a:lnSpc>
              <a:spcBef>
                <a:spcPct val="20000"/>
              </a:spcBef>
              <a:defRPr/>
            </a:pPr>
            <a:r>
              <a:rPr lang="en-US" sz="2100" dirty="0">
                <a:latin typeface="+mn-lt"/>
              </a:rPr>
              <a:t>Grace College</a:t>
            </a:r>
          </a:p>
        </p:txBody>
      </p:sp>
      <p:sp>
        <p:nvSpPr>
          <p:cNvPr id="8197" name="Rectangle 2"/>
          <p:cNvSpPr txBox="1">
            <a:spLocks noChangeArrowheads="1"/>
          </p:cNvSpPr>
          <p:nvPr/>
        </p:nvSpPr>
        <p:spPr bwMode="auto">
          <a:xfrm>
            <a:off x="5205413" y="2286000"/>
            <a:ext cx="3873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a:r>
              <a:rPr lang="en-US" altLang="en-US" sz="4000" dirty="0">
                <a:solidFill>
                  <a:schemeClr val="tx2"/>
                </a:solidFill>
                <a:latin typeface="Arial" charset="0"/>
              </a:rPr>
              <a:t>Chapter </a:t>
            </a:r>
            <a:r>
              <a:rPr lang="en-US" altLang="en-US" sz="4000" dirty="0" smtClean="0">
                <a:solidFill>
                  <a:schemeClr val="tx2"/>
                </a:solidFill>
                <a:latin typeface="Arial" charset="0"/>
              </a:rPr>
              <a:t>18</a:t>
            </a:r>
            <a:r>
              <a:rPr lang="en-US" altLang="en-US" sz="4000" dirty="0">
                <a:solidFill>
                  <a:schemeClr val="tx2"/>
                </a:solidFill>
                <a:latin typeface="Arial" charset="0"/>
              </a:rPr>
              <a:t/>
            </a:r>
            <a:br>
              <a:rPr lang="en-US" altLang="en-US" sz="4000" dirty="0">
                <a:solidFill>
                  <a:schemeClr val="tx2"/>
                </a:solidFill>
                <a:latin typeface="Arial" charset="0"/>
              </a:rPr>
            </a:br>
            <a:r>
              <a:rPr lang="en-US" altLang="en-US" sz="4000" dirty="0">
                <a:solidFill>
                  <a:schemeClr val="tx2"/>
                </a:solidFill>
                <a:latin typeface="Arial" charset="0"/>
              </a:rPr>
              <a:t>Lecture</a:t>
            </a:r>
          </a:p>
        </p:txBody>
      </p:sp>
      <p:sp>
        <p:nvSpPr>
          <p:cNvPr id="13" name="Rectangle 8"/>
          <p:cNvSpPr>
            <a:spLocks noChangeArrowheads="1"/>
          </p:cNvSpPr>
          <p:nvPr/>
        </p:nvSpPr>
        <p:spPr bwMode="auto">
          <a:xfrm>
            <a:off x="5205413" y="525463"/>
            <a:ext cx="3873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en-US" sz="2800" i="1" dirty="0">
                <a:latin typeface="+mj-lt"/>
                <a:sym typeface="Symbol" pitchFamily="80" charset="2"/>
              </a:rPr>
              <a:t>Organic Chemistry</a:t>
            </a:r>
            <a:r>
              <a:rPr lang="en-US" altLang="en-US" sz="2800" dirty="0">
                <a:latin typeface="+mj-lt"/>
                <a:sym typeface="Symbol" pitchFamily="80" charset="2"/>
              </a:rPr>
              <a:t>, </a:t>
            </a:r>
            <a:br>
              <a:rPr lang="en-US" altLang="en-US" sz="2800" dirty="0">
                <a:latin typeface="+mj-lt"/>
                <a:sym typeface="Symbol" pitchFamily="80" charset="2"/>
              </a:rPr>
            </a:br>
            <a:r>
              <a:rPr lang="en-US" altLang="en-US" sz="2800" dirty="0">
                <a:latin typeface="+mj-lt"/>
                <a:sym typeface="Symbol" pitchFamily="80" charset="2"/>
              </a:rPr>
              <a:t>9</a:t>
            </a:r>
            <a:r>
              <a:rPr lang="en-US" altLang="en-US" sz="2800" baseline="30000" dirty="0">
                <a:latin typeface="+mj-lt"/>
                <a:sym typeface="Symbol" pitchFamily="80" charset="2"/>
              </a:rPr>
              <a:t>th</a:t>
            </a:r>
            <a:r>
              <a:rPr lang="en-US" altLang="en-US" sz="2800" dirty="0">
                <a:latin typeface="+mj-lt"/>
                <a:sym typeface="Symbol" pitchFamily="80" charset="2"/>
              </a:rPr>
              <a:t> Edition</a:t>
            </a:r>
            <a:br>
              <a:rPr lang="en-US" altLang="en-US" sz="2800" dirty="0">
                <a:latin typeface="+mj-lt"/>
                <a:sym typeface="Symbol" pitchFamily="80" charset="2"/>
              </a:rPr>
            </a:br>
            <a:r>
              <a:rPr lang="en-US" altLang="en-US" sz="2800" dirty="0">
                <a:latin typeface="+mj-lt"/>
                <a:sym typeface="Symbol" pitchFamily="80" charset="2"/>
              </a:rPr>
              <a:t>L. G. Wade, Jr.</a:t>
            </a:r>
          </a:p>
        </p:txBody>
      </p:sp>
      <p:sp>
        <p:nvSpPr>
          <p:cNvPr id="8199" name="Rectangle 10"/>
          <p:cNvSpPr txBox="1">
            <a:spLocks noChangeArrowheads="1"/>
          </p:cNvSpPr>
          <p:nvPr/>
        </p:nvSpPr>
        <p:spPr bwMode="auto">
          <a:xfrm>
            <a:off x="5205413" y="3505200"/>
            <a:ext cx="3863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eaLnBrk="1" hangingPunct="1">
              <a:buFont typeface="Arial" charset="0"/>
              <a:buNone/>
            </a:pPr>
            <a:r>
              <a:rPr lang="en-US" altLang="en-US" sz="2800" dirty="0">
                <a:solidFill>
                  <a:schemeClr val="tx2"/>
                </a:solidFill>
                <a:latin typeface="Arial" charset="0"/>
              </a:rPr>
              <a:t>Ketones and Aldehydes</a:t>
            </a:r>
          </a:p>
        </p:txBody>
      </p:sp>
      <p:sp>
        <p:nvSpPr>
          <p:cNvPr id="10" name="Rectangle 8"/>
          <p:cNvSpPr>
            <a:spLocks noChangeArrowheads="1"/>
          </p:cNvSpPr>
          <p:nvPr/>
        </p:nvSpPr>
        <p:spPr bwMode="gray">
          <a:xfrm>
            <a:off x="315914" y="6115844"/>
            <a:ext cx="234870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Carbonyl as Substituent</a:t>
            </a:r>
            <a:endParaRPr lang="en-US" sz="4400" b="0" dirty="0" smtClean="0">
              <a:solidFill>
                <a:schemeClr val="tx1"/>
              </a:solidFill>
            </a:endParaRPr>
          </a:p>
        </p:txBody>
      </p:sp>
      <p:sp>
        <p:nvSpPr>
          <p:cNvPr id="5" name="Rectangle 3"/>
          <p:cNvSpPr txBox="1">
            <a:spLocks noChangeArrowheads="1"/>
          </p:cNvSpPr>
          <p:nvPr/>
        </p:nvSpPr>
        <p:spPr bwMode="auto">
          <a:xfrm>
            <a:off x="337447" y="1600200"/>
            <a:ext cx="8599723" cy="172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800" smtClean="0"/>
              <a:t>On a molecule with a higher-priority functional group, a ketone is an oxo and an aldehyde is a formyl</a:t>
            </a:r>
            <a:r>
              <a:rPr lang="en-US" altLang="en-US" sz="2800" i="1" smtClean="0"/>
              <a:t> </a:t>
            </a:r>
            <a:r>
              <a:rPr lang="en-US" altLang="en-US" sz="2800" smtClean="0"/>
              <a:t>group</a:t>
            </a:r>
            <a:r>
              <a:rPr lang="en-US" altLang="en-US" sz="2800" i="1" smtClean="0"/>
              <a:t>.</a:t>
            </a:r>
          </a:p>
          <a:p>
            <a:pPr>
              <a:lnSpc>
                <a:spcPct val="90000"/>
              </a:lnSpc>
            </a:pPr>
            <a:r>
              <a:rPr lang="en-US" altLang="en-US" sz="2800" smtClean="0"/>
              <a:t>Aldehydes have a higher priority than ketones.</a:t>
            </a:r>
            <a:endParaRPr lang="en-US" altLang="en-US" sz="28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242"/>
          <a:stretch/>
        </p:blipFill>
        <p:spPr>
          <a:xfrm>
            <a:off x="304800" y="3940628"/>
            <a:ext cx="8534400" cy="1817915"/>
          </a:xfrm>
          <a:prstGeom prst="rect">
            <a:avLst/>
          </a:prstGeom>
        </p:spPr>
      </p:pic>
    </p:spTree>
    <p:extLst>
      <p:ext uri="{BB962C8B-B14F-4D97-AF65-F5344CB8AC3E}">
        <p14:creationId xmlns:p14="http://schemas.microsoft.com/office/powerpoint/2010/main" val="3491996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Functional Group Priority</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2362199" y="1291046"/>
            <a:ext cx="4180550" cy="4793060"/>
          </a:xfrm>
          <a:prstGeom prst="rect">
            <a:avLst/>
          </a:prstGeom>
        </p:spPr>
      </p:pic>
    </p:spTree>
    <p:extLst>
      <p:ext uri="{BB962C8B-B14F-4D97-AF65-F5344CB8AC3E}">
        <p14:creationId xmlns:p14="http://schemas.microsoft.com/office/powerpoint/2010/main" val="3395187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Common Names for Ketones</a:t>
            </a:r>
            <a:endParaRPr lang="en-US" sz="4400" b="0" dirty="0" smtClean="0">
              <a:solidFill>
                <a:schemeClr val="tx1"/>
              </a:solidFill>
            </a:endParaRPr>
          </a:p>
        </p:txBody>
      </p:sp>
      <p:sp>
        <p:nvSpPr>
          <p:cNvPr id="4" name="Rectangle 3"/>
          <p:cNvSpPr txBox="1">
            <a:spLocks noChangeArrowheads="1"/>
          </p:cNvSpPr>
          <p:nvPr/>
        </p:nvSpPr>
        <p:spPr bwMode="auto">
          <a:xfrm>
            <a:off x="348334" y="1404221"/>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dirty="0" smtClean="0"/>
              <a:t>Named as alkyl attachments to —C═O</a:t>
            </a:r>
          </a:p>
          <a:p>
            <a:r>
              <a:rPr lang="en-US" altLang="en-US" dirty="0" smtClean="0"/>
              <a:t>Use Greek letters instead of numbers.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201"/>
          <a:stretch/>
        </p:blipFill>
        <p:spPr>
          <a:xfrm>
            <a:off x="304800" y="3015343"/>
            <a:ext cx="8534400" cy="2601686"/>
          </a:xfrm>
          <a:prstGeom prst="rect">
            <a:avLst/>
          </a:prstGeom>
        </p:spPr>
      </p:pic>
    </p:spTree>
    <p:extLst>
      <p:ext uri="{BB962C8B-B14F-4D97-AF65-F5344CB8AC3E}">
        <p14:creationId xmlns:p14="http://schemas.microsoft.com/office/powerpoint/2010/main" val="3994780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Common Names of Acids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and </a:t>
            </a:r>
            <a:r>
              <a:rPr lang="en-US" sz="4400" b="0" dirty="0">
                <a:solidFill>
                  <a:schemeClr val="tx1"/>
                </a:solidFill>
              </a:rPr>
              <a:t>Aldehydes</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81"/>
          <a:stretch/>
        </p:blipFill>
        <p:spPr>
          <a:xfrm>
            <a:off x="1926770" y="1726472"/>
            <a:ext cx="5072743" cy="4796521"/>
          </a:xfrm>
          <a:prstGeom prst="rect">
            <a:avLst/>
          </a:prstGeom>
        </p:spPr>
      </p:pic>
    </p:spTree>
    <p:extLst>
      <p:ext uri="{BB962C8B-B14F-4D97-AF65-F5344CB8AC3E}">
        <p14:creationId xmlns:p14="http://schemas.microsoft.com/office/powerpoint/2010/main" val="2355661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Historical Common Names</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781"/>
          <a:stretch/>
        </p:blipFill>
        <p:spPr>
          <a:xfrm>
            <a:off x="304800" y="1495261"/>
            <a:ext cx="8534400" cy="175956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485"/>
          <a:stretch/>
        </p:blipFill>
        <p:spPr>
          <a:xfrm>
            <a:off x="1050471" y="4006814"/>
            <a:ext cx="7043057" cy="1445623"/>
          </a:xfrm>
          <a:prstGeom prst="rect">
            <a:avLst/>
          </a:prstGeom>
        </p:spPr>
      </p:pic>
    </p:spTree>
    <p:extLst>
      <p:ext uri="{BB962C8B-B14F-4D97-AF65-F5344CB8AC3E}">
        <p14:creationId xmlns:p14="http://schemas.microsoft.com/office/powerpoint/2010/main" val="2907214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Boiling Points</a:t>
            </a:r>
            <a:endParaRPr lang="en-US" sz="4400" b="0" dirty="0" smtClean="0">
              <a:solidFill>
                <a:schemeClr val="tx1"/>
              </a:solidFill>
            </a:endParaRPr>
          </a:p>
        </p:txBody>
      </p:sp>
      <p:sp>
        <p:nvSpPr>
          <p:cNvPr id="5" name="Rectangle 4"/>
          <p:cNvSpPr txBox="1">
            <a:spLocks noChangeArrowheads="1"/>
          </p:cNvSpPr>
          <p:nvPr/>
        </p:nvSpPr>
        <p:spPr>
          <a:xfrm>
            <a:off x="348334" y="3733799"/>
            <a:ext cx="8556180" cy="163285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Ketones and aldehydes are more polar, so they have a higher boiling point than comparable alkanes or ethers.</a:t>
            </a:r>
          </a:p>
          <a:p>
            <a:r>
              <a:rPr lang="en-US" altLang="en-US" sz="2800" dirty="0" smtClean="0"/>
              <a:t>They cannot hydrogen-bond to each other, so their boiling point is lower than the comparable alcohol.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3925"/>
          <a:stretch/>
        </p:blipFill>
        <p:spPr>
          <a:xfrm>
            <a:off x="304800" y="1780468"/>
            <a:ext cx="8534400" cy="1038932"/>
          </a:xfrm>
          <a:prstGeom prst="rect">
            <a:avLst/>
          </a:prstGeom>
        </p:spPr>
      </p:pic>
    </p:spTree>
    <p:extLst>
      <p:ext uri="{BB962C8B-B14F-4D97-AF65-F5344CB8AC3E}">
        <p14:creationId xmlns:p14="http://schemas.microsoft.com/office/powerpoint/2010/main" val="797994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Solubility of Ketones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and </a:t>
            </a:r>
            <a:r>
              <a:rPr lang="en-US" sz="4400" b="0" dirty="0">
                <a:solidFill>
                  <a:schemeClr val="tx1"/>
                </a:solidFill>
              </a:rPr>
              <a:t>Aldehydes</a:t>
            </a:r>
            <a:endParaRPr lang="en-US" sz="4400" b="0" dirty="0" smtClean="0">
              <a:solidFill>
                <a:schemeClr val="tx1"/>
              </a:solidFill>
            </a:endParaRPr>
          </a:p>
        </p:txBody>
      </p:sp>
      <p:sp>
        <p:nvSpPr>
          <p:cNvPr id="6" name="Rectangle 3"/>
          <p:cNvSpPr txBox="1">
            <a:spLocks noChangeArrowheads="1"/>
          </p:cNvSpPr>
          <p:nvPr/>
        </p:nvSpPr>
        <p:spPr>
          <a:xfrm>
            <a:off x="348348" y="1817924"/>
            <a:ext cx="8458200" cy="213359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Good solvent for alcohols</a:t>
            </a:r>
          </a:p>
          <a:p>
            <a:r>
              <a:rPr lang="en-US" altLang="en-US" sz="2800" dirty="0" smtClean="0"/>
              <a:t>Lone pair of electrons on oxygen of carbonyl can accept a hydrogen bond from O—H or N—H.</a:t>
            </a:r>
          </a:p>
          <a:p>
            <a:r>
              <a:rPr lang="en-US" altLang="en-US" sz="2800" dirty="0" smtClean="0"/>
              <a:t>Acetone and acetaldehyde are miscible in water.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75"/>
          <a:stretch/>
        </p:blipFill>
        <p:spPr>
          <a:xfrm>
            <a:off x="1341840" y="4158345"/>
            <a:ext cx="5962473" cy="2127325"/>
          </a:xfrm>
          <a:prstGeom prst="rect">
            <a:avLst/>
          </a:prstGeom>
        </p:spPr>
      </p:pic>
    </p:spTree>
    <p:extLst>
      <p:ext uri="{BB962C8B-B14F-4D97-AF65-F5344CB8AC3E}">
        <p14:creationId xmlns:p14="http://schemas.microsoft.com/office/powerpoint/2010/main" val="1655408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546"/>
          <a:stretch/>
        </p:blipFill>
        <p:spPr>
          <a:xfrm>
            <a:off x="1152144" y="93616"/>
            <a:ext cx="6839712" cy="6416040"/>
          </a:xfrm>
          <a:prstGeom prst="rect">
            <a:avLst/>
          </a:prstGeom>
        </p:spPr>
      </p:pic>
    </p:spTree>
    <p:extLst>
      <p:ext uri="{BB962C8B-B14F-4D97-AF65-F5344CB8AC3E}">
        <p14:creationId xmlns:p14="http://schemas.microsoft.com/office/powerpoint/2010/main" val="366014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Formaldehyde</a:t>
            </a:r>
            <a:endParaRPr lang="en-US" sz="4400" b="0" dirty="0" smtClean="0">
              <a:solidFill>
                <a:schemeClr val="tx1"/>
              </a:solidFill>
            </a:endParaRPr>
          </a:p>
        </p:txBody>
      </p:sp>
      <p:sp>
        <p:nvSpPr>
          <p:cNvPr id="5" name="Rectangle 3"/>
          <p:cNvSpPr txBox="1">
            <a:spLocks noChangeArrowheads="1"/>
          </p:cNvSpPr>
          <p:nvPr/>
        </p:nvSpPr>
        <p:spPr>
          <a:xfrm>
            <a:off x="348333" y="4561121"/>
            <a:ext cx="8382009" cy="17852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t>Gas at room temperature</a:t>
            </a:r>
          </a:p>
          <a:p>
            <a:r>
              <a:rPr lang="en-US" altLang="en-US" sz="2400" dirty="0" smtClean="0"/>
              <a:t>Formalin is a 40% aqueous solution.</a:t>
            </a:r>
          </a:p>
          <a:p>
            <a:r>
              <a:rPr lang="en-US" altLang="en-US" sz="2400" dirty="0" err="1" smtClean="0"/>
              <a:t>Trioxane</a:t>
            </a:r>
            <a:r>
              <a:rPr lang="en-US" altLang="en-US" sz="2400" dirty="0" smtClean="0"/>
              <a:t> is a cyclic </a:t>
            </a:r>
            <a:r>
              <a:rPr lang="en-US" altLang="en-US" sz="2400" dirty="0" err="1" smtClean="0"/>
              <a:t>trimer</a:t>
            </a:r>
            <a:r>
              <a:rPr lang="en-US" altLang="en-US" sz="2400" dirty="0" smtClean="0"/>
              <a:t> of formaldehyde. </a:t>
            </a:r>
          </a:p>
          <a:p>
            <a:r>
              <a:rPr lang="en-US" altLang="en-US" sz="2400" dirty="0" smtClean="0"/>
              <a:t>When </a:t>
            </a:r>
            <a:r>
              <a:rPr lang="en-US" altLang="en-US" sz="2400" dirty="0" err="1" smtClean="0"/>
              <a:t>trioxane</a:t>
            </a:r>
            <a:r>
              <a:rPr lang="en-US" altLang="en-US" sz="2400" dirty="0" smtClean="0"/>
              <a:t> is heated, it generates formaldehyde.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020"/>
          <a:stretch/>
        </p:blipFill>
        <p:spPr>
          <a:xfrm>
            <a:off x="1042538" y="1165095"/>
            <a:ext cx="6993597" cy="3202782"/>
          </a:xfrm>
          <a:prstGeom prst="rect">
            <a:avLst/>
          </a:prstGeom>
        </p:spPr>
      </p:pic>
    </p:spTree>
    <p:extLst>
      <p:ext uri="{BB962C8B-B14F-4D97-AF65-F5344CB8AC3E}">
        <p14:creationId xmlns:p14="http://schemas.microsoft.com/office/powerpoint/2010/main" val="3314411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Infrared (IR) Spectroscopy</a:t>
            </a:r>
            <a:endParaRPr lang="en-US" sz="4400" b="0" dirty="0" smtClean="0">
              <a:solidFill>
                <a:schemeClr val="tx1"/>
              </a:solidFill>
            </a:endParaRPr>
          </a:p>
        </p:txBody>
      </p:sp>
      <p:sp>
        <p:nvSpPr>
          <p:cNvPr id="6" name="Rectangle 3"/>
          <p:cNvSpPr txBox="1">
            <a:spLocks noChangeArrowheads="1"/>
          </p:cNvSpPr>
          <p:nvPr/>
        </p:nvSpPr>
        <p:spPr>
          <a:xfrm>
            <a:off x="348333" y="4376057"/>
            <a:ext cx="8697695" cy="1828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t>Very strong C═O stretch around 1710 cm</a:t>
            </a:r>
            <a:r>
              <a:rPr lang="en-US" altLang="en-US" sz="2400" baseline="30000" dirty="0" smtClean="0"/>
              <a:t>–1</a:t>
            </a:r>
            <a:r>
              <a:rPr lang="en-US" altLang="en-US" sz="2400" dirty="0" smtClean="0"/>
              <a:t> for ketones and 1725 cm</a:t>
            </a:r>
            <a:r>
              <a:rPr lang="en-US" altLang="en-US" sz="2400" baseline="30000" dirty="0" smtClean="0"/>
              <a:t>–1</a:t>
            </a:r>
            <a:r>
              <a:rPr lang="en-US" altLang="en-US" sz="2400" dirty="0" smtClean="0"/>
              <a:t> for simple aldehydes</a:t>
            </a:r>
          </a:p>
          <a:p>
            <a:r>
              <a:rPr lang="en-US" altLang="en-US" sz="2400" dirty="0" smtClean="0"/>
              <a:t>Additional C—H stretches for aldehyde: Two absorptions at 2710 cm</a:t>
            </a:r>
            <a:r>
              <a:rPr lang="en-US" altLang="en-US" sz="2400" baseline="30000" dirty="0" smtClean="0"/>
              <a:t>–1</a:t>
            </a:r>
            <a:r>
              <a:rPr lang="en-US" altLang="en-US" sz="2400" dirty="0" smtClean="0"/>
              <a:t> and 2810 cm</a:t>
            </a:r>
            <a:r>
              <a:rPr lang="en-US" altLang="en-US" sz="2400" baseline="30000" dirty="0" smtClean="0"/>
              <a:t>–1</a:t>
            </a:r>
            <a:endParaRPr lang="en-US" altLang="en-US" sz="2400" b="1"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507"/>
          <a:stretch/>
        </p:blipFill>
        <p:spPr>
          <a:xfrm>
            <a:off x="304800" y="1819656"/>
            <a:ext cx="8534400" cy="1990344"/>
          </a:xfrm>
          <a:prstGeom prst="rect">
            <a:avLst/>
          </a:prstGeom>
        </p:spPr>
      </p:pic>
    </p:spTree>
    <p:extLst>
      <p:ext uri="{BB962C8B-B14F-4D97-AF65-F5344CB8AC3E}">
        <p14:creationId xmlns:p14="http://schemas.microsoft.com/office/powerpoint/2010/main" val="2852056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Classes of Carbonyl Compounds</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241"/>
          <a:stretch/>
        </p:blipFill>
        <p:spPr>
          <a:xfrm>
            <a:off x="304800" y="2229395"/>
            <a:ext cx="8534400" cy="373597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IR Spectra</a:t>
            </a:r>
            <a:endParaRPr lang="en-US" sz="4400" b="0" dirty="0" smtClean="0">
              <a:solidFill>
                <a:schemeClr val="tx1"/>
              </a:solidFill>
            </a:endParaRPr>
          </a:p>
        </p:txBody>
      </p:sp>
      <p:sp>
        <p:nvSpPr>
          <p:cNvPr id="5" name="Rectangle 5"/>
          <p:cNvSpPr txBox="1">
            <a:spLocks noChangeArrowheads="1"/>
          </p:cNvSpPr>
          <p:nvPr/>
        </p:nvSpPr>
        <p:spPr>
          <a:xfrm>
            <a:off x="337448" y="4452257"/>
            <a:ext cx="7772400" cy="1828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800" dirty="0" smtClean="0">
                <a:solidFill>
                  <a:srgbClr val="000000"/>
                </a:solidFill>
              </a:rPr>
              <a:t>Conjugation lowers the carbonyl stretching frequencies to about 1685 cm</a:t>
            </a:r>
            <a:r>
              <a:rPr lang="en-US" altLang="en-US" sz="2800" baseline="30000" dirty="0" smtClean="0">
                <a:solidFill>
                  <a:srgbClr val="000000"/>
                </a:solidFill>
              </a:rPr>
              <a:t>–1</a:t>
            </a:r>
            <a:r>
              <a:rPr lang="en-US" altLang="en-US" sz="2800" dirty="0" smtClean="0">
                <a:solidFill>
                  <a:srgbClr val="000000"/>
                </a:solidFill>
              </a:rPr>
              <a:t>.</a:t>
            </a:r>
            <a:endParaRPr lang="en-US" altLang="en-US" sz="2800" dirty="0" smtClean="0"/>
          </a:p>
          <a:p>
            <a:pPr>
              <a:lnSpc>
                <a:spcPct val="90000"/>
              </a:lnSpc>
            </a:pPr>
            <a:r>
              <a:rPr lang="en-US" altLang="en-US" sz="2800" dirty="0" smtClean="0">
                <a:solidFill>
                  <a:srgbClr val="000000"/>
                </a:solidFill>
              </a:rPr>
              <a:t>Rings that have ring strain have higher C═O frequencies.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262"/>
          <a:stretch/>
        </p:blipFill>
        <p:spPr>
          <a:xfrm>
            <a:off x="304800" y="1253164"/>
            <a:ext cx="8534400" cy="2720122"/>
          </a:xfrm>
          <a:prstGeom prst="rect">
            <a:avLst/>
          </a:prstGeom>
        </p:spPr>
      </p:pic>
    </p:spTree>
    <p:extLst>
      <p:ext uri="{BB962C8B-B14F-4D97-AF65-F5344CB8AC3E}">
        <p14:creationId xmlns:p14="http://schemas.microsoft.com/office/powerpoint/2010/main" val="2985483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Proton NMR Spectra</a:t>
            </a:r>
            <a:endParaRPr lang="en-US" sz="4400" b="0" dirty="0" smtClean="0">
              <a:solidFill>
                <a:schemeClr val="tx1"/>
              </a:solidFill>
            </a:endParaRPr>
          </a:p>
        </p:txBody>
      </p:sp>
      <p:sp>
        <p:nvSpPr>
          <p:cNvPr id="6" name="Rectangle 6"/>
          <p:cNvSpPr txBox="1">
            <a:spLocks noChangeArrowheads="1"/>
          </p:cNvSpPr>
          <p:nvPr/>
        </p:nvSpPr>
        <p:spPr>
          <a:xfrm>
            <a:off x="348334" y="3810938"/>
            <a:ext cx="7772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solidFill>
                  <a:srgbClr val="000000"/>
                </a:solidFill>
              </a:rPr>
              <a:t>Aldehyde protons normally absorb between </a:t>
            </a:r>
            <a:r>
              <a:rPr lang="en-US" altLang="en-US" sz="2800" dirty="0" smtClean="0">
                <a:solidFill>
                  <a:srgbClr val="000000"/>
                </a:solidFill>
              </a:rPr>
              <a:t/>
            </a:r>
            <a:br>
              <a:rPr lang="en-US" altLang="en-US" sz="2800" dirty="0" smtClean="0">
                <a:solidFill>
                  <a:srgbClr val="000000"/>
                </a:solidFill>
              </a:rPr>
            </a:br>
            <a:r>
              <a:rPr lang="el-GR" altLang="en-US" sz="2800" i="1" dirty="0" smtClean="0">
                <a:latin typeface="Symbol" charset="2"/>
                <a:cs typeface="Symbol" charset="2"/>
                <a:sym typeface="Symbol"/>
              </a:rPr>
              <a:t> </a:t>
            </a:r>
            <a:r>
              <a:rPr lang="en-US" altLang="en-US" sz="2800" dirty="0" smtClean="0">
                <a:cs typeface="Symbol" charset="2"/>
                <a:sym typeface="Symbol"/>
              </a:rPr>
              <a:t>9</a:t>
            </a:r>
            <a:r>
              <a:rPr lang="en-US" altLang="en-US" sz="2800" dirty="0" smtClean="0">
                <a:solidFill>
                  <a:srgbClr val="000000"/>
                </a:solidFill>
              </a:rPr>
              <a:t> </a:t>
            </a:r>
            <a:r>
              <a:rPr lang="en-US" altLang="en-US" sz="2800" dirty="0" smtClean="0">
                <a:solidFill>
                  <a:srgbClr val="000000"/>
                </a:solidFill>
              </a:rPr>
              <a:t>and </a:t>
            </a:r>
            <a:r>
              <a:rPr lang="el-GR" altLang="en-US" sz="2800" i="1" dirty="0">
                <a:latin typeface="Symbol" charset="2"/>
                <a:cs typeface="Symbol" charset="2"/>
                <a:sym typeface="Symbol"/>
              </a:rPr>
              <a:t> </a:t>
            </a:r>
            <a:r>
              <a:rPr lang="en-US" altLang="en-US" sz="2800" dirty="0" smtClean="0">
                <a:solidFill>
                  <a:srgbClr val="000000"/>
                </a:solidFill>
              </a:rPr>
              <a:t>10</a:t>
            </a:r>
            <a:r>
              <a:rPr lang="en-US" altLang="en-US" sz="2800" dirty="0" smtClean="0">
                <a:solidFill>
                  <a:srgbClr val="000000"/>
                </a:solidFill>
              </a:rPr>
              <a:t>.  </a:t>
            </a:r>
          </a:p>
          <a:p>
            <a:r>
              <a:rPr lang="en-US" altLang="en-US" sz="2800" dirty="0" smtClean="0">
                <a:solidFill>
                  <a:srgbClr val="000000"/>
                </a:solidFill>
              </a:rPr>
              <a:t>Protons of the </a:t>
            </a:r>
            <a:r>
              <a:rPr lang="el-GR" altLang="en-US" sz="2800" i="1" dirty="0"/>
              <a:t>α</a:t>
            </a:r>
            <a:r>
              <a:rPr lang="en-US" altLang="en-US" sz="2800" dirty="0" smtClean="0">
                <a:solidFill>
                  <a:srgbClr val="000000"/>
                </a:solidFill>
              </a:rPr>
              <a:t> carbon usually absorb between </a:t>
            </a:r>
            <a:r>
              <a:rPr lang="el-GR" altLang="en-US" sz="2800" i="1" dirty="0">
                <a:latin typeface="Symbol" charset="2"/>
                <a:cs typeface="Symbol" charset="2"/>
                <a:sym typeface="Symbol"/>
              </a:rPr>
              <a:t> </a:t>
            </a:r>
            <a:r>
              <a:rPr lang="en-US" altLang="en-US" sz="2800" dirty="0" smtClean="0">
                <a:solidFill>
                  <a:srgbClr val="000000"/>
                </a:solidFill>
              </a:rPr>
              <a:t>2.1 </a:t>
            </a:r>
            <a:r>
              <a:rPr lang="en-US" altLang="en-US" sz="2800" dirty="0" smtClean="0">
                <a:solidFill>
                  <a:srgbClr val="000000"/>
                </a:solidFill>
              </a:rPr>
              <a:t>and </a:t>
            </a:r>
            <a:r>
              <a:rPr lang="el-GR" altLang="en-US" sz="2800" i="1" dirty="0">
                <a:latin typeface="Symbol" charset="2"/>
                <a:cs typeface="Symbol" charset="2"/>
                <a:sym typeface="Symbol"/>
              </a:rPr>
              <a:t> </a:t>
            </a:r>
            <a:r>
              <a:rPr lang="en-US" altLang="en-US" sz="2800" dirty="0" smtClean="0">
                <a:solidFill>
                  <a:srgbClr val="000000"/>
                </a:solidFill>
              </a:rPr>
              <a:t>2.4 </a:t>
            </a:r>
            <a:r>
              <a:rPr lang="en-US" altLang="en-US" sz="2800" dirty="0" smtClean="0">
                <a:solidFill>
                  <a:srgbClr val="000000"/>
                </a:solidFill>
              </a:rPr>
              <a:t>if there are no other electron-withdrawing groups nearby.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483"/>
          <a:stretch/>
        </p:blipFill>
        <p:spPr>
          <a:xfrm>
            <a:off x="304800" y="1545128"/>
            <a:ext cx="8534400" cy="1894985"/>
          </a:xfrm>
          <a:prstGeom prst="rect">
            <a:avLst/>
          </a:prstGeom>
        </p:spPr>
      </p:pic>
    </p:spTree>
    <p:extLst>
      <p:ext uri="{BB962C8B-B14F-4D97-AF65-F5344CB8AC3E}">
        <p14:creationId xmlns:p14="http://schemas.microsoft.com/office/powerpoint/2010/main" val="3892527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baseline="30000" dirty="0">
                <a:solidFill>
                  <a:schemeClr val="tx1"/>
                </a:solidFill>
              </a:rPr>
              <a:t>1</a:t>
            </a:r>
            <a:r>
              <a:rPr lang="en-US" sz="4400" b="0" dirty="0">
                <a:solidFill>
                  <a:schemeClr val="tx1"/>
                </a:solidFill>
              </a:rPr>
              <a:t>H NMR Spectroscopy</a:t>
            </a:r>
            <a:endParaRPr lang="en-US" sz="4400" b="0" dirty="0" smtClean="0">
              <a:solidFill>
                <a:schemeClr val="tx1"/>
              </a:solidFill>
            </a:endParaRPr>
          </a:p>
        </p:txBody>
      </p:sp>
      <p:sp>
        <p:nvSpPr>
          <p:cNvPr id="5" name="Rectangle 8"/>
          <p:cNvSpPr txBox="1">
            <a:spLocks noChangeArrowheads="1"/>
          </p:cNvSpPr>
          <p:nvPr/>
        </p:nvSpPr>
        <p:spPr>
          <a:xfrm>
            <a:off x="348337" y="4920342"/>
            <a:ext cx="8697691" cy="132805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solidFill>
                  <a:srgbClr val="000000"/>
                </a:solidFill>
              </a:rPr>
              <a:t>Protons closer to the carbonyl group are more </a:t>
            </a:r>
            <a:r>
              <a:rPr lang="en-US" altLang="en-US" sz="2400" dirty="0" err="1" smtClean="0">
                <a:solidFill>
                  <a:srgbClr val="000000"/>
                </a:solidFill>
              </a:rPr>
              <a:t>deshielded</a:t>
            </a:r>
            <a:r>
              <a:rPr lang="en-US" altLang="en-US" sz="2400" dirty="0" smtClean="0">
                <a:solidFill>
                  <a:srgbClr val="000000"/>
                </a:solidFill>
              </a:rPr>
              <a:t>.</a:t>
            </a:r>
          </a:p>
          <a:p>
            <a:r>
              <a:rPr lang="en-US" altLang="en-US" sz="2400" dirty="0" smtClean="0"/>
              <a:t>The </a:t>
            </a:r>
            <a:r>
              <a:rPr lang="en-US" altLang="en-US" sz="2400" dirty="0" smtClean="0">
                <a:latin typeface="Symbol" pitchFamily="18" charset="2"/>
              </a:rPr>
              <a:t>a</a:t>
            </a:r>
            <a:r>
              <a:rPr lang="en-US" altLang="en-US" sz="2400" dirty="0" smtClean="0"/>
              <a:t>, </a:t>
            </a:r>
            <a:r>
              <a:rPr lang="en-US" altLang="en-US" sz="2400" i="1" dirty="0" smtClean="0">
                <a:latin typeface="Symbol" pitchFamily="18" charset="2"/>
                <a:sym typeface="Symbol"/>
              </a:rPr>
              <a:t></a:t>
            </a:r>
            <a:r>
              <a:rPr lang="en-US" altLang="en-US" sz="2400" dirty="0" smtClean="0"/>
              <a:t>, </a:t>
            </a:r>
            <a:r>
              <a:rPr lang="en-US" altLang="en-US" sz="2400" dirty="0" smtClean="0"/>
              <a:t>and </a:t>
            </a:r>
            <a:r>
              <a:rPr lang="en-US" altLang="en-US" sz="2400" i="1" dirty="0" smtClean="0">
                <a:latin typeface="Symbol" pitchFamily="18" charset="2"/>
                <a:sym typeface="Symbol"/>
              </a:rPr>
              <a:t></a:t>
            </a:r>
            <a:r>
              <a:rPr lang="en-US" altLang="en-US" sz="2400" dirty="0" smtClean="0"/>
              <a:t> </a:t>
            </a:r>
            <a:r>
              <a:rPr lang="en-US" altLang="en-US" sz="2400" dirty="0" smtClean="0"/>
              <a:t>protons appear at values of </a:t>
            </a:r>
            <a:r>
              <a:rPr lang="en-US" altLang="en-US" sz="2400" i="1" dirty="0" smtClean="0">
                <a:latin typeface="Symbol" pitchFamily="18" charset="2"/>
                <a:sym typeface="Symbol"/>
              </a:rPr>
              <a:t></a:t>
            </a:r>
            <a:r>
              <a:rPr lang="en-US" altLang="en-US" sz="2400" dirty="0" smtClean="0"/>
              <a:t> </a:t>
            </a:r>
            <a:r>
              <a:rPr lang="en-US" altLang="en-US" sz="2400" dirty="0" smtClean="0"/>
              <a:t>that decrease with increasing distance from the carbonyl group.</a:t>
            </a:r>
            <a:endParaRPr lang="en-US" altLang="en-US" sz="24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01"/>
          <a:stretch/>
        </p:blipFill>
        <p:spPr>
          <a:xfrm>
            <a:off x="304800" y="1498745"/>
            <a:ext cx="8534400" cy="3160340"/>
          </a:xfrm>
          <a:prstGeom prst="rect">
            <a:avLst/>
          </a:prstGeom>
        </p:spPr>
      </p:pic>
    </p:spTree>
    <p:extLst>
      <p:ext uri="{BB962C8B-B14F-4D97-AF65-F5344CB8AC3E}">
        <p14:creationId xmlns:p14="http://schemas.microsoft.com/office/powerpoint/2010/main" val="2563584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Carbon NMR Spectra </a:t>
            </a:r>
            <a:r>
              <a:rPr lang="en-US" sz="4400" b="0" dirty="0" smtClean="0">
                <a:solidFill>
                  <a:schemeClr val="tx1"/>
                </a:solidFill>
              </a:rPr>
              <a:t>of </a:t>
            </a:r>
            <a:r>
              <a:rPr lang="en-US" sz="4400" b="0" dirty="0">
                <a:solidFill>
                  <a:schemeClr val="tx1"/>
                </a:solidFill>
              </a:rPr>
              <a:t>Ketones</a:t>
            </a:r>
            <a:endParaRPr lang="en-US" sz="4400" b="0" dirty="0" smtClean="0">
              <a:solidFill>
                <a:schemeClr val="tx1"/>
              </a:solidFill>
            </a:endParaRPr>
          </a:p>
        </p:txBody>
      </p:sp>
      <p:sp>
        <p:nvSpPr>
          <p:cNvPr id="6" name="Rectangle 7"/>
          <p:cNvSpPr txBox="1">
            <a:spLocks noChangeArrowheads="1"/>
          </p:cNvSpPr>
          <p:nvPr/>
        </p:nvSpPr>
        <p:spPr>
          <a:xfrm>
            <a:off x="348333" y="5083631"/>
            <a:ext cx="8686809" cy="126274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solidFill>
                  <a:srgbClr val="000000"/>
                </a:solidFill>
              </a:rPr>
              <a:t>The spin-decoupled carbon NMR spectrum of 2-heptanone shows the carbonyl carbon at 208 ppm and the </a:t>
            </a:r>
            <a:r>
              <a:rPr lang="el-GR" altLang="en-US" sz="2400" i="1" dirty="0" smtClean="0">
                <a:solidFill>
                  <a:srgbClr val="000000"/>
                </a:solidFill>
              </a:rPr>
              <a:t>α</a:t>
            </a:r>
            <a:r>
              <a:rPr lang="en-US" altLang="en-US" sz="2400" dirty="0" smtClean="0">
                <a:solidFill>
                  <a:srgbClr val="000000"/>
                </a:solidFill>
              </a:rPr>
              <a:t> carbon at 30 ppm (methyl) and 44 ppm (methylene). </a:t>
            </a:r>
            <a:endParaRPr lang="en-US" alt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640"/>
          <a:stretch/>
        </p:blipFill>
        <p:spPr>
          <a:xfrm>
            <a:off x="1094009" y="1188286"/>
            <a:ext cx="7195456" cy="3605437"/>
          </a:xfrm>
          <a:prstGeom prst="rect">
            <a:avLst/>
          </a:prstGeom>
        </p:spPr>
      </p:pic>
    </p:spTree>
    <p:extLst>
      <p:ext uri="{BB962C8B-B14F-4D97-AF65-F5344CB8AC3E}">
        <p14:creationId xmlns:p14="http://schemas.microsoft.com/office/powerpoint/2010/main" val="1462165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Mass Spectrometry (MS)</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1323509" y="1087240"/>
            <a:ext cx="6329147" cy="5380797"/>
          </a:xfrm>
          <a:prstGeom prst="rect">
            <a:avLst/>
          </a:prstGeom>
        </p:spPr>
      </p:pic>
    </p:spTree>
    <p:extLst>
      <p:ext uri="{BB962C8B-B14F-4D97-AF65-F5344CB8AC3E}">
        <p14:creationId xmlns:p14="http://schemas.microsoft.com/office/powerpoint/2010/main" val="2137008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MS for </a:t>
            </a:r>
            <a:r>
              <a:rPr lang="en-US" sz="4400" b="0" dirty="0" err="1">
                <a:solidFill>
                  <a:schemeClr val="tx1"/>
                </a:solidFill>
              </a:rPr>
              <a:t>Butyraldehyde</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1750637" y="1105989"/>
            <a:ext cx="5546590" cy="5240382"/>
          </a:xfrm>
          <a:prstGeom prst="rect">
            <a:avLst/>
          </a:prstGeom>
        </p:spPr>
      </p:pic>
    </p:spTree>
    <p:extLst>
      <p:ext uri="{BB962C8B-B14F-4D97-AF65-F5344CB8AC3E}">
        <p14:creationId xmlns:p14="http://schemas.microsoft.com/office/powerpoint/2010/main" val="4170766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McLafferty</a:t>
            </a:r>
            <a:r>
              <a:rPr lang="en-US" sz="4400" b="0" dirty="0">
                <a:solidFill>
                  <a:schemeClr val="tx1"/>
                </a:solidFill>
              </a:rPr>
              <a:t> Rearrangement</a:t>
            </a:r>
            <a:endParaRPr lang="en-US" sz="4400" b="0" dirty="0" smtClean="0">
              <a:solidFill>
                <a:schemeClr val="tx1"/>
              </a:solidFill>
            </a:endParaRPr>
          </a:p>
        </p:txBody>
      </p:sp>
      <p:sp>
        <p:nvSpPr>
          <p:cNvPr id="4" name="Rectangle 3"/>
          <p:cNvSpPr txBox="1">
            <a:spLocks noChangeArrowheads="1"/>
          </p:cNvSpPr>
          <p:nvPr/>
        </p:nvSpPr>
        <p:spPr>
          <a:xfrm>
            <a:off x="348333" y="4343400"/>
            <a:ext cx="8556181" cy="189411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400" dirty="0" smtClean="0">
                <a:solidFill>
                  <a:srgbClr val="000000"/>
                </a:solidFill>
              </a:rPr>
              <a:t>The net result of this rearrangement is the breaking of the </a:t>
            </a:r>
            <a:r>
              <a:rPr lang="el-GR" altLang="en-US" sz="2400" i="1" dirty="0" smtClean="0">
                <a:solidFill>
                  <a:srgbClr val="000000"/>
                </a:solidFill>
                <a:sym typeface="Symbol" pitchFamily="18" charset="2"/>
              </a:rPr>
              <a:t>α</a:t>
            </a:r>
            <a:r>
              <a:rPr lang="en-US" altLang="en-US" sz="2400" dirty="0" smtClean="0">
                <a:solidFill>
                  <a:srgbClr val="000000"/>
                </a:solidFill>
                <a:sym typeface="Symbol" pitchFamily="18" charset="2"/>
              </a:rPr>
              <a:t>, </a:t>
            </a:r>
            <a:r>
              <a:rPr lang="el-GR" altLang="en-US" sz="2400" i="1" dirty="0" smtClean="0">
                <a:solidFill>
                  <a:srgbClr val="000000"/>
                </a:solidFill>
                <a:sym typeface="Symbol" pitchFamily="18" charset="2"/>
              </a:rPr>
              <a:t>β</a:t>
            </a:r>
            <a:r>
              <a:rPr lang="en-US" altLang="en-US" sz="2400" i="1" dirty="0" smtClean="0">
                <a:solidFill>
                  <a:srgbClr val="000000"/>
                </a:solidFill>
                <a:sym typeface="Symbol" pitchFamily="18" charset="2"/>
              </a:rPr>
              <a:t> </a:t>
            </a:r>
            <a:r>
              <a:rPr lang="en-US" altLang="en-US" sz="2400" dirty="0" smtClean="0">
                <a:solidFill>
                  <a:srgbClr val="000000"/>
                </a:solidFill>
              </a:rPr>
              <a:t>bond and the transfer of a proton from the </a:t>
            </a:r>
            <a:r>
              <a:rPr lang="en-US" altLang="en-US" sz="2400" i="1" dirty="0" smtClean="0">
                <a:solidFill>
                  <a:srgbClr val="000000"/>
                </a:solidFill>
                <a:latin typeface="Symbol" pitchFamily="18" charset="2"/>
                <a:sym typeface="Symbol"/>
              </a:rPr>
              <a:t></a:t>
            </a:r>
            <a:r>
              <a:rPr lang="en-US" altLang="en-US" sz="2400" i="1" dirty="0" smtClean="0">
                <a:solidFill>
                  <a:srgbClr val="000000"/>
                </a:solidFill>
              </a:rPr>
              <a:t> </a:t>
            </a:r>
            <a:r>
              <a:rPr lang="en-US" altLang="en-US" sz="2400" dirty="0" smtClean="0">
                <a:solidFill>
                  <a:srgbClr val="000000"/>
                </a:solidFill>
              </a:rPr>
              <a:t>carbon to the oxygen.  </a:t>
            </a:r>
          </a:p>
          <a:p>
            <a:pPr>
              <a:lnSpc>
                <a:spcPct val="90000"/>
              </a:lnSpc>
            </a:pPr>
            <a:r>
              <a:rPr lang="en-US" altLang="en-US" sz="2400" dirty="0" smtClean="0">
                <a:solidFill>
                  <a:srgbClr val="000000"/>
                </a:solidFill>
              </a:rPr>
              <a:t>An alkene is formed as a product of this rearrangement through the </a:t>
            </a:r>
            <a:r>
              <a:rPr lang="en-US" altLang="en-US" sz="2400" dirty="0" err="1" smtClean="0">
                <a:solidFill>
                  <a:srgbClr val="000000"/>
                </a:solidFill>
              </a:rPr>
              <a:t>tautomerization</a:t>
            </a:r>
            <a:r>
              <a:rPr lang="en-US" altLang="en-US" sz="2400" dirty="0" smtClean="0">
                <a:solidFill>
                  <a:srgbClr val="000000"/>
                </a:solidFill>
              </a:rPr>
              <a:t> of the </a:t>
            </a:r>
            <a:r>
              <a:rPr lang="en-US" altLang="en-US" sz="2400" dirty="0" err="1" smtClean="0">
                <a:solidFill>
                  <a:srgbClr val="000000"/>
                </a:solidFill>
              </a:rPr>
              <a:t>enol</a:t>
            </a:r>
            <a:r>
              <a:rPr lang="en-US" altLang="en-US" sz="2400" dirty="0" smtClean="0">
                <a:solidFill>
                  <a:srgbClr val="000000"/>
                </a:solidFill>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272"/>
          <a:stretch/>
        </p:blipFill>
        <p:spPr>
          <a:xfrm>
            <a:off x="304800" y="1517469"/>
            <a:ext cx="8534400" cy="2314303"/>
          </a:xfrm>
          <a:prstGeom prst="rect">
            <a:avLst/>
          </a:prstGeom>
        </p:spPr>
      </p:pic>
    </p:spTree>
    <p:extLst>
      <p:ext uri="{BB962C8B-B14F-4D97-AF65-F5344CB8AC3E}">
        <p14:creationId xmlns:p14="http://schemas.microsoft.com/office/powerpoint/2010/main" val="2622915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Ultraviolet Spectra of Conjugated Carbonyl Compounds</a:t>
            </a:r>
            <a:endParaRPr lang="en-US" sz="4400" b="0" dirty="0" smtClean="0">
              <a:solidFill>
                <a:schemeClr val="tx1"/>
              </a:solidFill>
            </a:endParaRPr>
          </a:p>
        </p:txBody>
      </p:sp>
      <p:sp>
        <p:nvSpPr>
          <p:cNvPr id="5" name="Rectangle 3"/>
          <p:cNvSpPr txBox="1">
            <a:spLocks noChangeArrowheads="1"/>
          </p:cNvSpPr>
          <p:nvPr/>
        </p:nvSpPr>
        <p:spPr>
          <a:xfrm>
            <a:off x="348333" y="4593770"/>
            <a:ext cx="8665037" cy="17308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solidFill>
                  <a:srgbClr val="000000"/>
                </a:solidFill>
              </a:rPr>
              <a:t>Conjugated carbonyl compounds have characteristic </a:t>
            </a:r>
            <a:br>
              <a:rPr lang="en-US" altLang="en-US" sz="2400" dirty="0" smtClean="0">
                <a:solidFill>
                  <a:srgbClr val="000000"/>
                </a:solidFill>
              </a:rPr>
            </a:br>
            <a:r>
              <a:rPr lang="en-US" altLang="en-US" sz="2400" i="1" dirty="0" smtClean="0">
                <a:solidFill>
                  <a:srgbClr val="000000"/>
                </a:solidFill>
                <a:latin typeface="Symbol" pitchFamily="18" charset="2"/>
                <a:sym typeface="Symbol"/>
              </a:rPr>
              <a:t></a:t>
            </a:r>
            <a:r>
              <a:rPr lang="en-US" altLang="en-US" sz="2400" dirty="0" smtClean="0">
                <a:solidFill>
                  <a:srgbClr val="000000"/>
                </a:solidFill>
              </a:rPr>
              <a:t> </a:t>
            </a:r>
            <a:r>
              <a:rPr lang="en-US" altLang="en-US" sz="2400" dirty="0" smtClean="0">
                <a:solidFill>
                  <a:srgbClr val="000000"/>
                </a:solidFill>
              </a:rPr>
              <a:t>→ </a:t>
            </a:r>
            <a:r>
              <a:rPr lang="en-US" altLang="en-US" sz="2400" i="1" dirty="0">
                <a:solidFill>
                  <a:srgbClr val="000000"/>
                </a:solidFill>
                <a:latin typeface="Symbol" pitchFamily="18" charset="2"/>
                <a:sym typeface="Symbol"/>
              </a:rPr>
              <a:t> </a:t>
            </a:r>
            <a:r>
              <a:rPr lang="en-US" altLang="en-US" sz="2400" dirty="0" smtClean="0">
                <a:solidFill>
                  <a:srgbClr val="000000"/>
                </a:solidFill>
                <a:cs typeface="Arial"/>
              </a:rPr>
              <a:t>*</a:t>
            </a:r>
            <a:r>
              <a:rPr lang="en-US" altLang="en-US" sz="2400" dirty="0" smtClean="0">
                <a:solidFill>
                  <a:srgbClr val="000000"/>
                </a:solidFill>
              </a:rPr>
              <a:t> </a:t>
            </a:r>
            <a:r>
              <a:rPr lang="en-US" altLang="en-US" sz="2400" dirty="0" smtClean="0">
                <a:solidFill>
                  <a:srgbClr val="000000"/>
                </a:solidFill>
              </a:rPr>
              <a:t>absorption in the UV spectrum.  </a:t>
            </a:r>
          </a:p>
          <a:p>
            <a:r>
              <a:rPr lang="en-US" altLang="en-US" sz="2400" dirty="0" smtClean="0">
                <a:solidFill>
                  <a:srgbClr val="000000"/>
                </a:solidFill>
              </a:rPr>
              <a:t>An additional conjugated C</a:t>
            </a:r>
            <a:r>
              <a:rPr lang="en-US" altLang="en-US" sz="2800" dirty="0" smtClean="0">
                <a:solidFill>
                  <a:srgbClr val="000000"/>
                </a:solidFill>
              </a:rPr>
              <a:t>═</a:t>
            </a:r>
            <a:r>
              <a:rPr lang="en-US" altLang="en-US" sz="2400" dirty="0" smtClean="0">
                <a:solidFill>
                  <a:srgbClr val="000000"/>
                </a:solidFill>
              </a:rPr>
              <a:t>C increases </a:t>
            </a:r>
            <a:r>
              <a:rPr lang="en-US" altLang="en-US" sz="2400" i="1" dirty="0" smtClean="0">
                <a:solidFill>
                  <a:srgbClr val="000000"/>
                </a:solidFill>
                <a:latin typeface="Symbol" pitchFamily="18" charset="2"/>
                <a:sym typeface="Symbol"/>
              </a:rPr>
              <a:t></a:t>
            </a:r>
            <a:r>
              <a:rPr lang="en-US" altLang="en-US" sz="2400" baseline="-25000" dirty="0" smtClean="0">
                <a:solidFill>
                  <a:srgbClr val="000000"/>
                </a:solidFill>
              </a:rPr>
              <a:t>max</a:t>
            </a:r>
            <a:r>
              <a:rPr lang="en-US" altLang="en-US" sz="2400" dirty="0" smtClean="0">
                <a:solidFill>
                  <a:srgbClr val="000000"/>
                </a:solidFill>
              </a:rPr>
              <a:t> </a:t>
            </a:r>
            <a:r>
              <a:rPr lang="en-US" altLang="en-US" sz="2400" dirty="0" smtClean="0">
                <a:solidFill>
                  <a:srgbClr val="000000"/>
                </a:solidFill>
              </a:rPr>
              <a:t>about 30 nm; an additional alkyl group increases it about 10 nm.</a:t>
            </a:r>
            <a:endParaRPr lang="en-US" alt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982"/>
          <a:stretch/>
        </p:blipFill>
        <p:spPr>
          <a:xfrm>
            <a:off x="304800" y="2221120"/>
            <a:ext cx="8534400" cy="2024308"/>
          </a:xfrm>
          <a:prstGeom prst="rect">
            <a:avLst/>
          </a:prstGeom>
        </p:spPr>
      </p:pic>
    </p:spTree>
    <p:extLst>
      <p:ext uri="{BB962C8B-B14F-4D97-AF65-F5344CB8AC3E}">
        <p14:creationId xmlns:p14="http://schemas.microsoft.com/office/powerpoint/2010/main" val="26396840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Electronic Transitions of the C═O</a:t>
            </a:r>
            <a:endParaRPr lang="en-US" sz="4400" b="0" dirty="0" smtClean="0">
              <a:solidFill>
                <a:schemeClr val="tx1"/>
              </a:solidFill>
            </a:endParaRPr>
          </a:p>
        </p:txBody>
      </p:sp>
      <p:sp>
        <p:nvSpPr>
          <p:cNvPr id="6" name="Rectangle 3"/>
          <p:cNvSpPr txBox="1">
            <a:spLocks noChangeArrowheads="1"/>
          </p:cNvSpPr>
          <p:nvPr/>
        </p:nvSpPr>
        <p:spPr>
          <a:xfrm>
            <a:off x="348334" y="5105400"/>
            <a:ext cx="7772400" cy="106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Small molar absorptivity</a:t>
            </a:r>
          </a:p>
          <a:p>
            <a:r>
              <a:rPr lang="en-US" altLang="en-US" sz="2800" smtClean="0"/>
              <a:t>“Forbidden” transition occurs less frequently.</a:t>
            </a:r>
            <a:endParaRPr lang="en-US" altLang="en-US" sz="28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540"/>
          <a:stretch/>
        </p:blipFill>
        <p:spPr>
          <a:xfrm>
            <a:off x="914399" y="1261872"/>
            <a:ext cx="7206335" cy="3493602"/>
          </a:xfrm>
          <a:prstGeom prst="rect">
            <a:avLst/>
          </a:prstGeom>
        </p:spPr>
      </p:pic>
    </p:spTree>
    <p:extLst>
      <p:ext uri="{BB962C8B-B14F-4D97-AF65-F5344CB8AC3E}">
        <p14:creationId xmlns:p14="http://schemas.microsoft.com/office/powerpoint/2010/main" val="895795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Industrial Importance</a:t>
            </a:r>
            <a:endParaRPr lang="en-US" sz="4400" b="0" dirty="0" smtClean="0">
              <a:solidFill>
                <a:schemeClr val="tx1"/>
              </a:solidFill>
            </a:endParaRPr>
          </a:p>
        </p:txBody>
      </p:sp>
      <p:sp>
        <p:nvSpPr>
          <p:cNvPr id="5" name="Rectangle 3"/>
          <p:cNvSpPr txBox="1">
            <a:spLocks noChangeArrowheads="1"/>
          </p:cNvSpPr>
          <p:nvPr/>
        </p:nvSpPr>
        <p:spPr bwMode="auto">
          <a:xfrm>
            <a:off x="348334" y="1807029"/>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dirty="0" smtClean="0"/>
              <a:t>Acetone and methyl ethyl ketone are common industrial solvents.</a:t>
            </a:r>
          </a:p>
          <a:p>
            <a:r>
              <a:rPr lang="en-US" altLang="en-US" dirty="0" smtClean="0"/>
              <a:t>Formaldehyde is used in polymers like Bakelite</a:t>
            </a:r>
            <a:r>
              <a:rPr lang="en-US" altLang="en-US" baseline="30000" dirty="0" smtClean="0">
                <a:sym typeface="Symbol" pitchFamily="18" charset="2"/>
              </a:rPr>
              <a:t></a:t>
            </a:r>
            <a:r>
              <a:rPr lang="en-US" altLang="en-US" dirty="0" smtClean="0"/>
              <a:t> and many other polymeric products</a:t>
            </a:r>
            <a:r>
              <a:rPr lang="en-US" altLang="en-US" dirty="0" smtClean="0">
                <a:sym typeface="Symbol" pitchFamily="18" charset="2"/>
              </a:rPr>
              <a:t>.</a:t>
            </a:r>
          </a:p>
          <a:p>
            <a:r>
              <a:rPr lang="en-US" altLang="en-US" dirty="0" smtClean="0">
                <a:sym typeface="Symbol" pitchFamily="18" charset="2"/>
              </a:rPr>
              <a:t>Also used as flavorings and additives for food</a:t>
            </a:r>
            <a:endParaRPr lang="en-US" altLang="en-US" dirty="0" smtClean="0"/>
          </a:p>
        </p:txBody>
      </p:sp>
    </p:spTree>
    <p:extLst>
      <p:ext uri="{BB962C8B-B14F-4D97-AF65-F5344CB8AC3E}">
        <p14:creationId xmlns:p14="http://schemas.microsoft.com/office/powerpoint/2010/main" val="3446308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Structure of the Carbonyl Group</a:t>
            </a:r>
            <a:endParaRPr lang="en-US" sz="4400" b="0" dirty="0" smtClean="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774"/>
          <a:stretch/>
        </p:blipFill>
        <p:spPr>
          <a:xfrm>
            <a:off x="304800" y="2030968"/>
            <a:ext cx="8534400" cy="192415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9" y="4368914"/>
            <a:ext cx="8954221" cy="94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606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656"/>
          <a:stretch/>
        </p:blipFill>
        <p:spPr>
          <a:xfrm>
            <a:off x="304800" y="658368"/>
            <a:ext cx="8534400" cy="5394089"/>
          </a:xfrm>
          <a:prstGeom prst="rect">
            <a:avLst/>
          </a:prstGeom>
        </p:spPr>
      </p:pic>
    </p:spTree>
    <p:extLst>
      <p:ext uri="{BB962C8B-B14F-4D97-AF65-F5344CB8AC3E}">
        <p14:creationId xmlns:p14="http://schemas.microsoft.com/office/powerpoint/2010/main" val="1765764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Grignards</a:t>
            </a:r>
            <a:r>
              <a:rPr lang="en-US" sz="4400" b="0" dirty="0">
                <a:solidFill>
                  <a:schemeClr val="tx1"/>
                </a:solidFill>
              </a:rPr>
              <a:t> As a Source for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Ketones </a:t>
            </a:r>
            <a:r>
              <a:rPr lang="en-US" sz="4400" b="0" dirty="0">
                <a:solidFill>
                  <a:schemeClr val="tx1"/>
                </a:solidFill>
              </a:rPr>
              <a:t>and Aldehydes</a:t>
            </a:r>
            <a:endParaRPr lang="en-US" sz="4400" b="0" dirty="0" smtClean="0">
              <a:solidFill>
                <a:schemeClr val="tx1"/>
              </a:solidFill>
            </a:endParaRPr>
          </a:p>
        </p:txBody>
      </p:sp>
      <p:sp>
        <p:nvSpPr>
          <p:cNvPr id="4" name="Text Placeholder 3"/>
          <p:cNvSpPr txBox="1">
            <a:spLocks/>
          </p:cNvSpPr>
          <p:nvPr/>
        </p:nvSpPr>
        <p:spPr>
          <a:xfrm>
            <a:off x="337447" y="4506685"/>
            <a:ext cx="8675923" cy="162197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mtClean="0"/>
              <a:t>A Grignard reagent can be used to make an alcohol, and then the alcohol can be easily oxidized.</a:t>
            </a:r>
            <a:endParaRPr lang="en-US" altLang="en-US"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499"/>
          <a:stretch/>
        </p:blipFill>
        <p:spPr>
          <a:xfrm>
            <a:off x="304800" y="2291661"/>
            <a:ext cx="8534400" cy="1605425"/>
          </a:xfrm>
          <a:prstGeom prst="rect">
            <a:avLst/>
          </a:prstGeom>
        </p:spPr>
      </p:pic>
    </p:spTree>
    <p:extLst>
      <p:ext uri="{BB962C8B-B14F-4D97-AF65-F5344CB8AC3E}">
        <p14:creationId xmlns:p14="http://schemas.microsoft.com/office/powerpoint/2010/main" val="3250253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Oxidation of Primary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Alcohols </a:t>
            </a:r>
            <a:r>
              <a:rPr lang="en-US" sz="4400" b="0" dirty="0">
                <a:solidFill>
                  <a:schemeClr val="tx1"/>
                </a:solidFill>
              </a:rPr>
              <a:t>to Aldehydes</a:t>
            </a:r>
            <a:endParaRPr lang="en-US" sz="4400" b="0" dirty="0" smtClean="0">
              <a:solidFill>
                <a:schemeClr val="tx1"/>
              </a:solidFill>
            </a:endParaRPr>
          </a:p>
        </p:txBody>
      </p:sp>
      <p:sp>
        <p:nvSpPr>
          <p:cNvPr id="5" name="Rectangle 5"/>
          <p:cNvSpPr txBox="1">
            <a:spLocks noChangeArrowheads="1"/>
          </p:cNvSpPr>
          <p:nvPr/>
        </p:nvSpPr>
        <p:spPr>
          <a:xfrm>
            <a:off x="348333" y="4550228"/>
            <a:ext cx="8599723" cy="163285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solidFill>
                  <a:srgbClr val="000000"/>
                </a:solidFill>
              </a:rPr>
              <a:t>Pyridinium chlorochromate (PCC) is selectively used to oxidize primary alcohols to aldehydes.</a:t>
            </a:r>
          </a:p>
          <a:p>
            <a:r>
              <a:rPr lang="en-US" altLang="en-US" sz="2800" smtClean="0">
                <a:solidFill>
                  <a:srgbClr val="000000"/>
                </a:solidFill>
              </a:rPr>
              <a:t>The Swern oxidation could also be used.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994"/>
          <a:stretch/>
        </p:blipFill>
        <p:spPr>
          <a:xfrm>
            <a:off x="304800" y="2003408"/>
            <a:ext cx="8534400" cy="2165821"/>
          </a:xfrm>
          <a:prstGeom prst="rect">
            <a:avLst/>
          </a:prstGeom>
        </p:spPr>
      </p:pic>
    </p:spTree>
    <p:extLst>
      <p:ext uri="{BB962C8B-B14F-4D97-AF65-F5344CB8AC3E}">
        <p14:creationId xmlns:p14="http://schemas.microsoft.com/office/powerpoint/2010/main" val="3076114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Ozonolysis</a:t>
            </a:r>
            <a:r>
              <a:rPr lang="en-US" sz="4400" b="0" dirty="0">
                <a:solidFill>
                  <a:schemeClr val="tx1"/>
                </a:solidFill>
              </a:rPr>
              <a:t> of Alkenes</a:t>
            </a:r>
            <a:endParaRPr lang="en-US" sz="4400" b="0" dirty="0" smtClean="0">
              <a:solidFill>
                <a:schemeClr val="tx1"/>
              </a:solidFill>
            </a:endParaRPr>
          </a:p>
        </p:txBody>
      </p:sp>
      <p:sp>
        <p:nvSpPr>
          <p:cNvPr id="6" name="Rectangle 6"/>
          <p:cNvSpPr txBox="1">
            <a:spLocks noChangeArrowheads="1"/>
          </p:cNvSpPr>
          <p:nvPr/>
        </p:nvSpPr>
        <p:spPr>
          <a:xfrm>
            <a:off x="348333" y="3918857"/>
            <a:ext cx="8599723"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The double bond is </a:t>
            </a:r>
            <a:r>
              <a:rPr lang="en-US" altLang="en-US" sz="2800" dirty="0" err="1" smtClean="0"/>
              <a:t>oxidatively</a:t>
            </a:r>
            <a:r>
              <a:rPr lang="en-US" altLang="en-US" sz="2800" dirty="0" smtClean="0"/>
              <a:t> cleaved by ozone, followed by reduction.</a:t>
            </a:r>
          </a:p>
          <a:p>
            <a:r>
              <a:rPr lang="en-US" altLang="en-US" sz="2800" dirty="0" smtClean="0"/>
              <a:t>Ketones and aldehydes can be isolated as products under these conditions.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3915"/>
          <a:stretch/>
        </p:blipFill>
        <p:spPr>
          <a:xfrm>
            <a:off x="304800" y="1980764"/>
            <a:ext cx="8534400" cy="1012807"/>
          </a:xfrm>
          <a:prstGeom prst="rect">
            <a:avLst/>
          </a:prstGeom>
        </p:spPr>
      </p:pic>
    </p:spTree>
    <p:extLst>
      <p:ext uri="{BB962C8B-B14F-4D97-AF65-F5344CB8AC3E}">
        <p14:creationId xmlns:p14="http://schemas.microsoft.com/office/powerpoint/2010/main" val="2934184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Friedel</a:t>
            </a:r>
            <a:r>
              <a:rPr lang="en-US" sz="4400" b="0" dirty="0">
                <a:solidFill>
                  <a:schemeClr val="tx1"/>
                </a:solidFill>
              </a:rPr>
              <a:t>–Crafts Reaction</a:t>
            </a:r>
            <a:endParaRPr lang="en-US" sz="4400" b="0" dirty="0" smtClean="0">
              <a:solidFill>
                <a:schemeClr val="tx1"/>
              </a:solidFill>
            </a:endParaRPr>
          </a:p>
        </p:txBody>
      </p:sp>
      <p:sp>
        <p:nvSpPr>
          <p:cNvPr id="5" name="Rectangle 6"/>
          <p:cNvSpPr txBox="1">
            <a:spLocks noChangeArrowheads="1"/>
          </p:cNvSpPr>
          <p:nvPr/>
        </p:nvSpPr>
        <p:spPr>
          <a:xfrm>
            <a:off x="348343" y="5246918"/>
            <a:ext cx="8534399" cy="85996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Reaction between an acyl halide and an aromatic ring will produce a ketone.</a:t>
            </a:r>
            <a:endParaRPr lang="en-US" altLang="en-US" sz="28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387"/>
          <a:stretch/>
        </p:blipFill>
        <p:spPr>
          <a:xfrm>
            <a:off x="304800" y="1137339"/>
            <a:ext cx="8534400" cy="155143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852"/>
          <a:stretch/>
        </p:blipFill>
        <p:spPr>
          <a:xfrm>
            <a:off x="892628" y="3047999"/>
            <a:ext cx="7358743" cy="1924162"/>
          </a:xfrm>
          <a:prstGeom prst="rect">
            <a:avLst/>
          </a:prstGeom>
        </p:spPr>
      </p:pic>
    </p:spTree>
    <p:extLst>
      <p:ext uri="{BB962C8B-B14F-4D97-AF65-F5344CB8AC3E}">
        <p14:creationId xmlns:p14="http://schemas.microsoft.com/office/powerpoint/2010/main" val="4014450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Hydration of Alkynes</a:t>
            </a:r>
            <a:endParaRPr lang="en-US" sz="4400" b="0" dirty="0" smtClean="0">
              <a:solidFill>
                <a:schemeClr val="tx1"/>
              </a:solidFill>
            </a:endParaRPr>
          </a:p>
        </p:txBody>
      </p:sp>
      <p:sp>
        <p:nvSpPr>
          <p:cNvPr id="6" name="Rectangle 6"/>
          <p:cNvSpPr txBox="1">
            <a:spLocks noChangeArrowheads="1"/>
          </p:cNvSpPr>
          <p:nvPr/>
        </p:nvSpPr>
        <p:spPr>
          <a:xfrm>
            <a:off x="348334" y="4833257"/>
            <a:ext cx="863238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solidFill>
                  <a:srgbClr val="000000"/>
                </a:solidFill>
              </a:rPr>
              <a:t>The initial product of </a:t>
            </a:r>
            <a:r>
              <a:rPr lang="en-US" altLang="en-US" sz="2400" dirty="0" err="1" smtClean="0">
                <a:solidFill>
                  <a:srgbClr val="000000"/>
                </a:solidFill>
              </a:rPr>
              <a:t>Markovnikov</a:t>
            </a:r>
            <a:r>
              <a:rPr lang="en-US" altLang="en-US" sz="2400" dirty="0" smtClean="0">
                <a:solidFill>
                  <a:srgbClr val="000000"/>
                </a:solidFill>
              </a:rPr>
              <a:t> hydration is an </a:t>
            </a:r>
            <a:r>
              <a:rPr lang="en-US" altLang="en-US" sz="2400" dirty="0" err="1" smtClean="0">
                <a:solidFill>
                  <a:srgbClr val="000000"/>
                </a:solidFill>
              </a:rPr>
              <a:t>enol</a:t>
            </a:r>
            <a:r>
              <a:rPr lang="en-US" altLang="en-US" sz="2400" dirty="0" smtClean="0">
                <a:solidFill>
                  <a:srgbClr val="000000"/>
                </a:solidFill>
              </a:rPr>
              <a:t>, which quickly </a:t>
            </a:r>
            <a:r>
              <a:rPr lang="en-US" altLang="en-US" sz="2400" dirty="0" err="1" smtClean="0">
                <a:solidFill>
                  <a:srgbClr val="000000"/>
                </a:solidFill>
              </a:rPr>
              <a:t>tautomerizes</a:t>
            </a:r>
            <a:r>
              <a:rPr lang="en-US" altLang="en-US" sz="2400" dirty="0" smtClean="0">
                <a:solidFill>
                  <a:srgbClr val="000000"/>
                </a:solidFill>
              </a:rPr>
              <a:t> to its </a:t>
            </a:r>
            <a:r>
              <a:rPr lang="en-US" altLang="en-US" sz="2400" dirty="0" err="1" smtClean="0">
                <a:solidFill>
                  <a:srgbClr val="000000"/>
                </a:solidFill>
              </a:rPr>
              <a:t>keto</a:t>
            </a:r>
            <a:r>
              <a:rPr lang="en-US" altLang="en-US" sz="2400" dirty="0" smtClean="0">
                <a:solidFill>
                  <a:srgbClr val="000000"/>
                </a:solidFill>
              </a:rPr>
              <a:t> form. </a:t>
            </a:r>
          </a:p>
          <a:p>
            <a:r>
              <a:rPr lang="en-US" altLang="en-US" sz="2400" dirty="0" smtClean="0">
                <a:solidFill>
                  <a:srgbClr val="000000"/>
                </a:solidFill>
              </a:rPr>
              <a:t>Internal alkynes can be hydrated, but mixtures of ketones often result.</a:t>
            </a:r>
            <a:endParaRPr lang="en-US" altLang="en-US" sz="24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738"/>
          <a:stretch/>
        </p:blipFill>
        <p:spPr>
          <a:xfrm>
            <a:off x="1284514" y="1232545"/>
            <a:ext cx="6455229" cy="3426541"/>
          </a:xfrm>
          <a:prstGeom prst="rect">
            <a:avLst/>
          </a:prstGeom>
        </p:spPr>
      </p:pic>
    </p:spTree>
    <p:extLst>
      <p:ext uri="{BB962C8B-B14F-4D97-AF65-F5344CB8AC3E}">
        <p14:creationId xmlns:p14="http://schemas.microsoft.com/office/powerpoint/2010/main" val="495471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Hydroboration–Oxidation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of </a:t>
            </a:r>
            <a:r>
              <a:rPr lang="en-US" sz="4400" b="0" dirty="0">
                <a:solidFill>
                  <a:schemeClr val="tx1"/>
                </a:solidFill>
              </a:rPr>
              <a:t>Alkynes</a:t>
            </a:r>
            <a:endParaRPr lang="en-US" sz="4400" b="0" dirty="0" smtClean="0">
              <a:solidFill>
                <a:schemeClr val="tx1"/>
              </a:solidFill>
            </a:endParaRPr>
          </a:p>
        </p:txBody>
      </p:sp>
      <p:sp>
        <p:nvSpPr>
          <p:cNvPr id="5" name="Rectangle 6"/>
          <p:cNvSpPr txBox="1">
            <a:spLocks noChangeArrowheads="1"/>
          </p:cNvSpPr>
          <p:nvPr/>
        </p:nvSpPr>
        <p:spPr>
          <a:xfrm>
            <a:off x="348333" y="5508171"/>
            <a:ext cx="8795667" cy="95794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dirty="0" smtClean="0">
                <a:solidFill>
                  <a:srgbClr val="000000"/>
                </a:solidFill>
              </a:rPr>
              <a:t>Hydroboration–oxidation of an alkyne gives anti-</a:t>
            </a:r>
            <a:r>
              <a:rPr lang="en-US" altLang="en-US" sz="2400" dirty="0" err="1" smtClean="0">
                <a:solidFill>
                  <a:srgbClr val="000000"/>
                </a:solidFill>
              </a:rPr>
              <a:t>Markovnikov</a:t>
            </a:r>
            <a:r>
              <a:rPr lang="en-US" altLang="en-US" sz="2400" dirty="0" smtClean="0">
                <a:solidFill>
                  <a:srgbClr val="000000"/>
                </a:solidFill>
              </a:rPr>
              <a:t> addition of water across the triple bond.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738"/>
          <a:stretch/>
        </p:blipFill>
        <p:spPr>
          <a:xfrm>
            <a:off x="1268183" y="1842145"/>
            <a:ext cx="6455229" cy="3426541"/>
          </a:xfrm>
          <a:prstGeom prst="rect">
            <a:avLst/>
          </a:prstGeom>
        </p:spPr>
      </p:pic>
    </p:spTree>
    <p:extLst>
      <p:ext uri="{BB962C8B-B14F-4D97-AF65-F5344CB8AC3E}">
        <p14:creationId xmlns:p14="http://schemas.microsoft.com/office/powerpoint/2010/main" val="1432527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Solved Problem 1</a:t>
            </a:r>
          </a:p>
        </p:txBody>
      </p:sp>
      <p:sp>
        <p:nvSpPr>
          <p:cNvPr id="6" name="Text Box 5"/>
          <p:cNvSpPr txBox="1">
            <a:spLocks noChangeArrowheads="1"/>
          </p:cNvSpPr>
          <p:nvPr/>
        </p:nvSpPr>
        <p:spPr bwMode="auto">
          <a:xfrm>
            <a:off x="359230" y="1095832"/>
            <a:ext cx="8610600" cy="581025"/>
          </a:xfrm>
          <a:prstGeom prst="rect">
            <a:avLst/>
          </a:prstGeom>
          <a:noFill/>
          <a:ln w="9525">
            <a:noFill/>
            <a:miter lim="800000"/>
            <a:headEnd/>
            <a:tailEnd/>
          </a:ln>
        </p:spPr>
        <p:txBody>
          <a:bodyPr>
            <a:spAutoFit/>
          </a:bodyPr>
          <a:lstStyle/>
          <a:p>
            <a:pPr>
              <a:defRPr/>
            </a:pPr>
            <a:r>
              <a:rPr lang="en-US" altLang="en-US" sz="1600" dirty="0">
                <a:latin typeface="+mn-lt"/>
              </a:rPr>
              <a:t>Show how you would synthesize each compound from starting materials containing no more than six carbon atoms.</a:t>
            </a:r>
            <a:endParaRPr lang="en-US" altLang="en-US" dirty="0">
              <a:latin typeface="+mn-lt"/>
            </a:endParaRPr>
          </a:p>
        </p:txBody>
      </p:sp>
      <p:sp>
        <p:nvSpPr>
          <p:cNvPr id="8" name="Text Box 8"/>
          <p:cNvSpPr txBox="1">
            <a:spLocks noChangeArrowheads="1"/>
          </p:cNvSpPr>
          <p:nvPr/>
        </p:nvSpPr>
        <p:spPr bwMode="auto">
          <a:xfrm>
            <a:off x="348342" y="1857832"/>
            <a:ext cx="533400" cy="336550"/>
          </a:xfrm>
          <a:prstGeom prst="rect">
            <a:avLst/>
          </a:prstGeom>
          <a:noFill/>
          <a:ln w="9525">
            <a:noFill/>
            <a:miter lim="800000"/>
            <a:headEnd/>
            <a:tailEnd/>
          </a:ln>
        </p:spPr>
        <p:txBody>
          <a:bodyPr>
            <a:spAutoFit/>
          </a:bodyPr>
          <a:lstStyle/>
          <a:p>
            <a:pPr>
              <a:spcBef>
                <a:spcPct val="50000"/>
              </a:spcBef>
              <a:defRPr/>
            </a:pPr>
            <a:r>
              <a:rPr lang="en-US" altLang="en-US" sz="1600" dirty="0">
                <a:latin typeface="+mn-lt"/>
              </a:rPr>
              <a:t>(a)</a:t>
            </a:r>
            <a:endParaRPr lang="en-US" altLang="en-US" dirty="0">
              <a:latin typeface="+mn-lt"/>
            </a:endParaRPr>
          </a:p>
        </p:txBody>
      </p:sp>
      <p:sp>
        <p:nvSpPr>
          <p:cNvPr id="9" name="Text Box 9"/>
          <p:cNvSpPr txBox="1">
            <a:spLocks noChangeArrowheads="1"/>
          </p:cNvSpPr>
          <p:nvPr/>
        </p:nvSpPr>
        <p:spPr bwMode="auto">
          <a:xfrm>
            <a:off x="4397830" y="1857832"/>
            <a:ext cx="533400" cy="336550"/>
          </a:xfrm>
          <a:prstGeom prst="rect">
            <a:avLst/>
          </a:prstGeom>
          <a:noFill/>
          <a:ln w="9525">
            <a:noFill/>
            <a:miter lim="800000"/>
            <a:headEnd/>
            <a:tailEnd/>
          </a:ln>
        </p:spPr>
        <p:txBody>
          <a:bodyPr>
            <a:spAutoFit/>
          </a:bodyPr>
          <a:lstStyle/>
          <a:p>
            <a:pPr>
              <a:spcBef>
                <a:spcPct val="50000"/>
              </a:spcBef>
              <a:defRPr/>
            </a:pPr>
            <a:r>
              <a:rPr lang="en-US" altLang="en-US" sz="1600" dirty="0">
                <a:latin typeface="+mn-lt"/>
              </a:rPr>
              <a:t>(b)</a:t>
            </a:r>
            <a:endParaRPr lang="en-US" altLang="en-US" dirty="0">
              <a:latin typeface="+mn-lt"/>
            </a:endParaRPr>
          </a:p>
        </p:txBody>
      </p:sp>
      <p:sp>
        <p:nvSpPr>
          <p:cNvPr id="10" name="Text Box 12"/>
          <p:cNvSpPr txBox="1">
            <a:spLocks noChangeArrowheads="1"/>
          </p:cNvSpPr>
          <p:nvPr/>
        </p:nvSpPr>
        <p:spPr bwMode="auto">
          <a:xfrm>
            <a:off x="359230" y="4128153"/>
            <a:ext cx="8610600" cy="825500"/>
          </a:xfrm>
          <a:prstGeom prst="rect">
            <a:avLst/>
          </a:prstGeom>
          <a:noFill/>
          <a:ln w="9525">
            <a:noFill/>
            <a:miter lim="800000"/>
            <a:headEnd/>
            <a:tailEnd/>
          </a:ln>
        </p:spPr>
        <p:txBody>
          <a:bodyPr>
            <a:spAutoFit/>
          </a:bodyPr>
          <a:lstStyle/>
          <a:p>
            <a:pPr marL="342900" indent="-342900">
              <a:defRPr/>
            </a:pPr>
            <a:r>
              <a:rPr lang="en-US" altLang="en-US" sz="1600" dirty="0">
                <a:latin typeface="+mn-lt"/>
              </a:rPr>
              <a:t>(a)	This compound is a ketone with 12 carbon atoms. The carbon skeleton might be assembled from two six-carbon fragments using a Grignard reaction, which gives an alcohol that is easily oxidized to the target compound.</a:t>
            </a:r>
            <a:endParaRPr lang="en-US" altLang="en-US" dirty="0">
              <a:latin typeface="+mn-lt"/>
            </a:endParaRPr>
          </a:p>
        </p:txBody>
      </p:sp>
      <p:sp>
        <p:nvSpPr>
          <p:cNvPr id="11" name="TextBox 17"/>
          <p:cNvSpPr txBox="1">
            <a:spLocks noChangeArrowheads="1"/>
          </p:cNvSpPr>
          <p:nvPr/>
        </p:nvSpPr>
        <p:spPr bwMode="auto">
          <a:xfrm>
            <a:off x="359230" y="3682066"/>
            <a:ext cx="1298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dirty="0">
                <a:latin typeface="+mn-lt"/>
              </a:rPr>
              <a:t>Solution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474" b="3221"/>
          <a:stretch/>
        </p:blipFill>
        <p:spPr>
          <a:xfrm>
            <a:off x="881742" y="1734789"/>
            <a:ext cx="2368296" cy="157515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373" b="4937"/>
          <a:stretch/>
        </p:blipFill>
        <p:spPr>
          <a:xfrm>
            <a:off x="4795158" y="1734789"/>
            <a:ext cx="3733799" cy="1536347"/>
          </a:xfrm>
          <a:prstGeom prst="rect">
            <a:avLst/>
          </a:prstGeom>
        </p:spPr>
      </p:pic>
      <p:pic>
        <p:nvPicPr>
          <p:cNvPr id="1026" name="Picture 2" descr="Y:\53769 WADE'S ORGANIC CHEMISTRY, 9E IR DVD (DOWNLOAD ONLY)\Working Files 53769\JPEGS 53769\CH18\18_Pg892_UnFigure_3.jpg"/>
          <p:cNvPicPr>
            <a:picLocks noChangeAspect="1" noChangeArrowheads="1"/>
          </p:cNvPicPr>
          <p:nvPr/>
        </p:nvPicPr>
        <p:blipFill rotWithShape="1">
          <a:blip r:embed="rId5">
            <a:extLst>
              <a:ext uri="{28A0092B-C50C-407E-A947-70E740481C1C}">
                <a14:useLocalDpi xmlns:a14="http://schemas.microsoft.com/office/drawing/2010/main" val="0"/>
              </a:ext>
            </a:extLst>
          </a:blip>
          <a:srcRect b="12256"/>
          <a:stretch/>
        </p:blipFill>
        <p:spPr bwMode="auto">
          <a:xfrm>
            <a:off x="359230" y="5114076"/>
            <a:ext cx="8534401" cy="115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412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Solved Problem 1 (Continued)</a:t>
            </a:r>
          </a:p>
        </p:txBody>
      </p:sp>
      <p:sp>
        <p:nvSpPr>
          <p:cNvPr id="12" name="Text Box 6"/>
          <p:cNvSpPr txBox="1">
            <a:spLocks noChangeArrowheads="1"/>
          </p:cNvSpPr>
          <p:nvPr/>
        </p:nvSpPr>
        <p:spPr bwMode="auto">
          <a:xfrm>
            <a:off x="348344" y="1816100"/>
            <a:ext cx="8610600" cy="336550"/>
          </a:xfrm>
          <a:prstGeom prst="rect">
            <a:avLst/>
          </a:prstGeom>
          <a:noFill/>
          <a:ln w="9525">
            <a:noFill/>
            <a:miter lim="800000"/>
            <a:headEnd/>
            <a:tailEnd/>
          </a:ln>
        </p:spPr>
        <p:txBody>
          <a:bodyPr>
            <a:spAutoFit/>
          </a:bodyPr>
          <a:lstStyle/>
          <a:p>
            <a:pPr marL="342900" indent="-342900">
              <a:defRPr/>
            </a:pPr>
            <a:r>
              <a:rPr lang="en-US" altLang="en-US" sz="1600" dirty="0">
                <a:latin typeface="+mn-lt"/>
              </a:rPr>
              <a:t>	An alternative route to the target compound involves Friedel–Crafts acylation.</a:t>
            </a:r>
            <a:endParaRPr lang="en-US" altLang="en-US" dirty="0">
              <a:latin typeface="+mn-lt"/>
            </a:endParaRPr>
          </a:p>
        </p:txBody>
      </p:sp>
      <p:sp>
        <p:nvSpPr>
          <p:cNvPr id="13" name="TextBox 13"/>
          <p:cNvSpPr txBox="1">
            <a:spLocks noChangeArrowheads="1"/>
          </p:cNvSpPr>
          <p:nvPr/>
        </p:nvSpPr>
        <p:spPr bwMode="auto">
          <a:xfrm>
            <a:off x="348344" y="1306513"/>
            <a:ext cx="299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dirty="0">
                <a:latin typeface="+mn-lt"/>
              </a:rPr>
              <a:t>Solution (Continued)</a:t>
            </a:r>
          </a:p>
        </p:txBody>
      </p:sp>
      <p:sp>
        <p:nvSpPr>
          <p:cNvPr id="14" name="Text Box 9"/>
          <p:cNvSpPr txBox="1">
            <a:spLocks noChangeArrowheads="1"/>
          </p:cNvSpPr>
          <p:nvPr/>
        </p:nvSpPr>
        <p:spPr bwMode="auto">
          <a:xfrm>
            <a:off x="348344" y="3721100"/>
            <a:ext cx="8610600" cy="1314450"/>
          </a:xfrm>
          <a:prstGeom prst="rect">
            <a:avLst/>
          </a:prstGeom>
          <a:noFill/>
          <a:ln w="9525">
            <a:noFill/>
            <a:miter lim="800000"/>
            <a:headEnd/>
            <a:tailEnd/>
          </a:ln>
        </p:spPr>
        <p:txBody>
          <a:bodyPr>
            <a:spAutoFit/>
          </a:bodyPr>
          <a:lstStyle/>
          <a:p>
            <a:pPr marL="342900" indent="-342900">
              <a:defRPr/>
            </a:pPr>
            <a:r>
              <a:rPr lang="en-US" altLang="en-US" sz="1600" dirty="0">
                <a:latin typeface="+mn-lt"/>
              </a:rPr>
              <a:t>(b)	This compound is an aldehyde with eight carbon atoms. An aldehyde might come from oxidation of an alcohol (possibly a Grignard product) or hydroboration of an alkyne. If we use a Grignard, the restriction to six-carbon starting materials means we need to add two carbons to a methylcyclopentyl fragment, ending in a primary alcohol. Grignard addition to an epoxide does this.</a:t>
            </a:r>
            <a:endParaRPr lang="en-US" altLang="en-US" dirty="0">
              <a:latin typeface="+mn-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101"/>
          <a:stretch/>
        </p:blipFill>
        <p:spPr>
          <a:xfrm>
            <a:off x="1328058" y="2275022"/>
            <a:ext cx="6651171" cy="133871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2011"/>
          <a:stretch/>
        </p:blipFill>
        <p:spPr>
          <a:xfrm>
            <a:off x="304800" y="5111750"/>
            <a:ext cx="8534400" cy="1169307"/>
          </a:xfrm>
          <a:prstGeom prst="rect">
            <a:avLst/>
          </a:prstGeom>
        </p:spPr>
      </p:pic>
    </p:spTree>
    <p:extLst>
      <p:ext uri="{BB962C8B-B14F-4D97-AF65-F5344CB8AC3E}">
        <p14:creationId xmlns:p14="http://schemas.microsoft.com/office/powerpoint/2010/main" val="740422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Solved Problem 1 (Continued)</a:t>
            </a:r>
          </a:p>
        </p:txBody>
      </p:sp>
      <p:sp>
        <p:nvSpPr>
          <p:cNvPr id="8" name="Text Box 6"/>
          <p:cNvSpPr txBox="1">
            <a:spLocks noChangeArrowheads="1"/>
          </p:cNvSpPr>
          <p:nvPr/>
        </p:nvSpPr>
        <p:spPr bwMode="auto">
          <a:xfrm>
            <a:off x="348344" y="1872343"/>
            <a:ext cx="8610600" cy="581025"/>
          </a:xfrm>
          <a:prstGeom prst="rect">
            <a:avLst/>
          </a:prstGeom>
          <a:noFill/>
          <a:ln w="9525">
            <a:noFill/>
            <a:miter lim="800000"/>
            <a:headEnd/>
            <a:tailEnd/>
          </a:ln>
        </p:spPr>
        <p:txBody>
          <a:bodyPr>
            <a:spAutoFit/>
          </a:bodyPr>
          <a:lstStyle/>
          <a:p>
            <a:pPr marL="342900" indent="-342900">
              <a:defRPr/>
            </a:pPr>
            <a:r>
              <a:rPr lang="en-US" altLang="en-US" sz="1600" dirty="0">
                <a:latin typeface="+mn-lt"/>
              </a:rPr>
              <a:t>	Alternatively, we could construct the carbon skeleton using acetylene as the two-carbon fragment. The resulting terminal alkyne undergoes hydroboration to the correct aldehyde.</a:t>
            </a:r>
            <a:endParaRPr lang="en-US" altLang="en-US" dirty="0">
              <a:latin typeface="+mn-lt"/>
            </a:endParaRPr>
          </a:p>
        </p:txBody>
      </p:sp>
      <p:sp>
        <p:nvSpPr>
          <p:cNvPr id="9" name="TextBox 10"/>
          <p:cNvSpPr txBox="1">
            <a:spLocks noChangeArrowheads="1"/>
          </p:cNvSpPr>
          <p:nvPr/>
        </p:nvSpPr>
        <p:spPr bwMode="auto">
          <a:xfrm>
            <a:off x="348344" y="1306513"/>
            <a:ext cx="299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dirty="0">
                <a:latin typeface="+mn-lt"/>
              </a:rPr>
              <a:t>Solution (Continued)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279"/>
          <a:stretch/>
        </p:blipFill>
        <p:spPr>
          <a:xfrm>
            <a:off x="304800" y="2965704"/>
            <a:ext cx="8534400" cy="757210"/>
          </a:xfrm>
          <a:prstGeom prst="rect">
            <a:avLst/>
          </a:prstGeom>
        </p:spPr>
      </p:pic>
    </p:spTree>
    <p:extLst>
      <p:ext uri="{BB962C8B-B14F-4D97-AF65-F5344CB8AC3E}">
        <p14:creationId xmlns:p14="http://schemas.microsoft.com/office/powerpoint/2010/main" val="3641782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Structure of the Carbonyl Group (Continued)</a:t>
            </a:r>
            <a:endParaRPr lang="en-US" sz="4400" b="0" dirty="0" smtClean="0">
              <a:solidFill>
                <a:schemeClr val="tx1"/>
              </a:solidFill>
            </a:endParaRPr>
          </a:p>
        </p:txBody>
      </p:sp>
      <p:sp>
        <p:nvSpPr>
          <p:cNvPr id="5" name="Rectangle 3"/>
          <p:cNvSpPr txBox="1">
            <a:spLocks noChangeArrowheads="1"/>
          </p:cNvSpPr>
          <p:nvPr/>
        </p:nvSpPr>
        <p:spPr>
          <a:xfrm>
            <a:off x="348332" y="4800601"/>
            <a:ext cx="8556182" cy="151311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Carbon is </a:t>
            </a:r>
            <a:r>
              <a:rPr lang="en-US" altLang="en-US" sz="2800" i="1" dirty="0" smtClean="0"/>
              <a:t>sp</a:t>
            </a:r>
            <a:r>
              <a:rPr lang="en-US" altLang="en-US" sz="2800" baseline="30000" dirty="0" smtClean="0"/>
              <a:t>2</a:t>
            </a:r>
            <a:r>
              <a:rPr lang="en-US" altLang="en-US" sz="2800" dirty="0" smtClean="0"/>
              <a:t> hybridized.</a:t>
            </a:r>
          </a:p>
          <a:p>
            <a:r>
              <a:rPr lang="en-US" altLang="en-US" sz="2800" dirty="0" smtClean="0"/>
              <a:t>The C═O bond is shorter, stronger, and more polar than the C═C bond in alkenes.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797"/>
          <a:stretch/>
        </p:blipFill>
        <p:spPr>
          <a:xfrm>
            <a:off x="304800" y="2131858"/>
            <a:ext cx="8534400" cy="2113571"/>
          </a:xfrm>
          <a:prstGeom prst="rect">
            <a:avLst/>
          </a:prstGeom>
        </p:spPr>
      </p:pic>
    </p:spTree>
    <p:extLst>
      <p:ext uri="{BB962C8B-B14F-4D97-AF65-F5344CB8AC3E}">
        <p14:creationId xmlns:p14="http://schemas.microsoft.com/office/powerpoint/2010/main" val="3771035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Synthesis of Ketones from Carboxylic Acids</a:t>
            </a:r>
          </a:p>
        </p:txBody>
      </p:sp>
      <p:sp>
        <p:nvSpPr>
          <p:cNvPr id="6" name="Rectangle 1029"/>
          <p:cNvSpPr txBox="1">
            <a:spLocks noChangeArrowheads="1"/>
          </p:cNvSpPr>
          <p:nvPr/>
        </p:nvSpPr>
        <p:spPr>
          <a:xfrm>
            <a:off x="348333" y="4343402"/>
            <a:ext cx="8697695" cy="176348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600" dirty="0" err="1" smtClean="0">
                <a:solidFill>
                  <a:srgbClr val="000000"/>
                </a:solidFill>
              </a:rPr>
              <a:t>Organolithiums</a:t>
            </a:r>
            <a:r>
              <a:rPr lang="en-US" altLang="en-US" sz="2600" dirty="0" smtClean="0">
                <a:solidFill>
                  <a:srgbClr val="000000"/>
                </a:solidFill>
              </a:rPr>
              <a:t> will attack the lithium salts of carboxylate anions to give </a:t>
            </a:r>
            <a:r>
              <a:rPr lang="en-US" altLang="en-US" sz="2600" dirty="0" err="1" smtClean="0">
                <a:solidFill>
                  <a:srgbClr val="000000"/>
                </a:solidFill>
              </a:rPr>
              <a:t>dianions</a:t>
            </a:r>
            <a:r>
              <a:rPr lang="en-US" altLang="en-US" sz="2600" dirty="0" smtClean="0">
                <a:solidFill>
                  <a:srgbClr val="000000"/>
                </a:solidFill>
              </a:rPr>
              <a:t>.  </a:t>
            </a:r>
          </a:p>
          <a:p>
            <a:r>
              <a:rPr lang="en-US" altLang="en-US" sz="2600" dirty="0" smtClean="0">
                <a:solidFill>
                  <a:srgbClr val="000000"/>
                </a:solidFill>
              </a:rPr>
              <a:t>Protonation of the </a:t>
            </a:r>
            <a:r>
              <a:rPr lang="en-US" altLang="en-US" sz="2600" dirty="0" err="1" smtClean="0">
                <a:solidFill>
                  <a:srgbClr val="000000"/>
                </a:solidFill>
              </a:rPr>
              <a:t>dianion</a:t>
            </a:r>
            <a:r>
              <a:rPr lang="en-US" altLang="en-US" sz="2600" dirty="0" smtClean="0">
                <a:solidFill>
                  <a:srgbClr val="000000"/>
                </a:solidFill>
              </a:rPr>
              <a:t> forms the hydrate of a ketone, which quickly loses water to give the ketone.</a:t>
            </a:r>
            <a:endParaRPr lang="en-US" altLang="en-US" sz="26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951"/>
          <a:stretch/>
        </p:blipFill>
        <p:spPr>
          <a:xfrm>
            <a:off x="304800" y="2149274"/>
            <a:ext cx="8534400" cy="1834896"/>
          </a:xfrm>
          <a:prstGeom prst="rect">
            <a:avLst/>
          </a:prstGeom>
        </p:spPr>
      </p:pic>
    </p:spTree>
    <p:extLst>
      <p:ext uri="{BB962C8B-B14F-4D97-AF65-F5344CB8AC3E}">
        <p14:creationId xmlns:p14="http://schemas.microsoft.com/office/powerpoint/2010/main" val="1617382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Ketones and Aldehydes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from </a:t>
            </a:r>
            <a:r>
              <a:rPr lang="en-US" sz="4400" b="0" dirty="0">
                <a:solidFill>
                  <a:schemeClr val="tx1"/>
                </a:solidFill>
              </a:rPr>
              <a:t>Nitriles</a:t>
            </a:r>
          </a:p>
        </p:txBody>
      </p:sp>
      <p:sp>
        <p:nvSpPr>
          <p:cNvPr id="5" name="Rectangle 3"/>
          <p:cNvSpPr txBox="1">
            <a:spLocks noChangeArrowheads="1"/>
          </p:cNvSpPr>
          <p:nvPr/>
        </p:nvSpPr>
        <p:spPr>
          <a:xfrm>
            <a:off x="348343" y="4397830"/>
            <a:ext cx="8153400" cy="1523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A Grignard or </a:t>
            </a:r>
            <a:r>
              <a:rPr lang="en-US" altLang="en-US" sz="2800" dirty="0" err="1" smtClean="0"/>
              <a:t>organolithium</a:t>
            </a:r>
            <a:r>
              <a:rPr lang="en-US" altLang="en-US" sz="2800" dirty="0" smtClean="0"/>
              <a:t> reagent can attack the carbon of the nitrile.</a:t>
            </a:r>
          </a:p>
          <a:p>
            <a:r>
              <a:rPr lang="en-US" altLang="en-US" sz="2800" dirty="0" smtClean="0"/>
              <a:t>The imine is then hydrolyzed to form a ketone.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680"/>
          <a:stretch/>
        </p:blipFill>
        <p:spPr>
          <a:xfrm>
            <a:off x="304800" y="2479331"/>
            <a:ext cx="8534400" cy="1254469"/>
          </a:xfrm>
          <a:prstGeom prst="rect">
            <a:avLst/>
          </a:prstGeom>
        </p:spPr>
      </p:pic>
    </p:spTree>
    <p:extLst>
      <p:ext uri="{BB962C8B-B14F-4D97-AF65-F5344CB8AC3E}">
        <p14:creationId xmlns:p14="http://schemas.microsoft.com/office/powerpoint/2010/main" val="987799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Reduction of Nitriles to Aldehydes</a:t>
            </a:r>
          </a:p>
        </p:txBody>
      </p:sp>
      <p:sp>
        <p:nvSpPr>
          <p:cNvPr id="6" name="Text Placeholder 3"/>
          <p:cNvSpPr txBox="1">
            <a:spLocks/>
          </p:cNvSpPr>
          <p:nvPr/>
        </p:nvSpPr>
        <p:spPr>
          <a:xfrm>
            <a:off x="348333" y="4865914"/>
            <a:ext cx="8697695" cy="1371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smtClean="0"/>
              <a:t>Aluminum hydrides can reduce nitriles to aldehydes.</a:t>
            </a:r>
          </a:p>
          <a:p>
            <a:r>
              <a:rPr lang="en-US" altLang="en-US" sz="2400" smtClean="0"/>
              <a:t>Diisobutylaluminum hydride, abbreviated (</a:t>
            </a:r>
            <a:r>
              <a:rPr lang="en-US" altLang="en-US" sz="2400" i="1" smtClean="0"/>
              <a:t>i</a:t>
            </a:r>
            <a:r>
              <a:rPr lang="en-US" altLang="en-US" sz="2400" smtClean="0"/>
              <a:t>-Bu)</a:t>
            </a:r>
            <a:r>
              <a:rPr lang="en-US" altLang="en-US" sz="2400" baseline="-25000" smtClean="0"/>
              <a:t>2</a:t>
            </a:r>
            <a:r>
              <a:rPr lang="en-US" altLang="en-US" sz="2400" smtClean="0"/>
              <a:t>AlH or DIBAL-H, is commonly used for the reduction of nitriles.</a:t>
            </a:r>
            <a:endParaRPr lang="en-US" alt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539"/>
          <a:stretch/>
        </p:blipFill>
        <p:spPr>
          <a:xfrm>
            <a:off x="304800" y="1510937"/>
            <a:ext cx="8534400" cy="2821577"/>
          </a:xfrm>
          <a:prstGeom prst="rect">
            <a:avLst/>
          </a:prstGeom>
        </p:spPr>
      </p:pic>
    </p:spTree>
    <p:extLst>
      <p:ext uri="{BB962C8B-B14F-4D97-AF65-F5344CB8AC3E}">
        <p14:creationId xmlns:p14="http://schemas.microsoft.com/office/powerpoint/2010/main" val="1439974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Aldehydes to </a:t>
            </a:r>
            <a:r>
              <a:rPr lang="en-US" sz="4400" b="0" dirty="0" err="1">
                <a:solidFill>
                  <a:schemeClr val="tx1"/>
                </a:solidFill>
              </a:rPr>
              <a:t>Alkoxides</a:t>
            </a:r>
            <a:endParaRPr lang="en-US" sz="4400" b="0" dirty="0">
              <a:solidFill>
                <a:schemeClr val="tx1"/>
              </a:solidFill>
            </a:endParaRPr>
          </a:p>
        </p:txBody>
      </p:sp>
      <p:sp>
        <p:nvSpPr>
          <p:cNvPr id="5" name="Text Placeholder 3"/>
          <p:cNvSpPr txBox="1">
            <a:spLocks/>
          </p:cNvSpPr>
          <p:nvPr/>
        </p:nvSpPr>
        <p:spPr>
          <a:xfrm>
            <a:off x="348334" y="5127171"/>
            <a:ext cx="7848600" cy="5116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dirty="0" smtClean="0"/>
              <a:t>Aldehydes are easily oxidized to acids.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630"/>
          <a:stretch/>
        </p:blipFill>
        <p:spPr>
          <a:xfrm>
            <a:off x="304800" y="2501329"/>
            <a:ext cx="8534400" cy="1559042"/>
          </a:xfrm>
          <a:prstGeom prst="rect">
            <a:avLst/>
          </a:prstGeom>
        </p:spPr>
      </p:pic>
    </p:spTree>
    <p:extLst>
      <p:ext uri="{BB962C8B-B14F-4D97-AF65-F5344CB8AC3E}">
        <p14:creationId xmlns:p14="http://schemas.microsoft.com/office/powerpoint/2010/main" val="23089204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Acids to Acid Chlorides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756"/>
          <a:stretch/>
        </p:blipFill>
        <p:spPr>
          <a:xfrm>
            <a:off x="304800" y="2813304"/>
            <a:ext cx="8534400" cy="1062010"/>
          </a:xfrm>
          <a:prstGeom prst="rect">
            <a:avLst/>
          </a:prstGeom>
        </p:spPr>
      </p:pic>
    </p:spTree>
    <p:extLst>
      <p:ext uri="{BB962C8B-B14F-4D97-AF65-F5344CB8AC3E}">
        <p14:creationId xmlns:p14="http://schemas.microsoft.com/office/powerpoint/2010/main" val="2316270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Aldehydes from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Acid </a:t>
            </a:r>
            <a:r>
              <a:rPr lang="en-US" sz="4400" b="0" dirty="0">
                <a:solidFill>
                  <a:schemeClr val="tx1"/>
                </a:solidFill>
              </a:rPr>
              <a:t>Chlorides</a:t>
            </a:r>
          </a:p>
        </p:txBody>
      </p:sp>
      <p:sp>
        <p:nvSpPr>
          <p:cNvPr id="4" name="Rectangle 3"/>
          <p:cNvSpPr txBox="1">
            <a:spLocks noChangeArrowheads="1"/>
          </p:cNvSpPr>
          <p:nvPr/>
        </p:nvSpPr>
        <p:spPr>
          <a:xfrm>
            <a:off x="348333" y="4506684"/>
            <a:ext cx="8556181" cy="141514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solidFill>
                  <a:srgbClr val="000000"/>
                </a:solidFill>
              </a:rPr>
              <a:t>Lithium aluminum tri(</a:t>
            </a:r>
            <a:r>
              <a:rPr lang="en-US" altLang="en-US" sz="2800" i="1" smtClean="0">
                <a:solidFill>
                  <a:srgbClr val="000000"/>
                </a:solidFill>
              </a:rPr>
              <a:t>t</a:t>
            </a:r>
            <a:r>
              <a:rPr lang="en-US" altLang="en-US" sz="2800" smtClean="0">
                <a:solidFill>
                  <a:srgbClr val="000000"/>
                </a:solidFill>
              </a:rPr>
              <a:t>-butoxy)hydride is a milder reducing agent that reacts faster with acid chlorides than with aldehydes.</a:t>
            </a:r>
            <a:endParaRPr lang="en-US" altLang="en-US" sz="28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556"/>
          <a:stretch/>
        </p:blipFill>
        <p:spPr>
          <a:xfrm>
            <a:off x="304800" y="2289048"/>
            <a:ext cx="8534400" cy="1357666"/>
          </a:xfrm>
          <a:prstGeom prst="rect">
            <a:avLst/>
          </a:prstGeom>
        </p:spPr>
      </p:pic>
    </p:spTree>
    <p:extLst>
      <p:ext uri="{BB962C8B-B14F-4D97-AF65-F5344CB8AC3E}">
        <p14:creationId xmlns:p14="http://schemas.microsoft.com/office/powerpoint/2010/main" val="2900098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Lithium </a:t>
            </a:r>
            <a:r>
              <a:rPr lang="en-US" sz="4400" b="0" dirty="0" err="1">
                <a:solidFill>
                  <a:schemeClr val="tx1"/>
                </a:solidFill>
              </a:rPr>
              <a:t>Dialkyl</a:t>
            </a:r>
            <a:r>
              <a:rPr lang="en-US" sz="4400" b="0" dirty="0">
                <a:solidFill>
                  <a:schemeClr val="tx1"/>
                </a:solidFill>
              </a:rPr>
              <a:t> </a:t>
            </a:r>
            <a:r>
              <a:rPr lang="en-US" sz="4400" b="0" dirty="0" smtClean="0">
                <a:solidFill>
                  <a:schemeClr val="tx1"/>
                </a:solidFill>
              </a:rPr>
              <a:t/>
            </a:r>
            <a:br>
              <a:rPr lang="en-US" sz="4400" b="0" dirty="0" smtClean="0">
                <a:solidFill>
                  <a:schemeClr val="tx1"/>
                </a:solidFill>
              </a:rPr>
            </a:br>
            <a:r>
              <a:rPr lang="en-US" sz="4400" b="0" dirty="0" err="1" smtClean="0">
                <a:solidFill>
                  <a:schemeClr val="tx1"/>
                </a:solidFill>
              </a:rPr>
              <a:t>Cuprate</a:t>
            </a:r>
            <a:r>
              <a:rPr lang="en-US" sz="4400" b="0" dirty="0" smtClean="0">
                <a:solidFill>
                  <a:schemeClr val="tx1"/>
                </a:solidFill>
              </a:rPr>
              <a:t> </a:t>
            </a:r>
            <a:r>
              <a:rPr lang="en-US" sz="4400" b="0" dirty="0">
                <a:solidFill>
                  <a:schemeClr val="tx1"/>
                </a:solidFill>
              </a:rPr>
              <a:t>Reagents</a:t>
            </a:r>
          </a:p>
        </p:txBody>
      </p:sp>
      <p:sp>
        <p:nvSpPr>
          <p:cNvPr id="5" name="Rectangle 3"/>
          <p:cNvSpPr txBox="1">
            <a:spLocks noChangeArrowheads="1"/>
          </p:cNvSpPr>
          <p:nvPr/>
        </p:nvSpPr>
        <p:spPr>
          <a:xfrm>
            <a:off x="348334" y="4125686"/>
            <a:ext cx="77724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solidFill>
                  <a:srgbClr val="000000"/>
                </a:solidFill>
              </a:rPr>
              <a:t>A lithium dialkylcuprate will transfer one of its alkyl groups to the acid chloride.</a:t>
            </a:r>
          </a:p>
          <a:p>
            <a:r>
              <a:rPr lang="en-US" altLang="en-US" sz="2800" smtClean="0">
                <a:solidFill>
                  <a:srgbClr val="000000"/>
                </a:solidFill>
              </a:rPr>
              <a:t>Grignards and organolithiums cannot do this reaction.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1333"/>
          <a:stretch/>
        </p:blipFill>
        <p:spPr>
          <a:xfrm>
            <a:off x="304800" y="2354818"/>
            <a:ext cx="8534400" cy="1281012"/>
          </a:xfrm>
          <a:prstGeom prst="rect">
            <a:avLst/>
          </a:prstGeom>
        </p:spPr>
      </p:pic>
    </p:spTree>
    <p:extLst>
      <p:ext uri="{BB962C8B-B14F-4D97-AF65-F5344CB8AC3E}">
        <p14:creationId xmlns:p14="http://schemas.microsoft.com/office/powerpoint/2010/main" val="3670148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Nucleophilic</a:t>
            </a:r>
            <a:r>
              <a:rPr lang="en-US" sz="4400" b="0" dirty="0">
                <a:solidFill>
                  <a:schemeClr val="tx1"/>
                </a:solidFill>
              </a:rPr>
              <a:t> Addition</a:t>
            </a:r>
          </a:p>
        </p:txBody>
      </p:sp>
      <p:sp>
        <p:nvSpPr>
          <p:cNvPr id="6" name="Rectangle 3"/>
          <p:cNvSpPr txBox="1">
            <a:spLocks noChangeArrowheads="1"/>
          </p:cNvSpPr>
          <p:nvPr/>
        </p:nvSpPr>
        <p:spPr>
          <a:xfrm>
            <a:off x="348334" y="4343400"/>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A strong nucleophile attacks the carbonyl carbon, forming an alkoxide ion that is then protonated.</a:t>
            </a:r>
          </a:p>
          <a:p>
            <a:r>
              <a:rPr lang="en-US" altLang="en-US" sz="2800" smtClean="0"/>
              <a:t>Aldehydes are more reactive than ketones.</a:t>
            </a:r>
            <a:br>
              <a:rPr lang="en-US" altLang="en-US" sz="2800" smtClean="0"/>
            </a:br>
            <a:endParaRPr lang="en-US" altLang="en-US" sz="28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386"/>
          <a:stretch/>
        </p:blipFill>
        <p:spPr>
          <a:xfrm>
            <a:off x="304800" y="1764357"/>
            <a:ext cx="8534400" cy="1893243"/>
          </a:xfrm>
          <a:prstGeom prst="rect">
            <a:avLst/>
          </a:prstGeom>
        </p:spPr>
      </p:pic>
    </p:spTree>
    <p:extLst>
      <p:ext uri="{BB962C8B-B14F-4D97-AF65-F5344CB8AC3E}">
        <p14:creationId xmlns:p14="http://schemas.microsoft.com/office/powerpoint/2010/main" val="42647798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Reaction with a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Grignard </a:t>
            </a:r>
            <a:r>
              <a:rPr lang="en-US" sz="4400" b="0" dirty="0">
                <a:solidFill>
                  <a:schemeClr val="tx1"/>
                </a:solidFill>
              </a:rPr>
              <a:t>Reagent</a:t>
            </a:r>
          </a:p>
        </p:txBody>
      </p:sp>
      <p:sp>
        <p:nvSpPr>
          <p:cNvPr id="5" name="Rectangle 3"/>
          <p:cNvSpPr txBox="1">
            <a:spLocks noChangeArrowheads="1"/>
          </p:cNvSpPr>
          <p:nvPr/>
        </p:nvSpPr>
        <p:spPr>
          <a:xfrm>
            <a:off x="348333" y="4463144"/>
            <a:ext cx="8610609" cy="100148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A strong nucleophile attacks the carbonyl carbon, forming an alkoxide ion that is then protonated.</a:t>
            </a:r>
          </a:p>
          <a:p>
            <a:endParaRPr lang="en-US" altLang="en-US" sz="28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2023"/>
          <a:stretch/>
        </p:blipFill>
        <p:spPr>
          <a:xfrm>
            <a:off x="304800" y="2607781"/>
            <a:ext cx="8534400" cy="1185236"/>
          </a:xfrm>
          <a:prstGeom prst="rect">
            <a:avLst/>
          </a:prstGeom>
        </p:spPr>
      </p:pic>
    </p:spTree>
    <p:extLst>
      <p:ext uri="{BB962C8B-B14F-4D97-AF65-F5344CB8AC3E}">
        <p14:creationId xmlns:p14="http://schemas.microsoft.com/office/powerpoint/2010/main" val="2767251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Reaction with a Hydride</a:t>
            </a:r>
          </a:p>
        </p:txBody>
      </p:sp>
      <p:sp>
        <p:nvSpPr>
          <p:cNvPr id="6" name="Rectangle 3"/>
          <p:cNvSpPr txBox="1">
            <a:spLocks noChangeArrowheads="1"/>
          </p:cNvSpPr>
          <p:nvPr/>
        </p:nvSpPr>
        <p:spPr>
          <a:xfrm>
            <a:off x="337453" y="4648200"/>
            <a:ext cx="8621489" cy="124097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The hydride anion adds to the carbonyl carbon; the alkoxide is protonated to form an alcohol.</a:t>
            </a:r>
          </a:p>
          <a:p>
            <a:endParaRPr lang="en-US" altLang="en-US" sz="280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405"/>
          <a:stretch/>
        </p:blipFill>
        <p:spPr>
          <a:xfrm>
            <a:off x="304800" y="2080913"/>
            <a:ext cx="8534400" cy="1217459"/>
          </a:xfrm>
          <a:prstGeom prst="rect">
            <a:avLst/>
          </a:prstGeom>
        </p:spPr>
      </p:pic>
    </p:spTree>
    <p:extLst>
      <p:ext uri="{BB962C8B-B14F-4D97-AF65-F5344CB8AC3E}">
        <p14:creationId xmlns:p14="http://schemas.microsoft.com/office/powerpoint/2010/main" val="168449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Resonance</a:t>
            </a:r>
            <a:endParaRPr lang="en-US" sz="4400" b="0" dirty="0" smtClean="0">
              <a:solidFill>
                <a:schemeClr val="tx1"/>
              </a:solidFill>
            </a:endParaRPr>
          </a:p>
        </p:txBody>
      </p:sp>
      <p:sp>
        <p:nvSpPr>
          <p:cNvPr id="6" name="Text Placeholder 3"/>
          <p:cNvSpPr txBox="1">
            <a:spLocks/>
          </p:cNvSpPr>
          <p:nvPr/>
        </p:nvSpPr>
        <p:spPr>
          <a:xfrm>
            <a:off x="348333" y="4495800"/>
            <a:ext cx="8610609" cy="160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smtClean="0"/>
              <a:t>The first resonance is better because all atoms complete the octet and there are no charges.</a:t>
            </a:r>
          </a:p>
          <a:p>
            <a:r>
              <a:rPr lang="en-US" altLang="en-US" sz="2400" smtClean="0"/>
              <a:t>The carbonyl carbon has a partial positive and will react as an electrophile.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979"/>
          <a:stretch/>
        </p:blipFill>
        <p:spPr>
          <a:xfrm>
            <a:off x="1567537" y="1520952"/>
            <a:ext cx="6172199" cy="2253797"/>
          </a:xfrm>
          <a:prstGeom prst="rect">
            <a:avLst/>
          </a:prstGeom>
        </p:spPr>
      </p:pic>
    </p:spTree>
    <p:extLst>
      <p:ext uri="{BB962C8B-B14F-4D97-AF65-F5344CB8AC3E}">
        <p14:creationId xmlns:p14="http://schemas.microsoft.com/office/powerpoint/2010/main" val="13801080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Electrophilic Strength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020"/>
          <a:stretch/>
        </p:blipFill>
        <p:spPr>
          <a:xfrm>
            <a:off x="304800" y="1654193"/>
            <a:ext cx="8534400" cy="3908407"/>
          </a:xfrm>
          <a:prstGeom prst="rect">
            <a:avLst/>
          </a:prstGeom>
        </p:spPr>
      </p:pic>
    </p:spTree>
    <p:extLst>
      <p:ext uri="{BB962C8B-B14F-4D97-AF65-F5344CB8AC3E}">
        <p14:creationId xmlns:p14="http://schemas.microsoft.com/office/powerpoint/2010/main" val="29115291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Hydration of Ketones and Aldehydes</a:t>
            </a:r>
          </a:p>
        </p:txBody>
      </p:sp>
      <p:sp>
        <p:nvSpPr>
          <p:cNvPr id="4" name="Rectangle 3"/>
          <p:cNvSpPr txBox="1">
            <a:spLocks noChangeArrowheads="1"/>
          </p:cNvSpPr>
          <p:nvPr/>
        </p:nvSpPr>
        <p:spPr>
          <a:xfrm>
            <a:off x="348334" y="4855036"/>
            <a:ext cx="77724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ct val="0"/>
              </a:spcBef>
            </a:pPr>
            <a:r>
              <a:rPr lang="en-US" altLang="en-US" sz="2400" smtClean="0">
                <a:solidFill>
                  <a:srgbClr val="000000"/>
                </a:solidFill>
              </a:rPr>
              <a:t>In an aqueous solution, a ketone or an aldehyde is in equilibrium with its hydrate, a geminal diol.  </a:t>
            </a:r>
          </a:p>
          <a:p>
            <a:pPr>
              <a:spcBef>
                <a:spcPct val="0"/>
              </a:spcBef>
            </a:pPr>
            <a:r>
              <a:rPr lang="en-US" altLang="en-US" sz="2400" smtClean="0">
                <a:solidFill>
                  <a:srgbClr val="000000"/>
                </a:solidFill>
              </a:rPr>
              <a:t>With ketones, the equilibrium favors the unhydrated keto form (carbonyl).</a:t>
            </a:r>
            <a:endParaRPr lang="en-US" altLang="en-US" sz="24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44"/>
          <a:stretch/>
        </p:blipFill>
        <p:spPr>
          <a:xfrm>
            <a:off x="968819" y="1952462"/>
            <a:ext cx="6934210" cy="2659057"/>
          </a:xfrm>
          <a:prstGeom prst="rect">
            <a:avLst/>
          </a:prstGeom>
        </p:spPr>
      </p:pic>
    </p:spTree>
    <p:extLst>
      <p:ext uri="{BB962C8B-B14F-4D97-AF65-F5344CB8AC3E}">
        <p14:creationId xmlns:p14="http://schemas.microsoft.com/office/powerpoint/2010/main" val="5734985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Acid-Catalyzed Hydration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of </a:t>
            </a:r>
            <a:r>
              <a:rPr lang="en-US" sz="4400" b="0" dirty="0">
                <a:solidFill>
                  <a:schemeClr val="tx1"/>
                </a:solidFill>
              </a:rPr>
              <a:t>Carbonyls</a:t>
            </a:r>
          </a:p>
        </p:txBody>
      </p:sp>
      <p:sp>
        <p:nvSpPr>
          <p:cNvPr id="5" name="Rectangle 1032"/>
          <p:cNvSpPr txBox="1">
            <a:spLocks noChangeArrowheads="1"/>
          </p:cNvSpPr>
          <p:nvPr/>
        </p:nvSpPr>
        <p:spPr>
          <a:xfrm>
            <a:off x="348343" y="5061857"/>
            <a:ext cx="8665027" cy="107768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600" smtClean="0">
                <a:solidFill>
                  <a:srgbClr val="000000"/>
                </a:solidFill>
              </a:rPr>
              <a:t>Hydration occurs through the nucleophilic addition mechanism, with water (in acid) or hydroxide (in base) serving as the nucleophile.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259"/>
          <a:stretch/>
        </p:blipFill>
        <p:spPr>
          <a:xfrm>
            <a:off x="304800" y="2243764"/>
            <a:ext cx="8534400" cy="2262922"/>
          </a:xfrm>
          <a:prstGeom prst="rect">
            <a:avLst/>
          </a:prstGeom>
        </p:spPr>
      </p:pic>
    </p:spTree>
    <p:extLst>
      <p:ext uri="{BB962C8B-B14F-4D97-AF65-F5344CB8AC3E}">
        <p14:creationId xmlns:p14="http://schemas.microsoft.com/office/powerpoint/2010/main" val="15593899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Base-Catalyzed Hydration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of </a:t>
            </a:r>
            <a:r>
              <a:rPr lang="en-US" sz="4400" b="0" dirty="0">
                <a:solidFill>
                  <a:schemeClr val="tx1"/>
                </a:solidFill>
              </a:rPr>
              <a:t>Carbonyls</a:t>
            </a:r>
          </a:p>
        </p:txBody>
      </p:sp>
      <p:sp>
        <p:nvSpPr>
          <p:cNvPr id="6" name="Text Placeholder 3"/>
          <p:cNvSpPr txBox="1">
            <a:spLocks/>
          </p:cNvSpPr>
          <p:nvPr/>
        </p:nvSpPr>
        <p:spPr>
          <a:xfrm>
            <a:off x="348333" y="4713513"/>
            <a:ext cx="8675923" cy="105591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The hydroxide ion attacks the carbonyl group.  </a:t>
            </a:r>
          </a:p>
          <a:p>
            <a:r>
              <a:rPr lang="en-US" altLang="en-US" sz="2800" dirty="0" smtClean="0"/>
              <a:t>Protonation of the intermediate gives the hydrate.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897"/>
          <a:stretch/>
        </p:blipFill>
        <p:spPr>
          <a:xfrm>
            <a:off x="304800" y="2709672"/>
            <a:ext cx="8534400" cy="1296271"/>
          </a:xfrm>
          <a:prstGeom prst="rect">
            <a:avLst/>
          </a:prstGeom>
        </p:spPr>
      </p:pic>
    </p:spTree>
    <p:extLst>
      <p:ext uri="{BB962C8B-B14F-4D97-AF65-F5344CB8AC3E}">
        <p14:creationId xmlns:p14="http://schemas.microsoft.com/office/powerpoint/2010/main" val="1230315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Cyanohydrin Formation</a:t>
            </a:r>
          </a:p>
        </p:txBody>
      </p:sp>
      <p:sp>
        <p:nvSpPr>
          <p:cNvPr id="5" name="Rectangle 3"/>
          <p:cNvSpPr txBox="1">
            <a:spLocks noChangeArrowheads="1"/>
          </p:cNvSpPr>
          <p:nvPr/>
        </p:nvSpPr>
        <p:spPr>
          <a:xfrm>
            <a:off x="348334" y="4517572"/>
            <a:ext cx="8654152" cy="169817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smtClean="0">
                <a:solidFill>
                  <a:srgbClr val="000000"/>
                </a:solidFill>
              </a:rPr>
              <a:t>The mechanism is a base-catalyzed nucleophilic addition: attack by cyanide ion on the carbonyl group, followed by protonation of the intermediate.</a:t>
            </a:r>
          </a:p>
          <a:p>
            <a:r>
              <a:rPr lang="en-US" altLang="en-US" sz="2400" smtClean="0"/>
              <a:t>HCN is highly toxic.</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534"/>
          <a:stretch/>
        </p:blipFill>
        <p:spPr>
          <a:xfrm>
            <a:off x="304800" y="1972056"/>
            <a:ext cx="8534400" cy="1848830"/>
          </a:xfrm>
          <a:prstGeom prst="rect">
            <a:avLst/>
          </a:prstGeom>
        </p:spPr>
      </p:pic>
    </p:spTree>
    <p:extLst>
      <p:ext uri="{BB962C8B-B14F-4D97-AF65-F5344CB8AC3E}">
        <p14:creationId xmlns:p14="http://schemas.microsoft.com/office/powerpoint/2010/main" val="88164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Cyanohydrin Reactions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013"/>
          <a:stretch/>
        </p:blipFill>
        <p:spPr>
          <a:xfrm>
            <a:off x="1355270" y="1362455"/>
            <a:ext cx="6204858" cy="143914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7483"/>
          <a:stretch/>
        </p:blipFill>
        <p:spPr>
          <a:xfrm>
            <a:off x="1355270" y="3156856"/>
            <a:ext cx="6318504" cy="140296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0992"/>
          <a:stretch/>
        </p:blipFill>
        <p:spPr>
          <a:xfrm>
            <a:off x="304800" y="4875411"/>
            <a:ext cx="8534400" cy="1296789"/>
          </a:xfrm>
          <a:prstGeom prst="rect">
            <a:avLst/>
          </a:prstGeom>
        </p:spPr>
      </p:pic>
    </p:spTree>
    <p:extLst>
      <p:ext uri="{BB962C8B-B14F-4D97-AF65-F5344CB8AC3E}">
        <p14:creationId xmlns:p14="http://schemas.microsoft.com/office/powerpoint/2010/main" val="23474178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Formation of Imines</a:t>
            </a:r>
          </a:p>
        </p:txBody>
      </p:sp>
      <p:sp>
        <p:nvSpPr>
          <p:cNvPr id="7" name="Rectangle 3"/>
          <p:cNvSpPr txBox="1">
            <a:spLocks noChangeArrowheads="1"/>
          </p:cNvSpPr>
          <p:nvPr/>
        </p:nvSpPr>
        <p:spPr>
          <a:xfrm>
            <a:off x="348333" y="4169229"/>
            <a:ext cx="8665037" cy="19594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400" smtClean="0">
                <a:solidFill>
                  <a:srgbClr val="000000"/>
                </a:solidFill>
              </a:rPr>
              <a:t>Ammonia or a primary amine reacts with a ketone or an aldehyde to form an imine.  </a:t>
            </a:r>
          </a:p>
          <a:p>
            <a:pPr>
              <a:lnSpc>
                <a:spcPct val="90000"/>
              </a:lnSpc>
            </a:pPr>
            <a:r>
              <a:rPr lang="en-US" altLang="en-US" sz="2400" smtClean="0">
                <a:solidFill>
                  <a:srgbClr val="000000"/>
                </a:solidFill>
              </a:rPr>
              <a:t>Imines are nitrogen analogues of ketones and aldehydes with a C</a:t>
            </a:r>
            <a:r>
              <a:rPr lang="en-US" altLang="en-US" sz="2800" smtClean="0">
                <a:solidFill>
                  <a:srgbClr val="000000"/>
                </a:solidFill>
              </a:rPr>
              <a:t>═</a:t>
            </a:r>
            <a:r>
              <a:rPr lang="en-US" altLang="en-US" sz="2400" smtClean="0">
                <a:solidFill>
                  <a:srgbClr val="000000"/>
                </a:solidFill>
              </a:rPr>
              <a:t>N bond in place of the carbonyl group.</a:t>
            </a:r>
          </a:p>
          <a:p>
            <a:pPr>
              <a:lnSpc>
                <a:spcPct val="90000"/>
              </a:lnSpc>
            </a:pPr>
            <a:r>
              <a:rPr lang="en-US" altLang="en-US" sz="2400" smtClean="0"/>
              <a:t>Optimum pH is around 4.5.</a:t>
            </a:r>
            <a:endParaRPr lang="en-US" alt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014"/>
          <a:stretch/>
        </p:blipFill>
        <p:spPr>
          <a:xfrm>
            <a:off x="304800" y="1773501"/>
            <a:ext cx="8534400" cy="1884099"/>
          </a:xfrm>
          <a:prstGeom prst="rect">
            <a:avLst/>
          </a:prstGeom>
        </p:spPr>
      </p:pic>
    </p:spTree>
    <p:extLst>
      <p:ext uri="{BB962C8B-B14F-4D97-AF65-F5344CB8AC3E}">
        <p14:creationId xmlns:p14="http://schemas.microsoft.com/office/powerpoint/2010/main" val="1264694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Mechanism of Imine Formation</a:t>
            </a:r>
          </a:p>
        </p:txBody>
      </p:sp>
      <p:sp>
        <p:nvSpPr>
          <p:cNvPr id="5" name="Text Box 9"/>
          <p:cNvSpPr txBox="1">
            <a:spLocks noChangeArrowheads="1"/>
          </p:cNvSpPr>
          <p:nvPr/>
        </p:nvSpPr>
        <p:spPr bwMode="auto">
          <a:xfrm>
            <a:off x="359004" y="1322388"/>
            <a:ext cx="73231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dirty="0">
                <a:latin typeface="+mn-lt"/>
              </a:rPr>
              <a:t>Acid-catalyzed addition of the amine to the carbonyl </a:t>
            </a:r>
            <a:br>
              <a:rPr lang="en-US" altLang="en-US" dirty="0">
                <a:latin typeface="+mn-lt"/>
              </a:rPr>
            </a:br>
            <a:r>
              <a:rPr lang="en-US" altLang="en-US" dirty="0">
                <a:latin typeface="+mn-lt"/>
              </a:rPr>
              <a:t>compound group</a:t>
            </a:r>
          </a:p>
        </p:txBody>
      </p:sp>
      <p:sp>
        <p:nvSpPr>
          <p:cNvPr id="6" name="Text Box 10"/>
          <p:cNvSpPr txBox="1">
            <a:spLocks noChangeArrowheads="1"/>
          </p:cNvSpPr>
          <p:nvPr/>
        </p:nvSpPr>
        <p:spPr bwMode="auto">
          <a:xfrm>
            <a:off x="370116" y="3962400"/>
            <a:ext cx="392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a:latin typeface="+mn-lt"/>
              </a:rPr>
              <a:t>Acid-catalyzed dehydration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408"/>
          <a:stretch/>
        </p:blipFill>
        <p:spPr>
          <a:xfrm>
            <a:off x="468085" y="2244805"/>
            <a:ext cx="8207829" cy="172908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385"/>
          <a:stretch/>
        </p:blipFill>
        <p:spPr>
          <a:xfrm>
            <a:off x="304799" y="4463144"/>
            <a:ext cx="8534400" cy="1926771"/>
          </a:xfrm>
          <a:prstGeom prst="rect">
            <a:avLst/>
          </a:prstGeom>
        </p:spPr>
      </p:pic>
    </p:spTree>
    <p:extLst>
      <p:ext uri="{BB962C8B-B14F-4D97-AF65-F5344CB8AC3E}">
        <p14:creationId xmlns:p14="http://schemas.microsoft.com/office/powerpoint/2010/main" val="368956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Imine Reactions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173"/>
          <a:stretch/>
        </p:blipFill>
        <p:spPr>
          <a:xfrm>
            <a:off x="304800" y="1402515"/>
            <a:ext cx="8534400" cy="4704371"/>
          </a:xfrm>
          <a:prstGeom prst="rect">
            <a:avLst/>
          </a:prstGeom>
        </p:spPr>
      </p:pic>
    </p:spTree>
    <p:extLst>
      <p:ext uri="{BB962C8B-B14F-4D97-AF65-F5344CB8AC3E}">
        <p14:creationId xmlns:p14="http://schemas.microsoft.com/office/powerpoint/2010/main" val="3149126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Other Condensations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with </a:t>
            </a:r>
            <a:r>
              <a:rPr lang="en-US" sz="4400" b="0" dirty="0">
                <a:solidFill>
                  <a:schemeClr val="tx1"/>
                </a:solidFill>
              </a:rPr>
              <a:t>Amines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555"/>
          <a:stretch/>
        </p:blipFill>
        <p:spPr>
          <a:xfrm>
            <a:off x="304800" y="2010373"/>
            <a:ext cx="8534400" cy="3933227"/>
          </a:xfrm>
          <a:prstGeom prst="rect">
            <a:avLst/>
          </a:prstGeom>
        </p:spPr>
      </p:pic>
    </p:spTree>
    <p:extLst>
      <p:ext uri="{BB962C8B-B14F-4D97-AF65-F5344CB8AC3E}">
        <p14:creationId xmlns:p14="http://schemas.microsoft.com/office/powerpoint/2010/main" val="2493645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Dipole Moments</a:t>
            </a:r>
            <a:endParaRPr lang="en-US" sz="4400" b="0" dirty="0" smtClean="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860"/>
          <a:stretch/>
        </p:blipFill>
        <p:spPr>
          <a:xfrm>
            <a:off x="304800" y="2395728"/>
            <a:ext cx="8534400" cy="1904129"/>
          </a:xfrm>
          <a:prstGeom prst="rect">
            <a:avLst/>
          </a:prstGeom>
        </p:spPr>
      </p:pic>
    </p:spTree>
    <p:extLst>
      <p:ext uri="{BB962C8B-B14F-4D97-AF65-F5344CB8AC3E}">
        <p14:creationId xmlns:p14="http://schemas.microsoft.com/office/powerpoint/2010/main" val="29327832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Formation of </a:t>
            </a:r>
            <a:r>
              <a:rPr lang="en-US" sz="4400" b="0" dirty="0" err="1">
                <a:solidFill>
                  <a:schemeClr val="tx1"/>
                </a:solidFill>
              </a:rPr>
              <a:t>Acetals</a:t>
            </a:r>
            <a:endParaRPr lang="en-US" sz="4400" b="0"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556"/>
          <a:stretch/>
        </p:blipFill>
        <p:spPr>
          <a:xfrm>
            <a:off x="304800" y="1810948"/>
            <a:ext cx="8534400" cy="3566595"/>
          </a:xfrm>
          <a:prstGeom prst="rect">
            <a:avLst/>
          </a:prstGeom>
        </p:spPr>
      </p:pic>
    </p:spTree>
    <p:extLst>
      <p:ext uri="{BB962C8B-B14F-4D97-AF65-F5344CB8AC3E}">
        <p14:creationId xmlns:p14="http://schemas.microsoft.com/office/powerpoint/2010/main" val="2821992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Mechanism for </a:t>
            </a:r>
            <a:r>
              <a:rPr lang="en-US" sz="4400" b="0" dirty="0" smtClean="0">
                <a:solidFill>
                  <a:schemeClr val="tx1"/>
                </a:solidFill>
              </a:rPr>
              <a:t/>
            </a:r>
            <a:br>
              <a:rPr lang="en-US" sz="4400" b="0" dirty="0" smtClean="0">
                <a:solidFill>
                  <a:schemeClr val="tx1"/>
                </a:solidFill>
              </a:rPr>
            </a:br>
            <a:r>
              <a:rPr lang="en-US" sz="4400" b="0" dirty="0" err="1" smtClean="0">
                <a:solidFill>
                  <a:schemeClr val="tx1"/>
                </a:solidFill>
              </a:rPr>
              <a:t>Hemiacetal</a:t>
            </a:r>
            <a:r>
              <a:rPr lang="en-US" sz="4400" b="0" dirty="0" smtClean="0">
                <a:solidFill>
                  <a:schemeClr val="tx1"/>
                </a:solidFill>
              </a:rPr>
              <a:t> </a:t>
            </a:r>
            <a:r>
              <a:rPr lang="en-US" sz="4400" b="0" dirty="0">
                <a:solidFill>
                  <a:schemeClr val="tx1"/>
                </a:solidFill>
              </a:rPr>
              <a:t>Formation</a:t>
            </a:r>
          </a:p>
        </p:txBody>
      </p:sp>
      <p:sp>
        <p:nvSpPr>
          <p:cNvPr id="4" name="Rectangle 207"/>
          <p:cNvSpPr txBox="1">
            <a:spLocks noChangeArrowheads="1"/>
          </p:cNvSpPr>
          <p:nvPr/>
        </p:nvSpPr>
        <p:spPr>
          <a:xfrm>
            <a:off x="348333" y="4669979"/>
            <a:ext cx="8686809" cy="131716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800" smtClean="0"/>
              <a:t>Must be acid-catalyzed</a:t>
            </a:r>
          </a:p>
          <a:p>
            <a:pPr>
              <a:lnSpc>
                <a:spcPct val="90000"/>
              </a:lnSpc>
            </a:pPr>
            <a:r>
              <a:rPr lang="en-US" altLang="en-US" sz="2800" smtClean="0"/>
              <a:t>Adding H</a:t>
            </a:r>
            <a:r>
              <a:rPr lang="en-US" altLang="en-US" sz="2800" baseline="30000" smtClean="0"/>
              <a:t>+</a:t>
            </a:r>
            <a:r>
              <a:rPr lang="en-US" altLang="en-US" sz="2800" smtClean="0"/>
              <a:t> to carbonyl makes it more reactive with the weak nucleophile, ROH.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162"/>
          <a:stretch/>
        </p:blipFill>
        <p:spPr>
          <a:xfrm>
            <a:off x="304800" y="2015163"/>
            <a:ext cx="8534400" cy="2099637"/>
          </a:xfrm>
          <a:prstGeom prst="rect">
            <a:avLst/>
          </a:prstGeom>
        </p:spPr>
      </p:pic>
    </p:spTree>
    <p:extLst>
      <p:ext uri="{BB962C8B-B14F-4D97-AF65-F5344CB8AC3E}">
        <p14:creationId xmlns:p14="http://schemas.microsoft.com/office/powerpoint/2010/main" val="13111636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Acetal</a:t>
            </a:r>
            <a:r>
              <a:rPr lang="en-US" sz="4400" b="0" dirty="0">
                <a:solidFill>
                  <a:schemeClr val="tx1"/>
                </a:solidFill>
              </a:rPr>
              <a:t> Formation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065"/>
          <a:stretch/>
        </p:blipFill>
        <p:spPr>
          <a:xfrm>
            <a:off x="304800" y="1368552"/>
            <a:ext cx="8534400" cy="166856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7277"/>
          <a:stretch/>
        </p:blipFill>
        <p:spPr>
          <a:xfrm>
            <a:off x="304800" y="3688516"/>
            <a:ext cx="8534400" cy="2102684"/>
          </a:xfrm>
          <a:prstGeom prst="rect">
            <a:avLst/>
          </a:prstGeom>
        </p:spPr>
      </p:pic>
    </p:spTree>
    <p:extLst>
      <p:ext uri="{BB962C8B-B14F-4D97-AF65-F5344CB8AC3E}">
        <p14:creationId xmlns:p14="http://schemas.microsoft.com/office/powerpoint/2010/main" val="2669243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Hydrolysis of </a:t>
            </a:r>
            <a:r>
              <a:rPr lang="en-US" sz="4400" b="0" dirty="0" err="1">
                <a:solidFill>
                  <a:schemeClr val="tx1"/>
                </a:solidFill>
              </a:rPr>
              <a:t>Acetals</a:t>
            </a:r>
            <a:endParaRPr lang="en-US" sz="4400" b="0" dirty="0">
              <a:solidFill>
                <a:schemeClr val="tx1"/>
              </a:solidFill>
            </a:endParaRPr>
          </a:p>
        </p:txBody>
      </p:sp>
      <p:sp>
        <p:nvSpPr>
          <p:cNvPr id="6" name="Text Placeholder 5"/>
          <p:cNvSpPr txBox="1">
            <a:spLocks/>
          </p:cNvSpPr>
          <p:nvPr/>
        </p:nvSpPr>
        <p:spPr>
          <a:xfrm>
            <a:off x="348333" y="4005943"/>
            <a:ext cx="8686809" cy="18070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err="1" smtClean="0"/>
              <a:t>Acetals</a:t>
            </a:r>
            <a:r>
              <a:rPr lang="en-US" altLang="en-US" sz="2800" dirty="0" smtClean="0"/>
              <a:t> can be hydrolyzed by addition of </a:t>
            </a:r>
            <a:br>
              <a:rPr lang="en-US" altLang="en-US" sz="2800" dirty="0" smtClean="0"/>
            </a:br>
            <a:r>
              <a:rPr lang="en-US" altLang="en-US" sz="2800" dirty="0" smtClean="0"/>
              <a:t>dilute acid.</a:t>
            </a:r>
          </a:p>
          <a:p>
            <a:r>
              <a:rPr lang="en-US" altLang="en-US" sz="2800" dirty="0" smtClean="0"/>
              <a:t>The excess of water drives the equilibrium toward the formation of the ketone or aldehyde.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721"/>
          <a:stretch/>
        </p:blipFill>
        <p:spPr>
          <a:xfrm>
            <a:off x="304800" y="1736490"/>
            <a:ext cx="8534400" cy="1463911"/>
          </a:xfrm>
          <a:prstGeom prst="rect">
            <a:avLst/>
          </a:prstGeom>
        </p:spPr>
      </p:pic>
    </p:spTree>
    <p:extLst>
      <p:ext uri="{BB962C8B-B14F-4D97-AF65-F5344CB8AC3E}">
        <p14:creationId xmlns:p14="http://schemas.microsoft.com/office/powerpoint/2010/main" val="13688172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Cyclic </a:t>
            </a:r>
            <a:r>
              <a:rPr lang="en-US" sz="4400" b="0" dirty="0" err="1">
                <a:solidFill>
                  <a:schemeClr val="tx1"/>
                </a:solidFill>
              </a:rPr>
              <a:t>Acetals</a:t>
            </a:r>
            <a:endParaRPr lang="en-US" sz="4400" b="0" dirty="0">
              <a:solidFill>
                <a:schemeClr val="tx1"/>
              </a:solidFill>
            </a:endParaRPr>
          </a:p>
        </p:txBody>
      </p:sp>
      <p:sp>
        <p:nvSpPr>
          <p:cNvPr id="5" name="Rectangle 3"/>
          <p:cNvSpPr txBox="1">
            <a:spLocks noChangeArrowheads="1"/>
          </p:cNvSpPr>
          <p:nvPr/>
        </p:nvSpPr>
        <p:spPr>
          <a:xfrm>
            <a:off x="348334" y="4288971"/>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Addition of a </a:t>
            </a:r>
            <a:r>
              <a:rPr lang="en-US" altLang="en-US" sz="2800" dirty="0" err="1" smtClean="0"/>
              <a:t>diol</a:t>
            </a:r>
            <a:r>
              <a:rPr lang="en-US" altLang="en-US" sz="2800" dirty="0" smtClean="0"/>
              <a:t> produces a cyclic </a:t>
            </a:r>
            <a:r>
              <a:rPr lang="en-US" altLang="en-US" sz="2800" dirty="0" err="1" smtClean="0"/>
              <a:t>acetal</a:t>
            </a:r>
            <a:r>
              <a:rPr lang="en-US" altLang="en-US" sz="2800" dirty="0" smtClean="0"/>
              <a:t>.</a:t>
            </a:r>
          </a:p>
          <a:p>
            <a:r>
              <a:rPr lang="en-US" altLang="en-US" sz="2800" dirty="0" smtClean="0"/>
              <a:t>The reaction is reversible.</a:t>
            </a:r>
          </a:p>
          <a:p>
            <a:r>
              <a:rPr lang="en-US" altLang="en-US" sz="2800" dirty="0" smtClean="0"/>
              <a:t>This reaction is used in synthesis to protect carbonyls from reaction.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825"/>
          <a:stretch/>
        </p:blipFill>
        <p:spPr>
          <a:xfrm>
            <a:off x="659285" y="1311076"/>
            <a:ext cx="7788029" cy="2498924"/>
          </a:xfrm>
          <a:prstGeom prst="rect">
            <a:avLst/>
          </a:prstGeom>
        </p:spPr>
      </p:pic>
    </p:spTree>
    <p:extLst>
      <p:ext uri="{BB962C8B-B14F-4D97-AF65-F5344CB8AC3E}">
        <p14:creationId xmlns:p14="http://schemas.microsoft.com/office/powerpoint/2010/main" val="28794404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Carbohydrates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891"/>
          <a:stretch/>
        </p:blipFill>
        <p:spPr>
          <a:xfrm>
            <a:off x="304800" y="2190433"/>
            <a:ext cx="8534400" cy="2327138"/>
          </a:xfrm>
          <a:prstGeom prst="rect">
            <a:avLst/>
          </a:prstGeom>
        </p:spPr>
      </p:pic>
    </p:spTree>
    <p:extLst>
      <p:ext uri="{BB962C8B-B14F-4D97-AF65-F5344CB8AC3E}">
        <p14:creationId xmlns:p14="http://schemas.microsoft.com/office/powerpoint/2010/main" val="31541348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Acetals</a:t>
            </a:r>
            <a:r>
              <a:rPr lang="en-US" sz="4400" b="0" dirty="0">
                <a:solidFill>
                  <a:schemeClr val="tx1"/>
                </a:solidFill>
              </a:rPr>
              <a:t> As Protecting Groups</a:t>
            </a:r>
          </a:p>
        </p:txBody>
      </p:sp>
      <p:sp>
        <p:nvSpPr>
          <p:cNvPr id="4" name="Rectangle 3"/>
          <p:cNvSpPr txBox="1">
            <a:spLocks noChangeArrowheads="1"/>
          </p:cNvSpPr>
          <p:nvPr/>
        </p:nvSpPr>
        <p:spPr>
          <a:xfrm>
            <a:off x="348334" y="5007427"/>
            <a:ext cx="7772400" cy="5878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The aldehyde requires protection.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243"/>
          <a:stretch/>
        </p:blipFill>
        <p:spPr>
          <a:xfrm>
            <a:off x="304800" y="2425338"/>
            <a:ext cx="8534400" cy="1449977"/>
          </a:xfrm>
          <a:prstGeom prst="rect">
            <a:avLst/>
          </a:prstGeom>
        </p:spPr>
      </p:pic>
    </p:spTree>
    <p:extLst>
      <p:ext uri="{BB962C8B-B14F-4D97-AF65-F5344CB8AC3E}">
        <p14:creationId xmlns:p14="http://schemas.microsoft.com/office/powerpoint/2010/main" val="5480183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Synthesis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772"/>
          <a:stretch/>
        </p:blipFill>
        <p:spPr>
          <a:xfrm>
            <a:off x="304800" y="1555363"/>
            <a:ext cx="8534400" cy="3965448"/>
          </a:xfrm>
          <a:prstGeom prst="rect">
            <a:avLst/>
          </a:prstGeom>
        </p:spPr>
      </p:pic>
    </p:spTree>
    <p:extLst>
      <p:ext uri="{BB962C8B-B14F-4D97-AF65-F5344CB8AC3E}">
        <p14:creationId xmlns:p14="http://schemas.microsoft.com/office/powerpoint/2010/main" val="18678027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The Wittig Reaction</a:t>
            </a:r>
          </a:p>
        </p:txBody>
      </p:sp>
      <p:sp>
        <p:nvSpPr>
          <p:cNvPr id="4" name="Rectangle 3"/>
          <p:cNvSpPr txBox="1">
            <a:spLocks noChangeArrowheads="1"/>
          </p:cNvSpPr>
          <p:nvPr/>
        </p:nvSpPr>
        <p:spPr>
          <a:xfrm>
            <a:off x="348333" y="3864429"/>
            <a:ext cx="8610609" cy="232954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solidFill>
                  <a:srgbClr val="000000"/>
                </a:solidFill>
              </a:rPr>
              <a:t>The Wittig reaction converts the carbonyl group into a new C═C double bond where no bond existed before.</a:t>
            </a:r>
            <a:endParaRPr lang="en-US" altLang="en-US" sz="2800" smtClean="0"/>
          </a:p>
          <a:p>
            <a:r>
              <a:rPr lang="en-US" altLang="en-US" sz="2800" smtClean="0">
                <a:solidFill>
                  <a:srgbClr val="000000"/>
                </a:solidFill>
              </a:rPr>
              <a:t>A phosphorus ylide is used as the nucleophile in the reaction.  </a:t>
            </a:r>
            <a:endParaRPr lang="en-US" altLang="en-US" sz="2800" dirty="0" smtClean="0">
              <a:solidFill>
                <a:srgbClr val="00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150"/>
          <a:stretch/>
        </p:blipFill>
        <p:spPr>
          <a:xfrm>
            <a:off x="304800" y="1636341"/>
            <a:ext cx="8534400" cy="1694688"/>
          </a:xfrm>
          <a:prstGeom prst="rect">
            <a:avLst/>
          </a:prstGeom>
        </p:spPr>
      </p:pic>
    </p:spTree>
    <p:extLst>
      <p:ext uri="{BB962C8B-B14F-4D97-AF65-F5344CB8AC3E}">
        <p14:creationId xmlns:p14="http://schemas.microsoft.com/office/powerpoint/2010/main" val="31428710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Preparation of Phosphorus </a:t>
            </a:r>
            <a:r>
              <a:rPr lang="en-US" sz="4400" b="0" dirty="0" err="1">
                <a:solidFill>
                  <a:schemeClr val="tx1"/>
                </a:solidFill>
              </a:rPr>
              <a:t>Ylides</a:t>
            </a:r>
            <a:endParaRPr lang="en-US" sz="4400" b="0" dirty="0">
              <a:solidFill>
                <a:schemeClr val="tx1"/>
              </a:solidFill>
            </a:endParaRPr>
          </a:p>
        </p:txBody>
      </p:sp>
      <p:sp>
        <p:nvSpPr>
          <p:cNvPr id="5" name="Rectangle 3"/>
          <p:cNvSpPr txBox="1">
            <a:spLocks noChangeArrowheads="1"/>
          </p:cNvSpPr>
          <p:nvPr/>
        </p:nvSpPr>
        <p:spPr>
          <a:xfrm>
            <a:off x="348334" y="4299857"/>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Prepared from triphenylphosphine and an unhindered alkyl halide</a:t>
            </a:r>
          </a:p>
          <a:p>
            <a:r>
              <a:rPr lang="en-US" altLang="en-US" sz="2800" smtClean="0"/>
              <a:t>Butyllithium then abstracts a hydrogen from the carbon attached to phosphorus.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9776"/>
          <a:stretch/>
        </p:blipFill>
        <p:spPr>
          <a:xfrm>
            <a:off x="304800" y="1339813"/>
            <a:ext cx="8534400" cy="2492185"/>
          </a:xfrm>
          <a:prstGeom prst="rect">
            <a:avLst/>
          </a:prstGeom>
        </p:spPr>
      </p:pic>
    </p:spTree>
    <p:extLst>
      <p:ext uri="{BB962C8B-B14F-4D97-AF65-F5344CB8AC3E}">
        <p14:creationId xmlns:p14="http://schemas.microsoft.com/office/powerpoint/2010/main" val="150169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Ketone Nomenclature</a:t>
            </a:r>
            <a:endParaRPr lang="en-US" sz="4400" b="0" dirty="0" smtClean="0">
              <a:solidFill>
                <a:schemeClr val="tx1"/>
              </a:solidFill>
            </a:endParaRPr>
          </a:p>
        </p:txBody>
      </p:sp>
      <p:sp>
        <p:nvSpPr>
          <p:cNvPr id="4" name="Rectangle 3"/>
          <p:cNvSpPr txBox="1">
            <a:spLocks noChangeArrowheads="1"/>
          </p:cNvSpPr>
          <p:nvPr/>
        </p:nvSpPr>
        <p:spPr>
          <a:xfrm>
            <a:off x="348334" y="4256329"/>
            <a:ext cx="77724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Number the chain so that the carbonyl carbon has the lowest number.</a:t>
            </a:r>
          </a:p>
          <a:p>
            <a:r>
              <a:rPr lang="en-US" altLang="en-US" sz="2800" dirty="0" smtClean="0"/>
              <a:t>Replace the alkane -</a:t>
            </a:r>
            <a:r>
              <a:rPr lang="en-US" altLang="en-US" sz="2800" i="1" dirty="0" smtClean="0"/>
              <a:t>e</a:t>
            </a:r>
            <a:r>
              <a:rPr lang="en-US" altLang="en-US" sz="2800" dirty="0" smtClean="0"/>
              <a:t> with -</a:t>
            </a:r>
            <a:r>
              <a:rPr lang="en-US" altLang="en-US" sz="2800" i="1" dirty="0" smtClean="0"/>
              <a:t>one</a:t>
            </a:r>
            <a:r>
              <a:rPr lang="en-US" altLang="en-US" sz="2800" dirty="0" smtClean="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0876"/>
          <a:stretch/>
        </p:blipFill>
        <p:spPr>
          <a:xfrm>
            <a:off x="304800" y="1877568"/>
            <a:ext cx="8534400" cy="1213975"/>
          </a:xfrm>
          <a:prstGeom prst="rect">
            <a:avLst/>
          </a:prstGeom>
        </p:spPr>
      </p:pic>
    </p:spTree>
    <p:extLst>
      <p:ext uri="{BB962C8B-B14F-4D97-AF65-F5344CB8AC3E}">
        <p14:creationId xmlns:p14="http://schemas.microsoft.com/office/powerpoint/2010/main" val="12015297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Mechanism of the </a:t>
            </a:r>
            <a:r>
              <a:rPr lang="en-US" sz="4400" b="0" dirty="0" smtClean="0">
                <a:solidFill>
                  <a:schemeClr val="tx1"/>
                </a:solidFill>
              </a:rPr>
              <a:t>Wittig </a:t>
            </a:r>
            <a:r>
              <a:rPr lang="en-US" sz="4400" b="0" dirty="0">
                <a:solidFill>
                  <a:schemeClr val="tx1"/>
                </a:solidFill>
              </a:rPr>
              <a:t>Reaction</a:t>
            </a:r>
          </a:p>
        </p:txBody>
      </p:sp>
      <p:sp>
        <p:nvSpPr>
          <p:cNvPr id="6" name="Text Box 10"/>
          <p:cNvSpPr txBox="1">
            <a:spLocks noChangeArrowheads="1"/>
          </p:cNvSpPr>
          <p:nvPr/>
        </p:nvSpPr>
        <p:spPr bwMode="auto">
          <a:xfrm>
            <a:off x="348346" y="1338944"/>
            <a:ext cx="257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a:latin typeface="Arial" charset="0"/>
              </a:rPr>
              <a:t>Betaine formation</a:t>
            </a:r>
          </a:p>
        </p:txBody>
      </p:sp>
      <p:sp>
        <p:nvSpPr>
          <p:cNvPr id="7" name="Text Box 11"/>
          <p:cNvSpPr txBox="1">
            <a:spLocks noChangeArrowheads="1"/>
          </p:cNvSpPr>
          <p:nvPr/>
        </p:nvSpPr>
        <p:spPr bwMode="auto">
          <a:xfrm>
            <a:off x="348346" y="3905932"/>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a:latin typeface="Arial" charset="0"/>
              </a:rPr>
              <a:t>Oxaphosphetane formation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697"/>
          <a:stretch/>
        </p:blipFill>
        <p:spPr>
          <a:xfrm>
            <a:off x="1133829" y="1872345"/>
            <a:ext cx="7043257" cy="187760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4788"/>
          <a:stretch/>
        </p:blipFill>
        <p:spPr>
          <a:xfrm>
            <a:off x="2172618" y="4539342"/>
            <a:ext cx="4965677" cy="1854021"/>
          </a:xfrm>
          <a:prstGeom prst="rect">
            <a:avLst/>
          </a:prstGeom>
        </p:spPr>
      </p:pic>
    </p:spTree>
    <p:extLst>
      <p:ext uri="{BB962C8B-B14F-4D97-AF65-F5344CB8AC3E}">
        <p14:creationId xmlns:p14="http://schemas.microsoft.com/office/powerpoint/2010/main" val="7278196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Mechanism for Wittig</a:t>
            </a:r>
          </a:p>
        </p:txBody>
      </p:sp>
      <p:sp>
        <p:nvSpPr>
          <p:cNvPr id="8" name="Rectangle 96"/>
          <p:cNvSpPr txBox="1">
            <a:spLocks noChangeArrowheads="1"/>
          </p:cNvSpPr>
          <p:nvPr/>
        </p:nvSpPr>
        <p:spPr>
          <a:xfrm>
            <a:off x="348334" y="4822370"/>
            <a:ext cx="8654152" cy="138248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The </a:t>
            </a:r>
            <a:r>
              <a:rPr lang="en-US" altLang="en-US" sz="2800" dirty="0" err="1" smtClean="0"/>
              <a:t>o</a:t>
            </a:r>
            <a:r>
              <a:rPr lang="en-US" altLang="en-US" sz="2800" dirty="0" err="1" smtClean="0">
                <a:solidFill>
                  <a:srgbClr val="000000"/>
                </a:solidFill>
              </a:rPr>
              <a:t>xaphosphetane</a:t>
            </a:r>
            <a:r>
              <a:rPr lang="en-US" altLang="en-US" sz="2800" dirty="0" smtClean="0"/>
              <a:t> will collapse, forming a carbonyl (ketone or aldehyde) and a molecule of </a:t>
            </a:r>
            <a:r>
              <a:rPr lang="en-US" altLang="en-US" sz="2800" dirty="0" err="1" smtClean="0"/>
              <a:t>triphenyl</a:t>
            </a:r>
            <a:r>
              <a:rPr lang="en-US" altLang="en-US" sz="2800" dirty="0" smtClean="0"/>
              <a:t> phosphine oxide.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11"/>
          <a:stretch/>
        </p:blipFill>
        <p:spPr>
          <a:xfrm>
            <a:off x="1009648" y="1411224"/>
            <a:ext cx="7331524" cy="2902311"/>
          </a:xfrm>
          <a:prstGeom prst="rect">
            <a:avLst/>
          </a:prstGeom>
        </p:spPr>
      </p:pic>
    </p:spTree>
    <p:extLst>
      <p:ext uri="{BB962C8B-B14F-4D97-AF65-F5344CB8AC3E}">
        <p14:creationId xmlns:p14="http://schemas.microsoft.com/office/powerpoint/2010/main" val="31160215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Solved Problem 2</a:t>
            </a:r>
          </a:p>
        </p:txBody>
      </p:sp>
      <p:sp>
        <p:nvSpPr>
          <p:cNvPr id="5" name="Text Box 5"/>
          <p:cNvSpPr txBox="1">
            <a:spLocks noChangeArrowheads="1"/>
          </p:cNvSpPr>
          <p:nvPr/>
        </p:nvSpPr>
        <p:spPr bwMode="auto">
          <a:xfrm>
            <a:off x="348344" y="1504540"/>
            <a:ext cx="7141027" cy="769441"/>
          </a:xfrm>
          <a:prstGeom prst="rect">
            <a:avLst/>
          </a:prstGeom>
          <a:noFill/>
          <a:ln w="9525">
            <a:noFill/>
            <a:miter lim="800000"/>
            <a:headEnd/>
            <a:tailEnd/>
          </a:ln>
        </p:spPr>
        <p:txBody>
          <a:bodyPr wrap="square">
            <a:spAutoFit/>
          </a:bodyPr>
          <a:lstStyle/>
          <a:p>
            <a:pPr>
              <a:defRPr/>
            </a:pPr>
            <a:r>
              <a:rPr lang="en-US" altLang="en-US" sz="2200" dirty="0">
                <a:latin typeface="+mn-lt"/>
              </a:rPr>
              <a:t>Show how you would use a Wittig reaction to synthesize 1-phenyl-1,3-butadiene.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480"/>
          <a:stretch/>
        </p:blipFill>
        <p:spPr>
          <a:xfrm>
            <a:off x="2416628" y="2712721"/>
            <a:ext cx="4071257" cy="3109432"/>
          </a:xfrm>
          <a:prstGeom prst="rect">
            <a:avLst/>
          </a:prstGeom>
        </p:spPr>
      </p:pic>
    </p:spTree>
    <p:extLst>
      <p:ext uri="{BB962C8B-B14F-4D97-AF65-F5344CB8AC3E}">
        <p14:creationId xmlns:p14="http://schemas.microsoft.com/office/powerpoint/2010/main" val="31136333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Solved Problem 2 (Continued)</a:t>
            </a:r>
          </a:p>
        </p:txBody>
      </p:sp>
      <p:sp>
        <p:nvSpPr>
          <p:cNvPr id="6" name="Text Box 6"/>
          <p:cNvSpPr txBox="1">
            <a:spLocks noChangeArrowheads="1"/>
          </p:cNvSpPr>
          <p:nvPr/>
        </p:nvSpPr>
        <p:spPr bwMode="auto">
          <a:xfrm>
            <a:off x="348344" y="1580240"/>
            <a:ext cx="8610600" cy="825500"/>
          </a:xfrm>
          <a:prstGeom prst="rect">
            <a:avLst/>
          </a:prstGeom>
          <a:noFill/>
          <a:ln w="9525">
            <a:noFill/>
            <a:miter lim="800000"/>
            <a:headEnd/>
            <a:tailEnd/>
          </a:ln>
        </p:spPr>
        <p:txBody>
          <a:bodyPr>
            <a:spAutoFit/>
          </a:bodyPr>
          <a:lstStyle/>
          <a:p>
            <a:pPr>
              <a:defRPr/>
            </a:pPr>
            <a:r>
              <a:rPr lang="en-US" altLang="en-US" sz="1600" dirty="0">
                <a:latin typeface="+mn-lt"/>
              </a:rPr>
              <a:t>This molecule has two double bonds that might be formed by Wittig reactions. The central double bond could be formed in either of two ways. Both of these syntheses will probably work, and both will produce a mixture of cis and trans isomers.</a:t>
            </a:r>
            <a:endParaRPr lang="en-US" altLang="en-US" dirty="0">
              <a:latin typeface="+mn-lt"/>
            </a:endParaRPr>
          </a:p>
        </p:txBody>
      </p:sp>
      <p:sp>
        <p:nvSpPr>
          <p:cNvPr id="7" name="Text Box 8"/>
          <p:cNvSpPr txBox="1">
            <a:spLocks noChangeArrowheads="1"/>
          </p:cNvSpPr>
          <p:nvPr/>
        </p:nvSpPr>
        <p:spPr bwMode="auto">
          <a:xfrm>
            <a:off x="348344" y="5852431"/>
            <a:ext cx="8610600" cy="581025"/>
          </a:xfrm>
          <a:prstGeom prst="rect">
            <a:avLst/>
          </a:prstGeom>
          <a:noFill/>
          <a:ln w="9525">
            <a:noFill/>
            <a:miter lim="800000"/>
            <a:headEnd/>
            <a:tailEnd/>
          </a:ln>
        </p:spPr>
        <p:txBody>
          <a:bodyPr>
            <a:spAutoFit/>
          </a:bodyPr>
          <a:lstStyle/>
          <a:p>
            <a:pPr>
              <a:defRPr/>
            </a:pPr>
            <a:r>
              <a:rPr lang="en-US" altLang="en-US" sz="1600" dirty="0">
                <a:latin typeface="+mn-lt"/>
              </a:rPr>
              <a:t>You should complete this solution by drawing out the syntheses indicated by this analysis</a:t>
            </a:r>
          </a:p>
          <a:p>
            <a:pPr>
              <a:defRPr/>
            </a:pPr>
            <a:r>
              <a:rPr lang="en-US" altLang="en-US" sz="1600" dirty="0">
                <a:latin typeface="+mn-lt"/>
              </a:rPr>
              <a:t>(Problem 18-16).</a:t>
            </a:r>
            <a:endParaRPr lang="en-US" altLang="en-US" dirty="0">
              <a:latin typeface="+mn-lt"/>
            </a:endParaRPr>
          </a:p>
        </p:txBody>
      </p:sp>
      <p:sp>
        <p:nvSpPr>
          <p:cNvPr id="8" name="TextBox 11"/>
          <p:cNvSpPr txBox="1">
            <a:spLocks noChangeArrowheads="1"/>
          </p:cNvSpPr>
          <p:nvPr/>
        </p:nvSpPr>
        <p:spPr bwMode="auto">
          <a:xfrm>
            <a:off x="348344" y="1175881"/>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Symbol" pitchFamily="18" charset="2"/>
                <a:ea typeface="MS PGothic" pitchFamily="34" charset="-128"/>
              </a:defRPr>
            </a:lvl1pPr>
            <a:lvl2pPr marL="742950" indent="-285750">
              <a:defRPr sz="2400">
                <a:solidFill>
                  <a:schemeClr val="tx1"/>
                </a:solidFill>
                <a:latin typeface="Symbol" pitchFamily="18" charset="2"/>
                <a:ea typeface="MS PGothic" pitchFamily="34" charset="-128"/>
              </a:defRPr>
            </a:lvl2pPr>
            <a:lvl3pPr marL="1143000" indent="-228600">
              <a:defRPr sz="2400">
                <a:solidFill>
                  <a:schemeClr val="tx1"/>
                </a:solidFill>
                <a:latin typeface="Symbol" pitchFamily="18" charset="2"/>
                <a:ea typeface="MS PGothic" pitchFamily="34" charset="-128"/>
              </a:defRPr>
            </a:lvl3pPr>
            <a:lvl4pPr marL="1600200" indent="-228600">
              <a:defRPr sz="2400">
                <a:solidFill>
                  <a:schemeClr val="tx1"/>
                </a:solidFill>
                <a:latin typeface="Symbol" pitchFamily="18" charset="2"/>
                <a:ea typeface="MS PGothic" pitchFamily="34" charset="-128"/>
              </a:defRPr>
            </a:lvl4pPr>
            <a:lvl5pPr marL="2057400" indent="-228600">
              <a:defRPr sz="2400">
                <a:solidFill>
                  <a:schemeClr val="tx1"/>
                </a:solidFill>
                <a:latin typeface="Symbol" pitchFamily="18" charset="2"/>
                <a:ea typeface="MS PGothic" pitchFamily="34" charset="-128"/>
              </a:defRPr>
            </a:lvl5pPr>
            <a:lvl6pPr marL="2514600" indent="-228600" eaLnBrk="0" fontAlgn="base" hangingPunct="0">
              <a:spcBef>
                <a:spcPct val="0"/>
              </a:spcBef>
              <a:spcAft>
                <a:spcPct val="0"/>
              </a:spcAft>
              <a:defRPr sz="2400">
                <a:solidFill>
                  <a:schemeClr val="tx1"/>
                </a:solidFill>
                <a:latin typeface="Symbol" pitchFamily="18" charset="2"/>
                <a:ea typeface="MS PGothic" pitchFamily="34" charset="-128"/>
              </a:defRPr>
            </a:lvl6pPr>
            <a:lvl7pPr marL="2971800" indent="-228600" eaLnBrk="0" fontAlgn="base" hangingPunct="0">
              <a:spcBef>
                <a:spcPct val="0"/>
              </a:spcBef>
              <a:spcAft>
                <a:spcPct val="0"/>
              </a:spcAft>
              <a:defRPr sz="2400">
                <a:solidFill>
                  <a:schemeClr val="tx1"/>
                </a:solidFill>
                <a:latin typeface="Symbol" pitchFamily="18" charset="2"/>
                <a:ea typeface="MS PGothic" pitchFamily="34" charset="-128"/>
              </a:defRPr>
            </a:lvl7pPr>
            <a:lvl8pPr marL="3429000" indent="-228600" eaLnBrk="0" fontAlgn="base" hangingPunct="0">
              <a:spcBef>
                <a:spcPct val="0"/>
              </a:spcBef>
              <a:spcAft>
                <a:spcPct val="0"/>
              </a:spcAft>
              <a:defRPr sz="2400">
                <a:solidFill>
                  <a:schemeClr val="tx1"/>
                </a:solidFill>
                <a:latin typeface="Symbol" pitchFamily="18" charset="2"/>
                <a:ea typeface="MS PGothic" pitchFamily="34" charset="-128"/>
              </a:defRPr>
            </a:lvl8pPr>
            <a:lvl9pPr marL="3886200" indent="-228600" eaLnBrk="0" fontAlgn="base" hangingPunct="0">
              <a:spcBef>
                <a:spcPct val="0"/>
              </a:spcBef>
              <a:spcAft>
                <a:spcPct val="0"/>
              </a:spcAft>
              <a:defRPr sz="2400">
                <a:solidFill>
                  <a:schemeClr val="tx1"/>
                </a:solidFill>
                <a:latin typeface="Symbol" pitchFamily="18" charset="2"/>
                <a:ea typeface="MS PGothic" pitchFamily="34" charset="-128"/>
              </a:defRPr>
            </a:lvl9pPr>
          </a:lstStyle>
          <a:p>
            <a:r>
              <a:rPr lang="en-US" altLang="en-US" dirty="0">
                <a:latin typeface="+mn-lt"/>
              </a:rPr>
              <a:t>Solution</a:t>
            </a:r>
            <a:r>
              <a:rPr lang="en-US" altLang="en-US" dirty="0">
                <a:solidFill>
                  <a:schemeClr val="tx2"/>
                </a:solidFill>
                <a:latin typeface="+mn-lt"/>
              </a:rPr>
              <a:t> (Continued)</a:t>
            </a:r>
            <a:endParaRPr lang="en-US" altLang="en-US" dirty="0">
              <a:latin typeface="+mn-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a:off x="849087" y="2526391"/>
            <a:ext cx="7609114" cy="3104954"/>
          </a:xfrm>
          <a:prstGeom prst="rect">
            <a:avLst/>
          </a:prstGeom>
        </p:spPr>
      </p:pic>
    </p:spTree>
    <p:extLst>
      <p:ext uri="{BB962C8B-B14F-4D97-AF65-F5344CB8AC3E}">
        <p14:creationId xmlns:p14="http://schemas.microsoft.com/office/powerpoint/2010/main" val="22685935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Oxidation of Aldehydes</a:t>
            </a:r>
          </a:p>
        </p:txBody>
      </p:sp>
      <p:sp>
        <p:nvSpPr>
          <p:cNvPr id="9" name="Rectangle 3"/>
          <p:cNvSpPr txBox="1">
            <a:spLocks noChangeArrowheads="1"/>
          </p:cNvSpPr>
          <p:nvPr/>
        </p:nvSpPr>
        <p:spPr bwMode="auto">
          <a:xfrm>
            <a:off x="664029" y="5584372"/>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itchFamily="2" charset="2"/>
              <a:buNone/>
            </a:pPr>
            <a:r>
              <a:rPr lang="en-US" altLang="en-US" sz="2800" smtClean="0"/>
              <a:t>Aldehydes are easily oxidized to carboxylic acids.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650"/>
          <a:stretch/>
        </p:blipFill>
        <p:spPr>
          <a:xfrm>
            <a:off x="1308707" y="2282927"/>
            <a:ext cx="6416647" cy="3232550"/>
          </a:xfrm>
          <a:prstGeom prst="rect">
            <a:avLst/>
          </a:prstGeom>
        </p:spPr>
      </p:pic>
      <p:pic>
        <p:nvPicPr>
          <p:cNvPr id="2" name="Picture 1" descr="18_Pg921_UnFigure_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855" y="1279915"/>
            <a:ext cx="5024588" cy="861359"/>
          </a:xfrm>
          <a:prstGeom prst="rect">
            <a:avLst/>
          </a:prstGeom>
        </p:spPr>
      </p:pic>
    </p:spTree>
    <p:extLst>
      <p:ext uri="{BB962C8B-B14F-4D97-AF65-F5344CB8AC3E}">
        <p14:creationId xmlns:p14="http://schemas.microsoft.com/office/powerpoint/2010/main" val="5241695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The </a:t>
            </a:r>
            <a:r>
              <a:rPr lang="en-US" sz="4400" b="0" dirty="0" err="1">
                <a:solidFill>
                  <a:schemeClr val="tx1"/>
                </a:solidFill>
              </a:rPr>
              <a:t>Tollens</a:t>
            </a:r>
            <a:r>
              <a:rPr lang="en-US" sz="4400" b="0" dirty="0">
                <a:solidFill>
                  <a:schemeClr val="tx1"/>
                </a:solidFill>
              </a:rPr>
              <a:t> Test</a:t>
            </a:r>
          </a:p>
        </p:txBody>
      </p:sp>
      <p:sp>
        <p:nvSpPr>
          <p:cNvPr id="5" name="Text Placeholder 2"/>
          <p:cNvSpPr txBox="1">
            <a:spLocks/>
          </p:cNvSpPr>
          <p:nvPr/>
        </p:nvSpPr>
        <p:spPr bwMode="auto">
          <a:xfrm>
            <a:off x="348339" y="1791894"/>
            <a:ext cx="4353805" cy="33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600" smtClean="0"/>
              <a:t>The Tollens test involves adding a solution of silver–ammonia complex (the Tollens reagent) to the unknown compound.</a:t>
            </a:r>
          </a:p>
          <a:p>
            <a:r>
              <a:rPr lang="en-US" altLang="en-US" sz="2600" smtClean="0"/>
              <a:t>If an aldehyde is present, its oxidation reduces silver ion to metallic silver.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543" y="1656221"/>
            <a:ext cx="4082627" cy="4444796"/>
          </a:xfrm>
          <a:prstGeom prst="rect">
            <a:avLst/>
          </a:prstGeom>
        </p:spPr>
      </p:pic>
    </p:spTree>
    <p:extLst>
      <p:ext uri="{BB962C8B-B14F-4D97-AF65-F5344CB8AC3E}">
        <p14:creationId xmlns:p14="http://schemas.microsoft.com/office/powerpoint/2010/main" val="37164855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Reduction Reagents</a:t>
            </a:r>
          </a:p>
        </p:txBody>
      </p:sp>
      <p:sp>
        <p:nvSpPr>
          <p:cNvPr id="6" name="Rectangle 3"/>
          <p:cNvSpPr txBox="1">
            <a:spLocks noChangeArrowheads="1"/>
          </p:cNvSpPr>
          <p:nvPr/>
        </p:nvSpPr>
        <p:spPr bwMode="auto">
          <a:xfrm>
            <a:off x="348334" y="1719936"/>
            <a:ext cx="8556180" cy="414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Sodium </a:t>
            </a:r>
            <a:r>
              <a:rPr lang="en-US" altLang="en-US" sz="2800" dirty="0" err="1" smtClean="0"/>
              <a:t>borohydride</a:t>
            </a:r>
            <a:r>
              <a:rPr lang="en-US" altLang="en-US" sz="2800" dirty="0" smtClean="0"/>
              <a:t>, NaBH</a:t>
            </a:r>
            <a:r>
              <a:rPr lang="en-US" altLang="en-US" sz="2800" baseline="-25000" dirty="0" smtClean="0"/>
              <a:t>4</a:t>
            </a:r>
            <a:r>
              <a:rPr lang="en-US" altLang="en-US" sz="2800" dirty="0" smtClean="0"/>
              <a:t>, can reduce ketones to secondary alcohols and aldehydes to primary alcohols. </a:t>
            </a:r>
          </a:p>
          <a:p>
            <a:r>
              <a:rPr lang="en-US" altLang="en-US" sz="2800" dirty="0" smtClean="0"/>
              <a:t>Lithium aluminum hydride, LiAlH</a:t>
            </a:r>
            <a:r>
              <a:rPr lang="en-US" altLang="en-US" sz="2800" baseline="-25000" dirty="0" smtClean="0"/>
              <a:t>4</a:t>
            </a:r>
            <a:r>
              <a:rPr lang="en-US" altLang="en-US" sz="2800" dirty="0" smtClean="0"/>
              <a:t>, is a powerful reducing agent, so it can also reduce carboxylic acids and their derivatives.</a:t>
            </a:r>
          </a:p>
          <a:p>
            <a:r>
              <a:rPr lang="en-US" altLang="en-US" sz="2800" dirty="0" smtClean="0"/>
              <a:t>Hydrogenation with a catalyst can reduce the carbonyl, but it will also reduce any double or triple bonds present in the molecule. </a:t>
            </a:r>
          </a:p>
        </p:txBody>
      </p:sp>
    </p:spTree>
    <p:extLst>
      <p:ext uri="{BB962C8B-B14F-4D97-AF65-F5344CB8AC3E}">
        <p14:creationId xmlns:p14="http://schemas.microsoft.com/office/powerpoint/2010/main" val="27561996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Sodium </a:t>
            </a:r>
            <a:r>
              <a:rPr lang="en-US" sz="4400" b="0" dirty="0" err="1">
                <a:solidFill>
                  <a:schemeClr val="tx1"/>
                </a:solidFill>
              </a:rPr>
              <a:t>Borohydride</a:t>
            </a:r>
            <a:endParaRPr lang="en-US" sz="4400" b="0" dirty="0">
              <a:solidFill>
                <a:schemeClr val="tx1"/>
              </a:solidFill>
            </a:endParaRPr>
          </a:p>
        </p:txBody>
      </p:sp>
      <p:sp>
        <p:nvSpPr>
          <p:cNvPr id="4" name="Rectangle 4"/>
          <p:cNvSpPr txBox="1">
            <a:spLocks noChangeArrowheads="1"/>
          </p:cNvSpPr>
          <p:nvPr/>
        </p:nvSpPr>
        <p:spPr>
          <a:xfrm>
            <a:off x="348334" y="5410200"/>
            <a:ext cx="8632380" cy="88174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ct val="50000"/>
              </a:spcBef>
            </a:pPr>
            <a:r>
              <a:rPr lang="en-US" altLang="en-US" sz="2400" dirty="0" smtClean="0"/>
              <a:t>NaBH</a:t>
            </a:r>
            <a:r>
              <a:rPr lang="en-US" altLang="en-US" sz="2400" baseline="-20000" dirty="0" smtClean="0"/>
              <a:t>4</a:t>
            </a:r>
            <a:r>
              <a:rPr lang="en-US" altLang="en-US" sz="2400" dirty="0" smtClean="0"/>
              <a:t> can reduce ketones and aldehydes, but not esters, carboxylic acids, acyl chlorides, or amides.</a:t>
            </a:r>
          </a:p>
          <a:p>
            <a:pPr>
              <a:buFont typeface="Wingdings" pitchFamily="2" charset="2"/>
              <a:buNone/>
            </a:pPr>
            <a:endParaRPr lang="en-US" altLang="en-US" sz="24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881"/>
          <a:stretch/>
        </p:blipFill>
        <p:spPr>
          <a:xfrm>
            <a:off x="1023252" y="1314352"/>
            <a:ext cx="7282543" cy="173944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0317"/>
          <a:stretch/>
        </p:blipFill>
        <p:spPr>
          <a:xfrm>
            <a:off x="1094007" y="3798680"/>
            <a:ext cx="7141034" cy="1111596"/>
          </a:xfrm>
          <a:prstGeom prst="rect">
            <a:avLst/>
          </a:prstGeom>
        </p:spPr>
      </p:pic>
    </p:spTree>
    <p:extLst>
      <p:ext uri="{BB962C8B-B14F-4D97-AF65-F5344CB8AC3E}">
        <p14:creationId xmlns:p14="http://schemas.microsoft.com/office/powerpoint/2010/main" val="40741734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Lithium Aluminum Hydride</a:t>
            </a:r>
          </a:p>
        </p:txBody>
      </p:sp>
      <p:sp>
        <p:nvSpPr>
          <p:cNvPr id="6" name="Rectangle 4"/>
          <p:cNvSpPr txBox="1">
            <a:spLocks noChangeArrowheads="1"/>
          </p:cNvSpPr>
          <p:nvPr/>
        </p:nvSpPr>
        <p:spPr>
          <a:xfrm>
            <a:off x="348334" y="4648200"/>
            <a:ext cx="8577952" cy="1143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t>LiAlH</a:t>
            </a:r>
            <a:r>
              <a:rPr lang="en-US" altLang="en-US" sz="2800" baseline="-20000" smtClean="0"/>
              <a:t>4</a:t>
            </a:r>
            <a:r>
              <a:rPr lang="en-US" altLang="en-US" sz="2800" smtClean="0"/>
              <a:t> can reduce any carbonyl because it is a very strong reducing agent.</a:t>
            </a:r>
          </a:p>
          <a:p>
            <a:r>
              <a:rPr lang="en-US" altLang="en-US" sz="2800" smtClean="0"/>
              <a:t>Difficult to handle</a:t>
            </a:r>
            <a:endParaRPr lang="en-US" altLang="en-US" sz="28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46" y="2046514"/>
            <a:ext cx="7120128" cy="1981200"/>
          </a:xfrm>
          <a:prstGeom prst="rect">
            <a:avLst/>
          </a:prstGeom>
        </p:spPr>
      </p:pic>
    </p:spTree>
    <p:extLst>
      <p:ext uri="{BB962C8B-B14F-4D97-AF65-F5344CB8AC3E}">
        <p14:creationId xmlns:p14="http://schemas.microsoft.com/office/powerpoint/2010/main" val="3922541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Catalytic Hydrogenation</a:t>
            </a:r>
          </a:p>
        </p:txBody>
      </p:sp>
      <p:sp>
        <p:nvSpPr>
          <p:cNvPr id="4" name="Rectangle 3"/>
          <p:cNvSpPr txBox="1">
            <a:spLocks noChangeArrowheads="1"/>
          </p:cNvSpPr>
          <p:nvPr/>
        </p:nvSpPr>
        <p:spPr>
          <a:xfrm>
            <a:off x="348334" y="4082142"/>
            <a:ext cx="8654152" cy="197031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Widely used in industry</a:t>
            </a:r>
          </a:p>
          <a:p>
            <a:r>
              <a:rPr lang="en-US" altLang="en-US" sz="2800" dirty="0" smtClean="0"/>
              <a:t>Raney nickel is finely divided Ni powder saturated with hydrogen gas.</a:t>
            </a:r>
          </a:p>
          <a:p>
            <a:r>
              <a:rPr lang="en-US" altLang="en-US" sz="2800" dirty="0" smtClean="0"/>
              <a:t>It will attack the alkene first, then the carbonyl.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445"/>
          <a:stretch/>
        </p:blipFill>
        <p:spPr>
          <a:xfrm>
            <a:off x="304800" y="1866245"/>
            <a:ext cx="8534400" cy="1774807"/>
          </a:xfrm>
          <a:prstGeom prst="rect">
            <a:avLst/>
          </a:prstGeom>
        </p:spPr>
      </p:pic>
    </p:spTree>
    <p:extLst>
      <p:ext uri="{BB962C8B-B14F-4D97-AF65-F5344CB8AC3E}">
        <p14:creationId xmlns:p14="http://schemas.microsoft.com/office/powerpoint/2010/main" val="606571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Cyclic Ketone Nomenclature</a:t>
            </a:r>
            <a:endParaRPr lang="en-US" sz="4400" b="0" dirty="0" smtClean="0">
              <a:solidFill>
                <a:schemeClr val="tx1"/>
              </a:solidFill>
            </a:endParaRPr>
          </a:p>
        </p:txBody>
      </p:sp>
      <p:sp>
        <p:nvSpPr>
          <p:cNvPr id="5" name="Rectangle 3"/>
          <p:cNvSpPr txBox="1">
            <a:spLocks noChangeArrowheads="1"/>
          </p:cNvSpPr>
          <p:nvPr/>
        </p:nvSpPr>
        <p:spPr>
          <a:xfrm>
            <a:off x="348339" y="4506686"/>
            <a:ext cx="8665031"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600" dirty="0" smtClean="0"/>
              <a:t>For cyclic ketones, the carbonyl carbon is assigned the number 1. </a:t>
            </a:r>
          </a:p>
          <a:p>
            <a:r>
              <a:rPr lang="en-US" altLang="en-US" sz="2600" dirty="0" smtClean="0"/>
              <a:t>When the compound has a carbonyl and a double bond, the carbonyl takes precedence.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893" t="39125"/>
          <a:stretch/>
        </p:blipFill>
        <p:spPr>
          <a:xfrm>
            <a:off x="457200" y="1463910"/>
            <a:ext cx="8256392" cy="2465833"/>
          </a:xfrm>
          <a:prstGeom prst="rect">
            <a:avLst/>
          </a:prstGeom>
        </p:spPr>
      </p:pic>
    </p:spTree>
    <p:extLst>
      <p:ext uri="{BB962C8B-B14F-4D97-AF65-F5344CB8AC3E}">
        <p14:creationId xmlns:p14="http://schemas.microsoft.com/office/powerpoint/2010/main" val="14334200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Deoxygenation</a:t>
            </a:r>
            <a:r>
              <a:rPr lang="en-US" sz="4400" b="0" dirty="0">
                <a:solidFill>
                  <a:schemeClr val="tx1"/>
                </a:solidFill>
              </a:rPr>
              <a:t> of Ketones </a:t>
            </a:r>
            <a:r>
              <a:rPr lang="en-US" sz="4400" b="0" dirty="0" smtClean="0">
                <a:solidFill>
                  <a:schemeClr val="tx1"/>
                </a:solidFill>
              </a:rPr>
              <a:t/>
            </a:r>
            <a:br>
              <a:rPr lang="en-US" sz="4400" b="0" dirty="0" smtClean="0">
                <a:solidFill>
                  <a:schemeClr val="tx1"/>
                </a:solidFill>
              </a:rPr>
            </a:br>
            <a:r>
              <a:rPr lang="en-US" sz="4400" b="0" dirty="0" smtClean="0">
                <a:solidFill>
                  <a:schemeClr val="tx1"/>
                </a:solidFill>
              </a:rPr>
              <a:t>and </a:t>
            </a:r>
            <a:r>
              <a:rPr lang="en-US" sz="4400" b="0" dirty="0">
                <a:solidFill>
                  <a:schemeClr val="tx1"/>
                </a:solidFill>
              </a:rPr>
              <a:t>Aldehydes</a:t>
            </a:r>
          </a:p>
        </p:txBody>
      </p:sp>
      <p:sp>
        <p:nvSpPr>
          <p:cNvPr id="6" name="Rectangle 5"/>
          <p:cNvSpPr txBox="1">
            <a:spLocks noChangeArrowheads="1"/>
          </p:cNvSpPr>
          <p:nvPr/>
        </p:nvSpPr>
        <p:spPr>
          <a:xfrm>
            <a:off x="348333" y="4778838"/>
            <a:ext cx="8686809" cy="143690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smtClean="0">
                <a:solidFill>
                  <a:srgbClr val="000000"/>
                </a:solidFill>
              </a:rPr>
              <a:t>The Clemmensen reduction or the Wolff–Kishner reduction can be used to deoxygenate ketones and aldehydes.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341"/>
          <a:stretch/>
        </p:blipFill>
        <p:spPr>
          <a:xfrm>
            <a:off x="304800" y="2168434"/>
            <a:ext cx="8534400" cy="2033452"/>
          </a:xfrm>
          <a:prstGeom prst="rect">
            <a:avLst/>
          </a:prstGeom>
        </p:spPr>
      </p:pic>
    </p:spTree>
    <p:extLst>
      <p:ext uri="{BB962C8B-B14F-4D97-AF65-F5344CB8AC3E}">
        <p14:creationId xmlns:p14="http://schemas.microsoft.com/office/powerpoint/2010/main" val="25679964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err="1">
                <a:solidFill>
                  <a:schemeClr val="tx1"/>
                </a:solidFill>
              </a:rPr>
              <a:t>Clemmensen</a:t>
            </a:r>
            <a:r>
              <a:rPr lang="en-US" sz="4400" b="0" dirty="0">
                <a:solidFill>
                  <a:schemeClr val="tx1"/>
                </a:solidFill>
              </a:rPr>
              <a:t> Reduction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805"/>
          <a:stretch/>
        </p:blipFill>
        <p:spPr>
          <a:xfrm>
            <a:off x="642258" y="1351133"/>
            <a:ext cx="7663542" cy="133799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615"/>
          <a:stretch/>
        </p:blipFill>
        <p:spPr>
          <a:xfrm>
            <a:off x="435426" y="3207802"/>
            <a:ext cx="8022772" cy="2807151"/>
          </a:xfrm>
          <a:prstGeom prst="rect">
            <a:avLst/>
          </a:prstGeom>
        </p:spPr>
      </p:pic>
    </p:spTree>
    <p:extLst>
      <p:ext uri="{BB962C8B-B14F-4D97-AF65-F5344CB8AC3E}">
        <p14:creationId xmlns:p14="http://schemas.microsoft.com/office/powerpoint/2010/main" val="5084910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Wolff–</a:t>
            </a:r>
            <a:r>
              <a:rPr lang="en-US" sz="4400" b="0" dirty="0" err="1">
                <a:solidFill>
                  <a:schemeClr val="tx1"/>
                </a:solidFill>
              </a:rPr>
              <a:t>Kishner</a:t>
            </a:r>
            <a:r>
              <a:rPr lang="en-US" sz="4400" b="0" dirty="0">
                <a:solidFill>
                  <a:schemeClr val="tx1"/>
                </a:solidFill>
              </a:rPr>
              <a:t> Reduction</a:t>
            </a:r>
          </a:p>
        </p:txBody>
      </p:sp>
      <p:sp>
        <p:nvSpPr>
          <p:cNvPr id="5" name="Rectangle 3"/>
          <p:cNvSpPr txBox="1">
            <a:spLocks noChangeArrowheads="1"/>
          </p:cNvSpPr>
          <p:nvPr/>
        </p:nvSpPr>
        <p:spPr>
          <a:xfrm>
            <a:off x="348333" y="4114800"/>
            <a:ext cx="8545295" cy="19594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2400" dirty="0" smtClean="0"/>
              <a:t>Form </a:t>
            </a:r>
            <a:r>
              <a:rPr lang="en-US" altLang="en-US" sz="2400" dirty="0" err="1" smtClean="0"/>
              <a:t>hydrazone</a:t>
            </a:r>
            <a:r>
              <a:rPr lang="en-US" altLang="en-US" sz="2400" dirty="0" smtClean="0"/>
              <a:t>, then heat with strong base like KOH or potassium </a:t>
            </a:r>
            <a:r>
              <a:rPr lang="en-US" altLang="en-US" sz="2400" i="1" dirty="0" err="1" smtClean="0"/>
              <a:t>tert</a:t>
            </a:r>
            <a:r>
              <a:rPr lang="en-US" altLang="en-US" sz="2400" dirty="0" err="1" smtClean="0"/>
              <a:t>-butoxide</a:t>
            </a:r>
            <a:r>
              <a:rPr lang="en-US" altLang="en-US" sz="2400" dirty="0" smtClean="0"/>
              <a:t>.</a:t>
            </a:r>
          </a:p>
          <a:p>
            <a:pPr>
              <a:lnSpc>
                <a:spcPct val="90000"/>
              </a:lnSpc>
            </a:pPr>
            <a:r>
              <a:rPr lang="en-US" altLang="en-US" sz="2400" dirty="0" smtClean="0"/>
              <a:t>Use a high-boiling solvent: ethylene glycol, </a:t>
            </a:r>
            <a:r>
              <a:rPr lang="en-US" altLang="en-US" sz="2400" dirty="0" err="1" smtClean="0"/>
              <a:t>diethylene</a:t>
            </a:r>
            <a:r>
              <a:rPr lang="en-US" altLang="en-US" sz="2400" dirty="0" smtClean="0"/>
              <a:t> glycol, or DMSO.</a:t>
            </a:r>
          </a:p>
          <a:p>
            <a:pPr>
              <a:lnSpc>
                <a:spcPct val="90000"/>
              </a:lnSpc>
            </a:pPr>
            <a:r>
              <a:rPr lang="en-US" altLang="en-US" sz="2400" dirty="0" smtClean="0">
                <a:solidFill>
                  <a:srgbClr val="000000"/>
                </a:solidFill>
              </a:rPr>
              <a:t>A molecule of nitrogen is lost in the last steps of the reaction.</a:t>
            </a:r>
            <a:endParaRPr lang="en-US" altLang="en-US" sz="24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846"/>
          <a:stretch/>
        </p:blipFill>
        <p:spPr>
          <a:xfrm>
            <a:off x="304800" y="1186979"/>
            <a:ext cx="8534400" cy="2623021"/>
          </a:xfrm>
          <a:prstGeom prst="rect">
            <a:avLst/>
          </a:prstGeom>
        </p:spPr>
      </p:pic>
    </p:spTree>
    <p:extLst>
      <p:ext uri="{BB962C8B-B14F-4D97-AF65-F5344CB8AC3E}">
        <p14:creationId xmlns:p14="http://schemas.microsoft.com/office/powerpoint/2010/main" val="4856378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74638"/>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Wolff–</a:t>
            </a:r>
            <a:r>
              <a:rPr lang="en-US" sz="4400" b="0" dirty="0" err="1">
                <a:solidFill>
                  <a:schemeClr val="tx1"/>
                </a:solidFill>
              </a:rPr>
              <a:t>Kishner</a:t>
            </a:r>
            <a:r>
              <a:rPr lang="en-US" sz="4400" b="0" dirty="0">
                <a:solidFill>
                  <a:schemeClr val="tx1"/>
                </a:solidFill>
              </a:rPr>
              <a:t> Mechanism</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906"/>
          <a:stretch/>
        </p:blipFill>
        <p:spPr>
          <a:xfrm>
            <a:off x="304800" y="1970749"/>
            <a:ext cx="8534400" cy="109902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2440"/>
          <a:stretch/>
        </p:blipFill>
        <p:spPr>
          <a:xfrm>
            <a:off x="304800" y="4066032"/>
            <a:ext cx="8534400" cy="1115568"/>
          </a:xfrm>
          <a:prstGeom prst="rect">
            <a:avLst/>
          </a:prstGeom>
        </p:spPr>
      </p:pic>
    </p:spTree>
    <p:extLst>
      <p:ext uri="{BB962C8B-B14F-4D97-AF65-F5344CB8AC3E}">
        <p14:creationId xmlns:p14="http://schemas.microsoft.com/office/powerpoint/2010/main" val="3317703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400" b="0" dirty="0">
                <a:solidFill>
                  <a:schemeClr val="tx1"/>
                </a:solidFill>
              </a:rPr>
              <a:t>Aldehydes Nomenclature</a:t>
            </a:r>
            <a:endParaRPr lang="en-US" sz="4400" b="0" dirty="0" smtClean="0">
              <a:solidFill>
                <a:schemeClr val="tx1"/>
              </a:solidFill>
            </a:endParaRPr>
          </a:p>
        </p:txBody>
      </p:sp>
      <p:sp>
        <p:nvSpPr>
          <p:cNvPr id="6" name="Rectangle 3"/>
          <p:cNvSpPr txBox="1">
            <a:spLocks noChangeArrowheads="1"/>
          </p:cNvSpPr>
          <p:nvPr/>
        </p:nvSpPr>
        <p:spPr>
          <a:xfrm>
            <a:off x="348325" y="4267200"/>
            <a:ext cx="8599731" cy="201385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dirty="0" smtClean="0"/>
              <a:t>The aldehyde carbon is number 1.</a:t>
            </a:r>
          </a:p>
          <a:p>
            <a:r>
              <a:rPr lang="en-US" altLang="en-US" sz="2800" dirty="0" smtClean="0"/>
              <a:t>IUPAC: Replace -</a:t>
            </a:r>
            <a:r>
              <a:rPr lang="en-US" altLang="en-US" sz="2800" i="1" dirty="0" smtClean="0"/>
              <a:t>e</a:t>
            </a:r>
            <a:r>
              <a:rPr lang="en-US" altLang="en-US" sz="2800" dirty="0" smtClean="0"/>
              <a:t> with -</a:t>
            </a:r>
            <a:r>
              <a:rPr lang="en-US" altLang="en-US" sz="2800" i="1" dirty="0" smtClean="0"/>
              <a:t>al</a:t>
            </a:r>
            <a:r>
              <a:rPr lang="en-US" altLang="en-US" sz="2800" dirty="0" smtClean="0"/>
              <a:t>.</a:t>
            </a:r>
          </a:p>
          <a:p>
            <a:r>
              <a:rPr lang="en-US" altLang="en-US" sz="2800" dirty="0" smtClean="0"/>
              <a:t>If the aldehyde group is attached to a ring, the suffix -</a:t>
            </a:r>
            <a:r>
              <a:rPr lang="en-US" altLang="en-US" sz="2800" i="1" dirty="0" err="1" smtClean="0"/>
              <a:t>carbaldehyde</a:t>
            </a:r>
            <a:r>
              <a:rPr lang="en-US" altLang="en-US" sz="2800" dirty="0" smtClean="0"/>
              <a:t> is used.</a:t>
            </a:r>
            <a:br>
              <a:rPr lang="en-US" altLang="en-US" sz="2800" dirty="0" smtClean="0"/>
            </a:br>
            <a:endParaRPr lang="en-US" altLang="en-US" sz="28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712"/>
          <a:stretch/>
        </p:blipFill>
        <p:spPr>
          <a:xfrm>
            <a:off x="304800" y="1244890"/>
            <a:ext cx="8534400" cy="2695739"/>
          </a:xfrm>
          <a:prstGeom prst="rect">
            <a:avLst/>
          </a:prstGeom>
        </p:spPr>
      </p:pic>
    </p:spTree>
    <p:extLst>
      <p:ext uri="{BB962C8B-B14F-4D97-AF65-F5344CB8AC3E}">
        <p14:creationId xmlns:p14="http://schemas.microsoft.com/office/powerpoint/2010/main" val="2857993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14786</TotalTime>
  <Words>1811</Words>
  <Application>Microsoft Office PowerPoint</Application>
  <PresentationFormat>On-screen Show (4:3)</PresentationFormat>
  <Paragraphs>289</Paragraphs>
  <Slides>83</Slides>
  <Notes>80</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HA5Lect_template</vt:lpstr>
      <vt:lpstr>2_Default Design</vt:lpstr>
      <vt:lpstr>PowerPoint Presentation</vt:lpstr>
      <vt:lpstr>Classes of Carbonyl Compounds</vt:lpstr>
      <vt:lpstr>Structure of the Carbonyl Group</vt:lpstr>
      <vt:lpstr>Structure of the Carbonyl Group (Continued)</vt:lpstr>
      <vt:lpstr>Resonance</vt:lpstr>
      <vt:lpstr>Dipole Moments</vt:lpstr>
      <vt:lpstr>Ketone Nomenclature</vt:lpstr>
      <vt:lpstr>Cyclic Ketone Nomenclature</vt:lpstr>
      <vt:lpstr>Aldehydes Nomenclature</vt:lpstr>
      <vt:lpstr>Carbonyl as Substituent</vt:lpstr>
      <vt:lpstr>Functional Group Priority</vt:lpstr>
      <vt:lpstr>Common Names for Ketones</vt:lpstr>
      <vt:lpstr>Common Names of Acids  and Aldehydes</vt:lpstr>
      <vt:lpstr>Historical Common Names</vt:lpstr>
      <vt:lpstr>Boiling Points</vt:lpstr>
      <vt:lpstr>Solubility of Ketones  and Aldehydes</vt:lpstr>
      <vt:lpstr>PowerPoint Presentation</vt:lpstr>
      <vt:lpstr>Formaldehyde</vt:lpstr>
      <vt:lpstr>Infrared (IR) Spectroscopy</vt:lpstr>
      <vt:lpstr>IR Spectra</vt:lpstr>
      <vt:lpstr>Proton NMR Spectra</vt:lpstr>
      <vt:lpstr>1H NMR Spectroscopy</vt:lpstr>
      <vt:lpstr>Carbon NMR Spectra of Ketones</vt:lpstr>
      <vt:lpstr>Mass Spectrometry (MS)</vt:lpstr>
      <vt:lpstr>MS for Butyraldehyde</vt:lpstr>
      <vt:lpstr>McLafferty Rearrangement</vt:lpstr>
      <vt:lpstr>Ultraviolet Spectra of Conjugated Carbonyl Compounds</vt:lpstr>
      <vt:lpstr>Electronic Transitions of the C═O</vt:lpstr>
      <vt:lpstr>Industrial Importance</vt:lpstr>
      <vt:lpstr>PowerPoint Presentation</vt:lpstr>
      <vt:lpstr>Grignards As a Source for  Ketones and Aldehydes</vt:lpstr>
      <vt:lpstr>Oxidation of Primary  Alcohols to Aldehydes</vt:lpstr>
      <vt:lpstr>Ozonolysis of Alkenes</vt:lpstr>
      <vt:lpstr>Friedel–Crafts Reaction</vt:lpstr>
      <vt:lpstr>Hydration of Alkynes</vt:lpstr>
      <vt:lpstr>Hydroboration–Oxidation  of Alkynes</vt:lpstr>
      <vt:lpstr>Solved Problem 1</vt:lpstr>
      <vt:lpstr>Solved Problem 1 (Continued)</vt:lpstr>
      <vt:lpstr>Solved Problem 1 (Continued)</vt:lpstr>
      <vt:lpstr>Synthesis of Ketones from Carboxylic Acids</vt:lpstr>
      <vt:lpstr>Ketones and Aldehydes  from Nitriles</vt:lpstr>
      <vt:lpstr>Reduction of Nitriles to Aldehydes</vt:lpstr>
      <vt:lpstr>Aldehydes to Alkoxides</vt:lpstr>
      <vt:lpstr>Acids to Acid Chlorides</vt:lpstr>
      <vt:lpstr>Aldehydes from  Acid Chlorides</vt:lpstr>
      <vt:lpstr>Lithium Dialkyl  Cuprate Reagents</vt:lpstr>
      <vt:lpstr>Nucleophilic Addition</vt:lpstr>
      <vt:lpstr>Reaction with a  Grignard Reagent</vt:lpstr>
      <vt:lpstr>Reaction with a Hydride</vt:lpstr>
      <vt:lpstr>Electrophilic Strength</vt:lpstr>
      <vt:lpstr>Hydration of Ketones and Aldehydes</vt:lpstr>
      <vt:lpstr>Acid-Catalyzed Hydration  of Carbonyls</vt:lpstr>
      <vt:lpstr>Base-Catalyzed Hydration  of Carbonyls</vt:lpstr>
      <vt:lpstr>Cyanohydrin Formation</vt:lpstr>
      <vt:lpstr>Cyanohydrin Reactions</vt:lpstr>
      <vt:lpstr>Formation of Imines</vt:lpstr>
      <vt:lpstr>Mechanism of Imine Formation</vt:lpstr>
      <vt:lpstr>Imine Reactions</vt:lpstr>
      <vt:lpstr>Other Condensations  with Amines</vt:lpstr>
      <vt:lpstr>Formation of Acetals</vt:lpstr>
      <vt:lpstr>Mechanism for  Hemiacetal Formation</vt:lpstr>
      <vt:lpstr>Acetal Formation</vt:lpstr>
      <vt:lpstr>Hydrolysis of Acetals</vt:lpstr>
      <vt:lpstr>Cyclic Acetals</vt:lpstr>
      <vt:lpstr>Carbohydrates</vt:lpstr>
      <vt:lpstr>Acetals As Protecting Groups</vt:lpstr>
      <vt:lpstr>Synthesis</vt:lpstr>
      <vt:lpstr>The Wittig Reaction</vt:lpstr>
      <vt:lpstr>Preparation of Phosphorus Ylides</vt:lpstr>
      <vt:lpstr>Mechanism of the Wittig Reaction</vt:lpstr>
      <vt:lpstr>Mechanism for Wittig</vt:lpstr>
      <vt:lpstr>Solved Problem 2</vt:lpstr>
      <vt:lpstr>Solved Problem 2 (Continued)</vt:lpstr>
      <vt:lpstr>Oxidation of Aldehydes</vt:lpstr>
      <vt:lpstr>The Tollens Test</vt:lpstr>
      <vt:lpstr>Reduction Reagents</vt:lpstr>
      <vt:lpstr>Sodium Borohydride</vt:lpstr>
      <vt:lpstr>Lithium Aluminum Hydride</vt:lpstr>
      <vt:lpstr>Catalytic Hydrogenation</vt:lpstr>
      <vt:lpstr>Deoxygenation of Ketones  and Aldehydes</vt:lpstr>
      <vt:lpstr>Clemmensen Reduction</vt:lpstr>
      <vt:lpstr>Wolff–Kishner Reduction</vt:lpstr>
      <vt:lpstr>Wolff–Kishner Mechanism</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gexinc</cp:lastModifiedBy>
  <cp:revision>277</cp:revision>
  <dcterms:created xsi:type="dcterms:W3CDTF">2007-09-26T05:29:17Z</dcterms:created>
  <dcterms:modified xsi:type="dcterms:W3CDTF">2016-04-14T18:38:17Z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