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99"/>
  </p:notesMasterIdLst>
  <p:handoutMasterIdLst>
    <p:handoutMasterId r:id="rId100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  <p:sldId id="466" r:id="rId90"/>
    <p:sldId id="467" r:id="rId91"/>
    <p:sldId id="468" r:id="rId92"/>
    <p:sldId id="469" r:id="rId93"/>
    <p:sldId id="470" r:id="rId94"/>
    <p:sldId id="471" r:id="rId95"/>
    <p:sldId id="472" r:id="rId96"/>
    <p:sldId id="473" r:id="rId97"/>
    <p:sldId id="474" r:id="rId9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660" y="-96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96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682342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19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Amines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82199" y="982980"/>
            <a:ext cx="5556599" cy="468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48333" y="4419600"/>
            <a:ext cx="8599723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In aromatic amines, the amino group is bonded to a benzene ring. </a:t>
            </a:r>
          </a:p>
          <a:p>
            <a:r>
              <a:rPr lang="en-US" altLang="en-US" sz="2800" smtClean="0"/>
              <a:t>The parent compound is called aniline.</a:t>
            </a:r>
            <a:endParaRPr lang="en-US" alt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>
          <a:xfrm>
            <a:off x="304800" y="1700784"/>
            <a:ext cx="8534400" cy="20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Heterocyclic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70106" y="1447800"/>
            <a:ext cx="8479980" cy="97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80" charset="2"/>
              <a:buNone/>
            </a:pPr>
            <a:r>
              <a:rPr lang="en-US" altLang="en-US" sz="2800" dirty="0" smtClean="0"/>
              <a:t>When naming a cyclic amine, the nitrogen is assigned position number 1.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3"/>
          <a:stretch/>
        </p:blipFill>
        <p:spPr>
          <a:xfrm>
            <a:off x="713009" y="2527898"/>
            <a:ext cx="7794173" cy="1889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>
          <a:xfrm>
            <a:off x="892624" y="4659521"/>
            <a:ext cx="7434943" cy="16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Structure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4876806"/>
            <a:ext cx="7772400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/>
              <a:t>Nitrogen is </a:t>
            </a:r>
            <a:r>
              <a:rPr lang="en-US" altLang="en-US" sz="2800" i="1" dirty="0" smtClean="0"/>
              <a:t>sp</a:t>
            </a:r>
            <a:r>
              <a:rPr lang="en-US" altLang="en-US" sz="2800" baseline="30000" dirty="0" smtClean="0"/>
              <a:t>3</a:t>
            </a:r>
            <a:r>
              <a:rPr lang="en-US" altLang="en-US" sz="2800" dirty="0" smtClean="0"/>
              <a:t> hybridized with a lone pair of electrons.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The angle is less than 109.5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4"/>
          <a:stretch/>
        </p:blipFill>
        <p:spPr>
          <a:xfrm>
            <a:off x="718457" y="1412530"/>
            <a:ext cx="7620000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Interconversion</a:t>
            </a:r>
            <a:r>
              <a:rPr lang="en-US" sz="4400" b="0" dirty="0">
                <a:solidFill>
                  <a:schemeClr val="tx1"/>
                </a:solidFill>
              </a:rPr>
              <a:t>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Chiral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963886"/>
            <a:ext cx="8523523" cy="14042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Nitrogen may have three different groups and a lone pair, but enantiomers cannot be isolated due to inversion around N.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9"/>
          <a:stretch/>
        </p:blipFill>
        <p:spPr>
          <a:xfrm>
            <a:off x="304800" y="2135341"/>
            <a:ext cx="8534400" cy="22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Chiral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4582885"/>
            <a:ext cx="8665037" cy="1632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Amines whose chirality stems from the presence of chiral carbon atoms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Inversion of the nitrogen is not relevant because it will not affect the chiral carbon.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"/>
          <a:stretch/>
        </p:blipFill>
        <p:spPr>
          <a:xfrm>
            <a:off x="1545772" y="1526178"/>
            <a:ext cx="6063342" cy="24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Chiral Quaternary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Ammonium </a:t>
            </a:r>
            <a:r>
              <a:rPr lang="en-US" sz="4400" b="0" dirty="0">
                <a:solidFill>
                  <a:schemeClr val="tx1"/>
                </a:solidFill>
              </a:rPr>
              <a:t>Salts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669980"/>
            <a:ext cx="8643266" cy="16763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</a:rPr>
              <a:t>Quaternary ammonium salts may have a chiral nitrogen atom if the four substituents are different.  </a:t>
            </a:r>
          </a:p>
          <a:p>
            <a:r>
              <a:rPr lang="en-US" altLang="en-US" sz="2400" smtClean="0">
                <a:solidFill>
                  <a:srgbClr val="000000"/>
                </a:solidFill>
              </a:rPr>
              <a:t>Inversion of configuration is not possible because there is no lone pair to undergo nitrogen inversion.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/>
        </p:blipFill>
        <p:spPr>
          <a:xfrm>
            <a:off x="1208825" y="2138826"/>
            <a:ext cx="6922284" cy="21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Chiral Cyclic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4103914"/>
            <a:ext cx="8654152" cy="20356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If the nitrogen atom is contained in a small ring, for example, it is prevented from attaining the 120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solidFill>
                  <a:srgbClr val="000000"/>
                </a:solidFill>
              </a:rPr>
              <a:t> bond 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smtClean="0">
                <a:solidFill>
                  <a:srgbClr val="000000"/>
                </a:solidFill>
              </a:rPr>
              <a:t>angle that facilitates inversion.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Such a compound has a higher activation energy for inversion, the inversion is slow, and the enantiomers may be resolved.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"/>
          <a:stretch/>
        </p:blipFill>
        <p:spPr>
          <a:xfrm>
            <a:off x="968829" y="1498647"/>
            <a:ext cx="7075714" cy="20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Boiling Points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3" y="3962400"/>
            <a:ext cx="8665037" cy="22206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/>
              <a:t>N—H is less polar than O—H.</a:t>
            </a:r>
          </a:p>
          <a:p>
            <a:r>
              <a:rPr lang="en-US" altLang="en-US" sz="2400" dirty="0" smtClean="0"/>
              <a:t>Weaker hydrogen bonds, so amines will have a lower boiling point than the corresponding alcohol</a:t>
            </a:r>
          </a:p>
          <a:p>
            <a:r>
              <a:rPr lang="en-US" altLang="en-US" sz="2400" dirty="0" smtClean="0"/>
              <a:t>Tertiary amines cannot hydrogen-bond, so they have  lower boiling points than primary and secondary amines.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"/>
          <a:stretch/>
        </p:blipFill>
        <p:spPr>
          <a:xfrm>
            <a:off x="304800" y="1648968"/>
            <a:ext cx="8534400" cy="17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Hydrogen Bonding and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Boiling </a:t>
            </a:r>
            <a:r>
              <a:rPr lang="en-US" sz="4400" b="0" dirty="0">
                <a:solidFill>
                  <a:schemeClr val="tx1"/>
                </a:solidFill>
              </a:rPr>
              <a:t>Points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>
            <a:off x="304800" y="2339558"/>
            <a:ext cx="8534400" cy="27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Solubility and Odor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360704"/>
            <a:ext cx="777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Small amines (&lt; six Cs) are soluble in water.</a:t>
            </a:r>
          </a:p>
          <a:p>
            <a:r>
              <a:rPr lang="en-US" altLang="en-US" sz="2800" dirty="0" smtClean="0"/>
              <a:t>All amines accept hydrogen bonds from water and alcohol.</a:t>
            </a:r>
          </a:p>
          <a:p>
            <a:r>
              <a:rPr lang="en-US" altLang="en-US" sz="2800" dirty="0" smtClean="0"/>
              <a:t>Branching increases solubility.</a:t>
            </a:r>
          </a:p>
          <a:p>
            <a:r>
              <a:rPr lang="en-US" altLang="en-US" sz="2800" dirty="0" smtClean="0"/>
              <a:t>Most amines smell like rotting fish.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5"/>
          <a:stretch/>
        </p:blipFill>
        <p:spPr>
          <a:xfrm>
            <a:off x="1502229" y="4256304"/>
            <a:ext cx="6161314" cy="17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Biologically Active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7" name="Rectangle 1036"/>
          <p:cNvSpPr txBox="1">
            <a:spLocks noChangeArrowheads="1"/>
          </p:cNvSpPr>
          <p:nvPr/>
        </p:nvSpPr>
        <p:spPr>
          <a:xfrm>
            <a:off x="348334" y="4474029"/>
            <a:ext cx="8654152" cy="16437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</a:rPr>
              <a:t>The alkaloids are an important group of biologically active amines, mostly synthesized by plants to protect them from being eaten by insects and other animals.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</a:rPr>
              <a:t>Many drugs of addiction are classified as alkaloids.</a:t>
            </a:r>
            <a:endParaRPr lang="en-US" alt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>
          <a:xfrm>
            <a:off x="304800" y="1606731"/>
            <a:ext cx="8534400" cy="214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Basicity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2" y="1524000"/>
            <a:ext cx="8382000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Lone pair of electrons on nitrogen can accept a proton from an acid.</a:t>
            </a:r>
          </a:p>
          <a:p>
            <a:r>
              <a:rPr lang="en-US" altLang="en-US" sz="2800" dirty="0" smtClean="0"/>
              <a:t>Aqueous solutions are basic to litmus.</a:t>
            </a:r>
          </a:p>
          <a:p>
            <a:r>
              <a:rPr lang="en-US" altLang="en-US" sz="2800" dirty="0" smtClean="0"/>
              <a:t>Ammonia </a:t>
            </a:r>
            <a:r>
              <a:rPr lang="en-US" altLang="en-US" sz="2800" dirty="0" err="1" smtClean="0"/>
              <a:t>p</a:t>
            </a:r>
            <a:r>
              <a:rPr lang="en-US" altLang="en-US" sz="2800" i="1" dirty="0" err="1" smtClean="0"/>
              <a:t>K</a:t>
            </a:r>
            <a:r>
              <a:rPr lang="en-US" altLang="en-US" sz="2800" baseline="-25000" dirty="0" err="1" smtClean="0"/>
              <a:t>b</a:t>
            </a:r>
            <a:r>
              <a:rPr lang="en-US" altLang="en-US" sz="2800" dirty="0" smtClean="0"/>
              <a:t> = 4.74.</a:t>
            </a:r>
          </a:p>
          <a:p>
            <a:r>
              <a:rPr lang="en-US" altLang="en-US" sz="2800" dirty="0" smtClean="0"/>
              <a:t>Alkyl amines are usually stronger bases than ammonia.  </a:t>
            </a:r>
          </a:p>
          <a:p>
            <a:r>
              <a:rPr lang="en-US" altLang="en-US" sz="2800" dirty="0" smtClean="0"/>
              <a:t>Increasing the number of alkyl groups decreases solvation of ion, so 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and </a:t>
            </a:r>
            <a:r>
              <a:rPr lang="en-US" altLang="en-US" sz="2800" dirty="0" smtClean="0"/>
              <a:t>3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amines are similar to </a:t>
            </a:r>
            <a:r>
              <a:rPr lang="en-US" altLang="en-US" sz="2800" dirty="0" smtClean="0"/>
              <a:t>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amines in basicity.</a:t>
            </a:r>
          </a:p>
        </p:txBody>
      </p:sp>
    </p:spTree>
    <p:extLst>
      <p:ext uri="{BB962C8B-B14F-4D97-AF65-F5344CB8AC3E}">
        <p14:creationId xmlns:p14="http://schemas.microsoft.com/office/powerpoint/2010/main" val="33401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Reactivity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"/>
          <a:stretch/>
        </p:blipFill>
        <p:spPr>
          <a:xfrm>
            <a:off x="457200" y="1402081"/>
            <a:ext cx="8291202" cy="48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Base-Dissociation Constant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348333" y="4114799"/>
            <a:ext cx="8588837" cy="21009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</a:rPr>
              <a:t>Amines are strongly basic and as such they can abstract a proton from water, giving an ammonium ion and a hydroxide ion.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</a:rPr>
              <a:t>The equilibrium constant for this reaction is called the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base-dissociation constant</a:t>
            </a:r>
            <a:r>
              <a:rPr lang="en-US" altLang="en-US" sz="2400" dirty="0" smtClean="0">
                <a:solidFill>
                  <a:srgbClr val="000000"/>
                </a:solidFill>
              </a:rPr>
              <a:t> for the amine, symbolized 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smtClean="0">
                <a:solidFill>
                  <a:srgbClr val="000000"/>
                </a:solidFill>
              </a:rPr>
              <a:t>by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K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b</a:t>
            </a:r>
            <a:r>
              <a:rPr lang="en-US" altLang="en-US" sz="2400" dirty="0" smtClean="0">
                <a:solidFill>
                  <a:srgbClr val="000000"/>
                </a:solidFill>
              </a:rPr>
              <a:t>.</a:t>
            </a:r>
            <a:endParaRPr lang="en-US" alt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"/>
          <a:stretch/>
        </p:blipFill>
        <p:spPr>
          <a:xfrm>
            <a:off x="1442349" y="1948543"/>
            <a:ext cx="6400799" cy="19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Amine Basicity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2285999" y="1051560"/>
            <a:ext cx="4565033" cy="55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Base Dissociation of an Amine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3" y="5279574"/>
            <a:ext cx="8665037" cy="91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Alkyl groups stabilize the ammonium ion, making the amine a stronger base.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>
          <a:xfrm>
            <a:off x="1061351" y="1369424"/>
            <a:ext cx="7239000" cy="34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Alkyl Group Stabilization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7" y="5279571"/>
            <a:ext cx="8588833" cy="9035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Alkyl groups make the nitrogen a stronger base than ammonia. 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304800" y="1868424"/>
            <a:ext cx="8534400" cy="29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Resonance Effects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3" y="5715000"/>
            <a:ext cx="8665037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smtClean="0"/>
              <a:t>Any delocalization of the electron pair weakens the base.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"/>
          <a:stretch/>
        </p:blipFill>
        <p:spPr>
          <a:xfrm>
            <a:off x="1231639" y="1142782"/>
            <a:ext cx="6562525" cy="43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Protonation of </a:t>
            </a:r>
            <a:r>
              <a:rPr lang="en-US" sz="4400" b="0" dirty="0" err="1">
                <a:solidFill>
                  <a:schemeClr val="tx1"/>
                </a:solidFill>
              </a:rPr>
              <a:t>Pyrrole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4" y="4245436"/>
            <a:ext cx="863238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When the pyrrole nitrogen is protonated, pyrrole loses its aromatic stabilization.</a:t>
            </a:r>
          </a:p>
          <a:p>
            <a:r>
              <a:rPr lang="en-US" altLang="en-US" sz="2800" smtClean="0">
                <a:solidFill>
                  <a:srgbClr val="000000"/>
                </a:solidFill>
              </a:rPr>
              <a:t>Therefore, protonation on nitrogen is unfavorable and pyrrole is a very weak base.</a:t>
            </a:r>
            <a:endParaRPr lang="en-US" alt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>
          <a:xfrm>
            <a:off x="348334" y="1510503"/>
            <a:ext cx="8534400" cy="21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Hybridization Effects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20"/>
          <p:cNvSpPr txBox="1">
            <a:spLocks noChangeArrowheads="1"/>
          </p:cNvSpPr>
          <p:nvPr/>
        </p:nvSpPr>
        <p:spPr>
          <a:xfrm>
            <a:off x="348340" y="4278086"/>
            <a:ext cx="8632374" cy="14369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Pyridine is less basic than aliphatic amines, but it is more basic than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pyrrole</a:t>
            </a:r>
            <a:r>
              <a:rPr lang="en-US" altLang="en-US" sz="2800" dirty="0" smtClean="0">
                <a:solidFill>
                  <a:srgbClr val="000000"/>
                </a:solidFill>
              </a:rPr>
              <a:t> because it does not lose its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aromaticity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 on protonation.</a:t>
            </a:r>
            <a:endParaRPr lang="en-US" alt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3"/>
          <a:stretch/>
        </p:blipFill>
        <p:spPr>
          <a:xfrm>
            <a:off x="304800" y="1660290"/>
            <a:ext cx="8534400" cy="17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Ammonium Salts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3"/>
          <a:stretch/>
        </p:blipFill>
        <p:spPr>
          <a:xfrm>
            <a:off x="304800" y="1876697"/>
            <a:ext cx="8534400" cy="162850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43" y="4169229"/>
            <a:ext cx="7935685" cy="16110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Ionic solids with high melting points </a:t>
            </a:r>
          </a:p>
          <a:p>
            <a:r>
              <a:rPr lang="en-US" altLang="en-US" sz="2800" smtClean="0"/>
              <a:t>Soluble in water </a:t>
            </a:r>
          </a:p>
          <a:p>
            <a:r>
              <a:rPr lang="en-US" altLang="en-US" sz="2800" smtClean="0"/>
              <a:t>No fishy odor</a:t>
            </a:r>
          </a:p>
        </p:txBody>
      </p:sp>
    </p:spTree>
    <p:extLst>
      <p:ext uri="{BB962C8B-B14F-4D97-AF65-F5344CB8AC3E}">
        <p14:creationId xmlns:p14="http://schemas.microsoft.com/office/powerpoint/2010/main" val="28817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Biological Activity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>
          <a:xfrm>
            <a:off x="304800" y="1646355"/>
            <a:ext cx="8534400" cy="40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Purifying an Amine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>
            <a:off x="370115" y="1458684"/>
            <a:ext cx="8475407" cy="46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7454" y="4920343"/>
            <a:ext cx="7772400" cy="121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N—H stretch between 3200 and 3500 cm</a:t>
            </a:r>
            <a:r>
              <a:rPr lang="en-US" altLang="en-US" sz="2800" baseline="30000" dirty="0" smtClean="0"/>
              <a:t>–1</a:t>
            </a:r>
            <a:endParaRPr lang="en-US" altLang="en-US" sz="2800" dirty="0" smtClean="0"/>
          </a:p>
          <a:p>
            <a:r>
              <a:rPr lang="en-US" altLang="en-US" sz="2800" dirty="0" smtClean="0"/>
              <a:t>Two peaks for 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amine, one for 2</a:t>
            </a:r>
            <a:r>
              <a:rPr lang="en-US" sz="2800" dirty="0" smtClean="0">
                <a:ea typeface="Calibri"/>
              </a:rPr>
              <a:t>°</a:t>
            </a:r>
            <a:endParaRPr lang="en-US" altLang="en-US" sz="2800" dirty="0" smtClean="0">
              <a:sym typeface="Symbol" pitchFamily="80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"/>
          <a:stretch/>
        </p:blipFill>
        <p:spPr>
          <a:xfrm>
            <a:off x="304800" y="1336331"/>
            <a:ext cx="8534400" cy="32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NMR Spectroscopy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3" y="4474029"/>
            <a:ext cx="8621495" cy="15131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Nitrogen is not as electronegative as oxygen, so the protons on the </a:t>
            </a:r>
            <a:r>
              <a:rPr lang="en-US" altLang="en-US" sz="2800" i="1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</a:rPr>
              <a:t>carbon atoms of amines are not as strongly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deshielded</a:t>
            </a:r>
            <a:r>
              <a:rPr lang="en-US" altLang="en-US" sz="28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/>
        </p:blipFill>
        <p:spPr>
          <a:xfrm>
            <a:off x="304800" y="2009504"/>
            <a:ext cx="8534400" cy="16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NMR Spectrum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/>
        </p:blipFill>
        <p:spPr>
          <a:xfrm>
            <a:off x="304800" y="1712976"/>
            <a:ext cx="8534400" cy="40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Carbon NMR Chemical Shifts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"/>
          <a:stretch/>
        </p:blipFill>
        <p:spPr>
          <a:xfrm>
            <a:off x="970766" y="1538805"/>
            <a:ext cx="7335034" cy="43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Mass Spectroscopy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348345" y="1632857"/>
            <a:ext cx="8523512" cy="373640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80" charset="-128"/>
              </a:rPr>
              <a:t>Nitrogen has an odd valence and an even mass number.</a:t>
            </a:r>
          </a:p>
          <a:p>
            <a:r>
              <a:rPr lang="en-US" altLang="en-US" dirty="0" smtClean="0">
                <a:ea typeface="ＭＳ Ｐゴシック" pitchFamily="80" charset="-128"/>
              </a:rPr>
              <a:t>When a nitrogen atom is present in a stable molecule, the molecular weight is odd. </a:t>
            </a:r>
          </a:p>
          <a:p>
            <a:r>
              <a:rPr lang="en-US" altLang="en-US" dirty="0" smtClean="0">
                <a:ea typeface="ＭＳ Ｐゴシック" pitchFamily="80" charset="-128"/>
              </a:rPr>
              <a:t>Whenever an odd number of nitrogen atoms are present in a molecule, the molecular ion has an odd mass number.</a:t>
            </a:r>
          </a:p>
        </p:txBody>
      </p:sp>
    </p:spTree>
    <p:extLst>
      <p:ext uri="{BB962C8B-B14F-4D97-AF65-F5344CB8AC3E}">
        <p14:creationId xmlns:p14="http://schemas.microsoft.com/office/powerpoint/2010/main" val="14475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Alpha Cleavage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348334" y="4376057"/>
            <a:ext cx="8643266" cy="1426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The most common fragmentation of amines is </a:t>
            </a:r>
            <a:r>
              <a:rPr lang="el-GR" altLang="en-US" sz="2800" i="1" dirty="0" smtClean="0">
                <a:solidFill>
                  <a:srgbClr val="000000"/>
                </a:solidFill>
              </a:rPr>
              <a:t>α</a:t>
            </a:r>
            <a:r>
              <a:rPr lang="en-US" altLang="en-US" sz="2800" dirty="0" smtClean="0">
                <a:solidFill>
                  <a:srgbClr val="000000"/>
                </a:solidFill>
              </a:rPr>
              <a:t> cleavage to give a resonance-stabilized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cation</a:t>
            </a:r>
            <a:r>
              <a:rPr lang="en-US" altLang="en-US" sz="2800" dirty="0" smtClean="0">
                <a:latin typeface="Times New Roman" pitchFamily="80" charset="-52"/>
              </a:rPr>
              <a:t>—</a:t>
            </a:r>
            <a:r>
              <a:rPr lang="en-US" altLang="en-US" sz="2800" dirty="0" smtClean="0">
                <a:solidFill>
                  <a:srgbClr val="000000"/>
                </a:solidFill>
              </a:rPr>
              <a:t>an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iminium</a:t>
            </a:r>
            <a:r>
              <a:rPr lang="en-US" altLang="en-US" sz="2800" dirty="0" smtClean="0">
                <a:solidFill>
                  <a:srgbClr val="000000"/>
                </a:solidFill>
              </a:rPr>
              <a:t> 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04800" y="2128809"/>
            <a:ext cx="8534400" cy="15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MS of Butyl Propyl Amine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1607" b="47723"/>
          <a:stretch/>
        </p:blipFill>
        <p:spPr>
          <a:xfrm>
            <a:off x="457200" y="1910226"/>
            <a:ext cx="8185618" cy="31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Fragmentation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Butyl Propyl </a:t>
            </a:r>
            <a:r>
              <a:rPr lang="en-US" sz="4400" b="0" dirty="0">
                <a:solidFill>
                  <a:schemeClr val="tx1"/>
                </a:solidFill>
              </a:rPr>
              <a:t>Amine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2" b="3080"/>
          <a:stretch/>
        </p:blipFill>
        <p:spPr>
          <a:xfrm>
            <a:off x="304800" y="2438400"/>
            <a:ext cx="8534400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Reaction of Amines with Ketones and Aldehydes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>
          <a:xfrm>
            <a:off x="304800" y="2627376"/>
            <a:ext cx="8534400" cy="14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Classes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 bwMode="auto">
          <a:xfrm>
            <a:off x="348334" y="1665516"/>
            <a:ext cx="8523521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dirty="0" smtClean="0"/>
              <a:t>Primary (1</a:t>
            </a:r>
            <a:r>
              <a:rPr lang="en-US" b="1" dirty="0" smtClean="0">
                <a:ea typeface="Calibri"/>
              </a:rPr>
              <a:t>°</a:t>
            </a:r>
            <a:r>
              <a:rPr lang="en-US" altLang="en-US" b="1" dirty="0" smtClean="0">
                <a:sym typeface="Symbol" pitchFamily="80" charset="2"/>
              </a:rPr>
              <a:t>)</a:t>
            </a:r>
            <a:r>
              <a:rPr lang="en-US" altLang="en-US" dirty="0" smtClean="0">
                <a:sym typeface="Symbol" pitchFamily="80" charset="2"/>
              </a:rPr>
              <a:t>: Has one alkyl group bonded to the nitrogen (RNH</a:t>
            </a:r>
            <a:r>
              <a:rPr lang="en-US" altLang="en-US" baseline="-20000" dirty="0" smtClean="0">
                <a:sym typeface="Symbol" pitchFamily="80" charset="2"/>
              </a:rPr>
              <a:t>2</a:t>
            </a:r>
            <a:r>
              <a:rPr lang="en-US" altLang="en-US" dirty="0" smtClean="0">
                <a:sym typeface="Symbol" pitchFamily="80" charset="2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altLang="en-US" b="1" dirty="0" smtClean="0">
                <a:sym typeface="Symbol" pitchFamily="80" charset="2"/>
              </a:rPr>
              <a:t>Secondary (2</a:t>
            </a:r>
            <a:r>
              <a:rPr lang="en-US" b="1" dirty="0" smtClean="0">
                <a:ea typeface="Calibri"/>
              </a:rPr>
              <a:t>°</a:t>
            </a:r>
            <a:r>
              <a:rPr lang="en-US" altLang="en-US" b="1" dirty="0" smtClean="0">
                <a:sym typeface="Symbol" pitchFamily="80" charset="2"/>
              </a:rPr>
              <a:t>)</a:t>
            </a:r>
            <a:r>
              <a:rPr lang="en-US" altLang="en-US" dirty="0" smtClean="0">
                <a:sym typeface="Symbol" pitchFamily="80" charset="2"/>
              </a:rPr>
              <a:t>: Has two alkyl groups bonded to the nitrogen (R</a:t>
            </a:r>
            <a:r>
              <a:rPr lang="en-US" altLang="en-US" baseline="-20000" dirty="0" smtClean="0">
                <a:sym typeface="Symbol" pitchFamily="80" charset="2"/>
              </a:rPr>
              <a:t>2</a:t>
            </a:r>
            <a:r>
              <a:rPr lang="en-US" altLang="en-US" dirty="0" smtClean="0">
                <a:sym typeface="Symbol" pitchFamily="80" charset="2"/>
              </a:rPr>
              <a:t>NH)</a:t>
            </a:r>
          </a:p>
          <a:p>
            <a:pPr>
              <a:lnSpc>
                <a:spcPct val="90000"/>
              </a:lnSpc>
            </a:pPr>
            <a:r>
              <a:rPr lang="en-US" altLang="en-US" b="1" dirty="0" smtClean="0">
                <a:sym typeface="Symbol" pitchFamily="80" charset="2"/>
              </a:rPr>
              <a:t>Tertiary (3</a:t>
            </a:r>
            <a:r>
              <a:rPr lang="en-US" b="1" dirty="0" smtClean="0">
                <a:ea typeface="Calibri"/>
              </a:rPr>
              <a:t>°</a:t>
            </a:r>
            <a:r>
              <a:rPr lang="en-US" altLang="en-US" b="1" dirty="0" smtClean="0">
                <a:sym typeface="Symbol" pitchFamily="80" charset="2"/>
              </a:rPr>
              <a:t>)</a:t>
            </a:r>
            <a:r>
              <a:rPr lang="en-US" altLang="en-US" dirty="0" smtClean="0">
                <a:sym typeface="Symbol" pitchFamily="80" charset="2"/>
              </a:rPr>
              <a:t>: Has three alkyl groups bonded to the nitrogen (R</a:t>
            </a:r>
            <a:r>
              <a:rPr lang="en-US" altLang="en-US" baseline="-20000" dirty="0" smtClean="0">
                <a:sym typeface="Symbol" pitchFamily="80" charset="2"/>
              </a:rPr>
              <a:t>3</a:t>
            </a:r>
            <a:r>
              <a:rPr lang="en-US" altLang="en-US" dirty="0" smtClean="0">
                <a:sym typeface="Symbol" pitchFamily="80" charset="2"/>
              </a:rPr>
              <a:t>N) </a:t>
            </a:r>
          </a:p>
          <a:p>
            <a:pPr>
              <a:lnSpc>
                <a:spcPct val="90000"/>
              </a:lnSpc>
            </a:pPr>
            <a:r>
              <a:rPr lang="en-US" altLang="en-US" b="1" dirty="0" smtClean="0">
                <a:sym typeface="Symbol" pitchFamily="80" charset="2"/>
              </a:rPr>
              <a:t>Quaternary (4</a:t>
            </a:r>
            <a:r>
              <a:rPr lang="en-US" b="1" dirty="0" smtClean="0">
                <a:ea typeface="Calibri"/>
              </a:rPr>
              <a:t>°</a:t>
            </a:r>
            <a:r>
              <a:rPr lang="en-US" altLang="en-US" b="1" dirty="0" smtClean="0">
                <a:sym typeface="Symbol" pitchFamily="80" charset="2"/>
              </a:rPr>
              <a:t>)</a:t>
            </a:r>
            <a:r>
              <a:rPr lang="en-US" altLang="en-US" dirty="0" smtClean="0">
                <a:sym typeface="Symbol" pitchFamily="80" charset="2"/>
              </a:rPr>
              <a:t>: Has four alkyl groups bonded to the nitrogen and the nitrogen bears a positive charge (R</a:t>
            </a:r>
            <a:r>
              <a:rPr lang="en-US" altLang="en-US" baseline="-20000" dirty="0" smtClean="0">
                <a:sym typeface="Symbol" pitchFamily="80" charset="2"/>
              </a:rPr>
              <a:t>4</a:t>
            </a:r>
            <a:r>
              <a:rPr lang="en-US" altLang="en-US" dirty="0" smtClean="0">
                <a:sym typeface="Symbol" pitchFamily="80" charset="2"/>
              </a:rPr>
              <a:t>N</a:t>
            </a:r>
            <a:r>
              <a:rPr lang="en-US" altLang="en-US" baseline="40000" dirty="0" smtClean="0">
                <a:sym typeface="Symbol" pitchFamily="80" charset="2"/>
              </a:rPr>
              <a:t>+</a:t>
            </a:r>
            <a:r>
              <a:rPr lang="en-US" altLang="en-US" dirty="0" smtClean="0">
                <a:sym typeface="Symbol" pitchFamily="80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6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Substitution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 err="1">
                <a:solidFill>
                  <a:schemeClr val="tx1"/>
                </a:solidFill>
              </a:rPr>
              <a:t>Arylamines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7447" y="2286000"/>
            <a:ext cx="8479981" cy="333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/>
              <a:t>—NH</a:t>
            </a:r>
            <a:r>
              <a:rPr lang="en-US" altLang="en-US" baseline="-25000" smtClean="0"/>
              <a:t>2</a:t>
            </a:r>
            <a:r>
              <a:rPr lang="en-US" altLang="en-US" smtClean="0"/>
              <a:t> is a strong activator and an </a:t>
            </a:r>
            <a:r>
              <a:rPr lang="en-US" altLang="en-US" i="1" smtClean="0"/>
              <a:t>ortho-, para</a:t>
            </a:r>
            <a:r>
              <a:rPr lang="en-US" altLang="en-US" smtClean="0"/>
              <a:t>-director.</a:t>
            </a:r>
          </a:p>
          <a:p>
            <a:r>
              <a:rPr lang="en-US" altLang="en-US" smtClean="0"/>
              <a:t>Multiple substitution is a problem.</a:t>
            </a:r>
          </a:p>
          <a:p>
            <a:r>
              <a:rPr lang="en-US" altLang="en-US" smtClean="0"/>
              <a:t>Protonation of the amine under acidic conditions converts the group into a strong deactivator (—NH</a:t>
            </a:r>
            <a:r>
              <a:rPr lang="en-US" altLang="en-US" baseline="-20000" smtClean="0"/>
              <a:t>3</a:t>
            </a:r>
            <a:r>
              <a:rPr lang="en-US" altLang="en-US" baseline="40000" smtClean="0"/>
              <a:t>+</a:t>
            </a:r>
            <a:r>
              <a:rPr lang="en-US" altLang="en-US" smtClean="0"/>
              <a:t>).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88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Multiple Substitutions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"/>
          <a:stretch/>
        </p:blipFill>
        <p:spPr>
          <a:xfrm>
            <a:off x="1250682" y="1491342"/>
            <a:ext cx="6462199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Ortho and Para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Substitution </a:t>
            </a:r>
            <a:r>
              <a:rPr lang="en-US" sz="4400" b="0" dirty="0">
                <a:solidFill>
                  <a:schemeClr val="tx1"/>
                </a:solidFill>
              </a:rPr>
              <a:t>of Aniline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"/>
          <a:stretch/>
        </p:blipFill>
        <p:spPr>
          <a:xfrm>
            <a:off x="1012371" y="1996004"/>
            <a:ext cx="6868886" cy="43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Protonation of Aniline in Substitution Reactions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3" y="4201888"/>
            <a:ext cx="8675923" cy="205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</a:rPr>
              <a:t>Strongly acidic reagents protonate the amino group, producing an ammonium salt.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</a:rPr>
              <a:t>The —NH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en-US" sz="2400" baseline="30000" dirty="0" smtClean="0">
                <a:solidFill>
                  <a:srgbClr val="000000"/>
                </a:solidFill>
              </a:rPr>
              <a:t>+</a:t>
            </a:r>
            <a:r>
              <a:rPr lang="en-US" altLang="en-US" sz="2400" dirty="0" smtClean="0">
                <a:solidFill>
                  <a:srgbClr val="000000"/>
                </a:solidFill>
              </a:rPr>
              <a:t> group is strongly deactivating (and 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smtClean="0">
                <a:solidFill>
                  <a:srgbClr val="000000"/>
                </a:solidFill>
              </a:rPr>
              <a:t>meta-allowing).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</a:rPr>
              <a:t>Therefore, strongly acidic reagents are unsuitable for substitution of anilines.</a:t>
            </a: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7"/>
          <a:stretch/>
        </p:blipFill>
        <p:spPr>
          <a:xfrm>
            <a:off x="1821048" y="1762123"/>
            <a:ext cx="5730492" cy="22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Substitution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Pyridine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348336" y="4376060"/>
            <a:ext cx="865415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/>
              <a:t>Strongly deactivated toward electrophilic attack by the electronegative nitrogen atom</a:t>
            </a:r>
          </a:p>
          <a:p>
            <a:r>
              <a:rPr lang="en-US" altLang="en-US" sz="2400" dirty="0" smtClean="0"/>
              <a:t>Substitutes in the 3-position in a manner analogous to the meta substitution</a:t>
            </a:r>
          </a:p>
          <a:p>
            <a:r>
              <a:rPr lang="en-US" altLang="en-US" sz="2400" dirty="0" smtClean="0"/>
              <a:t>Electrons on N may react with the electrophile.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"/>
          <a:stretch/>
        </p:blipFill>
        <p:spPr>
          <a:xfrm>
            <a:off x="2483511" y="1747375"/>
            <a:ext cx="3904828" cy="25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Electrophilic Aromatic Substitution of Pyridine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564910" y="1834462"/>
            <a:ext cx="7915062" cy="2225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2186086" y="4343400"/>
            <a:ext cx="4672709" cy="20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Attack on 2-Position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3" y="4267200"/>
            <a:ext cx="8599723" cy="18396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Attack at the 2-position would have an unfavorable resonance structure in which the positive charge is localized on the nitrogen.  </a:t>
            </a:r>
          </a:p>
          <a:p>
            <a:r>
              <a:rPr lang="en-US" altLang="en-US" sz="2800" smtClean="0">
                <a:solidFill>
                  <a:srgbClr val="000000"/>
                </a:solidFill>
              </a:rPr>
              <a:t>Substitution at the 2-position is not observed.</a:t>
            </a:r>
            <a:endParaRPr lang="en-US" alt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9"/>
          <a:stretch/>
        </p:blipFill>
        <p:spPr>
          <a:xfrm>
            <a:off x="304800" y="1721248"/>
            <a:ext cx="8534400" cy="19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Nucleophilic</a:t>
            </a:r>
            <a:r>
              <a:rPr lang="en-US" sz="4400" b="0" dirty="0">
                <a:solidFill>
                  <a:schemeClr val="tx1"/>
                </a:solidFill>
              </a:rPr>
              <a:t> Substitution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Pyridine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5214260"/>
            <a:ext cx="7772400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/>
              <a:t>Activated toward </a:t>
            </a:r>
            <a:r>
              <a:rPr lang="en-US" altLang="en-US" sz="2400" dirty="0" err="1" smtClean="0"/>
              <a:t>nucleophilic</a:t>
            </a:r>
            <a:r>
              <a:rPr lang="en-US" altLang="en-US" sz="2400" dirty="0" smtClean="0"/>
              <a:t> aromatic substitution</a:t>
            </a:r>
          </a:p>
          <a:p>
            <a:r>
              <a:rPr lang="en-US" altLang="en-US" sz="2400" dirty="0" smtClean="0"/>
              <a:t>Nucleophile will replace a good leaving group in the 2- or 4-position.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>
          <a:xfrm>
            <a:off x="925286" y="1844040"/>
            <a:ext cx="7271648" cy="1795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7"/>
          <a:stretch/>
        </p:blipFill>
        <p:spPr>
          <a:xfrm>
            <a:off x="2422065" y="3819625"/>
            <a:ext cx="4278090" cy="13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Nucleophilic</a:t>
            </a:r>
            <a:r>
              <a:rPr lang="en-US" sz="4400" b="0" dirty="0">
                <a:solidFill>
                  <a:schemeClr val="tx1"/>
                </a:solidFill>
              </a:rPr>
              <a:t> Attack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on </a:t>
            </a:r>
            <a:r>
              <a:rPr lang="en-US" sz="4400" b="0" dirty="0">
                <a:solidFill>
                  <a:schemeClr val="tx1"/>
                </a:solidFill>
              </a:rPr>
              <a:t>3-Position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348333" y="4517587"/>
            <a:ext cx="8643267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Attack at the 3-position does not place the negative charge on the nitrogen.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Substitution at the 3-position is not observed.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0"/>
          <a:stretch/>
        </p:blipFill>
        <p:spPr>
          <a:xfrm>
            <a:off x="326561" y="2286434"/>
            <a:ext cx="8534400" cy="17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Alkylation of Amines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by </a:t>
            </a:r>
            <a:r>
              <a:rPr lang="en-US" sz="4400" b="0" dirty="0">
                <a:solidFill>
                  <a:schemeClr val="tx1"/>
                </a:solidFill>
              </a:rPr>
              <a:t>Alkyl Halides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348334" y="4495800"/>
            <a:ext cx="77724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</a:rPr>
              <a:t>Proceeds by the S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</a:rPr>
              <a:t>2 mechanism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Secondary alkyl halides will give elimination products.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Multiple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alkylations</a:t>
            </a:r>
            <a:r>
              <a:rPr lang="en-US" altLang="en-US" sz="2400" dirty="0" smtClean="0">
                <a:solidFill>
                  <a:srgbClr val="000000"/>
                </a:solidFill>
              </a:rPr>
              <a:t> are a major problem. Complex mixtures are obtained.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2"/>
          <a:stretch/>
        </p:blipFill>
        <p:spPr>
          <a:xfrm>
            <a:off x="304800" y="2295580"/>
            <a:ext cx="8534400" cy="16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Classification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>
          <a:xfrm>
            <a:off x="304800" y="2602992"/>
            <a:ext cx="8534400" cy="14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Exhaustive Alkylation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3733800"/>
            <a:ext cx="7815952" cy="2068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Exhaustive alkylation forms the </a:t>
            </a:r>
            <a:r>
              <a:rPr lang="en-US" altLang="en-US" sz="2800" dirty="0" err="1" smtClean="0"/>
              <a:t>tetraalkylammonium</a:t>
            </a:r>
            <a:r>
              <a:rPr lang="en-US" altLang="en-US" sz="2800" dirty="0" smtClean="0"/>
              <a:t> salt.</a:t>
            </a:r>
          </a:p>
          <a:p>
            <a:r>
              <a:rPr lang="en-US" altLang="en-US" sz="2800" dirty="0" smtClean="0"/>
              <a:t>Mild basic conditions (NaHCO</a:t>
            </a:r>
            <a:r>
              <a:rPr lang="en-US" altLang="en-US" sz="2800" baseline="-25000" dirty="0" smtClean="0"/>
              <a:t>3</a:t>
            </a:r>
            <a:r>
              <a:rPr lang="en-US" altLang="en-US" sz="2800" dirty="0" smtClean="0"/>
              <a:t>) are used to deprotonate the intermediates and neutralize the acid formed.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7"/>
          <a:stretch/>
        </p:blipFill>
        <p:spPr>
          <a:xfrm>
            <a:off x="304800" y="1956816"/>
            <a:ext cx="8534400" cy="8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Alkylations</a:t>
            </a:r>
            <a:r>
              <a:rPr lang="en-US" sz="4400" b="0" dirty="0">
                <a:solidFill>
                  <a:schemeClr val="tx1"/>
                </a:solidFill>
              </a:rPr>
              <a:t> with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Excess </a:t>
            </a:r>
            <a:r>
              <a:rPr lang="en-US" sz="4400" b="0" dirty="0">
                <a:solidFill>
                  <a:schemeClr val="tx1"/>
                </a:solidFill>
              </a:rPr>
              <a:t>Ammonia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114"/>
          <p:cNvSpPr txBox="1">
            <a:spLocks/>
          </p:cNvSpPr>
          <p:nvPr/>
        </p:nvSpPr>
        <p:spPr>
          <a:xfrm>
            <a:off x="348333" y="4114800"/>
            <a:ext cx="8621495" cy="18396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/>
              <a:t>Reaction with large excess of NH</a:t>
            </a:r>
            <a:r>
              <a:rPr lang="en-US" altLang="en-US" baseline="-25000" smtClean="0"/>
              <a:t>3</a:t>
            </a:r>
            <a:r>
              <a:rPr lang="en-US" altLang="en-US" smtClean="0"/>
              <a:t> to form the primary amine in good yields</a:t>
            </a:r>
          </a:p>
          <a:p>
            <a:r>
              <a:rPr lang="en-US" altLang="en-US" smtClean="0"/>
              <a:t>Excess ammonia is allowed to evaporate after reaction.</a:t>
            </a:r>
          </a:p>
          <a:p>
            <a:pPr>
              <a:buFont typeface="Wingdings" pitchFamily="80" charset="2"/>
              <a:buNone/>
            </a:pPr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0"/>
          <a:stretch/>
        </p:blipFill>
        <p:spPr>
          <a:xfrm>
            <a:off x="304800" y="2230265"/>
            <a:ext cx="8534400" cy="13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Acylation of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37448" y="4223656"/>
            <a:ext cx="8665038" cy="1632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Primary and secondary amines react with acid halides to form amides.</a:t>
            </a:r>
          </a:p>
          <a:p>
            <a:r>
              <a:rPr lang="en-US" altLang="en-US" sz="2800" smtClean="0">
                <a:solidFill>
                  <a:srgbClr val="000000"/>
                </a:solidFill>
              </a:rPr>
              <a:t>This reaction is a </a:t>
            </a:r>
            <a:r>
              <a:rPr lang="en-US" altLang="en-US" sz="2800" b="1" smtClean="0">
                <a:solidFill>
                  <a:srgbClr val="000000"/>
                </a:solidFill>
              </a:rPr>
              <a:t>nucleophilic acyl substitution</a:t>
            </a:r>
            <a:r>
              <a:rPr lang="en-US" altLang="en-US" sz="280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1"/>
          <a:stretch/>
        </p:blipFill>
        <p:spPr>
          <a:xfrm>
            <a:off x="304800" y="2103120"/>
            <a:ext cx="8534400" cy="9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Mechanism of Acyl Substitution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28600" y="1310192"/>
            <a:ext cx="8610600" cy="76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80" charset="2"/>
              <a:buNone/>
            </a:pPr>
            <a:r>
              <a:rPr lang="en-US" altLang="en-US" sz="2000" dirty="0" smtClean="0"/>
              <a:t>Step 1: Nucleophile attacks the carbonyl carbon, forming the tetrahedral intermediate.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228600" y="3706640"/>
            <a:ext cx="434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>
                <a:latin typeface="+mn-lt"/>
              </a:rPr>
              <a:t>Step 2: Expulsion of the chloride ion 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3706640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latin typeface="+mn-lt"/>
              </a:rPr>
              <a:t>Step 3: Loss of a proton gives </a:t>
            </a:r>
            <a:r>
              <a:rPr lang="en-US" altLang="en-US" sz="2000" dirty="0" smtClean="0">
                <a:latin typeface="+mn-lt"/>
              </a:rPr>
              <a:t/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the </a:t>
            </a:r>
            <a:r>
              <a:rPr lang="en-US" altLang="en-US" sz="2000" dirty="0">
                <a:latin typeface="+mn-lt"/>
              </a:rPr>
              <a:t>amide.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1681525" y="2024295"/>
            <a:ext cx="5780950" cy="1503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"/>
          <a:stretch/>
        </p:blipFill>
        <p:spPr>
          <a:xfrm>
            <a:off x="457200" y="4609283"/>
            <a:ext cx="3519743" cy="1535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4"/>
          <a:stretch/>
        </p:blipFill>
        <p:spPr>
          <a:xfrm>
            <a:off x="4533900" y="4609283"/>
            <a:ext cx="4305300" cy="17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Acylation of Aromatic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48343" y="4332514"/>
            <a:ext cx="8077200" cy="1632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</a:rPr>
              <a:t>The resulting amide is still activating and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ortho</a:t>
            </a:r>
            <a:r>
              <a:rPr lang="en-US" altLang="en-US" sz="2400" dirty="0" smtClean="0">
                <a:solidFill>
                  <a:srgbClr val="000000"/>
                </a:solidFill>
              </a:rPr>
              <a:t>, 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err="1" smtClean="0">
                <a:solidFill>
                  <a:srgbClr val="000000"/>
                </a:solidFill>
              </a:rPr>
              <a:t>para</a:t>
            </a:r>
            <a:r>
              <a:rPr lang="en-US" altLang="en-US" sz="2400" dirty="0" smtClean="0">
                <a:solidFill>
                  <a:srgbClr val="000000"/>
                </a:solidFill>
              </a:rPr>
              <a:t>-directing.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The acyl group can be removed later by acidic or basic hydrolysis.</a:t>
            </a:r>
            <a:endParaRPr lang="en-US" alt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>
          <a:xfrm>
            <a:off x="304800" y="1721685"/>
            <a:ext cx="8534400" cy="21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1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44" y="1295400"/>
            <a:ext cx="861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Show how you would accomplish the following synthetic conversion in good yield.</a:t>
            </a:r>
            <a:endParaRPr lang="en-US" altLang="en-US" dirty="0">
              <a:latin typeface="+mn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8344" y="3640136"/>
            <a:ext cx="861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An attempted Friedel–Crafts acylation on aniline would likely meet with disaster. The free amino group would attack both the acid chloride and the Lewis acid catalyst.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348344" y="3276598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"/>
          <a:stretch/>
        </p:blipFill>
        <p:spPr>
          <a:xfrm>
            <a:off x="2286001" y="1690703"/>
            <a:ext cx="4735286" cy="1334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6"/>
          <a:stretch/>
        </p:blipFill>
        <p:spPr>
          <a:xfrm>
            <a:off x="304800" y="4470545"/>
            <a:ext cx="8534400" cy="17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1 (Continued)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8344" y="1612900"/>
            <a:ext cx="8610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We can control the nucleophilicity of aniline’s amino group by converting it to an amide, which is still activating and ortho, para-directing for the Friedel–Crafts reaction. Acylation, followed by hydrolysis of the amide, gives the desired product.</a:t>
            </a:r>
            <a:endParaRPr lang="en-US" altLang="en-US" dirty="0">
              <a:latin typeface="+mn-lt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8344" y="1230313"/>
            <a:ext cx="299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  <a:r>
              <a:rPr lang="en-US" altLang="en-US" dirty="0">
                <a:solidFill>
                  <a:schemeClr val="tx2"/>
                </a:solidFill>
                <a:latin typeface="+mn-lt"/>
              </a:rPr>
              <a:t> (Continued)</a:t>
            </a:r>
            <a:endParaRPr lang="en-US" alt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/>
        </p:blipFill>
        <p:spPr>
          <a:xfrm>
            <a:off x="304800" y="2601686"/>
            <a:ext cx="8534400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Formation of Sulfonamides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37454" y="4430486"/>
            <a:ext cx="8153400" cy="15566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Sulfonyl chlorides are the acid chlorides of sulfonic acids.</a:t>
            </a:r>
          </a:p>
          <a:p>
            <a:r>
              <a:rPr lang="en-US" altLang="en-US" sz="2800" smtClean="0"/>
              <a:t>Sulfonyl chlorides are strongly electrophilic.</a:t>
            </a:r>
          </a:p>
          <a:p>
            <a:endParaRPr lang="en-US" altLang="en-US" sz="28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304800" y="1703396"/>
            <a:ext cx="8534400" cy="20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Formation of Sulfonamides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43" y="4441371"/>
            <a:ext cx="8697686" cy="1611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Primary or secondary amines react with sulfonyl chloride to produce an </a:t>
            </a:r>
            <a:r>
              <a:rPr lang="en-US" altLang="en-US" sz="2800" i="1" smtClean="0"/>
              <a:t>amide.</a:t>
            </a:r>
          </a:p>
          <a:p>
            <a:r>
              <a:rPr lang="en-US" altLang="en-US" sz="2800" smtClean="0"/>
              <a:t>Amides of sulfonic acid are called </a:t>
            </a:r>
            <a:r>
              <a:rPr lang="en-US" altLang="en-US" sz="2800" b="1" smtClean="0"/>
              <a:t>sulfonamides</a:t>
            </a:r>
            <a:r>
              <a:rPr lang="en-US" altLang="en-US" sz="2800" smtClean="0"/>
              <a:t>.</a:t>
            </a:r>
          </a:p>
          <a:p>
            <a:endParaRPr lang="en-US" altLang="en-US" sz="28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/>
        </p:blipFill>
        <p:spPr>
          <a:xfrm>
            <a:off x="304800" y="2120538"/>
            <a:ext cx="8534400" cy="15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of Sulfanilamide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348334" y="4343400"/>
            <a:ext cx="8643266" cy="18614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The </a:t>
            </a:r>
            <a:r>
              <a:rPr lang="en-US" altLang="en-US" sz="2800" b="1" smtClean="0"/>
              <a:t>sulfa drugs</a:t>
            </a:r>
            <a:r>
              <a:rPr lang="en-US" altLang="en-US" sz="2800" i="1" smtClean="0"/>
              <a:t> </a:t>
            </a:r>
            <a:r>
              <a:rPr lang="en-US" altLang="en-US" sz="2800" smtClean="0"/>
              <a:t>are a class of sulfonamides used as antibacterial agents. </a:t>
            </a:r>
          </a:p>
          <a:p>
            <a:r>
              <a:rPr lang="en-US" altLang="en-US" sz="2800" smtClean="0"/>
              <a:t>In 1936, sulfanilamide was found to be effective against streptococcal infections.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304800" y="1453460"/>
            <a:ext cx="8534400" cy="25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Quaternary Ammonium Salts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348334" y="4343399"/>
            <a:ext cx="77724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/>
              <a:t>The nitrogen atom has four alkyl groups attached.</a:t>
            </a:r>
          </a:p>
          <a:p>
            <a:r>
              <a:rPr lang="en-US" altLang="en-US" smtClean="0"/>
              <a:t>The nitrogen is positively charged.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304800" y="1752600"/>
            <a:ext cx="8534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Biological Activity of Sulfanilamide</a:t>
            </a:r>
          </a:p>
        </p:txBody>
      </p:sp>
      <p:sp>
        <p:nvSpPr>
          <p:cNvPr id="5" name="Rectangle 1029"/>
          <p:cNvSpPr txBox="1">
            <a:spLocks noChangeArrowheads="1"/>
          </p:cNvSpPr>
          <p:nvPr/>
        </p:nvSpPr>
        <p:spPr>
          <a:xfrm>
            <a:off x="348333" y="3733800"/>
            <a:ext cx="8675923" cy="23404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</a:rPr>
              <a:t>Sulfanilamide is an analogue of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p</a:t>
            </a:r>
            <a:r>
              <a:rPr lang="en-US" altLang="en-US" sz="2400" dirty="0" smtClean="0">
                <a:solidFill>
                  <a:srgbClr val="000000"/>
                </a:solidFill>
              </a:rPr>
              <a:t>-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aminobenzoic</a:t>
            </a:r>
            <a:r>
              <a:rPr lang="en-US" altLang="en-US" sz="2400" dirty="0" smtClean="0">
                <a:solidFill>
                  <a:srgbClr val="000000"/>
                </a:solidFill>
              </a:rPr>
              <a:t> acid.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Streptococci use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p</a:t>
            </a:r>
            <a:r>
              <a:rPr lang="en-US" altLang="en-US" sz="2400" dirty="0" smtClean="0">
                <a:solidFill>
                  <a:srgbClr val="000000"/>
                </a:solidFill>
              </a:rPr>
              <a:t>-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aminobenzoic</a:t>
            </a:r>
            <a:r>
              <a:rPr lang="en-US" altLang="en-US" sz="2400" dirty="0" smtClean="0">
                <a:solidFill>
                  <a:srgbClr val="000000"/>
                </a:solidFill>
              </a:rPr>
              <a:t> acid to synthesize folic acid, an essential compound for growth and reproduction. Sulfanilamide cannot be used to make folic acid.</a:t>
            </a:r>
          </a:p>
          <a:p>
            <a:pPr>
              <a:spcBef>
                <a:spcPts val="0"/>
              </a:spcBef>
            </a:pPr>
            <a:r>
              <a:rPr lang="en-US" altLang="en-US" sz="2400" dirty="0" smtClean="0"/>
              <a:t>Bacteria cannot distinguish between sulfanilamide and </a:t>
            </a:r>
            <a:br>
              <a:rPr lang="en-US" altLang="en-US" sz="2400" dirty="0" smtClean="0"/>
            </a:br>
            <a:r>
              <a:rPr lang="en-US" altLang="en-US" sz="2400" i="1" dirty="0" smtClean="0"/>
              <a:t>p</a:t>
            </a:r>
            <a:r>
              <a:rPr lang="en-US" altLang="en-US" sz="2400" dirty="0" smtClean="0"/>
              <a:t>-</a:t>
            </a:r>
            <a:r>
              <a:rPr lang="en-US" altLang="en-US" sz="2400" dirty="0" err="1" smtClean="0"/>
              <a:t>aminobenzoic</a:t>
            </a:r>
            <a:r>
              <a:rPr lang="en-US" altLang="en-US" sz="2400" dirty="0" smtClean="0"/>
              <a:t> acid, so it will inhibit their growth and reproduction.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>
          <a:xfrm>
            <a:off x="870851" y="1724734"/>
            <a:ext cx="7630886" cy="19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Amines As Leaving Groups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348334" y="1632857"/>
            <a:ext cx="8632380" cy="4365171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80" charset="-128"/>
              </a:rPr>
              <a:t>Amines can undergo elimination reactions to form alkenes.</a:t>
            </a:r>
          </a:p>
          <a:p>
            <a:r>
              <a:rPr lang="en-US" altLang="en-US" dirty="0" smtClean="0">
                <a:ea typeface="ＭＳ Ｐゴシック" pitchFamily="80" charset="-128"/>
              </a:rPr>
              <a:t>The </a:t>
            </a:r>
            <a:r>
              <a:rPr lang="en-US" altLang="en-US" baseline="50000" dirty="0" smtClean="0">
                <a:ea typeface="ＭＳ Ｐゴシック" pitchFamily="80" charset="-128"/>
              </a:rPr>
              <a:t>–</a:t>
            </a:r>
            <a:r>
              <a:rPr lang="en-US" altLang="en-US" dirty="0" smtClean="0">
                <a:ea typeface="ＭＳ Ｐゴシック" pitchFamily="80" charset="-128"/>
              </a:rPr>
              <a:t>NH</a:t>
            </a:r>
            <a:r>
              <a:rPr lang="en-US" altLang="en-US" baseline="-25000" dirty="0" smtClean="0">
                <a:ea typeface="ＭＳ Ｐゴシック" pitchFamily="80" charset="-128"/>
              </a:rPr>
              <a:t>2</a:t>
            </a:r>
            <a:r>
              <a:rPr lang="en-US" altLang="en-US" dirty="0" smtClean="0">
                <a:ea typeface="ＭＳ Ｐゴシック" pitchFamily="80" charset="-128"/>
              </a:rPr>
              <a:t> or </a:t>
            </a:r>
            <a:r>
              <a:rPr lang="en-US" altLang="en-US" baseline="50000" dirty="0" smtClean="0">
                <a:ea typeface="ＭＳ Ｐゴシック" pitchFamily="80" charset="-128"/>
              </a:rPr>
              <a:t>–</a:t>
            </a:r>
            <a:r>
              <a:rPr lang="en-US" altLang="en-US" dirty="0" smtClean="0">
                <a:ea typeface="ＭＳ Ｐゴシック" pitchFamily="80" charset="-128"/>
              </a:rPr>
              <a:t>NHR groups are not good leaving groups because they are very </a:t>
            </a:r>
            <a:br>
              <a:rPr lang="en-US" altLang="en-US" dirty="0" smtClean="0">
                <a:ea typeface="ＭＳ Ｐゴシック" pitchFamily="80" charset="-128"/>
              </a:rPr>
            </a:br>
            <a:r>
              <a:rPr lang="en-US" altLang="en-US" dirty="0" smtClean="0">
                <a:ea typeface="ＭＳ Ｐゴシック" pitchFamily="80" charset="-128"/>
              </a:rPr>
              <a:t>strong bases.</a:t>
            </a:r>
          </a:p>
          <a:p>
            <a:r>
              <a:rPr lang="en-US" altLang="en-US" dirty="0" smtClean="0">
                <a:ea typeface="ＭＳ Ｐゴシック" pitchFamily="80" charset="-128"/>
              </a:rPr>
              <a:t>Exhaustive methylation can convert the amino group into a quaternary ammonium salt, which can leave as the neutral amine.</a:t>
            </a:r>
          </a:p>
        </p:txBody>
      </p:sp>
    </p:spTree>
    <p:extLst>
      <p:ext uri="{BB962C8B-B14F-4D97-AF65-F5344CB8AC3E}">
        <p14:creationId xmlns:p14="http://schemas.microsoft.com/office/powerpoint/2010/main" val="40394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Hofmann Elimination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114800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A quaternary ammonium salt has a good leaving group</a:t>
            </a:r>
            <a:r>
              <a:rPr lang="en-US" altLang="en-US" sz="2800" smtClean="0">
                <a:latin typeface="Times New Roman" pitchFamily="80" charset="-52"/>
              </a:rPr>
              <a:t>—</a:t>
            </a:r>
            <a:r>
              <a:rPr lang="en-US" altLang="en-US" sz="2800" smtClean="0"/>
              <a:t>a neutral amine.</a:t>
            </a:r>
          </a:p>
          <a:p>
            <a:r>
              <a:rPr lang="en-US" altLang="en-US" sz="2800" smtClean="0"/>
              <a:t>Heating the hydroxide salt produces the least substituted alkene.</a:t>
            </a:r>
          </a:p>
        </p:txBody>
      </p:sp>
      <p:pic>
        <p:nvPicPr>
          <p:cNvPr id="1026" name="Picture 2" descr="C:\DOCUME~1\ADMINI~1\LOCALS~1\Temp\vmware-Administrator\VMwareDnD\18a16305\19_12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52"/>
          <a:stretch/>
        </p:blipFill>
        <p:spPr bwMode="auto">
          <a:xfrm>
            <a:off x="304800" y="1648968"/>
            <a:ext cx="8534400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Exhaustive Methylation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42" y="4539343"/>
            <a:ext cx="8795658" cy="14695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Methyl iodide is usually used as a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methylating</a:t>
            </a:r>
            <a:r>
              <a:rPr lang="en-US" altLang="en-US" sz="2800" dirty="0" smtClean="0">
                <a:solidFill>
                  <a:srgbClr val="000000"/>
                </a:solidFill>
              </a:rPr>
              <a:t> agent.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The leaving group is the neutral amine.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4"/>
          <a:stretch/>
        </p:blipFill>
        <p:spPr>
          <a:xfrm>
            <a:off x="304800" y="2218509"/>
            <a:ext cx="8534400" cy="16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Conversion to the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Hydroxide </a:t>
            </a:r>
            <a:r>
              <a:rPr lang="en-US" sz="4400" b="0" dirty="0">
                <a:solidFill>
                  <a:schemeClr val="tx1"/>
                </a:solidFill>
              </a:rPr>
              <a:t>Salt</a:t>
            </a:r>
          </a:p>
        </p:txBody>
      </p:sp>
      <p:sp>
        <p:nvSpPr>
          <p:cNvPr id="5" name="Rectangle 1028"/>
          <p:cNvSpPr txBox="1">
            <a:spLocks noChangeArrowheads="1"/>
          </p:cNvSpPr>
          <p:nvPr/>
        </p:nvSpPr>
        <p:spPr>
          <a:xfrm>
            <a:off x="348333" y="4288972"/>
            <a:ext cx="8011895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The iodide salt is converted to the hydroxide salt by treatment with silver oxide and water.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The hydroxide will serve as the base in the elimination step.</a:t>
            </a:r>
            <a:endParaRPr lang="en-US" altLang="en-US" sz="28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/>
        </p:blipFill>
        <p:spPr>
          <a:xfrm>
            <a:off x="304800" y="2467138"/>
            <a:ext cx="8534400" cy="9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5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Mechanism of the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Hofmann </a:t>
            </a:r>
            <a:r>
              <a:rPr lang="en-US" sz="4400" b="0" dirty="0">
                <a:solidFill>
                  <a:schemeClr val="tx1"/>
                </a:solidFill>
              </a:rPr>
              <a:t>Elimination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48332" y="4931229"/>
            <a:ext cx="8697697" cy="9361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The Hofmann elimination is a one-step, concerted E2 reaction in which the amine is the leaving group.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"/>
          <a:stretch/>
        </p:blipFill>
        <p:spPr>
          <a:xfrm>
            <a:off x="304800" y="2143180"/>
            <a:ext cx="8534400" cy="21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Regioselectivity</a:t>
            </a:r>
            <a:r>
              <a:rPr lang="en-US" sz="4400" b="0" dirty="0">
                <a:solidFill>
                  <a:schemeClr val="tx1"/>
                </a:solidFill>
              </a:rPr>
              <a:t> of the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Hofmann </a:t>
            </a:r>
            <a:r>
              <a:rPr lang="en-US" sz="4400" b="0" dirty="0">
                <a:solidFill>
                  <a:schemeClr val="tx1"/>
                </a:solidFill>
              </a:rPr>
              <a:t>Elimination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348339" y="5442856"/>
            <a:ext cx="8686803" cy="925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The least substituted product is the major product of the reaction</a:t>
            </a:r>
            <a:r>
              <a:rPr lang="en-US" altLang="en-US" sz="2800" dirty="0" smtClean="0">
                <a:latin typeface="Times New Roman" pitchFamily="80" charset="-52"/>
              </a:rPr>
              <a:t> (</a:t>
            </a:r>
            <a:r>
              <a:rPr lang="en-US" altLang="en-US" sz="2800" dirty="0" smtClean="0"/>
              <a:t>Hofmann product).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"/>
          <a:stretch/>
        </p:blipFill>
        <p:spPr>
          <a:xfrm>
            <a:off x="304800" y="1904564"/>
            <a:ext cx="8534400" cy="32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E2 Mechanism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"/>
          <a:stretch/>
        </p:blipFill>
        <p:spPr>
          <a:xfrm>
            <a:off x="304800" y="1580606"/>
            <a:ext cx="8534400" cy="41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2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8344" y="1212850"/>
            <a:ext cx="861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Predict the major product(s) formed when the following amine is treated with excess iodomethane, followed by heating with silver oxide.</a:t>
            </a:r>
            <a:endParaRPr lang="en-US" altLang="en-US" dirty="0">
              <a:latin typeface="+mn-lt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48344" y="3141893"/>
            <a:ext cx="861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Solving this type of problem requires finding every possible elimination of the methylated salt. In this case, the salt has the following structure:</a:t>
            </a:r>
            <a:endParaRPr lang="en-US" altLang="en-US" dirty="0">
              <a:latin typeface="+mn-lt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48344" y="2743431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"/>
          <a:stretch/>
        </p:blipFill>
        <p:spPr>
          <a:xfrm>
            <a:off x="3222170" y="1859417"/>
            <a:ext cx="2699657" cy="820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2"/>
          <a:stretch/>
        </p:blipFill>
        <p:spPr>
          <a:xfrm>
            <a:off x="1804305" y="3818619"/>
            <a:ext cx="5535385" cy="26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2 (Continued)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7458" y="1676400"/>
            <a:ext cx="861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The green, blue, and red arrows show the three possible elimination routes. The corresponding products are as follows: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9230" y="5397500"/>
            <a:ext cx="8610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The first (green) alkene has a disubstituted double bond. The second (blue) alkene is monosubstituted, and the red alkene (ethylene) has an unsubstituted double bond. We predict that the red products will be favored.</a:t>
            </a:r>
            <a:endParaRPr lang="en-US" altLang="en-US" dirty="0">
              <a:latin typeface="+mn-lt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37458" y="1295400"/>
            <a:ext cx="299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  <a:r>
              <a:rPr lang="en-US" altLang="en-US" dirty="0">
                <a:solidFill>
                  <a:schemeClr val="tx2"/>
                </a:solidFill>
                <a:latin typeface="+mn-lt"/>
              </a:rPr>
              <a:t> (Continued)</a:t>
            </a:r>
            <a:endParaRPr lang="en-US" alt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>
          <a:xfrm>
            <a:off x="304800" y="2586010"/>
            <a:ext cx="8534400" cy="24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Common Names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348333" y="4648200"/>
            <a:ext cx="8621495" cy="15566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Common names of amines are formed from the names of the alkyl groups bonded to nitrogen, followed by the suffix -</a:t>
            </a:r>
            <a:r>
              <a:rPr lang="en-US" altLang="en-US" sz="2800" i="1" smtClean="0"/>
              <a:t>amine.</a:t>
            </a:r>
            <a:endParaRPr lang="en-US" altLang="en-US" sz="28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"/>
          <a:stretch/>
        </p:blipFill>
        <p:spPr>
          <a:xfrm>
            <a:off x="304800" y="1537498"/>
            <a:ext cx="8534400" cy="25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Oxidation of Amines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48343" y="4191000"/>
            <a:ext cx="8371113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/>
              <a:t>Amines are easily oxidized, even in air.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Common oxidizing agents: H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O</a:t>
            </a:r>
            <a:r>
              <a:rPr lang="en-US" altLang="en-US" sz="2800" baseline="-25000" dirty="0" smtClean="0"/>
              <a:t>2 , </a:t>
            </a:r>
            <a:r>
              <a:rPr lang="en-US" altLang="en-US" sz="2800" dirty="0" smtClean="0"/>
              <a:t>MCPBA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amines oxidize to hydroxylamine (—NOH).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ym typeface="Symbol" pitchFamily="80" charset="2"/>
              </a:rPr>
              <a:t>3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sym typeface="Symbol" pitchFamily="80" charset="2"/>
              </a:rPr>
              <a:t> amines oxidize to amine oxide (R</a:t>
            </a:r>
            <a:r>
              <a:rPr lang="en-US" altLang="en-US" sz="2800" baseline="-25000" dirty="0" smtClean="0">
                <a:sym typeface="Symbol" pitchFamily="80" charset="2"/>
              </a:rPr>
              <a:t>3</a:t>
            </a:r>
            <a:r>
              <a:rPr lang="en-US" altLang="en-US" sz="2800" dirty="0" smtClean="0">
                <a:sym typeface="Symbol" pitchFamily="80" charset="2"/>
              </a:rPr>
              <a:t>N</a:t>
            </a:r>
            <a:r>
              <a:rPr lang="en-US" altLang="en-US" sz="2800" baseline="30000" dirty="0" smtClean="0">
                <a:sym typeface="Symbol" pitchFamily="80" charset="2"/>
              </a:rPr>
              <a:t>+</a:t>
            </a:r>
            <a:r>
              <a:rPr lang="en-US" altLang="en-US" sz="2800" dirty="0" smtClean="0">
                <a:sym typeface="Symbol" pitchFamily="80" charset="2"/>
              </a:rPr>
              <a:t>—O</a:t>
            </a:r>
            <a:r>
              <a:rPr lang="en-US" altLang="en-US" sz="2800" baseline="30000" dirty="0" smtClean="0">
                <a:sym typeface="Symbol" pitchFamily="80" charset="2"/>
              </a:rPr>
              <a:t>–</a:t>
            </a:r>
            <a:r>
              <a:rPr lang="en-US" altLang="en-US" sz="2800" dirty="0" smtClean="0">
                <a:sym typeface="Symbol" pitchFamily="80" charset="2"/>
              </a:rPr>
              <a:t>).</a:t>
            </a:r>
            <a:br>
              <a:rPr lang="en-US" altLang="en-US" sz="2800" dirty="0" smtClean="0">
                <a:sym typeface="Symbol" pitchFamily="80" charset="2"/>
              </a:rPr>
            </a:br>
            <a:r>
              <a:rPr lang="en-US" altLang="en-US" sz="2800" dirty="0" smtClean="0">
                <a:sym typeface="Symbol" pitchFamily="80" charset="2"/>
              </a:rPr>
              <a:t/>
            </a:r>
            <a:br>
              <a:rPr lang="en-US" altLang="en-US" sz="2800" dirty="0" smtClean="0">
                <a:sym typeface="Symbol" pitchFamily="80" charset="2"/>
              </a:rPr>
            </a:br>
            <a:r>
              <a:rPr lang="en-US" altLang="en-US" sz="2800" dirty="0" smtClean="0">
                <a:sym typeface="Symbol" pitchFamily="80" charset="2"/>
              </a:rPr>
              <a:t/>
            </a:r>
            <a:br>
              <a:rPr lang="en-US" altLang="en-US" sz="2800" dirty="0" smtClean="0">
                <a:sym typeface="Symbol" pitchFamily="80" charset="2"/>
              </a:rPr>
            </a:br>
            <a:r>
              <a:rPr lang="en-US" altLang="en-US" sz="2800" dirty="0" smtClean="0">
                <a:sym typeface="Symbol" pitchFamily="80" charset="2"/>
              </a:rPr>
              <a:t/>
            </a:r>
            <a:br>
              <a:rPr lang="en-US" altLang="en-US" sz="2800" dirty="0" smtClean="0">
                <a:sym typeface="Symbol" pitchFamily="80" charset="2"/>
              </a:rPr>
            </a:br>
            <a:endParaRPr lang="en-US" altLang="en-US" sz="2800" dirty="0" smtClean="0">
              <a:sym typeface="Symbol" pitchFamily="80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>
          <a:xfrm>
            <a:off x="304800" y="1749987"/>
            <a:ext cx="8534400" cy="18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Preparation of Amine Oxides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343" y="4191001"/>
            <a:ext cx="8665027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</a:rPr>
              <a:t>Tertiary amines are oxidized to amine oxides, often in 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smtClean="0">
                <a:solidFill>
                  <a:srgbClr val="000000"/>
                </a:solidFill>
              </a:rPr>
              <a:t>good yields.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Either H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</a:rPr>
              <a:t>O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</a:rPr>
              <a:t> or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peroxyacid</a:t>
            </a:r>
            <a:r>
              <a:rPr lang="en-US" altLang="en-US" sz="2400" dirty="0" smtClean="0">
                <a:solidFill>
                  <a:srgbClr val="000000"/>
                </a:solidFill>
              </a:rPr>
              <a:t> may be used for this oxidation.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</a:rPr>
              <a:t>-oxide can undergo elimination to form alkenes in a reaction analogous to the Hofmann elimination.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0"/>
          <a:stretch/>
        </p:blipFill>
        <p:spPr>
          <a:xfrm>
            <a:off x="304800" y="1659854"/>
            <a:ext cx="8534400" cy="20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Cope Rearrangement</a:t>
            </a: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>
          <a:xfrm>
            <a:off x="348334" y="4648199"/>
            <a:ext cx="8643266" cy="12845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</a:rPr>
              <a:t>E2 mechanism</a:t>
            </a:r>
          </a:p>
          <a:p>
            <a:r>
              <a:rPr lang="en-US" altLang="en-US" sz="2400" smtClean="0">
                <a:solidFill>
                  <a:srgbClr val="000000"/>
                </a:solidFill>
              </a:rPr>
              <a:t>The amine oxide acts as its own base through a cyclic transition state, so a strong base is not needed.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9"/>
          <a:stretch/>
        </p:blipFill>
        <p:spPr>
          <a:xfrm>
            <a:off x="304800" y="1481328"/>
            <a:ext cx="8534400" cy="2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3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44" y="1000125"/>
            <a:ext cx="861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Predict the products expected when the following compound is treated with H</a:t>
            </a:r>
            <a:r>
              <a:rPr lang="en-US" altLang="en-US" sz="1600" baseline="-25000" dirty="0">
                <a:latin typeface="+mn-lt"/>
              </a:rPr>
              <a:t>2</a:t>
            </a:r>
            <a:r>
              <a:rPr lang="en-US" altLang="en-US" sz="1600" dirty="0">
                <a:latin typeface="+mn-lt"/>
              </a:rPr>
              <a:t>O</a:t>
            </a:r>
            <a:r>
              <a:rPr lang="en-US" altLang="en-US" sz="1600" baseline="-25000" dirty="0">
                <a:latin typeface="+mn-lt"/>
              </a:rPr>
              <a:t>2</a:t>
            </a:r>
            <a:r>
              <a:rPr lang="en-US" altLang="en-US" sz="1600" dirty="0">
                <a:latin typeface="+mn-lt"/>
              </a:rPr>
              <a:t> and heated.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4" y="2607587"/>
            <a:ext cx="8610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Oxidation converts the tertiary amine to an amine oxide. Cope elimination can give either of two alkenes. We expect the less hindered elimination to be favored, giving the Hofmann product.</a:t>
            </a:r>
            <a:endParaRPr lang="en-US" altLang="en-US" dirty="0">
              <a:latin typeface="+mn-lt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348344" y="2253575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>
                <a:latin typeface="+mn-lt"/>
              </a:rPr>
              <a:t>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"/>
          <a:stretch/>
        </p:blipFill>
        <p:spPr>
          <a:xfrm>
            <a:off x="3802429" y="1394331"/>
            <a:ext cx="1702429" cy="8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"/>
          <a:stretch/>
        </p:blipFill>
        <p:spPr>
          <a:xfrm>
            <a:off x="1647097" y="3287486"/>
            <a:ext cx="5975437" cy="31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Formation of </a:t>
            </a:r>
            <a:r>
              <a:rPr lang="en-US" sz="4400" b="0" dirty="0" err="1">
                <a:solidFill>
                  <a:schemeClr val="tx1"/>
                </a:solidFill>
              </a:rPr>
              <a:t>Diazonium</a:t>
            </a:r>
            <a:r>
              <a:rPr lang="en-US" sz="4400" b="0" dirty="0">
                <a:solidFill>
                  <a:schemeClr val="tx1"/>
                </a:solidFill>
              </a:rPr>
              <a:t> Salts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48343" y="3897086"/>
            <a:ext cx="8610600" cy="17852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Primary amines react with nitrous acid (HNO</a:t>
            </a:r>
            <a:r>
              <a:rPr lang="en-US" altLang="en-US" sz="2800" baseline="-20000" smtClean="0"/>
              <a:t>2</a:t>
            </a:r>
            <a:r>
              <a:rPr lang="en-US" altLang="en-US" sz="2800" smtClean="0"/>
              <a:t>) to form dialkyldiazonium salts.</a:t>
            </a:r>
          </a:p>
          <a:p>
            <a:r>
              <a:rPr lang="en-US" altLang="en-US" sz="2800" smtClean="0"/>
              <a:t>The diazonium salts are unstable and decompose into carbocations and nitrogen.</a:t>
            </a:r>
            <a:endParaRPr lang="en-US" altLang="en-US" sz="2800" dirty="0" smtClean="0"/>
          </a:p>
        </p:txBody>
      </p:sp>
      <p:pic>
        <p:nvPicPr>
          <p:cNvPr id="2050" name="Picture 2" descr="C:\DOCUME~1\ADMINI~1\LOCALS~1\Temp\vmware-Administrator\VMwareDnD\8b33d719\19_Pg974_UnFigure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8343" y="1760221"/>
            <a:ext cx="8274449" cy="4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~1\ADMINI~1\LOCALS~1\Temp\vmware-Administrator\VMwareDnD\9933e1f1\19_Pg974_UnFigure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05000" y="2680420"/>
            <a:ext cx="5355336" cy="3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Diazotization of an Amine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37460" y="12954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Step 1: The amine attacks the 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nitrosonium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 ion and forms </a:t>
            </a:r>
            <a:br>
              <a:rPr lang="en-US" altLang="en-US" dirty="0">
                <a:solidFill>
                  <a:srgbClr val="000000"/>
                </a:solidFill>
                <a:latin typeface="+mn-lt"/>
              </a:rPr>
            </a:br>
            <a:r>
              <a:rPr lang="en-US" altLang="en-US" i="1" dirty="0">
                <a:solidFill>
                  <a:srgbClr val="000000"/>
                </a:solidFill>
                <a:latin typeface="+mn-lt"/>
              </a:rPr>
              <a:t>N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-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nitrosoamine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37460" y="3684363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Step 2: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A proton transfer (a 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tautomerism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) from nitrogen to oxygen forms a hydroxyl group and a second N—N bond.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>
          <a:xfrm>
            <a:off x="964336" y="2145223"/>
            <a:ext cx="7433047" cy="1283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>
          <a:xfrm>
            <a:off x="413660" y="4640798"/>
            <a:ext cx="8534400" cy="18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Diazotization of an Amine (Continued)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8346" y="2291524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Step 3: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Protonation of the hydroxyl group, followed by the loss of water, gives the </a:t>
            </a:r>
            <a:r>
              <a:rPr lang="en-US" altLang="en-US" dirty="0" err="1">
                <a:solidFill>
                  <a:srgbClr val="000000"/>
                </a:solidFill>
                <a:latin typeface="+mn-lt"/>
              </a:rPr>
              <a:t>diazonium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 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9"/>
          <a:stretch/>
        </p:blipFill>
        <p:spPr>
          <a:xfrm>
            <a:off x="304800" y="3557016"/>
            <a:ext cx="8534400" cy="9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Arenediazonium</a:t>
            </a:r>
            <a:r>
              <a:rPr lang="en-US" sz="4400" b="0" dirty="0">
                <a:solidFill>
                  <a:schemeClr val="tx1"/>
                </a:solidFill>
              </a:rPr>
              <a:t> Salts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333" y="4604657"/>
            <a:ext cx="8621495" cy="1251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By forming and diazotizing an amine, an activated aromatic position can be converted into a wide variety of functional groups.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4"/>
          <a:stretch/>
        </p:blipFill>
        <p:spPr>
          <a:xfrm>
            <a:off x="304800" y="1898905"/>
            <a:ext cx="8534400" cy="19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Reactions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err="1" smtClean="0">
                <a:solidFill>
                  <a:schemeClr val="tx1"/>
                </a:solidFill>
              </a:rPr>
              <a:t>Arenediazonium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Salts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"/>
          <a:stretch/>
        </p:blipFill>
        <p:spPr>
          <a:xfrm>
            <a:off x="969662" y="2020389"/>
            <a:ext cx="7125957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</a:t>
            </a:r>
            <a:r>
              <a:rPr lang="en-US" sz="4400" b="0" dirty="0" err="1">
                <a:solidFill>
                  <a:schemeClr val="tx1"/>
                </a:solidFill>
              </a:rPr>
              <a:t>Sandmeyer</a:t>
            </a:r>
            <a:r>
              <a:rPr lang="en-US" sz="4400" b="0" dirty="0">
                <a:solidFill>
                  <a:schemeClr val="tx1"/>
                </a:solidFill>
              </a:rPr>
              <a:t> Reaction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"/>
          <a:stretch/>
        </p:blipFill>
        <p:spPr>
          <a:xfrm>
            <a:off x="1284680" y="1138647"/>
            <a:ext cx="6738091" cy="52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Amine As Substituent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4882243"/>
            <a:ext cx="7772400" cy="9688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On a molecule with a higher-priority functional group, the amine is named as a substituent.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>
            <a:off x="304800" y="2085703"/>
            <a:ext cx="8534400" cy="18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Replacement of the </a:t>
            </a:r>
            <a:r>
              <a:rPr lang="en-US" sz="4400" b="0" dirty="0" err="1">
                <a:solidFill>
                  <a:schemeClr val="tx1"/>
                </a:solidFill>
              </a:rPr>
              <a:t>Diazonium</a:t>
            </a:r>
            <a:r>
              <a:rPr lang="en-US" sz="4400" b="0" dirty="0">
                <a:solidFill>
                  <a:schemeClr val="tx1"/>
                </a:solidFill>
              </a:rPr>
              <a:t> Group by Fluoride and Iodide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98"/>
          <a:stretch/>
        </p:blipFill>
        <p:spPr>
          <a:xfrm>
            <a:off x="1072241" y="1865157"/>
            <a:ext cx="6574973" cy="2303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/>
        </p:blipFill>
        <p:spPr>
          <a:xfrm>
            <a:off x="1469570" y="4343834"/>
            <a:ext cx="5780316" cy="21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Reduction of </a:t>
            </a:r>
            <a:r>
              <a:rPr lang="en-US" sz="4400" b="0" dirty="0" err="1">
                <a:solidFill>
                  <a:schemeClr val="tx1"/>
                </a:solidFill>
              </a:rPr>
              <a:t>Diazonium</a:t>
            </a:r>
            <a:r>
              <a:rPr lang="en-US" sz="4400" b="0" dirty="0">
                <a:solidFill>
                  <a:schemeClr val="tx1"/>
                </a:solidFill>
              </a:rPr>
              <a:t> Group to Hydrogen: Deamination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Anilines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4"/>
          <a:stretch/>
        </p:blipFill>
        <p:spPr>
          <a:xfrm>
            <a:off x="304800" y="2836816"/>
            <a:ext cx="8534400" cy="33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Diazonium</a:t>
            </a:r>
            <a:r>
              <a:rPr lang="en-US" sz="4400" b="0" dirty="0">
                <a:solidFill>
                  <a:schemeClr val="tx1"/>
                </a:solidFill>
              </a:rPr>
              <a:t> Salts as Electrophiles: </a:t>
            </a:r>
            <a:r>
              <a:rPr lang="en-US" sz="4400" b="0" dirty="0" err="1">
                <a:solidFill>
                  <a:schemeClr val="tx1"/>
                </a:solidFill>
              </a:rPr>
              <a:t>Diazo</a:t>
            </a:r>
            <a:r>
              <a:rPr lang="en-US" sz="4400" b="0" dirty="0">
                <a:solidFill>
                  <a:schemeClr val="tx1"/>
                </a:solidFill>
              </a:rPr>
              <a:t> Coupling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304800" y="2727089"/>
            <a:ext cx="8534400" cy="20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of Amines by Reductive </a:t>
            </a:r>
            <a:r>
              <a:rPr lang="en-US" sz="4400" b="0" dirty="0" err="1">
                <a:solidFill>
                  <a:schemeClr val="tx1"/>
                </a:solidFill>
              </a:rPr>
              <a:t>Amination</a:t>
            </a: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48334" y="3638777"/>
            <a:ext cx="830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The most common amine synthesis begins with ammonia or an amine and addition of another alkyl group.</a:t>
            </a:r>
            <a:endParaRPr lang="en-US" altLang="en-US"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48329" y="5619075"/>
            <a:ext cx="867592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+mn-lt"/>
              </a:rPr>
              <a:t>Reductive amination is the most general synthesis, capable of adding a primary or secondary alkyl group to an amine.</a:t>
            </a:r>
            <a:endParaRPr lang="en-US" altLang="en-US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>
            <a:off x="2944792" y="1817942"/>
            <a:ext cx="3112884" cy="1766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>
          <a:xfrm>
            <a:off x="1569157" y="4523047"/>
            <a:ext cx="6080718" cy="10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Reductive </a:t>
            </a:r>
            <a:r>
              <a:rPr lang="en-US" sz="4400" b="0" dirty="0" err="1">
                <a:solidFill>
                  <a:schemeClr val="tx1"/>
                </a:solidFill>
              </a:rPr>
              <a:t>Amination</a:t>
            </a:r>
            <a:r>
              <a:rPr lang="en-US" sz="4400" b="0" dirty="0">
                <a:solidFill>
                  <a:schemeClr val="tx1"/>
                </a:solidFill>
              </a:rPr>
              <a:t>: </a:t>
            </a:r>
            <a:r>
              <a:rPr lang="en-US" sz="4400" b="0" dirty="0" smtClean="0">
                <a:solidFill>
                  <a:schemeClr val="tx1"/>
                </a:solidFill>
              </a:rPr>
              <a:t>1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48333" y="4223656"/>
            <a:ext cx="8697695" cy="16546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600" smtClean="0">
                <a:solidFill>
                  <a:srgbClr val="000000"/>
                </a:solidFill>
              </a:rPr>
              <a:t>Primary amines result from the condensation of hydroxylamine (zero alkyl groups) with a ketone or an aldehyde, followed by reduction of the oxime. </a:t>
            </a:r>
          </a:p>
          <a:p>
            <a:r>
              <a:rPr lang="en-US" altLang="en-US" sz="2600" smtClean="0">
                <a:solidFill>
                  <a:srgbClr val="000000"/>
                </a:solidFill>
              </a:rPr>
              <a:t>LiAlH</a:t>
            </a:r>
            <a:r>
              <a:rPr lang="en-US" altLang="en-US" sz="2600" baseline="-25000" smtClean="0">
                <a:solidFill>
                  <a:srgbClr val="000000"/>
                </a:solidFill>
              </a:rPr>
              <a:t>4</a:t>
            </a:r>
            <a:r>
              <a:rPr lang="en-US" altLang="en-US" sz="2600" smtClean="0">
                <a:solidFill>
                  <a:srgbClr val="000000"/>
                </a:solidFill>
              </a:rPr>
              <a:t> or NaBH</a:t>
            </a:r>
            <a:r>
              <a:rPr lang="en-US" altLang="en-US" sz="2600" baseline="-25000" smtClean="0">
                <a:solidFill>
                  <a:srgbClr val="000000"/>
                </a:solidFill>
              </a:rPr>
              <a:t>3</a:t>
            </a:r>
            <a:r>
              <a:rPr lang="en-US" altLang="en-US" sz="2600" smtClean="0">
                <a:solidFill>
                  <a:srgbClr val="000000"/>
                </a:solidFill>
              </a:rPr>
              <a:t>CN can be used to reduce the oxime.</a:t>
            </a:r>
            <a:endParaRPr lang="en-US" altLang="en-US" sz="2600" smtClean="0"/>
          </a:p>
          <a:p>
            <a:endParaRPr lang="en-US" altLang="en-US" sz="2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2627" b="77434"/>
          <a:stretch/>
        </p:blipFill>
        <p:spPr>
          <a:xfrm>
            <a:off x="348333" y="1780032"/>
            <a:ext cx="8349343" cy="13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Reductive </a:t>
            </a:r>
            <a:r>
              <a:rPr lang="en-US" sz="4400" b="0" dirty="0" err="1">
                <a:solidFill>
                  <a:schemeClr val="tx1"/>
                </a:solidFill>
              </a:rPr>
              <a:t>Amination</a:t>
            </a:r>
            <a:r>
              <a:rPr lang="en-US" sz="4400" b="0" dirty="0">
                <a:solidFill>
                  <a:schemeClr val="tx1"/>
                </a:solidFill>
              </a:rPr>
              <a:t>: </a:t>
            </a:r>
            <a:r>
              <a:rPr lang="en-US" sz="4400" b="0" dirty="0" smtClean="0">
                <a:solidFill>
                  <a:schemeClr val="tx1"/>
                </a:solidFill>
              </a:rPr>
              <a:t>2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339" y="4049481"/>
            <a:ext cx="7870375" cy="17852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600" dirty="0" smtClean="0">
                <a:solidFill>
                  <a:srgbClr val="000000"/>
                </a:solidFill>
              </a:rPr>
              <a:t>Condensation of a ketone or an aldehyde with a primary amine forms an </a:t>
            </a:r>
            <a:r>
              <a:rPr lang="en-US" altLang="en-US" sz="2600" i="1" dirty="0" smtClean="0">
                <a:solidFill>
                  <a:srgbClr val="000000"/>
                </a:solidFill>
              </a:rPr>
              <a:t>N</a:t>
            </a:r>
            <a:r>
              <a:rPr lang="en-US" altLang="en-US" sz="2600" dirty="0" smtClean="0">
                <a:solidFill>
                  <a:srgbClr val="000000"/>
                </a:solidFill>
              </a:rPr>
              <a:t>-substituted imine (a Schiff base).  </a:t>
            </a:r>
          </a:p>
          <a:p>
            <a:pPr>
              <a:spcBef>
                <a:spcPts val="0"/>
              </a:spcBef>
            </a:pPr>
            <a:r>
              <a:rPr lang="en-US" altLang="en-US" sz="2600" dirty="0" smtClean="0">
                <a:solidFill>
                  <a:srgbClr val="000000"/>
                </a:solidFill>
              </a:rPr>
              <a:t>Reduction of the </a:t>
            </a:r>
            <a:r>
              <a:rPr lang="en-US" altLang="en-US" sz="2600" i="1" dirty="0" smtClean="0">
                <a:solidFill>
                  <a:srgbClr val="000000"/>
                </a:solidFill>
              </a:rPr>
              <a:t>N</a:t>
            </a:r>
            <a:r>
              <a:rPr lang="en-US" altLang="en-US" sz="2600" dirty="0" smtClean="0">
                <a:solidFill>
                  <a:srgbClr val="000000"/>
                </a:solidFill>
              </a:rPr>
              <a:t>-substituted imine gives a </a:t>
            </a:r>
            <a:br>
              <a:rPr lang="en-US" altLang="en-US" sz="2600" dirty="0" smtClean="0">
                <a:solidFill>
                  <a:srgbClr val="000000"/>
                </a:solidFill>
              </a:rPr>
            </a:br>
            <a:r>
              <a:rPr lang="en-US" altLang="en-US" sz="2600" dirty="0" smtClean="0">
                <a:solidFill>
                  <a:srgbClr val="000000"/>
                </a:solidFill>
              </a:rPr>
              <a:t>secondary amine.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b="67513"/>
          <a:stretch/>
        </p:blipFill>
        <p:spPr>
          <a:xfrm>
            <a:off x="359225" y="1808335"/>
            <a:ext cx="8348472" cy="124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Reductive </a:t>
            </a:r>
            <a:r>
              <a:rPr lang="en-US" sz="4400" b="0" dirty="0" err="1">
                <a:solidFill>
                  <a:schemeClr val="tx1"/>
                </a:solidFill>
              </a:rPr>
              <a:t>Amination</a:t>
            </a:r>
            <a:r>
              <a:rPr lang="en-US" sz="4400" b="0" dirty="0">
                <a:solidFill>
                  <a:schemeClr val="tx1"/>
                </a:solidFill>
              </a:rPr>
              <a:t>: </a:t>
            </a:r>
            <a:r>
              <a:rPr lang="en-US" sz="4400" b="0" dirty="0" smtClean="0">
                <a:solidFill>
                  <a:schemeClr val="tx1"/>
                </a:solidFill>
              </a:rPr>
              <a:t>3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7"/>
          <a:stretch/>
        </p:blipFill>
        <p:spPr>
          <a:xfrm>
            <a:off x="381002" y="1747810"/>
            <a:ext cx="8534400" cy="1343733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2" y="3875311"/>
            <a:ext cx="8610609" cy="23513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</a:rPr>
              <a:t>Condensation of a ketone or an aldehyde with a secondary amine gives an iminium salt. </a:t>
            </a:r>
          </a:p>
          <a:p>
            <a:r>
              <a:rPr lang="en-US" altLang="en-US" sz="2400" smtClean="0">
                <a:solidFill>
                  <a:srgbClr val="000000"/>
                </a:solidFill>
              </a:rPr>
              <a:t>Iminium salts are frequently unstable, so they are rarely isolated.  </a:t>
            </a:r>
          </a:p>
          <a:p>
            <a:r>
              <a:rPr lang="en-US" altLang="en-US" sz="2400" smtClean="0">
                <a:solidFill>
                  <a:srgbClr val="000000"/>
                </a:solidFill>
              </a:rPr>
              <a:t>A reducing agent in the solution reduces the iminium salt to a tertiary amine.</a:t>
            </a:r>
          </a:p>
        </p:txBody>
      </p:sp>
    </p:spTree>
    <p:extLst>
      <p:ext uri="{BB962C8B-B14F-4D97-AF65-F5344CB8AC3E}">
        <p14:creationId xmlns:p14="http://schemas.microsoft.com/office/powerpoint/2010/main" val="9789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3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44" y="1076325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Show how to synthesize the following amines from the indicated starting materials.</a:t>
            </a:r>
          </a:p>
          <a:p>
            <a:pPr>
              <a:defRPr/>
            </a:pPr>
            <a:r>
              <a:rPr lang="en-US" altLang="en-US" sz="1600" dirty="0">
                <a:latin typeface="+mn-lt"/>
              </a:rPr>
              <a:t>(a) </a:t>
            </a:r>
            <a:r>
              <a:rPr lang="en-US" altLang="en-US" sz="1600" i="1" dirty="0">
                <a:latin typeface="+mn-lt"/>
              </a:rPr>
              <a:t>N</a:t>
            </a:r>
            <a:r>
              <a:rPr lang="en-US" altLang="en-US" sz="1600" dirty="0">
                <a:latin typeface="+mn-lt"/>
              </a:rPr>
              <a:t>-cyclopentylaniline from aniline 	(b) </a:t>
            </a:r>
            <a:r>
              <a:rPr lang="en-US" altLang="en-US" sz="1600" i="1" dirty="0">
                <a:latin typeface="+mn-lt"/>
              </a:rPr>
              <a:t>N</a:t>
            </a:r>
            <a:r>
              <a:rPr lang="en-US" altLang="en-US" sz="1600" dirty="0">
                <a:latin typeface="+mn-lt"/>
              </a:rPr>
              <a:t>-ethylpyrrolidine from pyrrolidine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48344" y="2143125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altLang="en-US" sz="1600" dirty="0">
                <a:latin typeface="+mn-lt"/>
              </a:rPr>
              <a:t>(a) 	This synthesis requires adding a cyclopentyl group to aniline (primary) to make a secondary amine. Cyclopentanone is the carbonyl compound. </a:t>
            </a:r>
            <a:endParaRPr lang="en-US" altLang="en-US" dirty="0">
              <a:latin typeface="+mn-lt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8344" y="4149725"/>
            <a:ext cx="8610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altLang="en-US" sz="1600" dirty="0">
                <a:latin typeface="+mn-lt"/>
              </a:rPr>
              <a:t>(b) 	This synthesis requires adding an ethyl group to a secondary amine to make a tertiary amine. The carbonyl compound is acetaldehyde. Formation of a tertiary amine by Na(AcO)</a:t>
            </a:r>
            <a:r>
              <a:rPr lang="en-US" altLang="en-US" sz="1600" baseline="-25000" dirty="0">
                <a:latin typeface="+mn-lt"/>
              </a:rPr>
              <a:t>3</a:t>
            </a:r>
            <a:r>
              <a:rPr lang="en-US" altLang="en-US" sz="1600" dirty="0">
                <a:latin typeface="+mn-lt"/>
              </a:rPr>
              <a:t>BH reductive amination involves an iminium intermediate, which is reduced by sodium triacetoxyborohydride.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348344" y="1828800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>
                <a:latin typeface="+mn-lt"/>
              </a:rPr>
              <a:t>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5"/>
          <a:stretch/>
        </p:blipFill>
        <p:spPr>
          <a:xfrm>
            <a:off x="1024934" y="2870243"/>
            <a:ext cx="7235647" cy="117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0"/>
          <a:stretch/>
        </p:blipFill>
        <p:spPr>
          <a:xfrm>
            <a:off x="1035820" y="5237953"/>
            <a:ext cx="7444151" cy="1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0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of </a:t>
            </a:r>
            <a:r>
              <a:rPr lang="en-US" sz="4400" b="0" dirty="0" smtClean="0">
                <a:solidFill>
                  <a:schemeClr val="tx1"/>
                </a:solidFill>
              </a:rPr>
              <a:t>1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 by Acylation–Reduction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48334" y="4474036"/>
            <a:ext cx="8795666" cy="1556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600" smtClean="0">
                <a:solidFill>
                  <a:srgbClr val="000000"/>
                </a:solidFill>
              </a:rPr>
              <a:t>Acylation of the starting amine by an acid chloride gives an amide with no tendency toward overacylation.  </a:t>
            </a:r>
          </a:p>
          <a:p>
            <a:pPr>
              <a:spcBef>
                <a:spcPts val="0"/>
              </a:spcBef>
            </a:pPr>
            <a:r>
              <a:rPr lang="en-US" altLang="en-US" sz="2600" smtClean="0">
                <a:solidFill>
                  <a:srgbClr val="000000"/>
                </a:solidFill>
              </a:rPr>
              <a:t>Reduction of the amide by LiAlH</a:t>
            </a:r>
            <a:r>
              <a:rPr lang="en-US" altLang="en-US" sz="2600" baseline="-25000" smtClean="0">
                <a:solidFill>
                  <a:srgbClr val="000000"/>
                </a:solidFill>
              </a:rPr>
              <a:t>4</a:t>
            </a:r>
            <a:r>
              <a:rPr lang="en-US" altLang="en-US" sz="2600" smtClean="0">
                <a:solidFill>
                  <a:srgbClr val="000000"/>
                </a:solidFill>
              </a:rPr>
              <a:t> gives the corresponding amine.</a:t>
            </a:r>
            <a:endParaRPr lang="en-US" altLang="en-US" sz="26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4" b="62675"/>
          <a:stretch/>
        </p:blipFill>
        <p:spPr>
          <a:xfrm>
            <a:off x="304799" y="2306465"/>
            <a:ext cx="8309837" cy="13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of </a:t>
            </a:r>
            <a:r>
              <a:rPr lang="en-US" sz="4400" b="0" dirty="0" smtClean="0">
                <a:solidFill>
                  <a:schemeClr val="tx1"/>
                </a:solidFill>
              </a:rPr>
              <a:t>2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 by Acylation–Reduction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334" y="4299862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Acylation–reduction converts a primary amine to a secondary amine. </a:t>
            </a:r>
          </a:p>
          <a:p>
            <a:r>
              <a:rPr lang="en-US" altLang="en-US" sz="2800" smtClean="0">
                <a:solidFill>
                  <a:srgbClr val="000000"/>
                </a:solidFill>
              </a:rPr>
              <a:t>LiAlH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4</a:t>
            </a:r>
            <a:r>
              <a:rPr lang="en-US" altLang="en-US" sz="2800" smtClean="0">
                <a:solidFill>
                  <a:srgbClr val="000000"/>
                </a:solidFill>
              </a:rPr>
              <a:t>, followed by hydrolysis, can easily reduce the intermediate amide to the amine.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8" b="58963"/>
          <a:stretch/>
        </p:blipFill>
        <p:spPr>
          <a:xfrm>
            <a:off x="304800" y="2252908"/>
            <a:ext cx="8538174" cy="14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IUPAC Names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774365"/>
            <a:ext cx="856706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/>
              <a:t>Name is based on longest carbon chain.</a:t>
            </a:r>
          </a:p>
          <a:p>
            <a:r>
              <a:rPr lang="en-US" altLang="en-US" dirty="0" smtClean="0"/>
              <a:t>The -</a:t>
            </a:r>
            <a:r>
              <a:rPr lang="en-US" altLang="en-US" i="1" dirty="0" smtClean="0"/>
              <a:t>e</a:t>
            </a:r>
            <a:r>
              <a:rPr lang="en-US" altLang="en-US" dirty="0" smtClean="0"/>
              <a:t> of alkane is replaced with -</a:t>
            </a:r>
            <a:r>
              <a:rPr lang="en-US" altLang="en-US" i="1" dirty="0" smtClean="0"/>
              <a:t>amine</a:t>
            </a:r>
            <a:r>
              <a:rPr lang="en-US" altLang="en-US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1"/>
          <a:stretch/>
        </p:blipFill>
        <p:spPr>
          <a:xfrm>
            <a:off x="304800" y="3727270"/>
            <a:ext cx="8534400" cy="132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of </a:t>
            </a:r>
            <a:r>
              <a:rPr lang="en-US" sz="4400" b="0" dirty="0" smtClean="0">
                <a:solidFill>
                  <a:schemeClr val="tx1"/>
                </a:solidFill>
              </a:rPr>
              <a:t>3</a:t>
            </a:r>
            <a:r>
              <a:rPr lang="en-US" sz="4400" b="0" dirty="0" smtClean="0">
                <a:solidFill>
                  <a:schemeClr val="tx1"/>
                </a:solidFill>
                <a:ea typeface="Calibri"/>
              </a:rPr>
              <a:t>°</a:t>
            </a:r>
            <a:r>
              <a:rPr lang="en-US" sz="4400" b="0" dirty="0" smtClean="0">
                <a:solidFill>
                  <a:schemeClr val="tx1"/>
                </a:solidFill>
              </a:rPr>
              <a:t> </a:t>
            </a:r>
            <a:r>
              <a:rPr lang="en-US" sz="4400" b="0" dirty="0">
                <a:solidFill>
                  <a:schemeClr val="tx1"/>
                </a:solidFill>
              </a:rPr>
              <a:t>Amines by Acylation–Reduction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37454" y="4441371"/>
            <a:ext cx="7750632" cy="17308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</a:rPr>
              <a:t>Acylation–reduction converts a secondary amine to a tertiary amine. </a:t>
            </a:r>
          </a:p>
          <a:p>
            <a:r>
              <a:rPr lang="en-US" altLang="en-US" sz="2800" smtClean="0">
                <a:solidFill>
                  <a:srgbClr val="000000"/>
                </a:solidFill>
              </a:rPr>
              <a:t>Reduction of the intermediate amide is accomplished with LiAlH</a:t>
            </a:r>
            <a:r>
              <a:rPr lang="en-US" altLang="en-US" sz="2800" baseline="-25000" smtClean="0">
                <a:solidFill>
                  <a:srgbClr val="000000"/>
                </a:solidFill>
              </a:rPr>
              <a:t>4</a:t>
            </a:r>
            <a:r>
              <a:rPr lang="en-US" altLang="en-US" sz="2800" smtClean="0">
                <a:solidFill>
                  <a:srgbClr val="000000"/>
                </a:solidFill>
              </a:rPr>
              <a:t>.</a:t>
            </a:r>
            <a:endParaRPr lang="en-US" altLang="en-US" sz="28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30"/>
          <a:stretch/>
        </p:blipFill>
        <p:spPr>
          <a:xfrm>
            <a:off x="304800" y="2196520"/>
            <a:ext cx="8534400" cy="16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Solved Problem 4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44" y="1228725"/>
            <a:ext cx="8610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Show how to synthesize </a:t>
            </a:r>
            <a:r>
              <a:rPr lang="en-US" altLang="en-US" sz="1600" i="1" dirty="0">
                <a:latin typeface="+mn-lt"/>
              </a:rPr>
              <a:t>N</a:t>
            </a:r>
            <a:r>
              <a:rPr lang="en-US" altLang="en-US" sz="1600" dirty="0">
                <a:latin typeface="+mn-lt"/>
              </a:rPr>
              <a:t>-ethylpyrrolidine from pyrrolidine using acylation–reduction.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8344" y="2185988"/>
            <a:ext cx="8610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This synthesis requires adding an ethyl group to pyrrolidine to make a tertiary amine. The acid chloride needed will be acetyl chloride (ethanoyl chloride). Reduction of the amide gives </a:t>
            </a:r>
            <a:r>
              <a:rPr lang="en-US" altLang="en-US" sz="1600" i="1" dirty="0">
                <a:latin typeface="+mn-lt"/>
              </a:rPr>
              <a:t>N</a:t>
            </a:r>
            <a:r>
              <a:rPr lang="en-US" altLang="en-US" sz="1600" dirty="0">
                <a:latin typeface="+mn-lt"/>
              </a:rPr>
              <a:t>-ethylpyrrolidine.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48344" y="5114925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Compare this synthesis with Solved Problem 19-5(b) to show how reductive amination and acylation–reduction can accomplish the same result.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48344" y="1828800"/>
            <a:ext cx="12041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altLang="en-US" sz="2200" dirty="0">
                <a:latin typeface="+mn-lt"/>
              </a:rPr>
              <a:t>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6"/>
          <a:stretch/>
        </p:blipFill>
        <p:spPr>
          <a:xfrm>
            <a:off x="304800" y="3309257"/>
            <a:ext cx="8534400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Gabriel Synthesis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48341" y="4005942"/>
            <a:ext cx="8665029" cy="17090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phthalimide</a:t>
            </a:r>
            <a:r>
              <a:rPr lang="en-US" altLang="en-US" sz="2400" dirty="0" smtClean="0">
                <a:solidFill>
                  <a:srgbClr val="000000"/>
                </a:solidFill>
              </a:rPr>
              <a:t> ion is a strong nucleophile, displacing the halide or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tosylate</a:t>
            </a:r>
            <a:r>
              <a:rPr lang="en-US" altLang="en-US" sz="2400" dirty="0" smtClean="0">
                <a:solidFill>
                  <a:srgbClr val="000000"/>
                </a:solidFill>
              </a:rPr>
              <a:t> ion from the alkyl halide (S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</a:rPr>
              <a:t>2).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Heating the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N</a:t>
            </a:r>
            <a:r>
              <a:rPr lang="en-US" altLang="en-US" sz="2400" dirty="0" smtClean="0">
                <a:solidFill>
                  <a:srgbClr val="000000"/>
                </a:solidFill>
              </a:rPr>
              <a:t>-alkyl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phthalimide</a:t>
            </a:r>
            <a:r>
              <a:rPr lang="en-US" altLang="en-US" sz="2400" dirty="0" smtClean="0">
                <a:solidFill>
                  <a:srgbClr val="000000"/>
                </a:solidFill>
              </a:rPr>
              <a:t> with hydrazine displaces the primary amine and the very stable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hydrazide</a:t>
            </a:r>
            <a:r>
              <a:rPr lang="en-US" altLang="en-US" sz="2400" dirty="0" smtClean="0">
                <a:solidFill>
                  <a:srgbClr val="000000"/>
                </a:solidFill>
              </a:rPr>
              <a:t> of </a:t>
            </a:r>
            <a:r>
              <a:rPr lang="en-US" altLang="en-US" sz="2400" dirty="0" err="1" smtClean="0">
                <a:solidFill>
                  <a:srgbClr val="000000"/>
                </a:solidFill>
              </a:rPr>
              <a:t>phthalimide</a:t>
            </a:r>
            <a:r>
              <a:rPr lang="en-US" altLang="en-US" sz="2400" dirty="0" smtClean="0">
                <a:solidFill>
                  <a:srgbClr val="000000"/>
                </a:solidFill>
              </a:rPr>
              <a:t>.</a:t>
            </a:r>
            <a:endParaRPr lang="en-US" alt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2" b="57649"/>
          <a:stretch/>
        </p:blipFill>
        <p:spPr>
          <a:xfrm>
            <a:off x="348341" y="1578864"/>
            <a:ext cx="8462545" cy="17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The Gabriel Synthesis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3" b="4401"/>
          <a:stretch/>
        </p:blipFill>
        <p:spPr>
          <a:xfrm>
            <a:off x="304800" y="2645229"/>
            <a:ext cx="8534400" cy="18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Reduction of </a:t>
            </a:r>
            <a:r>
              <a:rPr lang="en-US" sz="4400" b="0" dirty="0" err="1">
                <a:solidFill>
                  <a:schemeClr val="tx1"/>
                </a:solidFill>
              </a:rPr>
              <a:t>Azides</a:t>
            </a: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48344" y="3962400"/>
            <a:ext cx="8795656" cy="17961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err="1" smtClean="0"/>
              <a:t>Azide</a:t>
            </a:r>
            <a:r>
              <a:rPr lang="en-US" altLang="en-US" sz="2400" dirty="0" smtClean="0"/>
              <a:t> ion, </a:t>
            </a:r>
            <a:r>
              <a:rPr lang="en-US" altLang="en-US" sz="2400" baseline="40000" dirty="0" smtClean="0"/>
              <a:t>–</a:t>
            </a:r>
            <a:r>
              <a:rPr lang="en-US" altLang="en-US" sz="2400" dirty="0" smtClean="0"/>
              <a:t>N</a:t>
            </a:r>
            <a:r>
              <a:rPr lang="en-US" altLang="en-US" sz="2400" baseline="-25000" dirty="0" smtClean="0"/>
              <a:t>3</a:t>
            </a:r>
            <a:r>
              <a:rPr lang="en-US" altLang="en-US" sz="2400" dirty="0" smtClean="0"/>
              <a:t>, is a good nucleophile.</a:t>
            </a:r>
          </a:p>
          <a:p>
            <a:r>
              <a:rPr lang="en-US" altLang="en-US" sz="2400" dirty="0" smtClean="0"/>
              <a:t>React </a:t>
            </a:r>
            <a:r>
              <a:rPr lang="en-US" altLang="en-US" sz="2400" dirty="0" err="1" smtClean="0"/>
              <a:t>azide</a:t>
            </a:r>
            <a:r>
              <a:rPr lang="en-US" altLang="en-US" sz="2400" dirty="0" smtClean="0"/>
              <a:t> with unhindered 1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sym typeface="Symbol" pitchFamily="80" charset="2"/>
              </a:rPr>
              <a:t> or 2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sym typeface="Symbol" pitchFamily="80" charset="2"/>
              </a:rPr>
              <a:t> halide or </a:t>
            </a:r>
            <a:r>
              <a:rPr lang="en-US" altLang="en-US" sz="2400" dirty="0" err="1" smtClean="0">
                <a:sym typeface="Symbol" pitchFamily="80" charset="2"/>
              </a:rPr>
              <a:t>tosylate</a:t>
            </a:r>
            <a:r>
              <a:rPr lang="en-US" altLang="en-US" sz="2400" dirty="0" smtClean="0">
                <a:sym typeface="Symbol" pitchFamily="80" charset="2"/>
              </a:rPr>
              <a:t> (S</a:t>
            </a:r>
            <a:r>
              <a:rPr lang="en-US" altLang="en-US" sz="2400" baseline="-25000" dirty="0" smtClean="0">
                <a:sym typeface="Symbol" pitchFamily="80" charset="2"/>
              </a:rPr>
              <a:t>N</a:t>
            </a:r>
            <a:r>
              <a:rPr lang="en-US" altLang="en-US" sz="2400" dirty="0" smtClean="0">
                <a:sym typeface="Symbol" pitchFamily="80" charset="2"/>
              </a:rPr>
              <a:t>2).</a:t>
            </a:r>
          </a:p>
          <a:p>
            <a:r>
              <a:rPr lang="en-US" altLang="en-US" sz="2400" dirty="0" smtClean="0">
                <a:sym typeface="Symbol" pitchFamily="80" charset="2"/>
              </a:rPr>
              <a:t>Alkyl </a:t>
            </a:r>
            <a:r>
              <a:rPr lang="en-US" altLang="en-US" sz="2400" dirty="0" err="1" smtClean="0">
                <a:sym typeface="Symbol" pitchFamily="80" charset="2"/>
              </a:rPr>
              <a:t>azides</a:t>
            </a:r>
            <a:r>
              <a:rPr lang="en-US" altLang="en-US" sz="2400" dirty="0" smtClean="0">
                <a:sym typeface="Symbol" pitchFamily="80" charset="2"/>
              </a:rPr>
              <a:t> are explosive, so reduction is carried out without purifying the </a:t>
            </a:r>
            <a:r>
              <a:rPr lang="en-US" altLang="en-US" sz="2400" dirty="0" err="1" smtClean="0">
                <a:sym typeface="Symbol" pitchFamily="80" charset="2"/>
              </a:rPr>
              <a:t>azide</a:t>
            </a:r>
            <a:r>
              <a:rPr lang="en-US" altLang="en-US" sz="2400" dirty="0" smtClean="0">
                <a:sym typeface="Symbol" pitchFamily="80" charset="2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8" b="46270"/>
          <a:stretch/>
        </p:blipFill>
        <p:spPr>
          <a:xfrm>
            <a:off x="304800" y="2057396"/>
            <a:ext cx="8534400" cy="9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Reduction of Nitriles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48340" y="4103914"/>
            <a:ext cx="81534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/>
              <a:t>Nitrile (C</a:t>
            </a:r>
            <a:r>
              <a:rPr lang="en-US" altLang="en-US" sz="2800" smtClean="0">
                <a:sym typeface="Symbol" pitchFamily="80" charset="2"/>
              </a:rPr>
              <a:t>N) is a good S</a:t>
            </a:r>
            <a:r>
              <a:rPr lang="en-US" altLang="en-US" sz="2800" baseline="-25000" smtClean="0">
                <a:sym typeface="Symbol" pitchFamily="80" charset="2"/>
              </a:rPr>
              <a:t>N</a:t>
            </a:r>
            <a:r>
              <a:rPr lang="en-US" altLang="en-US" sz="2800" smtClean="0">
                <a:sym typeface="Symbol" pitchFamily="80" charset="2"/>
              </a:rPr>
              <a:t>2 nucleophile.</a:t>
            </a:r>
          </a:p>
          <a:p>
            <a:r>
              <a:rPr lang="en-US" altLang="en-US" sz="2800" smtClean="0">
                <a:sym typeface="Symbol" pitchFamily="80" charset="2"/>
              </a:rPr>
              <a:t>Reduction with H</a:t>
            </a:r>
            <a:r>
              <a:rPr lang="en-US" altLang="en-US" sz="2800" baseline="-25000" smtClean="0">
                <a:sym typeface="Symbol" pitchFamily="80" charset="2"/>
              </a:rPr>
              <a:t>2</a:t>
            </a:r>
            <a:r>
              <a:rPr lang="en-US" altLang="en-US" sz="2800" smtClean="0">
                <a:sym typeface="Symbol" pitchFamily="80" charset="2"/>
              </a:rPr>
              <a:t> or LiAlH</a:t>
            </a:r>
            <a:r>
              <a:rPr lang="en-US" altLang="en-US" sz="2800" baseline="-25000" smtClean="0">
                <a:sym typeface="Symbol" pitchFamily="80" charset="2"/>
              </a:rPr>
              <a:t>4</a:t>
            </a:r>
            <a:r>
              <a:rPr lang="en-US" altLang="en-US" sz="2800" smtClean="0">
                <a:sym typeface="Symbol" pitchFamily="80" charset="2"/>
              </a:rPr>
              <a:t> converts the nitrile into a primary amine.</a:t>
            </a:r>
            <a:endParaRPr lang="en-US" alt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1"/>
          <a:stretch/>
        </p:blipFill>
        <p:spPr>
          <a:xfrm>
            <a:off x="304800" y="2090275"/>
            <a:ext cx="8534400" cy="10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Reduction of Nitro Compounds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48333" y="3907972"/>
            <a:ext cx="8686809" cy="16219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The nitro group can be reduced to the amine by catalytic hydrogenation or by an active metal </a:t>
            </a:r>
            <a:br>
              <a:rPr lang="en-US" altLang="en-US" sz="2800" dirty="0" smtClean="0"/>
            </a:br>
            <a:r>
              <a:rPr lang="en-US" altLang="en-US" sz="2800" dirty="0" smtClean="0"/>
              <a:t>and H</a:t>
            </a:r>
            <a:r>
              <a:rPr lang="en-US" altLang="en-US" sz="2800" baseline="40000" dirty="0" smtClean="0"/>
              <a:t>+</a:t>
            </a:r>
            <a:r>
              <a:rPr lang="en-US" altLang="en-US" sz="2800" dirty="0" smtClean="0"/>
              <a:t>.</a:t>
            </a:r>
          </a:p>
          <a:p>
            <a:r>
              <a:rPr lang="en-US" altLang="en-US" sz="2800" dirty="0" smtClean="0"/>
              <a:t>Commonly used to synthesize anilines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2" b="4090"/>
          <a:stretch/>
        </p:blipFill>
        <p:spPr>
          <a:xfrm>
            <a:off x="195942" y="1937658"/>
            <a:ext cx="8534400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14815</TotalTime>
  <Words>2555</Words>
  <Application>Microsoft Office PowerPoint</Application>
  <PresentationFormat>On-screen Show (4:3)</PresentationFormat>
  <Paragraphs>361</Paragraphs>
  <Slides>96</Slides>
  <Notes>95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98" baseType="lpstr">
      <vt:lpstr>HA5Lect_template</vt:lpstr>
      <vt:lpstr>2_Default Design</vt:lpstr>
      <vt:lpstr>PowerPoint Presentation</vt:lpstr>
      <vt:lpstr>Biologically Active Amines</vt:lpstr>
      <vt:lpstr>Biological Activity of Amines</vt:lpstr>
      <vt:lpstr>Classes of Amines</vt:lpstr>
      <vt:lpstr>Classification of Amines</vt:lpstr>
      <vt:lpstr>Quaternary Ammonium Salts</vt:lpstr>
      <vt:lpstr>Common Names</vt:lpstr>
      <vt:lpstr>Amine As Substituent</vt:lpstr>
      <vt:lpstr>IUPAC Names</vt:lpstr>
      <vt:lpstr>Aromatic Amines</vt:lpstr>
      <vt:lpstr>Heterocyclic Amines</vt:lpstr>
      <vt:lpstr>Structure of Amines</vt:lpstr>
      <vt:lpstr>Interconversion of  Chiral Amines</vt:lpstr>
      <vt:lpstr>Chiral Amines</vt:lpstr>
      <vt:lpstr>Chiral Quaternary  Ammonium Salts</vt:lpstr>
      <vt:lpstr>Chiral Cyclic Amines</vt:lpstr>
      <vt:lpstr>Boiling Points</vt:lpstr>
      <vt:lpstr>Hydrogen Bonding and  Boiling Points</vt:lpstr>
      <vt:lpstr>Solubility and Odor</vt:lpstr>
      <vt:lpstr>Basicity of Amines</vt:lpstr>
      <vt:lpstr>Reactivity of Amines</vt:lpstr>
      <vt:lpstr>Base-Dissociation Constant  of Amines</vt:lpstr>
      <vt:lpstr>Amine Basicity</vt:lpstr>
      <vt:lpstr>Base Dissociation of an Amine</vt:lpstr>
      <vt:lpstr>Alkyl Group Stabilization  of Amines</vt:lpstr>
      <vt:lpstr>Resonance Effects</vt:lpstr>
      <vt:lpstr>Protonation of Pyrrole</vt:lpstr>
      <vt:lpstr>Hybridization Effects</vt:lpstr>
      <vt:lpstr>Ammonium Salts</vt:lpstr>
      <vt:lpstr>Purifying an Amine</vt:lpstr>
      <vt:lpstr>IR Spectroscopy</vt:lpstr>
      <vt:lpstr>NMR Spectroscopy of Amines</vt:lpstr>
      <vt:lpstr>NMR Spectrum</vt:lpstr>
      <vt:lpstr>Carbon NMR Chemical Shifts </vt:lpstr>
      <vt:lpstr>Mass Spectroscopy of Amines</vt:lpstr>
      <vt:lpstr>Alpha Cleavage of Amines</vt:lpstr>
      <vt:lpstr>MS of Butyl Propyl Amine</vt:lpstr>
      <vt:lpstr>Fragmentation of  Butyl Propyl Amine</vt:lpstr>
      <vt:lpstr>Reaction of Amines with Ketones and Aldehydes</vt:lpstr>
      <vt:lpstr>Aromatic Substitution  of Arylamines</vt:lpstr>
      <vt:lpstr>Multiple Substitutions </vt:lpstr>
      <vt:lpstr>Ortho and Para  Substitution of Aniline</vt:lpstr>
      <vt:lpstr>Protonation of Aniline in Substitution Reactions</vt:lpstr>
      <vt:lpstr>Aromatic Substitution  of Pyridine</vt:lpstr>
      <vt:lpstr>Electrophilic Aromatic Substitution of Pyridine</vt:lpstr>
      <vt:lpstr>Attack on 2-Position</vt:lpstr>
      <vt:lpstr>Nucleophilic Substitution  of Pyridine</vt:lpstr>
      <vt:lpstr>Nucleophilic Attack  on 3-Position</vt:lpstr>
      <vt:lpstr>Alkylation of Amines  by Alkyl Halides</vt:lpstr>
      <vt:lpstr>Exhaustive Alkylation</vt:lpstr>
      <vt:lpstr>Alkylations with  Excess Ammonia</vt:lpstr>
      <vt:lpstr>Acylation of Amines</vt:lpstr>
      <vt:lpstr>Mechanism of Acyl Substitution </vt:lpstr>
      <vt:lpstr>Acylation of Aromatic Amines</vt:lpstr>
      <vt:lpstr>Solved Problem 1</vt:lpstr>
      <vt:lpstr>Solved Problem 1 (Continued)</vt:lpstr>
      <vt:lpstr>Formation of Sulfonamides</vt:lpstr>
      <vt:lpstr>Formation of Sulfonamides</vt:lpstr>
      <vt:lpstr>Synthesis of Sulfanilamide</vt:lpstr>
      <vt:lpstr>Biological Activity of Sulfanilamide</vt:lpstr>
      <vt:lpstr>Amines As Leaving Groups</vt:lpstr>
      <vt:lpstr>Hofmann Elimination</vt:lpstr>
      <vt:lpstr>Exhaustive Methylation  of Amines</vt:lpstr>
      <vt:lpstr>Conversion to the  Hydroxide Salt</vt:lpstr>
      <vt:lpstr>Mechanism of the  Hofmann Elimination</vt:lpstr>
      <vt:lpstr>Regioselectivity of the  Hofmann Elimination</vt:lpstr>
      <vt:lpstr>E2 Mechanism</vt:lpstr>
      <vt:lpstr>Solved Problem 2</vt:lpstr>
      <vt:lpstr>Solved Problem 2 (Continued)</vt:lpstr>
      <vt:lpstr>Oxidation of Amines</vt:lpstr>
      <vt:lpstr>Preparation of Amine Oxides</vt:lpstr>
      <vt:lpstr>Cope Rearrangement</vt:lpstr>
      <vt:lpstr>Solved Problem 3</vt:lpstr>
      <vt:lpstr>Formation of Diazonium Salts</vt:lpstr>
      <vt:lpstr>Diazotization of an Amine</vt:lpstr>
      <vt:lpstr>Diazotization of an Amine (Continued)</vt:lpstr>
      <vt:lpstr>Arenediazonium Salts</vt:lpstr>
      <vt:lpstr>Reactions of  Arenediazonium Salts</vt:lpstr>
      <vt:lpstr>The Sandmeyer Reaction</vt:lpstr>
      <vt:lpstr>Replacement of the Diazonium Group by Fluoride and Iodide</vt:lpstr>
      <vt:lpstr>Reduction of Diazonium Group to Hydrogen: Deamination  of Anilines</vt:lpstr>
      <vt:lpstr>Diazonium Salts as Electrophiles: Diazo Coupling</vt:lpstr>
      <vt:lpstr>Synthesis of Amines by Reductive Amination</vt:lpstr>
      <vt:lpstr>Reductive Amination: 1° Amines</vt:lpstr>
      <vt:lpstr>Reductive Amination: 2° Amines</vt:lpstr>
      <vt:lpstr>Reductive Amination: 3° Amines</vt:lpstr>
      <vt:lpstr>Solved Problem 3</vt:lpstr>
      <vt:lpstr>Synthesis of 1° Amines by Acylation–Reduction</vt:lpstr>
      <vt:lpstr>Synthesis of 2° Amines by Acylation–Reduction</vt:lpstr>
      <vt:lpstr>Synthesis of 3° Amines by Acylation–Reduction</vt:lpstr>
      <vt:lpstr>Solved Problem 4</vt:lpstr>
      <vt:lpstr>The Gabriel Synthesis</vt:lpstr>
      <vt:lpstr>The Gabriel Synthesis</vt:lpstr>
      <vt:lpstr>Reduction of Azides</vt:lpstr>
      <vt:lpstr>Reduction of Nitriles</vt:lpstr>
      <vt:lpstr>Reduction of Nitro Compounds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gexinc</cp:lastModifiedBy>
  <cp:revision>284</cp:revision>
  <dcterms:created xsi:type="dcterms:W3CDTF">2007-09-26T05:29:17Z</dcterms:created>
  <dcterms:modified xsi:type="dcterms:W3CDTF">2016-04-14T18:44:41Z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