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592" r:id="rId2"/>
  </p:sldMasterIdLst>
  <p:notesMasterIdLst>
    <p:notesMasterId r:id="rId63"/>
  </p:notesMasterIdLst>
  <p:handoutMasterIdLst>
    <p:handoutMasterId r:id="rId64"/>
  </p:handoutMasterIdLst>
  <p:sldIdLst>
    <p:sldId id="380" r:id="rId3"/>
    <p:sldId id="265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435" r:id="rId59"/>
    <p:sldId id="436" r:id="rId60"/>
    <p:sldId id="437" r:id="rId61"/>
    <p:sldId id="438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3399"/>
    <a:srgbClr val="FFFFCC"/>
    <a:srgbClr val="FF66FF"/>
    <a:srgbClr val="3333CC"/>
    <a:srgbClr val="143C83"/>
    <a:srgbClr val="FF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660" y="-96"/>
      </p:cViewPr>
      <p:guideLst>
        <p:guide orient="horz" pos="216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1756ED1-7C99-4CAA-A494-A46823501D3C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41522C9-F2DD-4E11-B892-780977A75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980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C438B5A-85D7-40B8-97AC-02390B22C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8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0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0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0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941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5" name="Picture 10" descr="Pearson_Strap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earson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356350"/>
            <a:ext cx="16557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95400" y="16764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6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95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80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8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9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489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 dirty="0"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639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587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9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7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3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9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4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68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97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4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gray">
          <a:xfrm>
            <a:off x="315913" y="6553200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5" r:id="rId1"/>
    <p:sldLayoutId id="2147484846" r:id="rId2"/>
    <p:sldLayoutId id="2147484847" r:id="rId3"/>
    <p:sldLayoutId id="2147484848" r:id="rId4"/>
    <p:sldLayoutId id="2147484849" r:id="rId5"/>
    <p:sldLayoutId id="2147484850" r:id="rId6"/>
    <p:sldLayoutId id="2147484851" r:id="rId7"/>
    <p:sldLayoutId id="2147484852" r:id="rId8"/>
    <p:sldLayoutId id="2147484853" r:id="rId9"/>
    <p:sldLayoutId id="214748485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80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80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8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8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8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8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</a:rPr>
              <a:t>© 2014 Pearson Education, Inc.</a:t>
            </a:r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2" r:id="rId8"/>
    <p:sldLayoutId id="2147484863" r:id="rId9"/>
    <p:sldLayoutId id="2147484864" r:id="rId10"/>
    <p:sldLayoutId id="214748486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pitchFamily="8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953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4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1pPr>
      <a:lvl2pPr marL="9525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14097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3pPr>
      <a:lvl4pPr marL="18669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4pPr>
      <a:lvl5pPr marL="23241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5pPr>
      <a:lvl6pPr marL="27813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6pPr>
      <a:lvl7pPr marL="32385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7pPr>
      <a:lvl8pPr marL="36957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8pPr>
      <a:lvl9pPr marL="41529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682342" y="5410200"/>
            <a:ext cx="31686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Chad Snyder, PhD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Grace College</a:t>
            </a:r>
          </a:p>
        </p:txBody>
      </p:sp>
      <p:sp>
        <p:nvSpPr>
          <p:cNvPr id="8197" name="Rectangle 2"/>
          <p:cNvSpPr txBox="1">
            <a:spLocks noChangeArrowheads="1"/>
          </p:cNvSpPr>
          <p:nvPr/>
        </p:nvSpPr>
        <p:spPr bwMode="auto">
          <a:xfrm>
            <a:off x="5205413" y="2286000"/>
            <a:ext cx="387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Chapter </a:t>
            </a:r>
            <a:r>
              <a:rPr lang="en-US" altLang="en-US" sz="4000" dirty="0" smtClean="0">
                <a:solidFill>
                  <a:schemeClr val="tx2"/>
                </a:solidFill>
                <a:latin typeface="Arial" charset="0"/>
              </a:rPr>
              <a:t>20</a:t>
            </a: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en-US" altLang="en-US" sz="4000" dirty="0">
                <a:solidFill>
                  <a:schemeClr val="tx2"/>
                </a:solidFill>
                <a:latin typeface="Arial" charset="0"/>
              </a:rPr>
            </a:b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Lecture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205413" y="525463"/>
            <a:ext cx="38735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i="1" dirty="0">
                <a:latin typeface="+mj-lt"/>
                <a:sym typeface="Symbol" pitchFamily="80" charset="2"/>
              </a:rPr>
              <a:t>Organic Chemistry</a:t>
            </a:r>
            <a:r>
              <a:rPr lang="en-US" altLang="en-US" sz="2800" dirty="0">
                <a:latin typeface="+mj-lt"/>
                <a:sym typeface="Symbol" pitchFamily="80" charset="2"/>
              </a:rPr>
              <a:t>, 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9</a:t>
            </a:r>
            <a:r>
              <a:rPr lang="en-US" altLang="en-US" sz="2800" baseline="30000" dirty="0">
                <a:latin typeface="+mj-lt"/>
                <a:sym typeface="Symbol" pitchFamily="80" charset="2"/>
              </a:rPr>
              <a:t>th</a:t>
            </a:r>
            <a:r>
              <a:rPr lang="en-US" altLang="en-US" sz="2800" dirty="0">
                <a:latin typeface="+mj-lt"/>
                <a:sym typeface="Symbol" pitchFamily="80" charset="2"/>
              </a:rPr>
              <a:t> Edition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L. G. Wade, Jr.</a:t>
            </a:r>
          </a:p>
        </p:txBody>
      </p:sp>
      <p:sp>
        <p:nvSpPr>
          <p:cNvPr id="8199" name="Rectangle 10"/>
          <p:cNvSpPr txBox="1">
            <a:spLocks noChangeArrowheads="1"/>
          </p:cNvSpPr>
          <p:nvPr/>
        </p:nvSpPr>
        <p:spPr bwMode="auto">
          <a:xfrm>
            <a:off x="5205413" y="3505200"/>
            <a:ext cx="386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en-US" sz="2800" dirty="0">
                <a:solidFill>
                  <a:schemeClr val="tx2"/>
                </a:solidFill>
                <a:latin typeface="Arial" charset="0"/>
              </a:rPr>
              <a:t>Carboxylic Acids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315914" y="6115844"/>
            <a:ext cx="2348706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"/>
          <a:stretch/>
        </p:blipFill>
        <p:spPr>
          <a:xfrm>
            <a:off x="141738" y="1214846"/>
            <a:ext cx="5559128" cy="4195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Structure of the Carboxyl Group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48333" y="4191000"/>
            <a:ext cx="8621495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sp</a:t>
            </a:r>
            <a:r>
              <a:rPr lang="en-US" altLang="en-US" sz="24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400" dirty="0" smtClean="0">
                <a:ea typeface="ＭＳ Ｐゴシック" pitchFamily="-110" charset="-128"/>
              </a:rPr>
              <a:t>hybrid carbonyl carbon atom is planar, with nearly </a:t>
            </a:r>
            <a:r>
              <a:rPr lang="en-US" altLang="en-US" sz="2400" dirty="0" err="1" smtClean="0">
                <a:ea typeface="ＭＳ Ｐゴシック" pitchFamily="-110" charset="-128"/>
              </a:rPr>
              <a:t>trigonal</a:t>
            </a:r>
            <a:r>
              <a:rPr lang="en-US" altLang="en-US" sz="2400" dirty="0" smtClean="0">
                <a:ea typeface="ＭＳ Ｐゴシック" pitchFamily="-110" charset="-128"/>
              </a:rPr>
              <a:t> bond angles.</a:t>
            </a:r>
            <a:endParaRPr lang="en-US" altLang="en-US" sz="2400" dirty="0" smtClean="0">
              <a:solidFill>
                <a:srgbClr val="000000"/>
              </a:solidFill>
              <a:ea typeface="ＭＳ Ｐゴシック" pitchFamily="-110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O—H bond also lies in this plane, eclipsed with the C═O bond.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</a:t>
            </a:r>
            <a:r>
              <a:rPr lang="en-US" altLang="en-US" sz="2400" i="1" dirty="0" smtClean="0">
                <a:solidFill>
                  <a:srgbClr val="000000"/>
                </a:solidFill>
                <a:ea typeface="ＭＳ Ｐゴシック" pitchFamily="-110" charset="-128"/>
              </a:rPr>
              <a:t>sp</a:t>
            </a:r>
            <a:r>
              <a:rPr lang="en-US" altLang="en-US" sz="24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3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oxygen has a C—O—H angle of 106</a:t>
            </a:r>
            <a:r>
              <a:rPr lang="en-US" sz="2400" dirty="0" smtClean="0">
                <a:ea typeface="Calibri"/>
              </a:rPr>
              <a:t>°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6"/>
          <a:stretch/>
        </p:blipFill>
        <p:spPr>
          <a:xfrm>
            <a:off x="1387923" y="1364207"/>
            <a:ext cx="6542314" cy="217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Resonance Structures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of </a:t>
            </a:r>
            <a:r>
              <a:rPr lang="en-US" sz="4400" b="0" dirty="0">
                <a:solidFill>
                  <a:schemeClr val="tx1"/>
                </a:solidFill>
              </a:rPr>
              <a:t>Formic Acid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3" y="4604657"/>
            <a:ext cx="8610609" cy="16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ea typeface="ＭＳ Ｐゴシック" pitchFamily="-110" charset="-128"/>
              </a:rPr>
              <a:t>One of the unshared electron pairs on the hydroxyl oxygen atom is delocalized into the electrophilic pi system of the carbonyl group, </a:t>
            </a: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O—H eclipsed with C═O, to get an overlap of the </a:t>
            </a:r>
            <a:r>
              <a:rPr lang="en-US" altLang="en-US" sz="2400" i="1" dirty="0" smtClean="0">
                <a:latin typeface="Symbol" pitchFamily="18" charset="2"/>
                <a:ea typeface="ＭＳ Ｐゴシック" pitchFamily="-110" charset="-128"/>
                <a:sym typeface="Symbol"/>
              </a:rPr>
              <a:t></a:t>
            </a:r>
            <a:r>
              <a:rPr lang="en-US" altLang="en-US" sz="2400" dirty="0" smtClean="0">
                <a:latin typeface="Arial"/>
                <a:ea typeface="ＭＳ Ｐゴシック" pitchFamily="-110" charset="-128"/>
                <a:cs typeface="Arial"/>
                <a:sym typeface="Symbol" pitchFamily="-110" charset="2"/>
              </a:rPr>
              <a:t> </a:t>
            </a: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orbital with an orbital of a lone pair on oxygen.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"/>
          <a:stretch/>
        </p:blipFill>
        <p:spPr>
          <a:xfrm>
            <a:off x="1850571" y="2151889"/>
            <a:ext cx="5159828" cy="208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Boiling Points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0" y="4114799"/>
            <a:ext cx="8654156" cy="21009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smtClean="0">
                <a:ea typeface="ＭＳ Ｐゴシック" pitchFamily="-110" charset="-128"/>
              </a:rPr>
              <a:t>Carboxylic acids boil at considerably higher temperatures than do alcohols, ketones, or aldehydes of similar molecular weights.</a:t>
            </a:r>
          </a:p>
          <a:p>
            <a:r>
              <a:rPr lang="en-US" altLang="en-US" sz="2400" smtClean="0">
                <a:ea typeface="ＭＳ Ｐゴシック" pitchFamily="-110" charset="-128"/>
              </a:rPr>
              <a:t>The high boiling points of carboxylic acids result from formation of a stable, hydrogen-bonded dimer.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3"/>
          <a:stretch/>
        </p:blipFill>
        <p:spPr>
          <a:xfrm>
            <a:off x="2095494" y="1607167"/>
            <a:ext cx="4451645" cy="201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Melting Points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34" y="1600200"/>
            <a:ext cx="8490866" cy="420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Aliphatic acids with more than eight carbons are solids at room temperature.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Double bonds (especially </a:t>
            </a:r>
            <a:r>
              <a:rPr lang="en-US" altLang="en-US" dirty="0" err="1" smtClean="0">
                <a:ea typeface="ＭＳ Ｐゴシック" pitchFamily="-110" charset="-128"/>
              </a:rPr>
              <a:t>cis</a:t>
            </a:r>
            <a:r>
              <a:rPr lang="en-US" altLang="en-US" dirty="0" smtClean="0">
                <a:ea typeface="ＭＳ Ｐゴシック" pitchFamily="-110" charset="-128"/>
              </a:rPr>
              <a:t>) lower the melting point. The following acids all have 18 carbons:</a:t>
            </a:r>
          </a:p>
          <a:p>
            <a:pPr lvl="1"/>
            <a:r>
              <a:rPr lang="en-US" altLang="en-US" dirty="0" smtClean="0"/>
              <a:t>Stearic acid (saturated): 72 </a:t>
            </a:r>
            <a:r>
              <a:rPr lang="en-US" dirty="0" smtClean="0">
                <a:ea typeface="Calibri"/>
              </a:rPr>
              <a:t>°</a:t>
            </a:r>
            <a:r>
              <a:rPr lang="en-US" altLang="en-US" dirty="0" smtClean="0">
                <a:sym typeface="Symbol" pitchFamily="-110" charset="2"/>
              </a:rPr>
              <a:t>C</a:t>
            </a:r>
          </a:p>
          <a:p>
            <a:pPr lvl="1"/>
            <a:r>
              <a:rPr lang="en-US" altLang="en-US" dirty="0" smtClean="0">
                <a:sym typeface="Symbol" pitchFamily="-110" charset="2"/>
              </a:rPr>
              <a:t>Oleic acid (one </a:t>
            </a:r>
            <a:r>
              <a:rPr lang="en-US" altLang="en-US" dirty="0" err="1" smtClean="0">
                <a:sym typeface="Symbol" pitchFamily="-110" charset="2"/>
              </a:rPr>
              <a:t>cis</a:t>
            </a:r>
            <a:r>
              <a:rPr lang="en-US" altLang="en-US" dirty="0" smtClean="0">
                <a:sym typeface="Symbol" pitchFamily="-110" charset="2"/>
              </a:rPr>
              <a:t> double bond): 16 </a:t>
            </a:r>
            <a:r>
              <a:rPr lang="en-US" dirty="0" smtClean="0">
                <a:ea typeface="Calibri"/>
              </a:rPr>
              <a:t>°</a:t>
            </a:r>
            <a:r>
              <a:rPr lang="en-US" altLang="en-US" dirty="0" smtClean="0">
                <a:sym typeface="Symbol" pitchFamily="-110" charset="2"/>
              </a:rPr>
              <a:t>C</a:t>
            </a:r>
          </a:p>
          <a:p>
            <a:pPr lvl="1"/>
            <a:r>
              <a:rPr lang="en-US" altLang="en-US" dirty="0" smtClean="0">
                <a:sym typeface="Symbol" pitchFamily="-110" charset="2"/>
              </a:rPr>
              <a:t>Linoleic acid (two </a:t>
            </a:r>
            <a:r>
              <a:rPr lang="en-US" altLang="en-US" dirty="0" err="1" smtClean="0">
                <a:sym typeface="Symbol" pitchFamily="-110" charset="2"/>
              </a:rPr>
              <a:t>cis</a:t>
            </a:r>
            <a:r>
              <a:rPr lang="en-US" altLang="en-US" dirty="0" smtClean="0">
                <a:sym typeface="Symbol" pitchFamily="-110" charset="2"/>
              </a:rPr>
              <a:t> double bonds): –5 </a:t>
            </a:r>
            <a:r>
              <a:rPr lang="en-US" dirty="0" smtClean="0">
                <a:ea typeface="Calibri"/>
              </a:rPr>
              <a:t>°</a:t>
            </a:r>
            <a:r>
              <a:rPr lang="en-US" altLang="en-US" dirty="0" smtClean="0">
                <a:sym typeface="Symbol" pitchFamily="-110" charset="2"/>
              </a:rPr>
              <a:t>C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863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Solubility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33" y="1828800"/>
            <a:ext cx="8621495" cy="4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Water solubility decreases with the length of the carbon chain.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Acids with more than 10 carbon atoms are nearly insoluble in water. 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They are very soluble in alcohols.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They are also soluble in relatively nonpolar solvents like chloroform because the hydrogen bonds of the dimer are not disrupted by the nonpolar solvent.</a:t>
            </a:r>
          </a:p>
        </p:txBody>
      </p:sp>
    </p:spTree>
    <p:extLst>
      <p:ext uri="{BB962C8B-B14F-4D97-AF65-F5344CB8AC3E}">
        <p14:creationId xmlns:p14="http://schemas.microsoft.com/office/powerpoint/2010/main" val="268945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Acidity of Carboxylic 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33" y="4114800"/>
            <a:ext cx="8621495" cy="2209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A carboxylic acid may dissociate in water to give a proton and a carboxylate ion. 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equilibrium constant </a:t>
            </a:r>
            <a:r>
              <a:rPr lang="en-US" altLang="en-US" sz="2400" i="1" smtClean="0">
                <a:solidFill>
                  <a:srgbClr val="000000"/>
                </a:solidFill>
                <a:ea typeface="ＭＳ Ｐゴシック" pitchFamily="-110" charset="-128"/>
              </a:rPr>
              <a:t>K</a:t>
            </a:r>
            <a:r>
              <a:rPr lang="en-US" altLang="en-US" sz="2400" baseline="-25000" smtClean="0">
                <a:solidFill>
                  <a:srgbClr val="000000"/>
                </a:solidFill>
                <a:ea typeface="ＭＳ Ｐゴシック" pitchFamily="-110" charset="-128"/>
              </a:rPr>
              <a:t>a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 for this reaction is called the </a:t>
            </a:r>
            <a:r>
              <a:rPr lang="en-US" altLang="en-US" sz="2400" b="1" smtClean="0">
                <a:solidFill>
                  <a:srgbClr val="000000"/>
                </a:solidFill>
                <a:ea typeface="ＭＳ Ｐゴシック" pitchFamily="-110" charset="-128"/>
              </a:rPr>
              <a:t>acid-dissociation constant</a:t>
            </a:r>
            <a:r>
              <a:rPr lang="en-US" altLang="en-US" sz="2400" i="1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  <a:endParaRPr lang="en-US" altLang="en-US" sz="2400" i="1" smtClean="0">
              <a:ea typeface="ＭＳ Ｐゴシック" pitchFamily="-110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acid will be mostly dissociated if the pH of the solution is higher than the p</a:t>
            </a:r>
            <a:r>
              <a:rPr lang="en-US" altLang="en-US" sz="2400" i="1" smtClean="0">
                <a:solidFill>
                  <a:srgbClr val="000000"/>
                </a:solidFill>
                <a:ea typeface="ＭＳ Ｐゴシック" pitchFamily="-110" charset="-128"/>
              </a:rPr>
              <a:t>K</a:t>
            </a:r>
            <a:r>
              <a:rPr lang="en-US" altLang="en-US" sz="2400" baseline="-25000" smtClean="0">
                <a:solidFill>
                  <a:srgbClr val="000000"/>
                </a:solidFill>
                <a:ea typeface="ＭＳ Ｐゴシック" pitchFamily="-110" charset="-128"/>
              </a:rPr>
              <a:t>a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 of the acid.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"/>
          <a:stretch/>
        </p:blipFill>
        <p:spPr>
          <a:xfrm>
            <a:off x="1057627" y="1251858"/>
            <a:ext cx="7202906" cy="244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947057" y="267787"/>
            <a:ext cx="7249886" cy="613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Energy Diagram of Carboxylic Acids and Alcohols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9"/>
          <a:stretch/>
        </p:blipFill>
        <p:spPr>
          <a:xfrm>
            <a:off x="620487" y="1918063"/>
            <a:ext cx="7826829" cy="425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3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Acetate Ion Structure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348333" y="4571999"/>
            <a:ext cx="8534409" cy="17308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Each oxygen atom bears half of the negative charge.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delocalization of the negative charge over the two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oxygens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makes the acetate ion more stable than an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alkoxide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2"/>
          <a:stretch/>
        </p:blipFill>
        <p:spPr>
          <a:xfrm>
            <a:off x="1251851" y="1370295"/>
            <a:ext cx="6727371" cy="289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Substituent Effects on Acidity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348338" y="5519057"/>
            <a:ext cx="84908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altLang="en-US" dirty="0" smtClean="0">
                <a:solidFill>
                  <a:srgbClr val="000000"/>
                </a:solidFill>
              </a:rPr>
              <a:t>The </a:t>
            </a:r>
            <a:r>
              <a:rPr lang="en-US" altLang="en-US" dirty="0">
                <a:solidFill>
                  <a:srgbClr val="000000"/>
                </a:solidFill>
              </a:rPr>
              <a:t>magnitude of a substituent effect depends on its distance from </a:t>
            </a:r>
            <a:r>
              <a:rPr lang="en-US" altLang="en-US" dirty="0" smtClean="0">
                <a:solidFill>
                  <a:srgbClr val="000000"/>
                </a:solidFill>
              </a:rPr>
              <a:t>the </a:t>
            </a:r>
            <a:r>
              <a:rPr lang="en-US" altLang="en-US" dirty="0">
                <a:solidFill>
                  <a:srgbClr val="000000"/>
                </a:solidFill>
              </a:rPr>
              <a:t>carboxyl group.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1"/>
          <a:stretch/>
        </p:blipFill>
        <p:spPr>
          <a:xfrm>
            <a:off x="304800" y="1578864"/>
            <a:ext cx="8534400" cy="353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Introduction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0" y="1371596"/>
            <a:ext cx="8305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>
                <a:ea typeface="ＭＳ Ｐゴシック" pitchFamily="-110" charset="-128"/>
              </a:rPr>
              <a:t>The functional group of carboxylic acids consists of a C═O with —OH bonded to the same carbon.</a:t>
            </a:r>
          </a:p>
          <a:p>
            <a:r>
              <a:rPr lang="en-US" altLang="en-US" smtClean="0">
                <a:ea typeface="ＭＳ Ｐゴシック" pitchFamily="-110" charset="-128"/>
              </a:rPr>
              <a:t>The carboxyl group is usually written </a:t>
            </a:r>
            <a:br>
              <a:rPr lang="en-US" altLang="en-US" smtClean="0">
                <a:ea typeface="ＭＳ Ｐゴシック" pitchFamily="-110" charset="-128"/>
              </a:rPr>
            </a:br>
            <a:r>
              <a:rPr lang="en-US" altLang="en-US" smtClean="0">
                <a:ea typeface="ＭＳ Ｐゴシック" pitchFamily="-110" charset="-128"/>
              </a:rPr>
              <a:t>—COOH.</a:t>
            </a:r>
          </a:p>
          <a:p>
            <a:r>
              <a:rPr lang="en-US" altLang="en-US" smtClean="0">
                <a:ea typeface="ＭＳ Ｐゴシック" pitchFamily="-110" charset="-128"/>
              </a:rPr>
              <a:t>Aliphatic acids have an alkyl group bonded to —COOH.</a:t>
            </a:r>
          </a:p>
          <a:p>
            <a:r>
              <a:rPr lang="en-US" altLang="en-US" smtClean="0">
                <a:ea typeface="ＭＳ Ｐゴシック" pitchFamily="-110" charset="-128"/>
              </a:rPr>
              <a:t>Aromatic acids have an aryl group.</a:t>
            </a:r>
          </a:p>
          <a:p>
            <a:r>
              <a:rPr lang="en-US" altLang="en-US" smtClean="0">
                <a:ea typeface="ＭＳ Ｐゴシック" pitchFamily="-110" charset="-128"/>
              </a:rPr>
              <a:t>Fatty acids are long-chain aliphatic acids.</a:t>
            </a:r>
            <a:endParaRPr lang="en-US" altLang="en-US" dirty="0" smtClean="0">
              <a:ea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Aromatic Carboxylic 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48334" y="4702629"/>
            <a:ext cx="8556180" cy="15131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Electron-withdrawing groups enhance the acid strength, and electron-donating groups decrease the acid strength.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Effects are strongest for substituents in the </a:t>
            </a:r>
            <a:r>
              <a:rPr lang="en-US" altLang="en-US" sz="2400" i="1" dirty="0" err="1" smtClean="0">
                <a:solidFill>
                  <a:srgbClr val="000000"/>
                </a:solidFill>
                <a:ea typeface="ＭＳ Ｐゴシック" pitchFamily="-110" charset="-128"/>
              </a:rPr>
              <a:t>ortho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and </a:t>
            </a:r>
            <a:r>
              <a:rPr lang="en-US" altLang="en-US" sz="2400" i="1" dirty="0" err="1" smtClean="0">
                <a:solidFill>
                  <a:srgbClr val="000000"/>
                </a:solidFill>
                <a:ea typeface="ＭＳ Ｐゴシック" pitchFamily="-110" charset="-128"/>
              </a:rPr>
              <a:t>para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positions.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"/>
          <a:stretch/>
        </p:blipFill>
        <p:spPr>
          <a:xfrm>
            <a:off x="952495" y="1357665"/>
            <a:ext cx="7347857" cy="30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7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"/>
          <a:stretch/>
        </p:blipFill>
        <p:spPr>
          <a:xfrm>
            <a:off x="1513114" y="202476"/>
            <a:ext cx="5954921" cy="616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</a:rPr>
              <a:t>Deprotonation</a:t>
            </a:r>
            <a:r>
              <a:rPr lang="en-US" sz="4400" b="0" dirty="0">
                <a:solidFill>
                  <a:schemeClr val="tx1"/>
                </a:solidFill>
              </a:rPr>
              <a:t> of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Carboxylic </a:t>
            </a:r>
            <a:r>
              <a:rPr lang="en-US" sz="4400" b="0" dirty="0">
                <a:solidFill>
                  <a:schemeClr val="tx1"/>
                </a:solidFill>
              </a:rPr>
              <a:t>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4" y="4855028"/>
            <a:ext cx="8567066" cy="10450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The hydroxide ion completely deprotonates the acid to form the carboxylate salt.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0"/>
          <a:stretch/>
        </p:blipFill>
        <p:spPr>
          <a:xfrm>
            <a:off x="304800" y="2654808"/>
            <a:ext cx="8534400" cy="12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Protonation of Carboxylic 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3" y="5105400"/>
            <a:ext cx="8458209" cy="7837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Adding a strong acid, like </a:t>
            </a:r>
            <a:r>
              <a:rPr lang="en-US" altLang="en-US" sz="2800" dirty="0" err="1" smtClean="0">
                <a:ea typeface="ＭＳ Ｐゴシック" pitchFamily="-110" charset="-128"/>
              </a:rPr>
              <a:t>HCl</a:t>
            </a:r>
            <a:r>
              <a:rPr lang="en-US" altLang="en-US" sz="2800" dirty="0" smtClean="0">
                <a:ea typeface="ＭＳ Ｐゴシック" pitchFamily="-110" charset="-128"/>
              </a:rPr>
              <a:t>, regenerates the carboxylic acid.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7"/>
          <a:stretch/>
        </p:blipFill>
        <p:spPr>
          <a:xfrm>
            <a:off x="1137551" y="1459991"/>
            <a:ext cx="6879771" cy="305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Naming Carboxylic Acid Salts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37448" y="1480444"/>
            <a:ext cx="8654152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First name the </a:t>
            </a:r>
            <a:r>
              <a:rPr lang="en-US" altLang="en-US" dirty="0" err="1" smtClean="0">
                <a:ea typeface="ＭＳ Ｐゴシック" pitchFamily="-110" charset="-128"/>
              </a:rPr>
              <a:t>cation</a:t>
            </a:r>
            <a:r>
              <a:rPr lang="en-US" altLang="en-US" dirty="0" smtClean="0">
                <a:ea typeface="ＭＳ Ｐゴシック" pitchFamily="-110" charset="-128"/>
              </a:rPr>
              <a:t>.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Then name the anion by replacing the </a:t>
            </a:r>
            <a:br>
              <a:rPr lang="en-US" altLang="en-US" dirty="0" smtClean="0">
                <a:ea typeface="ＭＳ Ｐゴシック" pitchFamily="-110" charset="-128"/>
              </a:rPr>
            </a:br>
            <a:r>
              <a:rPr lang="en-US" altLang="en-US" dirty="0" smtClean="0">
                <a:ea typeface="ＭＳ Ｐゴシック" pitchFamily="-110" charset="-128"/>
              </a:rPr>
              <a:t>-</a:t>
            </a:r>
            <a:r>
              <a:rPr lang="en-US" altLang="en-US" i="1" dirty="0" err="1" smtClean="0">
                <a:ea typeface="ＭＳ Ｐゴシック" pitchFamily="-110" charset="-128"/>
              </a:rPr>
              <a:t>ic</a:t>
            </a:r>
            <a:r>
              <a:rPr lang="en-US" altLang="en-US" i="1" dirty="0" smtClean="0">
                <a:ea typeface="ＭＳ Ｐゴシック" pitchFamily="-110" charset="-128"/>
              </a:rPr>
              <a:t> acid</a:t>
            </a:r>
            <a:r>
              <a:rPr lang="en-US" altLang="en-US" dirty="0" smtClean="0">
                <a:ea typeface="ＭＳ Ｐゴシック" pitchFamily="-110" charset="-128"/>
              </a:rPr>
              <a:t> with -</a:t>
            </a:r>
            <a:r>
              <a:rPr lang="en-US" altLang="en-US" i="1" dirty="0" smtClean="0">
                <a:ea typeface="ＭＳ Ｐゴシック" pitchFamily="-110" charset="-128"/>
              </a:rPr>
              <a:t>ate</a:t>
            </a:r>
            <a:r>
              <a:rPr lang="en-US" altLang="en-US" dirty="0" smtClean="0">
                <a:ea typeface="ＭＳ Ｐゴシック" pitchFamily="-110" charset="-128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304800" y="3592286"/>
            <a:ext cx="8534400" cy="22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Properties of Acid Salts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2889" y="1250038"/>
            <a:ext cx="8626939" cy="336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Usually solids with no odor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Carboxylate salts of Na</a:t>
            </a:r>
            <a:r>
              <a:rPr lang="en-US" altLang="en-US" sz="2800" baseline="30000" dirty="0" smtClean="0">
                <a:ea typeface="ＭＳ Ｐゴシック" pitchFamily="-110" charset="-128"/>
              </a:rPr>
              <a:t>+</a:t>
            </a:r>
            <a:r>
              <a:rPr lang="en-US" altLang="en-US" sz="2800" dirty="0" smtClean="0">
                <a:ea typeface="ＭＳ Ｐゴシック" pitchFamily="-110" charset="-128"/>
              </a:rPr>
              <a:t>, K</a:t>
            </a:r>
            <a:r>
              <a:rPr lang="en-US" altLang="en-US" sz="2800" baseline="30000" dirty="0" smtClean="0">
                <a:ea typeface="ＭＳ Ｐゴシック" pitchFamily="-110" charset="-128"/>
              </a:rPr>
              <a:t>+</a:t>
            </a:r>
            <a:r>
              <a:rPr lang="en-US" altLang="en-US" sz="2800" dirty="0" smtClean="0">
                <a:ea typeface="ＭＳ Ｐゴシック" pitchFamily="-110" charset="-128"/>
              </a:rPr>
              <a:t>, Li</a:t>
            </a:r>
            <a:r>
              <a:rPr lang="en-US" altLang="en-US" sz="2800" baseline="30000" dirty="0" smtClean="0">
                <a:ea typeface="ＭＳ Ｐゴシック" pitchFamily="-110" charset="-128"/>
              </a:rPr>
              <a:t>+</a:t>
            </a:r>
            <a:r>
              <a:rPr lang="en-US" altLang="en-US" sz="2800" dirty="0" smtClean="0">
                <a:ea typeface="ＭＳ Ｐゴシック" pitchFamily="-110" charset="-128"/>
              </a:rPr>
              <a:t>, and NH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4</a:t>
            </a:r>
            <a:r>
              <a:rPr lang="en-US" altLang="en-US" sz="2800" baseline="30000" dirty="0" smtClean="0">
                <a:ea typeface="ＭＳ Ｐゴシック" pitchFamily="-110" charset="-128"/>
              </a:rPr>
              <a:t>+</a:t>
            </a:r>
            <a:r>
              <a:rPr lang="en-US" altLang="en-US" sz="2800" dirty="0" smtClean="0">
                <a:ea typeface="ＭＳ Ｐゴシック" pitchFamily="-110" charset="-128"/>
              </a:rPr>
              <a:t> are soluble in water.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Soap is the soluble sodium salt of a long-chain fatty acid.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Salts can be formed by the reaction of an acid with NaHCO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3</a:t>
            </a:r>
            <a:r>
              <a:rPr lang="en-US" altLang="en-US" sz="2800" dirty="0" smtClean="0">
                <a:ea typeface="ＭＳ Ｐゴシック" pitchFamily="-110" charset="-128"/>
              </a:rPr>
              <a:t>, releasing CO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3"/>
          <a:stretch/>
        </p:blipFill>
        <p:spPr>
          <a:xfrm>
            <a:off x="304800" y="5029200"/>
            <a:ext cx="8534400" cy="10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Extraction of Carboxylic 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1029"/>
          <p:cNvSpPr txBox="1">
            <a:spLocks noChangeArrowheads="1"/>
          </p:cNvSpPr>
          <p:nvPr/>
        </p:nvSpPr>
        <p:spPr>
          <a:xfrm>
            <a:off x="348333" y="5225154"/>
            <a:ext cx="8795667" cy="14369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000" kern="0" dirty="0" smtClean="0">
                <a:solidFill>
                  <a:srgbClr val="000000"/>
                </a:solidFill>
              </a:rPr>
              <a:t>A carboxylic acid is more soluble in the organic phase, but its salt is more soluble in the aqueous phase.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000" kern="0" dirty="0" smtClean="0">
                <a:solidFill>
                  <a:srgbClr val="000000"/>
                </a:solidFill>
              </a:rPr>
              <a:t>Acid–base extractions can move the acid from the ether phase into the aqueous phase and back into the ether phase, leaving impurities behind.</a:t>
            </a:r>
            <a:endParaRPr lang="en-US" altLang="en-US" sz="2000" kern="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8"/>
          <a:stretch/>
        </p:blipFill>
        <p:spPr>
          <a:xfrm>
            <a:off x="1023256" y="1084655"/>
            <a:ext cx="6683829" cy="37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1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Basic Hydrolysis of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Fats </a:t>
            </a:r>
            <a:r>
              <a:rPr lang="en-US" sz="4400" b="0" dirty="0">
                <a:solidFill>
                  <a:schemeClr val="tx1"/>
                </a:solidFill>
              </a:rPr>
              <a:t>and Oils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48339" y="5181600"/>
            <a:ext cx="86868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347472" indent="-347472" eaLnBrk="1" hangingPunct="1">
              <a:spcBef>
                <a:spcPct val="30000"/>
              </a:spcBef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</a:rPr>
              <a:t>The </a:t>
            </a:r>
            <a:r>
              <a:rPr lang="en-US" altLang="en-US" sz="2800" dirty="0">
                <a:solidFill>
                  <a:srgbClr val="000000"/>
                </a:solidFill>
              </a:rPr>
              <a:t>basic hydrolysis of fats and oils </a:t>
            </a:r>
            <a:r>
              <a:rPr lang="en-US" altLang="en-US" sz="2800" dirty="0" smtClean="0">
                <a:solidFill>
                  <a:srgbClr val="000000"/>
                </a:solidFill>
              </a:rPr>
              <a:t>produces soap </a:t>
            </a:r>
            <a:r>
              <a:rPr lang="en-US" altLang="en-US" sz="2800" dirty="0">
                <a:solidFill>
                  <a:srgbClr val="000000"/>
                </a:solidFill>
              </a:rPr>
              <a:t>(this reaction is known as saponification</a:t>
            </a:r>
            <a:r>
              <a:rPr lang="en-US" altLang="en-US" sz="2800" dirty="0" smtClean="0">
                <a:solidFill>
                  <a:srgbClr val="000000"/>
                </a:solidFill>
              </a:rPr>
              <a:t>).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"/>
          <a:stretch/>
        </p:blipFill>
        <p:spPr>
          <a:xfrm>
            <a:off x="304800" y="1817261"/>
            <a:ext cx="8534400" cy="322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Some Important 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32" y="1600200"/>
            <a:ext cx="807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mtClean="0">
                <a:ea typeface="ＭＳ Ｐゴシック" pitchFamily="-110" charset="-128"/>
              </a:rPr>
              <a:t>Acetic acid is in vinegar and other foods, and is used industrially as a solvent, catalyst, and reagent for synthesis.</a:t>
            </a:r>
          </a:p>
          <a:p>
            <a:r>
              <a:rPr lang="en-US" altLang="en-US" smtClean="0">
                <a:ea typeface="ＭＳ Ｐゴシック" pitchFamily="-110" charset="-128"/>
              </a:rPr>
              <a:t>Fatty acids are from fats and oils.</a:t>
            </a:r>
          </a:p>
          <a:p>
            <a:r>
              <a:rPr lang="en-US" altLang="en-US" smtClean="0">
                <a:ea typeface="ＭＳ Ｐゴシック" pitchFamily="-110" charset="-128"/>
              </a:rPr>
              <a:t>Benzoic acid is found in drugs and preservatives.</a:t>
            </a:r>
          </a:p>
          <a:p>
            <a:r>
              <a:rPr lang="en-US" altLang="en-US" smtClean="0">
                <a:ea typeface="ＭＳ Ｐゴシック" pitchFamily="-110" charset="-128"/>
              </a:rPr>
              <a:t>Adipic acid is used to make nylon 66.</a:t>
            </a:r>
          </a:p>
          <a:p>
            <a:r>
              <a:rPr lang="en-US" altLang="en-US" smtClean="0">
                <a:ea typeface="ＭＳ Ｐゴシック" pitchFamily="-110" charset="-128"/>
              </a:rPr>
              <a:t>Phthalic acid is used to make polyesters.</a:t>
            </a:r>
            <a:endParaRPr lang="en-US" altLang="en-US" dirty="0" smtClean="0"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571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IR Bands of Carboxylic 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48333" y="4332514"/>
            <a:ext cx="8675923" cy="16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There will be two features in the IR spectrum of a carboxylic acid: the intense carbonyl stretching absorption (1710 cm</a:t>
            </a:r>
            <a:r>
              <a:rPr lang="en-US" altLang="en-US" sz="2400" baseline="40000" smtClean="0">
                <a:solidFill>
                  <a:srgbClr val="000000"/>
                </a:solidFill>
                <a:ea typeface="ＭＳ Ｐゴシック" pitchFamily="-110" charset="-128"/>
              </a:rPr>
              <a:t>–1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) and the OH absorption (2500–3500 cm</a:t>
            </a:r>
            <a:r>
              <a:rPr lang="en-US" altLang="en-US" sz="2400" baseline="40000" smtClean="0">
                <a:solidFill>
                  <a:srgbClr val="000000"/>
                </a:solidFill>
                <a:ea typeface="ＭＳ Ｐゴシック" pitchFamily="-110" charset="-128"/>
              </a:rPr>
              <a:t>–1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).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Conjugation lowers the frequency of the C═O band. </a:t>
            </a:r>
            <a:endParaRPr lang="en-US" altLang="en-US" sz="240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9"/>
          <a:stretch/>
        </p:blipFill>
        <p:spPr>
          <a:xfrm>
            <a:off x="304800" y="2019517"/>
            <a:ext cx="8534400" cy="131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3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Common Names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33" y="4419600"/>
            <a:ext cx="8621495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Many aliphatic acids have historical names.</a:t>
            </a:r>
          </a:p>
          <a:p>
            <a:r>
              <a:rPr lang="en-US" altLang="en-US" sz="2800" smtClean="0">
                <a:ea typeface="ＭＳ Ｐゴシック" pitchFamily="-110" charset="-128"/>
              </a:rPr>
              <a:t>Positions of substituents on the chain are labeled with Greek letters starting at the carbon attached to the carboxylic carbon.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7"/>
          <a:stretch/>
        </p:blipFill>
        <p:spPr>
          <a:xfrm>
            <a:off x="304800" y="1252292"/>
            <a:ext cx="8534400" cy="293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IR Spectroscopy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2"/>
          <a:stretch/>
        </p:blipFill>
        <p:spPr>
          <a:xfrm>
            <a:off x="304800" y="1743456"/>
            <a:ext cx="8534400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1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NMR of Carboxylic 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48334" y="4408715"/>
            <a:ext cx="8654152" cy="19158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Carboxylic acid protons are the most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deshielded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protons we have encountered, absorbing between </a:t>
            </a:r>
            <a:r>
              <a:rPr lang="en-US" altLang="en-US" sz="2400" i="1" dirty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 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10 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and </a:t>
            </a:r>
            <a:r>
              <a:rPr lang="en-US" altLang="en-US" sz="2400" i="1" dirty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 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13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 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protons on the </a:t>
            </a:r>
            <a:r>
              <a:rPr lang="el-GR" altLang="en-US" sz="2400" i="1" dirty="0" smtClean="0">
                <a:solidFill>
                  <a:srgbClr val="000000"/>
                </a:solidFill>
                <a:ea typeface="ＭＳ Ｐゴシック" pitchFamily="-110" charset="-128"/>
                <a:cs typeface="Arial"/>
              </a:rPr>
              <a:t>α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carbon atom absorb between </a:t>
            </a:r>
            <a:b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400" i="1" dirty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 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2.0 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and </a:t>
            </a:r>
            <a:r>
              <a:rPr lang="en-US" altLang="en-US" sz="2400" i="1" dirty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 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2.5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0"/>
          <a:stretch/>
        </p:blipFill>
        <p:spPr>
          <a:xfrm>
            <a:off x="892624" y="1505276"/>
            <a:ext cx="7565571" cy="21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6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NMR Spectroscopy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"/>
          <a:stretch/>
        </p:blipFill>
        <p:spPr>
          <a:xfrm>
            <a:off x="304800" y="1635469"/>
            <a:ext cx="8534400" cy="405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MS of Carboxylic 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48333" y="4299858"/>
            <a:ext cx="8621495" cy="2209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most common fragmentation is the loss of an alkene through 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McLafferty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rearrangement.  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Another common fragmentation is cleavage of the </a:t>
            </a:r>
            <a:b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l-GR" altLang="en-US" sz="2400" i="1" dirty="0" smtClean="0">
                <a:solidFill>
                  <a:srgbClr val="000000"/>
                </a:solidFill>
                <a:latin typeface="Symbol" charset="2"/>
                <a:ea typeface="ＭＳ Ｐゴシック" pitchFamily="-110" charset="-128"/>
                <a:cs typeface="Symbol" charset="2"/>
                <a:sym typeface="Symbol"/>
              </a:rPr>
              <a:t>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—</a:t>
            </a:r>
            <a:r>
              <a:rPr lang="el-GR" altLang="en-US" sz="2400" i="1" dirty="0" smtClean="0">
                <a:solidFill>
                  <a:srgbClr val="000000"/>
                </a:solidFill>
                <a:latin typeface="Symbol" charset="2"/>
                <a:ea typeface="ＭＳ Ｐゴシック" pitchFamily="-110" charset="-128"/>
                <a:cs typeface="Symbol" charset="2"/>
                <a:sym typeface="Symbol"/>
              </a:rPr>
              <a:t>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  <a:cs typeface="Arial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bond to form an alkyl radical and a resonance-stabilized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cation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0"/>
          <a:stretch/>
        </p:blipFill>
        <p:spPr>
          <a:xfrm>
            <a:off x="609594" y="1115568"/>
            <a:ext cx="8098971" cy="292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1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Mass Spectrometry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"/>
          <a:stretch/>
        </p:blipFill>
        <p:spPr>
          <a:xfrm>
            <a:off x="1185314" y="1121228"/>
            <a:ext cx="6402027" cy="53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2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Synthesis Review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37448" y="1752600"/>
            <a:ext cx="8567066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Oxidation of primary alcohols and aldehydes with chromic acid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Cleavage of an alkene with hot KMnO</a:t>
            </a:r>
            <a:r>
              <a:rPr lang="en-US" altLang="en-US" baseline="-25000" dirty="0" smtClean="0">
                <a:ea typeface="ＭＳ Ｐゴシック" pitchFamily="-110" charset="-128"/>
              </a:rPr>
              <a:t>4</a:t>
            </a:r>
            <a:r>
              <a:rPr lang="en-US" altLang="en-US" dirty="0" smtClean="0">
                <a:ea typeface="ＭＳ Ｐゴシック" pitchFamily="-110" charset="-128"/>
              </a:rPr>
              <a:t> produces a carboxylic acid if there is a </a:t>
            </a:r>
            <a:r>
              <a:rPr lang="en-US" altLang="en-US" dirty="0" err="1" smtClean="0">
                <a:ea typeface="ＭＳ Ｐゴシック" pitchFamily="-110" charset="-128"/>
              </a:rPr>
              <a:t>vinylic</a:t>
            </a:r>
            <a:r>
              <a:rPr lang="en-US" altLang="en-US" dirty="0" smtClean="0">
                <a:ea typeface="ＭＳ Ｐゴシック" pitchFamily="-110" charset="-128"/>
              </a:rPr>
              <a:t> hydrogen present.</a:t>
            </a:r>
          </a:p>
          <a:p>
            <a:r>
              <a:rPr lang="en-US" altLang="en-US" dirty="0" err="1" smtClean="0">
                <a:ea typeface="ＭＳ Ｐゴシック" pitchFamily="-110" charset="-128"/>
              </a:rPr>
              <a:t>Ozonolysis</a:t>
            </a:r>
            <a:r>
              <a:rPr lang="en-US" altLang="en-US" dirty="0" smtClean="0">
                <a:ea typeface="ＭＳ Ｐゴシック" pitchFamily="-110" charset="-128"/>
              </a:rPr>
              <a:t> of an alkyne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Alkyl benzenes are oxidized to benzoic acid by hot KMnO</a:t>
            </a:r>
            <a:r>
              <a:rPr lang="en-US" altLang="en-US" baseline="-25000" dirty="0" smtClean="0">
                <a:ea typeface="ＭＳ Ｐゴシック" pitchFamily="-110" charset="-128"/>
              </a:rPr>
              <a:t>4</a:t>
            </a:r>
            <a:r>
              <a:rPr lang="en-US" altLang="en-US" dirty="0" smtClean="0">
                <a:ea typeface="ＭＳ Ｐゴシック" pitchFamily="-110" charset="-128"/>
              </a:rPr>
              <a:t> or hot chromic acid. </a:t>
            </a:r>
          </a:p>
        </p:txBody>
      </p:sp>
    </p:spTree>
    <p:extLst>
      <p:ext uri="{BB962C8B-B14F-4D97-AF65-F5344CB8AC3E}">
        <p14:creationId xmlns:p14="http://schemas.microsoft.com/office/powerpoint/2010/main" val="367900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Oxidation of Primary Alcohol to Carboxylic 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33" y="4495800"/>
            <a:ext cx="8665037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Primary alcohols and aldehydes are commonly oxidized to acids by chromic acid (H</a:t>
            </a:r>
            <a:r>
              <a:rPr lang="en-US" altLang="en-US" sz="2400" baseline="-25000" dirty="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CrO</a:t>
            </a:r>
            <a:r>
              <a:rPr lang="en-US" altLang="en-US" sz="2400" baseline="-25000" dirty="0" smtClean="0">
                <a:solidFill>
                  <a:srgbClr val="000000"/>
                </a:solidFill>
                <a:ea typeface="ＭＳ Ｐゴシック" pitchFamily="-110" charset="-128"/>
              </a:rPr>
              <a:t>4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formed from Na</a:t>
            </a:r>
            <a:r>
              <a:rPr lang="en-US" altLang="en-US" sz="2400" baseline="-25000" dirty="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Cr</a:t>
            </a:r>
            <a:r>
              <a:rPr lang="en-US" altLang="en-US" sz="2400" baseline="-25000" dirty="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O</a:t>
            </a:r>
            <a:r>
              <a:rPr lang="en-US" altLang="en-US" sz="2400" baseline="-25000" dirty="0" smtClean="0">
                <a:solidFill>
                  <a:srgbClr val="000000"/>
                </a:solidFill>
                <a:ea typeface="ＭＳ Ｐゴシック" pitchFamily="-110" charset="-128"/>
              </a:rPr>
              <a:t>7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and H</a:t>
            </a:r>
            <a:r>
              <a:rPr lang="en-US" altLang="en-US" sz="2400" baseline="-25000" dirty="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SO</a:t>
            </a:r>
            <a:r>
              <a:rPr lang="en-US" altLang="en-US" sz="2400" baseline="-25000" dirty="0" smtClean="0">
                <a:solidFill>
                  <a:srgbClr val="000000"/>
                </a:solidFill>
                <a:ea typeface="ＭＳ Ｐゴシック" pitchFamily="-110" charset="-128"/>
              </a:rPr>
              <a:t>4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).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Potassium permanganate is occasionally used, but the yields are often lower.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9"/>
          <a:stretch/>
        </p:blipFill>
        <p:spPr>
          <a:xfrm>
            <a:off x="968827" y="1944622"/>
            <a:ext cx="6945087" cy="227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Cleavage of Alkenes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Using </a:t>
            </a:r>
            <a:r>
              <a:rPr lang="en-US" sz="4400" b="0" dirty="0">
                <a:solidFill>
                  <a:schemeClr val="tx1"/>
                </a:solidFill>
              </a:rPr>
              <a:t>KMnO</a:t>
            </a:r>
            <a:r>
              <a:rPr lang="en-US" sz="4400" b="0" baseline="-25000" dirty="0">
                <a:solidFill>
                  <a:schemeClr val="tx1"/>
                </a:solidFill>
              </a:rPr>
              <a:t>4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48333" y="4430492"/>
            <a:ext cx="8675923" cy="169816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Warm, concentrated permanganate solutions oxidize the glycols, cleaving the central C═C bond. </a:t>
            </a:r>
          </a:p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Depending on the substitution of the original double bond, ketones or acids may result.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1"/>
          <a:stretch/>
        </p:blipFill>
        <p:spPr>
          <a:xfrm>
            <a:off x="304800" y="2312996"/>
            <a:ext cx="8534400" cy="142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Alkyne Cleavage Using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Ozone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or KMnO</a:t>
            </a:r>
            <a:r>
              <a:rPr lang="en-US" altLang="en-US" sz="4400" b="0" baseline="-25000" dirty="0">
                <a:solidFill>
                  <a:srgbClr val="000000"/>
                </a:solidFill>
                <a:ea typeface="ＭＳ Ｐゴシック" pitchFamily="-110" charset="-128"/>
              </a:rPr>
              <a:t>4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34" y="4648200"/>
            <a:ext cx="7772400" cy="144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With alkynes, either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itchFamily="-110" charset="-128"/>
              </a:rPr>
              <a:t>ozonolysis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 or a vigorous permanganate oxidation cleaves the triple bond to give carboxylic acids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4"/>
          <a:stretch/>
        </p:blipFill>
        <p:spPr>
          <a:xfrm>
            <a:off x="304800" y="2154501"/>
            <a:ext cx="8534400" cy="20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Side-Chain Oxidation of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Alkylbenzenes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"/>
          <a:stretch/>
        </p:blipFill>
        <p:spPr>
          <a:xfrm>
            <a:off x="740229" y="1898905"/>
            <a:ext cx="7523757" cy="42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IUPAC Names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2" y="4953002"/>
            <a:ext cx="8077200" cy="16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Remove the final -</a:t>
            </a:r>
            <a:r>
              <a:rPr lang="en-US" altLang="en-US" sz="2800" i="1" dirty="0" smtClean="0">
                <a:ea typeface="ＭＳ Ｐゴシック" pitchFamily="-110" charset="-128"/>
              </a:rPr>
              <a:t>e</a:t>
            </a:r>
            <a:r>
              <a:rPr lang="en-US" altLang="en-US" sz="2800" dirty="0" smtClean="0">
                <a:ea typeface="ＭＳ Ｐゴシック" pitchFamily="-110" charset="-128"/>
              </a:rPr>
              <a:t> from the alkane name, and add the ending -</a:t>
            </a:r>
            <a:r>
              <a:rPr lang="en-US" altLang="en-US" sz="2800" i="1" dirty="0" err="1" smtClean="0">
                <a:ea typeface="ＭＳ Ｐゴシック" pitchFamily="-110" charset="-128"/>
              </a:rPr>
              <a:t>oic</a:t>
            </a:r>
            <a:r>
              <a:rPr lang="en-US" altLang="en-US" sz="2800" i="1" dirty="0" smtClean="0">
                <a:ea typeface="ＭＳ Ｐゴシック" pitchFamily="-110" charset="-128"/>
              </a:rPr>
              <a:t> acid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The carbon of the carboxyl group is  number 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"/>
          <a:stretch/>
        </p:blipFill>
        <p:spPr>
          <a:xfrm>
            <a:off x="661554" y="1048076"/>
            <a:ext cx="7807527" cy="37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Carboxylation of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Grignard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Reagents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34" y="4800600"/>
            <a:ext cx="8490866" cy="144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ea typeface="ＭＳ Ｐゴシック" pitchFamily="-110" charset="-128"/>
              </a:rPr>
              <a:t>Grignard reagents react with CO</a:t>
            </a:r>
            <a:r>
              <a:rPr lang="en-US" altLang="en-US" sz="2400" baseline="-25000" dirty="0" smtClean="0"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ea typeface="ＭＳ Ｐゴシック" pitchFamily="-110" charset="-128"/>
              </a:rPr>
              <a:t> to produce, after protonation, a carboxylic acid.</a:t>
            </a:r>
          </a:p>
          <a:p>
            <a:r>
              <a:rPr lang="en-US" altLang="en-US" sz="2400" dirty="0" smtClean="0">
                <a:ea typeface="ＭＳ Ｐゴシック" pitchFamily="-110" charset="-128"/>
              </a:rPr>
              <a:t>This reaction is sometimes called “CO</a:t>
            </a:r>
            <a:r>
              <a:rPr lang="en-US" altLang="en-US" sz="2400" baseline="-20000" dirty="0" smtClean="0">
                <a:ea typeface="ＭＳ Ｐゴシック" pitchFamily="-110" charset="-128"/>
              </a:rPr>
              <a:t>2</a:t>
            </a:r>
            <a:r>
              <a:rPr lang="en-US" altLang="en-US" sz="2400" dirty="0" smtClean="0">
                <a:ea typeface="ＭＳ Ｐゴシック" pitchFamily="-110" charset="-128"/>
              </a:rPr>
              <a:t> insertion,” and it increases the number of carbons in the molecule by one.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304800" y="1732135"/>
            <a:ext cx="8534400" cy="117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1"/>
          <a:stretch/>
        </p:blipFill>
        <p:spPr>
          <a:xfrm>
            <a:off x="304800" y="3034066"/>
            <a:ext cx="8534400" cy="136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Hydrolysis of Nitriles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3" y="4365178"/>
            <a:ext cx="8697695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Basic or acidic hydrolysis of a nitrile (—CN) produces a carboxylic acid.</a:t>
            </a:r>
          </a:p>
          <a:p>
            <a:r>
              <a:rPr lang="en-US" altLang="en-US" sz="2800" smtClean="0">
                <a:ea typeface="ＭＳ Ｐゴシック" pitchFamily="-110" charset="-128"/>
              </a:rPr>
              <a:t>The overall reaction, starting from the alkyl halide, adds an extra carbon to the molecule.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9"/>
          <a:stretch/>
        </p:blipFill>
        <p:spPr>
          <a:xfrm>
            <a:off x="304800" y="1494391"/>
            <a:ext cx="8534400" cy="21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Acid Derivatives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34" y="16764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 smtClean="0">
                <a:ea typeface="ＭＳ Ｐゴシック" pitchFamily="-110" charset="-128"/>
              </a:rPr>
              <a:t>The group bonded to the acyl carbon determines the class of compound:</a:t>
            </a:r>
          </a:p>
          <a:p>
            <a:pPr lvl="1"/>
            <a:r>
              <a:rPr lang="en-US" altLang="en-US" dirty="0" smtClean="0"/>
              <a:t>—OH, carboxylic acid</a:t>
            </a:r>
          </a:p>
          <a:p>
            <a:pPr lvl="1"/>
            <a:r>
              <a:rPr lang="en-US" altLang="en-US" dirty="0" smtClean="0"/>
              <a:t>—</a:t>
            </a:r>
            <a:r>
              <a:rPr lang="en-US" altLang="en-US" dirty="0" err="1" smtClean="0"/>
              <a:t>Cl</a:t>
            </a:r>
            <a:r>
              <a:rPr lang="en-US" altLang="en-US" dirty="0" smtClean="0"/>
              <a:t>, acid chloride</a:t>
            </a:r>
          </a:p>
          <a:p>
            <a:pPr lvl="1"/>
            <a:r>
              <a:rPr lang="en-US" altLang="en-US" dirty="0" smtClean="0"/>
              <a:t>—OR′, ester</a:t>
            </a:r>
          </a:p>
          <a:p>
            <a:pPr lvl="1"/>
            <a:r>
              <a:rPr lang="en-US" altLang="en-US" dirty="0" smtClean="0"/>
              <a:t>—NH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, amide</a:t>
            </a:r>
          </a:p>
          <a:p>
            <a:r>
              <a:rPr lang="en-US" altLang="en-US" dirty="0" smtClean="0">
                <a:ea typeface="ＭＳ Ｐゴシック" pitchFamily="-110" charset="-128"/>
              </a:rPr>
              <a:t>These interconvert via </a:t>
            </a:r>
            <a:r>
              <a:rPr lang="en-US" altLang="en-US" i="1" dirty="0" err="1" smtClean="0">
                <a:ea typeface="ＭＳ Ｐゴシック" pitchFamily="-110" charset="-128"/>
              </a:rPr>
              <a:t>nucleophilic</a:t>
            </a:r>
            <a:r>
              <a:rPr lang="en-US" altLang="en-US" i="1" dirty="0" smtClean="0">
                <a:ea typeface="ＭＳ Ｐゴシック" pitchFamily="-110" charset="-128"/>
              </a:rPr>
              <a:t> acyl substitution</a:t>
            </a:r>
            <a:r>
              <a:rPr lang="en-US" altLang="en-US" dirty="0" smtClean="0">
                <a:ea typeface="ＭＳ Ｐゴシック" pitchFamily="-110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17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1" y="274638"/>
            <a:ext cx="9144000" cy="127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Nucleophilic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Acyl Substitution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48334" y="4800600"/>
            <a:ext cx="8229600" cy="152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Carboxylic acids react by </a:t>
            </a:r>
            <a:r>
              <a:rPr lang="en-US" altLang="en-US" sz="2800" b="1" smtClean="0">
                <a:solidFill>
                  <a:srgbClr val="000000"/>
                </a:solidFill>
                <a:ea typeface="ＭＳ Ｐゴシック" pitchFamily="-110" charset="-128"/>
              </a:rPr>
              <a:t>nucleophilic acyl substitution</a:t>
            </a: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, where one nucleophile replaces another on the acyl (C═O) carbon atom.</a:t>
            </a:r>
            <a:endParaRPr lang="en-US" altLang="en-US" sz="280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6"/>
          <a:stretch/>
        </p:blipFill>
        <p:spPr>
          <a:xfrm>
            <a:off x="304800" y="1388147"/>
            <a:ext cx="8534400" cy="283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Basic Hydrolysis of an Ester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C:\DOCUME~1\ADMINI~1\LOCALS~1\Temp\vmware-Administrator\VMwareDnD\8928d174\Untit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131423"/>
            <a:ext cx="7493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65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Fischer Esterification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34" y="4495800"/>
            <a:ext cx="8654152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200" dirty="0" smtClean="0">
                <a:ea typeface="ＭＳ Ｐゴシック" pitchFamily="-110" charset="-128"/>
              </a:rPr>
              <a:t>Reaction of a carboxylic acid with an alcohol under acidic conditions produces an ester.</a:t>
            </a:r>
          </a:p>
          <a:p>
            <a:r>
              <a:rPr lang="en-US" altLang="en-US" sz="2200" dirty="0" smtClean="0">
                <a:ea typeface="ＭＳ Ｐゴシック" pitchFamily="-110" charset="-128"/>
              </a:rPr>
              <a:t>Reaction is an equilibrium; the yield of ester is not high.</a:t>
            </a:r>
          </a:p>
          <a:p>
            <a:r>
              <a:rPr lang="en-US" altLang="en-US" sz="2200" dirty="0" smtClean="0">
                <a:ea typeface="ＭＳ Ｐゴシック" pitchFamily="-110" charset="-128"/>
              </a:rPr>
              <a:t>To drive the equilibrium toward the formation of products, use a large excess of alcohol.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"/>
          <a:stretch/>
        </p:blipFill>
        <p:spPr>
          <a:xfrm>
            <a:off x="900541" y="1008452"/>
            <a:ext cx="7549738" cy="32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Mechanism of the Fischer Esterification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9220" y="4365171"/>
            <a:ext cx="8479980" cy="18070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Step 1: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The carbonyl oxygen is protonated to activate the carbon toward </a:t>
            </a:r>
            <a:r>
              <a:rPr lang="en-US" altLang="en-US" sz="2000" dirty="0" err="1" smtClean="0"/>
              <a:t>nucleophilic</a:t>
            </a:r>
            <a:r>
              <a:rPr lang="en-US" altLang="en-US" sz="2000" dirty="0" smtClean="0"/>
              <a:t> attack. 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The alcohol attacks the carbonyl carbon. 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/>
              <a:t>Deprotonation</a:t>
            </a:r>
            <a:r>
              <a:rPr lang="en-US" altLang="en-US" sz="2000" dirty="0" smtClean="0"/>
              <a:t> of the intermediate produces the ester hydrate.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304800" y="1757304"/>
            <a:ext cx="8534400" cy="23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1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Mechanism of the Fischer Esterification (Continued)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42" y="4397830"/>
            <a:ext cx="77724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ea typeface="ＭＳ Ｐゴシック" pitchFamily="-110" charset="-128"/>
              </a:rPr>
              <a:t>Step 2:  </a:t>
            </a:r>
          </a:p>
          <a:p>
            <a:pPr lvl="1"/>
            <a:r>
              <a:rPr lang="en-US" altLang="en-US" sz="2000" dirty="0" smtClean="0"/>
              <a:t>Protonation of one of the hydroxide groups creates a good leaving group.</a:t>
            </a:r>
          </a:p>
          <a:p>
            <a:pPr lvl="1"/>
            <a:r>
              <a:rPr lang="en-US" altLang="en-US" sz="2000" dirty="0" smtClean="0"/>
              <a:t>Water leaves.</a:t>
            </a:r>
          </a:p>
          <a:p>
            <a:pPr lvl="1"/>
            <a:r>
              <a:rPr lang="en-US" altLang="en-US" sz="2000" dirty="0" err="1" smtClean="0"/>
              <a:t>Deprotonation</a:t>
            </a:r>
            <a:r>
              <a:rPr lang="en-US" altLang="en-US" sz="2000" dirty="0" smtClean="0"/>
              <a:t> of the intermediate produces the ester.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"/>
          <a:stretch/>
        </p:blipFill>
        <p:spPr>
          <a:xfrm>
            <a:off x="304800" y="2051739"/>
            <a:ext cx="8534400" cy="204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1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Solved Problem 1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8344" y="1152525"/>
            <a:ext cx="8610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latin typeface="+mn-lt"/>
              </a:rPr>
              <a:t>Ethyl orthoformate hydrolyzes easily in dilute acid to give formic acid and three equivalents of ethanol. Propose a mechanism for the hydrolysis of ethyl orthoformate.</a:t>
            </a:r>
            <a:endParaRPr lang="en-US" altLang="en-US" dirty="0">
              <a:latin typeface="+mn-lt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8344" y="3634465"/>
            <a:ext cx="86106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solidFill>
                  <a:srgbClr val="292526"/>
                </a:solidFill>
                <a:latin typeface="+mn-lt"/>
              </a:rPr>
              <a:t>Ethyl orthoformate resembles an acetal with an extra alkoxy group, so this mechanism should resemble the hydrolysis of an acetal (Section 18-18). There are three equivalent basic sites: the three oxygen atoms. Protonation of one of these sites allows ethanol to leave, giving a resonance-stabilized cation. Attack by water gives an intermediate that resembles a hemiacetal with an extra alkoxy group.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348344" y="3255053"/>
            <a:ext cx="1298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>
                <a:latin typeface="+mn-lt"/>
              </a:rPr>
              <a:t>Solution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2"/>
          <a:stretch/>
        </p:blipFill>
        <p:spPr>
          <a:xfrm>
            <a:off x="2106387" y="1930103"/>
            <a:ext cx="5094514" cy="1274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8"/>
          <a:stretch/>
        </p:blipFill>
        <p:spPr>
          <a:xfrm>
            <a:off x="326572" y="5148941"/>
            <a:ext cx="8534400" cy="10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Solved Problem 1 (Continued)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48344" y="1990725"/>
            <a:ext cx="861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solidFill>
                  <a:srgbClr val="292526"/>
                </a:solidFill>
                <a:latin typeface="+mn-lt"/>
              </a:rPr>
              <a:t>Protonation and loss of a second ethoxyl group give an intermediate that is simply a protonated ester.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48344" y="4581525"/>
            <a:ext cx="8610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dirty="0">
                <a:solidFill>
                  <a:srgbClr val="292526"/>
                </a:solidFill>
                <a:latin typeface="+mn-lt"/>
              </a:rPr>
              <a:t>Hydrolysis of ethyl formate follows the reverse path of the Fischer esterification. This part of the mechanism is left to you as an exercise.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48344" y="1295400"/>
            <a:ext cx="299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dirty="0">
                <a:latin typeface="+mn-lt"/>
              </a:rPr>
              <a:t>Solution</a:t>
            </a:r>
            <a:r>
              <a:rPr lang="en-US" altLang="en-US" dirty="0">
                <a:solidFill>
                  <a:schemeClr val="tx2"/>
                </a:solidFill>
                <a:latin typeface="+mn-lt"/>
              </a:rPr>
              <a:t> (Continued)</a:t>
            </a:r>
            <a:endParaRPr lang="en-US" altLang="en-US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3"/>
          <a:stretch/>
        </p:blipFill>
        <p:spPr>
          <a:xfrm>
            <a:off x="936172" y="2694868"/>
            <a:ext cx="7434943" cy="170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"/>
          <a:stretch/>
        </p:blipFill>
        <p:spPr>
          <a:xfrm>
            <a:off x="304800" y="740664"/>
            <a:ext cx="8534400" cy="520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Esterification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Using Diazomethane</a:t>
            </a:r>
            <a:endParaRPr lang="en-US" altLang="en-US" sz="4400" b="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348338" y="4561118"/>
            <a:ext cx="8458200" cy="167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Carboxylic acids are converted to their methyl esters very simply by adding an ether solution of diazomethane.</a:t>
            </a:r>
            <a:endParaRPr lang="en-US" altLang="en-US" sz="2400" smtClean="0">
              <a:ea typeface="ＭＳ Ｐゴシック" pitchFamily="-110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reaction usually produces quantitative yields of ester. 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Diazomethane is a very toxic, explosive, yellow gas.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304800" y="1815677"/>
            <a:ext cx="8534400" cy="253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Mechanism of Diazomethane Esterification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304800" y="2426732"/>
            <a:ext cx="8534400" cy="1698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1"/>
          <a:stretch/>
        </p:blipFill>
        <p:spPr>
          <a:xfrm>
            <a:off x="304800" y="5062337"/>
            <a:ext cx="8534400" cy="978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340" y="1882055"/>
            <a:ext cx="879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+mn-lt"/>
              </a:rPr>
              <a:t>Step 1: </a:t>
            </a:r>
            <a:r>
              <a:rPr lang="en-US" sz="1800" dirty="0">
                <a:latin typeface="+mn-lt"/>
              </a:rPr>
              <a:t>Proton transfer, forming a carboxylate ion and a </a:t>
            </a:r>
            <a:r>
              <a:rPr lang="en-US" sz="1800" dirty="0" err="1">
                <a:latin typeface="+mn-lt"/>
              </a:rPr>
              <a:t>methyldiazonium</a:t>
            </a:r>
            <a:r>
              <a:rPr lang="en-US" sz="1800" dirty="0">
                <a:latin typeface="+mn-lt"/>
              </a:rPr>
              <a:t> 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344" y="4538949"/>
            <a:ext cx="879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+mn-lt"/>
              </a:rPr>
              <a:t>Step </a:t>
            </a:r>
            <a:r>
              <a:rPr lang="en-US" sz="1800" b="1" i="1" dirty="0" smtClean="0">
                <a:latin typeface="+mn-lt"/>
              </a:rPr>
              <a:t>2</a:t>
            </a:r>
            <a:r>
              <a:rPr lang="en-US" sz="1800" dirty="0">
                <a:latin typeface="+mn-lt"/>
              </a:rPr>
              <a:t>: </a:t>
            </a:r>
            <a:r>
              <a:rPr lang="en-US" sz="1800" dirty="0" err="1">
                <a:latin typeface="+mn-lt"/>
              </a:rPr>
              <a:t>Nucleophilic</a:t>
            </a:r>
            <a:r>
              <a:rPr lang="en-US" sz="1800" dirty="0">
                <a:latin typeface="+mn-lt"/>
              </a:rPr>
              <a:t> attack on the methyl group displaces </a:t>
            </a:r>
            <a:r>
              <a:rPr lang="en-US" sz="1800" dirty="0" smtClean="0">
                <a:latin typeface="+mn-lt"/>
              </a:rPr>
              <a:t>nitrogen.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43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Synthesis of Amides</a:t>
            </a: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348343" y="4430486"/>
            <a:ext cx="8599713" cy="167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initial reaction of a carboxylic acid with an amine gives an ammonium carboxylate salt.  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Heating this salt to well above 100 </a:t>
            </a:r>
            <a:r>
              <a:rPr lang="en-US" sz="2400" dirty="0" smtClean="0">
                <a:ea typeface="Calibri"/>
              </a:rPr>
              <a:t>°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C drives off steam and forms an amide.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0"/>
          <a:stretch/>
        </p:blipFill>
        <p:spPr>
          <a:xfrm>
            <a:off x="304800" y="1601506"/>
            <a:ext cx="8534400" cy="22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LiAlH</a:t>
            </a:r>
            <a:r>
              <a:rPr lang="en-US" altLang="en-US" sz="4400" b="0" baseline="-20000" dirty="0">
                <a:solidFill>
                  <a:srgbClr val="000000"/>
                </a:solidFill>
                <a:ea typeface="ＭＳ Ｐゴシック" pitchFamily="-110" charset="-128"/>
              </a:rPr>
              <a:t>4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or BH</a:t>
            </a:r>
            <a:r>
              <a:rPr lang="en-US" altLang="en-US" sz="4400" b="0" baseline="-20000" dirty="0">
                <a:solidFill>
                  <a:srgbClr val="000000"/>
                </a:solidFill>
                <a:ea typeface="ＭＳ Ｐゴシック" pitchFamily="-110" charset="-128"/>
              </a:rPr>
              <a:t>3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Reduction of Carboxylic Acids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39" y="4495800"/>
            <a:ext cx="8686803" cy="14695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LiAlH</a:t>
            </a:r>
            <a:r>
              <a:rPr lang="en-US" altLang="en-US" sz="2400" baseline="-20000" smtClean="0">
                <a:solidFill>
                  <a:srgbClr val="000000"/>
                </a:solidFill>
                <a:ea typeface="ＭＳ Ｐゴシック" pitchFamily="-110" charset="-128"/>
              </a:rPr>
              <a:t>4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 reduces carboxylic acids to primary alcohols.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intermediate aldehyde reacts faster with the reducing agent than the carboxylic acid.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Borane can also reduce the carboxylic acid to the alcohol.</a:t>
            </a:r>
            <a:endParaRPr lang="en-US" altLang="en-US" sz="2400" dirty="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3"/>
          <a:stretch/>
        </p:blipFill>
        <p:spPr>
          <a:xfrm>
            <a:off x="1355268" y="1906306"/>
            <a:ext cx="6672943" cy="23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9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Reduction of Acid Chlorides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to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Aldehydes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48333" y="4648200"/>
            <a:ext cx="8675923" cy="16981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Lithium aluminum tri(</a:t>
            </a:r>
            <a:r>
              <a:rPr lang="en-US" altLang="en-US" sz="2000" i="1" dirty="0" err="1" smtClean="0">
                <a:solidFill>
                  <a:srgbClr val="000000"/>
                </a:solidFill>
                <a:ea typeface="ＭＳ Ｐゴシック" pitchFamily="-110" charset="-128"/>
              </a:rPr>
              <a:t>tert</a:t>
            </a:r>
            <a:r>
              <a:rPr lang="en-US" altLang="en-US" sz="2000" dirty="0" err="1" smtClean="0">
                <a:solidFill>
                  <a:srgbClr val="000000"/>
                </a:solidFill>
                <a:ea typeface="ＭＳ Ｐゴシック" pitchFamily="-110" charset="-128"/>
              </a:rPr>
              <a:t>-butoxy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)hydride is a </a:t>
            </a:r>
            <a:r>
              <a:rPr lang="en-US" altLang="en-US" sz="2000" i="1" dirty="0" smtClean="0">
                <a:solidFill>
                  <a:srgbClr val="000000"/>
                </a:solidFill>
                <a:ea typeface="ＭＳ Ｐゴシック" pitchFamily="-110" charset="-128"/>
              </a:rPr>
              <a:t>weaker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 reducing agent than lithium aluminum hydride.  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It reduces acid chlorides because they are strongly activated toward </a:t>
            </a:r>
            <a:r>
              <a:rPr lang="en-US" altLang="en-US" sz="2000" dirty="0" err="1" smtClean="0">
                <a:solidFill>
                  <a:srgbClr val="000000"/>
                </a:solidFill>
                <a:ea typeface="ＭＳ Ｐゴシック" pitchFamily="-110" charset="-128"/>
              </a:rPr>
              <a:t>nucleophilic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 addition of a hydride ion. </a:t>
            </a:r>
            <a:endParaRPr lang="en-US" altLang="en-US" sz="2000" dirty="0" smtClean="0">
              <a:ea typeface="ＭＳ Ｐゴシック" pitchFamily="-110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0000"/>
                </a:solidFill>
                <a:ea typeface="ＭＳ Ｐゴシック" pitchFamily="-110" charset="-128"/>
              </a:rPr>
              <a:t>Under these conditions, the aldehyde reduces more slowly, and it is easily isolated.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1"/>
          <a:stretch/>
        </p:blipFill>
        <p:spPr>
          <a:xfrm>
            <a:off x="761994" y="1665949"/>
            <a:ext cx="7848600" cy="274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3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Conversion of Carboxylic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Acids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to Ketones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43" y="4953000"/>
            <a:ext cx="8479971" cy="12083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A general method of making ketones involves the reaction of a carboxylic acid with two equivalents of an organolithium reagent.</a:t>
            </a:r>
            <a:endParaRPr lang="en-US" altLang="en-US" sz="280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4"/>
          <a:stretch/>
        </p:blipFill>
        <p:spPr>
          <a:xfrm>
            <a:off x="1300842" y="1900211"/>
            <a:ext cx="6574971" cy="26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2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Mechanism of Ketone Formation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48342" y="4474028"/>
            <a:ext cx="8708572" cy="18723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first equivalent of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organolithium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acts as a base, deprotonating the carboxylic acid.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second equivalent adds to the carbonyl.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Hydrolysis forms the hydrate of the ketone, which converts to the ketone.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7"/>
          <a:stretch/>
        </p:blipFill>
        <p:spPr>
          <a:xfrm>
            <a:off x="744928" y="1600080"/>
            <a:ext cx="7658844" cy="29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4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Synthesis of Acid Chlorides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43" y="3820885"/>
            <a:ext cx="8621486" cy="21009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best reagents for converting carboxylic acids to acid chlorides are thionyl chloride (SOCl</a:t>
            </a:r>
            <a:r>
              <a:rPr lang="en-US" altLang="en-US" sz="2400" baseline="-2500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) and oxalyl chloride (COCl</a:t>
            </a:r>
            <a:r>
              <a:rPr lang="en-US" altLang="en-US" sz="2400" baseline="-2500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). </a:t>
            </a:r>
          </a:p>
          <a:p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They form gaseous by-products that do not contaminate the product.</a:t>
            </a:r>
            <a:endParaRPr lang="en-US" altLang="en-US" sz="240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35969" b="77491"/>
          <a:stretch/>
        </p:blipFill>
        <p:spPr>
          <a:xfrm>
            <a:off x="1295689" y="1496567"/>
            <a:ext cx="6726793" cy="168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Mechanism of Acid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Chloride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Formation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348342" y="1700213"/>
            <a:ext cx="9953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r>
              <a:rPr lang="en-US" altLang="en-US" sz="2000" dirty="0">
                <a:latin typeface="+mn-lt"/>
              </a:rPr>
              <a:t>Step 1:</a:t>
            </a:r>
          </a:p>
          <a:p>
            <a:endParaRPr lang="en-US" altLang="en-US" sz="2000" dirty="0">
              <a:latin typeface="+mn-lt"/>
            </a:endParaRPr>
          </a:p>
          <a:p>
            <a:endParaRPr lang="en-US" altLang="en-US" sz="2000" dirty="0">
              <a:latin typeface="+mn-lt"/>
            </a:endParaRPr>
          </a:p>
          <a:p>
            <a:endParaRPr lang="en-US" altLang="en-US" sz="2000" dirty="0">
              <a:latin typeface="+mn-lt"/>
            </a:endParaRPr>
          </a:p>
          <a:p>
            <a:endParaRPr lang="en-US" altLang="en-US" sz="2000" dirty="0">
              <a:latin typeface="+mn-lt"/>
            </a:endParaRPr>
          </a:p>
          <a:p>
            <a:endParaRPr lang="en-US" altLang="en-US" sz="2000" dirty="0">
              <a:latin typeface="+mn-lt"/>
            </a:endParaRPr>
          </a:p>
          <a:p>
            <a:r>
              <a:rPr lang="en-US" altLang="en-US" sz="2000" dirty="0">
                <a:latin typeface="+mn-lt"/>
              </a:rPr>
              <a:t>Step 2:</a:t>
            </a:r>
          </a:p>
          <a:p>
            <a:endParaRPr lang="en-US" altLang="en-US" sz="2000" dirty="0">
              <a:latin typeface="+mn-lt"/>
            </a:endParaRPr>
          </a:p>
          <a:p>
            <a:endParaRPr lang="en-US" altLang="en-US" sz="2000" dirty="0">
              <a:latin typeface="+mn-lt"/>
            </a:endParaRPr>
          </a:p>
          <a:p>
            <a:endParaRPr lang="en-US" altLang="en-US" sz="2000" dirty="0">
              <a:latin typeface="+mn-lt"/>
            </a:endParaRPr>
          </a:p>
          <a:p>
            <a:endParaRPr lang="en-US" altLang="en-US" sz="2000" dirty="0">
              <a:latin typeface="+mn-lt"/>
            </a:endParaRPr>
          </a:p>
          <a:p>
            <a:r>
              <a:rPr lang="en-US" altLang="en-US" sz="2000" dirty="0">
                <a:latin typeface="+mn-lt"/>
              </a:rPr>
              <a:t>Step 3: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/>
        </p:blipFill>
        <p:spPr>
          <a:xfrm>
            <a:off x="1499940" y="1630681"/>
            <a:ext cx="7339259" cy="2941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>
          <a:xfrm>
            <a:off x="1499940" y="5161762"/>
            <a:ext cx="7339260" cy="117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0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Effective Esterification of a Carboxylic Acid</a:t>
            </a: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337457" y="5083629"/>
            <a:ext cx="8708572" cy="88174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Esterification of an acyl chloride is more efficient than the Fischer esterification.</a:t>
            </a:r>
            <a:endParaRPr lang="en-US" altLang="en-US" sz="2800" smtClean="0">
              <a:ea typeface="ＭＳ Ｐゴシック" pitchFamily="-110" charset="-128"/>
            </a:endParaRPr>
          </a:p>
          <a:p>
            <a:pPr>
              <a:lnSpc>
                <a:spcPct val="90000"/>
              </a:lnSpc>
            </a:pP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6"/>
          <a:stretch/>
        </p:blipFill>
        <p:spPr>
          <a:xfrm>
            <a:off x="304800" y="2012986"/>
            <a:ext cx="8534400" cy="24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Unsaturated 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4" y="4103912"/>
            <a:ext cx="81534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smtClean="0">
                <a:ea typeface="ＭＳ Ｐゴシック" pitchFamily="-110" charset="-128"/>
              </a:rPr>
              <a:t>Remove the final -</a:t>
            </a:r>
            <a:r>
              <a:rPr lang="en-US" altLang="en-US" sz="2400" i="1" smtClean="0">
                <a:ea typeface="ＭＳ Ｐゴシック" pitchFamily="-110" charset="-128"/>
              </a:rPr>
              <a:t>e</a:t>
            </a:r>
            <a:r>
              <a:rPr lang="en-US" altLang="en-US" sz="2400" smtClean="0">
                <a:ea typeface="ＭＳ Ｐゴシック" pitchFamily="-110" charset="-128"/>
              </a:rPr>
              <a:t> from the alkene name, and add the ending -</a:t>
            </a:r>
            <a:r>
              <a:rPr lang="en-US" altLang="en-US" sz="2400" i="1" smtClean="0">
                <a:ea typeface="ＭＳ Ｐゴシック" pitchFamily="-110" charset="-128"/>
              </a:rPr>
              <a:t>oic acid</a:t>
            </a:r>
            <a:r>
              <a:rPr lang="en-US" altLang="en-US" sz="2400" smtClean="0">
                <a:ea typeface="ＭＳ Ｐゴシック" pitchFamily="-110" charset="-128"/>
              </a:rPr>
              <a:t>.</a:t>
            </a:r>
          </a:p>
          <a:p>
            <a:r>
              <a:rPr lang="en-US" altLang="en-US" sz="2400" smtClean="0">
                <a:ea typeface="ＭＳ Ｐゴシック" pitchFamily="-110" charset="-128"/>
              </a:rPr>
              <a:t>Start numbering at the carboxyl group and the location of the double bond is given.</a:t>
            </a:r>
          </a:p>
          <a:p>
            <a:r>
              <a:rPr lang="en-US" altLang="en-US" sz="2400" smtClean="0">
                <a:ea typeface="ＭＳ Ｐゴシック" pitchFamily="-110" charset="-128"/>
              </a:rPr>
              <a:t>Stereochemistry is specified (</a:t>
            </a:r>
            <a:r>
              <a:rPr lang="en-US" altLang="en-US" sz="2400" i="1" smtClean="0">
                <a:ea typeface="ＭＳ Ｐゴシック" pitchFamily="-110" charset="-128"/>
              </a:rPr>
              <a:t>E</a:t>
            </a:r>
            <a:r>
              <a:rPr lang="en-US" altLang="en-US" sz="2400" smtClean="0">
                <a:ea typeface="ＭＳ Ｐゴシック" pitchFamily="-110" charset="-128"/>
              </a:rPr>
              <a:t> or </a:t>
            </a:r>
            <a:r>
              <a:rPr lang="en-US" altLang="en-US" sz="2400" i="1" smtClean="0">
                <a:ea typeface="ＭＳ Ｐゴシック" pitchFamily="-110" charset="-128"/>
              </a:rPr>
              <a:t>Z</a:t>
            </a:r>
            <a:r>
              <a:rPr lang="en-US" altLang="en-US" sz="2400" smtClean="0">
                <a:ea typeface="ＭＳ Ｐゴシック" pitchFamily="-110" charset="-128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7"/>
          <a:stretch/>
        </p:blipFill>
        <p:spPr>
          <a:xfrm>
            <a:off x="326572" y="1887583"/>
            <a:ext cx="8534400" cy="17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Amide Synthesis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34" y="4075556"/>
            <a:ext cx="8490866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solidFill>
                  <a:srgbClr val="000000"/>
                </a:solidFill>
                <a:ea typeface="ＭＳ Ｐゴシック" pitchFamily="-110" charset="-128"/>
              </a:rPr>
              <a:t>Ammonia and amines react with acid chlorides to give amides </a:t>
            </a:r>
          </a:p>
          <a:p>
            <a:r>
              <a:rPr lang="en-US" altLang="en-US" sz="2800" dirty="0" err="1" smtClean="0">
                <a:ea typeface="ＭＳ Ｐゴシック" pitchFamily="-110" charset="-128"/>
              </a:rPr>
              <a:t>NaOH</a:t>
            </a:r>
            <a:r>
              <a:rPr lang="en-US" altLang="en-US" sz="2800" dirty="0" smtClean="0">
                <a:ea typeface="ＭＳ Ｐゴシック" pitchFamily="-110" charset="-128"/>
              </a:rPr>
              <a:t>, pyridine, or a second equivalent of amine is used to neutralize the </a:t>
            </a:r>
            <a:r>
              <a:rPr lang="en-US" altLang="en-US" sz="2800" dirty="0" err="1" smtClean="0">
                <a:ea typeface="ＭＳ Ｐゴシック" pitchFamily="-110" charset="-128"/>
              </a:rPr>
              <a:t>HCl</a:t>
            </a:r>
            <a:r>
              <a:rPr lang="en-US" altLang="en-US" sz="2800" dirty="0" smtClean="0">
                <a:ea typeface="ＭＳ Ｐゴシック" pitchFamily="-110" charset="-128"/>
              </a:rPr>
              <a:t> produced in order to prevent protonation of the amine.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0"/>
          <a:stretch/>
        </p:blipFill>
        <p:spPr>
          <a:xfrm>
            <a:off x="304800" y="1301355"/>
            <a:ext cx="8534400" cy="24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4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Aromatic 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48334" y="3886200"/>
            <a:ext cx="8229600" cy="2057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smtClean="0">
                <a:ea typeface="ＭＳ Ｐゴシック" pitchFamily="-110" charset="-128"/>
              </a:rPr>
              <a:t>Aromatic acids are named as derivatives of </a:t>
            </a:r>
            <a:r>
              <a:rPr lang="en-US" altLang="en-US" sz="2400" i="1" smtClean="0">
                <a:ea typeface="ＭＳ Ｐゴシック" pitchFamily="-110" charset="-128"/>
              </a:rPr>
              <a:t>benzoic acid.</a:t>
            </a:r>
          </a:p>
          <a:p>
            <a:r>
              <a:rPr lang="en-US" altLang="en-US" sz="2400" i="1" smtClean="0">
                <a:ea typeface="ＭＳ Ｐゴシック" pitchFamily="-110" charset="-128"/>
              </a:rPr>
              <a:t>Ortho</a:t>
            </a:r>
            <a:r>
              <a:rPr lang="en-US" altLang="en-US" sz="2400" smtClean="0">
                <a:ea typeface="ＭＳ Ｐゴシック" pitchFamily="-110" charset="-128"/>
              </a:rPr>
              <a:t>-, </a:t>
            </a:r>
            <a:r>
              <a:rPr lang="en-US" altLang="en-US" sz="2400" i="1" smtClean="0">
                <a:ea typeface="ＭＳ Ｐゴシック" pitchFamily="-110" charset="-128"/>
              </a:rPr>
              <a:t>meta</a:t>
            </a:r>
            <a:r>
              <a:rPr lang="en-US" altLang="en-US" sz="2400" smtClean="0">
                <a:ea typeface="ＭＳ Ｐゴシック" pitchFamily="-110" charset="-128"/>
              </a:rPr>
              <a:t>-, and </a:t>
            </a:r>
            <a:r>
              <a:rPr lang="en-US" altLang="en-US" sz="2400" i="1" smtClean="0">
                <a:ea typeface="ＭＳ Ｐゴシック" pitchFamily="-110" charset="-128"/>
              </a:rPr>
              <a:t>para</a:t>
            </a:r>
            <a:r>
              <a:rPr lang="en-US" altLang="en-US" sz="2400" smtClean="0">
                <a:ea typeface="ＭＳ Ｐゴシック" pitchFamily="-110" charset="-128"/>
              </a:rPr>
              <a:t>- prefixes are used to specify the location of a second substituent.</a:t>
            </a:r>
          </a:p>
          <a:p>
            <a:r>
              <a:rPr lang="en-US" altLang="en-US" sz="2400" smtClean="0">
                <a:ea typeface="ＭＳ Ｐゴシック" pitchFamily="-110" charset="-128"/>
              </a:rPr>
              <a:t>Numbers are used to specify locations when more than two substituents are present.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3"/>
          <a:stretch/>
        </p:blipFill>
        <p:spPr>
          <a:xfrm>
            <a:off x="304800" y="1639388"/>
            <a:ext cx="8534400" cy="155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8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err="1">
                <a:solidFill>
                  <a:schemeClr val="tx1"/>
                </a:solidFill>
              </a:rPr>
              <a:t>Dicarboxylic</a:t>
            </a:r>
            <a:r>
              <a:rPr lang="en-US" sz="4400" b="0" dirty="0">
                <a:solidFill>
                  <a:schemeClr val="tx1"/>
                </a:solidFill>
              </a:rPr>
              <a:t> Acids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34" y="1447800"/>
            <a:ext cx="807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Aliphatic </a:t>
            </a:r>
            <a:r>
              <a:rPr lang="en-US" altLang="en-US" sz="2800" dirty="0" err="1" smtClean="0">
                <a:ea typeface="ＭＳ Ｐゴシック" pitchFamily="-110" charset="-128"/>
              </a:rPr>
              <a:t>diacids</a:t>
            </a:r>
            <a:r>
              <a:rPr lang="en-US" altLang="en-US" sz="2800" dirty="0" smtClean="0">
                <a:ea typeface="ＭＳ Ｐゴシック" pitchFamily="-110" charset="-128"/>
              </a:rPr>
              <a:t> are usually called by their common names using Greek letters beginning with the carbon next to the carboxyl group.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For the IUPAC name, number the chain from the end closest to a substituent.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3"/>
          <a:stretch/>
        </p:blipFill>
        <p:spPr>
          <a:xfrm>
            <a:off x="304800" y="4469674"/>
            <a:ext cx="8534400" cy="118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"/>
          <a:stretch/>
        </p:blipFill>
        <p:spPr>
          <a:xfrm>
            <a:off x="304800" y="1487424"/>
            <a:ext cx="8534400" cy="37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5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14872</TotalTime>
  <Words>1983</Words>
  <Application>Microsoft Office PowerPoint</Application>
  <PresentationFormat>On-screen Show (4:3)</PresentationFormat>
  <Paragraphs>253</Paragraphs>
  <Slides>60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HA5Lect_template</vt:lpstr>
      <vt:lpstr>2_Default Design</vt:lpstr>
      <vt:lpstr>PowerPoint Presentation</vt:lpstr>
      <vt:lpstr>Introduction</vt:lpstr>
      <vt:lpstr>Common Names</vt:lpstr>
      <vt:lpstr>IUPAC Names</vt:lpstr>
      <vt:lpstr>PowerPoint Presentation</vt:lpstr>
      <vt:lpstr>Unsaturated Acids</vt:lpstr>
      <vt:lpstr>Aromatic Acids</vt:lpstr>
      <vt:lpstr>Dicarboxylic Acids</vt:lpstr>
      <vt:lpstr>PowerPoint Presentation</vt:lpstr>
      <vt:lpstr>Structure of the Carboxyl Group</vt:lpstr>
      <vt:lpstr>Resonance Structures  of Formic Acid</vt:lpstr>
      <vt:lpstr>Boiling Points</vt:lpstr>
      <vt:lpstr>Melting Points</vt:lpstr>
      <vt:lpstr>Solubility</vt:lpstr>
      <vt:lpstr>Acidity of Carboxylic Acids</vt:lpstr>
      <vt:lpstr>PowerPoint Presentation</vt:lpstr>
      <vt:lpstr>Energy Diagram of Carboxylic Acids and Alcohols</vt:lpstr>
      <vt:lpstr>Acetate Ion Structure</vt:lpstr>
      <vt:lpstr>Substituent Effects on Acidity</vt:lpstr>
      <vt:lpstr>Aromatic Carboxylic Acids</vt:lpstr>
      <vt:lpstr>PowerPoint Presentation</vt:lpstr>
      <vt:lpstr>Deprotonation of  Carboxylic Acids</vt:lpstr>
      <vt:lpstr>Protonation of Carboxylic Acids</vt:lpstr>
      <vt:lpstr>Naming Carboxylic Acid Salts</vt:lpstr>
      <vt:lpstr>Properties of Acid Salts</vt:lpstr>
      <vt:lpstr>Extraction of Carboxylic Acids</vt:lpstr>
      <vt:lpstr>Basic Hydrolysis of  Fats and Oils</vt:lpstr>
      <vt:lpstr>Some Important Acids</vt:lpstr>
      <vt:lpstr>IR Bands of Carboxylic Acids</vt:lpstr>
      <vt:lpstr>IR Spectroscopy</vt:lpstr>
      <vt:lpstr>NMR of Carboxylic Acids</vt:lpstr>
      <vt:lpstr>NMR Spectroscopy</vt:lpstr>
      <vt:lpstr>MS of Carboxylic Acids</vt:lpstr>
      <vt:lpstr>Mass Spectrometry</vt:lpstr>
      <vt:lpstr>Synthesis Review</vt:lpstr>
      <vt:lpstr>Oxidation of Primary Alcohol to Carboxylic Acids</vt:lpstr>
      <vt:lpstr>Cleavage of Alkenes  Using KMnO4</vt:lpstr>
      <vt:lpstr>Alkyne Cleavage Using  Ozone or KMnO4</vt:lpstr>
      <vt:lpstr>Side-Chain Oxidation of Alkylbenzenes</vt:lpstr>
      <vt:lpstr>Carboxylation of  Grignard Reagents</vt:lpstr>
      <vt:lpstr>Hydrolysis of Nitriles</vt:lpstr>
      <vt:lpstr>Acid Derivatives</vt:lpstr>
      <vt:lpstr>Nucleophilic Acyl Substitution</vt:lpstr>
      <vt:lpstr>Basic Hydrolysis of an Ester</vt:lpstr>
      <vt:lpstr>Fischer Esterification</vt:lpstr>
      <vt:lpstr>Mechanism of the Fischer Esterification</vt:lpstr>
      <vt:lpstr>Mechanism of the Fischer Esterification (Continued)</vt:lpstr>
      <vt:lpstr>Solved Problem 1</vt:lpstr>
      <vt:lpstr>Solved Problem 1 (Continued)</vt:lpstr>
      <vt:lpstr>Esterification Using Diazomethane</vt:lpstr>
      <vt:lpstr>Mechanism of Diazomethane Esterification</vt:lpstr>
      <vt:lpstr>Synthesis of Amides</vt:lpstr>
      <vt:lpstr>LiAlH4 or BH3 Reduction of Carboxylic Acids</vt:lpstr>
      <vt:lpstr>Reduction of Acid Chlorides  to Aldehydes</vt:lpstr>
      <vt:lpstr>Conversion of Carboxylic  Acids to Ketones</vt:lpstr>
      <vt:lpstr>Mechanism of Ketone Formation</vt:lpstr>
      <vt:lpstr>Synthesis of Acid Chlorides</vt:lpstr>
      <vt:lpstr>Mechanism of Acid  Chloride Formation</vt:lpstr>
      <vt:lpstr>Effective Esterification of a Carboxylic Acid</vt:lpstr>
      <vt:lpstr>Amide Synthesis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gexinc</cp:lastModifiedBy>
  <cp:revision>293</cp:revision>
  <dcterms:created xsi:type="dcterms:W3CDTF">2007-09-26T05:29:17Z</dcterms:created>
  <dcterms:modified xsi:type="dcterms:W3CDTF">2016-04-14T18:55:20Z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