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592" r:id="rId2"/>
  </p:sldMasterIdLst>
  <p:notesMasterIdLst>
    <p:notesMasterId r:id="rId90"/>
  </p:notesMasterIdLst>
  <p:handoutMasterIdLst>
    <p:handoutMasterId r:id="rId91"/>
  </p:handoutMasterIdLst>
  <p:sldIdLst>
    <p:sldId id="380" r:id="rId3"/>
    <p:sldId id="265" r:id="rId4"/>
    <p:sldId id="381" r:id="rId5"/>
    <p:sldId id="382" r:id="rId6"/>
    <p:sldId id="383" r:id="rId7"/>
    <p:sldId id="384" r:id="rId8"/>
    <p:sldId id="385" r:id="rId9"/>
    <p:sldId id="386" r:id="rId10"/>
    <p:sldId id="387" r:id="rId11"/>
    <p:sldId id="388" r:id="rId12"/>
    <p:sldId id="389" r:id="rId13"/>
    <p:sldId id="390" r:id="rId14"/>
    <p:sldId id="391" r:id="rId15"/>
    <p:sldId id="392" r:id="rId16"/>
    <p:sldId id="393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0" r:id="rId34"/>
    <p:sldId id="411" r:id="rId35"/>
    <p:sldId id="412" r:id="rId36"/>
    <p:sldId id="413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430" r:id="rId54"/>
    <p:sldId id="431" r:id="rId55"/>
    <p:sldId id="432" r:id="rId56"/>
    <p:sldId id="433" r:id="rId57"/>
    <p:sldId id="434" r:id="rId58"/>
    <p:sldId id="435" r:id="rId59"/>
    <p:sldId id="436" r:id="rId60"/>
    <p:sldId id="437" r:id="rId61"/>
    <p:sldId id="438" r:id="rId62"/>
    <p:sldId id="439" r:id="rId63"/>
    <p:sldId id="440" r:id="rId64"/>
    <p:sldId id="441" r:id="rId65"/>
    <p:sldId id="442" r:id="rId66"/>
    <p:sldId id="443" r:id="rId67"/>
    <p:sldId id="444" r:id="rId68"/>
    <p:sldId id="445" r:id="rId69"/>
    <p:sldId id="446" r:id="rId70"/>
    <p:sldId id="447" r:id="rId71"/>
    <p:sldId id="448" r:id="rId72"/>
    <p:sldId id="449" r:id="rId73"/>
    <p:sldId id="450" r:id="rId74"/>
    <p:sldId id="451" r:id="rId75"/>
    <p:sldId id="452" r:id="rId76"/>
    <p:sldId id="453" r:id="rId77"/>
    <p:sldId id="454" r:id="rId78"/>
    <p:sldId id="455" r:id="rId79"/>
    <p:sldId id="456" r:id="rId80"/>
    <p:sldId id="457" r:id="rId81"/>
    <p:sldId id="458" r:id="rId82"/>
    <p:sldId id="459" r:id="rId83"/>
    <p:sldId id="460" r:id="rId84"/>
    <p:sldId id="461" r:id="rId85"/>
    <p:sldId id="462" r:id="rId86"/>
    <p:sldId id="463" r:id="rId87"/>
    <p:sldId id="464" r:id="rId88"/>
    <p:sldId id="465" r:id="rId8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ＭＳ Ｐゴシック" pitchFamily="8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333399"/>
    <a:srgbClr val="FFFFCC"/>
    <a:srgbClr val="FF66FF"/>
    <a:srgbClr val="3333CC"/>
    <a:srgbClr val="143C83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5" d="100"/>
          <a:sy n="95" d="100"/>
        </p:scale>
        <p:origin x="-896" y="-96"/>
      </p:cViewPr>
      <p:guideLst>
        <p:guide orient="horz" pos="2160"/>
        <p:guide pos="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90" Type="http://schemas.openxmlformats.org/officeDocument/2006/relationships/notesMaster" Target="notesMasters/notesMaster1.xml"/><Relationship Id="rId91" Type="http://schemas.openxmlformats.org/officeDocument/2006/relationships/handoutMaster" Target="handoutMasters/handoutMaster1.xml"/><Relationship Id="rId92" Type="http://schemas.openxmlformats.org/officeDocument/2006/relationships/printerSettings" Target="printerSettings/printerSettings1.bin"/><Relationship Id="rId93" Type="http://schemas.openxmlformats.org/officeDocument/2006/relationships/presProps" Target="presProps.xml"/><Relationship Id="rId94" Type="http://schemas.openxmlformats.org/officeDocument/2006/relationships/viewProps" Target="viewProps.xml"/><Relationship Id="rId95" Type="http://schemas.openxmlformats.org/officeDocument/2006/relationships/theme" Target="theme/theme1.xml"/><Relationship Id="rId9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1756ED1-7C99-4CAA-A494-A46823501D3C}" type="datetimeFigureOut">
              <a:rPr lang="en-US"/>
              <a:pPr>
                <a:defRPr/>
              </a:pPr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541522C9-F2DD-4E11-B892-780977A75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980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8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AC438B5A-85D7-40B8-97AC-02390B22C0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3857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pitchFamily="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438B5A-85D7-40B8-97AC-02390B22C029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07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19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29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49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59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69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79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81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82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83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86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87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Times" pitchFamily="18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fld id="{8A69F6B2-C6A5-4D44-A53C-3F86589D3647}" type="slidenum">
              <a:rPr lang="en-US" sz="1200" smtClean="0"/>
              <a:pPr/>
              <a:t>9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103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34020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34020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739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Times" charset="0"/>
              <a:ea typeface="ＭＳ Ｐゴシック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 userDrawn="1"/>
        </p:nvSpPr>
        <p:spPr bwMode="auto">
          <a:xfrm>
            <a:off x="0" y="6400800"/>
            <a:ext cx="9144000" cy="457200"/>
          </a:xfrm>
          <a:prstGeom prst="rect">
            <a:avLst/>
          </a:prstGeom>
          <a:solidFill>
            <a:srgbClr val="941C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pic>
        <p:nvPicPr>
          <p:cNvPr id="5" name="Picture 10" descr="Pearson_Strap_Bound_White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" y="6356350"/>
            <a:ext cx="19081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Pearson_Bound_White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825" y="6356350"/>
            <a:ext cx="16557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>
          <a:xfrm>
            <a:off x="1295400" y="16764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6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095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971800"/>
            <a:ext cx="40386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809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9801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9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64890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 dirty="0"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639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9770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5587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0987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715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715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76200" y="6602413"/>
            <a:ext cx="5399088" cy="179387"/>
          </a:xfrm>
          <a:prstGeom prst="rect">
            <a:avLst/>
          </a:prstGeom>
          <a:extLst/>
        </p:spPr>
        <p:txBody>
          <a:bodyPr/>
          <a:lstStyle>
            <a:lvl1pPr>
              <a:defRPr>
                <a:latin typeface="+mn-lt"/>
                <a:ea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478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32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393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44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683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971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14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133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5" r:id="rId1"/>
    <p:sldLayoutId id="2147484846" r:id="rId2"/>
    <p:sldLayoutId id="2147484847" r:id="rId3"/>
    <p:sldLayoutId id="2147484848" r:id="rId4"/>
    <p:sldLayoutId id="2147484849" r:id="rId5"/>
    <p:sldLayoutId id="2147484850" r:id="rId6"/>
    <p:sldLayoutId id="2147484851" r:id="rId7"/>
    <p:sldLayoutId id="2147484852" r:id="rId8"/>
    <p:sldLayoutId id="2147484853" r:id="rId9"/>
    <p:sldLayoutId id="2147484854" r:id="rId10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80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tx1"/>
          </a:solidFill>
          <a:latin typeface="Arial" charset="0"/>
          <a:ea typeface="ＭＳ Ｐゴシック" pitchFamily="80" charset="-128"/>
          <a:cs typeface="Times New Roman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cs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80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8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8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8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8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gray">
          <a:xfrm>
            <a:off x="76200" y="6602413"/>
            <a:ext cx="5399088" cy="179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</a:rPr>
              <a:t>© 2014 Pearson Education, Inc.</a:t>
            </a:r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71800"/>
            <a:ext cx="8229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1" r:id="rId1"/>
    <p:sldLayoutId id="2147484855" r:id="rId2"/>
    <p:sldLayoutId id="2147484856" r:id="rId3"/>
    <p:sldLayoutId id="2147484857" r:id="rId4"/>
    <p:sldLayoutId id="2147484858" r:id="rId5"/>
    <p:sldLayoutId id="2147484859" r:id="rId6"/>
    <p:sldLayoutId id="2147484860" r:id="rId7"/>
    <p:sldLayoutId id="2147484862" r:id="rId8"/>
    <p:sldLayoutId id="2147484863" r:id="rId9"/>
    <p:sldLayoutId id="2147484864" r:id="rId10"/>
    <p:sldLayoutId id="2147484865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ＭＳ Ｐゴシック" pitchFamily="8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pitchFamily="80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4953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400">
          <a:solidFill>
            <a:schemeClr val="tx1"/>
          </a:solidFill>
          <a:latin typeface="+mn-lt"/>
          <a:ea typeface="ＭＳ Ｐゴシック" pitchFamily="80" charset="-128"/>
          <a:cs typeface="+mn-cs"/>
        </a:defRPr>
      </a:lvl1pPr>
      <a:lvl2pPr marL="9525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2pPr>
      <a:lvl3pPr marL="14097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3pPr>
      <a:lvl4pPr marL="18669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4pPr>
      <a:lvl5pPr marL="2324100" indent="-495300" algn="l" rtl="0" eaLnBrk="0" fontAlgn="base" hangingPunct="0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5pPr>
      <a:lvl6pPr marL="27813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6pPr>
      <a:lvl7pPr marL="32385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7pPr>
      <a:lvl8pPr marL="36957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8pPr>
      <a:lvl9pPr marL="4152900" indent="-495300" algn="l" rtl="0" fontAlgn="base">
        <a:spcBef>
          <a:spcPct val="20000"/>
        </a:spcBef>
        <a:spcAft>
          <a:spcPct val="0"/>
        </a:spcAft>
        <a:buFont typeface="Arial" charset="0"/>
        <a:buAutoNum type="alphaLcParenR"/>
        <a:defRPr sz="26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9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0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5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7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8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9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0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1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2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3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5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8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3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4.jp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6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9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7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72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73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74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5.jp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6.jp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8.jp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9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jp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3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84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85.jp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86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87.jp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9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90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91.jp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92.jp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92.jp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93.jp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94.jp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9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>
              <a:defRPr/>
            </a:pPr>
            <a:endParaRPr lang="en-US" sz="3000">
              <a:solidFill>
                <a:schemeClr val="tx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5682342" y="5410200"/>
            <a:ext cx="3168650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Chad Snyder, PhD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100" dirty="0">
                <a:latin typeface="+mn-lt"/>
              </a:rPr>
              <a:t>Grace College</a:t>
            </a:r>
          </a:p>
        </p:txBody>
      </p:sp>
      <p:sp>
        <p:nvSpPr>
          <p:cNvPr id="8197" name="Rectangle 2"/>
          <p:cNvSpPr txBox="1">
            <a:spLocks noChangeArrowheads="1"/>
          </p:cNvSpPr>
          <p:nvPr/>
        </p:nvSpPr>
        <p:spPr bwMode="auto">
          <a:xfrm>
            <a:off x="5205413" y="2286000"/>
            <a:ext cx="3873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Chapter </a:t>
            </a:r>
            <a:r>
              <a:rPr lang="en-US" altLang="en-US" sz="4000" dirty="0" smtClean="0">
                <a:solidFill>
                  <a:schemeClr val="tx2"/>
                </a:solidFill>
                <a:latin typeface="Arial" charset="0"/>
              </a:rPr>
              <a:t>21</a:t>
            </a: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US" altLang="en-US" sz="4000" dirty="0">
                <a:solidFill>
                  <a:schemeClr val="tx2"/>
                </a:solidFill>
                <a:latin typeface="Arial" charset="0"/>
              </a:rPr>
            </a:br>
            <a:r>
              <a:rPr lang="en-US" altLang="en-US" sz="4000" dirty="0">
                <a:solidFill>
                  <a:schemeClr val="tx2"/>
                </a:solidFill>
                <a:latin typeface="Arial" charset="0"/>
              </a:rPr>
              <a:t>Lecture</a:t>
            </a: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5205413" y="525463"/>
            <a:ext cx="3873500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2800" i="1" dirty="0">
                <a:latin typeface="+mj-lt"/>
                <a:sym typeface="Symbol" pitchFamily="80" charset="2"/>
              </a:rPr>
              <a:t>Organic Chemistry</a:t>
            </a:r>
            <a:r>
              <a:rPr lang="en-US" altLang="en-US" sz="2800" dirty="0">
                <a:latin typeface="+mj-lt"/>
                <a:sym typeface="Symbol" pitchFamily="80" charset="2"/>
              </a:rPr>
              <a:t>, 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9</a:t>
            </a:r>
            <a:r>
              <a:rPr lang="en-US" altLang="en-US" sz="2800" baseline="30000" dirty="0">
                <a:latin typeface="+mj-lt"/>
                <a:sym typeface="Symbol" pitchFamily="80" charset="2"/>
              </a:rPr>
              <a:t>th</a:t>
            </a:r>
            <a:r>
              <a:rPr lang="en-US" altLang="en-US" sz="2800" dirty="0">
                <a:latin typeface="+mj-lt"/>
                <a:sym typeface="Symbol" pitchFamily="80" charset="2"/>
              </a:rPr>
              <a:t> Edition</a:t>
            </a:r>
            <a:br>
              <a:rPr lang="en-US" altLang="en-US" sz="2800" dirty="0">
                <a:latin typeface="+mj-lt"/>
                <a:sym typeface="Symbol" pitchFamily="80" charset="2"/>
              </a:rPr>
            </a:br>
            <a:r>
              <a:rPr lang="en-US" altLang="en-US" sz="2800" dirty="0">
                <a:latin typeface="+mj-lt"/>
                <a:sym typeface="Symbol" pitchFamily="80" charset="2"/>
              </a:rPr>
              <a:t>L. G. Wade, Jr.</a:t>
            </a:r>
          </a:p>
        </p:txBody>
      </p:sp>
      <p:sp>
        <p:nvSpPr>
          <p:cNvPr id="8199" name="Rectangle 10"/>
          <p:cNvSpPr txBox="1">
            <a:spLocks noChangeArrowheads="1"/>
          </p:cNvSpPr>
          <p:nvPr/>
        </p:nvSpPr>
        <p:spPr bwMode="auto">
          <a:xfrm>
            <a:off x="5205413" y="3505200"/>
            <a:ext cx="3863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ＭＳ Ｐゴシック" pitchFamily="80" charset="-128"/>
              </a:defRPr>
            </a:lvl9pPr>
          </a:lstStyle>
          <a:p>
            <a:pPr algn="ctr" eaLnBrk="1" hangingPunct="1">
              <a:buFont typeface="Arial" charset="0"/>
              <a:buNone/>
            </a:pPr>
            <a:r>
              <a:rPr lang="en-US" altLang="en-US" sz="2800" dirty="0">
                <a:solidFill>
                  <a:schemeClr val="tx2"/>
                </a:solidFill>
                <a:latin typeface="Arial" charset="0"/>
              </a:rPr>
              <a:t>Carboxylic Acid Derivatives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315914" y="6115844"/>
            <a:ext cx="2348706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eaLnBrk="1" hangingPunct="1">
              <a:defRPr/>
            </a:pPr>
            <a:r>
              <a:rPr lang="en-GB" sz="1000" dirty="0">
                <a:latin typeface="Arial" pitchFamily="34" charset="0"/>
                <a:ea typeface="ＭＳ Ｐゴシック" pitchFamily="34" charset="-128"/>
                <a:cs typeface="Arial" pitchFamily="34" charset="0"/>
              </a:rPr>
              <a:t>© 2017 Pearson Education, Inc.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76198" y="931818"/>
            <a:ext cx="5656350" cy="4876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Lactams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6" y="4974772"/>
            <a:ext cx="8229600" cy="13541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Cyclic amides are called lactams.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Lactams are named by adding the term </a:t>
            </a:r>
            <a:r>
              <a:rPr lang="en-US" altLang="en-US" sz="2800" i="1" kern="0" dirty="0" smtClean="0"/>
              <a:t>lactam</a:t>
            </a:r>
            <a:r>
              <a:rPr lang="en-US" altLang="en-US" sz="2800" kern="0" dirty="0" smtClean="0"/>
              <a:t> at the end of the IUPAC name of the parent acid.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0"/>
          <a:stretch/>
        </p:blipFill>
        <p:spPr>
          <a:xfrm>
            <a:off x="525771" y="1121228"/>
            <a:ext cx="7874749" cy="357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3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5" y="5769427"/>
            <a:ext cx="8229600" cy="555171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Nitriles contain the cyano group.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7"/>
          <a:stretch/>
        </p:blipFill>
        <p:spPr>
          <a:xfrm>
            <a:off x="1426030" y="1419008"/>
            <a:ext cx="6074229" cy="22930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78"/>
          <a:stretch/>
        </p:blipFill>
        <p:spPr>
          <a:xfrm>
            <a:off x="195945" y="4087802"/>
            <a:ext cx="8534400" cy="11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55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Electronic Structure of 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6" y="5083629"/>
            <a:ext cx="8229600" cy="1125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The atoms at the ends of the triple bonds are </a:t>
            </a:r>
            <a:r>
              <a:rPr lang="en-US" altLang="en-US" sz="2800" i="1" kern="0" dirty="0" smtClean="0"/>
              <a:t>sp</a:t>
            </a:r>
            <a:r>
              <a:rPr lang="en-US" altLang="en-US" sz="2800" kern="0" dirty="0" smtClean="0"/>
              <a:t> hybridized, and the bond angle is 180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kern="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"/>
          <a:stretch/>
        </p:blipFill>
        <p:spPr>
          <a:xfrm>
            <a:off x="304800" y="1563188"/>
            <a:ext cx="8534400" cy="292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Acid Halides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6" y="4332514"/>
            <a:ext cx="8000997" cy="141514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Acid halides are also called acyl halides. 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Acid halides are activated derivatives used in the synthesis of other acyl compounds such as an ester.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2"/>
          <a:stretch/>
        </p:blipFill>
        <p:spPr>
          <a:xfrm>
            <a:off x="304800" y="1997311"/>
            <a:ext cx="8534400" cy="14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636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Acid Halides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6" y="4376057"/>
            <a:ext cx="8229600" cy="1125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Acid halides are named by replacing the -</a:t>
            </a:r>
            <a:r>
              <a:rPr lang="en-US" altLang="en-US" sz="2800" i="1" kern="0" dirty="0" err="1" smtClean="0"/>
              <a:t>ic</a:t>
            </a:r>
            <a:r>
              <a:rPr lang="en-US" altLang="en-US" sz="2800" i="1" kern="0" dirty="0" smtClean="0"/>
              <a:t> acid </a:t>
            </a:r>
            <a:r>
              <a:rPr lang="en-US" altLang="en-US" sz="2800" kern="0" dirty="0" smtClean="0"/>
              <a:t>suffix name with -</a:t>
            </a:r>
            <a:r>
              <a:rPr lang="en-US" altLang="en-US" sz="2800" i="1" kern="0" dirty="0" err="1" smtClean="0"/>
              <a:t>yl</a:t>
            </a:r>
            <a:r>
              <a:rPr lang="en-US" altLang="en-US" sz="2800" kern="0" dirty="0" smtClean="0"/>
              <a:t> and the halide name.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91"/>
          <a:stretch/>
        </p:blipFill>
        <p:spPr>
          <a:xfrm>
            <a:off x="304800" y="1700784"/>
            <a:ext cx="8534400" cy="131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43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Acid 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6" y="4147456"/>
            <a:ext cx="8229600" cy="112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347472" indent="-34747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800" dirty="0"/>
              <a:t>The word anhydride means “without water.”</a:t>
            </a:r>
          </a:p>
          <a:p>
            <a:pPr marL="347472" indent="-347472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sz="2800" dirty="0"/>
              <a:t>An acid anhydride contains two molecules of acid, with loss of a molecule of water.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8"/>
          <a:stretch/>
        </p:blipFill>
        <p:spPr>
          <a:xfrm>
            <a:off x="304800" y="2053480"/>
            <a:ext cx="8534400" cy="112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9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Acid 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3" y="4310744"/>
            <a:ext cx="8229600" cy="1125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Acid anhydrides are activated derivatives of carboxylic acids.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84"/>
          <a:stretch/>
        </p:blipFill>
        <p:spPr>
          <a:xfrm>
            <a:off x="304800" y="1974233"/>
            <a:ext cx="8534400" cy="1291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84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Naming Acid 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6" y="5050971"/>
            <a:ext cx="8229600" cy="97971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Acid anhydrides are named by replacing the word </a:t>
            </a:r>
            <a:r>
              <a:rPr lang="en-US" altLang="en-US" sz="2800" i="1" kern="0" dirty="0" smtClean="0"/>
              <a:t>acid</a:t>
            </a:r>
            <a:r>
              <a:rPr lang="en-US" altLang="en-US" sz="2800" kern="0" dirty="0" smtClean="0"/>
              <a:t> with </a:t>
            </a:r>
            <a:r>
              <a:rPr lang="en-US" altLang="en-US" sz="2800" i="1" kern="0" dirty="0" smtClean="0"/>
              <a:t>anhydride</a:t>
            </a:r>
            <a:r>
              <a:rPr lang="en-US" altLang="en-US" sz="2800" kern="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4"/>
          <a:stretch/>
        </p:blipFill>
        <p:spPr>
          <a:xfrm>
            <a:off x="1159328" y="3363686"/>
            <a:ext cx="6825343" cy="1117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3"/>
          <a:stretch/>
        </p:blipFill>
        <p:spPr>
          <a:xfrm>
            <a:off x="304800" y="1360712"/>
            <a:ext cx="8534400" cy="167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3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Nomenclature of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Multifunctional </a:t>
            </a:r>
            <a:r>
              <a:rPr lang="en-US" sz="4400" b="0" dirty="0">
                <a:solidFill>
                  <a:schemeClr val="tx1"/>
                </a:solidFill>
              </a:rPr>
              <a:t>Compounds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0"/>
          <a:stretch/>
        </p:blipFill>
        <p:spPr>
          <a:xfrm>
            <a:off x="304800" y="3560500"/>
            <a:ext cx="8534400" cy="2219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8085" y="2340037"/>
            <a:ext cx="8207829" cy="369332"/>
          </a:xfrm>
          <a:prstGeom prst="rect">
            <a:avLst/>
          </a:prstGeom>
          <a:solidFill>
            <a:schemeClr val="accent5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B0F0"/>
                </a:solidFill>
              </a:rPr>
              <a:t>acid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ester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amide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nitrile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aldehyde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ketone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alcohol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amine </a:t>
            </a:r>
            <a:r>
              <a:rPr lang="en-US" sz="1800" dirty="0" smtClean="0">
                <a:solidFill>
                  <a:srgbClr val="00B0F0"/>
                </a:solidFill>
              </a:rPr>
              <a:t>&gt; </a:t>
            </a:r>
            <a:r>
              <a:rPr lang="en-US" sz="1800" dirty="0">
                <a:solidFill>
                  <a:srgbClr val="00B0F0"/>
                </a:solidFill>
              </a:rPr>
              <a:t>alkene, alkyne</a:t>
            </a:r>
          </a:p>
        </p:txBody>
      </p:sp>
    </p:spTree>
    <p:extLst>
      <p:ext uri="{BB962C8B-B14F-4D97-AF65-F5344CB8AC3E}">
        <p14:creationId xmlns:p14="http://schemas.microsoft.com/office/powerpoint/2010/main" val="172353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8"/>
          <a:stretch/>
        </p:blipFill>
        <p:spPr>
          <a:xfrm>
            <a:off x="304800" y="527304"/>
            <a:ext cx="8534400" cy="563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74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Carboxylic Acid 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3" y="4065815"/>
            <a:ext cx="8229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 pitchFamily="-110" charset="-128"/>
              </a:rPr>
              <a:t>Carboxylic acid derivatives are defined as compounds with functional groups that can be converted to carboxylic acids by a simple acidic or basic hydrolysis.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4"/>
          <a:stretch/>
        </p:blipFill>
        <p:spPr>
          <a:xfrm>
            <a:off x="304800" y="1859715"/>
            <a:ext cx="8534400" cy="11882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Physical Properties of Carboxylic Acid 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3" y="5725890"/>
            <a:ext cx="8621486" cy="740227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400" kern="0" dirty="0" smtClean="0"/>
              <a:t>The physical properties of acid derivatives largely depend on their polarity and their hydrogen-bonding properties.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1"/>
          <a:stretch/>
        </p:blipFill>
        <p:spPr>
          <a:xfrm>
            <a:off x="2441092" y="1744259"/>
            <a:ext cx="4351594" cy="3878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23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Resonance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6" y="5540834"/>
            <a:ext cx="8229600" cy="96882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The resonance picture of an amide shows its strongly polar nature.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0"/>
          <a:stretch/>
        </p:blipFill>
        <p:spPr>
          <a:xfrm>
            <a:off x="1632856" y="1029349"/>
            <a:ext cx="5965372" cy="43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1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Solubility of Carboxylic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Acid </a:t>
            </a:r>
            <a:r>
              <a:rPr lang="en-US" sz="4400" b="0" dirty="0">
                <a:solidFill>
                  <a:schemeClr val="tx1"/>
                </a:solidFill>
              </a:rPr>
              <a:t>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0" y="4985657"/>
            <a:ext cx="8719460" cy="1125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Acid derivatives (esters, acid chlorides, anhydrides, nitriles, and amides) are soluble in common organic solvents.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7"/>
          <a:stretch/>
        </p:blipFill>
        <p:spPr>
          <a:xfrm>
            <a:off x="827313" y="1814866"/>
            <a:ext cx="7565573" cy="297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Spectroscopy of Carboxylic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Acid </a:t>
            </a:r>
            <a:r>
              <a:rPr lang="en-US" sz="4400" b="0" dirty="0">
                <a:solidFill>
                  <a:schemeClr val="tx1"/>
                </a:solidFill>
              </a:rPr>
              <a:t>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4"/>
          <a:stretch/>
        </p:blipFill>
        <p:spPr>
          <a:xfrm>
            <a:off x="997776" y="1818787"/>
            <a:ext cx="7405993" cy="4429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46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326136" y="104502"/>
            <a:ext cx="8491728" cy="641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91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Amides, Lactones, Lactams, Nitriles, Acid Halides, and 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4" y="5185908"/>
            <a:ext cx="8175168" cy="1125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Most acid derivatives have C</a:t>
            </a:r>
            <a:r>
              <a:rPr lang="en-US" altLang="en-US" sz="2800" dirty="0" smtClean="0">
                <a:ea typeface="ＭＳ Ｐゴシック" pitchFamily="-110" charset="-128"/>
              </a:rPr>
              <a:t>═</a:t>
            </a:r>
            <a:r>
              <a:rPr lang="en-US" altLang="en-US" sz="2800" kern="0" dirty="0" smtClean="0"/>
              <a:t>O stretches between 1700 cm</a:t>
            </a:r>
            <a:r>
              <a:rPr lang="en-US" altLang="en-US" sz="2800" kern="0" baseline="30000" dirty="0" smtClean="0"/>
              <a:t>–1</a:t>
            </a:r>
            <a:r>
              <a:rPr lang="en-US" altLang="en-US" sz="2800" kern="0" dirty="0" smtClean="0"/>
              <a:t> and 1800 cm</a:t>
            </a:r>
            <a:r>
              <a:rPr lang="en-US" altLang="en-US" sz="2800" kern="0" baseline="30000" dirty="0" smtClean="0"/>
              <a:t>–1</a:t>
            </a:r>
            <a:r>
              <a:rPr lang="en-US" altLang="en-US" sz="2800" kern="0" dirty="0" smtClean="0"/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9"/>
          <a:stretch/>
        </p:blipFill>
        <p:spPr>
          <a:xfrm>
            <a:off x="304800" y="2878618"/>
            <a:ext cx="8534400" cy="1682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392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NMR Spectroscopy: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 NMR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48346" y="4876800"/>
            <a:ext cx="8229600" cy="11255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The proton chemical shifts found in acid derivatives are close to those of similar protons in ketones, aldehydes, alcohols, and amines.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69"/>
          <a:stretch/>
        </p:blipFill>
        <p:spPr>
          <a:xfrm>
            <a:off x="304800" y="1611956"/>
            <a:ext cx="8534400" cy="251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50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DMF </a:t>
            </a:r>
            <a:r>
              <a:rPr lang="en-US" altLang="en-US" sz="4400" b="0" baseline="30000" dirty="0">
                <a:solidFill>
                  <a:srgbClr val="000000"/>
                </a:solidFill>
                <a:ea typeface="ＭＳ Ｐゴシック" pitchFamily="-110" charset="-128"/>
              </a:rPr>
              <a:t>1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 NMR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6"/>
          <a:stretch/>
        </p:blipFill>
        <p:spPr>
          <a:xfrm>
            <a:off x="304800" y="1697300"/>
            <a:ext cx="8534400" cy="40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01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Nucleophilic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Acyl Substitution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8" y="1730828"/>
            <a:ext cx="822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 pitchFamily="-110" charset="-128"/>
              </a:rPr>
              <a:t>Interconversion of acid derivatives occurs by </a:t>
            </a:r>
            <a:r>
              <a:rPr lang="en-US" altLang="en-US" sz="2800" b="1" smtClean="0">
                <a:ea typeface="ＭＳ Ｐゴシック" pitchFamily="-110" charset="-128"/>
              </a:rPr>
              <a:t>nucleophilic acyl substitution</a:t>
            </a:r>
            <a:r>
              <a:rPr lang="en-US" altLang="en-US" sz="2800" smtClean="0">
                <a:ea typeface="ＭＳ Ｐゴシック" pitchFamily="-110" charset="-128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 pitchFamily="-110" charset="-128"/>
              </a:rPr>
              <a:t>The nucleophile adds to the carbonyl, forming a tetrahedral intermediate.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 pitchFamily="-110" charset="-128"/>
              </a:rPr>
              <a:t>Elimination of the leaving group regenerates the carbonyl.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ea typeface="ＭＳ Ｐゴシック" pitchFamily="-110" charset="-128"/>
              </a:rPr>
              <a:t>This is an addition–elimination mechanism.</a:t>
            </a:r>
          </a:p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Nucleophilic acyl substitutions are also called </a:t>
            </a:r>
            <a:r>
              <a:rPr lang="en-US" altLang="en-US" sz="2800" b="1" smtClean="0">
                <a:solidFill>
                  <a:srgbClr val="000000"/>
                </a:solidFill>
                <a:ea typeface="ＭＳ Ｐゴシック" pitchFamily="-110" charset="-128"/>
              </a:rPr>
              <a:t>acyl transfer reactions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 because they transfer the acyl group to the attacking nucleophile.</a:t>
            </a:r>
            <a:endParaRPr lang="en-US" altLang="en-US" sz="28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361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Acyl Substitution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59224" y="1371600"/>
            <a:ext cx="8001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 dirty="0">
                <a:latin typeface="+mn-lt"/>
              </a:rPr>
              <a:t>Step 1</a:t>
            </a:r>
            <a:r>
              <a:rPr lang="en-US" altLang="en-US" sz="2000" dirty="0">
                <a:latin typeface="+mn-lt"/>
              </a:rPr>
              <a:t>: Addition of the nucleophile forms the tetrahedral intermediate.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59224" y="3878034"/>
            <a:ext cx="85532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i="1" dirty="0">
                <a:latin typeface="+mn-lt"/>
              </a:rPr>
              <a:t>Step 2</a:t>
            </a:r>
            <a:r>
              <a:rPr lang="en-US" altLang="en-US" sz="2000" dirty="0">
                <a:latin typeface="+mn-lt"/>
              </a:rPr>
              <a:t>: Elimination of the leaving group regenerates the </a:t>
            </a:r>
            <a:r>
              <a:rPr lang="en-US" altLang="en-US" sz="2000" dirty="0" smtClean="0">
                <a:latin typeface="+mn-lt"/>
              </a:rPr>
              <a:t>carbonyl group.</a:t>
            </a:r>
            <a:endParaRPr lang="en-US" altLang="en-US" sz="2000" dirty="0"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2"/>
          <a:stretch/>
        </p:blipFill>
        <p:spPr>
          <a:xfrm>
            <a:off x="1567544" y="2150207"/>
            <a:ext cx="5519054" cy="1693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4"/>
          <a:stretch/>
        </p:blipFill>
        <p:spPr>
          <a:xfrm>
            <a:off x="1159323" y="4487633"/>
            <a:ext cx="6400800" cy="176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90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Some Naturally Occurring Esters and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44"/>
          <a:stretch/>
        </p:blipFill>
        <p:spPr>
          <a:xfrm>
            <a:off x="740228" y="2006890"/>
            <a:ext cx="7554686" cy="410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077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Reactivity of Acid 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0"/>
          <a:stretch/>
        </p:blipFill>
        <p:spPr>
          <a:xfrm>
            <a:off x="304800" y="1231828"/>
            <a:ext cx="8534400" cy="48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901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Interconversion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of 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094511" y="2590800"/>
            <a:ext cx="3799114" cy="194854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More reactive derivatives can be converted to less reactive derivatives.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6"/>
          <a:stretch/>
        </p:blipFill>
        <p:spPr>
          <a:xfrm>
            <a:off x="457200" y="1155409"/>
            <a:ext cx="4201885" cy="517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452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Chloride to Anhydride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48334" y="4743287"/>
            <a:ext cx="8632380" cy="167928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The carboxylic acid attacks the acyl chloride, forming the tetrahedral intermediate.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Chloride ion leaves, restoring the carbonyl.</a:t>
            </a:r>
          </a:p>
          <a:p>
            <a:r>
              <a:rPr lang="en-US" altLang="en-US" sz="2400" dirty="0" err="1" smtClean="0">
                <a:ea typeface="ＭＳ Ｐゴシック" pitchFamily="-110" charset="-128"/>
              </a:rPr>
              <a:t>Deprotonation</a:t>
            </a:r>
            <a:r>
              <a:rPr lang="en-US" altLang="en-US" sz="2400" dirty="0" smtClean="0">
                <a:ea typeface="ＭＳ Ｐゴシック" pitchFamily="-110" charset="-128"/>
              </a:rPr>
              <a:t> produces the anhydride.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2"/>
          <a:stretch/>
        </p:blipFill>
        <p:spPr>
          <a:xfrm>
            <a:off x="979714" y="1142128"/>
            <a:ext cx="6934200" cy="350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12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Chloride to Ester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4" y="4321628"/>
            <a:ext cx="8632380" cy="16437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alcohol attacks the acyl chloride, forming the tetrahedral intermediate.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Chloride ion leaves, restoring the carbonyl.</a:t>
            </a:r>
          </a:p>
          <a:p>
            <a:r>
              <a:rPr lang="en-US" altLang="en-US" sz="2800" dirty="0" err="1" smtClean="0">
                <a:ea typeface="ＭＳ Ｐゴシック" pitchFamily="-110" charset="-128"/>
              </a:rPr>
              <a:t>Deprotonation</a:t>
            </a:r>
            <a:r>
              <a:rPr lang="en-US" altLang="en-US" sz="2800" dirty="0" smtClean="0">
                <a:ea typeface="ＭＳ Ｐゴシック" pitchFamily="-110" charset="-128"/>
              </a:rPr>
              <a:t> produces the ester.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7"/>
          <a:stretch/>
        </p:blipFill>
        <p:spPr>
          <a:xfrm>
            <a:off x="304800" y="1655064"/>
            <a:ext cx="8534400" cy="23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28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Chloride to Amide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48334" y="4234543"/>
            <a:ext cx="77724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Ammonia yields a 1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amide.</a:t>
            </a:r>
          </a:p>
          <a:p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 1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amine yields a 2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amide.</a:t>
            </a:r>
          </a:p>
          <a:p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A 2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amine yields a 3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amide.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85"/>
          <a:stretch/>
        </p:blipFill>
        <p:spPr>
          <a:xfrm>
            <a:off x="304800" y="1817045"/>
            <a:ext cx="8534400" cy="174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93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Anhydride to Ester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48333" y="4778829"/>
            <a:ext cx="8599723" cy="13607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Alcohol attacks one of the carbonyl groups of the anhydride, forming the tetrahedral intermediate.</a:t>
            </a:r>
          </a:p>
          <a:p>
            <a:r>
              <a:rPr lang="en-US" altLang="en-US" sz="2400" dirty="0" smtClean="0">
                <a:ea typeface="ＭＳ Ｐゴシック" pitchFamily="-110" charset="-128"/>
              </a:rPr>
              <a:t>The other acid unit is eliminated as the leaving group.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8"/>
          <a:stretch/>
        </p:blipFill>
        <p:spPr>
          <a:xfrm>
            <a:off x="304800" y="1385969"/>
            <a:ext cx="8534400" cy="29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0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Anhydride to Amide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42" y="5050972"/>
            <a:ext cx="8567058" cy="8490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Ammonia yields a 1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amide; a 1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amine yields a 2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amide; and a  2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amine yields a 3</a:t>
            </a:r>
            <a:r>
              <a:rPr lang="en-US" sz="2400" dirty="0" smtClean="0">
                <a:ea typeface="Calibri"/>
              </a:rPr>
              <a:t>°</a:t>
            </a:r>
            <a:r>
              <a:rPr lang="en-US" altLang="en-US" sz="2400" dirty="0" smtClean="0">
                <a:ea typeface="ＭＳ Ｐゴシック" pitchFamily="-110" charset="-128"/>
                <a:sym typeface="Symbol" pitchFamily="-110" charset="2"/>
              </a:rPr>
              <a:t> amide.</a:t>
            </a:r>
            <a:endParaRPr lang="en-US" altLang="en-US" sz="24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6"/>
          <a:stretch/>
        </p:blipFill>
        <p:spPr>
          <a:xfrm>
            <a:off x="304800" y="1608473"/>
            <a:ext cx="8534400" cy="294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Ester to Amide: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Ammonolysis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887686"/>
            <a:ext cx="7772400" cy="106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nucleophile must be NH</a:t>
            </a:r>
            <a:r>
              <a:rPr lang="en-US" altLang="en-US" sz="2800" baseline="-25000" dirty="0" smtClean="0">
                <a:ea typeface="ＭＳ Ｐゴシック" pitchFamily="-110" charset="-128"/>
              </a:rPr>
              <a:t>3</a:t>
            </a:r>
            <a:r>
              <a:rPr lang="en-US" altLang="en-US" sz="2800" dirty="0" smtClean="0">
                <a:ea typeface="ＭＳ Ｐゴシック" pitchFamily="-110" charset="-128"/>
              </a:rPr>
              <a:t> or 1</a:t>
            </a:r>
            <a:r>
              <a:rPr lang="en-US" sz="2800" dirty="0" smtClean="0">
                <a:ea typeface="Calibri"/>
              </a:rPr>
              <a:t>°</a:t>
            </a:r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 amine.</a:t>
            </a:r>
          </a:p>
          <a:p>
            <a:r>
              <a:rPr lang="en-US" altLang="en-US" sz="2800" dirty="0" smtClean="0">
                <a:ea typeface="ＭＳ Ｐゴシック" pitchFamily="-110" charset="-128"/>
                <a:sym typeface="Symbol" pitchFamily="-110" charset="2"/>
              </a:rPr>
              <a:t>Prolonged heating is required.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304800" y="1723427"/>
            <a:ext cx="8534400" cy="261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3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Leaving Groups in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Nucleophilic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Acyl Substitution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4713514"/>
            <a:ext cx="7772400" cy="13824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A strong base, such as an </a:t>
            </a:r>
            <a:r>
              <a:rPr lang="en-US" altLang="en-US" sz="2800" dirty="0" err="1" smtClean="0">
                <a:ea typeface="ＭＳ Ｐゴシック" pitchFamily="-110" charset="-128"/>
              </a:rPr>
              <a:t>alkoxide</a:t>
            </a:r>
            <a:r>
              <a:rPr lang="en-US" altLang="en-US" sz="2800" dirty="0" smtClean="0">
                <a:ea typeface="ＭＳ Ｐゴシック" pitchFamily="-110" charset="-128"/>
              </a:rPr>
              <a:t> (</a:t>
            </a:r>
            <a:r>
              <a:rPr lang="en-US" altLang="en-US" baseline="40000" dirty="0" smtClean="0">
                <a:ea typeface="ＭＳ Ｐゴシック" pitchFamily="-110" charset="-128"/>
              </a:rPr>
              <a:t>–</a:t>
            </a:r>
            <a:r>
              <a:rPr lang="en-US" altLang="en-US" sz="2800" dirty="0" smtClean="0">
                <a:ea typeface="ＭＳ Ｐゴシック" pitchFamily="-110" charset="-128"/>
              </a:rPr>
              <a:t>OR), is not usually a leaving group, except in an exothermic step.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7"/>
          <a:stretch/>
        </p:blipFill>
        <p:spPr>
          <a:xfrm>
            <a:off x="1284514" y="2090493"/>
            <a:ext cx="6411676" cy="220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18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Energy Diagram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48344" y="5116286"/>
            <a:ext cx="7543800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altLang="en-US" dirty="0" smtClean="0"/>
              <a:t>In </a:t>
            </a:r>
            <a:r>
              <a:rPr lang="en-US" altLang="en-US" dirty="0"/>
              <a:t>the </a:t>
            </a:r>
            <a:r>
              <a:rPr lang="en-US" altLang="en-US" dirty="0" err="1"/>
              <a:t>nucleophilic</a:t>
            </a:r>
            <a:r>
              <a:rPr lang="en-US" altLang="en-US" dirty="0"/>
              <a:t> acyl substitution, the elimination  </a:t>
            </a:r>
            <a:br>
              <a:rPr lang="en-US" altLang="en-US" dirty="0"/>
            </a:br>
            <a:r>
              <a:rPr lang="en-US" altLang="en-US" dirty="0" smtClean="0"/>
              <a:t>of </a:t>
            </a:r>
            <a:r>
              <a:rPr lang="en-US" altLang="en-US" dirty="0"/>
              <a:t>the </a:t>
            </a:r>
            <a:r>
              <a:rPr lang="en-US" altLang="en-US" dirty="0" err="1"/>
              <a:t>alkoxide</a:t>
            </a:r>
            <a:r>
              <a:rPr lang="en-US" altLang="en-US" dirty="0"/>
              <a:t> is highly exothermic, converting </a:t>
            </a:r>
            <a:r>
              <a:rPr lang="en-US" altLang="en-US" dirty="0" smtClean="0"/>
              <a:t>the tetrahedral </a:t>
            </a:r>
            <a:r>
              <a:rPr lang="en-US" altLang="en-US" dirty="0"/>
              <a:t>intermediate into a stable molecule.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44" b="2712"/>
          <a:stretch/>
        </p:blipFill>
        <p:spPr>
          <a:xfrm>
            <a:off x="968393" y="1532708"/>
            <a:ext cx="6815328" cy="320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55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Structures and Nomenclature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Acid Derivatives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37454" y="4495800"/>
            <a:ext cx="8665032" cy="13716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/>
              <a:t>Esters are carboxylic acid derivatives in which the hydroxy group (—OH) is replaced by an </a:t>
            </a:r>
            <a:r>
              <a:rPr lang="en-US" altLang="en-US" sz="2800" kern="0" dirty="0" err="1" smtClean="0"/>
              <a:t>alkoxy</a:t>
            </a:r>
            <a:r>
              <a:rPr lang="en-US" altLang="en-US" sz="2800" kern="0" dirty="0" smtClean="0"/>
              <a:t> </a:t>
            </a:r>
            <a:br>
              <a:rPr lang="en-US" altLang="en-US" sz="2800" kern="0" dirty="0" smtClean="0"/>
            </a:br>
            <a:r>
              <a:rPr lang="en-US" altLang="en-US" sz="2800" kern="0" dirty="0" smtClean="0"/>
              <a:t>(—OR).</a:t>
            </a:r>
            <a:endParaRPr lang="en-US" altLang="en-US" sz="2800" kern="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9"/>
          <a:stretch/>
        </p:blipFill>
        <p:spPr>
          <a:xfrm>
            <a:off x="304800" y="2416193"/>
            <a:ext cx="8534400" cy="116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661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Transesterification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43" y="4615543"/>
            <a:ext cx="8131628" cy="14913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One alkoxy group can be replaced by another with acid or base catalyst.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Use large excess of desired alcohol.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4"/>
          <a:stretch/>
        </p:blipFill>
        <p:spPr>
          <a:xfrm>
            <a:off x="304800" y="1427770"/>
            <a:ext cx="8534400" cy="275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719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Acid-Catalyzed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Transesterification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Mechanism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8"/>
          <a:stretch/>
        </p:blipFill>
        <p:spPr>
          <a:xfrm>
            <a:off x="440679" y="1828800"/>
            <a:ext cx="8242817" cy="448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93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Base-Catalyzed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Transesterification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Mechanism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46"/>
          <a:stretch/>
        </p:blipFill>
        <p:spPr>
          <a:xfrm>
            <a:off x="304800" y="2791096"/>
            <a:ext cx="8534400" cy="209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4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Hydrolysis of Acid </a:t>
            </a:r>
            <a:b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Chlorides and 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234542"/>
            <a:ext cx="8490866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Hydrolysis occurs quickly, even in moist air with no acid or base catalyst.</a:t>
            </a:r>
          </a:p>
          <a:p>
            <a:r>
              <a:rPr lang="en-US" altLang="en-US" sz="2800" dirty="0" smtClean="0">
                <a:ea typeface="ＭＳ Ｐゴシック" pitchFamily="-110" charset="-128"/>
              </a:rPr>
              <a:t>Reagents must be protected from moisture.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67"/>
          <a:stretch/>
        </p:blipFill>
        <p:spPr>
          <a:xfrm>
            <a:off x="304800" y="2410533"/>
            <a:ext cx="8534400" cy="123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23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Hydrolysis of Esters: Saponification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572000"/>
            <a:ext cx="8556180" cy="13607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dirty="0" smtClean="0">
                <a:ea typeface="ＭＳ Ｐゴシック" pitchFamily="-110" charset="-128"/>
              </a:rPr>
              <a:t>The base-catalyzed hydrolysis of ester is known as </a:t>
            </a:r>
            <a:r>
              <a:rPr lang="en-US" altLang="en-US" sz="2800" b="1" dirty="0" smtClean="0">
                <a:ea typeface="ＭＳ Ｐゴシック" pitchFamily="-110" charset="-128"/>
              </a:rPr>
              <a:t>saponification</a:t>
            </a:r>
            <a:r>
              <a:rPr lang="en-US" altLang="en-US" sz="2800" dirty="0" smtClean="0">
                <a:ea typeface="ＭＳ Ｐゴシック" pitchFamily="-110" charset="-128"/>
              </a:rPr>
              <a:t>.</a:t>
            </a:r>
          </a:p>
          <a:p>
            <a:r>
              <a:rPr lang="en-US" altLang="en-US" sz="2800" i="1" dirty="0" smtClean="0">
                <a:ea typeface="ＭＳ Ｐゴシック" pitchFamily="-110" charset="-128"/>
              </a:rPr>
              <a:t>Saponification</a:t>
            </a:r>
            <a:r>
              <a:rPr lang="en-US" altLang="en-US" sz="2800" dirty="0" smtClean="0">
                <a:ea typeface="ＭＳ Ｐゴシック" pitchFamily="-110" charset="-128"/>
              </a:rPr>
              <a:t> means “soap-making.”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7"/>
          <a:stretch/>
        </p:blipFill>
        <p:spPr>
          <a:xfrm>
            <a:off x="304800" y="2235926"/>
            <a:ext cx="8534400" cy="1791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886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Saponification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348335" y="4909459"/>
            <a:ext cx="8686807" cy="947057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ea typeface="ＭＳ Ｐゴシック" pitchFamily="-110" charset="-128"/>
              </a:rPr>
              <a:t>Soaps are made by heating </a:t>
            </a:r>
            <a:r>
              <a:rPr lang="en-US" altLang="en-US" sz="2400" dirty="0" err="1" smtClean="0">
                <a:ea typeface="ＭＳ Ｐゴシック" pitchFamily="-110" charset="-128"/>
              </a:rPr>
              <a:t>NaOH</a:t>
            </a:r>
            <a:r>
              <a:rPr lang="en-US" altLang="en-US" sz="2400" dirty="0" smtClean="0">
                <a:ea typeface="ＭＳ Ｐゴシック" pitchFamily="-110" charset="-128"/>
              </a:rPr>
              <a:t> with a fat (</a:t>
            </a:r>
            <a:r>
              <a:rPr lang="en-US" altLang="en-US" sz="2400" dirty="0" err="1" smtClean="0">
                <a:ea typeface="ＭＳ Ｐゴシック" pitchFamily="-110" charset="-128"/>
              </a:rPr>
              <a:t>triester</a:t>
            </a:r>
            <a:r>
              <a:rPr lang="en-US" altLang="en-US" sz="2400" dirty="0" smtClean="0">
                <a:ea typeface="ＭＳ Ｐゴシック" pitchFamily="-110" charset="-128"/>
              </a:rPr>
              <a:t> of glycerol) to produce the sodium salt of a fatty acid</a:t>
            </a:r>
            <a:r>
              <a:rPr lang="en-US" altLang="en-US" sz="2800" dirty="0" smtClean="0">
                <a:ea typeface="ＭＳ Ｐゴシック" pitchFamily="-110" charset="-128"/>
              </a:rPr>
              <a:t>—</a:t>
            </a:r>
            <a:r>
              <a:rPr lang="en-US" altLang="en-US" sz="2400" dirty="0" smtClean="0">
                <a:ea typeface="ＭＳ Ｐゴシック" pitchFamily="-110" charset="-128"/>
              </a:rPr>
              <a:t>a soap.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304800" y="1604992"/>
            <a:ext cx="8534400" cy="260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571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Hydrolysis of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370114" y="5203371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dirty="0">
                <a:latin typeface="+mn-lt"/>
              </a:rPr>
              <a:t>Amides are hydrolyzed to the carboxylic acid under acidic or basic conditions.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9"/>
          <a:stretch/>
        </p:blipFill>
        <p:spPr>
          <a:xfrm>
            <a:off x="304800" y="1573639"/>
            <a:ext cx="8534400" cy="304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7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Basic Hydrolysis of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1030"/>
          <p:cNvSpPr txBox="1">
            <a:spLocks noChangeArrowheads="1"/>
          </p:cNvSpPr>
          <p:nvPr/>
        </p:nvSpPr>
        <p:spPr>
          <a:xfrm>
            <a:off x="348334" y="3897085"/>
            <a:ext cx="79248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Similar to the hydrolysis of an ester.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hydroxide ion attacks the carbonyl, forming a tetrahedral intermediate.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amino group is eliminated and a proton is transferred to the nitrogen to give the carboxylate salt.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3"/>
          <a:stretch/>
        </p:blipFill>
        <p:spPr>
          <a:xfrm>
            <a:off x="304800" y="1769582"/>
            <a:ext cx="8534400" cy="165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62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Hydrolysis of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1"/>
          <a:stretch/>
        </p:blipFill>
        <p:spPr>
          <a:xfrm>
            <a:off x="304800" y="1688156"/>
            <a:ext cx="8534400" cy="41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73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Hydrolysis of 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40" y="5067300"/>
            <a:ext cx="8229600" cy="685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800" smtClean="0">
                <a:ea typeface="ＭＳ Ｐゴシック" pitchFamily="-110" charset="-128"/>
              </a:rPr>
              <a:t>Heating with aqueous acid or base will hydrolyze a nitrile to a carboxylic acid.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0"/>
          <a:stretch/>
        </p:blipFill>
        <p:spPr>
          <a:xfrm>
            <a:off x="304800" y="1354618"/>
            <a:ext cx="8534400" cy="3206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597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Common and Systematic Names for </a:t>
            </a:r>
            <a:r>
              <a:rPr lang="en-US" sz="4400" b="0" dirty="0" smtClean="0">
                <a:solidFill>
                  <a:schemeClr val="tx1"/>
                </a:solidFill>
              </a:rPr>
              <a:t>Some </a:t>
            </a:r>
            <a:r>
              <a:rPr lang="en-US" sz="4400" b="0" dirty="0">
                <a:solidFill>
                  <a:schemeClr val="tx1"/>
                </a:solidFill>
              </a:rPr>
              <a:t>Acids, Alcohols, and Esters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7"/>
          <a:stretch/>
        </p:blipFill>
        <p:spPr>
          <a:xfrm>
            <a:off x="304800" y="2562933"/>
            <a:ext cx="8534400" cy="366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95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Base-Catalyzed Hydrolysis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of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 Nitrile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88" b="9840"/>
          <a:stretch/>
        </p:blipFill>
        <p:spPr>
          <a:xfrm>
            <a:off x="304800" y="3167743"/>
            <a:ext cx="8534400" cy="87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05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of Esters to Alcohols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34" y="4985657"/>
            <a:ext cx="8654152" cy="7837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800" smtClean="0">
                <a:ea typeface="ＭＳ Ｐゴシック" pitchFamily="-110" charset="-128"/>
              </a:rPr>
              <a:t>Lithium aluminum hydride (</a:t>
            </a: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LiAlH</a:t>
            </a:r>
            <a:r>
              <a:rPr lang="en-US" altLang="en-US" sz="2800" baseline="-25000" smtClean="0">
                <a:solidFill>
                  <a:srgbClr val="000000"/>
                </a:solidFill>
                <a:ea typeface="ＭＳ Ｐゴシック" pitchFamily="-110" charset="-128"/>
              </a:rPr>
              <a:t>4</a:t>
            </a:r>
            <a:r>
              <a:rPr lang="en-US" altLang="en-US" sz="2800" smtClean="0">
                <a:ea typeface="ＭＳ Ｐゴシック" pitchFamily="-110" charset="-128"/>
              </a:rPr>
              <a:t>) reduces esters, acids, and acyl chlorides to primary alcohols.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30"/>
          <a:stretch/>
        </p:blipFill>
        <p:spPr>
          <a:xfrm>
            <a:off x="304800" y="1334153"/>
            <a:ext cx="8534400" cy="303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36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Reduction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of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Esters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1"/>
          <a:stretch/>
        </p:blipFill>
        <p:spPr>
          <a:xfrm>
            <a:off x="304800" y="2247682"/>
            <a:ext cx="8534400" cy="357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63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of Acyl Halides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to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Aldehydes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348341" y="4539343"/>
            <a:ext cx="8665029" cy="16328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Lithium tri-</a:t>
            </a:r>
            <a:r>
              <a:rPr lang="en-US" altLang="en-US" sz="2800" i="1" smtClean="0">
                <a:ea typeface="ＭＳ Ｐゴシック" pitchFamily="-110" charset="-128"/>
              </a:rPr>
              <a:t>tert</a:t>
            </a:r>
            <a:r>
              <a:rPr lang="en-US" altLang="en-US" sz="2800" smtClean="0">
                <a:ea typeface="ＭＳ Ｐゴシック" pitchFamily="-110" charset="-128"/>
              </a:rPr>
              <a:t>-butoxyaluminum hydride is a milder reducing agent.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Reacts faster with acyl chlorides than with aldehydes.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54"/>
          <a:stretch/>
        </p:blipFill>
        <p:spPr>
          <a:xfrm>
            <a:off x="865714" y="1945497"/>
            <a:ext cx="7041669" cy="231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7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to Aldehydes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with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DIBAL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348334" y="4495800"/>
            <a:ext cx="8654152" cy="149134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Di-</a:t>
            </a:r>
            <a:r>
              <a:rPr lang="en-US" altLang="en-US" sz="2800" i="1" smtClean="0">
                <a:ea typeface="ＭＳ Ｐゴシック" pitchFamily="-110" charset="-128"/>
              </a:rPr>
              <a:t>iso</a:t>
            </a:r>
            <a:r>
              <a:rPr lang="en-US" altLang="en-US" sz="2800" smtClean="0">
                <a:ea typeface="ＭＳ Ｐゴシック" pitchFamily="-110" charset="-128"/>
              </a:rPr>
              <a:t>butylaluminum hydride, commonly called DIBAL or DIBAL-H, is another mild reducing agent that can reduce esters to aldehydes. 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35"/>
          <a:stretch/>
        </p:blipFill>
        <p:spPr>
          <a:xfrm>
            <a:off x="304800" y="2386583"/>
            <a:ext cx="8534400" cy="1431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80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of an Amide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to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an Amine 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48334" y="5551715"/>
            <a:ext cx="7772400" cy="838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Amides will be reduced to the corresponding amine by LiAlH</a:t>
            </a:r>
            <a:r>
              <a:rPr lang="en-US" altLang="en-US" sz="2800" baseline="-20000" smtClean="0">
                <a:ea typeface="ＭＳ Ｐゴシック" pitchFamily="-110" charset="-128"/>
              </a:rPr>
              <a:t>4</a:t>
            </a:r>
            <a:r>
              <a:rPr lang="en-US" altLang="en-US" sz="2800" smtClean="0">
                <a:ea typeface="ＭＳ Ｐゴシック" pitchFamily="-110" charset="-128"/>
              </a:rPr>
              <a:t>.</a:t>
            </a:r>
            <a:endParaRPr lang="en-US" altLang="en-US" sz="2800" dirty="0" smtClean="0">
              <a:ea typeface="ＭＳ Ｐゴシック" pitchFamily="-110" charset="-128"/>
              <a:sym typeface="Symbol" pitchFamily="-110" charset="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5"/>
          <a:stretch/>
        </p:blipFill>
        <p:spPr>
          <a:xfrm>
            <a:off x="1629346" y="1801804"/>
            <a:ext cx="5555225" cy="355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474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of an Amide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"/>
          <a:stretch/>
        </p:blipFill>
        <p:spPr>
          <a:xfrm>
            <a:off x="304800" y="1962912"/>
            <a:ext cx="8534400" cy="278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51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Reduction of Nitriles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to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Primary Amines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4" y="4680857"/>
            <a:ext cx="7924800" cy="1295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Nitriles are reduced to primary amines by catalytic hydrogenation or by lithium aluminum hydride reduction.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1"/>
          <a:stretch/>
        </p:blipFill>
        <p:spPr>
          <a:xfrm>
            <a:off x="304800" y="2478024"/>
            <a:ext cx="8534400" cy="173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24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Organometallic Reagents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729842"/>
            <a:ext cx="8632380" cy="8164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400" dirty="0" smtClean="0">
                <a:ea typeface="ＭＳ Ｐゴシック" pitchFamily="-110" charset="-128"/>
              </a:rPr>
              <a:t>Grignard and </a:t>
            </a:r>
            <a:r>
              <a:rPr lang="en-US" altLang="en-US" sz="2400" dirty="0" err="1" smtClean="0">
                <a:ea typeface="ＭＳ Ｐゴシック" pitchFamily="-110" charset="-128"/>
              </a:rPr>
              <a:t>organolithium</a:t>
            </a:r>
            <a:r>
              <a:rPr lang="en-US" altLang="en-US" sz="2400" dirty="0" smtClean="0">
                <a:ea typeface="ＭＳ Ｐゴシック" pitchFamily="-110" charset="-128"/>
              </a:rPr>
              <a:t> reagents add twice to acid chlorides and esters to give alcohols after protonation.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08" b="2710"/>
          <a:stretch/>
        </p:blipFill>
        <p:spPr>
          <a:xfrm>
            <a:off x="315689" y="1540329"/>
            <a:ext cx="8534400" cy="2699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77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Grignard Addition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7"/>
          <p:cNvSpPr txBox="1">
            <a:spLocks noChangeArrowheads="1"/>
          </p:cNvSpPr>
          <p:nvPr/>
        </p:nvSpPr>
        <p:spPr>
          <a:xfrm>
            <a:off x="348332" y="4963887"/>
            <a:ext cx="8708582" cy="15457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Esters react with two moles of </a:t>
            </a:r>
            <a:r>
              <a:rPr lang="en-US" altLang="en-US" sz="2400" dirty="0" err="1" smtClean="0">
                <a:ea typeface="ＭＳ Ｐゴシック" pitchFamily="-110" charset="-128"/>
              </a:rPr>
              <a:t>Grignards</a:t>
            </a:r>
            <a:r>
              <a:rPr lang="en-US" altLang="en-US" sz="2400" dirty="0" smtClean="0">
                <a:ea typeface="ＭＳ Ｐゴシック" pitchFamily="-110" charset="-128"/>
              </a:rPr>
              <a:t> or </a:t>
            </a:r>
            <a:r>
              <a:rPr lang="en-US" altLang="en-US" sz="2400" dirty="0" err="1" smtClean="0">
                <a:ea typeface="ＭＳ Ｐゴシック" pitchFamily="-110" charset="-128"/>
              </a:rPr>
              <a:t>organolithium</a:t>
            </a:r>
            <a:r>
              <a:rPr lang="en-US" altLang="en-US" sz="2400" dirty="0" smtClean="0">
                <a:ea typeface="ＭＳ Ｐゴシック" pitchFamily="-110" charset="-128"/>
              </a:rPr>
              <a:t> reagents to produce an alcohol.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ketone intermediate will react with a second mole of organometallic to produce the alcohol.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91" b="7039"/>
          <a:stretch/>
        </p:blipFill>
        <p:spPr>
          <a:xfrm>
            <a:off x="304800" y="1142999"/>
            <a:ext cx="8534400" cy="158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1" b="7433"/>
          <a:stretch/>
        </p:blipFill>
        <p:spPr>
          <a:xfrm>
            <a:off x="304800" y="3167743"/>
            <a:ext cx="8534400" cy="15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Lactones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42" y="5216638"/>
            <a:ext cx="8708571" cy="1345065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600" kern="0" dirty="0" smtClean="0">
                <a:solidFill>
                  <a:srgbClr val="000000"/>
                </a:solidFill>
              </a:rPr>
              <a:t>Cyclic esters are called lactones.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600" kern="0" dirty="0" smtClean="0">
                <a:solidFill>
                  <a:srgbClr val="000000"/>
                </a:solidFill>
              </a:rPr>
              <a:t>The IUPAC names of lactones are derived by adding the term lactone at the end of the parent acid.</a:t>
            </a:r>
            <a:endParaRPr lang="en-US" altLang="en-US" sz="2600" kern="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1687284" y="1150838"/>
            <a:ext cx="5747657" cy="1849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"/>
          <a:stretch/>
        </p:blipFill>
        <p:spPr>
          <a:xfrm>
            <a:off x="1061355" y="3166368"/>
            <a:ext cx="6999514" cy="178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71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Dialkylcuprate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Reagents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>
          <a:xfrm>
            <a:off x="348333" y="5018314"/>
            <a:ext cx="8697695" cy="9797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Acid chlorides react just once with dialkylcuprates (Gilman reagents) to give ketones.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2"/>
          <a:stretch/>
        </p:blipFill>
        <p:spPr>
          <a:xfrm>
            <a:off x="1017808" y="1608038"/>
            <a:ext cx="7358743" cy="275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31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Reaction of Nitriles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with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Grignards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996543"/>
            <a:ext cx="8708580" cy="9688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A Grignard reagent or organolithium reagent attacks the cyano group to form an imine, which is hydrolyzed to a ketone.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304800" y="1839686"/>
            <a:ext cx="8534400" cy="28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73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Acid Chlorides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348334" y="4502562"/>
            <a:ext cx="8708580" cy="9688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800" dirty="0" err="1">
                <a:solidFill>
                  <a:srgbClr val="000000"/>
                </a:solidFill>
                <a:ea typeface="ＭＳ Ｐゴシック" pitchFamily="-110" charset="-128"/>
              </a:rPr>
              <a:t>Thionyl</a:t>
            </a:r>
            <a:r>
              <a:rPr lang="en-US" altLang="en-US" sz="2800" dirty="0">
                <a:solidFill>
                  <a:srgbClr val="000000"/>
                </a:solidFill>
                <a:ea typeface="ＭＳ Ｐゴシック" pitchFamily="-110" charset="-128"/>
              </a:rPr>
              <a:t> chloride (SOCl</a:t>
            </a:r>
            <a:r>
              <a:rPr lang="en-US" altLang="en-US" sz="2800" baseline="-25000" dirty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ea typeface="ＭＳ Ｐゴシック" pitchFamily="-110" charset="-128"/>
              </a:rPr>
              <a:t>) and </a:t>
            </a:r>
            <a:r>
              <a:rPr lang="en-US" altLang="en-US" sz="2800" dirty="0" err="1">
                <a:solidFill>
                  <a:srgbClr val="000000"/>
                </a:solidFill>
                <a:ea typeface="ＭＳ Ｐゴシック" pitchFamily="-110" charset="-128"/>
              </a:rPr>
              <a:t>oxalyl</a:t>
            </a:r>
            <a:r>
              <a:rPr lang="en-US" altLang="en-US" sz="2800" dirty="0">
                <a:solidFill>
                  <a:srgbClr val="000000"/>
                </a:solidFill>
                <a:ea typeface="ＭＳ Ｐゴシック" pitchFamily="-110" charset="-128"/>
              </a:rPr>
              <a:t> chloride (COCl</a:t>
            </a:r>
            <a:r>
              <a:rPr lang="en-US" altLang="en-US" sz="2800" baseline="-25000" dirty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800" dirty="0">
                <a:solidFill>
                  <a:srgbClr val="000000"/>
                </a:solidFill>
                <a:ea typeface="ＭＳ Ｐゴシック" pitchFamily="-110" charset="-128"/>
              </a:rPr>
              <a:t>) are the most convenient reagents because they produce only gaseous side products.</a:t>
            </a:r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b="13990"/>
          <a:stretch/>
        </p:blipFill>
        <p:spPr bwMode="auto">
          <a:xfrm>
            <a:off x="348334" y="2356427"/>
            <a:ext cx="8490866" cy="1069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854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Chloride Reactions (1)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7"/>
          <a:stretch/>
        </p:blipFill>
        <p:spPr>
          <a:xfrm>
            <a:off x="304800" y="1486989"/>
            <a:ext cx="8534400" cy="428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3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Acid Chloride Reactions (2)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"/>
          <a:stretch/>
        </p:blipFill>
        <p:spPr>
          <a:xfrm>
            <a:off x="304800" y="1279289"/>
            <a:ext cx="8534400" cy="481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604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Friedel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–Crafts Acylation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5"/>
          <a:stretch/>
        </p:blipFill>
        <p:spPr>
          <a:xfrm>
            <a:off x="304800" y="2042899"/>
            <a:ext cx="8534400" cy="33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7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General Anhydride Synthesis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48334" y="4648202"/>
            <a:ext cx="8643266" cy="177437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The most generalized method for making anhydrides is the reaction of an acid chloride with a carboxylic acid or a carboxylate salt.</a:t>
            </a:r>
            <a:endParaRPr lang="en-US" altLang="en-US" sz="2200" dirty="0" smtClean="0">
              <a:ea typeface="ＭＳ Ｐゴシック" pitchFamily="-110" charset="-128"/>
            </a:endParaRP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solidFill>
                  <a:srgbClr val="000000"/>
                </a:solidFill>
                <a:ea typeface="ＭＳ Ｐゴシック" pitchFamily="-110" charset="-128"/>
              </a:rPr>
              <a:t>Pyridine is sometimes used to deprotonate the acid and form the carboxylate.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/>
        </p:blipFill>
        <p:spPr>
          <a:xfrm>
            <a:off x="1034141" y="1081884"/>
            <a:ext cx="6912429" cy="3337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790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Reaction of 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6"/>
          <a:stretch/>
        </p:blipFill>
        <p:spPr>
          <a:xfrm>
            <a:off x="304800" y="1816608"/>
            <a:ext cx="8534400" cy="307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72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Friedel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–Crafts Acylation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Using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Anhydrides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348334" y="5279572"/>
            <a:ext cx="8708580" cy="94705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Using a cyclic anhydride allows for only one of the acid groups to react, leaving the second acid group free to undergo further reactions.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"/>
          <a:stretch/>
        </p:blipFill>
        <p:spPr>
          <a:xfrm>
            <a:off x="740228" y="1773336"/>
            <a:ext cx="7282544" cy="331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8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Acetic Formic Anhydride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1030"/>
          <p:cNvSpPr txBox="1">
            <a:spLocks noChangeArrowheads="1"/>
          </p:cNvSpPr>
          <p:nvPr/>
        </p:nvSpPr>
        <p:spPr>
          <a:xfrm>
            <a:off x="348334" y="4648200"/>
            <a:ext cx="8643266" cy="15131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Acetic formic anhydride, made from sodium formate and acetyl chloride, reacts primarily at the formyl group.</a:t>
            </a:r>
            <a:endParaRPr lang="en-US" altLang="en-US" sz="2400" smtClean="0">
              <a:ea typeface="ＭＳ Ｐゴシック" pitchFamily="-110" charset="-128"/>
            </a:endParaRPr>
          </a:p>
          <a:p>
            <a:pPr>
              <a:spcBef>
                <a:spcPts val="0"/>
              </a:spcBef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The formyl group is more electrophilic because of the lack of alkyl groups.</a:t>
            </a:r>
            <a:endParaRPr lang="en-US" altLang="en-US" sz="240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8"/>
          <a:stretch/>
        </p:blipFill>
        <p:spPr>
          <a:xfrm>
            <a:off x="304800" y="1481763"/>
            <a:ext cx="8534400" cy="255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04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48343" y="3950154"/>
            <a:ext cx="8229600" cy="1484312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8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§"/>
              <a:defRPr sz="2000">
                <a:solidFill>
                  <a:schemeClr val="tx1"/>
                </a:solidFill>
                <a:latin typeface="+mn-lt"/>
                <a:ea typeface="ＭＳ Ｐゴシック" pitchFamily="-110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>
                <a:solidFill>
                  <a:srgbClr val="000000"/>
                </a:solidFill>
              </a:rPr>
              <a:t>An amide is a composite of a carboxylic acid and ammonia or an amine.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altLang="en-US" sz="2800" kern="0" dirty="0" smtClean="0">
                <a:solidFill>
                  <a:srgbClr val="000000"/>
                </a:solidFill>
              </a:rPr>
              <a:t>Ammonium salts are converted to amides at high temperatures.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37"/>
          <a:stretch/>
        </p:blipFill>
        <p:spPr>
          <a:xfrm>
            <a:off x="304800" y="2002536"/>
            <a:ext cx="8534400" cy="78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11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Esters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"/>
          <a:stretch/>
        </p:blipFill>
        <p:spPr>
          <a:xfrm>
            <a:off x="304800" y="1597588"/>
            <a:ext cx="8534400" cy="43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7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Reactions of Esters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5"/>
          <a:stretch/>
        </p:blipFill>
        <p:spPr>
          <a:xfrm>
            <a:off x="925285" y="1149323"/>
            <a:ext cx="7260772" cy="521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995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Formation of Lactones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48334" y="1488168"/>
            <a:ext cx="8077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altLang="en-US" sz="2400" dirty="0" smtClean="0">
                <a:ea typeface="ＭＳ Ｐゴシック" pitchFamily="-110" charset="-128"/>
              </a:rPr>
              <a:t>Formation is favored for five- and six-membered rings.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8333" y="3722915"/>
            <a:ext cx="849086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altLang="en-US" dirty="0" smtClean="0"/>
              <a:t>For </a:t>
            </a:r>
            <a:r>
              <a:rPr lang="en-US" altLang="en-US" dirty="0"/>
              <a:t>larger rings, remove water to shift </a:t>
            </a:r>
            <a:r>
              <a:rPr lang="en-US" altLang="en-US" dirty="0" smtClean="0"/>
              <a:t>equilibrium toward </a:t>
            </a:r>
            <a:r>
              <a:rPr lang="en-US" altLang="en-US" dirty="0"/>
              <a:t>products.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3"/>
          <a:stretch/>
        </p:blipFill>
        <p:spPr>
          <a:xfrm>
            <a:off x="1812467" y="2217089"/>
            <a:ext cx="5225134" cy="1211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3"/>
          <a:stretch/>
        </p:blipFill>
        <p:spPr>
          <a:xfrm>
            <a:off x="304800" y="4749121"/>
            <a:ext cx="8534400" cy="158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7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Reactions of 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1"/>
          <a:stretch/>
        </p:blipFill>
        <p:spPr>
          <a:xfrm>
            <a:off x="304800" y="1947672"/>
            <a:ext cx="8534400" cy="279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92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Dehydration of Amides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to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>
          <a:xfrm>
            <a:off x="359223" y="4299858"/>
            <a:ext cx="8675919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600" smtClean="0">
                <a:solidFill>
                  <a:srgbClr val="000000"/>
                </a:solidFill>
                <a:ea typeface="ＭＳ Ｐゴシック" pitchFamily="-110" charset="-128"/>
              </a:rPr>
              <a:t>Strong dehydrating agents can eliminate the elements of water from a primary amide to give a nitrile.</a:t>
            </a:r>
            <a:endParaRPr lang="en-US" altLang="en-US" sz="2600" smtClean="0">
              <a:ea typeface="ＭＳ Ｐゴシック" pitchFamily="-110" charset="-128"/>
            </a:endParaRPr>
          </a:p>
          <a:p>
            <a:pPr>
              <a:spcBef>
                <a:spcPts val="0"/>
              </a:spcBef>
            </a:pPr>
            <a:r>
              <a:rPr lang="en-US" altLang="en-US" sz="2600" smtClean="0">
                <a:solidFill>
                  <a:srgbClr val="000000"/>
                </a:solidFill>
                <a:ea typeface="ＭＳ Ｐゴシック" pitchFamily="-110" charset="-128"/>
              </a:rPr>
              <a:t>Phosphorus oxychloride (POCl</a:t>
            </a:r>
            <a:r>
              <a:rPr lang="en-US" altLang="en-US" sz="2600" baseline="-25000" smtClean="0">
                <a:solidFill>
                  <a:srgbClr val="000000"/>
                </a:solidFill>
                <a:ea typeface="ＭＳ Ｐゴシック" pitchFamily="-110" charset="-128"/>
              </a:rPr>
              <a:t>3</a:t>
            </a:r>
            <a:r>
              <a:rPr lang="en-US" altLang="en-US" sz="2600" smtClean="0">
                <a:solidFill>
                  <a:srgbClr val="000000"/>
                </a:solidFill>
                <a:ea typeface="ＭＳ Ｐゴシック" pitchFamily="-110" charset="-128"/>
              </a:rPr>
              <a:t>) or phosphorus pentoxide (P</a:t>
            </a:r>
            <a:r>
              <a:rPr lang="en-US" altLang="en-US" sz="2600" baseline="-25000" smtClean="0">
                <a:solidFill>
                  <a:srgbClr val="000000"/>
                </a:solidFill>
                <a:ea typeface="ＭＳ Ｐゴシック" pitchFamily="-110" charset="-128"/>
              </a:rPr>
              <a:t>2</a:t>
            </a:r>
            <a:r>
              <a:rPr lang="en-US" altLang="en-US" sz="2600" smtClean="0">
                <a:solidFill>
                  <a:srgbClr val="000000"/>
                </a:solidFill>
                <a:ea typeface="ＭＳ Ｐゴシック" pitchFamily="-110" charset="-128"/>
              </a:rPr>
              <a:t>O</a:t>
            </a:r>
            <a:r>
              <a:rPr lang="en-US" altLang="en-US" sz="2600" baseline="-25000" smtClean="0">
                <a:solidFill>
                  <a:srgbClr val="000000"/>
                </a:solidFill>
                <a:ea typeface="ＭＳ Ｐゴシック" pitchFamily="-110" charset="-128"/>
              </a:rPr>
              <a:t>5</a:t>
            </a:r>
            <a:r>
              <a:rPr lang="en-US" altLang="en-US" sz="2600" smtClean="0">
                <a:solidFill>
                  <a:srgbClr val="000000"/>
                </a:solidFill>
                <a:ea typeface="ＭＳ Ｐゴシック" pitchFamily="-110" charset="-128"/>
              </a:rPr>
              <a:t>) can be used as dehydrating agents.</a:t>
            </a:r>
            <a:endParaRPr lang="en-US" altLang="en-US" sz="26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9" r="23852" b="62354"/>
          <a:stretch/>
        </p:blipFill>
        <p:spPr>
          <a:xfrm>
            <a:off x="1808884" y="2184327"/>
            <a:ext cx="5776596" cy="136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58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Formation of Lactams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37448" y="4582888"/>
            <a:ext cx="8654152" cy="1828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Five-membered lactams (</a:t>
            </a:r>
            <a:r>
              <a:rPr lang="en-US" altLang="en-US" sz="260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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-lactams) and six-membered lactams (</a:t>
            </a:r>
            <a:r>
              <a:rPr lang="en-US" altLang="en-US" sz="2600" i="1" dirty="0" smtClean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 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-lactams) often form on heating or adding a dehydrating agent to the appropriate </a:t>
            </a:r>
            <a:r>
              <a:rPr lang="en-US" altLang="en-US" sz="26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 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-amino acid or </a:t>
            </a:r>
            <a:b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600" i="1" dirty="0">
                <a:solidFill>
                  <a:srgbClr val="000000"/>
                </a:solidFill>
                <a:latin typeface="Symbol" pitchFamily="18" charset="2"/>
                <a:ea typeface="ＭＳ Ｐゴシック" pitchFamily="-110" charset="-128"/>
                <a:sym typeface="Symbol"/>
              </a:rPr>
              <a:t> </a:t>
            </a:r>
            <a:r>
              <a:rPr lang="en-US" altLang="en-US" sz="2600" dirty="0" smtClean="0">
                <a:solidFill>
                  <a:srgbClr val="000000"/>
                </a:solidFill>
                <a:ea typeface="ＭＳ Ｐゴシック" pitchFamily="-110" charset="-128"/>
              </a:rPr>
              <a:t>-amino acid.</a:t>
            </a:r>
            <a:endParaRPr lang="en-US" altLang="en-US" sz="26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57"/>
          <a:stretch/>
        </p:blipFill>
        <p:spPr>
          <a:xfrm>
            <a:off x="1850567" y="1355368"/>
            <a:ext cx="5627914" cy="28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035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l-GR" altLang="en-US" sz="4400" b="0" i="1" dirty="0" smtClean="0">
                <a:solidFill>
                  <a:srgbClr val="000000"/>
                </a:solidFill>
                <a:latin typeface="Symbol" charset="2"/>
                <a:ea typeface="ＭＳ Ｐゴシック" pitchFamily="-110" charset="-128"/>
                <a:cs typeface="Symbol" charset="2"/>
                <a:sym typeface="Symbol"/>
              </a:rPr>
              <a:t>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  <a:cs typeface="Arial"/>
              </a:rPr>
              <a:t>-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Lactams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48333" y="4278085"/>
            <a:ext cx="8665037" cy="142602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Unusually reactive, four-membered ring amides are capable of acylating a variety of nucleophiles.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They are found in three important classes of antibiotics: </a:t>
            </a:r>
            <a:r>
              <a:rPr lang="en-US" altLang="en-US" sz="2400" i="1" smtClean="0">
                <a:ea typeface="ＭＳ Ｐゴシック" pitchFamily="-110" charset="-128"/>
              </a:rPr>
              <a:t>penicillins, cephalosporins, </a:t>
            </a:r>
            <a:r>
              <a:rPr lang="en-US" altLang="en-US" sz="2400" smtClean="0">
                <a:ea typeface="ＭＳ Ｐゴシック" pitchFamily="-110" charset="-128"/>
              </a:rPr>
              <a:t>and</a:t>
            </a:r>
            <a:r>
              <a:rPr lang="en-US" altLang="en-US" sz="2400" i="1" smtClean="0">
                <a:ea typeface="ＭＳ Ｐゴシック" pitchFamily="-110" charset="-128"/>
              </a:rPr>
              <a:t> carbapenems</a:t>
            </a:r>
            <a:r>
              <a:rPr lang="en-US" altLang="en-US" sz="2400" smtClean="0">
                <a:ea typeface="ＭＳ Ｐゴシック" pitchFamily="-110" charset="-128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3"/>
          <a:stretch/>
        </p:blipFill>
        <p:spPr>
          <a:xfrm>
            <a:off x="304800" y="2026920"/>
            <a:ext cx="8534400" cy="15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0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</a:t>
            </a:r>
            <a:r>
              <a:rPr lang="el-GR" altLang="en-US" sz="4400" b="0" i="1" dirty="0" smtClean="0">
                <a:solidFill>
                  <a:srgbClr val="000000"/>
                </a:solidFill>
                <a:latin typeface="Symbol" charset="2"/>
                <a:ea typeface="ＭＳ Ｐゴシック" pitchFamily="-110" charset="-128"/>
                <a:cs typeface="Symbol" charset="2"/>
                <a:sym typeface="Symbol"/>
              </a:rPr>
              <a:t>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-Lactam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Acylation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4" y="4136572"/>
            <a:ext cx="8719466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The nucleophile attacks the carbonyl of the four-membered ring amide, forming a tetrahedral intermediate.  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The nitrogen is eliminated and the carbonyl reformed.</a:t>
            </a:r>
          </a:p>
          <a:p>
            <a:pPr>
              <a:lnSpc>
                <a:spcPct val="90000"/>
              </a:lnSpc>
            </a:pPr>
            <a:r>
              <a:rPr lang="en-US" altLang="en-US" sz="2400" smtClean="0">
                <a:ea typeface="ＭＳ Ｐゴシック" pitchFamily="-110" charset="-128"/>
              </a:rPr>
              <a:t>Protonation of the nitrogen is the last step of the reaction.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8"/>
          <a:stretch/>
        </p:blipFill>
        <p:spPr>
          <a:xfrm>
            <a:off x="304800" y="1811382"/>
            <a:ext cx="8534400" cy="161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7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Action of </a:t>
            </a:r>
            <a:r>
              <a:rPr lang="el-GR" altLang="en-US" sz="4400" b="0" i="1" dirty="0" smtClean="0">
                <a:solidFill>
                  <a:srgbClr val="000000"/>
                </a:solidFill>
                <a:latin typeface="Symbol" charset="2"/>
                <a:ea typeface="ＭＳ Ｐゴシック" pitchFamily="-110" charset="-128"/>
                <a:cs typeface="Symbol" charset="2"/>
                <a:sym typeface="Symbol"/>
              </a:rPr>
              <a:t>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-Lactam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Antibiotics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685800" y="4648200"/>
            <a:ext cx="7772400" cy="1600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</a:t>
            </a:r>
            <a:r>
              <a:rPr lang="el-GR" altLang="en-US" sz="2400" i="1" smtClean="0">
                <a:solidFill>
                  <a:srgbClr val="000000"/>
                </a:solidFill>
                <a:latin typeface="Symbol" charset="2"/>
                <a:ea typeface="ＭＳ Ｐゴシック" pitchFamily="-110" charset="-128"/>
                <a:cs typeface="Symbol" charset="2"/>
                <a:sym typeface="Symbol"/>
              </a:rPr>
              <a:t></a:t>
            </a:r>
            <a:r>
              <a:rPr lang="en-US" altLang="en-US" sz="2400" smtClean="0">
                <a:ea typeface="ＭＳ Ｐゴシック" pitchFamily="-110" charset="-128"/>
              </a:rPr>
              <a:t>-</a:t>
            </a:r>
            <a:r>
              <a:rPr lang="en-US" altLang="en-US" sz="2400" dirty="0" smtClean="0">
                <a:ea typeface="ＭＳ Ｐゴシック" pitchFamily="-110" charset="-128"/>
              </a:rPr>
              <a:t>lactams work by interfering with the synthesis of bacterial cell walls.  </a:t>
            </a:r>
          </a:p>
          <a:p>
            <a:pPr>
              <a:lnSpc>
                <a:spcPct val="90000"/>
              </a:lnSpc>
            </a:pPr>
            <a:r>
              <a:rPr lang="en-US" altLang="en-US" sz="2400" dirty="0" smtClean="0"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ea typeface="ＭＳ Ｐゴシック" pitchFamily="-110" charset="-128"/>
              </a:rPr>
              <a:t>acylated</a:t>
            </a:r>
            <a:r>
              <a:rPr lang="en-US" altLang="en-US" sz="2400" dirty="0" smtClean="0">
                <a:ea typeface="ＭＳ Ｐゴシック" pitchFamily="-110" charset="-128"/>
              </a:rPr>
              <a:t> enzyme is inactive for synthesis of the cell wall protein.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6"/>
          <a:stretch/>
        </p:blipFill>
        <p:spPr>
          <a:xfrm>
            <a:off x="779746" y="1695551"/>
            <a:ext cx="7438884" cy="280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1"/>
          <a:stretch/>
        </p:blipFill>
        <p:spPr>
          <a:xfrm>
            <a:off x="304800" y="1480457"/>
            <a:ext cx="8534400" cy="424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4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Resonance Representation </a:t>
            </a:r>
            <a:r>
              <a:rPr lang="en-US" sz="4400" b="0" dirty="0" smtClean="0">
                <a:solidFill>
                  <a:schemeClr val="tx1"/>
                </a:solidFill>
              </a:rPr>
              <a:t/>
            </a:r>
            <a:br>
              <a:rPr lang="en-US" sz="4400" b="0" dirty="0" smtClean="0">
                <a:solidFill>
                  <a:schemeClr val="tx1"/>
                </a:solidFill>
              </a:rPr>
            </a:br>
            <a:r>
              <a:rPr lang="en-US" sz="4400" b="0" dirty="0" smtClean="0">
                <a:solidFill>
                  <a:schemeClr val="tx1"/>
                </a:solidFill>
              </a:rPr>
              <a:t>of </a:t>
            </a:r>
            <a:r>
              <a:rPr lang="en-US" sz="4400" b="0" dirty="0">
                <a:solidFill>
                  <a:schemeClr val="tx1"/>
                </a:solidFill>
              </a:rPr>
              <a:t>Amides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"/>
          <a:stretch/>
        </p:blipFill>
        <p:spPr>
          <a:xfrm>
            <a:off x="304800" y="2292096"/>
            <a:ext cx="8534400" cy="332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386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Reactions of Nitriles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7"/>
          <a:stretch/>
        </p:blipFill>
        <p:spPr>
          <a:xfrm>
            <a:off x="304800" y="1691640"/>
            <a:ext cx="8534400" cy="330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63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Thioesters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4" name="Text Placeholder 6"/>
          <p:cNvSpPr txBox="1">
            <a:spLocks/>
          </p:cNvSpPr>
          <p:nvPr/>
        </p:nvSpPr>
        <p:spPr>
          <a:xfrm>
            <a:off x="348334" y="4365172"/>
            <a:ext cx="7772400" cy="19812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ea typeface="ＭＳ Ｐゴシック" pitchFamily="-110" charset="-128"/>
              </a:rPr>
              <a:t>A </a:t>
            </a:r>
            <a:r>
              <a:rPr lang="en-US" altLang="en-US" sz="2800" b="1" smtClean="0">
                <a:ea typeface="ＭＳ Ｐゴシック" pitchFamily="-110" charset="-128"/>
              </a:rPr>
              <a:t>thioester </a:t>
            </a:r>
            <a:r>
              <a:rPr lang="en-US" altLang="en-US" sz="2800" smtClean="0">
                <a:ea typeface="ＭＳ Ｐゴシック" pitchFamily="-110" charset="-128"/>
              </a:rPr>
              <a:t>is</a:t>
            </a:r>
            <a:r>
              <a:rPr lang="en-US" altLang="en-US" sz="2800" b="1" smtClean="0">
                <a:ea typeface="ＭＳ Ｐゴシック" pitchFamily="-110" charset="-128"/>
              </a:rPr>
              <a:t> </a:t>
            </a:r>
            <a:r>
              <a:rPr lang="en-US" altLang="en-US" sz="2800" smtClean="0">
                <a:ea typeface="ＭＳ Ｐゴシック" pitchFamily="-110" charset="-128"/>
              </a:rPr>
              <a:t>formed from a carboxylic acid and a thiol. 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Thioesters are also called </a:t>
            </a:r>
            <a:r>
              <a:rPr lang="en-US" altLang="en-US" sz="2800" b="1" smtClean="0">
                <a:ea typeface="ＭＳ Ｐゴシック" pitchFamily="-110" charset="-128"/>
              </a:rPr>
              <a:t>thiol esters</a:t>
            </a:r>
            <a:r>
              <a:rPr lang="en-US" altLang="en-US" sz="2800" i="1" smtClean="0">
                <a:ea typeface="ＭＳ Ｐゴシック" pitchFamily="-110" charset="-128"/>
              </a:rPr>
              <a:t> </a:t>
            </a:r>
            <a:r>
              <a:rPr lang="en-US" altLang="en-US" sz="2800" smtClean="0">
                <a:ea typeface="ＭＳ Ｐゴシック" pitchFamily="-110" charset="-128"/>
              </a:rPr>
              <a:t>to emphasize that they are derivatives of thiols.</a:t>
            </a:r>
            <a:endParaRPr lang="en-US" altLang="en-US" sz="2800" dirty="0" smtClean="0">
              <a:ea typeface="ＭＳ Ｐゴシック" pitchFamily="-110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6"/>
          <a:stretch/>
        </p:blipFill>
        <p:spPr>
          <a:xfrm>
            <a:off x="304800" y="1268839"/>
            <a:ext cx="8534400" cy="257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3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Resonance Overlap in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Esters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and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Thioesters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6" y="4463142"/>
            <a:ext cx="8708578" cy="1915887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The resonance overlap in a thioester is not as effective as that in an ester.</a:t>
            </a:r>
          </a:p>
          <a:p>
            <a:r>
              <a:rPr lang="en-US" altLang="en-US" sz="2800" smtClean="0">
                <a:ea typeface="ＭＳ Ｐゴシック" pitchFamily="-110" charset="-128"/>
              </a:rPr>
              <a:t>Thioesters are more reactive toward nucleophilic acyl substitution than are normal esters.</a:t>
            </a:r>
            <a:endParaRPr lang="en-US" altLang="en-US" sz="28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25"/>
          <a:stretch/>
        </p:blipFill>
        <p:spPr>
          <a:xfrm>
            <a:off x="990599" y="1778035"/>
            <a:ext cx="7162799" cy="240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15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Structure of Coenzyme A (CoA)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45" y="5029200"/>
            <a:ext cx="8229600" cy="1066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800" smtClean="0">
                <a:solidFill>
                  <a:srgbClr val="000000"/>
                </a:solidFill>
                <a:ea typeface="ＭＳ Ｐゴシック" pitchFamily="-110" charset="-128"/>
              </a:rPr>
              <a:t>Coenzyme A (CoA) is a thiol whose thioesters serve as a biochemical acyl transfer reagents.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0"/>
          <a:stretch/>
        </p:blipFill>
        <p:spPr>
          <a:xfrm>
            <a:off x="304800" y="1651908"/>
            <a:ext cx="8534400" cy="276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Mechanism of Action </a:t>
            </a: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/>
            </a:r>
            <a:b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4400" b="0" dirty="0" smtClean="0">
                <a:solidFill>
                  <a:srgbClr val="000000"/>
                </a:solidFill>
                <a:ea typeface="ＭＳ Ｐゴシック" pitchFamily="-110" charset="-128"/>
              </a:rPr>
              <a:t>of Acetyl 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CoA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2" y="4136571"/>
            <a:ext cx="8719468" cy="189411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Acetyl CoA transfers an acetyl group to a nucleophile, with coenzyme A serving as the leaving group.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Thioesters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are not so prone to hydrolysis, yet they are excellent selective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acylating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reagents; therefore,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thioesters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are common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acylating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agents in living systems.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39" b="4075"/>
          <a:stretch/>
        </p:blipFill>
        <p:spPr>
          <a:xfrm>
            <a:off x="440866" y="2228850"/>
            <a:ext cx="853440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293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Carbamate</a:t>
            </a:r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 Esters from </a:t>
            </a:r>
            <a:r>
              <a:rPr lang="en-US" altLang="en-US" sz="4400" b="0" dirty="0" err="1">
                <a:solidFill>
                  <a:srgbClr val="000000"/>
                </a:solidFill>
                <a:ea typeface="ＭＳ Ｐゴシック" pitchFamily="-110" charset="-128"/>
              </a:rPr>
              <a:t>Isocyanates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>
          <a:xfrm>
            <a:off x="304800" y="1797014"/>
            <a:ext cx="8534400" cy="434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47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Polycarbonate Synthesis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348334" y="4757062"/>
            <a:ext cx="8643266" cy="1676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Polycarbonates are polymers bonded to the carbonate ester linkage.</a:t>
            </a:r>
            <a:endParaRPr lang="en-US" altLang="en-US" sz="2400" dirty="0" smtClean="0">
              <a:ea typeface="ＭＳ Ｐゴシック" pitchFamily="-110" charset="-128"/>
            </a:endParaRPr>
          </a:p>
          <a:p>
            <a:pPr>
              <a:lnSpc>
                <a:spcPct val="80000"/>
              </a:lnSpc>
            </a:pP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The </a:t>
            </a: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diol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used to make Lexan</a:t>
            </a:r>
            <a:r>
              <a:rPr lang="en-US" altLang="en-US" sz="2400" baseline="30000" dirty="0" smtClean="0">
                <a:solidFill>
                  <a:srgbClr val="000000"/>
                </a:solidFill>
                <a:ea typeface="ＭＳ Ｐゴシック" pitchFamily="-110" charset="-128"/>
              </a:rPr>
              <a:t>®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is a phenol called </a:t>
            </a:r>
            <a:b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</a:br>
            <a:r>
              <a:rPr lang="en-US" altLang="en-US" sz="2400" dirty="0" err="1" smtClean="0">
                <a:solidFill>
                  <a:srgbClr val="000000"/>
                </a:solidFill>
                <a:ea typeface="ＭＳ Ｐゴシック" pitchFamily="-110" charset="-128"/>
              </a:rPr>
              <a:t>bisphenol</a:t>
            </a:r>
            <a:r>
              <a:rPr lang="en-US" altLang="en-US" sz="2400" dirty="0" smtClean="0">
                <a:solidFill>
                  <a:srgbClr val="000000"/>
                </a:solidFill>
                <a:ea typeface="ＭＳ Ｐゴシック" pitchFamily="-110" charset="-128"/>
              </a:rPr>
              <a:t> A, a common intermediate in polyester and polyurethane synthesis.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34"/>
          <a:stretch/>
        </p:blipFill>
        <p:spPr>
          <a:xfrm>
            <a:off x="674910" y="1193072"/>
            <a:ext cx="7990113" cy="31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83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en-US" sz="4400" b="0" dirty="0">
                <a:solidFill>
                  <a:srgbClr val="000000"/>
                </a:solidFill>
                <a:ea typeface="ＭＳ Ｐゴシック" pitchFamily="-110" charset="-128"/>
              </a:rPr>
              <a:t>Synthesis of Polyurethanes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sp>
        <p:nvSpPr>
          <p:cNvPr id="6" name="Rectangle 6"/>
          <p:cNvSpPr txBox="1">
            <a:spLocks noChangeArrowheads="1"/>
          </p:cNvSpPr>
          <p:nvPr/>
        </p:nvSpPr>
        <p:spPr>
          <a:xfrm>
            <a:off x="348334" y="4953000"/>
            <a:ext cx="7772400" cy="1143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80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pitchFamily="80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Reaction of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b="1" smtClean="0">
                <a:solidFill>
                  <a:srgbClr val="000000"/>
                </a:solidFill>
                <a:ea typeface="ＭＳ Ｐゴシック" pitchFamily="-110" charset="-128"/>
              </a:rPr>
              <a:t>toluene diisocyanate</a:t>
            </a:r>
            <a:r>
              <a:rPr lang="en-US" altLang="en-US" sz="2400" i="1" smtClean="0">
                <a:solidFill>
                  <a:srgbClr val="000000"/>
                </a:solidFill>
                <a:ea typeface="ＭＳ Ｐゴシック" pitchFamily="-110" charset="-128"/>
              </a:rPr>
              <a:t> </a:t>
            </a:r>
            <a:r>
              <a:rPr lang="en-US" altLang="en-US" sz="2400" smtClean="0">
                <a:solidFill>
                  <a:srgbClr val="000000"/>
                </a:solidFill>
                <a:ea typeface="ＭＳ Ｐゴシック" pitchFamily="-110" charset="-128"/>
              </a:rPr>
              <a:t>with ethylene glycol produces one of the most common forms of polyurethanes.</a:t>
            </a:r>
            <a:endParaRPr lang="en-US" altLang="en-US" sz="2400" dirty="0" smtClean="0">
              <a:solidFill>
                <a:srgbClr val="000000"/>
              </a:solidFill>
              <a:ea typeface="ＭＳ Ｐゴシック" pitchFamily="-110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"/>
          <a:stretch/>
        </p:blipFill>
        <p:spPr>
          <a:xfrm>
            <a:off x="304800" y="1571461"/>
            <a:ext cx="8534400" cy="281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2066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400" b="0" dirty="0">
                <a:solidFill>
                  <a:schemeClr val="tx1"/>
                </a:solidFill>
              </a:rPr>
              <a:t>Amide Substitution and Naming</a:t>
            </a:r>
            <a:endParaRPr lang="en-US" sz="4400" b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41"/>
          <a:stretch/>
        </p:blipFill>
        <p:spPr>
          <a:xfrm>
            <a:off x="304800" y="4634702"/>
            <a:ext cx="8534400" cy="13959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92"/>
          <a:stretch/>
        </p:blipFill>
        <p:spPr>
          <a:xfrm>
            <a:off x="304800" y="2997055"/>
            <a:ext cx="8534400" cy="10850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2"/>
          <a:stretch/>
        </p:blipFill>
        <p:spPr>
          <a:xfrm>
            <a:off x="1431471" y="1365068"/>
            <a:ext cx="6281057" cy="12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33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15142</TotalTime>
  <Words>1851</Words>
  <Application>Microsoft Macintosh PowerPoint</Application>
  <PresentationFormat>On-screen Show (4:3)</PresentationFormat>
  <Paragraphs>275</Paragraphs>
  <Slides>87</Slides>
  <Notes>87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HA5Lect_template</vt:lpstr>
      <vt:lpstr>2_Default Design</vt:lpstr>
      <vt:lpstr>PowerPoint Presentation</vt:lpstr>
      <vt:lpstr>Carboxylic Acid Derivatives</vt:lpstr>
      <vt:lpstr>Some Naturally Occurring Esters and Amides</vt:lpstr>
      <vt:lpstr>Structures and Nomenclature  of Acid Derivatives</vt:lpstr>
      <vt:lpstr>Common and Systematic Names for Some Acids, Alcohols, and Esters</vt:lpstr>
      <vt:lpstr>Lactones</vt:lpstr>
      <vt:lpstr>Amides</vt:lpstr>
      <vt:lpstr>Resonance Representation  of Amides</vt:lpstr>
      <vt:lpstr>Amide Substitution and Naming</vt:lpstr>
      <vt:lpstr>Lactams</vt:lpstr>
      <vt:lpstr>Nitriles</vt:lpstr>
      <vt:lpstr>Electronic Structure of Nitriles</vt:lpstr>
      <vt:lpstr>Acid Halides</vt:lpstr>
      <vt:lpstr>Acid Halides</vt:lpstr>
      <vt:lpstr>Acid Anhydrides</vt:lpstr>
      <vt:lpstr>Acid Anhydrides</vt:lpstr>
      <vt:lpstr>Naming Acid Anhydrides</vt:lpstr>
      <vt:lpstr>Nomenclature of  Multifunctional Compounds</vt:lpstr>
      <vt:lpstr>PowerPoint Presentation</vt:lpstr>
      <vt:lpstr>Physical Properties of Carboxylic Acid Derivatives</vt:lpstr>
      <vt:lpstr>Resonance</vt:lpstr>
      <vt:lpstr>Solubility of Carboxylic  Acid Derivatives</vt:lpstr>
      <vt:lpstr>Spectroscopy of Carboxylic  Acid Derivatives</vt:lpstr>
      <vt:lpstr>PowerPoint Presentation</vt:lpstr>
      <vt:lpstr>Amides, Lactones, Lactams, Nitriles, Acid Halides, and Anhydrides</vt:lpstr>
      <vt:lpstr>NMR Spectroscopy: 1H NMR</vt:lpstr>
      <vt:lpstr>DMF 1H NMR</vt:lpstr>
      <vt:lpstr>Nucleophilic Acyl Substitution</vt:lpstr>
      <vt:lpstr>Mechanism of Acyl Substitution</vt:lpstr>
      <vt:lpstr>Reactivity of Acid Derivatives</vt:lpstr>
      <vt:lpstr>Interconversion of Derivatives</vt:lpstr>
      <vt:lpstr>Acid Chloride to Anhydride</vt:lpstr>
      <vt:lpstr>Acid Chloride to Ester</vt:lpstr>
      <vt:lpstr>Acid Chloride to Amide</vt:lpstr>
      <vt:lpstr>Anhydride to Ester</vt:lpstr>
      <vt:lpstr>Anhydride to Amide</vt:lpstr>
      <vt:lpstr>Ester to Amide: Ammonolysis</vt:lpstr>
      <vt:lpstr>Leaving Groups in Nucleophilic Acyl Substitution</vt:lpstr>
      <vt:lpstr>Energy Diagram</vt:lpstr>
      <vt:lpstr>Transesterification</vt:lpstr>
      <vt:lpstr>Acid-Catalyzed Transesterification Mechanism</vt:lpstr>
      <vt:lpstr>Base-Catalyzed Transesterification Mechanism</vt:lpstr>
      <vt:lpstr>Hydrolysis of Acid  Chlorides and Anhydrides</vt:lpstr>
      <vt:lpstr>Hydrolysis of Esters: Saponification</vt:lpstr>
      <vt:lpstr>Saponification</vt:lpstr>
      <vt:lpstr>Hydrolysis of Amides</vt:lpstr>
      <vt:lpstr>Basic Hydrolysis of Amides</vt:lpstr>
      <vt:lpstr>Acid Hydrolysis of Amides</vt:lpstr>
      <vt:lpstr>Hydrolysis of Nitriles</vt:lpstr>
      <vt:lpstr>Base-Catalyzed Hydrolysis  of a Nitrile</vt:lpstr>
      <vt:lpstr>Reduction of Esters to Alcohols</vt:lpstr>
      <vt:lpstr>Mechanism of Reduction  of Esters</vt:lpstr>
      <vt:lpstr>Reduction of Acyl Halides  to Aldehydes</vt:lpstr>
      <vt:lpstr>Reduction to Aldehydes  with DIBAL</vt:lpstr>
      <vt:lpstr>Reduction of an Amide  to an Amine </vt:lpstr>
      <vt:lpstr>Reduction of an Amide</vt:lpstr>
      <vt:lpstr>Reduction of Nitriles  to Primary Amines</vt:lpstr>
      <vt:lpstr>Organometallic Reagents</vt:lpstr>
      <vt:lpstr>Mechanism of Grignard Addition</vt:lpstr>
      <vt:lpstr>Dialkylcuprate Reagents</vt:lpstr>
      <vt:lpstr>Reaction of Nitriles  with Grignards</vt:lpstr>
      <vt:lpstr>Synthesis of Acid Chlorides</vt:lpstr>
      <vt:lpstr>Acid Chloride Reactions (1)</vt:lpstr>
      <vt:lpstr>Acid Chloride Reactions (2)</vt:lpstr>
      <vt:lpstr>Friedel–Crafts Acylation</vt:lpstr>
      <vt:lpstr>General Anhydride Synthesis</vt:lpstr>
      <vt:lpstr>Reaction of Anhydrides</vt:lpstr>
      <vt:lpstr>Friedel–Crafts Acylation  Using Anhydrides</vt:lpstr>
      <vt:lpstr>Acetic Formic Anhydride</vt:lpstr>
      <vt:lpstr>Synthesis of Esters</vt:lpstr>
      <vt:lpstr>Reactions of Esters</vt:lpstr>
      <vt:lpstr>Formation of Lactones</vt:lpstr>
      <vt:lpstr>Reactions of Amides</vt:lpstr>
      <vt:lpstr>Dehydration of Amides  to Nitriles</vt:lpstr>
      <vt:lpstr>Formation of Lactams</vt:lpstr>
      <vt:lpstr>-Lactams</vt:lpstr>
      <vt:lpstr>Mechanism of -Lactam Acylation</vt:lpstr>
      <vt:lpstr>Action of -Lactam Antibiotics</vt:lpstr>
      <vt:lpstr>Synthesis of Nitriles</vt:lpstr>
      <vt:lpstr>Reactions of Nitriles</vt:lpstr>
      <vt:lpstr>Thioesters</vt:lpstr>
      <vt:lpstr>Resonance Overlap in  Esters and Thioesters</vt:lpstr>
      <vt:lpstr>Structure of Coenzyme A (CoA)</vt:lpstr>
      <vt:lpstr>Mechanism of Action  of Acetyl CoA</vt:lpstr>
      <vt:lpstr>Synthesis of Carbamate Esters from Isocyanates</vt:lpstr>
      <vt:lpstr>Polycarbonate Synthesis</vt:lpstr>
      <vt:lpstr>Synthesis of Polyurethanes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Admin Admin</cp:lastModifiedBy>
  <cp:revision>326</cp:revision>
  <dcterms:created xsi:type="dcterms:W3CDTF">2007-09-26T05:29:17Z</dcterms:created>
  <dcterms:modified xsi:type="dcterms:W3CDTF">2016-04-14T19:20:57Z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