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305" r:id="rId6"/>
    <p:sldId id="260" r:id="rId7"/>
    <p:sldId id="306" r:id="rId8"/>
    <p:sldId id="261" r:id="rId9"/>
    <p:sldId id="334" r:id="rId10"/>
    <p:sldId id="307" r:id="rId11"/>
    <p:sldId id="308" r:id="rId12"/>
    <p:sldId id="263" r:id="rId13"/>
    <p:sldId id="264" r:id="rId14"/>
    <p:sldId id="309" r:id="rId15"/>
    <p:sldId id="265" r:id="rId16"/>
    <p:sldId id="266" r:id="rId17"/>
    <p:sldId id="310" r:id="rId18"/>
    <p:sldId id="311" r:id="rId19"/>
    <p:sldId id="270" r:id="rId20"/>
    <p:sldId id="336" r:id="rId21"/>
    <p:sldId id="312" r:id="rId22"/>
    <p:sldId id="271" r:id="rId23"/>
    <p:sldId id="302" r:id="rId24"/>
    <p:sldId id="303" r:id="rId25"/>
    <p:sldId id="337" r:id="rId26"/>
    <p:sldId id="272" r:id="rId27"/>
    <p:sldId id="273" r:id="rId28"/>
    <p:sldId id="313" r:id="rId29"/>
    <p:sldId id="274" r:id="rId30"/>
    <p:sldId id="344" r:id="rId31"/>
    <p:sldId id="275" r:id="rId32"/>
    <p:sldId id="277" r:id="rId33"/>
    <p:sldId id="278" r:id="rId34"/>
    <p:sldId id="282" r:id="rId35"/>
    <p:sldId id="316" r:id="rId36"/>
    <p:sldId id="317" r:id="rId37"/>
    <p:sldId id="318" r:id="rId38"/>
    <p:sldId id="319" r:id="rId39"/>
    <p:sldId id="286" r:id="rId40"/>
    <p:sldId id="320" r:id="rId41"/>
    <p:sldId id="321" r:id="rId42"/>
    <p:sldId id="322" r:id="rId43"/>
    <p:sldId id="323" r:id="rId44"/>
    <p:sldId id="338" r:id="rId45"/>
    <p:sldId id="348" r:id="rId46"/>
    <p:sldId id="293" r:id="rId47"/>
    <p:sldId id="324" r:id="rId48"/>
    <p:sldId id="325" r:id="rId49"/>
    <p:sldId id="326" r:id="rId50"/>
    <p:sldId id="327" r:id="rId51"/>
    <p:sldId id="328" r:id="rId52"/>
    <p:sldId id="296" r:id="rId53"/>
    <p:sldId id="329" r:id="rId54"/>
    <p:sldId id="330" r:id="rId55"/>
    <p:sldId id="331" r:id="rId56"/>
    <p:sldId id="332" r:id="rId57"/>
    <p:sldId id="300" r:id="rId58"/>
    <p:sldId id="349" r:id="rId59"/>
    <p:sldId id="350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6" autoAdjust="0"/>
    <p:restoredTop sz="89280" autoAdjust="0"/>
  </p:normalViewPr>
  <p:slideViewPr>
    <p:cSldViewPr showGuides="1">
      <p:cViewPr varScale="1">
        <p:scale>
          <a:sx n="81" d="100"/>
          <a:sy n="81" d="100"/>
        </p:scale>
        <p:origin x="-696" y="-102"/>
      </p:cViewPr>
      <p:guideLst>
        <p:guide orient="horz" pos="528"/>
        <p:guide pos="3648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latin typeface="Times New Roman" pitchFamily="-110" charset="-5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dirty="0" smtClean="0">
                <a:latin typeface="Times New Roman" pitchFamily="-110" charset="-5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latin typeface="Times New Roman" pitchFamily="-110" charset="-5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-110" charset="-52"/>
              </a:defRPr>
            </a:lvl1pPr>
          </a:lstStyle>
          <a:p>
            <a:pPr>
              <a:defRPr/>
            </a:pPr>
            <a:fld id="{8452F00F-3C9A-4373-B9F7-189FD0AB9B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267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710DCFD-57AB-4697-A6F9-237126A424D8}" type="slidenum">
              <a:rPr lang="en-US" altLang="en-US" sz="1200" b="0">
                <a:latin typeface="Times New Roman" pitchFamily="-110" charset="-52"/>
              </a:rPr>
              <a:pPr/>
              <a:t>1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1EB530F-1861-400E-8FAB-FD6AF6116029}" type="slidenum">
              <a:rPr lang="en-US" altLang="en-US" sz="1200" b="0">
                <a:latin typeface="Times New Roman" pitchFamily="-110" charset="-52"/>
              </a:rPr>
              <a:pPr/>
              <a:t>11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CFD111B-202F-4E85-B341-5B6B0C836874}" type="slidenum">
              <a:rPr lang="en-US" altLang="en-US" sz="1200" b="0">
                <a:latin typeface="Times New Roman" pitchFamily="-110" charset="-52"/>
              </a:rPr>
              <a:pPr/>
              <a:t>12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8BC1917-AE49-4E87-97EC-54A7E31F3A7D}" type="slidenum">
              <a:rPr lang="en-US" altLang="en-US" sz="1200" b="0">
                <a:latin typeface="Times New Roman" pitchFamily="-110" charset="-52"/>
              </a:rPr>
              <a:pPr/>
              <a:t>13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CC8734C-0CD3-4359-AC82-CEEC15719772}" type="slidenum">
              <a:rPr lang="en-US" altLang="en-US" sz="1200" b="0">
                <a:latin typeface="Times New Roman" pitchFamily="-110" charset="-52"/>
              </a:rPr>
              <a:pPr/>
              <a:t>14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3BC58E2-50C4-45A1-87FA-67091112C5A7}" type="slidenum">
              <a:rPr lang="en-US" altLang="en-US" sz="1200" b="0">
                <a:latin typeface="Times New Roman" pitchFamily="-110" charset="-52"/>
              </a:rPr>
              <a:pPr/>
              <a:t>15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386A570-C12C-4164-8E94-B64121D7843C}" type="slidenum">
              <a:rPr lang="en-US" altLang="en-US" sz="1200" b="0">
                <a:latin typeface="Times New Roman" pitchFamily="-110" charset="-52"/>
              </a:rPr>
              <a:pPr/>
              <a:t>16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193C7D1-50A3-4A67-BEE5-D80908CE344A}" type="slidenum">
              <a:rPr lang="en-US" altLang="en-US" sz="1200" b="0">
                <a:latin typeface="Times New Roman" pitchFamily="-110" charset="-52"/>
              </a:rPr>
              <a:pPr/>
              <a:t>17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F7E194C-1013-4BA5-8C97-3DA13B2AA114}" type="slidenum">
              <a:rPr lang="en-US" altLang="en-US" sz="1200" b="0">
                <a:latin typeface="Times New Roman" pitchFamily="-110" charset="-52"/>
              </a:rPr>
              <a:pPr/>
              <a:t>18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FD92ECC-4674-4415-99FB-25976FCD3108}" type="slidenum">
              <a:rPr lang="en-US" altLang="en-US" sz="1200" b="0">
                <a:latin typeface="Times New Roman" pitchFamily="-110" charset="-52"/>
              </a:rPr>
              <a:pPr/>
              <a:t>19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7A7F54DC-7084-4E13-8AED-C9FBE63D6F6C}" type="slidenum">
              <a:rPr lang="en-US" altLang="en-US" sz="1200" b="0">
                <a:latin typeface="Times New Roman" pitchFamily="-110" charset="-52"/>
              </a:rPr>
              <a:pPr/>
              <a:t>21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8378FA1-E630-44B0-8D4A-D89D7F04A15A}" type="slidenum">
              <a:rPr lang="en-US" altLang="en-US" sz="1200" b="0">
                <a:latin typeface="Times New Roman" pitchFamily="-110" charset="-52"/>
              </a:rPr>
              <a:pPr/>
              <a:t>2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F2C58C6-CD17-4B66-B778-E30D1239F121}" type="slidenum">
              <a:rPr lang="en-US" altLang="en-US" sz="1200" b="0">
                <a:latin typeface="Times New Roman" pitchFamily="-110" charset="-52"/>
              </a:rPr>
              <a:pPr/>
              <a:t>22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EC7A35B-AC73-43C7-9898-D986EEBB8097}" type="slidenum">
              <a:rPr lang="en-US" altLang="en-US" sz="1200" b="0">
                <a:latin typeface="Times New Roman" pitchFamily="-110" charset="-52"/>
              </a:rPr>
              <a:pPr/>
              <a:t>23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2C75157-7A6C-4ECC-B9F6-7D21F90E14A9}" type="slidenum">
              <a:rPr lang="en-US" altLang="en-US" sz="1200" b="0">
                <a:latin typeface="Times New Roman" pitchFamily="-110" charset="-52"/>
              </a:rPr>
              <a:pPr/>
              <a:t>24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494B48CA-0BEB-4023-B484-00BA63AD0263}" type="slidenum">
              <a:rPr lang="en-US" altLang="en-US" sz="1200" b="0">
                <a:latin typeface="Times New Roman" pitchFamily="-110" charset="-52"/>
              </a:rPr>
              <a:pPr/>
              <a:t>26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AF75A42-327E-434B-9B17-3ECDB8879CDC}" type="slidenum">
              <a:rPr lang="en-US" altLang="en-US" sz="1200" b="0">
                <a:latin typeface="Times New Roman" pitchFamily="-110" charset="-52"/>
              </a:rPr>
              <a:pPr/>
              <a:t>27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04983BDF-7418-40DB-91AA-6CF6D7C5734B}" type="slidenum">
              <a:rPr lang="en-US" altLang="en-US" sz="1200" b="0">
                <a:latin typeface="Times New Roman" pitchFamily="-110" charset="-52"/>
              </a:rPr>
              <a:pPr/>
              <a:t>28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0AF3300-BBC5-46C6-8739-CB5D4763B7C0}" type="slidenum">
              <a:rPr lang="en-US" altLang="en-US" sz="1200" b="0">
                <a:latin typeface="Times New Roman" pitchFamily="-110" charset="-52"/>
              </a:rPr>
              <a:pPr/>
              <a:t>29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6BBC9174-0C8B-4A16-85D5-CF4BAE377221}" type="slidenum">
              <a:rPr lang="en-US" altLang="en-US" sz="1200" b="0">
                <a:latin typeface="Times New Roman" pitchFamily="-110" charset="-52"/>
              </a:rPr>
              <a:pPr/>
              <a:t>30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64DF2C9-941D-4F30-AE80-3C65735A0828}" type="slidenum">
              <a:rPr lang="en-US" altLang="en-US" sz="1200" b="0">
                <a:latin typeface="Times New Roman" pitchFamily="-110" charset="-52"/>
              </a:rPr>
              <a:pPr/>
              <a:t>31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02C812A-5E0B-4234-A466-1A176A2AF24A}" type="slidenum">
              <a:rPr lang="en-US" altLang="en-US" sz="1200" b="0">
                <a:latin typeface="Times New Roman" pitchFamily="-110" charset="-52"/>
              </a:rPr>
              <a:pPr/>
              <a:t>32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CFA99C9-0F1C-4481-8BC6-C8F979050615}" type="slidenum">
              <a:rPr lang="en-US" altLang="en-US" sz="1200" b="0">
                <a:latin typeface="Times New Roman" pitchFamily="-110" charset="-52"/>
              </a:rPr>
              <a:pPr/>
              <a:t>3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69E4BC12-9550-4DED-A9B0-217BEEDEA6C8}" type="slidenum">
              <a:rPr lang="en-US" altLang="en-US" sz="1200" b="0">
                <a:latin typeface="Times New Roman" pitchFamily="-110" charset="-52"/>
              </a:rPr>
              <a:pPr/>
              <a:t>33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1AAB2397-1DBE-4412-9047-9ADD970907AC}" type="slidenum">
              <a:rPr lang="en-US" altLang="en-US" sz="1200" b="0">
                <a:latin typeface="Times New Roman" pitchFamily="-110" charset="-52"/>
              </a:rPr>
              <a:pPr/>
              <a:t>34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09F77F7-8BD5-4D75-BC22-3B506F4674AF}" type="slidenum">
              <a:rPr lang="en-US" altLang="en-US" sz="1200" b="0">
                <a:latin typeface="Times New Roman" pitchFamily="-110" charset="-52"/>
              </a:rPr>
              <a:pPr/>
              <a:t>35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E2D3775D-433D-4162-83AA-FEC4A857521E}" type="slidenum">
              <a:rPr lang="en-US" altLang="en-US" sz="1200" b="0">
                <a:latin typeface="Times New Roman" pitchFamily="-110" charset="-52"/>
              </a:rPr>
              <a:pPr/>
              <a:t>36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51A7D74-613B-4094-8F94-AE0F9023C7F4}" type="slidenum">
              <a:rPr lang="en-US" altLang="en-US" sz="1200" b="0">
                <a:latin typeface="Times New Roman" pitchFamily="-110" charset="-52"/>
              </a:rPr>
              <a:pPr/>
              <a:t>37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75F540B-4E4C-4014-9232-645E114B30A3}" type="slidenum">
              <a:rPr lang="en-US" altLang="en-US" sz="1200" b="0">
                <a:latin typeface="Times New Roman" pitchFamily="-110" charset="-52"/>
              </a:rPr>
              <a:pPr/>
              <a:t>38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FA7C5E1-C810-43FF-A44F-89BDA0CED9B7}" type="slidenum">
              <a:rPr lang="en-US" altLang="en-US" sz="1200" b="0">
                <a:latin typeface="Times New Roman" pitchFamily="-110" charset="-52"/>
              </a:rPr>
              <a:pPr/>
              <a:t>39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C39519A-1CB6-42F5-9E4C-7802B2CF000F}" type="slidenum">
              <a:rPr lang="en-US" altLang="en-US" sz="1200" b="0">
                <a:latin typeface="Times New Roman" pitchFamily="-110" charset="-52"/>
              </a:rPr>
              <a:pPr/>
              <a:t>40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6112550-E958-4F0B-A78D-F95DB08FCA7C}" type="slidenum">
              <a:rPr lang="en-US" altLang="en-US" sz="1200" b="0">
                <a:latin typeface="Times New Roman" pitchFamily="-110" charset="-52"/>
              </a:rPr>
              <a:pPr/>
              <a:t>41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337A425-0D9D-4B71-9210-B9F07391DD97}" type="slidenum">
              <a:rPr lang="en-US" altLang="en-US" sz="1200" b="0">
                <a:latin typeface="Times New Roman" pitchFamily="-110" charset="-52"/>
              </a:rPr>
              <a:pPr/>
              <a:t>42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CA2B2FD-B630-4713-BEA6-B42C05CBA1F9}" type="slidenum">
              <a:rPr lang="en-US" altLang="en-US" sz="1200" b="0">
                <a:latin typeface="Times New Roman" pitchFamily="-110" charset="-52"/>
              </a:rPr>
              <a:pPr/>
              <a:t>4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7EC984A0-78A4-4A26-B5D1-021B2C6F8359}" type="slidenum">
              <a:rPr lang="en-US" altLang="en-US" sz="1200" b="0">
                <a:latin typeface="Times New Roman" pitchFamily="-110" charset="-52"/>
              </a:rPr>
              <a:pPr/>
              <a:t>43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42D68C12-0F22-4BF9-BAAB-20866A9DCAF2}" type="slidenum">
              <a:rPr lang="en-US" altLang="en-US" sz="1200" b="0">
                <a:latin typeface="Times New Roman" pitchFamily="-110" charset="-52"/>
              </a:rPr>
              <a:pPr/>
              <a:t>46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ED0E90B0-0D01-4F7A-B66E-B6B7E3DD38E3}" type="slidenum">
              <a:rPr lang="en-US" altLang="en-US" sz="1200" b="0">
                <a:latin typeface="Times New Roman" pitchFamily="-110" charset="-52"/>
              </a:rPr>
              <a:pPr/>
              <a:t>47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4DEE394-08A0-4E22-8DDB-2E0B183A2DA5}" type="slidenum">
              <a:rPr lang="en-US" altLang="en-US" sz="1200" b="0">
                <a:latin typeface="Times New Roman" pitchFamily="-110" charset="-52"/>
              </a:rPr>
              <a:pPr/>
              <a:t>48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E0D7410-1573-4449-B2FA-C9A80C154EBC}" type="slidenum">
              <a:rPr lang="en-US" altLang="en-US" sz="1200" b="0">
                <a:latin typeface="Times New Roman" pitchFamily="-110" charset="-52"/>
              </a:rPr>
              <a:pPr/>
              <a:t>49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0B959B3-C465-4690-A5AE-0ED433FEB705}" type="slidenum">
              <a:rPr lang="en-US" altLang="en-US" sz="1200" b="0">
                <a:latin typeface="Times New Roman" pitchFamily="-110" charset="-52"/>
              </a:rPr>
              <a:pPr/>
              <a:t>50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7C4710FF-5BEB-42C1-B64F-8E687EAF2417}" type="slidenum">
              <a:rPr lang="en-US" altLang="en-US" sz="1200" b="0">
                <a:latin typeface="Times New Roman" pitchFamily="-110" charset="-52"/>
              </a:rPr>
              <a:pPr/>
              <a:t>51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18C5C812-F680-4217-92B1-EF53D90A670A}" type="slidenum">
              <a:rPr lang="en-US" altLang="en-US" sz="1200" b="0">
                <a:latin typeface="Times New Roman" pitchFamily="-110" charset="-52"/>
              </a:rPr>
              <a:pPr/>
              <a:t>52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7097635-AE29-43E1-803F-580C674EED2A}" type="slidenum">
              <a:rPr lang="en-US" altLang="en-US" sz="1200" b="0">
                <a:latin typeface="Times New Roman" pitchFamily="-110" charset="-52"/>
              </a:rPr>
              <a:pPr/>
              <a:t>53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0CDD1F4-EA45-4B9F-B6D6-B4AD5113DE97}" type="slidenum">
              <a:rPr lang="en-US" altLang="en-US" sz="1200" b="0">
                <a:latin typeface="Times New Roman" pitchFamily="-110" charset="-52"/>
              </a:rPr>
              <a:pPr/>
              <a:t>54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E6886FE-9ADC-477A-9DA8-A9B90B253DAA}" type="slidenum">
              <a:rPr lang="en-US" altLang="en-US" sz="1200" b="0">
                <a:latin typeface="Times New Roman" pitchFamily="-110" charset="-52"/>
              </a:rPr>
              <a:pPr/>
              <a:t>5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B57EB53-A06B-429B-A450-73018F183329}" type="slidenum">
              <a:rPr lang="en-US" altLang="en-US" sz="1200" b="0">
                <a:latin typeface="Times New Roman" pitchFamily="-110" charset="-52"/>
              </a:rPr>
              <a:pPr/>
              <a:t>55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03D9CCD6-D57A-447B-938C-0D3303D8AAEA}" type="slidenum">
              <a:rPr lang="en-US" altLang="en-US" sz="1200" b="0">
                <a:latin typeface="Times New Roman" pitchFamily="-110" charset="-52"/>
              </a:rPr>
              <a:pPr/>
              <a:t>56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C14B912-D4B9-47C8-A2D0-71298ABE7D6C}" type="slidenum">
              <a:rPr lang="en-US" altLang="en-US" sz="1200" b="0">
                <a:latin typeface="Times New Roman" pitchFamily="-110" charset="-52"/>
              </a:rPr>
              <a:pPr/>
              <a:t>57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AC59CB3-0312-458C-BD8D-69F674E9E018}" type="slidenum">
              <a:rPr lang="en-US" altLang="en-US" sz="1200" b="0">
                <a:latin typeface="Times New Roman" pitchFamily="-110" charset="-52"/>
              </a:rPr>
              <a:pPr/>
              <a:t>58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7CFD58A5-2AF3-43ED-BB6F-DDE51445270B}" type="slidenum">
              <a:rPr lang="en-US" altLang="en-US" sz="1200" b="0">
                <a:latin typeface="Times New Roman" pitchFamily="-110" charset="-52"/>
              </a:rPr>
              <a:pPr/>
              <a:t>59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F352D36-6D2A-4852-A4FB-B971E626FB50}" type="slidenum">
              <a:rPr lang="en-US" altLang="en-US" sz="1200" b="0">
                <a:latin typeface="Times New Roman" pitchFamily="-110" charset="-52"/>
              </a:rPr>
              <a:pPr/>
              <a:t>6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4E98A87-4788-41A3-B6FD-E92E54C708AE}" type="slidenum">
              <a:rPr lang="en-US" altLang="en-US" sz="1200" b="0">
                <a:latin typeface="Times New Roman" pitchFamily="-110" charset="-52"/>
              </a:rPr>
              <a:pPr/>
              <a:t>7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50E496B-2503-4636-BB44-62E155777BC0}" type="slidenum">
              <a:rPr lang="en-US" altLang="en-US" sz="1200" b="0">
                <a:latin typeface="Times New Roman" pitchFamily="-110" charset="-52"/>
              </a:rPr>
              <a:pPr/>
              <a:t>8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30BCF9F-08FB-4FA7-ACDA-865C747F406C}" type="slidenum">
              <a:rPr lang="en-US" altLang="en-US" sz="1200" b="0">
                <a:latin typeface="Times New Roman" pitchFamily="-110" charset="-52"/>
              </a:rPr>
              <a:pPr/>
              <a:t>10</a:t>
            </a:fld>
            <a:endParaRPr lang="en-US" altLang="en-US" sz="1200" b="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5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1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0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0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1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0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3443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92075" y="6477000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000" b="0" dirty="0" smtClean="0">
                <a:solidFill>
                  <a:srgbClr val="000000"/>
                </a:solidFill>
                <a:ea typeface="MS PGothic" charset="-128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4" r:id="rId3"/>
    <p:sldLayoutId id="2147483906" r:id="rId4"/>
    <p:sldLayoutId id="2147483912" r:id="rId5"/>
    <p:sldLayoutId id="2147483913" r:id="rId6"/>
    <p:sldLayoutId id="2147483914" r:id="rId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2286000"/>
            <a:ext cx="4114800" cy="1143000"/>
          </a:xfrm>
        </p:spPr>
        <p:txBody>
          <a:bodyPr/>
          <a:lstStyle/>
          <a:p>
            <a:r>
              <a:rPr lang="en-US" altLang="en-US" sz="4000" smtClean="0">
                <a:ea typeface="ＭＳ Ｐゴシック" pitchFamily="-110" charset="-128"/>
              </a:rPr>
              <a:t>Chapter 23</a:t>
            </a:r>
            <a:br>
              <a:rPr lang="en-US" altLang="en-US" sz="4000" smtClean="0">
                <a:ea typeface="ＭＳ Ｐゴシック" pitchFamily="-110" charset="-128"/>
              </a:rPr>
            </a:br>
            <a:r>
              <a:rPr lang="en-US" altLang="en-US" sz="4000" smtClean="0">
                <a:ea typeface="ＭＳ Ｐゴシック" pitchFamily="-110" charset="-128"/>
              </a:rPr>
              <a:t>Lecture</a:t>
            </a:r>
          </a:p>
        </p:txBody>
      </p: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4724400" y="525463"/>
            <a:ext cx="4267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 i="1">
                <a:solidFill>
                  <a:srgbClr val="000000"/>
                </a:solidFill>
                <a:sym typeface="Symbol" pitchFamily="-110" charset="2"/>
              </a:rPr>
              <a:t>Organic Chemistry</a:t>
            </a:r>
            <a:r>
              <a:rPr lang="en-US" altLang="en-US" sz="2800" b="0">
                <a:solidFill>
                  <a:srgbClr val="000000"/>
                </a:solidFill>
                <a:sym typeface="Symbol" pitchFamily="-110" charset="2"/>
              </a:rPr>
              <a:t>, </a:t>
            </a:r>
            <a:br>
              <a:rPr lang="en-US" altLang="en-US" sz="2800" b="0">
                <a:solidFill>
                  <a:srgbClr val="000000"/>
                </a:solidFill>
                <a:sym typeface="Symbol" pitchFamily="-110" charset="2"/>
              </a:rPr>
            </a:br>
            <a:r>
              <a:rPr lang="en-US" altLang="en-US" sz="2800" b="0">
                <a:solidFill>
                  <a:srgbClr val="000000"/>
                </a:solidFill>
                <a:sym typeface="Symbol" pitchFamily="-110" charset="2"/>
              </a:rPr>
              <a:t>9</a:t>
            </a:r>
            <a:r>
              <a:rPr lang="en-US" altLang="en-US" sz="2800" b="0" baseline="30000">
                <a:solidFill>
                  <a:srgbClr val="000000"/>
                </a:solidFill>
                <a:sym typeface="Symbol" pitchFamily="-110" charset="2"/>
              </a:rPr>
              <a:t>th</a:t>
            </a:r>
            <a:r>
              <a:rPr lang="en-US" altLang="en-US" sz="2800" b="0">
                <a:solidFill>
                  <a:srgbClr val="000000"/>
                </a:solidFill>
                <a:sym typeface="Symbol" pitchFamily="-110" charset="2"/>
              </a:rPr>
              <a:t> Edition</a:t>
            </a:r>
            <a:br>
              <a:rPr lang="en-US" altLang="en-US" sz="2800" b="0">
                <a:solidFill>
                  <a:srgbClr val="000000"/>
                </a:solidFill>
                <a:sym typeface="Symbol" pitchFamily="-110" charset="2"/>
              </a:rPr>
            </a:br>
            <a:r>
              <a:rPr lang="en-US" altLang="en-US" sz="2800" b="0">
                <a:solidFill>
                  <a:srgbClr val="000000"/>
                </a:solidFill>
                <a:sym typeface="Symbol" pitchFamily="-110" charset="2"/>
              </a:rPr>
              <a:t>L. G. Wade, Jr.</a:t>
            </a:r>
          </a:p>
        </p:txBody>
      </p:sp>
      <p:sp>
        <p:nvSpPr>
          <p:cNvPr id="16389" name="Rectangle 10"/>
          <p:cNvSpPr txBox="1">
            <a:spLocks noChangeArrowheads="1"/>
          </p:cNvSpPr>
          <p:nvPr/>
        </p:nvSpPr>
        <p:spPr bwMode="auto">
          <a:xfrm>
            <a:off x="4724400" y="3505200"/>
            <a:ext cx="4340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altLang="en-US" sz="2800" b="0"/>
              <a:t>Carbohydrates and Nucleic Acids</a:t>
            </a:r>
          </a:p>
        </p:txBody>
      </p:sp>
      <p:pic>
        <p:nvPicPr>
          <p:cNvPr id="16390" name="Picture 9" descr="Pearson_Bound_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Pearson_Strap_Bound_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11"/>
          <p:cNvSpPr>
            <a:spLocks noChangeShapeType="1"/>
          </p:cNvSpPr>
          <p:nvPr/>
        </p:nvSpPr>
        <p:spPr bwMode="gray">
          <a:xfrm>
            <a:off x="1588" y="6399213"/>
            <a:ext cx="9139237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Text Box 14"/>
          <p:cNvSpPr txBox="1">
            <a:spLocks noChangeArrowheads="1"/>
          </p:cNvSpPr>
          <p:nvPr/>
        </p:nvSpPr>
        <p:spPr bwMode="auto">
          <a:xfrm>
            <a:off x="161925" y="6096000"/>
            <a:ext cx="2200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eaLnBrk="1" hangingPunct="1"/>
            <a:r>
              <a:rPr lang="en-US" altLang="en-US" sz="1000" b="0" dirty="0">
                <a:solidFill>
                  <a:srgbClr val="000000"/>
                </a:solidFill>
              </a:rPr>
              <a:t>© </a:t>
            </a:r>
            <a:r>
              <a:rPr lang="en-US" altLang="en-US" sz="1000" b="0" dirty="0" smtClean="0">
                <a:solidFill>
                  <a:srgbClr val="000000"/>
                </a:solidFill>
              </a:rPr>
              <a:t>2017 </a:t>
            </a:r>
            <a:r>
              <a:rPr lang="en-US" altLang="en-US" sz="1000" b="0" dirty="0">
                <a:solidFill>
                  <a:srgbClr val="000000"/>
                </a:solidFill>
              </a:rPr>
              <a:t>Pearson Education, Inc.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6394" name="Rectangle 10"/>
          <p:cNvSpPr txBox="1">
            <a:spLocks noChangeArrowheads="1"/>
          </p:cNvSpPr>
          <p:nvPr/>
        </p:nvSpPr>
        <p:spPr bwMode="auto">
          <a:xfrm>
            <a:off x="5353689" y="5105400"/>
            <a:ext cx="266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eaLnBrk="1" hangingPunct="1"/>
            <a:r>
              <a:rPr lang="en-US" altLang="en-US" sz="1800" b="0">
                <a:solidFill>
                  <a:srgbClr val="000000"/>
                </a:solidFill>
              </a:rPr>
              <a:t>Chad Snyder, PhD</a:t>
            </a:r>
          </a:p>
          <a:p>
            <a:pPr eaLnBrk="1" hangingPunct="1"/>
            <a:r>
              <a:rPr lang="en-US" altLang="en-US" sz="1800" b="0">
                <a:solidFill>
                  <a:srgbClr val="000000"/>
                </a:solidFill>
              </a:rPr>
              <a:t>Grace College</a:t>
            </a:r>
          </a:p>
        </p:txBody>
      </p:sp>
      <p:pic>
        <p:nvPicPr>
          <p:cNvPr id="2" name="Picture 1" descr="23_00_ChOpen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/>
        </p:blipFill>
        <p:spPr>
          <a:xfrm>
            <a:off x="128204" y="533400"/>
            <a:ext cx="5129596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 err="1" smtClean="0">
                <a:ea typeface="ＭＳ Ｐゴシック" pitchFamily="-110" charset="-128"/>
              </a:rPr>
              <a:t>Erythro</a:t>
            </a:r>
            <a:r>
              <a:rPr lang="en-US" altLang="en-US" dirty="0" smtClean="0">
                <a:ea typeface="ＭＳ Ｐゴシック" pitchFamily="-110" charset="-128"/>
              </a:rPr>
              <a:t> and </a:t>
            </a:r>
            <a:r>
              <a:rPr lang="en-US" altLang="en-US" dirty="0" err="1" smtClean="0">
                <a:ea typeface="ＭＳ Ｐゴシック" pitchFamily="-110" charset="-128"/>
              </a:rPr>
              <a:t>Threo</a:t>
            </a:r>
            <a:r>
              <a:rPr lang="en-US" altLang="en-US" dirty="0" smtClean="0">
                <a:ea typeface="ＭＳ Ｐゴシック" pitchFamily="-110" charset="-128"/>
              </a:rPr>
              <a:t> Nomenclature</a:t>
            </a:r>
          </a:p>
        </p:txBody>
      </p:sp>
      <p:sp>
        <p:nvSpPr>
          <p:cNvPr id="6554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648200"/>
            <a:ext cx="8229600" cy="17526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ea typeface="ＭＳ Ｐゴシック" pitchFamily="-110" charset="-128"/>
              </a:rPr>
              <a:t>Erythro</a:t>
            </a:r>
            <a:r>
              <a:rPr lang="en-US" altLang="en-US" sz="2800" dirty="0" smtClean="0"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</a:rPr>
              <a:t>diastereomers</a:t>
            </a:r>
            <a:r>
              <a:rPr lang="en-US" altLang="en-US" sz="2800" dirty="0" smtClean="0">
                <a:ea typeface="ＭＳ Ｐゴシック" pitchFamily="-110" charset="-128"/>
              </a:rPr>
              <a:t> have similar groups on the same side of the Fischer projection.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ea typeface="ＭＳ Ｐゴシック" pitchFamily="-110" charset="-128"/>
              </a:rPr>
              <a:t>Threo</a:t>
            </a:r>
            <a:r>
              <a:rPr lang="en-US" altLang="en-US" sz="2800" dirty="0" smtClean="0"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</a:rPr>
              <a:t>diastereomers</a:t>
            </a:r>
            <a:r>
              <a:rPr lang="en-US" altLang="en-US" sz="2800" dirty="0" smtClean="0">
                <a:ea typeface="ＭＳ Ｐゴシック" pitchFamily="-110" charset="-128"/>
              </a:rPr>
              <a:t> have similar groups on opposite sides of the Fischer projection.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"/>
          <a:stretch/>
        </p:blipFill>
        <p:spPr>
          <a:xfrm>
            <a:off x="2667000" y="1066800"/>
            <a:ext cx="3810000" cy="3213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Symmetric Molecules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495800"/>
            <a:ext cx="8534400" cy="1981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ea typeface="ＭＳ Ｐゴシック" pitchFamily="-110" charset="-128"/>
              </a:rPr>
              <a:t>Erythro</a:t>
            </a:r>
            <a:r>
              <a:rPr lang="en-US" altLang="en-US" sz="2800" dirty="0" smtClean="0">
                <a:ea typeface="ＭＳ Ｐゴシック" pitchFamily="-110" charset="-128"/>
              </a:rPr>
              <a:t> and </a:t>
            </a:r>
            <a:r>
              <a:rPr lang="en-US" altLang="en-US" sz="2800" dirty="0" err="1" smtClean="0">
                <a:ea typeface="ＭＳ Ｐゴシック" pitchFamily="-110" charset="-128"/>
              </a:rPr>
              <a:t>threo</a:t>
            </a:r>
            <a:r>
              <a:rPr lang="en-US" altLang="en-US" sz="2800" dirty="0" smtClean="0">
                <a:ea typeface="ＭＳ Ｐゴシック" pitchFamily="-110" charset="-128"/>
              </a:rPr>
              <a:t> are not used on molecules with similar ends.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For symmetric molecules, the terms </a:t>
            </a:r>
            <a:r>
              <a:rPr lang="en-US" altLang="en-US" sz="2800" i="1" dirty="0" err="1" smtClean="0">
                <a:ea typeface="ＭＳ Ｐゴシック" pitchFamily="-110" charset="-128"/>
              </a:rPr>
              <a:t>meso</a:t>
            </a:r>
            <a:r>
              <a:rPr lang="en-US" altLang="en-US" sz="2800" dirty="0" smtClean="0">
                <a:ea typeface="ＭＳ Ｐゴシック" pitchFamily="-110" charset="-128"/>
              </a:rPr>
              <a:t> and </a:t>
            </a:r>
            <a:r>
              <a:rPr lang="en-US" altLang="en-US" sz="2800" i="1" dirty="0" smtClean="0">
                <a:ea typeface="ＭＳ Ｐゴシック" pitchFamily="-110" charset="-128"/>
              </a:rPr>
              <a:t>(</a:t>
            </a:r>
            <a:r>
              <a:rPr lang="en-US" altLang="en-US" sz="2800" i="1" dirty="0" err="1" smtClean="0">
                <a:ea typeface="ＭＳ Ｐゴシック" pitchFamily="-110" charset="-128"/>
              </a:rPr>
              <a:t>d,l</a:t>
            </a:r>
            <a:r>
              <a:rPr lang="en-US" altLang="en-US" sz="2800" i="1" dirty="0" smtClean="0">
                <a:ea typeface="ＭＳ Ｐゴシック" pitchFamily="-110" charset="-128"/>
              </a:rPr>
              <a:t>)</a:t>
            </a:r>
            <a:r>
              <a:rPr lang="en-US" altLang="en-US" sz="2800" dirty="0" smtClean="0">
                <a:ea typeface="ＭＳ Ｐゴシック" pitchFamily="-110" charset="-128"/>
              </a:rPr>
              <a:t> are used.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2209800" y="2514600"/>
            <a:ext cx="4894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b="0"/>
              <a:t>File Name: </a:t>
            </a:r>
            <a:r>
              <a:rPr lang="en-US" altLang="en-US"/>
              <a:t>AAALDDU0</a:t>
            </a:r>
          </a:p>
          <a:p>
            <a:r>
              <a:rPr lang="en-US" altLang="en-US" b="0"/>
              <a:t>Bottom figures only (meso) please.</a:t>
            </a:r>
          </a:p>
        </p:txBody>
      </p:sp>
      <p:pic>
        <p:nvPicPr>
          <p:cNvPr id="26629" name="Picture 7" descr="010_23_04_Fig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6" b="2527"/>
          <a:stretch/>
        </p:blipFill>
        <p:spPr bwMode="auto">
          <a:xfrm>
            <a:off x="736600" y="1295400"/>
            <a:ext cx="7493000" cy="27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err="1" smtClean="0">
                <a:ea typeface="ＭＳ Ｐゴシック" pitchFamily="-110" charset="-128"/>
              </a:rPr>
              <a:t>Epimers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419600"/>
            <a:ext cx="8686800" cy="17526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Sugars that differ only in their stereochemistry at a single carbon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carbon at which the stereochemistry differs is usually specified.</a:t>
            </a:r>
          </a:p>
        </p:txBody>
      </p:sp>
      <p:pic>
        <p:nvPicPr>
          <p:cNvPr id="2" name="Picture 1" descr="23_04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"/>
          <a:stretch/>
        </p:blipFill>
        <p:spPr>
          <a:xfrm>
            <a:off x="304800" y="1295400"/>
            <a:ext cx="8534400" cy="2728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Cyclic Structure for Glucose</a:t>
            </a:r>
          </a:p>
        </p:txBody>
      </p:sp>
      <p:sp>
        <p:nvSpPr>
          <p:cNvPr id="12306" name="Rectangle 18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3810000"/>
            <a:ext cx="8763000" cy="2362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Glucose exists almost entirely as its cyclic </a:t>
            </a:r>
            <a:b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600" dirty="0" err="1" smtClean="0">
                <a:solidFill>
                  <a:srgbClr val="000000"/>
                </a:solidFill>
                <a:ea typeface="ＭＳ Ｐゴシック" pitchFamily="-110" charset="-128"/>
              </a:rPr>
              <a:t>hemiacetal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 form.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 smtClean="0">
                <a:ea typeface="ＭＳ Ｐゴシック" pitchFamily="-110" charset="-128"/>
              </a:rPr>
              <a:t>Five- or six-membered ring hemiacetals are more stable than their open-chain forms.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The Haworth projection, although widely used, may give the impression of the ring being flat.  </a:t>
            </a:r>
          </a:p>
        </p:txBody>
      </p:sp>
      <p:pic>
        <p:nvPicPr>
          <p:cNvPr id="2" name="Picture 1" descr="23_05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93"/>
          <a:stretch/>
        </p:blipFill>
        <p:spPr>
          <a:xfrm>
            <a:off x="76200" y="1203685"/>
            <a:ext cx="8965191" cy="2453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Chair Conformation </a:t>
            </a:r>
            <a:r>
              <a:rPr lang="en-US" altLang="en-US" dirty="0" smtClean="0">
                <a:ea typeface="ＭＳ Ｐゴシック" pitchFamily="-110" charset="-128"/>
              </a:rPr>
              <a:t>for Glucose</a:t>
            </a:r>
          </a:p>
        </p:txBody>
      </p:sp>
      <p:sp>
        <p:nvSpPr>
          <p:cNvPr id="75781" name="Rectangle 1029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3810000"/>
            <a:ext cx="8686800" cy="1676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chair conformations give a more accurate representation of glucose.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Glucose exists almost entirely as its cyclic </a:t>
            </a:r>
            <a:b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hemiacetal form.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7010400" y="1905000"/>
            <a:ext cx="1905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endParaRPr lang="en-US" altLang="en-US" b="0"/>
          </a:p>
        </p:txBody>
      </p:sp>
      <p:pic>
        <p:nvPicPr>
          <p:cNvPr id="2" name="Picture 1" descr="23_05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60764" r="16785" b="4658"/>
          <a:stretch/>
        </p:blipFill>
        <p:spPr>
          <a:xfrm>
            <a:off x="457200" y="1524000"/>
            <a:ext cx="8273196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Cyclic Hemiacetal Form of Fructose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343400"/>
            <a:ext cx="86868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Cyclic hemiacetal formed by reaction of C═O at C2 with </a:t>
            </a:r>
            <a:br>
              <a:rPr lang="en-US" altLang="en-US" sz="2400" dirty="0" smtClean="0">
                <a:ea typeface="ＭＳ Ｐゴシック" pitchFamily="-110" charset="-128"/>
              </a:rPr>
            </a:br>
            <a:r>
              <a:rPr lang="en-US" altLang="en-US" sz="2400" dirty="0" smtClean="0">
                <a:ea typeface="ＭＳ Ｐゴシック" pitchFamily="-110" charset="-128"/>
              </a:rPr>
              <a:t>—OH at C5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Since five-membered rings are not puckered as much as six-membered rings, they are usually depicted as flat Haworth projections.</a:t>
            </a:r>
          </a:p>
        </p:txBody>
      </p:sp>
      <p:pic>
        <p:nvPicPr>
          <p:cNvPr id="2" name="Picture 1" descr="23_06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/>
        </p:blipFill>
        <p:spPr>
          <a:xfrm>
            <a:off x="152400" y="1704790"/>
            <a:ext cx="8832520" cy="2257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Anomers of Glucose</a:t>
            </a:r>
            <a:endParaRPr lang="en-US" altLang="en-US" smtClean="0">
              <a:ea typeface="ＭＳ Ｐゴシック" pitchFamily="-110" charset="-128"/>
            </a:endParaRPr>
          </a:p>
        </p:txBody>
      </p:sp>
      <p:pic>
        <p:nvPicPr>
          <p:cNvPr id="2" name="Picture 1" descr="23_0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7"/>
          <a:stretch/>
        </p:blipFill>
        <p:spPr>
          <a:xfrm>
            <a:off x="233134" y="1438074"/>
            <a:ext cx="8534400" cy="1804450"/>
          </a:xfrm>
          <a:prstGeom prst="rect">
            <a:avLst/>
          </a:prstGeom>
        </p:spPr>
      </p:pic>
      <p:sp>
        <p:nvSpPr>
          <p:cNvPr id="6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3733800"/>
            <a:ext cx="8763000" cy="2590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hydroxyl group on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(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hemiacetal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 carbon is down (axial) in the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up (equatorial) in the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of glucose has all its substituents in equatorial positions.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hemiacetal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carbon is easily identified as the only carbon atom bonded to two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oxygens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Anomers of Fructose</a:t>
            </a:r>
          </a:p>
        </p:txBody>
      </p:sp>
      <p:pic>
        <p:nvPicPr>
          <p:cNvPr id="2" name="Picture 1" descr="23_08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4"/>
          <a:stretch/>
        </p:blipFill>
        <p:spPr>
          <a:xfrm>
            <a:off x="381000" y="1552425"/>
            <a:ext cx="8534400" cy="2105175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267200"/>
            <a:ext cx="8610600" cy="1676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of fructose has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 —OH group down, trans to the terminal  —CH</a:t>
            </a:r>
            <a:r>
              <a:rPr lang="en-US" altLang="en-US" sz="2400" baseline="-20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OH group.  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has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—OH group up,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cis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to the terminal —CH</a:t>
            </a:r>
            <a:r>
              <a:rPr lang="en-US" altLang="en-US" sz="2400" baseline="-20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OH.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err="1" smtClean="0">
                <a:solidFill>
                  <a:srgbClr val="000000"/>
                </a:solidFill>
                <a:ea typeface="ＭＳ Ｐゴシック" pitchFamily="-110" charset="-128"/>
              </a:rPr>
              <a:t>Mutarotation</a:t>
            </a:r>
            <a:endParaRPr lang="en-US" altLang="en-US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 descr="23_09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"/>
          <a:stretch/>
        </p:blipFill>
        <p:spPr>
          <a:xfrm>
            <a:off x="152400" y="1219200"/>
            <a:ext cx="8534400" cy="3701573"/>
          </a:xfrm>
          <a:prstGeom prst="rect">
            <a:avLst/>
          </a:prstGeom>
        </p:spPr>
      </p:pic>
      <p:sp>
        <p:nvSpPr>
          <p:cNvPr id="6" name="Rectangle 1030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219711"/>
            <a:ext cx="8686800" cy="1257289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An aqueous solution of </a:t>
            </a:r>
            <a:r>
              <a:rPr lang="en-US" altLang="en-US" sz="1600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-glucose contains an equilibrium mixture of </a:t>
            </a:r>
            <a:b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18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 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1600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1800" dirty="0" err="1" smtClean="0">
                <a:solidFill>
                  <a:srgbClr val="000000"/>
                </a:solidFill>
                <a:ea typeface="ＭＳ Ｐゴシック" pitchFamily="-110" charset="-128"/>
              </a:rPr>
              <a:t>glucopyranose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, </a:t>
            </a:r>
            <a:r>
              <a:rPr lang="en-US" altLang="en-US" sz="18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 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1600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1800" dirty="0" err="1" smtClean="0">
                <a:solidFill>
                  <a:srgbClr val="000000"/>
                </a:solidFill>
                <a:ea typeface="ＭＳ Ｐゴシック" pitchFamily="-110" charset="-128"/>
              </a:rPr>
              <a:t>glycopyranose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, and the intermediate open-chain form.  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Crystallization below 98 </a:t>
            </a:r>
            <a:r>
              <a:rPr lang="en-US" sz="1800" dirty="0" smtClean="0">
                <a:ea typeface="Calibri"/>
              </a:rPr>
              <a:t>°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C gives the </a:t>
            </a:r>
            <a:r>
              <a:rPr lang="en-US" altLang="en-US" sz="18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, and crystallization above 98 </a:t>
            </a:r>
            <a:r>
              <a:rPr lang="en-US" sz="1800" dirty="0" smtClean="0">
                <a:ea typeface="Calibri"/>
              </a:rPr>
              <a:t>°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C gives the </a:t>
            </a:r>
            <a:r>
              <a:rPr lang="en-US" altLang="en-US" sz="18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</a:t>
            </a:r>
            <a:r>
              <a:rPr lang="en-US" altLang="en-US" sz="18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Reduction of Simple Sugars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458200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Aldoses and ketoses can be reduced to the corresponding </a:t>
            </a:r>
            <a:r>
              <a:rPr lang="en-US" altLang="en-US" sz="2800" dirty="0" err="1" smtClean="0">
                <a:ea typeface="ＭＳ Ｐゴシック" pitchFamily="-110" charset="-128"/>
              </a:rPr>
              <a:t>polyalcohols</a:t>
            </a:r>
            <a:r>
              <a:rPr lang="en-US" altLang="en-US" sz="2800" dirty="0" smtClean="0">
                <a:ea typeface="ＭＳ Ｐゴシック" pitchFamily="-110" charset="-128"/>
              </a:rPr>
              <a:t>, called </a:t>
            </a:r>
            <a:r>
              <a:rPr lang="en-US" altLang="en-US" sz="2800" b="1" dirty="0" smtClean="0">
                <a:ea typeface="ＭＳ Ｐゴシック" pitchFamily="-110" charset="-128"/>
              </a:rPr>
              <a:t>sugar alcohols</a:t>
            </a:r>
            <a:r>
              <a:rPr lang="en-US" altLang="en-US" sz="2800" dirty="0" smtClean="0">
                <a:ea typeface="ＭＳ Ｐゴシック" pitchFamily="-110" charset="-128"/>
              </a:rPr>
              <a:t> or </a:t>
            </a:r>
            <a:r>
              <a:rPr lang="en-US" altLang="en-US" sz="2800" b="1" dirty="0" err="1" smtClean="0">
                <a:ea typeface="ＭＳ Ｐゴシック" pitchFamily="-110" charset="-128"/>
              </a:rPr>
              <a:t>alditols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most common reagents are NaBH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4</a:t>
            </a:r>
            <a:r>
              <a:rPr lang="en-US" altLang="en-US" sz="2800" dirty="0" smtClean="0">
                <a:ea typeface="ＭＳ Ｐゴシック" pitchFamily="-110" charset="-128"/>
              </a:rPr>
              <a:t> or 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/Ni.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ea typeface="ＭＳ Ｐゴシック" pitchFamily="-110" charset="-128"/>
              </a:rPr>
              <a:t>Alditols</a:t>
            </a:r>
            <a:r>
              <a:rPr lang="en-US" altLang="en-US" sz="2800" dirty="0" smtClean="0">
                <a:ea typeface="ＭＳ Ｐゴシック" pitchFamily="-110" charset="-128"/>
              </a:rPr>
              <a:t> are named by adding the suffix -</a:t>
            </a:r>
            <a:r>
              <a:rPr lang="en-US" altLang="en-US" sz="2800" i="1" dirty="0" err="1" smtClean="0">
                <a:ea typeface="ＭＳ Ｐゴシック" pitchFamily="-110" charset="-128"/>
              </a:rPr>
              <a:t>itol</a:t>
            </a:r>
            <a:r>
              <a:rPr lang="en-US" altLang="en-US" sz="2800" i="1" dirty="0" smtClean="0">
                <a:ea typeface="ＭＳ Ｐゴシック" pitchFamily="-110" charset="-128"/>
              </a:rPr>
              <a:t> </a:t>
            </a:r>
            <a:r>
              <a:rPr lang="en-US" altLang="en-US" sz="2800" dirty="0" smtClean="0">
                <a:ea typeface="ＭＳ Ｐゴシック" pitchFamily="-110" charset="-128"/>
              </a:rPr>
              <a:t>to the root name of the sugar.</a:t>
            </a:r>
            <a:r>
              <a:rPr lang="en-US" altLang="en-US" sz="2800" i="1" dirty="0" smtClean="0">
                <a:ea typeface="ＭＳ Ｐゴシック" pitchFamily="-110" charset="-128"/>
              </a:rPr>
              <a:t> 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Carbohydrates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610600" cy="441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Synthesized by plants using sunlight to convert CO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 and 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O to glucose and O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endParaRPr lang="en-US" altLang="en-US" sz="2800" dirty="0" smtClean="0">
              <a:ea typeface="ＭＳ Ｐゴシック" pitchFamily="-110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Polymers include starch and cellulose.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Starch is a storage unit for solar energy.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Most sugars have formula C</a:t>
            </a:r>
            <a:r>
              <a:rPr lang="en-US" altLang="en-US" sz="2800" i="1" baseline="-25000" dirty="0" smtClean="0">
                <a:ea typeface="ＭＳ Ｐゴシック" pitchFamily="-110" charset="-128"/>
              </a:rPr>
              <a:t>n</a:t>
            </a:r>
            <a:r>
              <a:rPr lang="en-US" altLang="en-US" sz="2800" dirty="0" smtClean="0">
                <a:ea typeface="ＭＳ Ｐゴシック" pitchFamily="-110" charset="-128"/>
              </a:rPr>
              <a:t>(H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O)</a:t>
            </a:r>
            <a:r>
              <a:rPr lang="en-US" altLang="en-US" sz="2800" i="1" baseline="-25000" dirty="0" smtClean="0">
                <a:ea typeface="ＭＳ Ｐゴシック" pitchFamily="-110" charset="-128"/>
              </a:rPr>
              <a:t>m</a:t>
            </a:r>
            <a:r>
              <a:rPr lang="en-US" altLang="en-US" sz="2800" dirty="0" smtClean="0">
                <a:ea typeface="ＭＳ Ｐゴシック" pitchFamily="-110" charset="-128"/>
              </a:rPr>
              <a:t>, “hydrate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of carbon.”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Reduction </a:t>
            </a:r>
            <a:r>
              <a:rPr lang="en-US" altLang="en-US" dirty="0">
                <a:ea typeface="ＭＳ Ｐゴシック" pitchFamily="-110" charset="-128"/>
              </a:rPr>
              <a:t>of </a:t>
            </a:r>
            <a:r>
              <a:rPr lang="en-US" altLang="en-US" i="1" dirty="0"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dirty="0">
                <a:ea typeface="ＭＳ Ｐゴシック" pitchFamily="-110" charset="-128"/>
              </a:rPr>
              <a:t>-D-</a:t>
            </a:r>
            <a:r>
              <a:rPr lang="en-US" altLang="en-US" dirty="0" err="1">
                <a:ea typeface="ＭＳ Ｐゴシック" pitchFamily="-110" charset="-128"/>
              </a:rPr>
              <a:t>Glucopyranose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3_Pg1185_Un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/>
        </p:blipFill>
        <p:spPr>
          <a:xfrm>
            <a:off x="152400" y="1676400"/>
            <a:ext cx="8534400" cy="3094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Reduction of Fructose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87046" name="Rectangle 1030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572000"/>
            <a:ext cx="8077200" cy="1295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Reduction of fructose creates a new asymmetric carbon atom, which can have either configuration.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products are a mixture of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glucitol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mannitol.</a:t>
            </a:r>
          </a:p>
        </p:txBody>
      </p:sp>
      <p:pic>
        <p:nvPicPr>
          <p:cNvPr id="2" name="Picture 1" descr="23_10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1"/>
          <a:stretch/>
        </p:blipFill>
        <p:spPr>
          <a:xfrm>
            <a:off x="228600" y="1371600"/>
            <a:ext cx="8534400" cy="2662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Oxidation By Bromine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495800"/>
            <a:ext cx="86868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Bromine water oxidizes the aldehyde group of an aldose to a carboxylic acid.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Bromine in water is used for this oxidation because it does not oxidize the alcohol groups of the sugar and it does not oxidize ketoses.</a:t>
            </a:r>
          </a:p>
        </p:txBody>
      </p:sp>
      <p:pic>
        <p:nvPicPr>
          <p:cNvPr id="2" name="Picture 1" descr="23_Pg1186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4"/>
          <a:stretch/>
        </p:blipFill>
        <p:spPr>
          <a:xfrm>
            <a:off x="240056" y="1295400"/>
            <a:ext cx="8534400" cy="2858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Nitric Acid Oxidation 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38915" name="Rectangle 103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648200"/>
            <a:ext cx="8839200" cy="144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Nitric acid is a stronger oxidizing agent than bromine, oxidizing both the aldehyde group and the terminal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—CH</a:t>
            </a:r>
            <a:r>
              <a:rPr lang="en-US" altLang="en-US" sz="2400" baseline="-20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OH group of an aldose to a carboxylic acid.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3_Pg1186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"/>
          <a:stretch/>
        </p:blipFill>
        <p:spPr>
          <a:xfrm>
            <a:off x="228600" y="1434135"/>
            <a:ext cx="8534400" cy="2745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Oxidation By Tollens Reagent</a:t>
            </a:r>
          </a:p>
        </p:txBody>
      </p:sp>
      <p:sp>
        <p:nvSpPr>
          <p:cNvPr id="5530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191000"/>
            <a:ext cx="8686800" cy="2286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Aldoses have an aldehyde group, which reacts with Tollens reagent to give an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aldonic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 acid and a silver mirror.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Sugars that reduce Tollens reagent to give a silver mirror are called </a:t>
            </a:r>
            <a:r>
              <a:rPr lang="en-US" altLang="en-US" sz="2200" b="1" dirty="0" smtClean="0">
                <a:solidFill>
                  <a:srgbClr val="000000"/>
                </a:solidFill>
                <a:ea typeface="ＭＳ Ｐゴシック" pitchFamily="-110" charset="-128"/>
              </a:rPr>
              <a:t>reducing sugars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200" dirty="0" smtClean="0">
              <a:ea typeface="ＭＳ Ｐゴシック" pitchFamily="-110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The Tollens test is used as a qualitative test for the identification of aldehydes.</a:t>
            </a:r>
            <a:endParaRPr lang="en-US" altLang="en-US" sz="22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3_Pg1187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2"/>
          <a:stretch/>
        </p:blipFill>
        <p:spPr>
          <a:xfrm>
            <a:off x="152400" y="1371600"/>
            <a:ext cx="8534400" cy="2616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ea typeface="ＭＳ Ｐゴシック" pitchFamily="-110" charset="-128"/>
              </a:rPr>
              <a:t>Tollens</a:t>
            </a:r>
            <a:r>
              <a:rPr lang="en-US" altLang="en-US" dirty="0" smtClean="0">
                <a:ea typeface="ＭＳ Ｐゴシック" pitchFamily="-110" charset="-128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ea typeface="ＭＳ Ｐゴシック" pitchFamily="-110" charset="-128"/>
              </a:rPr>
              <a:t>Reagent and Ketoses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40963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38600"/>
            <a:ext cx="8077200" cy="1981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a typeface="ＭＳ Ｐゴシック" pitchFamily="-110" charset="-128"/>
              </a:rPr>
              <a:t>The </a:t>
            </a:r>
            <a:r>
              <a:rPr lang="en-US" altLang="en-US" sz="2200" dirty="0" err="1" smtClean="0">
                <a:ea typeface="ＭＳ Ｐゴシック" pitchFamily="-110" charset="-128"/>
              </a:rPr>
              <a:t>Tollens</a:t>
            </a:r>
            <a:r>
              <a:rPr lang="en-US" altLang="en-US" sz="2200" dirty="0" smtClean="0">
                <a:ea typeface="ＭＳ Ｐゴシック" pitchFamily="-110" charset="-128"/>
              </a:rPr>
              <a:t> test cannot distinguish between aldoses and ketoses because the basic </a:t>
            </a:r>
            <a:r>
              <a:rPr lang="en-US" altLang="en-US" sz="2200" dirty="0" err="1" smtClean="0">
                <a:ea typeface="ＭＳ Ｐゴシック" pitchFamily="-110" charset="-128"/>
              </a:rPr>
              <a:t>Tollens</a:t>
            </a:r>
            <a:r>
              <a:rPr lang="en-US" altLang="en-US" sz="2200" dirty="0" smtClean="0">
                <a:ea typeface="ＭＳ Ｐゴシック" pitchFamily="-110" charset="-128"/>
              </a:rPr>
              <a:t> reagent promotes </a:t>
            </a:r>
            <a:r>
              <a:rPr lang="en-US" altLang="en-US" sz="2200" dirty="0" err="1" smtClean="0">
                <a:ea typeface="ＭＳ Ｐゴシック" pitchFamily="-110" charset="-128"/>
              </a:rPr>
              <a:t>enediol</a:t>
            </a:r>
            <a:r>
              <a:rPr lang="en-US" altLang="en-US" sz="2200" dirty="0" smtClean="0">
                <a:ea typeface="ＭＳ Ｐゴシック" pitchFamily="-110" charset="-128"/>
              </a:rPr>
              <a:t> rearrangements.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a typeface="ＭＳ Ｐゴシック" pitchFamily="-110" charset="-128"/>
              </a:rPr>
              <a:t>Under basic conditions, the open-chain form of a </a:t>
            </a:r>
            <a:r>
              <a:rPr lang="en-US" altLang="en-US" sz="2200" dirty="0" err="1" smtClean="0">
                <a:ea typeface="ＭＳ Ｐゴシック" pitchFamily="-110" charset="-128"/>
              </a:rPr>
              <a:t>ketose</a:t>
            </a:r>
            <a:r>
              <a:rPr lang="en-US" altLang="en-US" sz="2200" dirty="0" smtClean="0">
                <a:ea typeface="ＭＳ Ｐゴシック" pitchFamily="-110" charset="-128"/>
              </a:rPr>
              <a:t> can isomerize to an aldose, which reacts to give a positive </a:t>
            </a:r>
            <a:r>
              <a:rPr lang="en-US" altLang="en-US" sz="2200" dirty="0" err="1" smtClean="0">
                <a:ea typeface="ＭＳ Ｐゴシック" pitchFamily="-110" charset="-128"/>
              </a:rPr>
              <a:t>Tollens</a:t>
            </a:r>
            <a:r>
              <a:rPr lang="en-US" altLang="en-US" sz="2200" dirty="0" smtClean="0">
                <a:ea typeface="ＭＳ Ｐゴシック" pitchFamily="-110" charset="-128"/>
              </a:rPr>
              <a:t> test.</a:t>
            </a:r>
          </a:p>
        </p:txBody>
      </p:sp>
      <p:pic>
        <p:nvPicPr>
          <p:cNvPr id="2" name="Picture 1" descr="23_Pg1187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4"/>
          <a:stretch/>
        </p:blipFill>
        <p:spPr>
          <a:xfrm>
            <a:off x="228600" y="1905000"/>
            <a:ext cx="8534400" cy="1467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Nonreducing Sugars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800600"/>
            <a:ext cx="8686800" cy="1676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Glycosides are </a:t>
            </a:r>
            <a:r>
              <a:rPr lang="en-US" altLang="en-US" sz="2400" dirty="0" err="1" smtClean="0">
                <a:ea typeface="ＭＳ Ｐゴシック" pitchFamily="-110" charset="-128"/>
              </a:rPr>
              <a:t>acetals</a:t>
            </a:r>
            <a:r>
              <a:rPr lang="en-US" altLang="en-US" sz="2400" dirty="0" smtClean="0">
                <a:ea typeface="ＭＳ Ｐゴシック" pitchFamily="-110" charset="-128"/>
              </a:rPr>
              <a:t>, stable in base, so they do not react with </a:t>
            </a:r>
            <a:r>
              <a:rPr lang="en-US" altLang="en-US" sz="2400" dirty="0" err="1" smtClean="0">
                <a:ea typeface="ＭＳ Ｐゴシック" pitchFamily="-110" charset="-128"/>
              </a:rPr>
              <a:t>Tollens</a:t>
            </a:r>
            <a:r>
              <a:rPr lang="en-US" altLang="en-US" sz="2400" dirty="0" smtClean="0">
                <a:ea typeface="ＭＳ Ｐゴシック" pitchFamily="-110" charset="-128"/>
              </a:rPr>
              <a:t> reagent.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Disaccharides and polysaccharides are also </a:t>
            </a:r>
            <a:r>
              <a:rPr lang="en-US" altLang="en-US" sz="2400" dirty="0" err="1" smtClean="0">
                <a:ea typeface="ＭＳ Ｐゴシック" pitchFamily="-110" charset="-128"/>
              </a:rPr>
              <a:t>acetals</a:t>
            </a:r>
            <a:r>
              <a:rPr lang="en-US" altLang="en-US" sz="2400" dirty="0" smtClean="0">
                <a:ea typeface="ＭＳ Ｐゴシック" pitchFamily="-110" charset="-128"/>
              </a:rPr>
              <a:t>, </a:t>
            </a:r>
            <a:r>
              <a:rPr lang="en-US" altLang="en-US" sz="2400" dirty="0" err="1" smtClean="0">
                <a:ea typeface="ＭＳ Ｐゴシック" pitchFamily="-110" charset="-128"/>
              </a:rPr>
              <a:t>nonreducing</a:t>
            </a:r>
            <a:r>
              <a:rPr lang="en-US" altLang="en-US" sz="2400" dirty="0" smtClean="0">
                <a:ea typeface="ＭＳ Ｐゴシック" pitchFamily="-110" charset="-128"/>
              </a:rPr>
              <a:t> sugars.</a:t>
            </a:r>
          </a:p>
        </p:txBody>
      </p:sp>
      <p:pic>
        <p:nvPicPr>
          <p:cNvPr id="2" name="Picture 1" descr="23_11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"/>
          <a:stretch/>
        </p:blipFill>
        <p:spPr>
          <a:xfrm>
            <a:off x="2182368" y="1142999"/>
            <a:ext cx="4523232" cy="3497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Formation of Glycosides</a:t>
            </a:r>
          </a:p>
        </p:txBody>
      </p:sp>
      <p:pic>
        <p:nvPicPr>
          <p:cNvPr id="2" name="Picture 1" descr="23_Pg1189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7"/>
          <a:stretch/>
        </p:blipFill>
        <p:spPr>
          <a:xfrm>
            <a:off x="228600" y="1447800"/>
            <a:ext cx="8534400" cy="216603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343400"/>
            <a:ext cx="8458200" cy="160020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 err="1" smtClean="0">
                <a:ea typeface="ＭＳ Ｐゴシック" pitchFamily="-110" charset="-128"/>
              </a:rPr>
              <a:t>Acetals</a:t>
            </a:r>
            <a:r>
              <a:rPr lang="en-US" altLang="en-US" sz="2400" dirty="0" smtClean="0">
                <a:ea typeface="ＭＳ Ｐゴシック" pitchFamily="-110" charset="-128"/>
              </a:rPr>
              <a:t> can be made by reacting sugar with alcohol and a trace of acid.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Since the open-chain sugar is in equilibrium with its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-</a:t>
            </a:r>
            <a:r>
              <a:rPr lang="en-US" altLang="en-US" sz="2400" dirty="0" smtClean="0">
                <a:ea typeface="ＭＳ Ｐゴシック" pitchFamily="-110" charset="-128"/>
              </a:rPr>
              <a:t> </a:t>
            </a:r>
            <a:r>
              <a:rPr lang="en-US" altLang="en-US" sz="2400" dirty="0" smtClean="0">
                <a:ea typeface="ＭＳ Ｐゴシック" pitchFamily="-110" charset="-128"/>
              </a:rPr>
              <a:t>and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-</a:t>
            </a:r>
            <a:r>
              <a:rPr lang="en-US" altLang="en-US" sz="2400" dirty="0" err="1" smtClean="0">
                <a:ea typeface="ＭＳ Ｐゴシック" pitchFamily="-110" charset="-128"/>
                <a:sym typeface="Symbol" pitchFamily="-110" charset="2"/>
              </a:rPr>
              <a:t>hemiacetal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, both </a:t>
            </a:r>
            <a:r>
              <a:rPr lang="en-US" altLang="en-US" sz="2400" dirty="0" err="1" smtClean="0">
                <a:ea typeface="ＭＳ Ｐゴシック" pitchFamily="-110" charset="-128"/>
                <a:sym typeface="Symbol" pitchFamily="-110" charset="2"/>
              </a:rPr>
              <a:t>anomers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of the </a:t>
            </a:r>
            <a:r>
              <a:rPr lang="en-US" altLang="en-US" sz="2400" dirty="0" err="1" smtClean="0">
                <a:ea typeface="ＭＳ Ｐゴシック" pitchFamily="-110" charset="-128"/>
                <a:sym typeface="Symbol" pitchFamily="-110" charset="2"/>
              </a:rPr>
              <a:t>acetal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are formed.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Aglycones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724400"/>
            <a:ext cx="87630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group bonded to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anomeric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carbon of a glycoside is called an </a:t>
            </a:r>
            <a:r>
              <a:rPr lang="en-US" altLang="en-US" sz="2400" b="1" dirty="0" err="1" smtClean="0">
                <a:solidFill>
                  <a:srgbClr val="000000"/>
                </a:solidFill>
                <a:ea typeface="ＭＳ Ｐゴシック" pitchFamily="-110" charset="-128"/>
              </a:rPr>
              <a:t>aglycone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Some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aglycones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are bonded through an oxygen atom (a true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acetal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), and others are bonded through other atoms such as nitrogen.</a:t>
            </a:r>
          </a:p>
        </p:txBody>
      </p:sp>
      <p:pic>
        <p:nvPicPr>
          <p:cNvPr id="2" name="Picture 1" descr="23_1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"/>
          <a:stretch/>
        </p:blipFill>
        <p:spPr>
          <a:xfrm>
            <a:off x="1219200" y="1066800"/>
            <a:ext cx="6438900" cy="3506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Formation of Methyl Ethers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953000"/>
            <a:ext cx="8686800" cy="1371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>
                <a:ea typeface="ＭＳ Ｐゴシック" pitchFamily="-110" charset="-128"/>
              </a:rPr>
              <a:t>Reaction of the sugar with methyl iodide and silver oxide will convert the hydroxides to methyl ethers.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>
                <a:ea typeface="ＭＳ Ｐゴシック" pitchFamily="-110" charset="-128"/>
              </a:rPr>
              <a:t>The methylated sugar is stable in base.</a:t>
            </a:r>
          </a:p>
        </p:txBody>
      </p:sp>
      <p:pic>
        <p:nvPicPr>
          <p:cNvPr id="2" name="Picture 1" descr="23_1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"/>
          <a:stretch/>
        </p:blipFill>
        <p:spPr>
          <a:xfrm>
            <a:off x="229949" y="1295400"/>
            <a:ext cx="8534400" cy="3269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Classification of Carbohydrates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839200" cy="45720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Monosaccharides or simple sugars: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</a:pPr>
            <a:r>
              <a:rPr lang="en-US" altLang="en-US" sz="2400" dirty="0" err="1" smtClean="0"/>
              <a:t>Polyhydroxyaldehydes</a:t>
            </a:r>
            <a:r>
              <a:rPr lang="en-US" altLang="en-US" sz="2400" dirty="0" smtClean="0"/>
              <a:t> or aldoses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</a:pPr>
            <a:r>
              <a:rPr lang="en-US" altLang="en-US" sz="2400" dirty="0" err="1" smtClean="0"/>
              <a:t>Polyhydroxyketones</a:t>
            </a:r>
            <a:r>
              <a:rPr lang="en-US" altLang="en-US" sz="2400" dirty="0" smtClean="0"/>
              <a:t> or ketoses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Disaccharides can be hydrolyzed to two monosaccharides.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Polysaccharides hydrolyze to many monosaccharide units. For example, starch and cellulose have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&gt; 1000 glucose units.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Silyl Ethers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181600"/>
            <a:ext cx="8839200" cy="1371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Sugars are most commonly converted to their silyl ethers to make them easier to handle and sufficiently volatile for gas chromatography (GC) and mass spectrometry (MS).</a:t>
            </a:r>
          </a:p>
        </p:txBody>
      </p:sp>
      <p:pic>
        <p:nvPicPr>
          <p:cNvPr id="2" name="Picture 1" descr="23_Pg1192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878336" y="1295400"/>
            <a:ext cx="7082527" cy="1858595"/>
          </a:xfrm>
          <a:prstGeom prst="rect">
            <a:avLst/>
          </a:prstGeom>
        </p:spPr>
      </p:pic>
      <p:pic>
        <p:nvPicPr>
          <p:cNvPr id="3" name="Picture 2" descr="23_Pg1192_UnFigure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5"/>
          <a:stretch/>
        </p:blipFill>
        <p:spPr>
          <a:xfrm>
            <a:off x="1066800" y="3352800"/>
            <a:ext cx="6667500" cy="1737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Acetate Ester Formation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257800"/>
            <a:ext cx="8686800" cy="10668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Acetic anhydride with pyridine catalyst converts all the </a:t>
            </a:r>
            <a:r>
              <a:rPr lang="en-US" altLang="en-US" sz="2400" dirty="0" err="1" smtClean="0">
                <a:ea typeface="ＭＳ Ｐゴシック" pitchFamily="-110" charset="-128"/>
              </a:rPr>
              <a:t>oxygens</a:t>
            </a:r>
            <a:r>
              <a:rPr lang="en-US" altLang="en-US" sz="2400" dirty="0" smtClean="0">
                <a:ea typeface="ＭＳ Ｐゴシック" pitchFamily="-110" charset="-128"/>
              </a:rPr>
              <a:t> to acetate esters.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Esters are readily crystallized and purified.</a:t>
            </a:r>
          </a:p>
        </p:txBody>
      </p:sp>
      <p:pic>
        <p:nvPicPr>
          <p:cNvPr id="2" name="Picture 1" descr="23_14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"/>
          <a:stretch/>
        </p:blipFill>
        <p:spPr>
          <a:xfrm>
            <a:off x="228600" y="1371600"/>
            <a:ext cx="8753846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The Ruff Degradation</a:t>
            </a:r>
          </a:p>
        </p:txBody>
      </p:sp>
      <p:sp>
        <p:nvSpPr>
          <p:cNvPr id="26639" name="Rectangle 15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724400"/>
            <a:ext cx="8686800" cy="16002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Ruff degradation is a two-step process that begins with the bromine water oxidation of the aldose to its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aldonic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acid.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Treatment of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aldonic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acid with hydrogen peroxide and ferric sulfate oxidizes the carboxyl group to CO</a:t>
            </a:r>
            <a:r>
              <a:rPr lang="en-US" altLang="en-US" sz="2400" baseline="-20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gives an aldose with one less carbon atom.</a:t>
            </a:r>
          </a:p>
        </p:txBody>
      </p:sp>
      <p:pic>
        <p:nvPicPr>
          <p:cNvPr id="2" name="Picture 1" descr="23_Pg1193_Un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9"/>
          <a:stretch/>
        </p:blipFill>
        <p:spPr>
          <a:xfrm>
            <a:off x="914400" y="1219200"/>
            <a:ext cx="7055376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Kiliani–Fischer Synthesis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267200"/>
            <a:ext cx="8686800" cy="18288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Kiliani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–Fischer synthesis lengthens an aldose carbon chain by adding one carbon atom to the aldehyde end of the aldose. 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This synthesis is useful both for determining the structure of existing sugars and for synthesizing new sugars.</a:t>
            </a:r>
          </a:p>
        </p:txBody>
      </p:sp>
      <p:pic>
        <p:nvPicPr>
          <p:cNvPr id="2" name="Picture 1" descr="23_Pg1194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"/>
          <a:stretch/>
        </p:blipFill>
        <p:spPr>
          <a:xfrm>
            <a:off x="294782" y="1307592"/>
            <a:ext cx="8534400" cy="235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Disaccharides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4343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Three naturally occurring </a:t>
            </a:r>
            <a:r>
              <a:rPr lang="en-US" altLang="en-US" sz="2800" dirty="0" err="1" smtClean="0">
                <a:ea typeface="ＭＳ Ｐゴシック" pitchFamily="-110" charset="-128"/>
              </a:rPr>
              <a:t>glycosidic</a:t>
            </a:r>
            <a:r>
              <a:rPr lang="en-US" altLang="en-US" sz="2800" dirty="0" smtClean="0">
                <a:ea typeface="ＭＳ Ｐゴシック" pitchFamily="-110" charset="-128"/>
              </a:rPr>
              <a:t> linkages: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/>
              <a:t>1-4′ link: The anomeric carbon is bonded to oxygen on C4 of second sugar.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/>
              <a:t>1-6′ link: The anomeric carbon is bonded to oxygen on C6 of second sugar.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/>
              <a:t>1-1′ link: The anomeric carbons of the two sugars are bonded through an oxygen.</a:t>
            </a:r>
            <a:r>
              <a:rPr lang="en-US" alt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Disaccharides (Continued)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51205" name="Rectangle 1"/>
          <p:cNvSpPr>
            <a:spLocks noChangeArrowheads="1"/>
          </p:cNvSpPr>
          <p:nvPr/>
        </p:nvSpPr>
        <p:spPr bwMode="auto">
          <a:xfrm>
            <a:off x="152400" y="6019800"/>
            <a:ext cx="2133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endParaRPr lang="en-US" altLang="en-US" b="0"/>
          </a:p>
        </p:txBody>
      </p:sp>
      <p:pic>
        <p:nvPicPr>
          <p:cNvPr id="2" name="Picture 1" descr="23_15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>
            <a:off x="304800" y="1222693"/>
            <a:ext cx="8534400" cy="5025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itchFamily="-110" charset="-128"/>
              </a:rPr>
              <a:t>Cellobiose</a:t>
            </a:r>
            <a:r>
              <a:rPr lang="en-US" altLang="en-US" dirty="0">
                <a:ea typeface="ＭＳ Ｐゴシック" pitchFamily="-110" charset="-128"/>
              </a:rPr>
              <a:t>:  </a:t>
            </a:r>
            <a:r>
              <a:rPr lang="en-US" altLang="en-US" dirty="0" smtClean="0">
                <a:ea typeface="ＭＳ Ｐゴシック" pitchFamily="-110" charset="-128"/>
              </a:rPr>
              <a:t/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A </a:t>
            </a:r>
            <a:r>
              <a:rPr lang="en-US" altLang="en-US" i="1" dirty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dirty="0">
                <a:ea typeface="ＭＳ Ｐゴシック" pitchFamily="-110" charset="-128"/>
              </a:rPr>
              <a:t>1-4′ </a:t>
            </a:r>
            <a:r>
              <a:rPr lang="en-US" altLang="en-US" dirty="0" err="1">
                <a:ea typeface="ＭＳ Ｐゴシック" pitchFamily="-110" charset="-128"/>
              </a:rPr>
              <a:t>Glucosidic</a:t>
            </a:r>
            <a:r>
              <a:rPr lang="en-US" altLang="en-US" dirty="0">
                <a:ea typeface="ＭＳ Ｐゴシック" pitchFamily="-110" charset="-128"/>
              </a:rPr>
              <a:t> Linkage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3_Pg1199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4"/>
          <a:stretch/>
        </p:blipFill>
        <p:spPr>
          <a:xfrm>
            <a:off x="228600" y="1981200"/>
            <a:ext cx="8534400" cy="2257883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572000"/>
            <a:ext cx="8610600" cy="1676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In cellobiose, the anomeric carbon of one glucose unit is linked through an equatorial (</a:t>
            </a:r>
            <a:r>
              <a:rPr lang="en-US" altLang="en-US" sz="2400" i="1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) carbon–oxygen bond to C4 of another glucose unit.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This is called a </a:t>
            </a:r>
            <a:r>
              <a:rPr lang="en-US" altLang="en-US" sz="2400" b="1" i="1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b="1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400" b="1" smtClean="0">
                <a:ea typeface="ＭＳ Ｐゴシック" pitchFamily="-110" charset="-128"/>
              </a:rPr>
              <a:t>1-4′ glucosidic linkage</a:t>
            </a:r>
            <a:r>
              <a:rPr lang="en-US" altLang="en-US" sz="2400" smtClean="0">
                <a:ea typeface="ＭＳ Ｐゴシック" pitchFamily="-110" charset="-128"/>
              </a:rPr>
              <a:t>.</a:t>
            </a:r>
            <a:endParaRPr lang="en-US" altLang="en-US" sz="240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itchFamily="-110" charset="-128"/>
              </a:rPr>
              <a:t>Maltose: </a:t>
            </a:r>
            <a:r>
              <a:rPr lang="en-US" altLang="en-US" dirty="0" smtClean="0">
                <a:ea typeface="ＭＳ Ｐゴシック" pitchFamily="-110" charset="-128"/>
              </a:rPr>
              <a:t/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An </a:t>
            </a:r>
            <a:r>
              <a:rPr lang="en-US" altLang="en-US" i="1" dirty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-1,4</a:t>
            </a:r>
            <a:r>
              <a:rPr lang="en-US" altLang="en-US" dirty="0">
                <a:ea typeface="ＭＳ Ｐゴシック" pitchFamily="-110" charset="-128"/>
              </a:rPr>
              <a:t>′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itchFamily="-110" charset="-128"/>
              </a:rPr>
              <a:t>Glucosidic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 Linkage</a:t>
            </a:r>
            <a:endParaRPr lang="en-US" altLang="en-US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 descr="23_Pg1199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5"/>
          <a:stretch/>
        </p:blipFill>
        <p:spPr>
          <a:xfrm>
            <a:off x="1295400" y="1752600"/>
            <a:ext cx="6400800" cy="3012974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994174"/>
            <a:ext cx="8610600" cy="152400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Maltose contains an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-1,4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glucosidic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linkage between the two glucose units. 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monosaccharides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in maltose are joined together by the axial position of C1 and the equatorial position of C4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848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Lactose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: 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A </a:t>
            </a:r>
            <a:r>
              <a:rPr lang="en-US" altLang="en-US" i="1" dirty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-1,4</a:t>
            </a:r>
            <a:r>
              <a:rPr lang="en-US" altLang="en-US" dirty="0">
                <a:ea typeface="ＭＳ Ｐゴシック" pitchFamily="-110" charset="-128"/>
              </a:rPr>
              <a:t>′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a typeface="ＭＳ Ｐゴシック" pitchFamily="-110" charset="-128"/>
              </a:rPr>
              <a:t>Galactosidic</a:t>
            </a:r>
            <a:r>
              <a:rPr lang="en-US" altLang="en-US" dirty="0">
                <a:solidFill>
                  <a:srgbClr val="000000"/>
                </a:solidFill>
                <a:ea typeface="ＭＳ Ｐゴシック" pitchFamily="-110" charset="-128"/>
              </a:rPr>
              <a:t> Linkage</a:t>
            </a:r>
            <a:endParaRPr lang="en-US" altLang="en-US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 descr="23_Pg1200_Un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"/>
          <a:stretch/>
        </p:blipFill>
        <p:spPr>
          <a:xfrm>
            <a:off x="1447800" y="1738455"/>
            <a:ext cx="6248400" cy="2757345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648200"/>
            <a:ext cx="77724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Lactose is composed of one galactose unit and one glucose unit.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two rings are linked by a </a:t>
            </a:r>
            <a:r>
              <a:rPr lang="en-US" altLang="en-US" sz="2400" i="1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-glycosidic bond of the galactose acetal to the 4-position on the glucose ring: a </a:t>
            </a:r>
            <a:r>
              <a:rPr lang="en-US" altLang="en-US" sz="2400" i="1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-1,4</a:t>
            </a:r>
            <a:r>
              <a:rPr lang="en-US" altLang="en-US" sz="2400" smtClean="0">
                <a:ea typeface="ＭＳ Ｐゴシック" pitchFamily="-110" charset="-128"/>
              </a:rPr>
              <a:t>′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 galactosidic linkage.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err="1" smtClean="0">
                <a:ea typeface="ＭＳ Ｐゴシック" pitchFamily="-110" charset="-128"/>
              </a:rPr>
              <a:t>Gentiobiose</a:t>
            </a:r>
            <a:r>
              <a:rPr lang="en-US" altLang="en-US" dirty="0" smtClean="0">
                <a:ea typeface="ＭＳ Ｐゴシック" pitchFamily="-110" charset="-128"/>
              </a:rPr>
              <a:t>: The 1,6′ Linkage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953000"/>
            <a:ext cx="8153400" cy="1371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Two glucose units linked 1,6′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Rare for disaccharides, but commonly seen as branch point in carbohydrates</a:t>
            </a:r>
          </a:p>
        </p:txBody>
      </p:sp>
      <p:pic>
        <p:nvPicPr>
          <p:cNvPr id="2" name="Picture 1" descr="23_Pg1201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/>
        </p:blipFill>
        <p:spPr>
          <a:xfrm>
            <a:off x="1209844" y="1143000"/>
            <a:ext cx="6486356" cy="3582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Monosaccharide Classification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419600"/>
            <a:ext cx="8458200" cy="1752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-110" charset="2"/>
              <a:buNone/>
            </a:pPr>
            <a:r>
              <a:rPr lang="en-US" altLang="en-US" sz="2400" dirty="0" smtClean="0">
                <a:ea typeface="ＭＳ Ｐゴシック" pitchFamily="-110" charset="-128"/>
              </a:rPr>
              <a:t>Classified using three criteria: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If it contains a ketone or an aldehyde group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Number of carbons in the chain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Configuration of the asymmetric carbon farthest from the carbonyl group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8"/>
          <a:stretch/>
        </p:blipFill>
        <p:spPr>
          <a:xfrm>
            <a:off x="1524000" y="1143000"/>
            <a:ext cx="6096000" cy="3007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9248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Sucrose: Linkage of Two </a:t>
            </a:r>
            <a:r>
              <a:rPr lang="en-US" altLang="en-US" dirty="0" err="1" smtClean="0">
                <a:solidFill>
                  <a:srgbClr val="000000"/>
                </a:solidFill>
                <a:ea typeface="ＭＳ Ｐゴシック" pitchFamily="-110" charset="-128"/>
              </a:rPr>
              <a:t>Anomeric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Carbons</a:t>
            </a:r>
          </a:p>
        </p:txBody>
      </p:sp>
      <p:pic>
        <p:nvPicPr>
          <p:cNvPr id="2" name="Picture 1" descr="23_Pg1201_UnFigure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1828800" y="1676400"/>
            <a:ext cx="5678567" cy="3456361"/>
          </a:xfrm>
          <a:prstGeom prst="rect">
            <a:avLst/>
          </a:prstGeom>
        </p:spPr>
      </p:pic>
      <p:sp>
        <p:nvSpPr>
          <p:cNvPr id="563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24052" y="5410200"/>
            <a:ext cx="8667548" cy="1066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Some sugars are joined by a direct </a:t>
            </a:r>
            <a:r>
              <a:rPr lang="en-US" altLang="en-US" sz="2600" dirty="0" err="1" smtClean="0">
                <a:solidFill>
                  <a:srgbClr val="000000"/>
                </a:solidFill>
                <a:ea typeface="ＭＳ Ｐゴシック" pitchFamily="-110" charset="-128"/>
              </a:rPr>
              <a:t>glycosidic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 linkage between their anomeric carbon atoms: a 1,1</a:t>
            </a:r>
            <a:r>
              <a:rPr lang="en-US" altLang="en-US" sz="2600" dirty="0" smtClean="0">
                <a:ea typeface="ＭＳ Ｐゴシック" pitchFamily="-110" charset="-128"/>
              </a:rPr>
              <a:t>′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 linkage.</a:t>
            </a:r>
            <a:endParaRPr lang="en-US" altLang="en-US" sz="2600" dirty="0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Cellulose</a:t>
            </a:r>
            <a:endParaRPr lang="en-US" altLang="en-US" smtClean="0">
              <a:ea typeface="ＭＳ Ｐゴシック" pitchFamily="-110" charset="-128"/>
            </a:endParaRPr>
          </a:p>
        </p:txBody>
      </p:sp>
      <p:pic>
        <p:nvPicPr>
          <p:cNvPr id="2" name="Picture 1" descr="23_16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9"/>
          <a:stretch/>
        </p:blipFill>
        <p:spPr>
          <a:xfrm>
            <a:off x="381000" y="1524000"/>
            <a:ext cx="8534400" cy="1936199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114800"/>
            <a:ext cx="86868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Cellulose is a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-1,4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polymer of 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-glucose, systematically named poly(1,4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O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-glucopyranoside).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Cellulose is the most abundant organic material. 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It is synthesized by plants as a structural material to support the weight of the plant.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Starches: Amylose, Amylopectin, and Glycogen</a:t>
            </a:r>
            <a:endParaRPr lang="en-US" altLang="en-US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 descr="23_1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"/>
          <a:stretch/>
        </p:blipFill>
        <p:spPr>
          <a:xfrm>
            <a:off x="723900" y="1752598"/>
            <a:ext cx="7696200" cy="3598005"/>
          </a:xfrm>
          <a:prstGeom prst="rect">
            <a:avLst/>
          </a:prstGeom>
        </p:spPr>
      </p:pic>
      <p:sp>
        <p:nvSpPr>
          <p:cNvPr id="6" name="Rectangle 1030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562600"/>
            <a:ext cx="81534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Amylose is an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-1,4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polymer of glucose, systematically named poly(1,4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O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-glucopyranoside).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Amylopectin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3_19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9"/>
          <a:stretch/>
        </p:blipFill>
        <p:spPr>
          <a:xfrm>
            <a:off x="533400" y="1143000"/>
            <a:ext cx="8305800" cy="4595821"/>
          </a:xfrm>
          <a:prstGeom prst="rect">
            <a:avLst/>
          </a:prstGeom>
        </p:spPr>
      </p:pic>
      <p:sp>
        <p:nvSpPr>
          <p:cNvPr id="6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867400"/>
            <a:ext cx="7772400" cy="533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Amylopectin is a branched 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-1,6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polymer of glucose.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Chitin</a:t>
            </a:r>
          </a:p>
        </p:txBody>
      </p:sp>
      <p:sp>
        <p:nvSpPr>
          <p:cNvPr id="60419" name="Text Placeholder 3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Chitin is a polymer of </a:t>
            </a:r>
            <a:br>
              <a:rPr lang="en-US" altLang="en-US" sz="2400" dirty="0" smtClean="0">
                <a:ea typeface="ＭＳ Ｐゴシック" pitchFamily="-110" charset="-128"/>
              </a:rPr>
            </a:br>
            <a:r>
              <a:rPr lang="en-US" altLang="en-US" sz="2400" i="1" dirty="0" smtClean="0">
                <a:ea typeface="ＭＳ Ｐゴシック" pitchFamily="-110" charset="-128"/>
              </a:rPr>
              <a:t>N</a:t>
            </a:r>
            <a:r>
              <a:rPr lang="en-US" altLang="en-US" sz="2400" dirty="0" smtClean="0">
                <a:ea typeface="ＭＳ Ｐゴシック" pitchFamily="-110" charset="-128"/>
              </a:rPr>
              <a:t>-</a:t>
            </a:r>
            <a:r>
              <a:rPr lang="en-US" altLang="en-US" sz="2400" dirty="0" err="1" smtClean="0">
                <a:ea typeface="ＭＳ Ｐゴシック" pitchFamily="-110" charset="-128"/>
              </a:rPr>
              <a:t>acetylglucosamine</a:t>
            </a:r>
            <a:r>
              <a:rPr lang="en-US" altLang="en-US" sz="2400" dirty="0" smtClean="0">
                <a:ea typeface="ＭＳ Ｐゴシック" pitchFamily="-110" charset="-128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It forms the exoskeletons </a:t>
            </a:r>
            <a:br>
              <a:rPr lang="en-US" altLang="en-US" sz="2400" dirty="0" smtClean="0">
                <a:ea typeface="ＭＳ Ｐゴシック" pitchFamily="-110" charset="-128"/>
              </a:rPr>
            </a:br>
            <a:r>
              <a:rPr lang="en-US" altLang="en-US" sz="2400" dirty="0" smtClean="0">
                <a:ea typeface="ＭＳ Ｐゴシック" pitchFamily="-110" charset="-128"/>
              </a:rPr>
              <a:t>of insects.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Like other amides, </a:t>
            </a:r>
            <a:br>
              <a:rPr lang="en-US" altLang="en-US" sz="2400" dirty="0" smtClean="0">
                <a:ea typeface="ＭＳ Ｐゴシック" pitchFamily="-110" charset="-128"/>
              </a:rPr>
            </a:br>
            <a:r>
              <a:rPr lang="en-US" altLang="en-US" sz="2400" i="1" dirty="0" smtClean="0">
                <a:ea typeface="ＭＳ Ｐゴシック" pitchFamily="-110" charset="-128"/>
              </a:rPr>
              <a:t>N</a:t>
            </a:r>
            <a:r>
              <a:rPr lang="en-US" altLang="en-US" sz="2400" dirty="0" smtClean="0">
                <a:ea typeface="ＭＳ Ｐゴシック" pitchFamily="-110" charset="-128"/>
              </a:rPr>
              <a:t>-</a:t>
            </a:r>
            <a:r>
              <a:rPr lang="en-US" altLang="en-US" sz="2400" dirty="0" err="1" smtClean="0">
                <a:ea typeface="ＭＳ Ｐゴシック" pitchFamily="-110" charset="-128"/>
              </a:rPr>
              <a:t>acetylglucosamine</a:t>
            </a:r>
            <a:r>
              <a:rPr lang="en-US" altLang="en-US" sz="2400" dirty="0" smtClean="0">
                <a:ea typeface="ＭＳ Ｐゴシック" pitchFamily="-110" charset="-128"/>
              </a:rPr>
              <a:t> forms exceptionally strong hydrogen bonds between the amide carbonyl groups and protons.</a:t>
            </a:r>
          </a:p>
        </p:txBody>
      </p:sp>
      <p:pic>
        <p:nvPicPr>
          <p:cNvPr id="2" name="Picture 1" descr="23_Pg1206_UnFigure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37860"/>
            <a:ext cx="4310944" cy="40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Chitin</a:t>
            </a:r>
          </a:p>
        </p:txBody>
      </p:sp>
      <p:pic>
        <p:nvPicPr>
          <p:cNvPr id="2" name="Picture 1" descr="23_Pg1206_UnFigure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5"/>
          <a:stretch/>
        </p:blipFill>
        <p:spPr>
          <a:xfrm>
            <a:off x="2151771" y="1219201"/>
            <a:ext cx="4840457" cy="2426444"/>
          </a:xfrm>
          <a:prstGeom prst="rect">
            <a:avLst/>
          </a:prstGeom>
        </p:spPr>
      </p:pic>
      <p:pic>
        <p:nvPicPr>
          <p:cNvPr id="3" name="Picture 2" descr="23_Pg1206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"/>
          <a:stretch/>
        </p:blipFill>
        <p:spPr>
          <a:xfrm>
            <a:off x="1359093" y="3810000"/>
            <a:ext cx="6762459" cy="2619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Nucleic Acids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87630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Polymer of </a:t>
            </a:r>
            <a:r>
              <a:rPr lang="en-US" altLang="en-US" sz="2800" dirty="0" err="1" smtClean="0">
                <a:ea typeface="ＭＳ Ｐゴシック" pitchFamily="-110" charset="-128"/>
              </a:rPr>
              <a:t>ribofuranoside</a:t>
            </a:r>
            <a:r>
              <a:rPr lang="en-US" altLang="en-US" sz="2800" dirty="0" smtClean="0">
                <a:ea typeface="ＭＳ Ｐゴシック" pitchFamily="-110" charset="-128"/>
              </a:rPr>
              <a:t> rings linked by phosphate ester groups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Each ribose is bonded to a base.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Ribonucleic acid (RNA)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Deoxyribonucleic acid (DNA)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RNA Polymer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752600"/>
            <a:ext cx="3810000" cy="3124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Nucleic acids are assembled on a backbone made up of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ribofuranoside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units linked by phosphate esters. </a:t>
            </a:r>
          </a:p>
        </p:txBody>
      </p:sp>
      <p:pic>
        <p:nvPicPr>
          <p:cNvPr id="2" name="Picture 1" descr="23_20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"/>
          <a:stretch/>
        </p:blipFill>
        <p:spPr>
          <a:xfrm>
            <a:off x="228600" y="1066800"/>
            <a:ext cx="4419600" cy="5342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Cytidine, Uridine, Adenosine, and Guanosine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876800"/>
            <a:ext cx="8534400" cy="10668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Ribonucleosides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are components of RNA based on glycosides of the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furanose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form of </a:t>
            </a:r>
            <a:r>
              <a:rPr lang="en-US" altLang="en-US" sz="2800" cap="small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-ribose.</a:t>
            </a:r>
          </a:p>
        </p:txBody>
      </p:sp>
      <p:pic>
        <p:nvPicPr>
          <p:cNvPr id="2" name="Picture 1" descr="23_21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>
          <a:xfrm>
            <a:off x="381000" y="2169731"/>
            <a:ext cx="8534400" cy="1868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Common Ribonucleotides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191000"/>
            <a:ext cx="8686800" cy="1676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Ribonucleosides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are esterified by phosphoric acid at their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5</a:t>
            </a:r>
            <a:r>
              <a:rPr lang="en-US" altLang="en-US" sz="2400" dirty="0" smtClean="0">
                <a:ea typeface="ＭＳ Ｐゴシック" pitchFamily="-110" charset="-128"/>
              </a:rPr>
              <a:t>′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position, the —CH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OH at the end of the ribose chain.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Ribonucleosides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are joined together by phosphate ester linkages.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3_2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8"/>
          <a:stretch/>
        </p:blipFill>
        <p:spPr>
          <a:xfrm>
            <a:off x="228600" y="1536980"/>
            <a:ext cx="8686800" cy="1899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(+) and (–)-</a:t>
            </a:r>
            <a:r>
              <a:rPr lang="en-US" altLang="en-US" dirty="0" err="1" smtClean="0">
                <a:ea typeface="ＭＳ Ｐゴシック" pitchFamily="-110" charset="-128"/>
              </a:rPr>
              <a:t>Glyceraldehydes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724400"/>
            <a:ext cx="8534400" cy="18288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(+) enantiomer of glyceraldehyde has its OH group on the right of the Fischer projection.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(</a:t>
            </a:r>
            <a:r>
              <a:rPr lang="en-US" altLang="en-US" sz="2800" dirty="0" smtClean="0">
                <a:ea typeface="ＭＳ Ｐゴシック" pitchFamily="-110" charset="-128"/>
              </a:rPr>
              <a:t>–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) enantiomer of glyceraldehyde has its OH group on the left of the Fischer projection.  </a:t>
            </a:r>
          </a:p>
        </p:txBody>
      </p:sp>
      <p:pic>
        <p:nvPicPr>
          <p:cNvPr id="2" name="Picture 1" descr="23_Pg1175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"/>
          <a:stretch/>
        </p:blipFill>
        <p:spPr>
          <a:xfrm>
            <a:off x="914400" y="1219200"/>
            <a:ext cx="7315200" cy="3311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Phosphate Linkages</a:t>
            </a:r>
            <a:endParaRPr lang="en-US" altLang="en-US" smtClean="0">
              <a:ea typeface="ＭＳ Ｐゴシック" pitchFamily="-110" charset="-128"/>
            </a:endParaRPr>
          </a:p>
        </p:txBody>
      </p:sp>
      <p:pic>
        <p:nvPicPr>
          <p:cNvPr id="2" name="Picture 1" descr="23_23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"/>
          <a:stretch/>
        </p:blipFill>
        <p:spPr>
          <a:xfrm>
            <a:off x="76200" y="1447800"/>
            <a:ext cx="5272224" cy="4420174"/>
          </a:xfrm>
          <a:prstGeom prst="rect">
            <a:avLst/>
          </a:prstGeom>
        </p:spPr>
      </p:pic>
      <p:sp>
        <p:nvSpPr>
          <p:cNvPr id="66563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5213049" y="1524000"/>
            <a:ext cx="38100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A molecule of RNA always has two ends (unless it is in the form of a large ring); one end has a free 3′ group, and the other end has a free 5′ group.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DNA Bases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67587" name="Rectangle 1030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029200"/>
            <a:ext cx="8534400" cy="99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The four common bases of DNA are cytosine, thymine, adenine, and guanine.</a:t>
            </a:r>
          </a:p>
        </p:txBody>
      </p:sp>
      <p:pic>
        <p:nvPicPr>
          <p:cNvPr id="2" name="Picture 1" descr="23_Pg1211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5"/>
          <a:stretch/>
        </p:blipFill>
        <p:spPr>
          <a:xfrm>
            <a:off x="381000" y="1447800"/>
            <a:ext cx="8534400" cy="3036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The Double Helix of DNA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839200" cy="2667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Heterocyclic bases are cytosine, thymine (instead of uracil), adenine, and guanine.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They are linked by phosphate ester groups to form the primary structure.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Base Pairing in DNA and RNA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267200"/>
            <a:ext cx="8534400" cy="1676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Each purine forms a stable hydrogen-bonded pair with a specific pyrimidine base.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Guanine hydrogen-bonds to cytosine in three places; adenine hydrogen-bonds to thymine in two places.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3_24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4"/>
          <a:stretch/>
        </p:blipFill>
        <p:spPr>
          <a:xfrm>
            <a:off x="304800" y="1676400"/>
            <a:ext cx="8534400" cy="211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Antiparallel Strands of DNA</a:t>
            </a:r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876800"/>
            <a:ext cx="8534400" cy="14478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DNA usually consists of two complementary strands, with all the base pairs hydrogen-bonded together.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two strands are antiparallel, running in opposite directions.</a:t>
            </a:r>
          </a:p>
        </p:txBody>
      </p:sp>
      <p:pic>
        <p:nvPicPr>
          <p:cNvPr id="2" name="Picture 1" descr="23_25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7"/>
          <a:stretch/>
        </p:blipFill>
        <p:spPr>
          <a:xfrm>
            <a:off x="304800" y="1490369"/>
            <a:ext cx="8534400" cy="2874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The </a:t>
            </a:r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Double Helix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752600"/>
            <a:ext cx="4191000" cy="3124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Two complementary strands are joined by hydrogen bonds between the base pairs. 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This double strand coils into a helical arrangement </a:t>
            </a:r>
            <a:r>
              <a:rPr lang="en-US" altLang="en-US" sz="2400" dirty="0" smtClean="0">
                <a:ea typeface="ＭＳ Ｐゴシック" pitchFamily="-110" charset="-128"/>
              </a:rPr>
              <a:t>described by Watson and Crick in 1953.</a:t>
            </a:r>
          </a:p>
        </p:txBody>
      </p:sp>
      <p:pic>
        <p:nvPicPr>
          <p:cNvPr id="2" name="Picture 1" descr="23_26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"/>
          <a:stretch/>
        </p:blipFill>
        <p:spPr>
          <a:xfrm>
            <a:off x="244718" y="1066799"/>
            <a:ext cx="4327282" cy="5330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Replication</a:t>
            </a:r>
          </a:p>
        </p:txBody>
      </p:sp>
      <p:pic>
        <p:nvPicPr>
          <p:cNvPr id="2" name="Picture 1" descr="23_2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"/>
          <a:stretch/>
        </p:blipFill>
        <p:spPr>
          <a:xfrm>
            <a:off x="2057400" y="1066800"/>
            <a:ext cx="5044209" cy="5445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Additional Nucleotides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6868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Adenosine monophosphate (AMP), a regulatory hormone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ea typeface="ＭＳ Ｐゴシック" pitchFamily="-110" charset="-128"/>
              </a:rPr>
              <a:t>Nicotinamide</a:t>
            </a:r>
            <a:r>
              <a:rPr lang="en-US" altLang="en-US" dirty="0" smtClean="0">
                <a:ea typeface="ＭＳ Ｐゴシック" pitchFamily="-110" charset="-128"/>
              </a:rPr>
              <a:t> adenine dinucleotide (NAD), a coenzyme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Adenosine triphosphate (ATP), an energy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AMP and Cyclic AMP</a:t>
            </a:r>
          </a:p>
        </p:txBody>
      </p:sp>
      <p:pic>
        <p:nvPicPr>
          <p:cNvPr id="2" name="Picture 1" descr="23_Pg1214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"/>
          <a:stretch/>
        </p:blipFill>
        <p:spPr>
          <a:xfrm>
            <a:off x="304800" y="1752600"/>
            <a:ext cx="8534400" cy="3721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NAD</a:t>
            </a:r>
          </a:p>
        </p:txBody>
      </p:sp>
      <p:pic>
        <p:nvPicPr>
          <p:cNvPr id="2" name="Picture 1" descr="23_Pg1215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"/>
          <a:stretch/>
        </p:blipFill>
        <p:spPr>
          <a:xfrm>
            <a:off x="1066800" y="990600"/>
            <a:ext cx="6975980" cy="5475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Degradation of </a:t>
            </a:r>
            <a:r>
              <a:rPr lang="en-US" altLang="en-US" cap="small" dirty="0" smtClean="0">
                <a:ea typeface="ＭＳ Ｐゴシック" pitchFamily="-110" charset="-128"/>
              </a:rPr>
              <a:t>d</a:t>
            </a:r>
            <a:r>
              <a:rPr lang="en-US" altLang="en-US" dirty="0" smtClean="0">
                <a:ea typeface="ＭＳ Ｐゴシック" pitchFamily="-110" charset="-128"/>
              </a:rPr>
              <a:t> and </a:t>
            </a:r>
            <a:r>
              <a:rPr lang="en-US" altLang="en-US" cap="small" dirty="0" smtClean="0">
                <a:ea typeface="ＭＳ Ｐゴシック" pitchFamily="-110" charset="-128"/>
              </a:rPr>
              <a:t>l</a:t>
            </a:r>
            <a:r>
              <a:rPr lang="en-US" altLang="en-US" dirty="0" smtClean="0">
                <a:ea typeface="ＭＳ Ｐゴシック" pitchFamily="-110" charset="-128"/>
              </a:rPr>
              <a:t> Sugars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191000"/>
            <a:ext cx="81534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Fischer–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Rosanoff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convention.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cap="small" dirty="0" smtClean="0"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ea typeface="ＭＳ Ｐゴシック" pitchFamily="-110" charset="-128"/>
              </a:rPr>
              <a:t> sugars can be degraded to the dextrorotatory (+) form of glyceraldehyde.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cap="small" dirty="0" smtClean="0">
                <a:ea typeface="ＭＳ Ｐゴシック" pitchFamily="-110" charset="-128"/>
              </a:rPr>
              <a:t>l</a:t>
            </a:r>
            <a:r>
              <a:rPr lang="en-US" altLang="en-US" sz="2400" dirty="0" smtClean="0">
                <a:ea typeface="ＭＳ Ｐゴシック" pitchFamily="-110" charset="-128"/>
              </a:rPr>
              <a:t> sugars can be degraded to the levorotatory (–) form of glyceraldehyde.</a:t>
            </a:r>
          </a:p>
        </p:txBody>
      </p:sp>
      <p:pic>
        <p:nvPicPr>
          <p:cNvPr id="3" name="Picture 2" descr="23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"/>
          <a:stretch/>
        </p:blipFill>
        <p:spPr>
          <a:xfrm>
            <a:off x="304800" y="1219200"/>
            <a:ext cx="8534400" cy="2656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cap="small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 and </a:t>
            </a:r>
            <a:r>
              <a:rPr lang="en-US" altLang="en-US" cap="small" dirty="0" smtClean="0">
                <a:solidFill>
                  <a:srgbClr val="000000"/>
                </a:solidFill>
                <a:ea typeface="ＭＳ Ｐゴシック" pitchFamily="-110" charset="-128"/>
              </a:rPr>
              <a:t>l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 Series of Sugars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343400"/>
            <a:ext cx="85344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Sugars of the </a:t>
            </a:r>
            <a:r>
              <a:rPr lang="en-US" altLang="en-US" sz="2400" cap="small" dirty="0" smtClean="0">
                <a:solidFill>
                  <a:srgbClr val="000000"/>
                </a:solidFill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series have the OH group of the bottom asymmetric carbon on the right in the Fischer projection.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Sugars of the </a:t>
            </a:r>
            <a:r>
              <a:rPr lang="en-US" altLang="en-US" sz="2400" cap="small" dirty="0" smtClean="0">
                <a:solidFill>
                  <a:srgbClr val="000000"/>
                </a:solidFill>
                <a:ea typeface="ＭＳ Ｐゴシック" pitchFamily="-110" charset="-128"/>
              </a:rPr>
              <a:t>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series, in contrast, have the OH group of the bottom asymmetric carbon on the left.</a:t>
            </a:r>
          </a:p>
        </p:txBody>
      </p:sp>
      <p:pic>
        <p:nvPicPr>
          <p:cNvPr id="2" name="Picture 1" descr="23_Pg1176_Un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304800" y="1600200"/>
            <a:ext cx="8534400" cy="1962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The </a:t>
            </a:r>
            <a:r>
              <a:rPr lang="en-US" altLang="en-US" cap="small" dirty="0" smtClean="0">
                <a:ea typeface="ＭＳ Ｐゴシック" pitchFamily="-110" charset="-128"/>
              </a:rPr>
              <a:t>d</a:t>
            </a:r>
            <a:r>
              <a:rPr lang="en-US" altLang="en-US" dirty="0" smtClean="0">
                <a:ea typeface="ＭＳ Ｐゴシック" pitchFamily="-110" charset="-128"/>
              </a:rPr>
              <a:t> Aldose Family</a:t>
            </a:r>
          </a:p>
        </p:txBody>
      </p:sp>
      <p:pic>
        <p:nvPicPr>
          <p:cNvPr id="2" name="Picture 1" descr="23_0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>
          <a:xfrm>
            <a:off x="533400" y="1047071"/>
            <a:ext cx="8153400" cy="5429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 err="1" smtClean="0">
                <a:ea typeface="ＭＳ Ｐゴシック" pitchFamily="-110" charset="-128"/>
              </a:rPr>
              <a:t>Erythro</a:t>
            </a:r>
            <a:r>
              <a:rPr lang="en-US" altLang="en-US" dirty="0" smtClean="0">
                <a:ea typeface="ＭＳ Ｐゴシック" pitchFamily="-110" charset="-128"/>
              </a:rPr>
              <a:t> and </a:t>
            </a:r>
            <a:r>
              <a:rPr lang="en-US" altLang="en-US" dirty="0" err="1" smtClean="0">
                <a:ea typeface="ＭＳ Ｐゴシック" pitchFamily="-110" charset="-128"/>
              </a:rPr>
              <a:t>Threo</a:t>
            </a:r>
            <a:r>
              <a:rPr lang="en-US" altLang="en-US" dirty="0" smtClean="0">
                <a:ea typeface="ＭＳ Ｐゴシック" pitchFamily="-110" charset="-128"/>
              </a:rPr>
              <a:t> </a:t>
            </a:r>
            <a:r>
              <a:rPr lang="en-US" altLang="en-US" dirty="0" err="1" smtClean="0">
                <a:ea typeface="ＭＳ Ｐゴシック" pitchFamily="-110" charset="-128"/>
              </a:rPr>
              <a:t>Diastereomers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2862263" y="3198813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b="0"/>
              <a:t>File Name: </a:t>
            </a:r>
            <a:r>
              <a:rPr lang="en-US" altLang="en-US"/>
              <a:t>AAALDDT0</a:t>
            </a:r>
            <a:endParaRPr lang="en-US" altLang="en-US" b="0"/>
          </a:p>
        </p:txBody>
      </p:sp>
      <p:pic>
        <p:nvPicPr>
          <p:cNvPr id="24580" name="Picture 6" descr="009_23_Pg1106_UnFig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"/>
          <a:stretch/>
        </p:blipFill>
        <p:spPr bwMode="auto">
          <a:xfrm>
            <a:off x="1293813" y="1524001"/>
            <a:ext cx="6630987" cy="46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1688</Words>
  <Application>Microsoft Office PowerPoint</Application>
  <PresentationFormat>On-screen Show (4:3)</PresentationFormat>
  <Paragraphs>231</Paragraphs>
  <Slides>59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Design</vt:lpstr>
      <vt:lpstr>Chapter 23 Lecture</vt:lpstr>
      <vt:lpstr>Carbohydrates</vt:lpstr>
      <vt:lpstr>Classification of Carbohydrates</vt:lpstr>
      <vt:lpstr>Monosaccharide Classification</vt:lpstr>
      <vt:lpstr>(+) and (–)-Glyceraldehydes</vt:lpstr>
      <vt:lpstr>Degradation of d and l Sugars</vt:lpstr>
      <vt:lpstr>d and l Series of Sugars</vt:lpstr>
      <vt:lpstr>The d Aldose Family</vt:lpstr>
      <vt:lpstr>Erythro and Threo Diastereomers</vt:lpstr>
      <vt:lpstr>Erythro and Threo Nomenclature</vt:lpstr>
      <vt:lpstr>Symmetric Molecules</vt:lpstr>
      <vt:lpstr>Epimers</vt:lpstr>
      <vt:lpstr>Cyclic Structure for Glucose</vt:lpstr>
      <vt:lpstr>Chair Conformation for Glucose</vt:lpstr>
      <vt:lpstr>Cyclic Hemiacetal Form of Fructose</vt:lpstr>
      <vt:lpstr>Anomers of Glucose</vt:lpstr>
      <vt:lpstr>Anomers of Fructose</vt:lpstr>
      <vt:lpstr>Mutarotation</vt:lpstr>
      <vt:lpstr>Reduction of Simple Sugars</vt:lpstr>
      <vt:lpstr>Reduction of b-D-Glucopyranose</vt:lpstr>
      <vt:lpstr>Reduction of Fructose</vt:lpstr>
      <vt:lpstr>Oxidation By Bromine</vt:lpstr>
      <vt:lpstr>Nitric Acid Oxidation </vt:lpstr>
      <vt:lpstr>Oxidation By Tollens Reagent</vt:lpstr>
      <vt:lpstr>Tollens Reagent and Ketoses</vt:lpstr>
      <vt:lpstr>Nonreducing Sugars</vt:lpstr>
      <vt:lpstr>Formation of Glycosides</vt:lpstr>
      <vt:lpstr>Aglycones</vt:lpstr>
      <vt:lpstr>Formation of Methyl Ethers</vt:lpstr>
      <vt:lpstr>Silyl Ethers</vt:lpstr>
      <vt:lpstr>Acetate Ester Formation</vt:lpstr>
      <vt:lpstr>The Ruff Degradation</vt:lpstr>
      <vt:lpstr>Kiliani–Fischer Synthesis</vt:lpstr>
      <vt:lpstr>Disaccharides</vt:lpstr>
      <vt:lpstr>Disaccharides (Continued)</vt:lpstr>
      <vt:lpstr>Cellobiose:   A b-1-4′ Glucosidic Linkage</vt:lpstr>
      <vt:lpstr>Maltose:  An a-1,4′ Glucosidic Linkage</vt:lpstr>
      <vt:lpstr>Lactose:  A b-1,4′ Galactosidic Linkage</vt:lpstr>
      <vt:lpstr>Gentiobiose: The 1,6′ Linkage</vt:lpstr>
      <vt:lpstr>Sucrose: Linkage of Two Anomeric Carbons</vt:lpstr>
      <vt:lpstr>Cellulose</vt:lpstr>
      <vt:lpstr>Starches: Amylose, Amylopectin, and Glycogen</vt:lpstr>
      <vt:lpstr>Amylopectin</vt:lpstr>
      <vt:lpstr>Chitin</vt:lpstr>
      <vt:lpstr>Chitin</vt:lpstr>
      <vt:lpstr>Nucleic Acids</vt:lpstr>
      <vt:lpstr>RNA Polymer</vt:lpstr>
      <vt:lpstr>Cytidine, Uridine, Adenosine, and Guanosine</vt:lpstr>
      <vt:lpstr>Common Ribonucleotides</vt:lpstr>
      <vt:lpstr>Phosphate Linkages</vt:lpstr>
      <vt:lpstr>DNA Bases</vt:lpstr>
      <vt:lpstr>The Double Helix of DNA</vt:lpstr>
      <vt:lpstr>Base Pairing in DNA and RNA</vt:lpstr>
      <vt:lpstr>Antiparallel Strands of DNA</vt:lpstr>
      <vt:lpstr>The Double Helix</vt:lpstr>
      <vt:lpstr>Replication</vt:lpstr>
      <vt:lpstr>Additional Nucleotides</vt:lpstr>
      <vt:lpstr>AMP and Cyclic AMP</vt:lpstr>
      <vt:lpstr>NAD</vt:lpstr>
    </vt:vector>
  </TitlesOfParts>
  <Company>Scottish Software Solutions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23 Carbohydrates and Nucleic Acids</dc:title>
  <dc:creator>Ralph Blackburn</dc:creator>
  <cp:lastModifiedBy>windows</cp:lastModifiedBy>
  <cp:revision>284</cp:revision>
  <dcterms:created xsi:type="dcterms:W3CDTF">2002-06-10T18:01:52Z</dcterms:created>
  <dcterms:modified xsi:type="dcterms:W3CDTF">2016-04-15T15:59:58Z</dcterms:modified>
</cp:coreProperties>
</file>