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89" r:id="rId2"/>
    <p:sldId id="257" r:id="rId3"/>
    <p:sldId id="258" r:id="rId4"/>
    <p:sldId id="259" r:id="rId5"/>
    <p:sldId id="261" r:id="rId6"/>
    <p:sldId id="260" r:id="rId7"/>
    <p:sldId id="281" r:id="rId8"/>
    <p:sldId id="262" r:id="rId9"/>
    <p:sldId id="263" r:id="rId10"/>
    <p:sldId id="290" r:id="rId11"/>
    <p:sldId id="291" r:id="rId12"/>
    <p:sldId id="292" r:id="rId13"/>
    <p:sldId id="264" r:id="rId14"/>
    <p:sldId id="265" r:id="rId15"/>
    <p:sldId id="266" r:id="rId16"/>
    <p:sldId id="287" r:id="rId17"/>
    <p:sldId id="267" r:id="rId18"/>
    <p:sldId id="268" r:id="rId19"/>
    <p:sldId id="282" r:id="rId20"/>
    <p:sldId id="269" r:id="rId21"/>
    <p:sldId id="270" r:id="rId22"/>
    <p:sldId id="283" r:id="rId23"/>
    <p:sldId id="271" r:id="rId24"/>
    <p:sldId id="272" r:id="rId25"/>
    <p:sldId id="273" r:id="rId26"/>
    <p:sldId id="286" r:id="rId27"/>
    <p:sldId id="274" r:id="rId28"/>
    <p:sldId id="275" r:id="rId29"/>
    <p:sldId id="276" r:id="rId30"/>
    <p:sldId id="277" r:id="rId31"/>
    <p:sldId id="288" r:id="rId32"/>
    <p:sldId id="278" r:id="rId33"/>
    <p:sldId id="279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8" autoAdjust="0"/>
    <p:restoredTop sz="88945" autoAdjust="0"/>
  </p:normalViewPr>
  <p:slideViewPr>
    <p:cSldViewPr showGuides="1">
      <p:cViewPr varScale="1">
        <p:scale>
          <a:sx n="81" d="100"/>
          <a:sy n="81" d="100"/>
        </p:scale>
        <p:origin x="-816" y="-96"/>
      </p:cViewPr>
      <p:guideLst>
        <p:guide orient="horz" pos="1920"/>
        <p:guide orient="horz" pos="528"/>
        <p:guide orient="horz" pos="2160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-110" charset="-52"/>
              </a:defRPr>
            </a:lvl1pPr>
          </a:lstStyle>
          <a:p>
            <a:pPr>
              <a:defRPr/>
            </a:pPr>
            <a:fld id="{47ACFA21-5A7B-4771-B2EC-50BE8F53C2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57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15B98A6-A2A1-4780-821D-34D59E665B60}" type="slidenum">
              <a:rPr lang="en-US" altLang="en-US" sz="1200">
                <a:solidFill>
                  <a:srgbClr val="000000"/>
                </a:solidFill>
                <a:latin typeface="Times New Roman" pitchFamily="-110" charset="-52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046DD1F-AA42-4577-AA6F-B0CDBAA064FC}" type="slidenum">
              <a:rPr lang="en-US" altLang="en-US" sz="1200">
                <a:latin typeface="Times New Roman" pitchFamily="-110" charset="-52"/>
              </a:rPr>
              <a:pPr/>
              <a:t>10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829D80A-097E-4060-9B1A-C64694135C31}" type="slidenum">
              <a:rPr lang="en-US" altLang="en-US" sz="1200">
                <a:latin typeface="Times New Roman" pitchFamily="-110" charset="-52"/>
              </a:rPr>
              <a:pPr/>
              <a:t>13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DBB4D4D-7B99-4EDB-B3C2-00B2E957AEE0}" type="slidenum">
              <a:rPr lang="en-US" altLang="en-US" sz="1200">
                <a:latin typeface="Times New Roman" pitchFamily="-110" charset="-52"/>
              </a:rPr>
              <a:pPr/>
              <a:t>14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308F6588-6B93-4F71-990B-A4819A1AC6DD}" type="slidenum">
              <a:rPr lang="en-US" altLang="en-US" sz="1200">
                <a:latin typeface="Times New Roman" pitchFamily="-110" charset="-52"/>
              </a:rPr>
              <a:pPr/>
              <a:t>15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A7A93880-3D7C-43D1-94DF-E7403666A4BE}" type="slidenum">
              <a:rPr lang="en-US" altLang="en-US" sz="1200">
                <a:latin typeface="Times New Roman" pitchFamily="-110" charset="-52"/>
              </a:rPr>
              <a:pPr/>
              <a:t>17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15829BAD-1D9C-457B-965E-F04A50D4B23A}" type="slidenum">
              <a:rPr lang="en-US" altLang="en-US" sz="1200">
                <a:latin typeface="Times New Roman" pitchFamily="-110" charset="-52"/>
              </a:rPr>
              <a:pPr/>
              <a:t>18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3CC0ACC-CECA-4E72-89FF-98DAE6E8235C}" type="slidenum">
              <a:rPr lang="en-US" altLang="en-US" sz="1200">
                <a:latin typeface="Times New Roman" pitchFamily="-110" charset="-52"/>
              </a:rPr>
              <a:pPr/>
              <a:t>19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6EF9302-FA6B-4A8C-8264-0FE7FBC8F46F}" type="slidenum">
              <a:rPr lang="en-US" altLang="en-US" sz="1200">
                <a:latin typeface="Times New Roman" pitchFamily="-110" charset="-52"/>
              </a:rPr>
              <a:pPr/>
              <a:t>20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A4FF485-6992-4956-B8E0-71D04523C6F3}" type="slidenum">
              <a:rPr lang="en-US" altLang="en-US" sz="1200">
                <a:latin typeface="Times New Roman" pitchFamily="-110" charset="-52"/>
              </a:rPr>
              <a:pPr/>
              <a:t>21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D866950-964B-4758-A136-54ACA6F163BD}" type="slidenum">
              <a:rPr lang="en-US" altLang="en-US" sz="1200">
                <a:latin typeface="Times New Roman" pitchFamily="-110" charset="-52"/>
              </a:rPr>
              <a:pPr/>
              <a:t>22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63ABBA94-49A5-4A75-B498-6BE56575C74C}" type="slidenum">
              <a:rPr lang="en-US" altLang="en-US" sz="1200">
                <a:latin typeface="Times New Roman" pitchFamily="-110" charset="-52"/>
              </a:rPr>
              <a:pPr/>
              <a:t>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6B36EEF-EF35-486F-89A4-62A6916F5236}" type="slidenum">
              <a:rPr lang="en-US" altLang="en-US" sz="1200">
                <a:latin typeface="Times New Roman" pitchFamily="-110" charset="-52"/>
              </a:rPr>
              <a:pPr/>
              <a:t>23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A7327146-E066-481E-97FE-D139C71FFFBC}" type="slidenum">
              <a:rPr lang="en-US" altLang="en-US" sz="1200">
                <a:latin typeface="Times New Roman" pitchFamily="-110" charset="-52"/>
              </a:rPr>
              <a:pPr/>
              <a:t>24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176F165-1867-4E35-AFBE-B85803EF0C83}" type="slidenum">
              <a:rPr lang="en-US" altLang="en-US" sz="1200">
                <a:latin typeface="Times New Roman" pitchFamily="-110" charset="-52"/>
              </a:rPr>
              <a:pPr/>
              <a:t>25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65AEFA5-755F-4A3F-836D-582EFA8C5855}" type="slidenum">
              <a:rPr lang="en-US" altLang="en-US" sz="1200">
                <a:latin typeface="Times New Roman" pitchFamily="-110" charset="-52"/>
              </a:rPr>
              <a:pPr/>
              <a:t>26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F2A288F-DD3E-40FF-BA27-2E9E975756A0}" type="slidenum">
              <a:rPr lang="en-US" altLang="en-US" sz="1200">
                <a:latin typeface="Times New Roman" pitchFamily="-110" charset="-52"/>
              </a:rPr>
              <a:pPr/>
              <a:t>27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FFE730E-25BB-4CFF-96D0-095E24F67D28}" type="slidenum">
              <a:rPr lang="en-US" altLang="en-US" sz="1200">
                <a:latin typeface="Times New Roman" pitchFamily="-110" charset="-52"/>
              </a:rPr>
              <a:pPr/>
              <a:t>28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B8D965EE-7E99-4E24-A143-1BA9955056E1}" type="slidenum">
              <a:rPr lang="en-US" altLang="en-US" sz="1200">
                <a:latin typeface="Times New Roman" pitchFamily="-110" charset="-52"/>
              </a:rPr>
              <a:pPr/>
              <a:t>29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3E326B93-92BC-4B08-AAB5-6798C10A7A76}" type="slidenum">
              <a:rPr lang="en-US" altLang="en-US" sz="1200">
                <a:latin typeface="Times New Roman" pitchFamily="-110" charset="-52"/>
              </a:rPr>
              <a:pPr/>
              <a:t>30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5FB3951-BF69-4F05-B00D-888518463E8C}" type="slidenum">
              <a:rPr lang="en-US" altLang="en-US" sz="1200">
                <a:latin typeface="Times New Roman" pitchFamily="-110" charset="-52"/>
              </a:rPr>
              <a:pPr/>
              <a:t>31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4B2FADD-9ED8-45C4-AC15-30A053698131}" type="slidenum">
              <a:rPr lang="en-US" altLang="en-US" sz="1200">
                <a:latin typeface="Times New Roman" pitchFamily="-110" charset="-52"/>
              </a:rPr>
              <a:pPr/>
              <a:t>32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C44E5ED-AD50-46FD-B3DC-41DC27CA2230}" type="slidenum">
              <a:rPr lang="en-US" altLang="en-US" sz="1200">
                <a:latin typeface="Times New Roman" pitchFamily="-110" charset="-52"/>
              </a:rPr>
              <a:pPr/>
              <a:t>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7A42B8F-F250-4127-ADA0-6E77DBDEDEF2}" type="slidenum">
              <a:rPr lang="en-US" altLang="en-US" sz="1200">
                <a:latin typeface="Times New Roman" pitchFamily="-110" charset="-52"/>
              </a:rPr>
              <a:pPr/>
              <a:t>33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61E7C433-0FCA-4F76-BD90-829581B92A25}" type="slidenum">
              <a:rPr lang="en-US" altLang="en-US" sz="1200">
                <a:latin typeface="Times New Roman" pitchFamily="-110" charset="-52"/>
              </a:rPr>
              <a:pPr/>
              <a:t>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8FFE2D7-D17B-47DC-A29C-CCA18A37564F}" type="slidenum">
              <a:rPr lang="en-US" altLang="en-US" sz="1200">
                <a:latin typeface="Times New Roman" pitchFamily="-110" charset="-52"/>
              </a:rPr>
              <a:pPr/>
              <a:t>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061521D5-A64C-4FBD-8836-08D0761E1328}" type="slidenum">
              <a:rPr lang="en-US" altLang="en-US" sz="1200">
                <a:latin typeface="Times New Roman" pitchFamily="-110" charset="-52"/>
              </a:rPr>
              <a:pPr/>
              <a:t>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EE1349F-BCF0-4A9D-ADE0-F1ED3DBA1C4F}" type="slidenum">
              <a:rPr lang="en-US" altLang="en-US" sz="1200">
                <a:latin typeface="Times New Roman" pitchFamily="-110" charset="-52"/>
              </a:rPr>
              <a:pPr/>
              <a:t>7</a:t>
            </a:fld>
            <a:endParaRPr lang="en-US" altLang="en-US" sz="1200">
              <a:latin typeface="Times New Roman" pitchFamily="-110" charset="-52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Figure: 25_01-03T01.jpg</a:t>
            </a: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Title: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Structures and Melting Points of Some Common Fatty Acids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Caption: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Saturated fatty acids have melting points that increase gradually with their molecular weight.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r>
              <a:rPr lang="en-US" altLang="en-US" smtClean="0">
                <a:latin typeface="Times New Roman" pitchFamily="-110" charset="-52"/>
                <a:ea typeface="ＭＳ Ｐゴシック" pitchFamily="-110" charset="-128"/>
              </a:rPr>
              <a:t>Notes:</a:t>
            </a:r>
          </a:p>
          <a:p>
            <a:r>
              <a:rPr lang="en-US" altLang="en-US" smtClean="0">
                <a:solidFill>
                  <a:srgbClr val="000000"/>
                </a:solidFill>
                <a:latin typeface="Times New Roman" pitchFamily="-110" charset="-52"/>
                <a:ea typeface="ＭＳ Ｐゴシック" pitchFamily="-110" charset="-128"/>
              </a:rPr>
              <a:t>The presence of cis double bonds lowers the melting point.</a:t>
            </a:r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B5F62FA-B127-45F4-8FB0-D8BC632EEBAC}" type="slidenum">
              <a:rPr lang="en-US" altLang="en-US" sz="1200">
                <a:latin typeface="Times New Roman" pitchFamily="-110" charset="-52"/>
              </a:rPr>
              <a:pPr/>
              <a:t>8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24E0588-A58E-4C5E-BEF1-B5BF2DDE06EA}" type="slidenum">
              <a:rPr lang="en-US" altLang="en-US" sz="1200">
                <a:latin typeface="Times New Roman" pitchFamily="-110" charset="-52"/>
              </a:rPr>
              <a:pPr/>
              <a:t>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61925" y="6461125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© </a:t>
            </a:r>
            <a:r>
              <a:rPr lang="en-US" altLang="en-US" sz="1000" dirty="0" smtClean="0">
                <a:solidFill>
                  <a:srgbClr val="000000"/>
                </a:solidFill>
              </a:rPr>
              <a:t>2017 </a:t>
            </a:r>
            <a:r>
              <a:rPr lang="en-US" altLang="en-US" sz="1000" dirty="0">
                <a:solidFill>
                  <a:srgbClr val="000000"/>
                </a:solidFill>
              </a:rPr>
              <a:t>Pearson Education, Inc.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  <p:sldLayoutId id="2147483662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41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2286000"/>
            <a:ext cx="41148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-110" charset="-128"/>
              </a:rPr>
              <a:t>Chapter 25</a:t>
            </a:r>
            <a:br>
              <a:rPr lang="en-US" altLang="en-US" sz="4000" smtClean="0">
                <a:ea typeface="ＭＳ Ｐゴシック" pitchFamily="-110" charset="-128"/>
              </a:rPr>
            </a:br>
            <a:r>
              <a:rPr lang="en-US" altLang="en-US" sz="4000" smtClean="0">
                <a:ea typeface="ＭＳ Ｐゴシック" pitchFamily="-110" charset="-128"/>
              </a:rPr>
              <a:t>Lecture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724400" y="525463"/>
            <a:ext cx="4267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1">
                <a:solidFill>
                  <a:srgbClr val="000000"/>
                </a:solidFill>
                <a:sym typeface="Symbol" pitchFamily="-110" charset="2"/>
              </a:rPr>
              <a:t>Organic Chemistry</a:t>
            </a:r>
            <a:r>
              <a:rPr lang="en-US" altLang="en-US" sz="2800">
                <a:solidFill>
                  <a:srgbClr val="000000"/>
                </a:solidFill>
                <a:sym typeface="Symbol" pitchFamily="-110" charset="2"/>
              </a:rPr>
              <a:t>, </a:t>
            </a:r>
            <a:br>
              <a:rPr lang="en-US" altLang="en-US" sz="2800">
                <a:solidFill>
                  <a:srgbClr val="000000"/>
                </a:solidFill>
                <a:sym typeface="Symbol" pitchFamily="-110" charset="2"/>
              </a:rPr>
            </a:br>
            <a:r>
              <a:rPr lang="en-US" altLang="en-US" sz="2800">
                <a:solidFill>
                  <a:srgbClr val="000000"/>
                </a:solidFill>
                <a:sym typeface="Symbol" pitchFamily="-110" charset="2"/>
              </a:rPr>
              <a:t>9</a:t>
            </a:r>
            <a:r>
              <a:rPr lang="en-US" altLang="en-US" sz="2800" baseline="30000">
                <a:solidFill>
                  <a:srgbClr val="000000"/>
                </a:solidFill>
                <a:sym typeface="Symbol" pitchFamily="-110" charset="2"/>
              </a:rPr>
              <a:t>th</a:t>
            </a:r>
            <a:r>
              <a:rPr lang="en-US" altLang="en-US" sz="2800">
                <a:solidFill>
                  <a:srgbClr val="000000"/>
                </a:solidFill>
                <a:sym typeface="Symbol" pitchFamily="-110" charset="2"/>
              </a:rPr>
              <a:t> Edition</a:t>
            </a:r>
            <a:br>
              <a:rPr lang="en-US" altLang="en-US" sz="2800">
                <a:solidFill>
                  <a:srgbClr val="000000"/>
                </a:solidFill>
                <a:sym typeface="Symbol" pitchFamily="-110" charset="2"/>
              </a:rPr>
            </a:br>
            <a:r>
              <a:rPr lang="en-US" altLang="en-US" sz="2800">
                <a:solidFill>
                  <a:srgbClr val="000000"/>
                </a:solidFill>
                <a:sym typeface="Symbol" pitchFamily="-110" charset="2"/>
              </a:rPr>
              <a:t>L. G. Wade, Jr.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505200"/>
            <a:ext cx="4416425" cy="1219200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-110" charset="-128"/>
              </a:rPr>
              <a:t>Lipids</a:t>
            </a:r>
          </a:p>
        </p:txBody>
      </p:sp>
      <p:pic>
        <p:nvPicPr>
          <p:cNvPr id="3078" name="Picture 9" descr="Pearson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Pearson_Strap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161925" y="6096000"/>
            <a:ext cx="2200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000000"/>
                </a:solidFill>
              </a:rPr>
              <a:t>© </a:t>
            </a:r>
            <a:r>
              <a:rPr lang="en-US" altLang="en-US" sz="1000" dirty="0" smtClean="0">
                <a:solidFill>
                  <a:srgbClr val="000000"/>
                </a:solidFill>
              </a:rPr>
              <a:t>2017 </a:t>
            </a:r>
            <a:r>
              <a:rPr lang="en-US" altLang="en-US" sz="1000" dirty="0">
                <a:solidFill>
                  <a:srgbClr val="000000"/>
                </a:solidFill>
              </a:rPr>
              <a:t>Pearson Education, Inc.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 txBox="1">
            <a:spLocks noChangeArrowheads="1"/>
          </p:cNvSpPr>
          <p:nvPr/>
        </p:nvSpPr>
        <p:spPr bwMode="auto">
          <a:xfrm>
            <a:off x="5791200" y="43434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Chad Snyder, PhD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Grace College</a:t>
            </a:r>
          </a:p>
        </p:txBody>
      </p:sp>
      <p:pic>
        <p:nvPicPr>
          <p:cNvPr id="2" name="Picture 1" descr="25_00_ChOpen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073952" cy="304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_02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304800" y="885371"/>
            <a:ext cx="8534400" cy="482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Trans Fats</a:t>
            </a:r>
          </a:p>
        </p:txBody>
      </p:sp>
      <p:sp>
        <p:nvSpPr>
          <p:cNvPr id="1331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534400" cy="2590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Consumers are concerned with the presence of unnatural trans fatty acids in “partially hydrogenated vegetable oil.”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hydrogenation process can produce trans fats, which are associated with an increase in coronary heart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Biodiesel</a:t>
            </a: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343400"/>
            <a:ext cx="8305800" cy="114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Most diesel engines can run on cooking oil once they are warm, but cooking oil is not sufficiently volatile to start a cold diesel engine.</a:t>
            </a:r>
          </a:p>
        </p:txBody>
      </p:sp>
      <p:pic>
        <p:nvPicPr>
          <p:cNvPr id="2" name="Picture 1" descr="25_Pg1270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>
          <a:xfrm>
            <a:off x="304800" y="1676400"/>
            <a:ext cx="8534400" cy="1885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Saponification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48200"/>
            <a:ext cx="8382000" cy="1371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Base-catalyzed hydrolysis of ester linkages in fats and oils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Long-chain carboxylate salts are known as soap.</a:t>
            </a:r>
          </a:p>
        </p:txBody>
      </p:sp>
      <p:pic>
        <p:nvPicPr>
          <p:cNvPr id="3" name="Picture 2" descr="25_Pg1270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>
            <a:off x="304800" y="1371600"/>
            <a:ext cx="8534400" cy="276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Soap Structure: Micelles</a:t>
            </a:r>
          </a:p>
        </p:txBody>
      </p:sp>
      <p:pic>
        <p:nvPicPr>
          <p:cNvPr id="2" name="Picture 1" descr="25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6"/>
          <a:stretch/>
        </p:blipFill>
        <p:spPr>
          <a:xfrm>
            <a:off x="483229" y="1219200"/>
            <a:ext cx="8177541" cy="523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Grease in Soap Solution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91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In water, soap forms a cloudy solution of micelles, with the hydrophilic heads in contact with water and the hydrophobic tails clustered in the interior.  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The Na</a:t>
            </a:r>
            <a:r>
              <a:rPr lang="en-US" altLang="en-US" sz="2600" baseline="30000" dirty="0" smtClean="0">
                <a:solidFill>
                  <a:srgbClr val="000000"/>
                </a:solidFill>
                <a:ea typeface="ＭＳ Ｐゴシック" pitchFamily="-110" charset="-128"/>
              </a:rPr>
              <a:t>+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ions (not shown) are dissolved in the water surrounding the micelle.</a:t>
            </a:r>
            <a:endParaRPr lang="en-US" altLang="en-US" sz="26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5_0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"/>
          <a:stretch/>
        </p:blipFill>
        <p:spPr>
          <a:xfrm>
            <a:off x="168932" y="1295400"/>
            <a:ext cx="4403068" cy="445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Hard Water and Acid Scum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429000"/>
            <a:ext cx="83058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Hard water is water that is acidic or that contains ions of calcium, magnesium, or iron.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Although these mineral-rich waters can be healthful for drinking, the ions react with soaps to form insoluble salts called </a:t>
            </a:r>
            <a:r>
              <a:rPr lang="en-US" altLang="en-US" sz="2800" b="1" dirty="0" smtClean="0">
                <a:ea typeface="ＭＳ Ｐゴシック" pitchFamily="-110" charset="-128"/>
              </a:rPr>
              <a:t>hard-water scum</a:t>
            </a:r>
            <a:r>
              <a:rPr lang="en-US" altLang="en-US" sz="2800" i="1" dirty="0" smtClean="0">
                <a:ea typeface="ＭＳ Ｐゴシック" pitchFamily="-110" charset="-128"/>
              </a:rPr>
              <a:t>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5_Pg1272_UnFigur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6"/>
          <a:stretch/>
        </p:blipFill>
        <p:spPr>
          <a:xfrm>
            <a:off x="304800" y="1600200"/>
            <a:ext cx="8534400" cy="969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Synthetic Detergents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81000" y="5522893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7472" indent="-347472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Synthetic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detergents may have anionic, 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cationic, or nonionic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hydrophilic functional groups.</a:t>
            </a:r>
          </a:p>
        </p:txBody>
      </p:sp>
      <p:pic>
        <p:nvPicPr>
          <p:cNvPr id="2" name="Picture 1" descr="25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/>
        </p:blipFill>
        <p:spPr>
          <a:xfrm>
            <a:off x="694872" y="979725"/>
            <a:ext cx="7754255" cy="443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Phospholipids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657600"/>
            <a:ext cx="8534400" cy="2667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Phospholipids are lipids that contain groups derived from phosphoric acid.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err="1" smtClean="0">
                <a:ea typeface="ＭＳ Ｐゴシック" pitchFamily="-110" charset="-128"/>
              </a:rPr>
              <a:t>Phosphoglycerides</a:t>
            </a:r>
            <a:r>
              <a:rPr lang="en-US" altLang="en-US" sz="2600" dirty="0" smtClean="0">
                <a:ea typeface="ＭＳ Ｐゴシック" pitchFamily="-110" charset="-128"/>
              </a:rPr>
              <a:t> usually have one phosphoric acid group and two fatty acids.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The phosphate may have an additional alcohol attached by an ester linkage.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066800"/>
            <a:ext cx="3124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Phosphatidic Acids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81000" y="4863405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Although it is often drawn in its acid form, a phosphatidic acid is actually deprotonated at neutral </a:t>
            </a:r>
            <a:r>
              <a:rPr lang="en-US" altLang="en-US" sz="2800" dirty="0" err="1">
                <a:latin typeface="+mn-lt"/>
              </a:rPr>
              <a:t>pH.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2" name="Picture 1" descr="25_Pg1274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>
          <a:xfrm>
            <a:off x="304800" y="1143000"/>
            <a:ext cx="8534400" cy="319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Introduction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191000"/>
          </a:xfrm>
        </p:spPr>
        <p:txBody>
          <a:bodyPr/>
          <a:lstStyle/>
          <a:p>
            <a:pPr marL="346075" indent="-346075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Lipids are compounds that can be extracted from cells by nonpolar organic solvents.</a:t>
            </a:r>
          </a:p>
          <a:p>
            <a:pPr marL="346075" indent="-346075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Complex lipids are easily hydrolyzed.</a:t>
            </a:r>
          </a:p>
          <a:p>
            <a:pPr marL="740664" lvl="2" indent="-283464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Long-chain esters are called </a:t>
            </a:r>
            <a:r>
              <a:rPr lang="en-US" altLang="en-US" b="1" dirty="0" smtClean="0"/>
              <a:t>fatty acids</a:t>
            </a:r>
            <a:r>
              <a:rPr lang="en-US" altLang="en-US" dirty="0" smtClean="0"/>
              <a:t>.</a:t>
            </a:r>
          </a:p>
          <a:p>
            <a:pPr marL="346075" indent="-346075"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Simple lipids are not easily hydrolyzed in acid or base.</a:t>
            </a:r>
          </a:p>
          <a:p>
            <a:pPr marL="740664" lvl="2" indent="-283464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Steroids</a:t>
            </a:r>
          </a:p>
          <a:p>
            <a:pPr marL="740664" lvl="2" indent="-283464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Prostaglandins</a:t>
            </a:r>
          </a:p>
          <a:p>
            <a:pPr marL="740664" lvl="2" indent="-283464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Terpenes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  Lipid Bilayer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8610600" cy="2057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400" dirty="0" err="1" smtClean="0">
                <a:ea typeface="ＭＳ Ｐゴシック" pitchFamily="-110" charset="-128"/>
              </a:rPr>
              <a:t>Phosphoglycerides</a:t>
            </a:r>
            <a:r>
              <a:rPr lang="en-US" altLang="en-US" sz="2400" dirty="0" smtClean="0">
                <a:ea typeface="ＭＳ Ｐゴシック" pitchFamily="-110" charset="-128"/>
              </a:rPr>
              <a:t> can aggregate into a bilayer membrane with their polar heads exposed to the aqueous solution and the hydrocarbon tails protected within.</a:t>
            </a:r>
          </a:p>
          <a:p>
            <a:pP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-110" charset="-128"/>
              </a:rPr>
              <a:t>This lipid bilayer is an important part of the cell membrane. It restricts the flow of water and dissolved substances.</a:t>
            </a:r>
            <a:endParaRPr lang="en-US" altLang="en-US" sz="2400" dirty="0" smtClean="0">
              <a:solidFill>
                <a:srgbClr val="000000"/>
              </a:solidFill>
              <a:latin typeface="Geneva" pitchFamily="80" charset="0"/>
              <a:ea typeface="ＭＳ Ｐゴシック" pitchFamily="-110" charset="-128"/>
            </a:endParaRPr>
          </a:p>
        </p:txBody>
      </p:sp>
      <p:pic>
        <p:nvPicPr>
          <p:cNvPr id="2" name="Picture 1" descr="25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304800" y="1066800"/>
            <a:ext cx="8534400" cy="318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191000" cy="41148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Steroids are classified as </a:t>
            </a:r>
            <a:r>
              <a:rPr lang="en-US" altLang="en-US" sz="2800" b="1" dirty="0" smtClean="0">
                <a:ea typeface="ＭＳ Ｐゴシック" pitchFamily="-110" charset="-128"/>
              </a:rPr>
              <a:t>simple lipids</a:t>
            </a:r>
            <a:r>
              <a:rPr lang="en-US" altLang="en-US" sz="2800" i="1" dirty="0" smtClean="0">
                <a:ea typeface="ＭＳ Ｐゴシック" pitchFamily="-110" charset="-128"/>
              </a:rPr>
              <a:t> </a:t>
            </a:r>
            <a:r>
              <a:rPr lang="en-US" altLang="en-US" sz="2800" dirty="0" smtClean="0">
                <a:ea typeface="ＭＳ Ｐゴシック" pitchFamily="-110" charset="-128"/>
              </a:rPr>
              <a:t>because they do not undergo hydrolysis.</a:t>
            </a:r>
          </a:p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Common structural features: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═O or —OH at C3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Side chain at C17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May also have a double bond from C5 to either C4 or C6</a:t>
            </a:r>
          </a:p>
        </p:txBody>
      </p:sp>
      <p:pic>
        <p:nvPicPr>
          <p:cNvPr id="3" name="Picture 2" descr="25_Pg1275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/>
          <a:stretch/>
        </p:blipFill>
        <p:spPr>
          <a:xfrm>
            <a:off x="304800" y="1676400"/>
            <a:ext cx="3962400" cy="384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i="1" smtClean="0">
                <a:solidFill>
                  <a:srgbClr val="000000"/>
                </a:solidFill>
                <a:ea typeface="ＭＳ Ｐゴシック" pitchFamily="-110" charset="-128"/>
              </a:rPr>
              <a:t>Cis- 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and </a:t>
            </a:r>
            <a:r>
              <a:rPr lang="en-US" altLang="en-US" i="1" smtClean="0">
                <a:solidFill>
                  <a:srgbClr val="000000"/>
                </a:solidFill>
                <a:ea typeface="ＭＳ Ｐゴシック" pitchFamily="-110" charset="-128"/>
              </a:rPr>
              <a:t>Trans</a:t>
            </a:r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-Decalins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458200" cy="1828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In </a:t>
            </a:r>
            <a:r>
              <a:rPr lang="en-US" altLang="en-US" sz="2800" b="1" i="1" dirty="0" smtClean="0">
                <a:solidFill>
                  <a:srgbClr val="000000"/>
                </a:solidFill>
                <a:ea typeface="ＭＳ Ｐゴシック" pitchFamily="-110" charset="-128"/>
              </a:rPr>
              <a:t>trans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800" b="1" dirty="0" err="1" smtClean="0">
                <a:solidFill>
                  <a:srgbClr val="000000"/>
                </a:solidFill>
                <a:ea typeface="ＭＳ Ｐゴシック" pitchFamily="-110" charset="-128"/>
              </a:rPr>
              <a:t>decalin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, the two bonds to the second ring are trans to one another, and the hydrogens on the junction are also trans.  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In </a:t>
            </a:r>
            <a:r>
              <a:rPr lang="en-US" altLang="en-US" sz="2800" b="1" i="1" dirty="0" smtClean="0">
                <a:solidFill>
                  <a:srgbClr val="000000"/>
                </a:solidFill>
                <a:ea typeface="ＭＳ Ｐゴシック" pitchFamily="-110" charset="-128"/>
              </a:rPr>
              <a:t>cis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-110" charset="-128"/>
              </a:rPr>
              <a:t>-</a:t>
            </a:r>
            <a:r>
              <a:rPr lang="en-US" altLang="en-US" sz="2800" b="1" dirty="0" err="1" smtClean="0">
                <a:solidFill>
                  <a:srgbClr val="000000"/>
                </a:solidFill>
                <a:ea typeface="ＭＳ Ｐゴシック" pitchFamily="-110" charset="-128"/>
              </a:rPr>
              <a:t>decalin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, the bonds to the second ring are cis, and the junction hydrogens are also cis. 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5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1333500" y="990600"/>
            <a:ext cx="6477000" cy="301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ea typeface="ＭＳ Ｐゴシック" pitchFamily="-110" charset="-128"/>
              </a:rPr>
              <a:t>Cis and Trans Steroids</a:t>
            </a:r>
            <a:endParaRPr lang="en-US" altLang="en-US" sz="4800" smtClean="0">
              <a:ea typeface="ＭＳ Ｐゴシック" pitchFamily="-110" charset="-128"/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381000" y="4863405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marL="347472" indent="-347472">
              <a:spcBef>
                <a:spcPct val="5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Common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steroids may have either a cis or a trans A-B ring 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junction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. The other junctions are normally trans.</a:t>
            </a:r>
          </a:p>
        </p:txBody>
      </p:sp>
      <p:pic>
        <p:nvPicPr>
          <p:cNvPr id="2" name="Picture 1" descr="25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"/>
          <a:stretch/>
        </p:blipFill>
        <p:spPr>
          <a:xfrm>
            <a:off x="228600" y="1066800"/>
            <a:ext cx="8655538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Cholesterol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001000" cy="15240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Common biological intermediate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Probably a precursor to other steroids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Side chain at C17 and double bond at C5–C6</a:t>
            </a:r>
          </a:p>
        </p:txBody>
      </p:sp>
      <p:pic>
        <p:nvPicPr>
          <p:cNvPr id="2" name="Picture 1" descr="25_Pg1276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>
          <a:xfrm>
            <a:off x="304800" y="1187268"/>
            <a:ext cx="8534400" cy="2851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Sex Hormones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8534400" cy="19812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Testosterone is the most potent of the natural male sex hormones, and estradiol is the most potent natural female hormone. 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Notice that the female sex hormone differs from the male hormone by its aromatic A ring.</a:t>
            </a:r>
          </a:p>
        </p:txBody>
      </p:sp>
      <p:pic>
        <p:nvPicPr>
          <p:cNvPr id="2" name="Picture 1" descr="25_Pg1277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"/>
          <a:stretch/>
        </p:blipFill>
        <p:spPr>
          <a:xfrm>
            <a:off x="381000" y="1176673"/>
            <a:ext cx="8534400" cy="279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Examples of Steroids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962400"/>
            <a:ext cx="85344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Cortisol is the major natural hormone of the adrenal cortex.  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Fluocinolone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</a:t>
            </a:r>
            <a:r>
              <a:rPr lang="en-US" altLang="en-US" sz="2600" dirty="0" err="1" smtClean="0">
                <a:solidFill>
                  <a:srgbClr val="000000"/>
                </a:solidFill>
                <a:ea typeface="ＭＳ Ｐゴシック" pitchFamily="-110" charset="-128"/>
              </a:rPr>
              <a:t>acetonide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 is more potent for treating skin inflammation. 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Beclomethasone is more potent for treating asthma.</a:t>
            </a:r>
            <a:endParaRPr lang="en-US" altLang="en-US" sz="2600" dirty="0" smtClean="0">
              <a:solidFill>
                <a:srgbClr val="000000"/>
              </a:solidFill>
              <a:latin typeface="Geneva" pitchFamily="80" charset="0"/>
              <a:ea typeface="ＭＳ Ｐゴシック" pitchFamily="-110" charset="-128"/>
            </a:endParaRPr>
          </a:p>
        </p:txBody>
      </p:sp>
      <p:pic>
        <p:nvPicPr>
          <p:cNvPr id="2" name="Picture 1" descr="25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4"/>
          <a:stretch/>
        </p:blipFill>
        <p:spPr>
          <a:xfrm>
            <a:off x="304800" y="1427819"/>
            <a:ext cx="8534400" cy="2001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Prostaglandins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534400" cy="2438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Biochemical regulators more powerful than steroids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err="1" smtClean="0">
                <a:ea typeface="ＭＳ Ｐゴシック" pitchFamily="-110" charset="-128"/>
              </a:rPr>
              <a:t>Cyclopentane</a:t>
            </a:r>
            <a:r>
              <a:rPr lang="en-US" altLang="en-US" sz="2800" dirty="0" smtClean="0">
                <a:ea typeface="ＭＳ Ｐゴシック" pitchFamily="-110" charset="-128"/>
              </a:rPr>
              <a:t> ring with two long side chains trans to each other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Most have 20 carbon atoms.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Derived from arachidonic acid</a:t>
            </a:r>
          </a:p>
        </p:txBody>
      </p:sp>
      <p:pic>
        <p:nvPicPr>
          <p:cNvPr id="2" name="Picture 1" descr="25_Pg1278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"/>
          <a:stretch/>
        </p:blipFill>
        <p:spPr>
          <a:xfrm>
            <a:off x="1621977" y="1178169"/>
            <a:ext cx="590004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Biosynthesis of Prostaglandins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953000"/>
            <a:ext cx="8458200" cy="13716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Biosynthesis of prostaglandins begins with </a:t>
            </a:r>
            <a:b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an enzyme-catalyzed oxidative cyclization of arachidonic acid.</a:t>
            </a:r>
            <a:endParaRPr lang="en-US" altLang="en-US" sz="2800" dirty="0" smtClean="0">
              <a:solidFill>
                <a:srgbClr val="000000"/>
              </a:solidFill>
              <a:latin typeface="Geneva" pitchFamily="80" charset="0"/>
              <a:ea typeface="ＭＳ Ｐゴシック" pitchFamily="-110" charset="-128"/>
            </a:endParaRPr>
          </a:p>
        </p:txBody>
      </p:sp>
      <p:pic>
        <p:nvPicPr>
          <p:cNvPr id="3" name="Picture 2" descr="25_Pg1278_UnFigure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5"/>
          <a:stretch/>
        </p:blipFill>
        <p:spPr>
          <a:xfrm>
            <a:off x="304800" y="1905000"/>
            <a:ext cx="8534400" cy="277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Terpenes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3820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Composed of five carbon </a:t>
            </a:r>
            <a:r>
              <a:rPr lang="en-US" altLang="en-US" sz="2800" dirty="0" err="1" smtClean="0">
                <a:ea typeface="ＭＳ Ｐゴシック" pitchFamily="-110" charset="-128"/>
              </a:rPr>
              <a:t>isopentyl</a:t>
            </a:r>
            <a:r>
              <a:rPr lang="en-US" altLang="en-US" sz="2800" dirty="0" smtClean="0">
                <a:ea typeface="ＭＳ Ｐゴシック" pitchFamily="-110" charset="-128"/>
              </a:rPr>
              <a:t> (isoprene) groups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Isolated from the essential oils of plants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Pleasant taste or fragrant aroma and used as flavorings</a:t>
            </a:r>
          </a:p>
        </p:txBody>
      </p:sp>
      <p:pic>
        <p:nvPicPr>
          <p:cNvPr id="2" name="Picture 1" descr="25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>
          <a:xfrm>
            <a:off x="381000" y="1269613"/>
            <a:ext cx="8534400" cy="208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Examples of Lipids</a:t>
            </a:r>
          </a:p>
        </p:txBody>
      </p:sp>
      <p:pic>
        <p:nvPicPr>
          <p:cNvPr id="2" name="Picture 1" descr="25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"/>
          <a:stretch/>
        </p:blipFill>
        <p:spPr>
          <a:xfrm>
            <a:off x="696366" y="1143000"/>
            <a:ext cx="775126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Terpenes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648200"/>
            <a:ext cx="8610600" cy="152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err="1" smtClean="0">
                <a:ea typeface="ＭＳ Ｐゴシック" pitchFamily="-110" charset="-128"/>
              </a:rPr>
              <a:t>Terpenes</a:t>
            </a:r>
            <a:r>
              <a:rPr lang="en-US" altLang="en-US" sz="2600" dirty="0" smtClean="0">
                <a:ea typeface="ＭＳ Ｐゴシック" pitchFamily="-110" charset="-128"/>
              </a:rPr>
              <a:t> are composed of two or more isoprene units.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The isoprene units will maintain their </a:t>
            </a:r>
            <a:r>
              <a:rPr lang="en-US" altLang="en-US" sz="2600" dirty="0" err="1" smtClean="0">
                <a:ea typeface="ＭＳ Ｐゴシック" pitchFamily="-110" charset="-128"/>
              </a:rPr>
              <a:t>isopentyl</a:t>
            </a:r>
            <a:r>
              <a:rPr lang="en-US" altLang="en-US" sz="2600" dirty="0" smtClean="0">
                <a:ea typeface="ＭＳ Ｐゴシック" pitchFamily="-110" charset="-128"/>
              </a:rPr>
              <a:t>, usually with modification of the isoprene double bonds.</a:t>
            </a:r>
          </a:p>
        </p:txBody>
      </p:sp>
      <p:pic>
        <p:nvPicPr>
          <p:cNvPr id="2" name="Picture 1" descr="25_Pg1280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>
          <a:xfrm>
            <a:off x="914400" y="1178169"/>
            <a:ext cx="726008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Structure of Terpenes</a:t>
            </a:r>
          </a:p>
        </p:txBody>
      </p:sp>
      <p:sp>
        <p:nvSpPr>
          <p:cNvPr id="32771" name="Text Placeholder 13"/>
          <p:cNvSpPr>
            <a:spLocks noGrp="1"/>
          </p:cNvSpPr>
          <p:nvPr>
            <p:ph type="body" sz="half" idx="2"/>
          </p:nvPr>
        </p:nvSpPr>
        <p:spPr>
          <a:xfrm>
            <a:off x="381000" y="4953000"/>
            <a:ext cx="8458200" cy="1447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The isoprene molecule and the isoprene unit are said to have a “head” (the branched end) and a “tail” (the </a:t>
            </a:r>
            <a:r>
              <a:rPr lang="en-US" altLang="en-US" sz="2800" dirty="0" err="1" smtClean="0">
                <a:ea typeface="ＭＳ Ｐゴシック" pitchFamily="-110" charset="-128"/>
              </a:rPr>
              <a:t>unbranched</a:t>
            </a:r>
            <a:r>
              <a:rPr lang="en-US" altLang="en-US" sz="2800" dirty="0" smtClean="0">
                <a:ea typeface="ＭＳ Ｐゴシック" pitchFamily="-110" charset="-128"/>
              </a:rPr>
              <a:t> ethyl group).</a:t>
            </a:r>
          </a:p>
        </p:txBody>
      </p:sp>
      <p:pic>
        <p:nvPicPr>
          <p:cNvPr id="2" name="Picture 1" descr="25_Pg1280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"/>
          <a:stretch/>
        </p:blipFill>
        <p:spPr>
          <a:xfrm>
            <a:off x="304800" y="1143000"/>
            <a:ext cx="8534400" cy="341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Classification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1148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Terpenes are classified by the number of carbons they contain in groups of 10.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A monoterpene has 10 carbons and 2 isoprene units. 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A </a:t>
            </a:r>
            <a:r>
              <a:rPr lang="en-US" altLang="en-US" dirty="0" err="1" smtClean="0"/>
              <a:t>sesquiterpene</a:t>
            </a:r>
            <a:r>
              <a:rPr lang="en-US" altLang="en-US" dirty="0" smtClean="0"/>
              <a:t> has 15 carbons and 3 isoprene units.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A </a:t>
            </a:r>
            <a:r>
              <a:rPr lang="en-US" altLang="en-US" dirty="0" err="1" smtClean="0"/>
              <a:t>diterpene</a:t>
            </a:r>
            <a:r>
              <a:rPr lang="en-US" altLang="en-US" dirty="0" smtClean="0"/>
              <a:t> has 20 carbons and 4 isoprene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Cholesterol</a:t>
            </a:r>
          </a:p>
        </p:txBody>
      </p:sp>
      <p:pic>
        <p:nvPicPr>
          <p:cNvPr id="2" name="Picture 1" descr="25_1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"/>
          <a:stretch/>
        </p:blipFill>
        <p:spPr>
          <a:xfrm>
            <a:off x="304800" y="1447800"/>
            <a:ext cx="8534400" cy="436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Terpenoids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8686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buFont typeface="Arial" charset="0"/>
              <a:buChar char="•"/>
              <a:defRPr/>
            </a:pPr>
            <a:r>
              <a:rPr lang="en-US" altLang="en-US" sz="2800" kern="0" dirty="0" smtClean="0"/>
              <a:t>Many natural products are derived from terpenes, even though they do not have carbon skeletons composed exclusively of C5 isoprene units.</a:t>
            </a:r>
          </a:p>
          <a:p>
            <a:pPr marL="346075" indent="-346075">
              <a:buFont typeface="Arial" charset="0"/>
              <a:buChar char="•"/>
              <a:defRPr/>
            </a:pPr>
            <a:r>
              <a:rPr lang="en-US" altLang="en-US" sz="2800" kern="0" dirty="0" smtClean="0"/>
              <a:t>These terpene-like compounds are called </a:t>
            </a:r>
            <a:r>
              <a:rPr lang="en-US" altLang="en-US" sz="2800" b="1" kern="0" dirty="0" smtClean="0"/>
              <a:t>terpenoids</a:t>
            </a:r>
            <a:r>
              <a:rPr lang="en-US" altLang="en-US" sz="2800" kern="0" dirty="0" smtClean="0"/>
              <a:t>.</a:t>
            </a:r>
          </a:p>
          <a:p>
            <a:pPr marL="346075" indent="-346075">
              <a:buFont typeface="Arial" charset="0"/>
              <a:buChar char="•"/>
              <a:defRPr/>
            </a:pPr>
            <a:r>
              <a:rPr lang="en-US" altLang="en-US" sz="2800" kern="0" dirty="0" smtClean="0"/>
              <a:t>Terpenoids may have been altered through rearrangements, loss of carbon atoms, or introduction of carbon atoms (example: cholesterol).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Waxes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458200" cy="34290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Esters of long-chain fatty acids with long-chain alcohols</a:t>
            </a:r>
          </a:p>
          <a:p>
            <a:pPr marL="346075" indent="-346075"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-110" charset="-128"/>
              </a:rPr>
              <a:t>Commonly found in nature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altLang="en-US" sz="2400" b="1" dirty="0" smtClean="0"/>
              <a:t>Spermaceti</a:t>
            </a:r>
            <a:r>
              <a:rPr lang="en-US" altLang="en-US" sz="2400" dirty="0" smtClean="0"/>
              <a:t> is found in the head of the sperm whale.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altLang="en-US" sz="2400" b="1" dirty="0" smtClean="0"/>
              <a:t>Beeswax</a:t>
            </a:r>
            <a:r>
              <a:rPr lang="en-US" altLang="en-US" sz="2400" dirty="0" smtClean="0"/>
              <a:t> is a mixture of waxes, hydrocarbons, and alcohols that bees use to make their honeycomb.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altLang="en-US" sz="2400" b="1" dirty="0" smtClean="0"/>
              <a:t>Carnauba wax</a:t>
            </a:r>
            <a:r>
              <a:rPr lang="en-US" altLang="en-US" sz="2400" dirty="0" smtClean="0"/>
              <a:t> is a mixture of waxes of high mo</a:t>
            </a:r>
            <a:r>
              <a:rPr lang="en-US" altLang="en-US" sz="2600" dirty="0" smtClean="0"/>
              <a:t>lecular weights.   </a:t>
            </a:r>
          </a:p>
        </p:txBody>
      </p:sp>
      <p:pic>
        <p:nvPicPr>
          <p:cNvPr id="3" name="Picture 2" descr="25_Pg1266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/>
        </p:blipFill>
        <p:spPr>
          <a:xfrm>
            <a:off x="457200" y="5029200"/>
            <a:ext cx="8534400" cy="115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Fatty Acids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3429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Unbranched carboxylic acids with 12–20 carbons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Most contain an even number of carbons because they are built from acetic acid units.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Melting points increase with increasing molecular weights.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Unsaturation greatly lowers the melting point.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Glycerides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48200"/>
          </a:xfrm>
        </p:spPr>
        <p:txBody>
          <a:bodyPr/>
          <a:lstStyle/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Fatty acid esters of the </a:t>
            </a:r>
            <a:r>
              <a:rPr lang="en-US" altLang="en-US" sz="2800" dirty="0" err="1" smtClean="0">
                <a:ea typeface="ＭＳ Ｐゴシック" pitchFamily="-110" charset="-128"/>
              </a:rPr>
              <a:t>triol</a:t>
            </a:r>
            <a:r>
              <a:rPr lang="en-US" altLang="en-US" sz="2800" dirty="0" smtClean="0">
                <a:ea typeface="ＭＳ Ｐゴシック" pitchFamily="-110" charset="-128"/>
              </a:rPr>
              <a:t> </a:t>
            </a:r>
            <a:r>
              <a:rPr lang="en-US" altLang="en-US" sz="2800" b="1" dirty="0" smtClean="0">
                <a:ea typeface="ＭＳ Ｐゴシック" pitchFamily="-110" charset="-128"/>
              </a:rPr>
              <a:t>glycerol</a:t>
            </a:r>
            <a:endParaRPr lang="en-US" altLang="en-US" sz="2800" dirty="0" smtClean="0">
              <a:ea typeface="ＭＳ Ｐゴシック" pitchFamily="-110" charset="-128"/>
            </a:endParaRPr>
          </a:p>
          <a:p>
            <a:pPr marL="346075" indent="-346075"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Triglycerides are the most common glycerides, and they are used for long-term energy storage in plants and animals.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Fats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Solid at room temperature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Most are derived from mammals.</a:t>
            </a:r>
          </a:p>
          <a:p>
            <a:pPr marL="740664" lvl="2" indent="-283464">
              <a:buFont typeface="Arial" pitchFamily="34" charset="0"/>
              <a:buChar char="–"/>
            </a:pPr>
            <a:r>
              <a:rPr lang="en-US" altLang="en-US" dirty="0" smtClean="0"/>
              <a:t>Oils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Liquid at room temperature</a:t>
            </a:r>
          </a:p>
          <a:p>
            <a:pPr marL="1143000" lvl="4">
              <a:buFont typeface="Arial" charset="0"/>
              <a:buChar char="•"/>
            </a:pPr>
            <a:r>
              <a:rPr lang="en-US" altLang="en-US" dirty="0" smtClean="0"/>
              <a:t>Most are derived from plants or cold-blooded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Melting Points of Fatty Acids</a:t>
            </a:r>
          </a:p>
        </p:txBody>
      </p:sp>
      <p:pic>
        <p:nvPicPr>
          <p:cNvPr id="2" name="Picture 1" descr="25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/>
        </p:blipFill>
        <p:spPr>
          <a:xfrm>
            <a:off x="304800" y="1143000"/>
            <a:ext cx="8534400" cy="499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Melting Points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038600"/>
            <a:ext cx="86106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The cis double bond in oleic acid lowers the melting point by 66 </a:t>
            </a:r>
            <a:r>
              <a:rPr lang="en-US" sz="2800" dirty="0">
                <a:ea typeface="Calibri"/>
              </a:rPr>
              <a:t>°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pitchFamily="-110" charset="-128"/>
              </a:rPr>
              <a:t>C.</a:t>
            </a:r>
            <a:endParaRPr lang="en-US" altLang="en-US" sz="2800" dirty="0" smtClean="0">
              <a:ea typeface="ＭＳ Ｐゴシック" pitchFamily="-110" charset="-128"/>
            </a:endParaRP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 cis double bond bends the molecule, so it cannot pack efficiently.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 trans double bond has less effect.</a:t>
            </a:r>
          </a:p>
        </p:txBody>
      </p:sp>
      <p:pic>
        <p:nvPicPr>
          <p:cNvPr id="3" name="Picture 2" descr="25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4"/>
          <a:stretch/>
        </p:blipFill>
        <p:spPr>
          <a:xfrm>
            <a:off x="304800" y="1219200"/>
            <a:ext cx="8534400" cy="239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Fats and Oils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105400"/>
            <a:ext cx="8229600" cy="114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000000"/>
                </a:solidFill>
                <a:ea typeface="ＭＳ Ｐゴシック" pitchFamily="-110" charset="-128"/>
              </a:rPr>
              <a:t>Unsaturated triglycerides have lower melting points because their unsaturated fatty acids do not pack as well in a solid lattice.</a:t>
            </a:r>
          </a:p>
        </p:txBody>
      </p:sp>
      <p:pic>
        <p:nvPicPr>
          <p:cNvPr id="2" name="Picture 1" descr="25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"/>
          <a:stretch/>
        </p:blipFill>
        <p:spPr>
          <a:xfrm>
            <a:off x="1502863" y="914399"/>
            <a:ext cx="6138274" cy="41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1094</Words>
  <Application>Microsoft Office PowerPoint</Application>
  <PresentationFormat>On-screen Show (4:3)</PresentationFormat>
  <Paragraphs>156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Chapter 25 Lecture</vt:lpstr>
      <vt:lpstr>Introduction</vt:lpstr>
      <vt:lpstr>Examples of Lipids</vt:lpstr>
      <vt:lpstr>Waxes</vt:lpstr>
      <vt:lpstr>Fatty Acids</vt:lpstr>
      <vt:lpstr>Glycerides</vt:lpstr>
      <vt:lpstr>Melting Points of Fatty Acids</vt:lpstr>
      <vt:lpstr>Melting Points</vt:lpstr>
      <vt:lpstr>Fats and Oils</vt:lpstr>
      <vt:lpstr>PowerPoint Presentation</vt:lpstr>
      <vt:lpstr>Trans Fats</vt:lpstr>
      <vt:lpstr>Biodiesel</vt:lpstr>
      <vt:lpstr>Saponification</vt:lpstr>
      <vt:lpstr>Soap Structure: Micelles</vt:lpstr>
      <vt:lpstr>Grease in Soap Solution</vt:lpstr>
      <vt:lpstr>Hard Water and Acid Scum</vt:lpstr>
      <vt:lpstr>Synthetic Detergents</vt:lpstr>
      <vt:lpstr>Phospholipids</vt:lpstr>
      <vt:lpstr>Phosphatidic Acids</vt:lpstr>
      <vt:lpstr>  Lipid Bilayer</vt:lpstr>
      <vt:lpstr>Steroids</vt:lpstr>
      <vt:lpstr>Cis- and Trans-Decalins</vt:lpstr>
      <vt:lpstr>Cis and Trans Steroids</vt:lpstr>
      <vt:lpstr>Cholesterol</vt:lpstr>
      <vt:lpstr>Sex Hormones</vt:lpstr>
      <vt:lpstr>Examples of Steroids</vt:lpstr>
      <vt:lpstr>Prostaglandins</vt:lpstr>
      <vt:lpstr>Biosynthesis of Prostaglandins</vt:lpstr>
      <vt:lpstr>Terpenes</vt:lpstr>
      <vt:lpstr>Terpenes</vt:lpstr>
      <vt:lpstr>Structure of Terpenes</vt:lpstr>
      <vt:lpstr>Classification</vt:lpstr>
      <vt:lpstr>Cholesterol</vt:lpstr>
      <vt:lpstr>Terpenoids</vt:lpstr>
    </vt:vector>
  </TitlesOfParts>
  <Company>Scottish Software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Lipids</dc:title>
  <dc:creator>Ralph Blackburn</dc:creator>
  <cp:lastModifiedBy>windows</cp:lastModifiedBy>
  <cp:revision>169</cp:revision>
  <dcterms:created xsi:type="dcterms:W3CDTF">2002-06-24T16:06:57Z</dcterms:created>
  <dcterms:modified xsi:type="dcterms:W3CDTF">2016-04-15T17:03:43Z</dcterms:modified>
</cp:coreProperties>
</file>