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82" r:id="rId2"/>
    <p:sldId id="383" r:id="rId3"/>
    <p:sldId id="384" r:id="rId4"/>
    <p:sldId id="387" r:id="rId5"/>
    <p:sldId id="388" r:id="rId6"/>
    <p:sldId id="389" r:id="rId7"/>
    <p:sldId id="390" r:id="rId8"/>
    <p:sldId id="391" r:id="rId9"/>
    <p:sldId id="399" r:id="rId10"/>
    <p:sldId id="400" r:id="rId11"/>
    <p:sldId id="401" r:id="rId12"/>
    <p:sldId id="402" r:id="rId13"/>
    <p:sldId id="43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CC"/>
    <a:srgbClr val="FF6600"/>
    <a:srgbClr val="333399"/>
    <a:srgbClr val="FFFFCC"/>
    <a:srgbClr val="FF66FF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1915" y="10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Oxidation States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752600"/>
            <a:ext cx="8153400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-110" charset="-128"/>
              </a:rPr>
              <a:t>Inorganic chemistry:</a:t>
            </a:r>
          </a:p>
          <a:p>
            <a:pPr lvl="1"/>
            <a:r>
              <a:rPr lang="en-US" altLang="en-US" sz="2400" dirty="0" smtClean="0"/>
              <a:t>Oxidation is a loss of electrons.</a:t>
            </a:r>
            <a:endParaRPr lang="en-US" altLang="en-US" sz="2400" baseline="-25000" dirty="0" smtClean="0"/>
          </a:p>
          <a:p>
            <a:pPr lvl="1"/>
            <a:r>
              <a:rPr lang="en-US" altLang="en-US" sz="2400" dirty="0" smtClean="0"/>
              <a:t>Reduction is a gain of electrons.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Organic chemistry</a:t>
            </a:r>
          </a:p>
          <a:p>
            <a:pPr lvl="1"/>
            <a:r>
              <a:rPr lang="en-US" altLang="en-US" sz="2400" b="1" dirty="0" smtClean="0"/>
              <a:t>Oxidation</a:t>
            </a:r>
            <a:r>
              <a:rPr lang="en-US" altLang="en-US" sz="2400" dirty="0" smtClean="0"/>
              <a:t>: Gain of O, 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or 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;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 smtClean="0"/>
              <a:t>loss of H</a:t>
            </a:r>
            <a:r>
              <a:rPr lang="en-US" altLang="en-US" sz="2400" baseline="-25000" dirty="0" smtClean="0"/>
              <a:t>2</a:t>
            </a:r>
          </a:p>
          <a:p>
            <a:pPr lvl="1"/>
            <a:r>
              <a:rPr lang="en-US" altLang="en-US" sz="2400" b="1" dirty="0" smtClean="0"/>
              <a:t>Reduction</a:t>
            </a:r>
            <a:r>
              <a:rPr lang="en-US" altLang="en-US" sz="2400" dirty="0" smtClean="0"/>
              <a:t>: Gain of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(or H</a:t>
            </a:r>
            <a:r>
              <a:rPr lang="en-US" altLang="en-US" sz="2400" baseline="30000" dirty="0" smtClean="0"/>
              <a:t>–</a:t>
            </a:r>
            <a:r>
              <a:rPr lang="en-US" altLang="en-US" sz="2400" dirty="0" smtClean="0"/>
              <a:t>); loss of O or 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; and loss of X</a:t>
            </a:r>
            <a:r>
              <a:rPr lang="en-US" altLang="en-US" sz="2400" baseline="-25000" dirty="0" smtClean="0"/>
              <a:t>2</a:t>
            </a:r>
          </a:p>
          <a:p>
            <a:pPr lvl="1"/>
            <a:r>
              <a:rPr lang="en-US" altLang="en-US" sz="2400" b="1" dirty="0" smtClean="0"/>
              <a:t>Neither</a:t>
            </a:r>
            <a:r>
              <a:rPr lang="en-US" altLang="en-US" sz="2400" dirty="0" smtClean="0"/>
              <a:t>:</a:t>
            </a:r>
            <a:r>
              <a:rPr lang="en-US" altLang="en-US" sz="2400" b="1" i="1" dirty="0" smtClean="0"/>
              <a:t> </a:t>
            </a:r>
            <a:r>
              <a:rPr lang="en-US" altLang="en-US" sz="2400" dirty="0" smtClean="0"/>
              <a:t>The gain or loss of H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/>
              <a:t>,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O, </a:t>
            </a:r>
            <a:r>
              <a:rPr lang="en-US" altLang="en-US" sz="2400" baseline="30000" dirty="0" smtClean="0"/>
              <a:t>–</a:t>
            </a:r>
            <a:r>
              <a:rPr lang="en-US" altLang="en-US" sz="2400" dirty="0" smtClean="0"/>
              <a:t>OH, HX, etc. is neither an oxidation nor a reduction.</a:t>
            </a:r>
          </a:p>
        </p:txBody>
      </p:sp>
    </p:spTree>
    <p:extLst>
      <p:ext uri="{BB962C8B-B14F-4D97-AF65-F5344CB8AC3E}">
        <p14:creationId xmlns:p14="http://schemas.microsoft.com/office/powerpoint/2010/main" val="39422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Alcohol As an Electrophile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4" y="4103915"/>
            <a:ext cx="8567056" cy="18070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-110" charset="-128"/>
              </a:rPr>
              <a:t>Alcohols are weak electrophiles because the OH</a:t>
            </a:r>
            <a:r>
              <a:rPr lang="en-US" altLang="en-US" sz="2800" baseline="30000" smtClean="0">
                <a:ea typeface="ＭＳ Ｐゴシック" pitchFamily="-110" charset="-128"/>
              </a:rPr>
              <a:t>–</a:t>
            </a:r>
            <a:r>
              <a:rPr lang="en-US" altLang="en-US" sz="2800" smtClean="0">
                <a:ea typeface="ＭＳ Ｐゴシック" pitchFamily="-110" charset="-128"/>
              </a:rPr>
              <a:t> is not a good leaving group.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-110" charset="-128"/>
              </a:rPr>
              <a:t>Protonation of the hydroxyl group converts it into a good leaving group (H</a:t>
            </a:r>
            <a:r>
              <a:rPr lang="en-US" altLang="en-US" sz="2800" baseline="-20000" smtClean="0">
                <a:ea typeface="ＭＳ Ｐゴシック" pitchFamily="-110" charset="-128"/>
              </a:rPr>
              <a:t>2</a:t>
            </a:r>
            <a:r>
              <a:rPr lang="en-US" altLang="en-US" sz="2800" smtClean="0">
                <a:ea typeface="ＭＳ Ｐゴシック" pitchFamily="-110" charset="-128"/>
              </a:rPr>
              <a:t>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6"/>
          <a:stretch/>
        </p:blipFill>
        <p:spPr>
          <a:xfrm>
            <a:off x="304800" y="1585831"/>
            <a:ext cx="8534400" cy="14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Tosylate</a:t>
            </a:r>
            <a:r>
              <a:rPr lang="en-US" sz="4400" b="0" dirty="0">
                <a:solidFill>
                  <a:schemeClr val="tx1"/>
                </a:solidFill>
              </a:rPr>
              <a:t> Esters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7457" y="4212771"/>
            <a:ext cx="8599714" cy="21553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Alcohols can be converted to </a:t>
            </a:r>
            <a:r>
              <a:rPr lang="en-US" altLang="en-US" sz="2800" dirty="0" err="1" smtClean="0">
                <a:ea typeface="ＭＳ Ｐゴシック" pitchFamily="-110" charset="-128"/>
              </a:rPr>
              <a:t>tosylate</a:t>
            </a:r>
            <a:r>
              <a:rPr lang="en-US" altLang="en-US" sz="2800" dirty="0" smtClean="0">
                <a:ea typeface="ＭＳ Ｐゴシック" pitchFamily="-110" charset="-128"/>
              </a:rPr>
              <a:t> esters (ROTs) through a condensation with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i="1" dirty="0" smtClean="0">
                <a:ea typeface="ＭＳ Ｐゴシック" pitchFamily="-110" charset="-128"/>
              </a:rPr>
              <a:t>p</a:t>
            </a:r>
            <a:r>
              <a:rPr lang="en-US" altLang="en-US" sz="2800" dirty="0" smtClean="0">
                <a:ea typeface="ＭＳ Ｐゴシック" pitchFamily="-110" charset="-128"/>
              </a:rPr>
              <a:t>-</a:t>
            </a:r>
            <a:r>
              <a:rPr lang="en-US" altLang="en-US" sz="2800" dirty="0" err="1" smtClean="0">
                <a:ea typeface="ＭＳ Ｐゴシック" pitchFamily="-110" charset="-128"/>
              </a:rPr>
              <a:t>toluenosulfonic</a:t>
            </a:r>
            <a:r>
              <a:rPr lang="en-US" altLang="en-US" sz="2800" dirty="0" smtClean="0">
                <a:ea typeface="ＭＳ Ｐゴシック" pitchFamily="-110" charset="-128"/>
              </a:rPr>
              <a:t> acid.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The </a:t>
            </a:r>
            <a:r>
              <a:rPr lang="en-US" altLang="en-US" sz="2800" dirty="0" err="1" smtClean="0">
                <a:ea typeface="ＭＳ Ｐゴシック" pitchFamily="-110" charset="-128"/>
              </a:rPr>
              <a:t>tosylate</a:t>
            </a:r>
            <a:r>
              <a:rPr lang="en-US" altLang="en-US" sz="2800" dirty="0" smtClean="0">
                <a:ea typeface="ＭＳ Ｐゴシック" pitchFamily="-110" charset="-128"/>
              </a:rPr>
              <a:t> group is an excellent leaving group.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>
          <a:xfrm>
            <a:off x="304800" y="1767840"/>
            <a:ext cx="8534400" cy="17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Substitution and Elimination Reactions Using </a:t>
            </a:r>
            <a:r>
              <a:rPr lang="en-US" sz="4400" b="0" dirty="0" err="1">
                <a:solidFill>
                  <a:schemeClr val="tx1"/>
                </a:solidFill>
              </a:rPr>
              <a:t>Tosylates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"/>
          <a:stretch/>
        </p:blipFill>
        <p:spPr>
          <a:xfrm>
            <a:off x="304800" y="2466703"/>
            <a:ext cx="8534400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Periodic Acid Cleavage </a:t>
            </a: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/>
            </a:r>
            <a:b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>of 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Glycols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8342" y="4310743"/>
            <a:ext cx="8556171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solidFill>
                  <a:srgbClr val="000000"/>
                </a:solidFill>
                <a:ea typeface="ＭＳ Ｐゴシック" pitchFamily="-110" charset="-128"/>
              </a:rPr>
              <a:t>Glycols can be oxidatively cleaved by periodic acid (HIO</a:t>
            </a:r>
            <a:r>
              <a:rPr lang="en-US" altLang="en-US" sz="2800" baseline="-25000" smtClean="0">
                <a:solidFill>
                  <a:srgbClr val="000000"/>
                </a:solidFill>
                <a:ea typeface="ＭＳ Ｐゴシック" pitchFamily="-110" charset="-128"/>
              </a:rPr>
              <a:t>4</a:t>
            </a:r>
            <a:r>
              <a:rPr lang="en-US" altLang="en-US" sz="2800" smtClean="0">
                <a:solidFill>
                  <a:srgbClr val="000000"/>
                </a:solidFill>
                <a:ea typeface="ＭＳ Ｐゴシック" pitchFamily="-110" charset="-128"/>
              </a:rPr>
              <a:t>) to form the corresponding ketones and aldehydes.  </a:t>
            </a:r>
          </a:p>
          <a:p>
            <a:r>
              <a:rPr lang="en-US" altLang="en-US" sz="2800" smtClean="0">
                <a:solidFill>
                  <a:srgbClr val="000000"/>
                </a:solidFill>
                <a:ea typeface="ＭＳ Ｐゴシック" pitchFamily="-110" charset="-128"/>
              </a:rPr>
              <a:t>Useful for determining the structure of sugars.</a:t>
            </a:r>
            <a:endParaRPr lang="en-US" altLang="en-US" sz="2800" dirty="0" smtClean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304800" y="2319528"/>
            <a:ext cx="8534400" cy="14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Oxidation States of Carbons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013857" y="1105990"/>
            <a:ext cx="4985658" cy="543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Oxidation of </a:t>
            </a:r>
            <a:r>
              <a:rPr lang="en-US" sz="4400" b="0" dirty="0" smtClean="0">
                <a:solidFill>
                  <a:schemeClr val="tx1"/>
                </a:solidFill>
              </a:rPr>
              <a:t>2</a:t>
            </a:r>
            <a:r>
              <a:rPr lang="en-US" sz="4400" b="0" dirty="0" smtClean="0">
                <a:solidFill>
                  <a:schemeClr val="tx1"/>
                </a:solidFill>
                <a:ea typeface="Calibri"/>
              </a:rPr>
              <a:t>°</a:t>
            </a:r>
            <a:r>
              <a:rPr lang="en-US" sz="4400" b="0" dirty="0" smtClean="0">
                <a:solidFill>
                  <a:schemeClr val="tx1"/>
                </a:solidFill>
              </a:rPr>
              <a:t> </a:t>
            </a:r>
            <a:r>
              <a:rPr lang="en-US" sz="4400" b="0" dirty="0">
                <a:solidFill>
                  <a:schemeClr val="tx1"/>
                </a:solidFill>
              </a:rPr>
              <a:t>Alcohols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3" y="1589314"/>
            <a:ext cx="3810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A 2</a:t>
            </a:r>
            <a:r>
              <a:rPr lang="en-US" sz="2400" dirty="0" smtClean="0">
                <a:ea typeface="Calibri"/>
              </a:rPr>
              <a:t>°</a:t>
            </a:r>
            <a:r>
              <a:rPr lang="en-US" altLang="en-US" sz="2400" dirty="0" smtClean="0">
                <a:ea typeface="ＭＳ Ｐゴシック" pitchFamily="-110" charset="-128"/>
              </a:rPr>
              <a:t> alcohol becomes a ketone.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Traditional oxidizing agents are chromium- based reagents such as Na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ea typeface="ＭＳ Ｐゴシック" pitchFamily="-110" charset="-128"/>
              </a:rPr>
              <a:t>Cr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ea typeface="ＭＳ Ｐゴシック" pitchFamily="-110" charset="-128"/>
              </a:rPr>
              <a:t>O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7</a:t>
            </a:r>
            <a:r>
              <a:rPr lang="en-US" altLang="en-US" sz="2400" dirty="0" smtClean="0">
                <a:ea typeface="ＭＳ Ｐゴシック" pitchFamily="-110" charset="-128"/>
              </a:rPr>
              <a:t> in H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ea typeface="ＭＳ Ｐゴシック" pitchFamily="-110" charset="-128"/>
              </a:rPr>
              <a:t>SO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4</a:t>
            </a:r>
            <a:r>
              <a:rPr lang="en-US" altLang="en-US" sz="2400" dirty="0" smtClean="0">
                <a:ea typeface="ＭＳ Ｐゴシック" pitchFamily="-110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Active reagent probably is H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ea typeface="ＭＳ Ｐゴシック" pitchFamily="-110" charset="-128"/>
              </a:rPr>
              <a:t>CrO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4</a:t>
            </a:r>
            <a:r>
              <a:rPr lang="en-US" altLang="en-US" sz="2400" dirty="0" smtClean="0">
                <a:ea typeface="ＭＳ Ｐゴシック" pitchFamily="-110" charset="-128"/>
              </a:rPr>
              <a:t> or HCrO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4</a:t>
            </a:r>
            <a:r>
              <a:rPr lang="en-US" altLang="en-US" sz="2400" baseline="30000" dirty="0" smtClean="0">
                <a:ea typeface="ＭＳ Ｐゴシック" pitchFamily="-110" charset="-128"/>
              </a:rPr>
              <a:t>–</a:t>
            </a:r>
            <a:r>
              <a:rPr lang="en-US" altLang="en-US" sz="2400" dirty="0" smtClean="0">
                <a:ea typeface="ＭＳ Ｐゴシック" pitchFamily="-110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Color change is orange to greenish-blue.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Chromium is highly toxic and difficult to dispose of properly.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/>
        </p:blipFill>
        <p:spPr>
          <a:xfrm>
            <a:off x="4247016" y="2898929"/>
            <a:ext cx="4777242" cy="22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Oxidation of </a:t>
            </a:r>
            <a:r>
              <a:rPr lang="en-US" sz="4400" b="0" dirty="0" smtClean="0">
                <a:solidFill>
                  <a:schemeClr val="tx1"/>
                </a:solidFill>
              </a:rPr>
              <a:t>1</a:t>
            </a:r>
            <a:r>
              <a:rPr lang="en-US" sz="4400" b="0" dirty="0" smtClean="0">
                <a:solidFill>
                  <a:schemeClr val="tx1"/>
                </a:solidFill>
                <a:ea typeface="Calibri"/>
              </a:rPr>
              <a:t>°</a:t>
            </a:r>
            <a:r>
              <a:rPr lang="en-US" sz="4400" b="0" dirty="0" smtClean="0">
                <a:solidFill>
                  <a:schemeClr val="tx1"/>
                </a:solidFill>
              </a:rPr>
              <a:t> </a:t>
            </a:r>
            <a:r>
              <a:rPr lang="en-US" sz="4400" b="0" dirty="0">
                <a:solidFill>
                  <a:schemeClr val="tx1"/>
                </a:solidFill>
              </a:rPr>
              <a:t>Alcohols to Carboxylic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41" y="4582885"/>
            <a:ext cx="8545287" cy="1828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Chromic acid reagent oxidizes primary alcohols to carboxylic acids.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The oxidizing agent is too strong to stop at the aldehyde.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>
          <a:xfrm>
            <a:off x="1480455" y="2230702"/>
            <a:ext cx="6281057" cy="20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Pyridinium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err="1">
                <a:solidFill>
                  <a:schemeClr val="tx1"/>
                </a:solidFill>
              </a:rPr>
              <a:t>Chlorochromate</a:t>
            </a:r>
            <a:r>
              <a:rPr lang="en-US" sz="4400" b="0" dirty="0">
                <a:solidFill>
                  <a:schemeClr val="tx1"/>
                </a:solidFill>
              </a:rPr>
              <a:t> (PCC)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48343" y="2068286"/>
            <a:ext cx="3810000" cy="411480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itchFamily="-110" charset="-128"/>
              </a:rPr>
              <a:t>PCC is a complex of chromium trioxide, pyridine, and </a:t>
            </a:r>
            <a:r>
              <a:rPr lang="en-US" altLang="en-US" sz="2800" dirty="0" err="1" smtClean="0">
                <a:ea typeface="ＭＳ Ｐゴシック" pitchFamily="-110" charset="-128"/>
              </a:rPr>
              <a:t>HCl</a:t>
            </a:r>
            <a:r>
              <a:rPr lang="en-US" altLang="en-US" sz="2800" dirty="0" smtClean="0">
                <a:ea typeface="ＭＳ Ｐゴシック" pitchFamily="-110" charset="-128"/>
              </a:rPr>
              <a:t>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It oxidizes primary alcohols to aldehydes.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It oxidizes secondary alcohols to ketones.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>
          <a:xfrm>
            <a:off x="4268707" y="2984863"/>
            <a:ext cx="4592267" cy="2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Pyridinium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err="1">
                <a:solidFill>
                  <a:schemeClr val="tx1"/>
                </a:solidFill>
              </a:rPr>
              <a:t>Chlorochromate</a:t>
            </a:r>
            <a:r>
              <a:rPr lang="en-US" sz="4400" b="0" dirty="0">
                <a:solidFill>
                  <a:schemeClr val="tx1"/>
                </a:solidFill>
              </a:rPr>
              <a:t> (PCC)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 bwMode="auto">
          <a:xfrm>
            <a:off x="304800" y="1974850"/>
            <a:ext cx="8534400" cy="381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3</a:t>
            </a:r>
            <a:r>
              <a:rPr lang="en-US" sz="4400" b="0" dirty="0" smtClean="0">
                <a:solidFill>
                  <a:schemeClr val="tx1"/>
                </a:solidFill>
                <a:ea typeface="Calibri"/>
              </a:rPr>
              <a:t>°</a:t>
            </a:r>
            <a:r>
              <a:rPr lang="en-US" sz="4400" b="0" dirty="0" smtClean="0">
                <a:solidFill>
                  <a:schemeClr val="tx1"/>
                </a:solidFill>
              </a:rPr>
              <a:t> </a:t>
            </a:r>
            <a:r>
              <a:rPr lang="en-US" sz="4400" b="0" dirty="0">
                <a:solidFill>
                  <a:schemeClr val="tx1"/>
                </a:solidFill>
              </a:rPr>
              <a:t>Alcohols Cannot Be Oxidized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8345" y="1905000"/>
            <a:ext cx="8534398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mtClean="0">
                <a:ea typeface="ＭＳ Ｐゴシック" pitchFamily="-110" charset="-128"/>
              </a:rPr>
              <a:t>Carbon does not have hydrogen, so oxidation is difficult and involves the breakage of a C</a:t>
            </a:r>
            <a:r>
              <a:rPr lang="en-US" altLang="en-US" smtClean="0">
                <a:ea typeface="ＭＳ Ｐゴシック" pitchFamily="-110" charset="-128"/>
                <a:cs typeface="Arial" charset="0"/>
              </a:rPr>
              <a:t>—</a:t>
            </a:r>
            <a:r>
              <a:rPr lang="en-US" altLang="en-US" smtClean="0">
                <a:ea typeface="ＭＳ Ｐゴシック" pitchFamily="-110" charset="-128"/>
              </a:rPr>
              <a:t>C bond.</a:t>
            </a:r>
          </a:p>
          <a:p>
            <a:r>
              <a:rPr lang="en-US" altLang="en-US" smtClean="0">
                <a:ea typeface="ＭＳ Ｐゴシック" pitchFamily="-110" charset="-128"/>
              </a:rPr>
              <a:t>Chromic acid test is for primary and secondary alcohols because tertiary alcohols do not react.</a:t>
            </a:r>
          </a:p>
        </p:txBody>
      </p:sp>
    </p:spTree>
    <p:extLst>
      <p:ext uri="{BB962C8B-B14F-4D97-AF65-F5344CB8AC3E}">
        <p14:creationId xmlns:p14="http://schemas.microsoft.com/office/powerpoint/2010/main" val="25384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Sodium Hypochlorite (</a:t>
            </a:r>
            <a:r>
              <a:rPr lang="en-US" sz="4400" b="0" dirty="0" err="1">
                <a:solidFill>
                  <a:schemeClr val="tx1"/>
                </a:solidFill>
              </a:rPr>
              <a:t>NaOCl</a:t>
            </a:r>
            <a:r>
              <a:rPr lang="en-US" sz="4400" b="0" dirty="0">
                <a:solidFill>
                  <a:schemeClr val="tx1"/>
                </a:solidFill>
              </a:rPr>
              <a:t>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8344" y="3973278"/>
            <a:ext cx="8632369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Sodium hypochlorite (household bleach) can oxidize alcohols without heavy metals or generating hazardous waste.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This is a much better option for acid-sensitive compounds.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 bwMode="auto">
          <a:xfrm>
            <a:off x="762000" y="1752601"/>
            <a:ext cx="7620000" cy="17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0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Alcohol As a Nucleophile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8344" y="4376057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-110" charset="-128"/>
              </a:rPr>
              <a:t>Alcohols (ROH) are weak nucleophiles.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-110" charset="-128"/>
              </a:rPr>
              <a:t>Alkoxides (RO</a:t>
            </a:r>
            <a:r>
              <a:rPr lang="en-US" altLang="en-US" sz="2800" baseline="30000" smtClean="0">
                <a:ea typeface="ＭＳ Ｐゴシック" pitchFamily="-110" charset="-128"/>
              </a:rPr>
              <a:t>–</a:t>
            </a:r>
            <a:r>
              <a:rPr lang="en-US" altLang="en-US" sz="2800" smtClean="0">
                <a:ea typeface="ＭＳ Ｐゴシック" pitchFamily="-110" charset="-128"/>
              </a:rPr>
              <a:t>) are strong nucleophiles.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-110" charset="-128"/>
              </a:rPr>
              <a:t>New O</a:t>
            </a:r>
            <a:r>
              <a:rPr lang="en-US" altLang="en-US" sz="2800" smtClean="0">
                <a:ea typeface="ＭＳ Ｐゴシック" pitchFamily="-110" charset="-128"/>
                <a:cs typeface="Arial" charset="0"/>
              </a:rPr>
              <a:t>—</a:t>
            </a:r>
            <a:r>
              <a:rPr lang="en-US" altLang="en-US" sz="2800" smtClean="0">
                <a:ea typeface="ＭＳ Ｐゴシック" pitchFamily="-110" charset="-128"/>
              </a:rPr>
              <a:t>C bond forms; O</a:t>
            </a:r>
            <a:r>
              <a:rPr lang="en-US" altLang="en-US" sz="2800" smtClean="0">
                <a:ea typeface="ＭＳ Ｐゴシック" pitchFamily="-110" charset="-128"/>
                <a:cs typeface="Arial" charset="0"/>
              </a:rPr>
              <a:t>—</a:t>
            </a:r>
            <a:r>
              <a:rPr lang="en-US" altLang="en-US" sz="2800" smtClean="0">
                <a:ea typeface="ＭＳ Ｐゴシック" pitchFamily="-110" charset="-128"/>
              </a:rPr>
              <a:t>H bond breaks.</a:t>
            </a:r>
            <a:br>
              <a:rPr lang="en-US" altLang="en-US" sz="2800" smtClean="0">
                <a:ea typeface="ＭＳ Ｐゴシック" pitchFamily="-110" charset="-128"/>
              </a:rPr>
            </a:br>
            <a:r>
              <a:rPr lang="en-US" altLang="en-US" sz="2800" smtClean="0">
                <a:ea typeface="ＭＳ Ｐゴシック" pitchFamily="-110" charset="-128"/>
              </a:rPr>
              <a:t>                                                                     </a:t>
            </a:r>
            <a:endParaRPr lang="en-US" altLang="en-US" sz="2000" smtClean="0">
              <a:latin typeface="Times New Roman" pitchFamily="-110" charset="0"/>
              <a:ea typeface="ＭＳ Ｐゴシック" pitchFamily="-11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"/>
          <a:stretch/>
        </p:blipFill>
        <p:spPr>
          <a:xfrm>
            <a:off x="304800" y="1702962"/>
            <a:ext cx="8534400" cy="18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14821</TotalTime>
  <Words>404</Words>
  <Application>Microsoft Office PowerPoint</Application>
  <PresentationFormat>On-screen Show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HA5Lect_template</vt:lpstr>
      <vt:lpstr>Oxidation States</vt:lpstr>
      <vt:lpstr>Oxidation States of Carbons</vt:lpstr>
      <vt:lpstr>Oxidation of 2° Alcohols</vt:lpstr>
      <vt:lpstr>Oxidation of 1° Alcohols to Carboxylic Acids</vt:lpstr>
      <vt:lpstr>Pyridinium Chlorochromate (PCC)</vt:lpstr>
      <vt:lpstr>Pyridinium Chlorochromate (PCC)</vt:lpstr>
      <vt:lpstr>3° Alcohols Cannot Be Oxidized</vt:lpstr>
      <vt:lpstr>Sodium Hypochlorite (NaOCl)</vt:lpstr>
      <vt:lpstr>Alcohol As a Nucleophile</vt:lpstr>
      <vt:lpstr>Alcohol As an Electrophile</vt:lpstr>
      <vt:lpstr>Tosylate Esters</vt:lpstr>
      <vt:lpstr>Substitution and Elimination Reactions Using Tosylates</vt:lpstr>
      <vt:lpstr>Periodic Acid Cleavage  of Glycols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288</cp:revision>
  <dcterms:created xsi:type="dcterms:W3CDTF">2007-09-26T05:29:17Z</dcterms:created>
  <dcterms:modified xsi:type="dcterms:W3CDTF">2018-11-17T14:22:17Z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