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65" r:id="rId2"/>
    <p:sldId id="391" r:id="rId3"/>
    <p:sldId id="394" r:id="rId4"/>
    <p:sldId id="395" r:id="rId5"/>
    <p:sldId id="399" r:id="rId6"/>
    <p:sldId id="400" r:id="rId7"/>
    <p:sldId id="401" r:id="rId8"/>
    <p:sldId id="402" r:id="rId9"/>
    <p:sldId id="408" r:id="rId10"/>
    <p:sldId id="409" r:id="rId11"/>
    <p:sldId id="412" r:id="rId12"/>
    <p:sldId id="413" r:id="rId13"/>
    <p:sldId id="414" r:id="rId14"/>
    <p:sldId id="415" r:id="rId15"/>
    <p:sldId id="416" r:id="rId16"/>
    <p:sldId id="417" r:id="rId17"/>
    <p:sldId id="420" r:id="rId18"/>
    <p:sldId id="422" r:id="rId19"/>
    <p:sldId id="437" r:id="rId20"/>
    <p:sldId id="438" r:id="rId21"/>
    <p:sldId id="441" r:id="rId22"/>
    <p:sldId id="442" r:id="rId23"/>
    <p:sldId id="443" r:id="rId24"/>
    <p:sldId id="446" r:id="rId25"/>
    <p:sldId id="447" r:id="rId26"/>
    <p:sldId id="449" r:id="rId27"/>
    <p:sldId id="450" r:id="rId28"/>
    <p:sldId id="451" r:id="rId29"/>
    <p:sldId id="456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33CC"/>
    <a:srgbClr val="FF6600"/>
    <a:srgbClr val="333399"/>
    <a:srgbClr val="FFFFCC"/>
    <a:srgbClr val="FF66FF"/>
    <a:srgbClr val="143C83"/>
    <a:srgbClr val="FF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75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756ED1-7C99-4CAA-A494-A46823501D3C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1522C9-F2DD-4E11-B892-780977A7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438B5A-85D7-40B8-97AC-02390B22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40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40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5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80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8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smtClean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34" y="1752600"/>
            <a:ext cx="857795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b="1" smtClean="0">
                <a:solidFill>
                  <a:schemeClr val="tx2"/>
                </a:solidFill>
                <a:ea typeface="ＭＳ Ｐゴシック" pitchFamily="-110" charset="-128"/>
              </a:rPr>
              <a:t>Nuclear magnetic resonance spectroscopy </a:t>
            </a:r>
            <a:r>
              <a:rPr lang="en-US" altLang="en-US" sz="2800" smtClean="0">
                <a:solidFill>
                  <a:schemeClr val="tx2"/>
                </a:solidFill>
                <a:ea typeface="ＭＳ Ｐゴシック" pitchFamily="-110" charset="-128"/>
              </a:rPr>
              <a:t>(</a:t>
            </a:r>
            <a:r>
              <a:rPr lang="en-US" altLang="en-US" sz="2800" b="1" smtClean="0">
                <a:ea typeface="ＭＳ Ｐゴシック" pitchFamily="-110" charset="-128"/>
              </a:rPr>
              <a:t>NMR</a:t>
            </a:r>
            <a:r>
              <a:rPr lang="en-US" altLang="en-US" sz="2800" smtClean="0">
                <a:ea typeface="ＭＳ Ｐゴシック" pitchFamily="-110" charset="-128"/>
              </a:rPr>
              <a:t>) is the most powerful tool available for organic structure determination.</a:t>
            </a:r>
          </a:p>
          <a:p>
            <a:r>
              <a:rPr lang="en-US" altLang="en-US" sz="2800" smtClean="0">
                <a:ea typeface="ＭＳ Ｐゴシック" pitchFamily="-110" charset="-128"/>
              </a:rPr>
              <a:t>It is used to study a wide variety of nuclei:</a:t>
            </a:r>
          </a:p>
          <a:p>
            <a:pPr lvl="1"/>
            <a:r>
              <a:rPr lang="en-US" altLang="en-US" sz="2400" baseline="30000" smtClean="0"/>
              <a:t>1</a:t>
            </a:r>
            <a:r>
              <a:rPr lang="en-US" altLang="en-US" sz="2400" smtClean="0"/>
              <a:t>H</a:t>
            </a:r>
          </a:p>
          <a:p>
            <a:pPr lvl="1"/>
            <a:r>
              <a:rPr lang="en-US" altLang="en-US" sz="2400" baseline="30000" smtClean="0"/>
              <a:t>13</a:t>
            </a:r>
            <a:r>
              <a:rPr lang="en-US" altLang="en-US" sz="2400" smtClean="0"/>
              <a:t>C</a:t>
            </a:r>
          </a:p>
          <a:p>
            <a:pPr lvl="1"/>
            <a:r>
              <a:rPr lang="en-US" altLang="en-US" sz="2400" baseline="30000" smtClean="0"/>
              <a:t>15</a:t>
            </a:r>
            <a:r>
              <a:rPr lang="en-US" altLang="en-US" sz="2400" smtClean="0"/>
              <a:t>N</a:t>
            </a:r>
          </a:p>
          <a:p>
            <a:pPr lvl="1"/>
            <a:r>
              <a:rPr lang="en-US" altLang="en-US" sz="2400" baseline="30000" smtClean="0"/>
              <a:t>19</a:t>
            </a:r>
            <a:r>
              <a:rPr lang="en-US" altLang="en-US" sz="2400" smtClean="0"/>
              <a:t>F</a:t>
            </a:r>
          </a:p>
          <a:p>
            <a:pPr lvl="1"/>
            <a:r>
              <a:rPr lang="en-US" altLang="en-US" sz="2400" baseline="30000" smtClean="0"/>
              <a:t>31</a:t>
            </a:r>
            <a:r>
              <a:rPr lang="en-US" altLang="en-US" sz="2400" smtClean="0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Number of Signals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33" y="4789714"/>
            <a:ext cx="8545295" cy="15893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Methyl </a:t>
            </a:r>
            <a:r>
              <a:rPr lang="en-US" altLang="en-US" sz="2400" i="1" dirty="0" err="1" smtClean="0">
                <a:solidFill>
                  <a:srgbClr val="000000"/>
                </a:solidFill>
                <a:ea typeface="ＭＳ Ｐゴシック" pitchFamily="-110" charset="-128"/>
              </a:rPr>
              <a:t>tert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-butyl ether has two types of protons, giving two NMR signals. 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-110" charset="-128"/>
              </a:rPr>
              <a:t>Chemically equivalent </a:t>
            </a:r>
            <a:r>
              <a:rPr lang="en-US" altLang="en-US" sz="2400" dirty="0" err="1" smtClean="0">
                <a:ea typeface="ＭＳ Ｐゴシック" pitchFamily="-110" charset="-128"/>
              </a:rPr>
              <a:t>hydrogens</a:t>
            </a:r>
            <a:r>
              <a:rPr lang="en-US" altLang="en-US" sz="2400" dirty="0" smtClean="0">
                <a:ea typeface="ＭＳ Ｐゴシック" pitchFamily="-110" charset="-128"/>
              </a:rPr>
              <a:t> have the same chemical shift. All the methyl groups of the </a:t>
            </a:r>
            <a:r>
              <a:rPr lang="en-US" altLang="en-US" sz="2400" i="1" dirty="0" err="1" smtClean="0">
                <a:ea typeface="ＭＳ Ｐゴシック" pitchFamily="-110" charset="-128"/>
              </a:rPr>
              <a:t>tert</a:t>
            </a:r>
            <a:r>
              <a:rPr lang="en-US" altLang="en-US" sz="2400" dirty="0" smtClean="0">
                <a:ea typeface="ＭＳ Ｐゴシック" pitchFamily="-110" charset="-128"/>
              </a:rPr>
              <a:t>-butyl group are equivalent and they produce only one signal.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0"/>
          <a:stretch/>
        </p:blipFill>
        <p:spPr>
          <a:xfrm>
            <a:off x="304800" y="1248373"/>
            <a:ext cx="8534400" cy="31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Intensity of Signals: Integration 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348339" y="4441376"/>
            <a:ext cx="8686804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-110" charset="-128"/>
              </a:rPr>
              <a:t>The amount the integral trace rises is proportional to the area of that peak.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The integration will have a trace for the </a:t>
            </a:r>
            <a:r>
              <a:rPr lang="en-US" altLang="en-US" sz="2400" i="1" dirty="0" err="1" smtClean="0">
                <a:solidFill>
                  <a:srgbClr val="000000"/>
                </a:solidFill>
                <a:ea typeface="ＭＳ Ｐゴシック" pitchFamily="-110" charset="-128"/>
              </a:rPr>
              <a:t>tert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-butyl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hydrogens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that is three times as large as the trace for the methyl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hydrogens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. The relative area for methyl and </a:t>
            </a:r>
            <a:r>
              <a:rPr lang="en-US" altLang="en-US" sz="2400" i="1" dirty="0" err="1" smtClean="0">
                <a:solidFill>
                  <a:srgbClr val="000000"/>
                </a:solidFill>
                <a:ea typeface="ＭＳ Ｐゴシック" pitchFamily="-110" charset="-128"/>
              </a:rPr>
              <a:t>tert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-butyl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hydrogens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is 1:3.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6"/>
          <a:stretch/>
        </p:blipFill>
        <p:spPr>
          <a:xfrm>
            <a:off x="658584" y="1125152"/>
            <a:ext cx="8066314" cy="29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Spin-Spin Splitting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8346" y="1676400"/>
            <a:ext cx="8458200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ea typeface="ＭＳ Ｐゴシック" pitchFamily="-110" charset="-128"/>
              </a:rPr>
              <a:t>Nonequivalent protons on adjacent carbons have magnetic fields that may align with or oppose the external field.</a:t>
            </a:r>
          </a:p>
          <a:p>
            <a:r>
              <a:rPr lang="en-US" altLang="en-US" sz="2800" dirty="0" smtClean="0">
                <a:ea typeface="ＭＳ Ｐゴシック" pitchFamily="-110" charset="-128"/>
              </a:rPr>
              <a:t>This magnetic coupling causes the proton to absorb slightly downfield when the external field </a:t>
            </a:r>
            <a:br>
              <a:rPr lang="en-US" altLang="en-US" sz="2800" dirty="0" smtClean="0">
                <a:ea typeface="ＭＳ Ｐゴシック" pitchFamily="-110" charset="-128"/>
              </a:rPr>
            </a:br>
            <a:r>
              <a:rPr lang="en-US" altLang="en-US" sz="2800" dirty="0" smtClean="0">
                <a:ea typeface="ＭＳ Ｐゴシック" pitchFamily="-110" charset="-128"/>
              </a:rPr>
              <a:t>is reinforced and slightly </a:t>
            </a:r>
            <a:r>
              <a:rPr lang="en-US" altLang="en-US" sz="2800" dirty="0" err="1" smtClean="0">
                <a:ea typeface="ＭＳ Ｐゴシック" pitchFamily="-110" charset="-128"/>
              </a:rPr>
              <a:t>upfield</a:t>
            </a:r>
            <a:r>
              <a:rPr lang="en-US" altLang="en-US" sz="2800" dirty="0" smtClean="0">
                <a:ea typeface="ＭＳ Ｐゴシック" pitchFamily="-110" charset="-128"/>
              </a:rPr>
              <a:t> when the external field is opposed. </a:t>
            </a:r>
          </a:p>
          <a:p>
            <a:r>
              <a:rPr lang="en-US" altLang="en-US" sz="2800" dirty="0" smtClean="0">
                <a:ea typeface="ＭＳ Ｐゴシック" pitchFamily="-110" charset="-128"/>
              </a:rPr>
              <a:t>All possibilities exist, so the signal is split. </a:t>
            </a:r>
            <a:br>
              <a:rPr lang="en-US" altLang="en-US" sz="2800" dirty="0" smtClean="0">
                <a:ea typeface="ＭＳ Ｐゴシック" pitchFamily="-110" charset="-128"/>
              </a:rPr>
            </a:br>
            <a:r>
              <a:rPr lang="en-US" altLang="en-US" sz="2800" dirty="0" smtClean="0">
                <a:ea typeface="ＭＳ Ｐゴシック" pitchFamily="-110" charset="-128"/>
              </a:rPr>
              <a:t>This splitting of signals into </a:t>
            </a:r>
            <a:r>
              <a:rPr lang="en-US" altLang="en-US" sz="2800" dirty="0" err="1" smtClean="0">
                <a:ea typeface="ＭＳ Ｐゴシック" pitchFamily="-110" charset="-128"/>
              </a:rPr>
              <a:t>multiplets</a:t>
            </a:r>
            <a:r>
              <a:rPr lang="en-US" altLang="en-US" sz="2800" dirty="0" smtClean="0">
                <a:ea typeface="ＭＳ Ｐゴシック" pitchFamily="-110" charset="-128"/>
              </a:rPr>
              <a:t> is called </a:t>
            </a:r>
            <a:r>
              <a:rPr lang="en-US" altLang="en-US" sz="2800" b="1" dirty="0" smtClean="0">
                <a:ea typeface="ＭＳ Ｐゴシック" pitchFamily="-110" charset="-128"/>
              </a:rPr>
              <a:t>spin-spin splitting</a:t>
            </a:r>
            <a:r>
              <a:rPr lang="en-US" altLang="en-US" sz="2800" dirty="0" smtClean="0">
                <a:ea typeface="ＭＳ Ｐゴシック" pitchFamily="-110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96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1,1,2-Tribromoethane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71513" y="5050971"/>
            <a:ext cx="81629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r>
              <a:rPr lang="en-US" altLang="en-US" sz="2800" dirty="0">
                <a:latin typeface="+mn-lt"/>
              </a:rPr>
              <a:t>Spin-spin splitting is a reciprocal property. If one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proton splits another, the second proton must split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the first.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"/>
          <a:stretch/>
        </p:blipFill>
        <p:spPr>
          <a:xfrm>
            <a:off x="1374731" y="1018032"/>
            <a:ext cx="6550069" cy="39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Doublet: One Adjacent Proton</a:t>
            </a: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4974773" y="1849918"/>
            <a:ext cx="4038597" cy="37120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err="1" smtClean="0">
                <a:ea typeface="ＭＳ Ｐゴシック" pitchFamily="-110" charset="-128"/>
              </a:rPr>
              <a:t>H</a:t>
            </a:r>
            <a:r>
              <a:rPr lang="en-US" altLang="en-US" sz="2400" baseline="30000" dirty="0" err="1" smtClean="0">
                <a:ea typeface="ＭＳ Ｐゴシック" pitchFamily="-110" charset="-128"/>
              </a:rPr>
              <a:t>b</a:t>
            </a:r>
            <a:r>
              <a:rPr lang="en-US" altLang="en-US" sz="2400" dirty="0" smtClean="0">
                <a:ea typeface="ＭＳ Ｐゴシック" pitchFamily="-110" charset="-128"/>
              </a:rPr>
              <a:t> can feel the alignment of the adjacent proton H</a:t>
            </a:r>
            <a:r>
              <a:rPr lang="en-US" altLang="en-US" sz="2400" baseline="30000" dirty="0" smtClean="0">
                <a:ea typeface="ＭＳ Ｐゴシック" pitchFamily="-110" charset="-128"/>
              </a:rPr>
              <a:t>a</a:t>
            </a:r>
            <a:r>
              <a:rPr lang="en-US" altLang="en-US" sz="2400" dirty="0" smtClean="0">
                <a:ea typeface="ＭＳ Ｐゴシック" pitchFamily="-110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-110" charset="-128"/>
              </a:rPr>
              <a:t>When H</a:t>
            </a:r>
            <a:r>
              <a:rPr lang="en-US" altLang="en-US" sz="2400" baseline="30000" dirty="0" smtClean="0">
                <a:ea typeface="ＭＳ Ｐゴシック" pitchFamily="-110" charset="-128"/>
              </a:rPr>
              <a:t>a</a:t>
            </a:r>
            <a:r>
              <a:rPr lang="en-US" altLang="en-US" sz="2400" dirty="0" smtClean="0">
                <a:ea typeface="ＭＳ Ｐゴシック" pitchFamily="-110" charset="-128"/>
              </a:rPr>
              <a:t> is aligned with the magnetic field, </a:t>
            </a:r>
            <a:r>
              <a:rPr lang="en-US" altLang="en-US" sz="2400" dirty="0" err="1" smtClean="0">
                <a:ea typeface="ＭＳ Ｐゴシック" pitchFamily="-110" charset="-128"/>
              </a:rPr>
              <a:t>H</a:t>
            </a:r>
            <a:r>
              <a:rPr lang="en-US" altLang="en-US" sz="2400" baseline="30000" dirty="0" err="1" smtClean="0">
                <a:ea typeface="ＭＳ Ｐゴシック" pitchFamily="-110" charset="-128"/>
              </a:rPr>
              <a:t>b</a:t>
            </a:r>
            <a:r>
              <a:rPr lang="en-US" altLang="en-US" sz="2400" dirty="0" smtClean="0">
                <a:ea typeface="ＭＳ Ｐゴシック" pitchFamily="-110" charset="-128"/>
              </a:rPr>
              <a:t> will be </a:t>
            </a:r>
            <a:r>
              <a:rPr lang="en-US" altLang="en-US" sz="2400" dirty="0" err="1" smtClean="0">
                <a:ea typeface="ＭＳ Ｐゴシック" pitchFamily="-110" charset="-128"/>
              </a:rPr>
              <a:t>deshielded</a:t>
            </a:r>
            <a:r>
              <a:rPr lang="en-US" altLang="en-US" sz="2400" dirty="0" smtClean="0">
                <a:ea typeface="ＭＳ Ｐゴシック" pitchFamily="-110" charset="-128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-110" charset="-128"/>
              </a:rPr>
              <a:t>When H</a:t>
            </a:r>
            <a:r>
              <a:rPr lang="en-US" altLang="en-US" sz="2400" baseline="30000" dirty="0" smtClean="0">
                <a:ea typeface="ＭＳ Ｐゴシック" pitchFamily="-110" charset="-128"/>
              </a:rPr>
              <a:t>a</a:t>
            </a:r>
            <a:r>
              <a:rPr lang="en-US" altLang="en-US" sz="2400" dirty="0" smtClean="0">
                <a:ea typeface="ＭＳ Ｐゴシック" pitchFamily="-110" charset="-128"/>
              </a:rPr>
              <a:t> is aligned against the magnetic field, </a:t>
            </a:r>
            <a:r>
              <a:rPr lang="en-US" altLang="en-US" sz="2400" dirty="0" err="1" smtClean="0">
                <a:ea typeface="ＭＳ Ｐゴシック" pitchFamily="-110" charset="-128"/>
              </a:rPr>
              <a:t>H</a:t>
            </a:r>
            <a:r>
              <a:rPr lang="en-US" altLang="en-US" sz="2400" baseline="30000" dirty="0" err="1" smtClean="0">
                <a:ea typeface="ＭＳ Ｐゴシック" pitchFamily="-110" charset="-128"/>
              </a:rPr>
              <a:t>b</a:t>
            </a:r>
            <a:r>
              <a:rPr lang="en-US" altLang="en-US" sz="2400" dirty="0" smtClean="0">
                <a:ea typeface="ＭＳ Ｐゴシック" pitchFamily="-110" charset="-128"/>
              </a:rPr>
              <a:t> will be shielded.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-110" charset="-128"/>
              </a:rPr>
              <a:t>The signal is split in two and is called a doublet.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"/>
          <a:stretch/>
        </p:blipFill>
        <p:spPr>
          <a:xfrm>
            <a:off x="129966" y="1795489"/>
            <a:ext cx="4853910" cy="36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0"/>
          <a:stretch/>
        </p:blipFill>
        <p:spPr>
          <a:xfrm>
            <a:off x="101581" y="2113575"/>
            <a:ext cx="5032081" cy="3503458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Triplet: Two Adjacent Protons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996552" y="1785254"/>
            <a:ext cx="4038600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smtClean="0">
                <a:ea typeface="ＭＳ Ｐゴシック" pitchFamily="-110" charset="-128"/>
              </a:rPr>
              <a:t>When both H</a:t>
            </a:r>
            <a:r>
              <a:rPr lang="en-US" altLang="en-US" sz="2200" baseline="30000" smtClean="0">
                <a:ea typeface="ＭＳ Ｐゴシック" pitchFamily="-110" charset="-128"/>
              </a:rPr>
              <a:t>b</a:t>
            </a:r>
            <a:r>
              <a:rPr lang="en-US" altLang="en-US" sz="2200" smtClean="0">
                <a:ea typeface="ＭＳ Ｐゴシック" pitchFamily="-110" charset="-128"/>
              </a:rPr>
              <a:t>s are aligned with the magnetic field, H</a:t>
            </a:r>
            <a:r>
              <a:rPr lang="en-US" altLang="en-US" sz="2200" baseline="30000" smtClean="0">
                <a:ea typeface="ＭＳ Ｐゴシック" pitchFamily="-110" charset="-128"/>
              </a:rPr>
              <a:t>a</a:t>
            </a:r>
            <a:r>
              <a:rPr lang="en-US" altLang="en-US" sz="2200" smtClean="0">
                <a:ea typeface="ＭＳ Ｐゴシック" pitchFamily="-110" charset="-128"/>
              </a:rPr>
              <a:t> will be deshielded. </a:t>
            </a:r>
          </a:p>
          <a:p>
            <a:pPr>
              <a:lnSpc>
                <a:spcPct val="90000"/>
              </a:lnSpc>
            </a:pPr>
            <a:r>
              <a:rPr lang="en-US" altLang="en-US" sz="2200" smtClean="0">
                <a:ea typeface="ＭＳ Ｐゴシック" pitchFamily="-110" charset="-128"/>
              </a:rPr>
              <a:t>When both H</a:t>
            </a:r>
            <a:r>
              <a:rPr lang="en-US" altLang="en-US" sz="2200" baseline="30000" smtClean="0">
                <a:ea typeface="ＭＳ Ｐゴシック" pitchFamily="-110" charset="-128"/>
              </a:rPr>
              <a:t>b</a:t>
            </a:r>
            <a:r>
              <a:rPr lang="en-US" altLang="en-US" sz="2200" smtClean="0">
                <a:ea typeface="ＭＳ Ｐゴシック" pitchFamily="-110" charset="-128"/>
              </a:rPr>
              <a:t>s are aligned against the magnetic field, H</a:t>
            </a:r>
            <a:r>
              <a:rPr lang="en-US" altLang="en-US" sz="2200" baseline="30000" smtClean="0">
                <a:ea typeface="ＭＳ Ｐゴシック" pitchFamily="-110" charset="-128"/>
              </a:rPr>
              <a:t>a</a:t>
            </a:r>
            <a:r>
              <a:rPr lang="en-US" altLang="en-US" sz="2200" smtClean="0">
                <a:ea typeface="ＭＳ Ｐゴシック" pitchFamily="-110" charset="-128"/>
              </a:rPr>
              <a:t> will be shielded.</a:t>
            </a:r>
          </a:p>
          <a:p>
            <a:pPr>
              <a:lnSpc>
                <a:spcPct val="90000"/>
              </a:lnSpc>
            </a:pPr>
            <a:r>
              <a:rPr lang="en-US" altLang="en-US" sz="2200" smtClean="0">
                <a:ea typeface="ＭＳ Ｐゴシック" pitchFamily="-110" charset="-128"/>
              </a:rPr>
              <a:t>It is more likely that one H</a:t>
            </a:r>
            <a:r>
              <a:rPr lang="en-US" altLang="en-US" sz="2200" baseline="30000" smtClean="0">
                <a:ea typeface="ＭＳ Ｐゴシック" pitchFamily="-110" charset="-128"/>
              </a:rPr>
              <a:t>b</a:t>
            </a:r>
            <a:r>
              <a:rPr lang="en-US" altLang="en-US" sz="2200" smtClean="0">
                <a:ea typeface="ＭＳ Ｐゴシック" pitchFamily="-110" charset="-128"/>
              </a:rPr>
              <a:t> will be aligned with the field and the other H</a:t>
            </a:r>
            <a:r>
              <a:rPr lang="en-US" altLang="en-US" sz="2200" baseline="30000" smtClean="0">
                <a:ea typeface="ＭＳ Ｐゴシック" pitchFamily="-110" charset="-128"/>
              </a:rPr>
              <a:t>b</a:t>
            </a:r>
            <a:r>
              <a:rPr lang="en-US" altLang="en-US" sz="2200" smtClean="0">
                <a:ea typeface="ＭＳ Ｐゴシック" pitchFamily="-110" charset="-128"/>
              </a:rPr>
              <a:t> against the field. The signal will be at its normal position.</a:t>
            </a:r>
          </a:p>
          <a:p>
            <a:pPr>
              <a:lnSpc>
                <a:spcPct val="90000"/>
              </a:lnSpc>
            </a:pPr>
            <a:r>
              <a:rPr lang="en-US" altLang="en-US" sz="2200" smtClean="0">
                <a:ea typeface="ＭＳ Ｐゴシック" pitchFamily="-110" charset="-128"/>
              </a:rPr>
              <a:t>The signal is split in three and is called a triplet.</a:t>
            </a:r>
            <a:endParaRPr lang="en-US" altLang="en-US" sz="2200" dirty="0" smtClean="0"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2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The </a:t>
            </a:r>
            <a:r>
              <a:rPr lang="en-US" altLang="en-US" sz="4400" b="0" i="1" dirty="0">
                <a:solidFill>
                  <a:srgbClr val="000000"/>
                </a:solidFill>
                <a:ea typeface="ＭＳ Ｐゴシック" pitchFamily="-110" charset="-128"/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 + 1 Rule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8038" y="1328050"/>
            <a:ext cx="7762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r>
              <a:rPr lang="en-US" altLang="en-US" sz="3200">
                <a:latin typeface="+mn-lt"/>
              </a:rPr>
              <a:t> If a signal is split by </a:t>
            </a:r>
            <a:r>
              <a:rPr lang="en-US" altLang="en-US" sz="3200" i="1">
                <a:latin typeface="+mn-lt"/>
              </a:rPr>
              <a:t>N</a:t>
            </a:r>
            <a:r>
              <a:rPr lang="en-US" altLang="en-US" sz="3200">
                <a:latin typeface="+mn-lt"/>
              </a:rPr>
              <a:t> equivalent protons,</a:t>
            </a:r>
          </a:p>
          <a:p>
            <a:r>
              <a:rPr lang="en-US" altLang="en-US" sz="3200">
                <a:latin typeface="+mn-lt"/>
              </a:rPr>
              <a:t> it is split into </a:t>
            </a:r>
            <a:r>
              <a:rPr lang="en-US" altLang="en-US" sz="3200" i="1">
                <a:latin typeface="+mn-lt"/>
              </a:rPr>
              <a:t>N</a:t>
            </a:r>
            <a:r>
              <a:rPr lang="en-US" altLang="en-US" sz="3200">
                <a:latin typeface="+mn-lt"/>
              </a:rPr>
              <a:t> + 1 peaks.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1"/>
          <a:stretch/>
        </p:blipFill>
        <p:spPr>
          <a:xfrm>
            <a:off x="304800" y="2771065"/>
            <a:ext cx="8534400" cy="33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Splitting for Ethyl Groups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348343" y="4572003"/>
            <a:ext cx="8665027" cy="19267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The hydrogens on the CH</a:t>
            </a:r>
            <a:r>
              <a:rPr lang="en-US" altLang="en-US" sz="2000" baseline="-20000" smtClean="0">
                <a:solidFill>
                  <a:srgbClr val="000000"/>
                </a:solidFill>
                <a:ea typeface="ＭＳ Ｐゴシック" pitchFamily="-110" charset="-128"/>
              </a:rPr>
              <a:t>3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 are affected by the two neighboring hydrogens on the adjacent CH</a:t>
            </a:r>
            <a:r>
              <a:rPr lang="en-US" altLang="en-US" sz="2000" baseline="-20000" smtClean="0">
                <a:solidFill>
                  <a:srgbClr val="000000"/>
                </a:solidFill>
                <a:ea typeface="ＭＳ Ｐゴシック" pitchFamily="-110" charset="-128"/>
              </a:rPr>
              <a:t>2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 group. According to the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-110" charset="-128"/>
              </a:rPr>
              <a:t>N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 + 1 rule, the CH</a:t>
            </a:r>
            <a:r>
              <a:rPr lang="en-US" altLang="en-US" sz="2000" baseline="-20000" smtClean="0">
                <a:solidFill>
                  <a:srgbClr val="000000"/>
                </a:solidFill>
                <a:ea typeface="ＭＳ Ｐゴシック" pitchFamily="-110" charset="-128"/>
              </a:rPr>
              <a:t>3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 signal will be split into (2 + 1) = 3. This is a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-110" charset="-128"/>
              </a:rPr>
              <a:t>triplet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The hydrogens on the CH</a:t>
            </a:r>
            <a:r>
              <a:rPr lang="en-US" altLang="en-US" sz="2000" baseline="-20000" smtClean="0">
                <a:solidFill>
                  <a:srgbClr val="000000"/>
                </a:solidFill>
                <a:ea typeface="ＭＳ Ｐゴシック" pitchFamily="-110" charset="-128"/>
              </a:rPr>
              <a:t>2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 group are affected by the three hydrogens on the adjacent CH</a:t>
            </a:r>
            <a:r>
              <a:rPr lang="en-US" altLang="en-US" sz="2000" baseline="-20000" smtClean="0">
                <a:solidFill>
                  <a:srgbClr val="000000"/>
                </a:solidFill>
                <a:ea typeface="ＭＳ Ｐゴシック" pitchFamily="-110" charset="-128"/>
              </a:rPr>
              <a:t>3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 groups. The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-110" charset="-128"/>
              </a:rPr>
              <a:t>N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 + 1 rule for the CH</a:t>
            </a:r>
            <a:r>
              <a:rPr lang="en-US" altLang="en-US" sz="2000" baseline="-20000" smtClean="0">
                <a:solidFill>
                  <a:srgbClr val="000000"/>
                </a:solidFill>
                <a:ea typeface="ＭＳ Ｐゴシック" pitchFamily="-110" charset="-128"/>
              </a:rPr>
              <a:t>2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 signal will be split into (3 + 1) = 4. This is called a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-110" charset="-128"/>
              </a:rPr>
              <a:t>quartet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.</a:t>
            </a:r>
            <a:endParaRPr lang="en-US" altLang="en-US" sz="2000" dirty="0" smtClean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0"/>
          <a:stretch/>
        </p:blipFill>
        <p:spPr>
          <a:xfrm>
            <a:off x="648829" y="1270145"/>
            <a:ext cx="8064054" cy="298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Splitting for Isopropyl Groups</a:t>
            </a: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59228" y="4572000"/>
            <a:ext cx="8632372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The hydrogen on the CH has six adjacent hydrogens. According to the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-110" charset="-128"/>
              </a:rPr>
              <a:t>N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 + 1 rule, the CH signal will be split into (6 + 1) = 7. This is called a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-110" charset="-128"/>
              </a:rPr>
              <a:t>septet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The two CH</a:t>
            </a:r>
            <a:r>
              <a:rPr lang="en-US" altLang="en-US" sz="2000" baseline="-20000" smtClean="0">
                <a:solidFill>
                  <a:srgbClr val="000000"/>
                </a:solidFill>
                <a:ea typeface="ＭＳ Ｐゴシック" pitchFamily="-110" charset="-128"/>
              </a:rPr>
              <a:t>3</a:t>
            </a:r>
            <a:r>
              <a:rPr lang="en-US" altLang="en-US" sz="2000" baseline="30000" smtClean="0">
                <a:solidFill>
                  <a:srgbClr val="000000"/>
                </a:solidFill>
                <a:ea typeface="ＭＳ Ｐゴシック" pitchFamily="-110" charset="-128"/>
              </a:rPr>
              <a:t>b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s are equivalent, so they give the same signal.  They have one adjacent hydrogen (CH), so their signal will be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-110" charset="-128"/>
              </a:rPr>
              <a:t>N 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+ 1, 1 + 1 = 2 (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itchFamily="-110" charset="-128"/>
              </a:rPr>
              <a:t>doublet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itchFamily="-110" charset="-128"/>
              </a:rPr>
              <a:t>).</a:t>
            </a:r>
            <a:endParaRPr lang="en-US" altLang="en-US" sz="2000" smtClean="0">
              <a:ea typeface="ＭＳ Ｐゴシック" pitchFamily="-110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"/>
          <a:stretch/>
        </p:blipFill>
        <p:spPr>
          <a:xfrm>
            <a:off x="772885" y="1302802"/>
            <a:ext cx="7805057" cy="28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Hydroxyl Proton in a </a:t>
            </a:r>
            <a:r>
              <a:rPr lang="it-IT" altLang="en-US" sz="4400" b="0" dirty="0" smtClean="0">
                <a:solidFill>
                  <a:srgbClr val="000000"/>
                </a:solidFill>
                <a:ea typeface="ＭＳ Ｐゴシック" pitchFamily="-110" charset="-128"/>
              </a:rPr>
              <a:t/>
            </a:r>
            <a:br>
              <a:rPr lang="it-IT" altLang="en-US" sz="4400" b="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it-IT" altLang="en-US" sz="4400" b="0" dirty="0" smtClean="0">
                <a:solidFill>
                  <a:srgbClr val="000000"/>
                </a:solidFill>
                <a:ea typeface="ＭＳ Ｐゴシック" pitchFamily="-110" charset="-128"/>
              </a:rPr>
              <a:t>Pure </a:t>
            </a:r>
            <a:r>
              <a:rPr lang="it-IT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Sample</a:t>
            </a:r>
            <a:endParaRPr lang="en-US" altLang="en-US" sz="4400" b="0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48343" y="5486400"/>
            <a:ext cx="7772400" cy="83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smtClean="0">
                <a:ea typeface="ＭＳ Ｐゴシック" pitchFamily="-110" charset="-128"/>
              </a:rPr>
              <a:t>Ultrapure samples of ethanol show splitting.</a:t>
            </a:r>
            <a:br>
              <a:rPr lang="en-US" altLang="en-US" sz="2800" smtClean="0">
                <a:ea typeface="ＭＳ Ｐゴシック" pitchFamily="-110" charset="-128"/>
              </a:rPr>
            </a:br>
            <a:endParaRPr lang="en-US" altLang="en-US" sz="2800" dirty="0" smtClean="0">
              <a:ea typeface="ＭＳ Ｐゴシック" pitchFamily="-11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4"/>
          <a:stretch/>
        </p:blipFill>
        <p:spPr>
          <a:xfrm>
            <a:off x="304800" y="1955950"/>
            <a:ext cx="8534400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NMR Signals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8334" y="1676400"/>
            <a:ext cx="815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mtClean="0">
                <a:ea typeface="ＭＳ Ｐゴシック" pitchFamily="-110" charset="-128"/>
              </a:rPr>
              <a:t>The </a:t>
            </a:r>
            <a:r>
              <a:rPr lang="en-US" altLang="en-US" i="1" smtClean="0">
                <a:ea typeface="ＭＳ Ｐゴシック" pitchFamily="-110" charset="-128"/>
              </a:rPr>
              <a:t>number</a:t>
            </a:r>
            <a:r>
              <a:rPr lang="en-US" altLang="en-US" smtClean="0">
                <a:ea typeface="ＭＳ Ｐゴシック" pitchFamily="-110" charset="-128"/>
              </a:rPr>
              <a:t> of signals shows how many different kinds of protons are present.</a:t>
            </a:r>
          </a:p>
          <a:p>
            <a:r>
              <a:rPr lang="en-US" altLang="en-US" smtClean="0">
                <a:ea typeface="ＭＳ Ｐゴシック" pitchFamily="-110" charset="-128"/>
              </a:rPr>
              <a:t>The </a:t>
            </a:r>
            <a:r>
              <a:rPr lang="en-US" altLang="en-US" i="1" smtClean="0">
                <a:ea typeface="ＭＳ Ｐゴシック" pitchFamily="-110" charset="-128"/>
              </a:rPr>
              <a:t>location</a:t>
            </a:r>
            <a:r>
              <a:rPr lang="en-US" altLang="en-US" smtClean="0">
                <a:ea typeface="ＭＳ Ｐゴシック" pitchFamily="-110" charset="-128"/>
              </a:rPr>
              <a:t> of the signals shows how shielded or deshielded is the proton.</a:t>
            </a:r>
          </a:p>
          <a:p>
            <a:r>
              <a:rPr lang="en-US" altLang="en-US" smtClean="0">
                <a:ea typeface="ＭＳ Ｐゴシック" pitchFamily="-110" charset="-128"/>
              </a:rPr>
              <a:t>The </a:t>
            </a:r>
            <a:r>
              <a:rPr lang="en-US" altLang="en-US" i="1" smtClean="0">
                <a:ea typeface="ＭＳ Ｐゴシック" pitchFamily="-110" charset="-128"/>
              </a:rPr>
              <a:t>intensity</a:t>
            </a:r>
            <a:r>
              <a:rPr lang="en-US" altLang="en-US" smtClean="0">
                <a:ea typeface="ＭＳ Ｐゴシック" pitchFamily="-110" charset="-128"/>
              </a:rPr>
              <a:t> of the signal shows the number of protons of that type.</a:t>
            </a:r>
          </a:p>
          <a:p>
            <a:r>
              <a:rPr lang="en-US" altLang="en-US" smtClean="0">
                <a:ea typeface="ＭＳ Ｐゴシック" pitchFamily="-110" charset="-128"/>
              </a:rPr>
              <a:t>Signal </a:t>
            </a:r>
            <a:r>
              <a:rPr lang="en-US" altLang="en-US" i="1" smtClean="0">
                <a:ea typeface="ＭＳ Ｐゴシック" pitchFamily="-110" charset="-128"/>
              </a:rPr>
              <a:t>splitting</a:t>
            </a:r>
            <a:r>
              <a:rPr lang="en-US" altLang="en-US" smtClean="0">
                <a:ea typeface="ＭＳ Ｐゴシック" pitchFamily="-110" charset="-128"/>
              </a:rPr>
              <a:t> shows the number of protons on adjacent atoms.         </a:t>
            </a:r>
            <a:endParaRPr lang="en-US" altLang="en-US" dirty="0" smtClean="0"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00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Hydroxyl Proton in an </a:t>
            </a:r>
            <a:r>
              <a:rPr lang="it-IT" altLang="en-US" sz="4400" b="0" dirty="0" smtClean="0">
                <a:solidFill>
                  <a:srgbClr val="000000"/>
                </a:solidFill>
                <a:ea typeface="ＭＳ Ｐゴシック" pitchFamily="-110" charset="-128"/>
              </a:rPr>
              <a:t/>
            </a:r>
            <a:br>
              <a:rPr lang="it-IT" altLang="en-US" sz="4400" b="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it-IT" altLang="en-US" sz="4400" b="0" dirty="0" smtClean="0">
                <a:solidFill>
                  <a:srgbClr val="000000"/>
                </a:solidFill>
                <a:ea typeface="ＭＳ Ｐゴシック" pitchFamily="-110" charset="-128"/>
              </a:rPr>
              <a:t>Impure </a:t>
            </a:r>
            <a:r>
              <a:rPr lang="it-IT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Sample</a:t>
            </a:r>
            <a:endParaRPr lang="en-US" altLang="en-US" sz="4400" b="0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348344" y="5312229"/>
            <a:ext cx="77724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smtClean="0">
                <a:ea typeface="ＭＳ Ｐゴシック" pitchFamily="-110" charset="-128"/>
              </a:rPr>
              <a:t>Ethanol with a small amount of acidic or basic impurities will not show splitting.</a:t>
            </a:r>
            <a:endParaRPr lang="en-US" altLang="en-US" sz="2800" dirty="0" smtClean="0">
              <a:ea typeface="ＭＳ Ｐゴシック" pitchFamily="-110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5"/>
          <a:stretch/>
        </p:blipFill>
        <p:spPr>
          <a:xfrm>
            <a:off x="304800" y="1955509"/>
            <a:ext cx="8534400" cy="31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Carbon-13 NMR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48342" y="1796143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>
                <a:ea typeface="ＭＳ Ｐゴシック" pitchFamily="-110" charset="-128"/>
              </a:rPr>
              <a:t>Carbon-12 (</a:t>
            </a:r>
            <a:r>
              <a:rPr lang="en-US" altLang="en-US" baseline="30000" dirty="0" smtClean="0">
                <a:ea typeface="ＭＳ Ｐゴシック" pitchFamily="-110" charset="-128"/>
              </a:rPr>
              <a:t>12</a:t>
            </a:r>
            <a:r>
              <a:rPr lang="en-US" altLang="en-US" dirty="0" smtClean="0">
                <a:ea typeface="ＭＳ Ｐゴシック" pitchFamily="-110" charset="-128"/>
              </a:rPr>
              <a:t>C) has no magnetic spin.</a:t>
            </a:r>
          </a:p>
          <a:p>
            <a:r>
              <a:rPr lang="en-US" altLang="en-US" dirty="0" smtClean="0">
                <a:ea typeface="ＭＳ Ｐゴシック" pitchFamily="-110" charset="-128"/>
              </a:rPr>
              <a:t>Carbon-13 (</a:t>
            </a:r>
            <a:r>
              <a:rPr lang="en-US" altLang="en-US" baseline="30000" dirty="0" smtClean="0">
                <a:ea typeface="ＭＳ Ｐゴシック" pitchFamily="-110" charset="-128"/>
              </a:rPr>
              <a:t>13</a:t>
            </a:r>
            <a:r>
              <a:rPr lang="en-US" altLang="en-US" dirty="0" smtClean="0">
                <a:ea typeface="ＭＳ Ｐゴシック" pitchFamily="-110" charset="-128"/>
              </a:rPr>
              <a:t>C) has a magnetic spin, but is only 1% of the carbon in a sample.</a:t>
            </a:r>
          </a:p>
          <a:p>
            <a:r>
              <a:rPr lang="en-US" altLang="en-US" dirty="0" smtClean="0">
                <a:ea typeface="ＭＳ Ｐゴシック" pitchFamily="-110" charset="-128"/>
              </a:rPr>
              <a:t>The gyromagnetic ratio of </a:t>
            </a:r>
            <a:r>
              <a:rPr lang="en-US" altLang="en-US" baseline="30000" dirty="0" smtClean="0">
                <a:ea typeface="ＭＳ Ｐゴシック" pitchFamily="-110" charset="-128"/>
              </a:rPr>
              <a:t>13</a:t>
            </a:r>
            <a:r>
              <a:rPr lang="en-US" altLang="en-US" dirty="0" smtClean="0">
                <a:ea typeface="ＭＳ Ｐゴシック" pitchFamily="-110" charset="-128"/>
              </a:rPr>
              <a:t>C is one-fourth of that of </a:t>
            </a:r>
            <a:r>
              <a:rPr lang="en-US" altLang="en-US" baseline="30000" dirty="0" smtClean="0">
                <a:ea typeface="ＭＳ Ｐゴシック" pitchFamily="-110" charset="-128"/>
              </a:rPr>
              <a:t>1</a:t>
            </a:r>
            <a:r>
              <a:rPr lang="en-US" altLang="en-US" dirty="0" smtClean="0">
                <a:ea typeface="ＭＳ Ｐゴシック" pitchFamily="-110" charset="-128"/>
              </a:rPr>
              <a:t>H.</a:t>
            </a:r>
          </a:p>
          <a:p>
            <a:r>
              <a:rPr lang="en-US" altLang="en-US" dirty="0" smtClean="0">
                <a:ea typeface="ＭＳ Ｐゴシック" pitchFamily="-110" charset="-128"/>
              </a:rPr>
              <a:t>For carbon, a technique called Fourier transform spectroscopy is used.</a:t>
            </a:r>
          </a:p>
        </p:txBody>
      </p:sp>
    </p:spTree>
    <p:extLst>
      <p:ext uri="{BB962C8B-B14F-4D97-AF65-F5344CB8AC3E}">
        <p14:creationId xmlns:p14="http://schemas.microsoft.com/office/powerpoint/2010/main" val="5895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Fourier Transform NMR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42" y="1393371"/>
            <a:ext cx="8556171" cy="27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dirty="0" smtClean="0">
                <a:ea typeface="ＭＳ Ｐゴシック" pitchFamily="-110" charset="-128"/>
              </a:rPr>
              <a:t>A radio-frequency pulse is given.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ea typeface="ＭＳ Ｐゴシック" pitchFamily="-110" charset="-128"/>
              </a:rPr>
              <a:t>Nuclei absorb energy and </a:t>
            </a:r>
            <a:r>
              <a:rPr lang="en-US" altLang="en-US" sz="2800" dirty="0" err="1" smtClean="0">
                <a:ea typeface="ＭＳ Ｐゴシック" pitchFamily="-110" charset="-128"/>
              </a:rPr>
              <a:t>precess</a:t>
            </a:r>
            <a:r>
              <a:rPr lang="en-US" altLang="en-US" sz="2800" dirty="0" smtClean="0">
                <a:ea typeface="ＭＳ Ｐゴシック" pitchFamily="-110" charset="-128"/>
              </a:rPr>
              <a:t> (spin) like </a:t>
            </a:r>
            <a:br>
              <a:rPr lang="en-US" altLang="en-US" sz="2800" dirty="0" smtClean="0">
                <a:ea typeface="ＭＳ Ｐゴシック" pitchFamily="-110" charset="-128"/>
              </a:rPr>
            </a:br>
            <a:r>
              <a:rPr lang="en-US" altLang="en-US" sz="2800" dirty="0" smtClean="0">
                <a:ea typeface="ＭＳ Ｐゴシック" pitchFamily="-110" charset="-128"/>
              </a:rPr>
              <a:t>little tops.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ea typeface="ＭＳ Ｐゴシック" pitchFamily="-110" charset="-128"/>
              </a:rPr>
              <a:t>A complex signal is produced and then decays as the nuclei lose energy. 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ea typeface="ＭＳ Ｐゴシック" pitchFamily="-110" charset="-128"/>
              </a:rPr>
              <a:t>Free induction decay (FID) is converted to a spectrum.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6"/>
          <a:stretch/>
        </p:blipFill>
        <p:spPr>
          <a:xfrm>
            <a:off x="304800" y="4371703"/>
            <a:ext cx="8534400" cy="16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Carbon Chemical Shifts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348344" y="4702629"/>
            <a:ext cx="8654142" cy="18070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smtClean="0">
                <a:solidFill>
                  <a:srgbClr val="000000"/>
                </a:solidFill>
                <a:ea typeface="ＭＳ Ｐゴシック" pitchFamily="-110" charset="-128"/>
              </a:rPr>
              <a:t>Table of approximate chemical shifts values for </a:t>
            </a:r>
            <a:r>
              <a:rPr lang="en-US" altLang="en-US" sz="2400" baseline="30000" smtClean="0">
                <a:solidFill>
                  <a:srgbClr val="000000"/>
                </a:solidFill>
                <a:ea typeface="ＭＳ Ｐゴシック" pitchFamily="-110" charset="-128"/>
              </a:rPr>
              <a:t>13</a:t>
            </a:r>
            <a:r>
              <a:rPr lang="en-US" altLang="en-US" sz="2400" smtClean="0">
                <a:solidFill>
                  <a:srgbClr val="000000"/>
                </a:solidFill>
                <a:ea typeface="ＭＳ Ｐゴシック" pitchFamily="-110" charset="-128"/>
              </a:rPr>
              <a:t>C-NMR: Most of these values for a carbon atom are about 15</a:t>
            </a:r>
            <a:r>
              <a:rPr lang="en-US" altLang="en-US" sz="2400" smtClean="0">
                <a:solidFill>
                  <a:srgbClr val="000000"/>
                </a:solidFill>
                <a:ea typeface="ＭＳ Ｐゴシック" pitchFamily="-110" charset="-128"/>
                <a:cs typeface="Arial" charset="0"/>
              </a:rPr>
              <a:t>–</a:t>
            </a:r>
            <a:r>
              <a:rPr lang="en-US" altLang="en-US" sz="2400" smtClean="0">
                <a:solidFill>
                  <a:srgbClr val="000000"/>
                </a:solidFill>
                <a:ea typeface="ＭＳ Ｐゴシック" pitchFamily="-110" charset="-128"/>
              </a:rPr>
              <a:t>20 times the chemical shift of a proton if it were bonded to the carbon atom.</a:t>
            </a:r>
            <a:endParaRPr lang="en-US" altLang="en-US" sz="2400" dirty="0" smtClean="0">
              <a:ea typeface="ＭＳ Ｐゴシック" pitchFamily="-110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5"/>
          <a:stretch/>
        </p:blipFill>
        <p:spPr>
          <a:xfrm>
            <a:off x="304800" y="1324138"/>
            <a:ext cx="8534400" cy="31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Spin-Spin Splitting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8342" y="1981200"/>
            <a:ext cx="8567057" cy="3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mtClean="0">
                <a:ea typeface="ＭＳ Ｐゴシック" pitchFamily="-110" charset="-128"/>
              </a:rPr>
              <a:t>It is unlikely that a </a:t>
            </a:r>
            <a:r>
              <a:rPr lang="en-US" altLang="en-US" baseline="30000" smtClean="0">
                <a:ea typeface="ＭＳ Ｐゴシック" pitchFamily="-110" charset="-128"/>
              </a:rPr>
              <a:t>13</a:t>
            </a:r>
            <a:r>
              <a:rPr lang="en-US" altLang="en-US" smtClean="0">
                <a:ea typeface="ＭＳ Ｐゴシック" pitchFamily="-110" charset="-128"/>
              </a:rPr>
              <a:t>C would be adjacent to another </a:t>
            </a:r>
            <a:r>
              <a:rPr lang="en-US" altLang="en-US" baseline="30000" smtClean="0">
                <a:ea typeface="ＭＳ Ｐゴシック" pitchFamily="-110" charset="-128"/>
              </a:rPr>
              <a:t>13</a:t>
            </a:r>
            <a:r>
              <a:rPr lang="en-US" altLang="en-US" smtClean="0">
                <a:ea typeface="ＭＳ Ｐゴシック" pitchFamily="-110" charset="-128"/>
              </a:rPr>
              <a:t>C, so splitting by carbon is negligible.</a:t>
            </a:r>
          </a:p>
          <a:p>
            <a:r>
              <a:rPr lang="en-US" altLang="en-US" baseline="30000" smtClean="0">
                <a:ea typeface="ＭＳ Ｐゴシック" pitchFamily="-110" charset="-128"/>
              </a:rPr>
              <a:t>13</a:t>
            </a:r>
            <a:r>
              <a:rPr lang="en-US" altLang="en-US" smtClean="0">
                <a:ea typeface="ＭＳ Ｐゴシック" pitchFamily="-110" charset="-128"/>
              </a:rPr>
              <a:t>C </a:t>
            </a:r>
            <a:r>
              <a:rPr lang="en-US" altLang="en-US" i="1" smtClean="0">
                <a:ea typeface="ＭＳ Ｐゴシック" pitchFamily="-110" charset="-128"/>
              </a:rPr>
              <a:t>will</a:t>
            </a:r>
            <a:r>
              <a:rPr lang="en-US" altLang="en-US" smtClean="0">
                <a:ea typeface="ＭＳ Ｐゴシック" pitchFamily="-110" charset="-128"/>
              </a:rPr>
              <a:t> magnetically couple with attached protons and adjacent protons.</a:t>
            </a:r>
          </a:p>
          <a:p>
            <a:r>
              <a:rPr lang="en-US" altLang="en-US" smtClean="0">
                <a:ea typeface="ＭＳ Ｐゴシック" pitchFamily="-110" charset="-128"/>
              </a:rPr>
              <a:t>These complex splitting patterns are difficult to interpret. </a:t>
            </a:r>
          </a:p>
        </p:txBody>
      </p:sp>
    </p:spTree>
    <p:extLst>
      <p:ext uri="{BB962C8B-B14F-4D97-AF65-F5344CB8AC3E}">
        <p14:creationId xmlns:p14="http://schemas.microsoft.com/office/powerpoint/2010/main" val="9206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Proton Spin Decoupling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44" y="1905000"/>
            <a:ext cx="8567056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smtClean="0">
                <a:ea typeface="ＭＳ Ｐゴシック" pitchFamily="-110" charset="-128"/>
              </a:rPr>
              <a:t>To simplify the spectrum, protons are continuously irradiated with broadband “noise,” so they are rapidly flipping.</a:t>
            </a:r>
          </a:p>
          <a:p>
            <a:r>
              <a:rPr lang="en-US" altLang="en-US" sz="2800" smtClean="0">
                <a:ea typeface="ＭＳ Ｐゴシック" pitchFamily="-110" charset="-128"/>
              </a:rPr>
              <a:t>The carbon nuclei see an average of all the possible proton spin states.</a:t>
            </a:r>
          </a:p>
          <a:p>
            <a:r>
              <a:rPr lang="en-US" altLang="en-US" sz="2800" smtClean="0">
                <a:ea typeface="ＭＳ Ｐゴシック" pitchFamily="-110" charset="-128"/>
              </a:rPr>
              <a:t>Thus, each different kind of carbon gives a single, unsplit peak because carbon–hydrogen splitting was eliminated.</a:t>
            </a:r>
          </a:p>
        </p:txBody>
      </p:sp>
    </p:spTree>
    <p:extLst>
      <p:ext uri="{BB962C8B-B14F-4D97-AF65-F5344CB8AC3E}">
        <p14:creationId xmlns:p14="http://schemas.microsoft.com/office/powerpoint/2010/main" val="3516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en-US" altLang="en-US" sz="4000" b="0" dirty="0">
                <a:solidFill>
                  <a:srgbClr val="000000"/>
                </a:solidFill>
                <a:ea typeface="ＭＳ Ｐゴシック" pitchFamily="-110" charset="-128"/>
              </a:rPr>
              <a:t>Off-Resonance Decoupling </a:t>
            </a:r>
            <a:r>
              <a:rPr lang="en-US" altLang="en-US" sz="4000" b="0" dirty="0" smtClean="0">
                <a:solidFill>
                  <a:srgbClr val="000000"/>
                </a:solidFill>
                <a:ea typeface="ＭＳ Ｐゴシック" pitchFamily="-110" charset="-128"/>
              </a:rPr>
              <a:t/>
            </a:r>
            <a:br>
              <a:rPr lang="en-US" altLang="en-US" sz="4000" b="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sz="4000" b="0" baseline="30000" dirty="0" smtClean="0">
                <a:solidFill>
                  <a:srgbClr val="000000"/>
                </a:solidFill>
                <a:ea typeface="ＭＳ Ｐゴシック" pitchFamily="-110" charset="-128"/>
              </a:rPr>
              <a:t>13</a:t>
            </a:r>
            <a:r>
              <a:rPr lang="en-US" altLang="en-US" sz="4000" b="0" dirty="0" smtClean="0">
                <a:solidFill>
                  <a:srgbClr val="000000"/>
                </a:solidFill>
                <a:ea typeface="ＭＳ Ｐゴシック" pitchFamily="-110" charset="-128"/>
              </a:rPr>
              <a:t>C-NMR </a:t>
            </a:r>
            <a:r>
              <a:rPr lang="en-US" altLang="en-US" sz="4000" b="0" dirty="0">
                <a:solidFill>
                  <a:srgbClr val="000000"/>
                </a:solidFill>
                <a:ea typeface="ＭＳ Ｐゴシック" pitchFamily="-110" charset="-128"/>
              </a:rPr>
              <a:t>of </a:t>
            </a:r>
            <a:r>
              <a:rPr lang="en-US" altLang="en-US" sz="4000" b="0" dirty="0" smtClean="0">
                <a:solidFill>
                  <a:srgbClr val="000000"/>
                </a:solidFill>
                <a:ea typeface="ＭＳ Ｐゴシック" pitchFamily="-110" charset="-128"/>
              </a:rPr>
              <a:t>1,2,2-Trichloropropane</a:t>
            </a:r>
            <a:endParaRPr lang="en-US" altLang="en-US" sz="4000" b="0" kern="1200" dirty="0">
              <a:solidFill>
                <a:srgbClr val="000000"/>
              </a:solidFill>
              <a:latin typeface="Arial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8343" y="4833262"/>
            <a:ext cx="8001000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baseline="30000" smtClean="0">
                <a:ea typeface="ＭＳ Ｐゴシック" pitchFamily="-110" charset="-128"/>
              </a:rPr>
              <a:t>13</a:t>
            </a:r>
            <a:r>
              <a:rPr lang="en-US" altLang="en-US" sz="2400" smtClean="0">
                <a:ea typeface="ＭＳ Ｐゴシック" pitchFamily="-110" charset="-128"/>
              </a:rPr>
              <a:t>C nuclei are split only by the protons attached </a:t>
            </a:r>
            <a:r>
              <a:rPr lang="en-US" altLang="en-US" sz="2400" i="1" smtClean="0">
                <a:ea typeface="ＭＳ Ｐゴシック" pitchFamily="-110" charset="-128"/>
              </a:rPr>
              <a:t>directly</a:t>
            </a:r>
            <a:r>
              <a:rPr lang="en-US" altLang="en-US" sz="2400" smtClean="0">
                <a:ea typeface="ＭＳ Ｐゴシック" pitchFamily="-110" charset="-128"/>
              </a:rPr>
              <a:t> to them.</a:t>
            </a:r>
          </a:p>
          <a:p>
            <a:r>
              <a:rPr lang="en-US" altLang="en-US" sz="2400" smtClean="0">
                <a:ea typeface="ＭＳ Ｐゴシック" pitchFamily="-110" charset="-128"/>
              </a:rPr>
              <a:t>The </a:t>
            </a:r>
            <a:r>
              <a:rPr lang="en-US" altLang="en-US" sz="2400" i="1" smtClean="0">
                <a:ea typeface="ＭＳ Ｐゴシック" pitchFamily="-110" charset="-128"/>
              </a:rPr>
              <a:t>N</a:t>
            </a:r>
            <a:r>
              <a:rPr lang="en-US" altLang="en-US" sz="2400" smtClean="0">
                <a:ea typeface="ＭＳ Ｐゴシック" pitchFamily="-110" charset="-128"/>
              </a:rPr>
              <a:t> + 1 rule applies: A carbon with </a:t>
            </a:r>
            <a:r>
              <a:rPr lang="en-US" altLang="en-US" sz="2400" i="1" smtClean="0">
                <a:ea typeface="ＭＳ Ｐゴシック" pitchFamily="-110" charset="-128"/>
              </a:rPr>
              <a:t>N</a:t>
            </a:r>
            <a:r>
              <a:rPr lang="en-US" altLang="en-US" sz="2400" smtClean="0">
                <a:ea typeface="ＭＳ Ｐゴシック" pitchFamily="-110" charset="-128"/>
              </a:rPr>
              <a:t> number of protons gives a signal with </a:t>
            </a:r>
            <a:r>
              <a:rPr lang="en-US" altLang="en-US" sz="2400" i="1" smtClean="0">
                <a:ea typeface="ＭＳ Ｐゴシック" pitchFamily="-110" charset="-128"/>
              </a:rPr>
              <a:t>N</a:t>
            </a:r>
            <a:r>
              <a:rPr lang="en-US" altLang="en-US" sz="2400" smtClean="0">
                <a:ea typeface="ＭＳ Ｐゴシック" pitchFamily="-110" charset="-128"/>
              </a:rPr>
              <a:t> + 1 peaks. </a:t>
            </a:r>
            <a:endParaRPr lang="en-US" altLang="en-US" sz="2400" baseline="30000" smtClean="0">
              <a:ea typeface="ＭＳ Ｐゴシック" pitchFamily="-110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9"/>
          <a:stretch/>
        </p:blipFill>
        <p:spPr>
          <a:xfrm>
            <a:off x="1752601" y="1700787"/>
            <a:ext cx="5606142" cy="295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 Interpreting </a:t>
            </a:r>
            <a:r>
              <a:rPr lang="en-US" altLang="en-US" sz="4400" b="0" baseline="30000" dirty="0">
                <a:solidFill>
                  <a:srgbClr val="000000"/>
                </a:solidFill>
                <a:ea typeface="ＭＳ Ｐゴシック" pitchFamily="-110" charset="-128"/>
              </a:rPr>
              <a:t>13</a:t>
            </a: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C NMR</a:t>
            </a:r>
            <a:endParaRPr lang="en-US" altLang="en-US" sz="4000" b="0" kern="1200" dirty="0">
              <a:solidFill>
                <a:srgbClr val="000000"/>
              </a:solidFill>
              <a:latin typeface="Arial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8334" y="15240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mtClean="0">
                <a:ea typeface="ＭＳ Ｐゴシック" pitchFamily="-110" charset="-128"/>
              </a:rPr>
              <a:t>The </a:t>
            </a:r>
            <a:r>
              <a:rPr lang="en-US" altLang="en-US" i="1" smtClean="0">
                <a:ea typeface="ＭＳ Ｐゴシック" pitchFamily="-110" charset="-128"/>
              </a:rPr>
              <a:t>number</a:t>
            </a:r>
            <a:r>
              <a:rPr lang="en-US" altLang="en-US" smtClean="0">
                <a:ea typeface="ＭＳ Ｐゴシック" pitchFamily="-110" charset="-128"/>
              </a:rPr>
              <a:t> of different signals indicates the number of different kinds of carbon.</a:t>
            </a:r>
          </a:p>
          <a:p>
            <a:r>
              <a:rPr lang="en-US" altLang="en-US" smtClean="0">
                <a:ea typeface="ＭＳ Ｐゴシック" pitchFamily="-110" charset="-128"/>
              </a:rPr>
              <a:t>The </a:t>
            </a:r>
            <a:r>
              <a:rPr lang="en-US" altLang="en-US" i="1" smtClean="0">
                <a:ea typeface="ＭＳ Ｐゴシック" pitchFamily="-110" charset="-128"/>
              </a:rPr>
              <a:t>location</a:t>
            </a:r>
            <a:r>
              <a:rPr lang="en-US" altLang="en-US" smtClean="0">
                <a:ea typeface="ＭＳ Ｐゴシック" pitchFamily="-110" charset="-128"/>
              </a:rPr>
              <a:t> (chemical shift) indicates the type of functional group.</a:t>
            </a:r>
          </a:p>
          <a:p>
            <a:r>
              <a:rPr lang="en-US" altLang="en-US" smtClean="0">
                <a:ea typeface="ＭＳ Ｐゴシック" pitchFamily="-110" charset="-128"/>
              </a:rPr>
              <a:t>The splitting pattern of an off-resonance, decoupled spectrum indicates the number of protons attached to the carbon. </a:t>
            </a:r>
            <a:endParaRPr lang="en-US" altLang="en-US" dirty="0" smtClean="0"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64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 Two </a:t>
            </a:r>
            <a:r>
              <a:rPr lang="en-US" altLang="en-US" sz="4400" b="0" baseline="30000" dirty="0">
                <a:solidFill>
                  <a:srgbClr val="000000"/>
                </a:solidFill>
                <a:ea typeface="ＭＳ Ｐゴシック" pitchFamily="-110" charset="-128"/>
              </a:rPr>
              <a:t>13</a:t>
            </a: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C NMR Spectra</a:t>
            </a:r>
            <a:endParaRPr lang="en-US" altLang="en-US" sz="4000" b="0" kern="1200" dirty="0">
              <a:solidFill>
                <a:srgbClr val="000000"/>
              </a:solidFill>
              <a:latin typeface="Arial" charset="0"/>
              <a:ea typeface="ＭＳ Ｐゴシック" pitchFamily="-110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"/>
          <a:stretch/>
        </p:blipFill>
        <p:spPr>
          <a:xfrm>
            <a:off x="304800" y="1675966"/>
            <a:ext cx="8534400" cy="40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MRI Scan of a Human Brain </a:t>
            </a:r>
            <a:endParaRPr lang="en-US" altLang="en-US" sz="4000" b="0" kern="1200" dirty="0">
              <a:solidFill>
                <a:srgbClr val="000000"/>
              </a:solidFill>
              <a:latin typeface="Arial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5072754" y="1981200"/>
            <a:ext cx="38100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smtClean="0">
                <a:solidFill>
                  <a:srgbClr val="000000"/>
                </a:solidFill>
                <a:ea typeface="ＭＳ Ｐゴシック" pitchFamily="-110" charset="-128"/>
              </a:rPr>
              <a:t>MRI scan of a human brain showing a metastatic tumor in one hemisphere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2" y="1885277"/>
            <a:ext cx="4350771" cy="378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The NMR Graph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348346" y="5029200"/>
            <a:ext cx="842554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The more shielded methyl protons appear toward the right of the spectrum (higher field); the less shielded hydroxyl proton appears toward the left (lower field).</a:t>
            </a:r>
            <a:endParaRPr lang="en-US" altLang="en-US" sz="2400" dirty="0" smtClean="0">
              <a:ea typeface="ＭＳ Ｐゴシック" pitchFamily="-110" charset="-128"/>
            </a:endParaRPr>
          </a:p>
        </p:txBody>
      </p:sp>
      <p:pic>
        <p:nvPicPr>
          <p:cNvPr id="3" name="Picture 2" descr="13_0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"/>
          <a:stretch/>
        </p:blipFill>
        <p:spPr>
          <a:xfrm>
            <a:off x="1452983" y="1117633"/>
            <a:ext cx="6199832" cy="3145085"/>
          </a:xfrm>
          <a:prstGeom prst="rect">
            <a:avLst/>
          </a:prstGeom>
        </p:spPr>
      </p:pic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440615" y="2516187"/>
            <a:ext cx="1096776" cy="4792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 pitchFamily="-110" charset="-128"/>
              </a:rPr>
              <a:t>downfield</a:t>
            </a:r>
            <a:endParaRPr lang="en-US" altLang="en-US" sz="1600" dirty="0" smtClean="0">
              <a:ea typeface="ＭＳ Ｐゴシック" pitchFamily="-110" charset="-128"/>
            </a:endParaRP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7737223" y="2450541"/>
            <a:ext cx="1096776" cy="4792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600" dirty="0" err="1" smtClean="0">
                <a:solidFill>
                  <a:srgbClr val="000000"/>
                </a:solidFill>
                <a:ea typeface="ＭＳ Ｐゴシック" pitchFamily="-110" charset="-128"/>
              </a:rPr>
              <a:t>upfield</a:t>
            </a:r>
            <a:endParaRPr lang="en-US" altLang="en-US" sz="1600" dirty="0" smtClean="0"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 </a:t>
            </a:r>
            <a:r>
              <a:rPr lang="en-US" altLang="en-US" sz="4400" b="0" dirty="0" err="1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Tetramethylsilane</a:t>
            </a: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 (TMS)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8334" y="19812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itchFamily="-110" charset="-128"/>
              </a:rPr>
              <a:t>TMS is added to the sample as an internal standard.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itchFamily="-110" charset="-128"/>
              </a:rPr>
              <a:t>Since silicon is less electronegative than carbon, TMS protons are highly shielded.  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itchFamily="-110" charset="-128"/>
              </a:rPr>
              <a:t>The TMS signal is defined as 0.00 ppm.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itchFamily="-110" charset="-128"/>
              </a:rPr>
              <a:t>Organic protons absorb downfield (to the left) of the TMS signal.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"/>
          <a:stretch/>
        </p:blipFill>
        <p:spPr>
          <a:xfrm>
            <a:off x="5218339" y="2419677"/>
            <a:ext cx="3533775" cy="24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Variation of Chemical Shift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>
            <a:off x="304800" y="2286000"/>
            <a:ext cx="8534400" cy="21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Electronegative Atoms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67200" y="2215242"/>
            <a:ext cx="4735286" cy="29663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ea typeface="ＭＳ Ｐゴシック" pitchFamily="-110" charset="-128"/>
              </a:rPr>
              <a:t>More electronegative atoms </a:t>
            </a:r>
            <a:r>
              <a:rPr lang="en-US" altLang="en-US" sz="2800" dirty="0" err="1" smtClean="0">
                <a:ea typeface="ＭＳ Ｐゴシック" pitchFamily="-110" charset="-128"/>
              </a:rPr>
              <a:t>deshield</a:t>
            </a:r>
            <a:r>
              <a:rPr lang="en-US" altLang="en-US" sz="2800" dirty="0" smtClean="0">
                <a:ea typeface="ＭＳ Ｐゴシック" pitchFamily="-110" charset="-128"/>
              </a:rPr>
              <a:t> more and give larger shift values.</a:t>
            </a:r>
          </a:p>
          <a:p>
            <a:r>
              <a:rPr lang="en-US" altLang="en-US" sz="2800" dirty="0" smtClean="0">
                <a:ea typeface="ＭＳ Ｐゴシック" pitchFamily="-110" charset="-128"/>
              </a:rPr>
              <a:t>Additional electronegative atoms cause an increase in chemical shift.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457201" y="1214845"/>
            <a:ext cx="3503292" cy="51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Location of </a:t>
            </a:r>
            <a:r>
              <a:rPr lang="en-US" altLang="en-US" sz="4400" b="0" dirty="0" smtClean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/>
            </a:r>
            <a:br>
              <a:rPr lang="en-US" altLang="en-US" sz="4400" b="0" dirty="0" smtClean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</a:br>
            <a:r>
              <a:rPr lang="en-US" altLang="en-US" sz="4400" b="0" dirty="0" smtClean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Electronegative </a:t>
            </a: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Atoms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348339" y="5170715"/>
            <a:ext cx="8610603" cy="11321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mtClean="0">
                <a:ea typeface="ＭＳ Ｐゴシック" pitchFamily="-110" charset="-128"/>
              </a:rPr>
              <a:t>The deshielding effect of an electronegative substituent drops off rapidly with distance.</a:t>
            </a:r>
            <a:endParaRPr lang="en-US" altLang="en-US" dirty="0" smtClean="0">
              <a:ea typeface="ＭＳ Ｐゴシック" pitchFamily="-11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1"/>
          <a:stretch/>
        </p:blipFill>
        <p:spPr>
          <a:xfrm>
            <a:off x="304800" y="2042160"/>
            <a:ext cx="8534400" cy="26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Typical Values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"/>
          <a:stretch/>
        </p:blipFill>
        <p:spPr>
          <a:xfrm>
            <a:off x="1791369" y="1203960"/>
            <a:ext cx="5754608" cy="52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Carboxylic Acid Proton</a:t>
            </a: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48343" y="4844143"/>
            <a:ext cx="8545286" cy="137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-110" charset="-128"/>
              </a:rPr>
              <a:t>Because of the high polarity of the carboxylic acid O</a:t>
            </a:r>
            <a:r>
              <a:rPr lang="en-US" altLang="en-US" sz="2800" dirty="0" smtClean="0">
                <a:ea typeface="ＭＳ Ｐゴシック" pitchFamily="-110" charset="-128"/>
                <a:cs typeface="Arial" charset="0"/>
              </a:rPr>
              <a:t>—</a:t>
            </a:r>
            <a:r>
              <a:rPr lang="en-US" altLang="en-US" sz="2800" dirty="0" smtClean="0">
                <a:ea typeface="ＭＳ Ｐゴシック" pitchFamily="-110" charset="-128"/>
              </a:rPr>
              <a:t>H bond, the signal for the acidic proton will be at shifts greater than </a:t>
            </a:r>
            <a:r>
              <a:rPr lang="en-US" altLang="en-US" sz="2800" i="1" dirty="0" smtClean="0">
                <a:latin typeface="Symbol" pitchFamily="-110" charset="2"/>
                <a:ea typeface="ＭＳ Ｐゴシック" pitchFamily="-110" charset="-128"/>
              </a:rPr>
              <a:t>d</a:t>
            </a:r>
            <a:r>
              <a:rPr lang="en-US" altLang="en-US" sz="2800" dirty="0" smtClean="0">
                <a:latin typeface="Symbol" pitchFamily="-110" charset="2"/>
                <a:ea typeface="ＭＳ Ｐゴシック" pitchFamily="-110" charset="-128"/>
              </a:rPr>
              <a:t> </a:t>
            </a:r>
            <a:r>
              <a:rPr lang="en-US" altLang="en-US" sz="2800" dirty="0" smtClean="0">
                <a:ea typeface="ＭＳ Ｐゴシック" pitchFamily="-110" charset="-128"/>
              </a:rPr>
              <a:t>10.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0"/>
          <a:stretch/>
        </p:blipFill>
        <p:spPr>
          <a:xfrm>
            <a:off x="304800" y="1313688"/>
            <a:ext cx="8534400" cy="31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15021</TotalTime>
  <Words>1110</Words>
  <Application>Microsoft Office PowerPoint</Application>
  <PresentationFormat>On-screen Show (4:3)</PresentationFormat>
  <Paragraphs>125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HA5Lect_template</vt:lpstr>
      <vt:lpstr>Introduction</vt:lpstr>
      <vt:lpstr>NMR Signals</vt:lpstr>
      <vt:lpstr>The NMR Graph</vt:lpstr>
      <vt:lpstr> Tetramethylsilane (TMS)</vt:lpstr>
      <vt:lpstr>Variation of Chemical Shift</vt:lpstr>
      <vt:lpstr>Electronegative Atoms</vt:lpstr>
      <vt:lpstr>Location of  Electronegative Atoms</vt:lpstr>
      <vt:lpstr>Typical Values</vt:lpstr>
      <vt:lpstr>Carboxylic Acid Proton</vt:lpstr>
      <vt:lpstr>Number of Signals</vt:lpstr>
      <vt:lpstr>Intensity of Signals: Integration </vt:lpstr>
      <vt:lpstr>Spin-Spin Splitting</vt:lpstr>
      <vt:lpstr>1,1,2-Tribromoethane</vt:lpstr>
      <vt:lpstr>Doublet: One Adjacent Proton</vt:lpstr>
      <vt:lpstr>Triplet: Two Adjacent Protons</vt:lpstr>
      <vt:lpstr>The N + 1 Rule</vt:lpstr>
      <vt:lpstr>Splitting for Ethyl Groups</vt:lpstr>
      <vt:lpstr>Splitting for Isopropyl Groups</vt:lpstr>
      <vt:lpstr>Hydroxyl Proton in a  Pure Sample</vt:lpstr>
      <vt:lpstr>Hydroxyl Proton in an  Impure Sample</vt:lpstr>
      <vt:lpstr>Carbon-13 NMR</vt:lpstr>
      <vt:lpstr>Fourier Transform NMR</vt:lpstr>
      <vt:lpstr>Carbon Chemical Shifts</vt:lpstr>
      <vt:lpstr>Spin-Spin Splitting</vt:lpstr>
      <vt:lpstr>Proton Spin Decoupling</vt:lpstr>
      <vt:lpstr>Off-Resonance Decoupling  13C-NMR of 1,2,2-Trichloropropane</vt:lpstr>
      <vt:lpstr> Interpreting 13C NMR</vt:lpstr>
      <vt:lpstr> Two 13C NMR Spectra</vt:lpstr>
      <vt:lpstr>MRI Scan of a Human Brain 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tsherlock</cp:lastModifiedBy>
  <cp:revision>325</cp:revision>
  <dcterms:created xsi:type="dcterms:W3CDTF">2007-09-26T05:29:17Z</dcterms:created>
  <dcterms:modified xsi:type="dcterms:W3CDTF">2018-11-17T14:37:53Z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