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65" r:id="rId2"/>
    <p:sldId id="382" r:id="rId3"/>
    <p:sldId id="383" r:id="rId4"/>
    <p:sldId id="384" r:id="rId5"/>
    <p:sldId id="385" r:id="rId6"/>
    <p:sldId id="388" r:id="rId7"/>
    <p:sldId id="389" r:id="rId8"/>
    <p:sldId id="390" r:id="rId9"/>
    <p:sldId id="392" r:id="rId10"/>
    <p:sldId id="399" r:id="rId11"/>
    <p:sldId id="400" r:id="rId12"/>
    <p:sldId id="411" r:id="rId13"/>
    <p:sldId id="42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>
        <p:scale>
          <a:sx n="91" d="100"/>
          <a:sy n="91" d="100"/>
        </p:scale>
        <p:origin x="-1200" y="14"/>
      </p:cViewPr>
      <p:guideLst>
        <p:guide orient="horz" pos="284"/>
        <p:guide orient="horz" pos="2156"/>
        <p:guide orient="horz" pos="137"/>
        <p:guide pos="2872"/>
        <p:guide pos="522"/>
        <p:guide pos="3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5800" y="230188"/>
            <a:ext cx="7772400" cy="83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+mj-lt"/>
              </a:rPr>
              <a:t>Ethers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3701" y="1524000"/>
            <a:ext cx="843642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n-lt"/>
              </a:rPr>
              <a:t>The formula is </a:t>
            </a:r>
            <a:r>
              <a:rPr lang="en-US" sz="3200" dirty="0" smtClean="0">
                <a:latin typeface="+mn-lt"/>
              </a:rPr>
              <a:t>R</a:t>
            </a:r>
            <a:r>
              <a:rPr lang="en-US" sz="3200" dirty="0" smtClean="0">
                <a:latin typeface="+mn-lt"/>
                <a:cs typeface="Arial" charset="0"/>
              </a:rPr>
              <a:t>—O—R</a:t>
            </a:r>
            <a:r>
              <a:rPr lang="en-US" sz="3200" dirty="0" smtClean="0">
                <a:latin typeface="Symbol" charset="0"/>
                <a:cs typeface="Arial" charset="0"/>
              </a:rPr>
              <a:t>¢, </a:t>
            </a:r>
            <a:r>
              <a:rPr lang="en-US" sz="3200" dirty="0" smtClean="0">
                <a:latin typeface="+mn-lt"/>
                <a:cs typeface="Arial" charset="0"/>
              </a:rPr>
              <a:t>where </a:t>
            </a:r>
            <a:r>
              <a:rPr lang="en-US" sz="3200" dirty="0">
                <a:latin typeface="+mn-lt"/>
                <a:cs typeface="Arial" charset="0"/>
              </a:rPr>
              <a:t>R and </a:t>
            </a:r>
            <a:r>
              <a:rPr lang="en-US" sz="3200" dirty="0" smtClean="0">
                <a:latin typeface="+mn-lt"/>
                <a:cs typeface="Arial" charset="0"/>
              </a:rPr>
              <a:t>R</a:t>
            </a:r>
            <a:r>
              <a:rPr lang="en-US" sz="3200" dirty="0">
                <a:latin typeface="Symbol" charset="0"/>
                <a:cs typeface="Arial" charset="0"/>
              </a:rPr>
              <a:t>¢</a:t>
            </a:r>
            <a:r>
              <a:rPr lang="en-US" sz="3200" dirty="0" smtClean="0">
                <a:latin typeface="+mn-lt"/>
                <a:cs typeface="Arial" charset="0"/>
              </a:rPr>
              <a:t> </a:t>
            </a:r>
            <a:r>
              <a:rPr lang="en-US" sz="3200" dirty="0">
                <a:latin typeface="+mn-lt"/>
                <a:cs typeface="Arial" charset="0"/>
              </a:rPr>
              <a:t>are alkyl or aryl.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n-lt"/>
                <a:cs typeface="Arial" charset="0"/>
              </a:rPr>
              <a:t>Symmetrical or unsymmetrical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 bwMode="auto">
          <a:xfrm>
            <a:off x="495300" y="3673476"/>
            <a:ext cx="8153400" cy="243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chemeClr val="tx1"/>
                </a:solidFill>
                <a:ea typeface="ＭＳ Ｐゴシック" charset="0"/>
              </a:rPr>
              <a:t>Williamson Ether Synthesis</a:t>
            </a:r>
          </a:p>
        </p:txBody>
      </p:sp>
      <p:sp>
        <p:nvSpPr>
          <p:cNvPr id="3" name="Rectangle 1030"/>
          <p:cNvSpPr txBox="1">
            <a:spLocks noChangeArrowheads="1"/>
          </p:cNvSpPr>
          <p:nvPr/>
        </p:nvSpPr>
        <p:spPr>
          <a:xfrm>
            <a:off x="383119" y="3742602"/>
            <a:ext cx="8225784" cy="2399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This method involves an S</a:t>
            </a:r>
            <a:r>
              <a:rPr lang="en-US" sz="2800" baseline="-20000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2 attack of the alkoxide on an unhindered primary halide or tosylate.  </a:t>
            </a:r>
          </a:p>
          <a:p>
            <a:r>
              <a:rPr lang="en-US" sz="2800" smtClean="0">
                <a:ea typeface="ＭＳ Ｐゴシック" charset="0"/>
              </a:rPr>
              <a:t>The alkoxide is commonly made by adding Na, K, or NaH to the alcohol.</a:t>
            </a:r>
            <a:endParaRPr lang="en-US" sz="280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5" r="13582" b="89444"/>
          <a:stretch>
            <a:fillRect/>
          </a:stretch>
        </p:blipFill>
        <p:spPr bwMode="auto">
          <a:xfrm>
            <a:off x="533400" y="1849338"/>
            <a:ext cx="8099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9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Examples of </a:t>
            </a: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the</a:t>
            </a:r>
            <a:b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Williamson 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Synthesis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38359" r="149" b="2453"/>
          <a:stretch/>
        </p:blipFill>
        <p:spPr bwMode="auto">
          <a:xfrm>
            <a:off x="292100" y="2222401"/>
            <a:ext cx="8534400" cy="358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5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chemeClr val="tx1"/>
                </a:solidFill>
                <a:ea typeface="ＭＳ Ｐゴシック" charset="0"/>
              </a:rPr>
              <a:t>Autoxidation of Ethers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6485" y="1749191"/>
            <a:ext cx="81158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mtClean="0">
                <a:ea typeface="ＭＳ Ｐゴシック" charset="0"/>
              </a:rPr>
              <a:t>In the presence of atmospheric oxygen, ethers slowly oxidize to hydroperoxides and dialkyl peroxides.</a:t>
            </a:r>
          </a:p>
          <a:p>
            <a:r>
              <a:rPr lang="en-US" smtClean="0">
                <a:ea typeface="ＭＳ Ｐゴシック" charset="0"/>
              </a:rPr>
              <a:t>Both are highly explosive.</a:t>
            </a:r>
          </a:p>
          <a:p>
            <a:r>
              <a:rPr lang="en-US" smtClean="0">
                <a:ea typeface="ＭＳ Ｐゴシック" charset="0"/>
              </a:rPr>
              <a:t>Precautions:</a:t>
            </a:r>
          </a:p>
          <a:p>
            <a:pPr lvl="1"/>
            <a:r>
              <a:rPr lang="en-US" smtClean="0">
                <a:ea typeface="ＭＳ Ｐゴシック" charset="0"/>
              </a:rPr>
              <a:t>Do not distill to dryness.</a:t>
            </a:r>
          </a:p>
          <a:p>
            <a:pPr lvl="1"/>
            <a:r>
              <a:rPr lang="en-US" smtClean="0">
                <a:ea typeface="ＭＳ Ｐゴシック" charset="0"/>
              </a:rPr>
              <a:t>Store in full bottles with tight caps.     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Synthesis of Epoxides</a:t>
            </a:r>
          </a:p>
        </p:txBody>
      </p:sp>
      <p:sp>
        <p:nvSpPr>
          <p:cNvPr id="3" name="Rectangle 14"/>
          <p:cNvSpPr txBox="1">
            <a:spLocks noChangeArrowheads="1"/>
          </p:cNvSpPr>
          <p:nvPr/>
        </p:nvSpPr>
        <p:spPr>
          <a:xfrm>
            <a:off x="385229" y="4010769"/>
            <a:ext cx="8648700" cy="22901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000000"/>
                </a:solidFill>
                <a:ea typeface="ＭＳ Ｐゴシック" charset="0"/>
              </a:rPr>
              <a:t>Peroxyacids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are used to convert alkenes to epoxides.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Most commonly used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0"/>
              </a:rPr>
              <a:t>peroxyacid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is </a:t>
            </a:r>
            <a:r>
              <a:rPr lang="en-US" sz="2400" i="1" dirty="0" smtClean="0">
                <a:solidFill>
                  <a:srgbClr val="000000"/>
                </a:solidFill>
                <a:ea typeface="ＭＳ Ｐゴシック" charset="0"/>
              </a:rPr>
              <a:t>meta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0"/>
              </a:rPr>
              <a:t>chloroperoxybenzoic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acid (MCPBA).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The reaction is carried out in an aprotic acid to prevent the opening of the epoxide.</a:t>
            </a: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304800" y="2194655"/>
            <a:ext cx="8534400" cy="13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7326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+mj-lt"/>
              </a:rPr>
              <a:t>Boiling Points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6909" y="1447800"/>
            <a:ext cx="859018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>
                <a:latin typeface="+mn-lt"/>
              </a:rPr>
              <a:t>Similar to alkanes of comparable molecular weight</a:t>
            </a:r>
          </a:p>
        </p:txBody>
      </p:sp>
      <p:pic>
        <p:nvPicPr>
          <p:cNvPr id="4" name="Picture 3" descr="14_01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/>
        </p:blipFill>
        <p:spPr>
          <a:xfrm>
            <a:off x="1045389" y="2172850"/>
            <a:ext cx="7053223" cy="41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Hydrogen Bond Acceptor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85059" y="4114800"/>
            <a:ext cx="7590741" cy="220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Ethers cannot hydrogen bond with other ether molecules, so they have a lower boiling point than alcohols.  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Ether molecules can hydrogen bond with water and alcohol molecules.  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They are hydrogen bond acceptors.</a:t>
            </a: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"/>
          <a:stretch/>
        </p:blipFill>
        <p:spPr bwMode="auto">
          <a:xfrm>
            <a:off x="800100" y="1447800"/>
            <a:ext cx="7543800" cy="238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_02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-105" r="149" b="2144"/>
          <a:stretch/>
        </p:blipFill>
        <p:spPr>
          <a:xfrm>
            <a:off x="292100" y="412749"/>
            <a:ext cx="8534400" cy="58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Ethers As Solvents 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half" idx="1"/>
          </p:nvPr>
        </p:nvSpPr>
        <p:spPr>
          <a:xfrm>
            <a:off x="389476" y="3429000"/>
            <a:ext cx="7772400" cy="2973122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Ethers are widely used as solvents because</a:t>
            </a:r>
          </a:p>
          <a:p>
            <a:pPr lvl="1"/>
            <a:r>
              <a:rPr lang="en-US" dirty="0">
                <a:ea typeface="ＭＳ Ｐゴシック" charset="0"/>
              </a:rPr>
              <a:t>they can dissolve nonpolar and polar substances.</a:t>
            </a:r>
          </a:p>
          <a:p>
            <a:pPr lvl="1"/>
            <a:r>
              <a:rPr lang="en-US" dirty="0">
                <a:ea typeface="ＭＳ Ｐゴシック" charset="0"/>
              </a:rPr>
              <a:t>they are unreactive toward strong bases.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1132" r="149" b="9252"/>
          <a:stretch/>
        </p:blipFill>
        <p:spPr bwMode="auto">
          <a:xfrm>
            <a:off x="292100" y="1245521"/>
            <a:ext cx="8534400" cy="16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5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Crown Ether Complexes</a:t>
            </a:r>
            <a:endParaRPr lang="en-US" sz="4400" b="0">
              <a:ea typeface="ＭＳ Ｐゴシック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83119" y="4114800"/>
            <a:ext cx="8001000" cy="2362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Crown ethers can complex metal cations in the center of the ring.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The size of the ether ring will determine which cation it can solvate better.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Complexation by crown ethers often allows polar inorganic salts to dissolve in nonpolar organic solvents.</a:t>
            </a:r>
            <a:endParaRPr lang="en-US" sz="240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210" r="467" b="5824"/>
          <a:stretch/>
        </p:blipFill>
        <p:spPr bwMode="auto">
          <a:xfrm>
            <a:off x="457200" y="1453108"/>
            <a:ext cx="8153400" cy="236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6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Common Names of Ethers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1941" y="1447800"/>
            <a:ext cx="8360119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charset="0"/>
              </a:rPr>
              <a:t>Name the two alkyl groups attached to the oxygen and add the word </a:t>
            </a:r>
            <a:r>
              <a:rPr lang="en-US" i="1" dirty="0" smtClean="0">
                <a:ea typeface="ＭＳ Ｐゴシック" charset="0"/>
              </a:rPr>
              <a:t>ether</a:t>
            </a:r>
            <a:r>
              <a:rPr lang="en-US" dirty="0" smtClean="0">
                <a:ea typeface="ＭＳ Ｐゴシック" charset="0"/>
              </a:rPr>
              <a:t>.</a:t>
            </a:r>
          </a:p>
          <a:p>
            <a:r>
              <a:rPr lang="en-US" dirty="0" smtClean="0">
                <a:ea typeface="ＭＳ Ｐゴシック" charset="0"/>
              </a:rPr>
              <a:t>Name the groups in alphabetical order.</a:t>
            </a:r>
          </a:p>
          <a:p>
            <a:r>
              <a:rPr lang="en-US" dirty="0" smtClean="0">
                <a:ea typeface="ＭＳ Ｐゴシック" charset="0"/>
              </a:rPr>
              <a:t>Symmetrical: Use </a:t>
            </a:r>
            <a:r>
              <a:rPr lang="en-US" dirty="0" err="1" smtClean="0">
                <a:ea typeface="ＭＳ Ｐゴシック" charset="0"/>
              </a:rPr>
              <a:t>dialkyl</a:t>
            </a:r>
            <a:r>
              <a:rPr lang="en-US" dirty="0" smtClean="0">
                <a:ea typeface="ＭＳ Ｐゴシック" charset="0"/>
              </a:rPr>
              <a:t> or just alkyl.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13464" y="5257800"/>
            <a:ext cx="24794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diethyl ether or</a:t>
            </a:r>
          </a:p>
          <a:p>
            <a:r>
              <a:rPr lang="en-US" dirty="0">
                <a:latin typeface="+mn-lt"/>
              </a:rPr>
              <a:t>ethyl ether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91003" y="5430838"/>
            <a:ext cx="3624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latin typeface="+mn-lt"/>
              </a:rPr>
              <a:t>t</a:t>
            </a:r>
            <a:r>
              <a:rPr lang="en-US" dirty="0">
                <a:latin typeface="+mn-lt"/>
              </a:rPr>
              <a:t>-butyl methyl ether or</a:t>
            </a:r>
          </a:p>
          <a:p>
            <a:r>
              <a:rPr lang="en-US" dirty="0">
                <a:latin typeface="+mn-lt"/>
              </a:rPr>
              <a:t>methyl </a:t>
            </a:r>
            <a:r>
              <a:rPr lang="en-US" i="1" dirty="0">
                <a:latin typeface="+mn-lt"/>
              </a:rPr>
              <a:t>t</a:t>
            </a:r>
            <a:r>
              <a:rPr lang="en-US" dirty="0">
                <a:latin typeface="+mn-lt"/>
              </a:rPr>
              <a:t>-butyl ether    </a:t>
            </a:r>
          </a:p>
        </p:txBody>
      </p: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838200" y="4294081"/>
            <a:ext cx="3276600" cy="639763"/>
            <a:chOff x="528" y="3072"/>
            <a:chExt cx="2064" cy="403"/>
          </a:xfrm>
        </p:grpSpPr>
        <p:sp>
          <p:nvSpPr>
            <p:cNvPr id="7" name="AutoShape 10"/>
            <p:cNvSpPr>
              <a:spLocks noChangeAspect="1" noChangeArrowheads="1" noTextEdit="1"/>
            </p:cNvSpPr>
            <p:nvPr/>
          </p:nvSpPr>
          <p:spPr bwMode="auto">
            <a:xfrm>
              <a:off x="528" y="3072"/>
              <a:ext cx="206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607" y="3152"/>
              <a:ext cx="1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742" y="3152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876" y="3230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949" y="3152"/>
              <a:ext cx="1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084" y="3152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218" y="3230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507" y="3152"/>
              <a:ext cx="15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838" y="3152"/>
              <a:ext cx="1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973" y="3152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2107" y="3230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2180" y="3152"/>
              <a:ext cx="1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315" y="3152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2449" y="3230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1304" y="3267"/>
              <a:ext cx="1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1666" y="3267"/>
              <a:ext cx="1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3" name="Group 28"/>
          <p:cNvGrpSpPr>
            <a:grpSpLocks noChangeAspect="1"/>
          </p:cNvGrpSpPr>
          <p:nvPr/>
        </p:nvGrpSpPr>
        <p:grpSpPr bwMode="auto">
          <a:xfrm>
            <a:off x="5410200" y="3855435"/>
            <a:ext cx="2514600" cy="1544638"/>
            <a:chOff x="3408" y="2688"/>
            <a:chExt cx="1584" cy="973"/>
          </a:xfrm>
        </p:grpSpPr>
        <p:sp>
          <p:nvSpPr>
            <p:cNvPr id="2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408" y="2688"/>
              <a:ext cx="1584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482" y="3055"/>
              <a:ext cx="1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06" y="3055"/>
              <a:ext cx="1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730" y="3129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999" y="3055"/>
              <a:ext cx="1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4305" y="3055"/>
              <a:ext cx="1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4305" y="2753"/>
              <a:ext cx="1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4430" y="2753"/>
              <a:ext cx="1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4554" y="2827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4607" y="3055"/>
              <a:ext cx="1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4732" y="3055"/>
              <a:ext cx="1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4856" y="3129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4305" y="3357"/>
              <a:ext cx="1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4430" y="3357"/>
              <a:ext cx="1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4554" y="3431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>
              <a:off x="3810" y="3163"/>
              <a:ext cx="177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>
              <a:off x="4146" y="3163"/>
              <a:ext cx="1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V="1">
              <a:off x="4367" y="2946"/>
              <a:ext cx="0" cy="1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>
              <a:off x="4441" y="3163"/>
              <a:ext cx="15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4367" y="3248"/>
              <a:ext cx="0" cy="1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4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IUPAC Names: Alkoxy Alkane Names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3119" y="1828800"/>
            <a:ext cx="8153400" cy="13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 smtClean="0">
                <a:ea typeface="ＭＳ Ｐゴシック" charset="0"/>
              </a:rPr>
              <a:t>The more complex alkyl group is the alkane name. The small group (with the oxygen) becomes an “alkoxy” group.</a:t>
            </a:r>
            <a:endParaRPr lang="en-US" sz="3000">
              <a:ea typeface="ＭＳ Ｐゴシック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5076" y="5105400"/>
            <a:ext cx="4639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2-Methyl-2-methoxypropane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62600" y="5105400"/>
            <a:ext cx="3303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Methoxycyclohexane </a:t>
            </a: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1066800" y="3429000"/>
            <a:ext cx="2743200" cy="1685925"/>
            <a:chOff x="672" y="2160"/>
            <a:chExt cx="1728" cy="1062"/>
          </a:xfrm>
        </p:grpSpPr>
        <p:sp>
          <p:nvSpPr>
            <p:cNvPr id="7" name="AutoShape 8"/>
            <p:cNvSpPr>
              <a:spLocks noChangeAspect="1" noChangeArrowheads="1" noTextEdit="1"/>
            </p:cNvSpPr>
            <p:nvPr/>
          </p:nvSpPr>
          <p:spPr bwMode="auto">
            <a:xfrm>
              <a:off x="672" y="2160"/>
              <a:ext cx="1728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752" y="2562"/>
              <a:ext cx="14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888" y="2562"/>
              <a:ext cx="1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024" y="2642"/>
              <a:ext cx="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316" y="2562"/>
              <a:ext cx="1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651" y="2562"/>
              <a:ext cx="14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651" y="2232"/>
              <a:ext cx="14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787" y="2232"/>
              <a:ext cx="1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922" y="2312"/>
              <a:ext cx="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980" y="2562"/>
              <a:ext cx="14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116" y="2562"/>
              <a:ext cx="1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252" y="2642"/>
              <a:ext cx="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651" y="2891"/>
              <a:ext cx="14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1787" y="2891"/>
              <a:ext cx="1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922" y="2971"/>
              <a:ext cx="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1110" y="2679"/>
              <a:ext cx="1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1477" y="2679"/>
              <a:ext cx="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1719" y="2442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1799" y="2679"/>
              <a:ext cx="16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1719" y="2771"/>
              <a:ext cx="0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7" name="Group 30"/>
          <p:cNvGrpSpPr>
            <a:grpSpLocks noChangeAspect="1"/>
          </p:cNvGrpSpPr>
          <p:nvPr/>
        </p:nvGrpSpPr>
        <p:grpSpPr bwMode="auto">
          <a:xfrm>
            <a:off x="5638800" y="3505200"/>
            <a:ext cx="2819400" cy="1441450"/>
            <a:chOff x="3552" y="2208"/>
            <a:chExt cx="1776" cy="908"/>
          </a:xfrm>
        </p:grpSpPr>
        <p:sp>
          <p:nvSpPr>
            <p:cNvPr id="28" name="AutoShape 29"/>
            <p:cNvSpPr>
              <a:spLocks noChangeAspect="1" noChangeArrowheads="1" noTextEdit="1"/>
            </p:cNvSpPr>
            <p:nvPr/>
          </p:nvSpPr>
          <p:spPr bwMode="auto">
            <a:xfrm>
              <a:off x="3552" y="2208"/>
              <a:ext cx="1776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4512" y="2282"/>
              <a:ext cx="16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4874" y="2282"/>
              <a:ext cx="15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021" y="2282"/>
              <a:ext cx="16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168" y="2369"/>
              <a:ext cx="10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3631" y="2858"/>
              <a:ext cx="308" cy="17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3631" y="2502"/>
              <a:ext cx="0" cy="35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3631" y="2324"/>
              <a:ext cx="308" cy="17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 flipV="1">
              <a:off x="3939" y="2324"/>
              <a:ext cx="309" cy="17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4248" y="2502"/>
              <a:ext cx="0" cy="35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V="1">
              <a:off x="3939" y="2858"/>
              <a:ext cx="309" cy="17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4248" y="2435"/>
              <a:ext cx="251" cy="6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4686" y="2410"/>
              <a:ext cx="175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9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"/>
          <a:stretch/>
        </p:blipFill>
        <p:spPr bwMode="auto">
          <a:xfrm>
            <a:off x="1638300" y="4797152"/>
            <a:ext cx="5791200" cy="17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Epoxide Nomenclature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70839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600" dirty="0">
                <a:latin typeface="+mn-lt"/>
              </a:rPr>
              <a:t>Name the starting alkene and add </a:t>
            </a:r>
            <a:r>
              <a:rPr lang="en-US" sz="2600" i="1" dirty="0">
                <a:latin typeface="+mn-lt"/>
              </a:rPr>
              <a:t>oxide</a:t>
            </a:r>
            <a:r>
              <a:rPr lang="en-US" sz="2600" dirty="0">
                <a:latin typeface="+mn-lt"/>
              </a:rPr>
              <a:t>.</a:t>
            </a:r>
          </a:p>
        </p:txBody>
      </p:sp>
      <p:sp>
        <p:nvSpPr>
          <p:cNvPr id="4" name="Text Box 82"/>
          <p:cNvSpPr txBox="1">
            <a:spLocks noChangeArrowheads="1"/>
          </p:cNvSpPr>
          <p:nvPr/>
        </p:nvSpPr>
        <p:spPr bwMode="auto">
          <a:xfrm>
            <a:off x="381000" y="3429000"/>
            <a:ext cx="8534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600" dirty="0">
                <a:latin typeface="+mn-lt"/>
              </a:rPr>
              <a:t>The oxygen can be treated as a substituent (epoxy) on the compound. Use numbers to specify position.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1" b="5454"/>
          <a:stretch/>
        </p:blipFill>
        <p:spPr bwMode="auto">
          <a:xfrm>
            <a:off x="1143000" y="1976438"/>
            <a:ext cx="6781800" cy="136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9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14683</TotalTime>
  <Words>426</Words>
  <Application>Microsoft Office PowerPoint</Application>
  <PresentationFormat>On-screen Show (4:3)</PresentationFormat>
  <Paragraphs>104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HA5Lect_template</vt:lpstr>
      <vt:lpstr>PowerPoint Presentation</vt:lpstr>
      <vt:lpstr>PowerPoint Presentation</vt:lpstr>
      <vt:lpstr>Hydrogen Bond Acceptor</vt:lpstr>
      <vt:lpstr>PowerPoint Presentation</vt:lpstr>
      <vt:lpstr>Ethers As Solvents </vt:lpstr>
      <vt:lpstr>Crown Ether Complexes</vt:lpstr>
      <vt:lpstr>Common Names of Ethers</vt:lpstr>
      <vt:lpstr>IUPAC Names: Alkoxy Alkane Names</vt:lpstr>
      <vt:lpstr>Epoxide Nomenclature</vt:lpstr>
      <vt:lpstr>Williamson Ether Synthesis</vt:lpstr>
      <vt:lpstr>Examples of the Williamson Synthesis</vt:lpstr>
      <vt:lpstr>Autoxidation of Ethers</vt:lpstr>
      <vt:lpstr>Synthesis of Epoxides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tsherlock</cp:lastModifiedBy>
  <cp:revision>358</cp:revision>
  <dcterms:created xsi:type="dcterms:W3CDTF">2007-09-26T05:29:17Z</dcterms:created>
  <dcterms:modified xsi:type="dcterms:W3CDTF">2018-11-17T14:45:41Z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