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422" r:id="rId2"/>
    <p:sldId id="381" r:id="rId3"/>
    <p:sldId id="382" r:id="rId4"/>
    <p:sldId id="384" r:id="rId5"/>
    <p:sldId id="385" r:id="rId6"/>
    <p:sldId id="386" r:id="rId7"/>
    <p:sldId id="387" r:id="rId8"/>
    <p:sldId id="390" r:id="rId9"/>
    <p:sldId id="394" r:id="rId10"/>
    <p:sldId id="396" r:id="rId11"/>
    <p:sldId id="397" r:id="rId12"/>
    <p:sldId id="398" r:id="rId13"/>
    <p:sldId id="399" r:id="rId14"/>
    <p:sldId id="405" r:id="rId15"/>
    <p:sldId id="407" r:id="rId16"/>
    <p:sldId id="408" r:id="rId17"/>
    <p:sldId id="409" r:id="rId18"/>
    <p:sldId id="410" r:id="rId19"/>
    <p:sldId id="414" r:id="rId20"/>
    <p:sldId id="418" r:id="rId21"/>
    <p:sldId id="420" r:id="rId22"/>
    <p:sldId id="42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99"/>
    <a:srgbClr val="FFFFCC"/>
    <a:srgbClr val="FF66FF"/>
    <a:srgbClr val="3333CC"/>
    <a:srgbClr val="143C83"/>
    <a:srgbClr val="FF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1" d="100"/>
          <a:sy n="91" d="100"/>
        </p:scale>
        <p:origin x="-1200" y="14"/>
      </p:cViewPr>
      <p:guideLst>
        <p:guide orient="horz" pos="216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756ED1-7C99-4CAA-A494-A46823501D3C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1522C9-F2DD-4E11-B892-780977A7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438B5A-85D7-40B8-97AC-02390B22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40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40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5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80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8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9567" y="637563"/>
            <a:ext cx="755009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8 KEY SKILLS</a:t>
            </a:r>
          </a:p>
          <a:p>
            <a:endParaRPr lang="en-US" dirty="0" smtClean="0"/>
          </a:p>
          <a:p>
            <a:pPr algn="ctr"/>
            <a:r>
              <a:rPr lang="en-US" sz="2000" u="sng" dirty="0" smtClean="0"/>
              <a:t>Chapters 20/21 carboxylic acids and derivatives</a:t>
            </a:r>
          </a:p>
          <a:p>
            <a:r>
              <a:rPr lang="en-US" sz="2000" dirty="0" smtClean="0"/>
              <a:t> nomenclature	1</a:t>
            </a:r>
          </a:p>
          <a:p>
            <a:r>
              <a:rPr lang="en-US" sz="2000" dirty="0" smtClean="0"/>
              <a:t>Synthesis 1</a:t>
            </a:r>
          </a:p>
          <a:p>
            <a:r>
              <a:rPr lang="en-US" sz="2000" dirty="0" smtClean="0"/>
              <a:t>Physical/chemical properties  1</a:t>
            </a:r>
          </a:p>
          <a:p>
            <a:r>
              <a:rPr lang="en-US" sz="2000" dirty="0" smtClean="0"/>
              <a:t>NAS mechanism	1</a:t>
            </a:r>
          </a:p>
          <a:p>
            <a:r>
              <a:rPr lang="en-US" sz="2000" dirty="0" smtClean="0"/>
              <a:t>NAS reactions	2</a:t>
            </a:r>
          </a:p>
          <a:p>
            <a:endParaRPr lang="en-US" sz="2000" dirty="0"/>
          </a:p>
          <a:p>
            <a:pPr algn="ctr"/>
            <a:r>
              <a:rPr lang="en-US" sz="2000" u="sng" dirty="0" smtClean="0"/>
              <a:t>Chapter 24/25</a:t>
            </a:r>
          </a:p>
          <a:p>
            <a:endParaRPr lang="en-US" sz="2000" dirty="0"/>
          </a:p>
          <a:p>
            <a:r>
              <a:rPr lang="en-US" sz="2000" dirty="0" smtClean="0"/>
              <a:t>Protein structure	1</a:t>
            </a:r>
          </a:p>
          <a:p>
            <a:r>
              <a:rPr lang="en-US" sz="2000" dirty="0" smtClean="0"/>
              <a:t>Triglyceride structure 1</a:t>
            </a:r>
          </a:p>
          <a:p>
            <a:r>
              <a:rPr lang="en-US" sz="2000" dirty="0" smtClean="0"/>
              <a:t>Polymer structure  1</a:t>
            </a:r>
          </a:p>
          <a:p>
            <a:r>
              <a:rPr lang="en-US" sz="2000" dirty="0" smtClean="0"/>
              <a:t>Steroid structure  1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06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Acetate Ion Structure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48333" y="4571999"/>
            <a:ext cx="8534409" cy="17308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Each oxygen atom bears half of the negative charge.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The delocalization of the negative charge over the two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oxygens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makes the acetate ion more stable than an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alkoxide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2"/>
          <a:stretch/>
        </p:blipFill>
        <p:spPr>
          <a:xfrm>
            <a:off x="1251851" y="1370295"/>
            <a:ext cx="6727371" cy="28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Substituent Effects on Acidity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48338" y="5519057"/>
            <a:ext cx="8490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The </a:t>
            </a:r>
            <a:r>
              <a:rPr lang="en-US" altLang="en-US" dirty="0">
                <a:solidFill>
                  <a:srgbClr val="000000"/>
                </a:solidFill>
              </a:rPr>
              <a:t>magnitude of a substituent effect depends on its distance from </a:t>
            </a:r>
            <a:r>
              <a:rPr lang="en-US" altLang="en-US" dirty="0" smtClean="0">
                <a:solidFill>
                  <a:srgbClr val="000000"/>
                </a:solidFill>
              </a:rPr>
              <a:t>the </a:t>
            </a:r>
            <a:r>
              <a:rPr lang="en-US" altLang="en-US" dirty="0">
                <a:solidFill>
                  <a:srgbClr val="000000"/>
                </a:solidFill>
              </a:rPr>
              <a:t>carboxyl group.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1"/>
          <a:stretch/>
        </p:blipFill>
        <p:spPr>
          <a:xfrm>
            <a:off x="304800" y="1578864"/>
            <a:ext cx="8534400" cy="353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Aromatic Carboxylic Acids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48334" y="4702629"/>
            <a:ext cx="8556180" cy="15131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Electron-withdrawing groups enhance the acid strength, and electron-donating groups decrease the acid strength.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Effects are strongest for substituents in the </a:t>
            </a:r>
            <a:r>
              <a:rPr lang="en-US" altLang="en-US" sz="2400" i="1" dirty="0" err="1" smtClean="0">
                <a:solidFill>
                  <a:srgbClr val="000000"/>
                </a:solidFill>
                <a:ea typeface="ＭＳ Ｐゴシック" pitchFamily="-110" charset="-128"/>
              </a:rPr>
              <a:t>ortho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and </a:t>
            </a:r>
            <a:r>
              <a:rPr lang="en-US" altLang="en-US" sz="2400" i="1" dirty="0" err="1" smtClean="0">
                <a:solidFill>
                  <a:srgbClr val="000000"/>
                </a:solidFill>
                <a:ea typeface="ＭＳ Ｐゴシック" pitchFamily="-110" charset="-128"/>
              </a:rPr>
              <a:t>para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positions.</a:t>
            </a:r>
            <a:endParaRPr lang="en-US" altLang="en-US" sz="2400" dirty="0" smtClean="0">
              <a:ea typeface="ＭＳ Ｐゴシック" pitchFamily="-11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"/>
          <a:stretch/>
        </p:blipFill>
        <p:spPr>
          <a:xfrm>
            <a:off x="952495" y="1357665"/>
            <a:ext cx="7347857" cy="30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"/>
          <a:stretch/>
        </p:blipFill>
        <p:spPr>
          <a:xfrm>
            <a:off x="1513114" y="202476"/>
            <a:ext cx="5954921" cy="616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Basic Hydrolysis of </a:t>
            </a:r>
            <a:r>
              <a:rPr lang="en-US" sz="4400" b="0" dirty="0" smtClean="0">
                <a:solidFill>
                  <a:schemeClr val="tx1"/>
                </a:solidFill>
              </a:rPr>
              <a:t/>
            </a:r>
            <a:br>
              <a:rPr lang="en-US" sz="4400" b="0" dirty="0" smtClean="0">
                <a:solidFill>
                  <a:schemeClr val="tx1"/>
                </a:solidFill>
              </a:rPr>
            </a:br>
            <a:r>
              <a:rPr lang="en-US" sz="4400" b="0" dirty="0" smtClean="0">
                <a:solidFill>
                  <a:schemeClr val="tx1"/>
                </a:solidFill>
              </a:rPr>
              <a:t>Fats </a:t>
            </a:r>
            <a:r>
              <a:rPr lang="en-US" sz="4400" b="0" dirty="0">
                <a:solidFill>
                  <a:schemeClr val="tx1"/>
                </a:solidFill>
              </a:rPr>
              <a:t>and Oils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8339" y="5181600"/>
            <a:ext cx="86868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347472" indent="-347472" eaLnBrk="1" hangingPunct="1">
              <a:spcBef>
                <a:spcPct val="30000"/>
              </a:spcBef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</a:rPr>
              <a:t>The </a:t>
            </a:r>
            <a:r>
              <a:rPr lang="en-US" altLang="en-US" sz="2800" dirty="0">
                <a:solidFill>
                  <a:srgbClr val="000000"/>
                </a:solidFill>
              </a:rPr>
              <a:t>basic hydrolysis of fats and oils </a:t>
            </a:r>
            <a:r>
              <a:rPr lang="en-US" altLang="en-US" sz="2800" dirty="0" smtClean="0">
                <a:solidFill>
                  <a:srgbClr val="000000"/>
                </a:solidFill>
              </a:rPr>
              <a:t>produces soap </a:t>
            </a:r>
            <a:r>
              <a:rPr lang="en-US" altLang="en-US" sz="2800" dirty="0">
                <a:solidFill>
                  <a:srgbClr val="000000"/>
                </a:solidFill>
              </a:rPr>
              <a:t>(this reaction is known as saponification</a:t>
            </a:r>
            <a:r>
              <a:rPr lang="en-US" altLang="en-US" sz="2800" dirty="0" smtClean="0">
                <a:solidFill>
                  <a:srgbClr val="000000"/>
                </a:solidFill>
              </a:rPr>
              <a:t>).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"/>
          <a:stretch/>
        </p:blipFill>
        <p:spPr>
          <a:xfrm>
            <a:off x="304800" y="1817261"/>
            <a:ext cx="8534400" cy="322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IR Bands of Carboxylic Acids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48333" y="4332514"/>
            <a:ext cx="8675923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rgbClr val="000000"/>
                </a:solidFill>
                <a:ea typeface="ＭＳ Ｐゴシック" pitchFamily="-110" charset="-128"/>
              </a:rPr>
              <a:t>There will be two features in the IR spectrum of a carboxylic acid: the intense carbonyl stretching absorption (1710 cm</a:t>
            </a:r>
            <a:r>
              <a:rPr lang="en-US" altLang="en-US" sz="2400" baseline="40000" smtClean="0">
                <a:solidFill>
                  <a:srgbClr val="000000"/>
                </a:solidFill>
                <a:ea typeface="ＭＳ Ｐゴシック" pitchFamily="-110" charset="-128"/>
              </a:rPr>
              <a:t>–1</a:t>
            </a:r>
            <a:r>
              <a:rPr lang="en-US" altLang="en-US" sz="2400" smtClean="0">
                <a:solidFill>
                  <a:srgbClr val="000000"/>
                </a:solidFill>
                <a:ea typeface="ＭＳ Ｐゴシック" pitchFamily="-110" charset="-128"/>
              </a:rPr>
              <a:t>) and the OH absorption (2500–3500 cm</a:t>
            </a:r>
            <a:r>
              <a:rPr lang="en-US" altLang="en-US" sz="2400" baseline="40000" smtClean="0">
                <a:solidFill>
                  <a:srgbClr val="000000"/>
                </a:solidFill>
                <a:ea typeface="ＭＳ Ｐゴシック" pitchFamily="-110" charset="-128"/>
              </a:rPr>
              <a:t>–1</a:t>
            </a:r>
            <a:r>
              <a:rPr lang="en-US" altLang="en-US" sz="2400" smtClean="0">
                <a:solidFill>
                  <a:srgbClr val="000000"/>
                </a:solidFill>
                <a:ea typeface="ＭＳ Ｐゴシック" pitchFamily="-110" charset="-128"/>
              </a:rPr>
              <a:t>). 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rgbClr val="000000"/>
                </a:solidFill>
                <a:ea typeface="ＭＳ Ｐゴシック" pitchFamily="-110" charset="-128"/>
              </a:rPr>
              <a:t>Conjugation lowers the frequency of the C═O band. </a:t>
            </a:r>
            <a:endParaRPr lang="en-US" altLang="en-US" sz="2400" smtClean="0">
              <a:ea typeface="ＭＳ Ｐゴシック" pitchFamily="-11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9"/>
          <a:stretch/>
        </p:blipFill>
        <p:spPr>
          <a:xfrm>
            <a:off x="304800" y="2019517"/>
            <a:ext cx="8534400" cy="131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IR Spectroscopy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2"/>
          <a:stretch/>
        </p:blipFill>
        <p:spPr>
          <a:xfrm>
            <a:off x="304800" y="1743456"/>
            <a:ext cx="8534400" cy="32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NMR of Carboxylic Acids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48334" y="4408715"/>
            <a:ext cx="8654152" cy="19158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Carboxylic acid protons are the most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deshielded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protons we have encountered, absorbing between </a:t>
            </a:r>
            <a:r>
              <a:rPr lang="en-US" altLang="en-US" sz="2400" i="1" dirty="0">
                <a:solidFill>
                  <a:srgbClr val="000000"/>
                </a:solidFill>
                <a:latin typeface="Symbol" pitchFamily="18" charset="2"/>
                <a:ea typeface="ＭＳ Ｐゴシック" pitchFamily="-110" charset="-128"/>
                <a:sym typeface="Symbol"/>
              </a:rPr>
              <a:t> 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10 and </a:t>
            </a:r>
            <a:r>
              <a:rPr lang="en-US" altLang="en-US" sz="2400" i="1" dirty="0">
                <a:solidFill>
                  <a:srgbClr val="000000"/>
                </a:solidFill>
                <a:latin typeface="Symbol" pitchFamily="18" charset="2"/>
                <a:ea typeface="ＭＳ Ｐゴシック" pitchFamily="-110" charset="-128"/>
                <a:sym typeface="Symbol"/>
              </a:rPr>
              <a:t> 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13. 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The protons on the </a:t>
            </a:r>
            <a:r>
              <a:rPr lang="el-GR" altLang="en-US" sz="2400" i="1" dirty="0" smtClean="0">
                <a:solidFill>
                  <a:srgbClr val="000000"/>
                </a:solidFill>
                <a:ea typeface="ＭＳ Ｐゴシック" pitchFamily="-110" charset="-128"/>
                <a:cs typeface="Arial"/>
              </a:rPr>
              <a:t>α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carbon atom absorb between </a:t>
            </a:r>
            <a:b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sz="2400" i="1" dirty="0">
                <a:solidFill>
                  <a:srgbClr val="000000"/>
                </a:solidFill>
                <a:latin typeface="Symbol" pitchFamily="18" charset="2"/>
                <a:ea typeface="ＭＳ Ｐゴシック" pitchFamily="-110" charset="-128"/>
                <a:sym typeface="Symbol"/>
              </a:rPr>
              <a:t> 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2.0 and </a:t>
            </a:r>
            <a:r>
              <a:rPr lang="en-US" altLang="en-US" sz="2400" i="1" dirty="0">
                <a:solidFill>
                  <a:srgbClr val="000000"/>
                </a:solidFill>
                <a:latin typeface="Symbol" pitchFamily="18" charset="2"/>
                <a:ea typeface="ＭＳ Ｐゴシック" pitchFamily="-110" charset="-128"/>
                <a:sym typeface="Symbol"/>
              </a:rPr>
              <a:t> 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2.5.</a:t>
            </a:r>
            <a:endParaRPr lang="en-US" altLang="en-US" sz="2400" dirty="0" smtClean="0">
              <a:ea typeface="ＭＳ Ｐゴシック" pitchFamily="-11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0"/>
          <a:stretch/>
        </p:blipFill>
        <p:spPr>
          <a:xfrm>
            <a:off x="892624" y="1505276"/>
            <a:ext cx="7565571" cy="21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NMR Spectroscopy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>
          <a:xfrm>
            <a:off x="304800" y="1635469"/>
            <a:ext cx="8534400" cy="40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Oxidation of Primary Alcohol to Carboxylic Acids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48333" y="4495800"/>
            <a:ext cx="8665037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Primary alcohols and aldehydes are commonly oxidized to acids by chromic acid (H</a:t>
            </a:r>
            <a:r>
              <a:rPr lang="en-US" altLang="en-US" sz="2400" baseline="-25000" dirty="0" smtClean="0">
                <a:solidFill>
                  <a:srgbClr val="000000"/>
                </a:solidFill>
                <a:ea typeface="ＭＳ Ｐゴシック" pitchFamily="-110" charset="-128"/>
              </a:rPr>
              <a:t>2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CrO</a:t>
            </a:r>
            <a:r>
              <a:rPr lang="en-US" altLang="en-US" sz="2400" baseline="-25000" dirty="0" smtClean="0">
                <a:solidFill>
                  <a:srgbClr val="000000"/>
                </a:solidFill>
                <a:ea typeface="ＭＳ Ｐゴシック" pitchFamily="-110" charset="-128"/>
              </a:rPr>
              <a:t>4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formed from Na</a:t>
            </a:r>
            <a:r>
              <a:rPr lang="en-US" altLang="en-US" sz="2400" baseline="-25000" dirty="0" smtClean="0">
                <a:solidFill>
                  <a:srgbClr val="000000"/>
                </a:solidFill>
                <a:ea typeface="ＭＳ Ｐゴシック" pitchFamily="-110" charset="-128"/>
              </a:rPr>
              <a:t>2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Cr</a:t>
            </a:r>
            <a:r>
              <a:rPr lang="en-US" altLang="en-US" sz="2400" baseline="-25000" dirty="0" smtClean="0">
                <a:solidFill>
                  <a:srgbClr val="000000"/>
                </a:solidFill>
                <a:ea typeface="ＭＳ Ｐゴシック" pitchFamily="-110" charset="-128"/>
              </a:rPr>
              <a:t>2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O</a:t>
            </a:r>
            <a:r>
              <a:rPr lang="en-US" altLang="en-US" sz="2400" baseline="-25000" dirty="0" smtClean="0">
                <a:solidFill>
                  <a:srgbClr val="000000"/>
                </a:solidFill>
                <a:ea typeface="ＭＳ Ｐゴシック" pitchFamily="-110" charset="-128"/>
              </a:rPr>
              <a:t>7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and H</a:t>
            </a:r>
            <a:r>
              <a:rPr lang="en-US" altLang="en-US" sz="2400" baseline="-25000" dirty="0" smtClean="0">
                <a:solidFill>
                  <a:srgbClr val="000000"/>
                </a:solidFill>
                <a:ea typeface="ＭＳ Ｐゴシック" pitchFamily="-110" charset="-128"/>
              </a:rPr>
              <a:t>2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SO</a:t>
            </a:r>
            <a:r>
              <a:rPr lang="en-US" altLang="en-US" sz="2400" baseline="-25000" dirty="0" smtClean="0">
                <a:solidFill>
                  <a:srgbClr val="000000"/>
                </a:solidFill>
                <a:ea typeface="ＭＳ Ｐゴシック" pitchFamily="-110" charset="-128"/>
              </a:rPr>
              <a:t>4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).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Potassium permanganate is occasionally used, but the yields are often lower.</a:t>
            </a:r>
            <a:endParaRPr lang="en-US" altLang="en-US" sz="2400" dirty="0" smtClean="0">
              <a:ea typeface="ＭＳ Ｐゴシック" pitchFamily="-11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9"/>
          <a:stretch/>
        </p:blipFill>
        <p:spPr>
          <a:xfrm>
            <a:off x="968827" y="1944622"/>
            <a:ext cx="6945087" cy="22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Common Names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8333" y="4419600"/>
            <a:ext cx="8621495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smtClean="0">
                <a:ea typeface="ＭＳ Ｐゴシック" pitchFamily="-110" charset="-128"/>
              </a:rPr>
              <a:t>Many aliphatic acids have historical names.</a:t>
            </a:r>
          </a:p>
          <a:p>
            <a:r>
              <a:rPr lang="en-US" altLang="en-US" sz="2800" smtClean="0">
                <a:ea typeface="ＭＳ Ｐゴシック" pitchFamily="-110" charset="-128"/>
              </a:rPr>
              <a:t>Positions of substituents on the chain are labeled with Greek letters starting at the carbon attached to the carboxylic carbon.</a:t>
            </a:r>
            <a:endParaRPr lang="en-US" altLang="en-US" sz="2800" dirty="0" smtClean="0">
              <a:ea typeface="ＭＳ Ｐゴシック" pitchFamily="-11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7"/>
          <a:stretch/>
        </p:blipFill>
        <p:spPr>
          <a:xfrm>
            <a:off x="304800" y="1252292"/>
            <a:ext cx="8534400" cy="29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Carboxylation of </a:t>
            </a:r>
            <a:r>
              <a:rPr lang="en-US" altLang="en-US" sz="4400" b="0" dirty="0" smtClean="0">
                <a:solidFill>
                  <a:srgbClr val="000000"/>
                </a:solidFill>
                <a:ea typeface="ＭＳ Ｐゴシック" pitchFamily="-110" charset="-128"/>
              </a:rPr>
              <a:t/>
            </a:r>
            <a:br>
              <a:rPr lang="en-US" altLang="en-US" sz="4400" b="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sz="4400" b="0" dirty="0" smtClean="0">
                <a:solidFill>
                  <a:srgbClr val="000000"/>
                </a:solidFill>
                <a:ea typeface="ＭＳ Ｐゴシック" pitchFamily="-110" charset="-128"/>
              </a:rPr>
              <a:t>Grignard </a:t>
            </a: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Reagents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8334" y="4800600"/>
            <a:ext cx="8490866" cy="144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dirty="0" smtClean="0">
                <a:ea typeface="ＭＳ Ｐゴシック" pitchFamily="-110" charset="-128"/>
              </a:rPr>
              <a:t>Grignard reagents react with CO</a:t>
            </a:r>
            <a:r>
              <a:rPr lang="en-US" altLang="en-US" sz="2400" baseline="-25000" dirty="0" smtClean="0">
                <a:ea typeface="ＭＳ Ｐゴシック" pitchFamily="-110" charset="-128"/>
              </a:rPr>
              <a:t>2</a:t>
            </a:r>
            <a:r>
              <a:rPr lang="en-US" altLang="en-US" sz="2400" dirty="0" smtClean="0">
                <a:ea typeface="ＭＳ Ｐゴシック" pitchFamily="-110" charset="-128"/>
              </a:rPr>
              <a:t> to produce, after protonation, a carboxylic acid.</a:t>
            </a:r>
          </a:p>
          <a:p>
            <a:r>
              <a:rPr lang="en-US" altLang="en-US" sz="2400" dirty="0" smtClean="0">
                <a:ea typeface="ＭＳ Ｐゴシック" pitchFamily="-110" charset="-128"/>
              </a:rPr>
              <a:t>This reaction is sometimes called “CO</a:t>
            </a:r>
            <a:r>
              <a:rPr lang="en-US" altLang="en-US" sz="2400" baseline="-20000" dirty="0" smtClean="0">
                <a:ea typeface="ＭＳ Ｐゴシック" pitchFamily="-110" charset="-128"/>
              </a:rPr>
              <a:t>2</a:t>
            </a:r>
            <a:r>
              <a:rPr lang="en-US" altLang="en-US" sz="2400" dirty="0" smtClean="0">
                <a:ea typeface="ＭＳ Ｐゴシック" pitchFamily="-110" charset="-128"/>
              </a:rPr>
              <a:t> insertion,” and it increases the number of carbons in the molecule by one.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1"/>
          <a:stretch/>
        </p:blipFill>
        <p:spPr>
          <a:xfrm>
            <a:off x="304800" y="1732135"/>
            <a:ext cx="8534400" cy="117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1"/>
          <a:stretch/>
        </p:blipFill>
        <p:spPr>
          <a:xfrm>
            <a:off x="304800" y="3034066"/>
            <a:ext cx="8534400" cy="13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Acid Derivatives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8334" y="16764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>
                <a:ea typeface="ＭＳ Ｐゴシック" pitchFamily="-110" charset="-128"/>
              </a:rPr>
              <a:t>The group bonded to the acyl carbon determines the class of compound:</a:t>
            </a:r>
          </a:p>
          <a:p>
            <a:pPr lvl="1"/>
            <a:r>
              <a:rPr lang="en-US" altLang="en-US" dirty="0" smtClean="0"/>
              <a:t>—OH, carboxylic acid</a:t>
            </a:r>
          </a:p>
          <a:p>
            <a:pPr lvl="1"/>
            <a:r>
              <a:rPr lang="en-US" altLang="en-US" dirty="0" smtClean="0"/>
              <a:t>—</a:t>
            </a:r>
            <a:r>
              <a:rPr lang="en-US" altLang="en-US" dirty="0" err="1" smtClean="0"/>
              <a:t>Cl</a:t>
            </a:r>
            <a:r>
              <a:rPr lang="en-US" altLang="en-US" dirty="0" smtClean="0"/>
              <a:t>, acid chloride</a:t>
            </a:r>
          </a:p>
          <a:p>
            <a:pPr lvl="1"/>
            <a:r>
              <a:rPr lang="en-US" altLang="en-US" dirty="0" smtClean="0"/>
              <a:t>—OR′, ester</a:t>
            </a:r>
          </a:p>
          <a:p>
            <a:pPr lvl="1"/>
            <a:r>
              <a:rPr lang="en-US" altLang="en-US" dirty="0" smtClean="0"/>
              <a:t>—NH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amide</a:t>
            </a:r>
          </a:p>
          <a:p>
            <a:r>
              <a:rPr lang="en-US" altLang="en-US" dirty="0" smtClean="0">
                <a:ea typeface="ＭＳ Ｐゴシック" pitchFamily="-110" charset="-128"/>
              </a:rPr>
              <a:t>These interconvert via </a:t>
            </a:r>
            <a:r>
              <a:rPr lang="en-US" altLang="en-US" i="1" dirty="0" err="1" smtClean="0">
                <a:ea typeface="ＭＳ Ｐゴシック" pitchFamily="-110" charset="-128"/>
              </a:rPr>
              <a:t>nucleophilic</a:t>
            </a:r>
            <a:r>
              <a:rPr lang="en-US" altLang="en-US" i="1" dirty="0" smtClean="0">
                <a:ea typeface="ＭＳ Ｐゴシック" pitchFamily="-110" charset="-128"/>
              </a:rPr>
              <a:t> acyl substitution</a:t>
            </a:r>
            <a:r>
              <a:rPr lang="en-US" altLang="en-US" dirty="0" smtClean="0">
                <a:ea typeface="ＭＳ Ｐゴシック" pitchFamily="-110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7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1" y="274638"/>
            <a:ext cx="9144000" cy="12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err="1">
                <a:solidFill>
                  <a:srgbClr val="000000"/>
                </a:solidFill>
                <a:ea typeface="ＭＳ Ｐゴシック" pitchFamily="-110" charset="-128"/>
              </a:rPr>
              <a:t>Nucleophilic</a:t>
            </a: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 Acyl Substitution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48334" y="4800600"/>
            <a:ext cx="82296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smtClean="0">
                <a:solidFill>
                  <a:srgbClr val="000000"/>
                </a:solidFill>
                <a:ea typeface="ＭＳ Ｐゴシック" pitchFamily="-110" charset="-128"/>
              </a:rPr>
              <a:t>Carboxylic acids react by </a:t>
            </a:r>
            <a:r>
              <a:rPr lang="en-US" altLang="en-US" sz="2800" b="1" smtClean="0">
                <a:solidFill>
                  <a:srgbClr val="000000"/>
                </a:solidFill>
                <a:ea typeface="ＭＳ Ｐゴシック" pitchFamily="-110" charset="-128"/>
              </a:rPr>
              <a:t>nucleophilic acyl substitution</a:t>
            </a:r>
            <a:r>
              <a:rPr lang="en-US" altLang="en-US" sz="2800" smtClean="0">
                <a:solidFill>
                  <a:srgbClr val="000000"/>
                </a:solidFill>
                <a:ea typeface="ＭＳ Ｐゴシック" pitchFamily="-110" charset="-128"/>
              </a:rPr>
              <a:t>, where one nucleophile replaces another on the acyl (C═O) carbon atom.</a:t>
            </a:r>
            <a:endParaRPr lang="en-US" altLang="en-US" sz="2800" smtClean="0">
              <a:ea typeface="ＭＳ Ｐゴシック" pitchFamily="-11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6"/>
          <a:stretch/>
        </p:blipFill>
        <p:spPr>
          <a:xfrm>
            <a:off x="304800" y="1388147"/>
            <a:ext cx="8534400" cy="283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IUPAC Names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32" y="4953002"/>
            <a:ext cx="8077200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ea typeface="ＭＳ Ｐゴシック" pitchFamily="-110" charset="-128"/>
              </a:rPr>
              <a:t>Remove the final -</a:t>
            </a:r>
            <a:r>
              <a:rPr lang="en-US" altLang="en-US" sz="2800" i="1" dirty="0" smtClean="0">
                <a:ea typeface="ＭＳ Ｐゴシック" pitchFamily="-110" charset="-128"/>
              </a:rPr>
              <a:t>e</a:t>
            </a:r>
            <a:r>
              <a:rPr lang="en-US" altLang="en-US" sz="2800" dirty="0" smtClean="0">
                <a:ea typeface="ＭＳ Ｐゴシック" pitchFamily="-110" charset="-128"/>
              </a:rPr>
              <a:t> from the alkane name, and add the ending -</a:t>
            </a:r>
            <a:r>
              <a:rPr lang="en-US" altLang="en-US" sz="2800" i="1" dirty="0" err="1" smtClean="0">
                <a:ea typeface="ＭＳ Ｐゴシック" pitchFamily="-110" charset="-128"/>
              </a:rPr>
              <a:t>oic</a:t>
            </a:r>
            <a:r>
              <a:rPr lang="en-US" altLang="en-US" sz="2800" i="1" dirty="0" smtClean="0">
                <a:ea typeface="ＭＳ Ｐゴシック" pitchFamily="-110" charset="-128"/>
              </a:rPr>
              <a:t> acid</a:t>
            </a:r>
            <a:r>
              <a:rPr lang="en-US" altLang="en-US" sz="2800" dirty="0" smtClean="0">
                <a:ea typeface="ＭＳ Ｐゴシック" pitchFamily="-110" charset="-128"/>
              </a:rPr>
              <a:t>.</a:t>
            </a:r>
          </a:p>
          <a:p>
            <a:r>
              <a:rPr lang="en-US" altLang="en-US" sz="2800" dirty="0" smtClean="0">
                <a:ea typeface="ＭＳ Ｐゴシック" pitchFamily="-110" charset="-128"/>
              </a:rPr>
              <a:t>The carbon of the carboxyl group is  number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6"/>
          <a:stretch/>
        </p:blipFill>
        <p:spPr>
          <a:xfrm>
            <a:off x="661554" y="1048076"/>
            <a:ext cx="7807527" cy="37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Unsaturated Acids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8334" y="4103912"/>
            <a:ext cx="8153400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smtClean="0">
                <a:ea typeface="ＭＳ Ｐゴシック" pitchFamily="-110" charset="-128"/>
              </a:rPr>
              <a:t>Remove the final -</a:t>
            </a:r>
            <a:r>
              <a:rPr lang="en-US" altLang="en-US" sz="2400" i="1" smtClean="0">
                <a:ea typeface="ＭＳ Ｐゴシック" pitchFamily="-110" charset="-128"/>
              </a:rPr>
              <a:t>e</a:t>
            </a:r>
            <a:r>
              <a:rPr lang="en-US" altLang="en-US" sz="2400" smtClean="0">
                <a:ea typeface="ＭＳ Ｐゴシック" pitchFamily="-110" charset="-128"/>
              </a:rPr>
              <a:t> from the alkene name, and add the ending -</a:t>
            </a:r>
            <a:r>
              <a:rPr lang="en-US" altLang="en-US" sz="2400" i="1" smtClean="0">
                <a:ea typeface="ＭＳ Ｐゴシック" pitchFamily="-110" charset="-128"/>
              </a:rPr>
              <a:t>oic acid</a:t>
            </a:r>
            <a:r>
              <a:rPr lang="en-US" altLang="en-US" sz="2400" smtClean="0">
                <a:ea typeface="ＭＳ Ｐゴシック" pitchFamily="-110" charset="-128"/>
              </a:rPr>
              <a:t>.</a:t>
            </a:r>
          </a:p>
          <a:p>
            <a:r>
              <a:rPr lang="en-US" altLang="en-US" sz="2400" smtClean="0">
                <a:ea typeface="ＭＳ Ｐゴシック" pitchFamily="-110" charset="-128"/>
              </a:rPr>
              <a:t>Start numbering at the carboxyl group and the location of the double bond is given.</a:t>
            </a:r>
          </a:p>
          <a:p>
            <a:r>
              <a:rPr lang="en-US" altLang="en-US" sz="2400" smtClean="0">
                <a:ea typeface="ＭＳ Ｐゴシック" pitchFamily="-110" charset="-128"/>
              </a:rPr>
              <a:t>Stereochemistry is specified (</a:t>
            </a:r>
            <a:r>
              <a:rPr lang="en-US" altLang="en-US" sz="2400" i="1" smtClean="0">
                <a:ea typeface="ＭＳ Ｐゴシック" pitchFamily="-110" charset="-128"/>
              </a:rPr>
              <a:t>E</a:t>
            </a:r>
            <a:r>
              <a:rPr lang="en-US" altLang="en-US" sz="2400" smtClean="0">
                <a:ea typeface="ＭＳ Ｐゴシック" pitchFamily="-110" charset="-128"/>
              </a:rPr>
              <a:t> or </a:t>
            </a:r>
            <a:r>
              <a:rPr lang="en-US" altLang="en-US" sz="2400" i="1" smtClean="0">
                <a:ea typeface="ＭＳ Ｐゴシック" pitchFamily="-110" charset="-128"/>
              </a:rPr>
              <a:t>Z</a:t>
            </a:r>
            <a:r>
              <a:rPr lang="en-US" altLang="en-US" sz="2400" smtClean="0">
                <a:ea typeface="ＭＳ Ｐゴシック" pitchFamily="-110" charset="-128"/>
              </a:rPr>
              <a:t>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7"/>
          <a:stretch/>
        </p:blipFill>
        <p:spPr>
          <a:xfrm>
            <a:off x="326572" y="1887583"/>
            <a:ext cx="8534400" cy="179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Aromatic Acids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48334" y="3886200"/>
            <a:ext cx="8229600" cy="2057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smtClean="0">
                <a:ea typeface="ＭＳ Ｐゴシック" pitchFamily="-110" charset="-128"/>
              </a:rPr>
              <a:t>Aromatic acids are named as derivatives of </a:t>
            </a:r>
            <a:r>
              <a:rPr lang="en-US" altLang="en-US" sz="2400" i="1" smtClean="0">
                <a:ea typeface="ＭＳ Ｐゴシック" pitchFamily="-110" charset="-128"/>
              </a:rPr>
              <a:t>benzoic acid.</a:t>
            </a:r>
          </a:p>
          <a:p>
            <a:r>
              <a:rPr lang="en-US" altLang="en-US" sz="2400" i="1" smtClean="0">
                <a:ea typeface="ＭＳ Ｐゴシック" pitchFamily="-110" charset="-128"/>
              </a:rPr>
              <a:t>Ortho</a:t>
            </a:r>
            <a:r>
              <a:rPr lang="en-US" altLang="en-US" sz="2400" smtClean="0">
                <a:ea typeface="ＭＳ Ｐゴシック" pitchFamily="-110" charset="-128"/>
              </a:rPr>
              <a:t>-, </a:t>
            </a:r>
            <a:r>
              <a:rPr lang="en-US" altLang="en-US" sz="2400" i="1" smtClean="0">
                <a:ea typeface="ＭＳ Ｐゴシック" pitchFamily="-110" charset="-128"/>
              </a:rPr>
              <a:t>meta</a:t>
            </a:r>
            <a:r>
              <a:rPr lang="en-US" altLang="en-US" sz="2400" smtClean="0">
                <a:ea typeface="ＭＳ Ｐゴシック" pitchFamily="-110" charset="-128"/>
              </a:rPr>
              <a:t>-, and </a:t>
            </a:r>
            <a:r>
              <a:rPr lang="en-US" altLang="en-US" sz="2400" i="1" smtClean="0">
                <a:ea typeface="ＭＳ Ｐゴシック" pitchFamily="-110" charset="-128"/>
              </a:rPr>
              <a:t>para</a:t>
            </a:r>
            <a:r>
              <a:rPr lang="en-US" altLang="en-US" sz="2400" smtClean="0">
                <a:ea typeface="ＭＳ Ｐゴシック" pitchFamily="-110" charset="-128"/>
              </a:rPr>
              <a:t>- prefixes are used to specify the location of a second substituent.</a:t>
            </a:r>
          </a:p>
          <a:p>
            <a:r>
              <a:rPr lang="en-US" altLang="en-US" sz="2400" smtClean="0">
                <a:ea typeface="ＭＳ Ｐゴシック" pitchFamily="-110" charset="-128"/>
              </a:rPr>
              <a:t>Numbers are used to specify locations when more than two substituents are present.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3"/>
          <a:stretch/>
        </p:blipFill>
        <p:spPr>
          <a:xfrm>
            <a:off x="304800" y="1639388"/>
            <a:ext cx="8534400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chemeClr val="tx1"/>
                </a:solidFill>
              </a:rPr>
              <a:t>Dicarboxylic</a:t>
            </a:r>
            <a:r>
              <a:rPr lang="en-US" sz="4400" b="0" dirty="0">
                <a:solidFill>
                  <a:schemeClr val="tx1"/>
                </a:solidFill>
              </a:rPr>
              <a:t> Acids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8334" y="1447800"/>
            <a:ext cx="807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ea typeface="ＭＳ Ｐゴシック" pitchFamily="-110" charset="-128"/>
              </a:rPr>
              <a:t>Aliphatic </a:t>
            </a:r>
            <a:r>
              <a:rPr lang="en-US" altLang="en-US" sz="2800" dirty="0" err="1" smtClean="0">
                <a:ea typeface="ＭＳ Ｐゴシック" pitchFamily="-110" charset="-128"/>
              </a:rPr>
              <a:t>diacids</a:t>
            </a:r>
            <a:r>
              <a:rPr lang="en-US" altLang="en-US" sz="2800" dirty="0" smtClean="0">
                <a:ea typeface="ＭＳ Ｐゴシック" pitchFamily="-110" charset="-128"/>
              </a:rPr>
              <a:t> are usually called by their common names using Greek letters beginning with the carbon next to the carboxyl group.</a:t>
            </a:r>
          </a:p>
          <a:p>
            <a:r>
              <a:rPr lang="en-US" altLang="en-US" sz="2800" dirty="0" smtClean="0">
                <a:ea typeface="ＭＳ Ｐゴシック" pitchFamily="-110" charset="-128"/>
              </a:rPr>
              <a:t>For the IUPAC name, number the chain from the end closest to a substituent.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3"/>
          <a:stretch/>
        </p:blipFill>
        <p:spPr>
          <a:xfrm>
            <a:off x="304800" y="4469674"/>
            <a:ext cx="8534400" cy="11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5"/>
          <a:stretch/>
        </p:blipFill>
        <p:spPr>
          <a:xfrm>
            <a:off x="304800" y="1487424"/>
            <a:ext cx="8534400" cy="37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Boiling Points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30" y="4114799"/>
            <a:ext cx="8654156" cy="21009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smtClean="0">
                <a:ea typeface="ＭＳ Ｐゴシック" pitchFamily="-110" charset="-128"/>
              </a:rPr>
              <a:t>Carboxylic acids boil at considerably higher temperatures than do alcohols, ketones, or aldehydes of similar molecular weights.</a:t>
            </a:r>
          </a:p>
          <a:p>
            <a:r>
              <a:rPr lang="en-US" altLang="en-US" sz="2400" smtClean="0">
                <a:ea typeface="ＭＳ Ｐゴシック" pitchFamily="-110" charset="-128"/>
              </a:rPr>
              <a:t>The high boiling points of carboxylic acids result from formation of a stable, hydrogen-bonded dimer.</a:t>
            </a:r>
            <a:endParaRPr lang="en-US" altLang="en-US" sz="2400" dirty="0" smtClean="0">
              <a:ea typeface="ＭＳ Ｐゴシック" pitchFamily="-110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3"/>
          <a:stretch/>
        </p:blipFill>
        <p:spPr>
          <a:xfrm>
            <a:off x="2095494" y="1607167"/>
            <a:ext cx="4451645" cy="20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947057" y="267787"/>
            <a:ext cx="7249886" cy="61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14882</TotalTime>
  <Words>593</Words>
  <Application>Microsoft Office PowerPoint</Application>
  <PresentationFormat>On-screen Show (4:3)</PresentationFormat>
  <Paragraphs>90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HA5Lect_template</vt:lpstr>
      <vt:lpstr>PowerPoint Presentation</vt:lpstr>
      <vt:lpstr>Common Names</vt:lpstr>
      <vt:lpstr>IUPAC Names</vt:lpstr>
      <vt:lpstr>Unsaturated Acids</vt:lpstr>
      <vt:lpstr>Aromatic Acids</vt:lpstr>
      <vt:lpstr>Dicarboxylic Acids</vt:lpstr>
      <vt:lpstr>PowerPoint Presentation</vt:lpstr>
      <vt:lpstr>Boiling Points</vt:lpstr>
      <vt:lpstr>PowerPoint Presentation</vt:lpstr>
      <vt:lpstr>Acetate Ion Structure</vt:lpstr>
      <vt:lpstr>Substituent Effects on Acidity</vt:lpstr>
      <vt:lpstr>Aromatic Carboxylic Acids</vt:lpstr>
      <vt:lpstr>PowerPoint Presentation</vt:lpstr>
      <vt:lpstr>Basic Hydrolysis of  Fats and Oils</vt:lpstr>
      <vt:lpstr>IR Bands of Carboxylic Acids</vt:lpstr>
      <vt:lpstr>IR Spectroscopy</vt:lpstr>
      <vt:lpstr>NMR of Carboxylic Acids</vt:lpstr>
      <vt:lpstr>NMR Spectroscopy</vt:lpstr>
      <vt:lpstr>Oxidation of Primary Alcohol to Carboxylic Acids</vt:lpstr>
      <vt:lpstr>Carboxylation of  Grignard Reagents</vt:lpstr>
      <vt:lpstr>Acid Derivatives</vt:lpstr>
      <vt:lpstr>Nucleophilic Acyl Substitution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tsherlock</cp:lastModifiedBy>
  <cp:revision>295</cp:revision>
  <dcterms:created xsi:type="dcterms:W3CDTF">2007-09-26T05:29:17Z</dcterms:created>
  <dcterms:modified xsi:type="dcterms:W3CDTF">2018-11-17T15:12:39Z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