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265" r:id="rId2"/>
    <p:sldId id="381" r:id="rId3"/>
    <p:sldId id="383" r:id="rId4"/>
    <p:sldId id="384" r:id="rId5"/>
    <p:sldId id="385" r:id="rId6"/>
    <p:sldId id="388" r:id="rId7"/>
    <p:sldId id="391" r:id="rId8"/>
    <p:sldId id="392" r:id="rId9"/>
    <p:sldId id="393" r:id="rId10"/>
    <p:sldId id="394" r:id="rId11"/>
    <p:sldId id="395" r:id="rId12"/>
    <p:sldId id="397" r:id="rId13"/>
    <p:sldId id="401" r:id="rId14"/>
    <p:sldId id="407" r:id="rId15"/>
    <p:sldId id="408" r:id="rId16"/>
    <p:sldId id="409" r:id="rId17"/>
    <p:sldId id="421" r:id="rId18"/>
    <p:sldId id="423" r:id="rId19"/>
    <p:sldId id="440" r:id="rId20"/>
    <p:sldId id="441" r:id="rId21"/>
    <p:sldId id="450" r:id="rId22"/>
    <p:sldId id="453" r:id="rId23"/>
    <p:sldId id="454" r:id="rId24"/>
    <p:sldId id="456" r:id="rId25"/>
    <p:sldId id="464" r:id="rId26"/>
    <p:sldId id="465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3399"/>
    <a:srgbClr val="FFFFCC"/>
    <a:srgbClr val="FF66FF"/>
    <a:srgbClr val="3333CC"/>
    <a:srgbClr val="143C83"/>
    <a:srgbClr val="FF00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howGuides="1">
      <p:cViewPr>
        <p:scale>
          <a:sx n="91" d="100"/>
          <a:sy n="91" d="100"/>
        </p:scale>
        <p:origin x="-1200" y="-58"/>
      </p:cViewPr>
      <p:guideLst>
        <p:guide orient="horz" pos="216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1756ED1-7C99-4CAA-A494-A46823501D3C}" type="datetimeFigureOut">
              <a:rPr lang="en-US"/>
              <a:pPr>
                <a:defRPr/>
              </a:pPr>
              <a:t>11/17/2018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41522C9-F2DD-4E11-B892-780977A75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98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C438B5A-85D7-40B8-97AC-02390B22C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857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</p:spPr>
        <p:txBody>
          <a:bodyPr vert="horz"/>
          <a:lstStyle>
            <a:lvl1pPr>
              <a:defRPr>
                <a:ln>
                  <a:noFill/>
                </a:ln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0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3402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3402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3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5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3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9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4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68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97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4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gray">
          <a:xfrm>
            <a:off x="315913" y="6553200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1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5" r:id="rId1"/>
    <p:sldLayoutId id="2147484846" r:id="rId2"/>
    <p:sldLayoutId id="2147484847" r:id="rId3"/>
    <p:sldLayoutId id="2147484848" r:id="rId4"/>
    <p:sldLayoutId id="2147484849" r:id="rId5"/>
    <p:sldLayoutId id="2147484850" r:id="rId6"/>
    <p:sldLayoutId id="2147484851" r:id="rId7"/>
    <p:sldLayoutId id="2147484852" r:id="rId8"/>
    <p:sldLayoutId id="2147484853" r:id="rId9"/>
    <p:sldLayoutId id="214748485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80" charset="-128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80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8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8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8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8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Carboxylic Acid Derivatives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8343" y="4065815"/>
            <a:ext cx="822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itchFamily="-110" charset="-128"/>
              </a:rPr>
              <a:t>Carboxylic acid derivatives are defined as compounds with functional groups that can be converted to carboxylic acids by a simple acidic or basic hydrolysis.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4"/>
          <a:stretch/>
        </p:blipFill>
        <p:spPr>
          <a:xfrm>
            <a:off x="304800" y="1859715"/>
            <a:ext cx="8534400" cy="1188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Acid Anhydrides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8343" y="4310744"/>
            <a:ext cx="8229600" cy="11255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800" kern="0" dirty="0" smtClean="0"/>
              <a:t>Acid anhydrides are activated derivatives of carboxylic acids.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4"/>
          <a:stretch/>
        </p:blipFill>
        <p:spPr>
          <a:xfrm>
            <a:off x="304800" y="1974233"/>
            <a:ext cx="8534400" cy="129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8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Naming Acid Anhydrides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8346" y="5050971"/>
            <a:ext cx="8229600" cy="97971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800" kern="0" dirty="0" smtClean="0"/>
              <a:t>Acid anhydrides are named by replacing the word </a:t>
            </a:r>
            <a:r>
              <a:rPr lang="en-US" altLang="en-US" sz="2800" i="1" kern="0" dirty="0" smtClean="0"/>
              <a:t>acid</a:t>
            </a:r>
            <a:r>
              <a:rPr lang="en-US" altLang="en-US" sz="2800" kern="0" dirty="0" smtClean="0"/>
              <a:t> with </a:t>
            </a:r>
            <a:r>
              <a:rPr lang="en-US" altLang="en-US" sz="2800" i="1" kern="0" dirty="0" smtClean="0"/>
              <a:t>anhydride</a:t>
            </a:r>
            <a:r>
              <a:rPr lang="en-US" altLang="en-US" sz="2800" kern="0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84"/>
          <a:stretch/>
        </p:blipFill>
        <p:spPr>
          <a:xfrm>
            <a:off x="1159328" y="3363686"/>
            <a:ext cx="6825343" cy="1117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>
          <a:xfrm>
            <a:off x="304800" y="1360712"/>
            <a:ext cx="8534400" cy="16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8"/>
          <a:stretch/>
        </p:blipFill>
        <p:spPr>
          <a:xfrm>
            <a:off x="304800" y="527304"/>
            <a:ext cx="8534400" cy="563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7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Spectroscopy of Carboxylic </a:t>
            </a:r>
            <a:r>
              <a:rPr lang="en-US" sz="4400" b="0" dirty="0" smtClean="0">
                <a:solidFill>
                  <a:schemeClr val="tx1"/>
                </a:solidFill>
              </a:rPr>
              <a:t/>
            </a:r>
            <a:br>
              <a:rPr lang="en-US" sz="4400" b="0" dirty="0" smtClean="0">
                <a:solidFill>
                  <a:schemeClr val="tx1"/>
                </a:solidFill>
              </a:rPr>
            </a:br>
            <a:r>
              <a:rPr lang="en-US" sz="4400" b="0" dirty="0" smtClean="0">
                <a:solidFill>
                  <a:schemeClr val="tx1"/>
                </a:solidFill>
              </a:rPr>
              <a:t>Acid </a:t>
            </a:r>
            <a:r>
              <a:rPr lang="en-US" sz="4400" b="0" dirty="0">
                <a:solidFill>
                  <a:schemeClr val="tx1"/>
                </a:solidFill>
              </a:rPr>
              <a:t>Derivatives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4"/>
          <a:stretch/>
        </p:blipFill>
        <p:spPr>
          <a:xfrm>
            <a:off x="997776" y="1818787"/>
            <a:ext cx="7405993" cy="442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Mechanism of Acyl Substitution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59224" y="1371600"/>
            <a:ext cx="800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1" dirty="0">
                <a:latin typeface="+mn-lt"/>
              </a:rPr>
              <a:t>Step 1</a:t>
            </a:r>
            <a:r>
              <a:rPr lang="en-US" altLang="en-US" sz="2000" dirty="0">
                <a:latin typeface="+mn-lt"/>
              </a:rPr>
              <a:t>: Addition of the nucleophile forms the tetrahedral intermediate.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59224" y="3878034"/>
            <a:ext cx="8553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1" dirty="0">
                <a:latin typeface="+mn-lt"/>
              </a:rPr>
              <a:t>Step 2</a:t>
            </a:r>
            <a:r>
              <a:rPr lang="en-US" altLang="en-US" sz="2000" dirty="0">
                <a:latin typeface="+mn-lt"/>
              </a:rPr>
              <a:t>: Elimination of the leaving group regenerates the </a:t>
            </a:r>
            <a:r>
              <a:rPr lang="en-US" altLang="en-US" sz="2000" dirty="0" smtClean="0">
                <a:latin typeface="+mn-lt"/>
              </a:rPr>
              <a:t>carbonyl group.</a:t>
            </a:r>
            <a:endParaRPr lang="en-US" altLang="en-US" sz="20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2"/>
          <a:stretch/>
        </p:blipFill>
        <p:spPr>
          <a:xfrm>
            <a:off x="1567544" y="2150207"/>
            <a:ext cx="5519054" cy="16934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4"/>
          <a:stretch/>
        </p:blipFill>
        <p:spPr>
          <a:xfrm>
            <a:off x="1159323" y="4487633"/>
            <a:ext cx="6400800" cy="17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Reactivity of Acid Derivatives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0"/>
          <a:stretch/>
        </p:blipFill>
        <p:spPr>
          <a:xfrm>
            <a:off x="304800" y="1231828"/>
            <a:ext cx="8534400" cy="488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0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 err="1">
                <a:solidFill>
                  <a:srgbClr val="000000"/>
                </a:solidFill>
                <a:ea typeface="ＭＳ Ｐゴシック" pitchFamily="-110" charset="-128"/>
              </a:rPr>
              <a:t>Interconversion</a:t>
            </a:r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 of Derivatives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94511" y="2590800"/>
            <a:ext cx="3799114" cy="194854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smtClean="0">
                <a:ea typeface="ＭＳ Ｐゴシック" pitchFamily="-110" charset="-128"/>
              </a:rPr>
              <a:t>More reactive derivatives can be converted to less reactive derivatives.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457200" y="1155409"/>
            <a:ext cx="4201885" cy="517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5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Hydrolysis of Acid </a:t>
            </a:r>
            <a:b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</a:br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Chlorides and Anhydrides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48334" y="4234542"/>
            <a:ext cx="8490866" cy="1676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smtClean="0">
                <a:ea typeface="ＭＳ Ｐゴシック" pitchFamily="-110" charset="-128"/>
              </a:rPr>
              <a:t>Hydrolysis occurs quickly, even in moist air with no acid or base catalyst.</a:t>
            </a:r>
          </a:p>
          <a:p>
            <a:r>
              <a:rPr lang="en-US" altLang="en-US" sz="2800" dirty="0" smtClean="0">
                <a:ea typeface="ＭＳ Ｐゴシック" pitchFamily="-110" charset="-128"/>
              </a:rPr>
              <a:t>Reagents must be protected from moisture.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7"/>
          <a:stretch/>
        </p:blipFill>
        <p:spPr>
          <a:xfrm>
            <a:off x="304800" y="2410533"/>
            <a:ext cx="8534400" cy="123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3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Saponification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348335" y="4909459"/>
            <a:ext cx="8686807" cy="947057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400" dirty="0" smtClean="0">
                <a:ea typeface="ＭＳ Ｐゴシック" pitchFamily="-110" charset="-128"/>
              </a:rPr>
              <a:t>Soaps are made by heating </a:t>
            </a:r>
            <a:r>
              <a:rPr lang="en-US" altLang="en-US" sz="2400" dirty="0" err="1" smtClean="0">
                <a:ea typeface="ＭＳ Ｐゴシック" pitchFamily="-110" charset="-128"/>
              </a:rPr>
              <a:t>NaOH</a:t>
            </a:r>
            <a:r>
              <a:rPr lang="en-US" altLang="en-US" sz="2400" dirty="0" smtClean="0">
                <a:ea typeface="ＭＳ Ｐゴシック" pitchFamily="-110" charset="-128"/>
              </a:rPr>
              <a:t> with a fat (</a:t>
            </a:r>
            <a:r>
              <a:rPr lang="en-US" altLang="en-US" sz="2400" dirty="0" err="1" smtClean="0">
                <a:ea typeface="ＭＳ Ｐゴシック" pitchFamily="-110" charset="-128"/>
              </a:rPr>
              <a:t>triester</a:t>
            </a:r>
            <a:r>
              <a:rPr lang="en-US" altLang="en-US" sz="2400" dirty="0" smtClean="0">
                <a:ea typeface="ＭＳ Ｐゴシック" pitchFamily="-110" charset="-128"/>
              </a:rPr>
              <a:t> of glycerol) to produce the sodium salt of a fatty acid</a:t>
            </a:r>
            <a:r>
              <a:rPr lang="en-US" altLang="en-US" sz="2800" dirty="0" smtClean="0">
                <a:ea typeface="ＭＳ Ｐゴシック" pitchFamily="-110" charset="-128"/>
              </a:rPr>
              <a:t>—</a:t>
            </a:r>
            <a:r>
              <a:rPr lang="en-US" altLang="en-US" sz="2400" dirty="0" smtClean="0">
                <a:ea typeface="ＭＳ Ｐゴシック" pitchFamily="-110" charset="-128"/>
              </a:rPr>
              <a:t>a soap.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7"/>
          <a:stretch/>
        </p:blipFill>
        <p:spPr>
          <a:xfrm>
            <a:off x="304800" y="1604992"/>
            <a:ext cx="8534400" cy="260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Synthesis of Acid Chlorides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8334" y="4502562"/>
            <a:ext cx="8708580" cy="96882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dirty="0" err="1">
                <a:solidFill>
                  <a:srgbClr val="000000"/>
                </a:solidFill>
                <a:ea typeface="ＭＳ Ｐゴシック" pitchFamily="-110" charset="-128"/>
              </a:rPr>
              <a:t>Thionyl</a:t>
            </a:r>
            <a:r>
              <a:rPr lang="en-US" altLang="en-US" sz="2800" dirty="0">
                <a:solidFill>
                  <a:srgbClr val="000000"/>
                </a:solidFill>
                <a:ea typeface="ＭＳ Ｐゴシック" pitchFamily="-110" charset="-128"/>
              </a:rPr>
              <a:t> chloride (SOCl</a:t>
            </a:r>
            <a:r>
              <a:rPr lang="en-US" altLang="en-US" sz="2800" baseline="-25000" dirty="0">
                <a:solidFill>
                  <a:srgbClr val="000000"/>
                </a:solidFill>
                <a:ea typeface="ＭＳ Ｐゴシック" pitchFamily="-110" charset="-128"/>
              </a:rPr>
              <a:t>2</a:t>
            </a:r>
            <a:r>
              <a:rPr lang="en-US" altLang="en-US" sz="2800" dirty="0">
                <a:solidFill>
                  <a:srgbClr val="000000"/>
                </a:solidFill>
                <a:ea typeface="ＭＳ Ｐゴシック" pitchFamily="-110" charset="-128"/>
              </a:rPr>
              <a:t>) and </a:t>
            </a:r>
            <a:r>
              <a:rPr lang="en-US" altLang="en-US" sz="2800" dirty="0" err="1">
                <a:solidFill>
                  <a:srgbClr val="000000"/>
                </a:solidFill>
                <a:ea typeface="ＭＳ Ｐゴシック" pitchFamily="-110" charset="-128"/>
              </a:rPr>
              <a:t>oxalyl</a:t>
            </a:r>
            <a:r>
              <a:rPr lang="en-US" altLang="en-US" sz="2800" dirty="0">
                <a:solidFill>
                  <a:srgbClr val="000000"/>
                </a:solidFill>
                <a:ea typeface="ＭＳ Ｐゴシック" pitchFamily="-110" charset="-128"/>
              </a:rPr>
              <a:t> chloride (COCl</a:t>
            </a:r>
            <a:r>
              <a:rPr lang="en-US" altLang="en-US" sz="2800" baseline="-25000" dirty="0">
                <a:solidFill>
                  <a:srgbClr val="000000"/>
                </a:solidFill>
                <a:ea typeface="ＭＳ Ｐゴシック" pitchFamily="-110" charset="-128"/>
              </a:rPr>
              <a:t>2</a:t>
            </a:r>
            <a:r>
              <a:rPr lang="en-US" altLang="en-US" sz="2800" dirty="0">
                <a:solidFill>
                  <a:srgbClr val="000000"/>
                </a:solidFill>
                <a:ea typeface="ＭＳ Ｐゴシック" pitchFamily="-110" charset="-128"/>
              </a:rPr>
              <a:t>) are the most convenient reagents because they produce only gaseous side products.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" b="13990"/>
          <a:stretch/>
        </p:blipFill>
        <p:spPr bwMode="auto">
          <a:xfrm>
            <a:off x="348334" y="2356427"/>
            <a:ext cx="8490866" cy="106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85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Some Naturally Occurring Esters and Amides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"/>
          <a:stretch/>
        </p:blipFill>
        <p:spPr>
          <a:xfrm>
            <a:off x="740228" y="2006890"/>
            <a:ext cx="7554686" cy="410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7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Acid Chloride Reactions (1)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7"/>
          <a:stretch/>
        </p:blipFill>
        <p:spPr>
          <a:xfrm>
            <a:off x="304800" y="1486989"/>
            <a:ext cx="8534400" cy="42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Formation of Lactones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8334" y="1488168"/>
            <a:ext cx="807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en-US" sz="2400" dirty="0" smtClean="0">
                <a:ea typeface="ＭＳ Ｐゴシック" pitchFamily="-110" charset="-128"/>
              </a:rPr>
              <a:t>Formation is favored for five- and six-membered rings.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48333" y="3722915"/>
            <a:ext cx="849086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altLang="en-US" dirty="0" smtClean="0"/>
              <a:t>For </a:t>
            </a:r>
            <a:r>
              <a:rPr lang="en-US" altLang="en-US" dirty="0"/>
              <a:t>larger rings, remove water to shift </a:t>
            </a:r>
            <a:r>
              <a:rPr lang="en-US" altLang="en-US" dirty="0" smtClean="0"/>
              <a:t>equilibrium toward </a:t>
            </a:r>
            <a:r>
              <a:rPr lang="en-US" altLang="en-US" dirty="0"/>
              <a:t>products.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3"/>
          <a:stretch/>
        </p:blipFill>
        <p:spPr>
          <a:xfrm>
            <a:off x="1812467" y="2217089"/>
            <a:ext cx="5225134" cy="1211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3"/>
          <a:stretch/>
        </p:blipFill>
        <p:spPr>
          <a:xfrm>
            <a:off x="304800" y="4749121"/>
            <a:ext cx="8534400" cy="158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Formation of Lactams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337448" y="4582888"/>
            <a:ext cx="8654152" cy="1828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600" dirty="0" smtClean="0">
                <a:solidFill>
                  <a:srgbClr val="000000"/>
                </a:solidFill>
                <a:ea typeface="ＭＳ Ｐゴシック" pitchFamily="-110" charset="-128"/>
              </a:rPr>
              <a:t>Five-membered lactams (</a:t>
            </a:r>
            <a:r>
              <a:rPr lang="en-US" altLang="en-US" sz="2600" i="1" dirty="0" smtClean="0">
                <a:solidFill>
                  <a:srgbClr val="000000"/>
                </a:solidFill>
                <a:latin typeface="Symbol" pitchFamily="18" charset="2"/>
                <a:ea typeface="ＭＳ Ｐゴシック" pitchFamily="-110" charset="-128"/>
                <a:sym typeface="Symbol"/>
              </a:rPr>
              <a:t></a:t>
            </a:r>
            <a:r>
              <a:rPr lang="en-US" altLang="en-US" sz="2600" dirty="0" smtClean="0">
                <a:solidFill>
                  <a:srgbClr val="000000"/>
                </a:solidFill>
                <a:ea typeface="ＭＳ Ｐゴシック" pitchFamily="-110" charset="-128"/>
              </a:rPr>
              <a:t>-lactams) and six-membered lactams (</a:t>
            </a:r>
            <a:r>
              <a:rPr lang="en-US" altLang="en-US" sz="2600" i="1" dirty="0" smtClean="0">
                <a:solidFill>
                  <a:srgbClr val="000000"/>
                </a:solidFill>
                <a:latin typeface="Symbol" pitchFamily="18" charset="2"/>
                <a:ea typeface="ＭＳ Ｐゴシック" pitchFamily="-110" charset="-128"/>
                <a:sym typeface="Symbol"/>
              </a:rPr>
              <a:t> </a:t>
            </a:r>
            <a:r>
              <a:rPr lang="en-US" altLang="en-US" sz="2600" dirty="0" smtClean="0">
                <a:solidFill>
                  <a:srgbClr val="000000"/>
                </a:solidFill>
                <a:ea typeface="ＭＳ Ｐゴシック" pitchFamily="-110" charset="-128"/>
              </a:rPr>
              <a:t>-lactams) often form on heating or adding a dehydrating agent to the appropriate </a:t>
            </a:r>
            <a:r>
              <a:rPr lang="en-US" altLang="en-US" sz="2600" i="1" dirty="0">
                <a:solidFill>
                  <a:srgbClr val="000000"/>
                </a:solidFill>
                <a:latin typeface="Symbol" pitchFamily="18" charset="2"/>
                <a:ea typeface="ＭＳ Ｐゴシック" pitchFamily="-110" charset="-128"/>
                <a:sym typeface="Symbol"/>
              </a:rPr>
              <a:t> </a:t>
            </a:r>
            <a:r>
              <a:rPr lang="en-US" altLang="en-US" sz="2600" dirty="0" smtClean="0">
                <a:solidFill>
                  <a:srgbClr val="000000"/>
                </a:solidFill>
                <a:ea typeface="ＭＳ Ｐゴシック" pitchFamily="-110" charset="-128"/>
              </a:rPr>
              <a:t>-amino acid or </a:t>
            </a:r>
            <a:br>
              <a:rPr lang="en-US" altLang="en-US" sz="2600" dirty="0" smtClean="0">
                <a:solidFill>
                  <a:srgbClr val="000000"/>
                </a:solidFill>
                <a:ea typeface="ＭＳ Ｐゴシック" pitchFamily="-110" charset="-128"/>
              </a:rPr>
            </a:br>
            <a:r>
              <a:rPr lang="en-US" altLang="en-US" sz="2600" i="1" dirty="0">
                <a:solidFill>
                  <a:srgbClr val="000000"/>
                </a:solidFill>
                <a:latin typeface="Symbol" pitchFamily="18" charset="2"/>
                <a:ea typeface="ＭＳ Ｐゴシック" pitchFamily="-110" charset="-128"/>
                <a:sym typeface="Symbol"/>
              </a:rPr>
              <a:t> </a:t>
            </a:r>
            <a:r>
              <a:rPr lang="en-US" altLang="en-US" sz="2600" dirty="0" smtClean="0">
                <a:solidFill>
                  <a:srgbClr val="000000"/>
                </a:solidFill>
                <a:ea typeface="ＭＳ Ｐゴシック" pitchFamily="-110" charset="-128"/>
              </a:rPr>
              <a:t>-amino acid.</a:t>
            </a:r>
            <a:endParaRPr lang="en-US" altLang="en-US" sz="2600" dirty="0" smtClean="0">
              <a:ea typeface="ＭＳ Ｐゴシック" pitchFamily="-110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7"/>
          <a:stretch/>
        </p:blipFill>
        <p:spPr>
          <a:xfrm>
            <a:off x="1850567" y="1355368"/>
            <a:ext cx="5627914" cy="283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3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l-GR" altLang="en-US" sz="4400" b="0" i="1" dirty="0" smtClean="0">
                <a:solidFill>
                  <a:srgbClr val="000000"/>
                </a:solidFill>
                <a:latin typeface="Symbol" charset="2"/>
                <a:ea typeface="ＭＳ Ｐゴシック" pitchFamily="-110" charset="-128"/>
                <a:cs typeface="Symbol" charset="2"/>
                <a:sym typeface="Symbol"/>
              </a:rPr>
              <a:t></a:t>
            </a:r>
            <a:r>
              <a:rPr lang="en-US" altLang="en-US" sz="4400" b="0" dirty="0" smtClean="0">
                <a:solidFill>
                  <a:srgbClr val="000000"/>
                </a:solidFill>
                <a:ea typeface="ＭＳ Ｐゴシック" pitchFamily="-110" charset="-128"/>
                <a:cs typeface="Arial"/>
              </a:rPr>
              <a:t>-</a:t>
            </a:r>
            <a:r>
              <a:rPr lang="en-US" altLang="en-US" sz="4400" b="0" dirty="0" smtClean="0">
                <a:solidFill>
                  <a:srgbClr val="000000"/>
                </a:solidFill>
                <a:ea typeface="ＭＳ Ｐゴシック" pitchFamily="-110" charset="-128"/>
              </a:rPr>
              <a:t>Lactams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48333" y="4278085"/>
            <a:ext cx="8665037" cy="142602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smtClean="0">
                <a:ea typeface="ＭＳ Ｐゴシック" pitchFamily="-110" charset="-128"/>
              </a:rPr>
              <a:t>Unusually reactive, four-membered ring amides are capable of acylating a variety of nucleophiles.</a:t>
            </a:r>
          </a:p>
          <a:p>
            <a:pPr>
              <a:lnSpc>
                <a:spcPct val="90000"/>
              </a:lnSpc>
            </a:pPr>
            <a:r>
              <a:rPr lang="en-US" altLang="en-US" sz="2400" smtClean="0">
                <a:ea typeface="ＭＳ Ｐゴシック" pitchFamily="-110" charset="-128"/>
              </a:rPr>
              <a:t>They are found in three important classes of antibiotics: </a:t>
            </a:r>
            <a:r>
              <a:rPr lang="en-US" altLang="en-US" sz="2400" i="1" smtClean="0">
                <a:ea typeface="ＭＳ Ｐゴシック" pitchFamily="-110" charset="-128"/>
              </a:rPr>
              <a:t>penicillins, cephalosporins, </a:t>
            </a:r>
            <a:r>
              <a:rPr lang="en-US" altLang="en-US" sz="2400" smtClean="0">
                <a:ea typeface="ＭＳ Ｐゴシック" pitchFamily="-110" charset="-128"/>
              </a:rPr>
              <a:t>and</a:t>
            </a:r>
            <a:r>
              <a:rPr lang="en-US" altLang="en-US" sz="2400" i="1" smtClean="0">
                <a:ea typeface="ＭＳ Ｐゴシック" pitchFamily="-110" charset="-128"/>
              </a:rPr>
              <a:t> carbapenems</a:t>
            </a:r>
            <a:r>
              <a:rPr lang="en-US" altLang="en-US" sz="2400" smtClean="0">
                <a:ea typeface="ＭＳ Ｐゴシック" pitchFamily="-110" charset="-128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3"/>
          <a:stretch/>
        </p:blipFill>
        <p:spPr>
          <a:xfrm>
            <a:off x="304800" y="2026920"/>
            <a:ext cx="8534400" cy="157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Action of </a:t>
            </a:r>
            <a:r>
              <a:rPr lang="el-GR" altLang="en-US" sz="4400" b="0" i="1" dirty="0" smtClean="0">
                <a:solidFill>
                  <a:srgbClr val="000000"/>
                </a:solidFill>
                <a:latin typeface="Symbol" charset="2"/>
                <a:ea typeface="ＭＳ Ｐゴシック" pitchFamily="-110" charset="-128"/>
                <a:cs typeface="Symbol" charset="2"/>
                <a:sym typeface="Symbol"/>
              </a:rPr>
              <a:t></a:t>
            </a:r>
            <a:r>
              <a:rPr lang="en-US" altLang="en-US" sz="4400" b="0" dirty="0" smtClean="0">
                <a:solidFill>
                  <a:srgbClr val="000000"/>
                </a:solidFill>
                <a:ea typeface="ＭＳ Ｐゴシック" pitchFamily="-110" charset="-128"/>
              </a:rPr>
              <a:t>-Lactam </a:t>
            </a:r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Antibiotics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685800" y="4648200"/>
            <a:ext cx="7772400" cy="160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-110" charset="-128"/>
              </a:rPr>
              <a:t>The </a:t>
            </a:r>
            <a:r>
              <a:rPr lang="el-GR" altLang="en-US" sz="2400" i="1" smtClean="0">
                <a:solidFill>
                  <a:srgbClr val="000000"/>
                </a:solidFill>
                <a:latin typeface="Symbol" charset="2"/>
                <a:ea typeface="ＭＳ Ｐゴシック" pitchFamily="-110" charset="-128"/>
                <a:cs typeface="Symbol" charset="2"/>
                <a:sym typeface="Symbol"/>
              </a:rPr>
              <a:t></a:t>
            </a:r>
            <a:r>
              <a:rPr lang="en-US" altLang="en-US" sz="2400" smtClean="0">
                <a:ea typeface="ＭＳ Ｐゴシック" pitchFamily="-110" charset="-128"/>
              </a:rPr>
              <a:t>-</a:t>
            </a:r>
            <a:r>
              <a:rPr lang="en-US" altLang="en-US" sz="2400" dirty="0" smtClean="0">
                <a:ea typeface="ＭＳ Ｐゴシック" pitchFamily="-110" charset="-128"/>
              </a:rPr>
              <a:t>lactams work by interfering with the synthesis of bacterial cell walls.  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-110" charset="-128"/>
              </a:rPr>
              <a:t>The </a:t>
            </a:r>
            <a:r>
              <a:rPr lang="en-US" altLang="en-US" sz="2400" dirty="0" err="1" smtClean="0">
                <a:ea typeface="ＭＳ Ｐゴシック" pitchFamily="-110" charset="-128"/>
              </a:rPr>
              <a:t>acylated</a:t>
            </a:r>
            <a:r>
              <a:rPr lang="en-US" altLang="en-US" sz="2400" dirty="0" smtClean="0">
                <a:ea typeface="ＭＳ Ｐゴシック" pitchFamily="-110" charset="-128"/>
              </a:rPr>
              <a:t> enzyme is inactive for synthesis of the cell wall protein.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6"/>
          <a:stretch/>
        </p:blipFill>
        <p:spPr>
          <a:xfrm>
            <a:off x="779746" y="1695551"/>
            <a:ext cx="7438884" cy="280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Polycarbonate Synthesis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348334" y="4757062"/>
            <a:ext cx="8643266" cy="1676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Polycarbonates are polymers bonded to the carbonate ester linkage.</a:t>
            </a:r>
            <a:endParaRPr lang="en-US" altLang="en-US" sz="2400" dirty="0" smtClean="0">
              <a:ea typeface="ＭＳ Ｐゴシック" pitchFamily="-110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The </a:t>
            </a:r>
            <a:r>
              <a:rPr lang="en-US" altLang="en-US" sz="2400" dirty="0" err="1" smtClean="0">
                <a:solidFill>
                  <a:srgbClr val="000000"/>
                </a:solidFill>
                <a:ea typeface="ＭＳ Ｐゴシック" pitchFamily="-110" charset="-128"/>
              </a:rPr>
              <a:t>diol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 used to make Lexan</a:t>
            </a:r>
            <a:r>
              <a:rPr lang="en-US" altLang="en-US" sz="2400" baseline="30000" dirty="0" smtClean="0">
                <a:solidFill>
                  <a:srgbClr val="000000"/>
                </a:solidFill>
                <a:ea typeface="ＭＳ Ｐゴシック" pitchFamily="-110" charset="-128"/>
              </a:rPr>
              <a:t>®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 is a phenol called </a:t>
            </a:r>
            <a:b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</a:br>
            <a:r>
              <a:rPr lang="en-US" altLang="en-US" sz="2400" dirty="0" err="1" smtClean="0">
                <a:solidFill>
                  <a:srgbClr val="000000"/>
                </a:solidFill>
                <a:ea typeface="ＭＳ Ｐゴシック" pitchFamily="-110" charset="-128"/>
              </a:rPr>
              <a:t>bisphenol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 A, a common intermediate in polyester and polyurethane synthesis.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4"/>
          <a:stretch/>
        </p:blipFill>
        <p:spPr>
          <a:xfrm>
            <a:off x="674910" y="1193072"/>
            <a:ext cx="7990113" cy="316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8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  <a:ea typeface="ＭＳ Ｐゴシック" pitchFamily="-110" charset="-128"/>
              </a:rPr>
              <a:t>Synthesis of Polyurethanes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48334" y="4953000"/>
            <a:ext cx="7772400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smtClean="0">
                <a:solidFill>
                  <a:srgbClr val="000000"/>
                </a:solidFill>
                <a:ea typeface="ＭＳ Ｐゴシック" pitchFamily="-110" charset="-128"/>
              </a:rPr>
              <a:t>Reaction of</a:t>
            </a:r>
            <a:r>
              <a:rPr lang="en-US" altLang="en-US" sz="2400" i="1" smtClean="0">
                <a:solidFill>
                  <a:srgbClr val="000000"/>
                </a:solidFill>
                <a:ea typeface="ＭＳ Ｐゴシック" pitchFamily="-110" charset="-128"/>
              </a:rPr>
              <a:t> </a:t>
            </a:r>
            <a:r>
              <a:rPr lang="en-US" altLang="en-US" sz="2400" b="1" smtClean="0">
                <a:solidFill>
                  <a:srgbClr val="000000"/>
                </a:solidFill>
                <a:ea typeface="ＭＳ Ｐゴシック" pitchFamily="-110" charset="-128"/>
              </a:rPr>
              <a:t>toluene diisocyanate</a:t>
            </a:r>
            <a:r>
              <a:rPr lang="en-US" altLang="en-US" sz="2400" i="1" smtClean="0">
                <a:solidFill>
                  <a:srgbClr val="000000"/>
                </a:solidFill>
                <a:ea typeface="ＭＳ Ｐゴシック" pitchFamily="-110" charset="-128"/>
              </a:rPr>
              <a:t> </a:t>
            </a:r>
            <a:r>
              <a:rPr lang="en-US" altLang="en-US" sz="2400" smtClean="0">
                <a:solidFill>
                  <a:srgbClr val="000000"/>
                </a:solidFill>
                <a:ea typeface="ＭＳ Ｐゴシック" pitchFamily="-110" charset="-128"/>
              </a:rPr>
              <a:t>with ethylene glycol produces one of the most common forms of polyurethanes.</a:t>
            </a:r>
            <a:endParaRPr lang="en-US" altLang="en-US" sz="2400" dirty="0" smtClean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7"/>
          <a:stretch/>
        </p:blipFill>
        <p:spPr>
          <a:xfrm>
            <a:off x="304800" y="1571461"/>
            <a:ext cx="8534400" cy="281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0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Common and Systematic Names for </a:t>
            </a:r>
            <a:r>
              <a:rPr lang="en-US" sz="4400" b="0" dirty="0" smtClean="0">
                <a:solidFill>
                  <a:schemeClr val="tx1"/>
                </a:solidFill>
              </a:rPr>
              <a:t>Some </a:t>
            </a:r>
            <a:r>
              <a:rPr lang="en-US" sz="4400" b="0" dirty="0">
                <a:solidFill>
                  <a:schemeClr val="tx1"/>
                </a:solidFill>
              </a:rPr>
              <a:t>Acids, Alcohols, and Esters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7"/>
          <a:stretch/>
        </p:blipFill>
        <p:spPr>
          <a:xfrm>
            <a:off x="304800" y="2562933"/>
            <a:ext cx="8534400" cy="366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9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Lactones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8342" y="5216638"/>
            <a:ext cx="8708571" cy="134506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600" kern="0" dirty="0" smtClean="0">
                <a:solidFill>
                  <a:srgbClr val="000000"/>
                </a:solidFill>
              </a:rPr>
              <a:t>Cyclic esters are called lactones.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600" kern="0" dirty="0" smtClean="0">
                <a:solidFill>
                  <a:srgbClr val="000000"/>
                </a:solidFill>
              </a:rPr>
              <a:t>The IUPAC names of lactones are derived by adding the term lactone at the end of the parent acid.</a:t>
            </a:r>
            <a:endParaRPr lang="en-US" altLang="en-US" sz="2600" kern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7"/>
          <a:stretch/>
        </p:blipFill>
        <p:spPr>
          <a:xfrm>
            <a:off x="1687284" y="1150838"/>
            <a:ext cx="5747657" cy="1849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9"/>
          <a:stretch/>
        </p:blipFill>
        <p:spPr>
          <a:xfrm>
            <a:off x="1061355" y="3166368"/>
            <a:ext cx="6999514" cy="17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Amides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8343" y="3950154"/>
            <a:ext cx="8229600" cy="14843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800" kern="0" dirty="0" smtClean="0">
                <a:solidFill>
                  <a:srgbClr val="000000"/>
                </a:solidFill>
              </a:rPr>
              <a:t>An amide is a composite of a carboxylic acid and ammonia or an amine.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800" kern="0" dirty="0" smtClean="0">
                <a:solidFill>
                  <a:srgbClr val="000000"/>
                </a:solidFill>
              </a:rPr>
              <a:t>Ammonium salts are converted to amides at high temperatures.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37"/>
          <a:stretch/>
        </p:blipFill>
        <p:spPr>
          <a:xfrm>
            <a:off x="304800" y="2002536"/>
            <a:ext cx="8534400" cy="78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Lactams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8346" y="4974772"/>
            <a:ext cx="8229600" cy="13541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800" kern="0" dirty="0" smtClean="0"/>
              <a:t>Cyclic amides are called lactams.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800" kern="0" dirty="0" smtClean="0"/>
              <a:t>Lactams are named by adding the term </a:t>
            </a:r>
            <a:r>
              <a:rPr lang="en-US" altLang="en-US" sz="2800" i="1" kern="0" dirty="0" smtClean="0"/>
              <a:t>lactam</a:t>
            </a:r>
            <a:r>
              <a:rPr lang="en-US" altLang="en-US" sz="2800" kern="0" dirty="0" smtClean="0"/>
              <a:t> at the end of the IUPAC name of the parent acid.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0"/>
          <a:stretch/>
        </p:blipFill>
        <p:spPr>
          <a:xfrm>
            <a:off x="525771" y="1121228"/>
            <a:ext cx="7874749" cy="357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3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Acid Halides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8346" y="4332514"/>
            <a:ext cx="8000997" cy="141514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800" kern="0" dirty="0" smtClean="0"/>
              <a:t>Acid halides are also called acyl halides. 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800" kern="0" dirty="0" smtClean="0"/>
              <a:t>Acid halides are activated derivatives used in the synthesis of other acyl compounds such as an ester.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2"/>
          <a:stretch/>
        </p:blipFill>
        <p:spPr>
          <a:xfrm>
            <a:off x="304800" y="1997311"/>
            <a:ext cx="8534400" cy="14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3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Acid Halides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8346" y="4376057"/>
            <a:ext cx="8229600" cy="11255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800" kern="0" dirty="0" smtClean="0"/>
              <a:t>Acid halides are named by replacing the -</a:t>
            </a:r>
            <a:r>
              <a:rPr lang="en-US" altLang="en-US" sz="2800" i="1" kern="0" dirty="0" err="1" smtClean="0"/>
              <a:t>ic</a:t>
            </a:r>
            <a:r>
              <a:rPr lang="en-US" altLang="en-US" sz="2800" i="1" kern="0" dirty="0" smtClean="0"/>
              <a:t> acid </a:t>
            </a:r>
            <a:r>
              <a:rPr lang="en-US" altLang="en-US" sz="2800" kern="0" dirty="0" smtClean="0"/>
              <a:t>suffix name with -</a:t>
            </a:r>
            <a:r>
              <a:rPr lang="en-US" altLang="en-US" sz="2800" i="1" kern="0" dirty="0" err="1" smtClean="0"/>
              <a:t>yl</a:t>
            </a:r>
            <a:r>
              <a:rPr lang="en-US" altLang="en-US" sz="2800" kern="0" dirty="0" smtClean="0"/>
              <a:t> and the halide name.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91"/>
          <a:stretch/>
        </p:blipFill>
        <p:spPr>
          <a:xfrm>
            <a:off x="304800" y="1700784"/>
            <a:ext cx="8534400" cy="131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4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Acid Anhydrides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8346" y="4147456"/>
            <a:ext cx="82296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marL="347472" indent="-347472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2800" dirty="0"/>
              <a:t>The word anhydride means “without water.”</a:t>
            </a:r>
          </a:p>
          <a:p>
            <a:pPr marL="347472" indent="-347472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2800" dirty="0"/>
              <a:t>An acid anhydride contains two molecules of acid, with loss of a molecule of water.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38"/>
          <a:stretch/>
        </p:blipFill>
        <p:spPr>
          <a:xfrm>
            <a:off x="304800" y="2053480"/>
            <a:ext cx="8534400" cy="112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15156</TotalTime>
  <Words>561</Words>
  <Application>Microsoft Office PowerPoint</Application>
  <PresentationFormat>On-screen Show (4:3)</PresentationFormat>
  <Paragraphs>82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HA5Lect_template</vt:lpstr>
      <vt:lpstr>Carboxylic Acid Derivatives</vt:lpstr>
      <vt:lpstr>Some Naturally Occurring Esters and Amides</vt:lpstr>
      <vt:lpstr>Common and Systematic Names for Some Acids, Alcohols, and Esters</vt:lpstr>
      <vt:lpstr>Lactones</vt:lpstr>
      <vt:lpstr>Amides</vt:lpstr>
      <vt:lpstr>Lactams</vt:lpstr>
      <vt:lpstr>Acid Halides</vt:lpstr>
      <vt:lpstr>Acid Halides</vt:lpstr>
      <vt:lpstr>Acid Anhydrides</vt:lpstr>
      <vt:lpstr>Acid Anhydrides</vt:lpstr>
      <vt:lpstr>Naming Acid Anhydrides</vt:lpstr>
      <vt:lpstr>PowerPoint Presentation</vt:lpstr>
      <vt:lpstr>Spectroscopy of Carboxylic  Acid Derivatives</vt:lpstr>
      <vt:lpstr>Mechanism of Acyl Substitution</vt:lpstr>
      <vt:lpstr>Reactivity of Acid Derivatives</vt:lpstr>
      <vt:lpstr>Interconversion of Derivatives</vt:lpstr>
      <vt:lpstr>Hydrolysis of Acid  Chlorides and Anhydrides</vt:lpstr>
      <vt:lpstr>Saponification</vt:lpstr>
      <vt:lpstr>Synthesis of Acid Chlorides</vt:lpstr>
      <vt:lpstr>Acid Chloride Reactions (1)</vt:lpstr>
      <vt:lpstr>Formation of Lactones</vt:lpstr>
      <vt:lpstr>Formation of Lactams</vt:lpstr>
      <vt:lpstr>-Lactams</vt:lpstr>
      <vt:lpstr>Action of -Lactam Antibiotics</vt:lpstr>
      <vt:lpstr>Polycarbonate Synthesis</vt:lpstr>
      <vt:lpstr>Synthesis of Polyurethanes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tsherlock</cp:lastModifiedBy>
  <cp:revision>327</cp:revision>
  <dcterms:created xsi:type="dcterms:W3CDTF">2007-09-26T05:29:17Z</dcterms:created>
  <dcterms:modified xsi:type="dcterms:W3CDTF">2018-11-17T15:27:19Z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