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318" r:id="rId11"/>
    <p:sldId id="320" r:id="rId12"/>
    <p:sldId id="269" r:id="rId13"/>
    <p:sldId id="274" r:id="rId14"/>
    <p:sldId id="280" r:id="rId15"/>
    <p:sldId id="290" r:id="rId16"/>
    <p:sldId id="291" r:id="rId17"/>
    <p:sldId id="292" r:id="rId18"/>
    <p:sldId id="293" r:id="rId19"/>
    <p:sldId id="315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964"/>
    <p:restoredTop sz="91977" autoAdjust="0"/>
  </p:normalViewPr>
  <p:slideViewPr>
    <p:cSldViewPr showGuides="1">
      <p:cViewPr>
        <p:scale>
          <a:sx n="88" d="100"/>
          <a:sy n="88" d="100"/>
        </p:scale>
        <p:origin x="-1531" y="216"/>
      </p:cViewPr>
      <p:guideLst>
        <p:guide orient="horz" pos="2352"/>
        <p:guide orient="horz" pos="528"/>
        <p:guide orient="horz" pos="1152"/>
        <p:guide pos="288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Times New Roman" pitchFamily="-110" charset="-52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-110" charset="-52"/>
              </a:defRPr>
            </a:lvl1pPr>
          </a:lstStyle>
          <a:p>
            <a:pPr>
              <a:defRPr/>
            </a:pPr>
            <a:fld id="{32F65216-974F-479E-B603-CD7B31BA80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9896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7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7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7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7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FD3E076F-D1C7-4E81-83A7-2B73FC982789}" type="slidenum">
              <a:rPr lang="en-US" altLang="en-US" sz="1200">
                <a:latin typeface="Times New Roman" pitchFamily="-110" charset="-52"/>
              </a:rPr>
              <a:pPr/>
              <a:t>1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1734F766-251B-4664-989A-BF9F26CA5B25}" type="slidenum">
              <a:rPr lang="en-US" altLang="en-US" sz="1200">
                <a:latin typeface="Times New Roman" pitchFamily="-110" charset="-52"/>
              </a:rPr>
              <a:pPr/>
              <a:t>10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CD3557A-2F94-4EA8-96CE-44329DE9357C}" type="slidenum">
              <a:rPr lang="en-US" altLang="en-US" sz="1200">
                <a:latin typeface="Times New Roman" pitchFamily="-110" charset="-52"/>
              </a:rPr>
              <a:pPr/>
              <a:t>12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7B228D67-D0FE-4555-9E71-2B2BD3662B8F}" type="slidenum">
              <a:rPr lang="en-US" altLang="en-US" sz="1200">
                <a:latin typeface="Times New Roman" pitchFamily="-110" charset="-52"/>
              </a:rPr>
              <a:pPr/>
              <a:t>13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C47CFE1E-A651-4C2B-8CBC-EAD67DF6B97C}" type="slidenum">
              <a:rPr lang="en-US" altLang="en-US" sz="1200">
                <a:latin typeface="Times New Roman" pitchFamily="-110" charset="-52"/>
              </a:rPr>
              <a:pPr/>
              <a:t>14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CE123A58-D9E2-44A6-94B6-574E54FDDDC7}" type="slidenum">
              <a:rPr lang="en-US" altLang="en-US" sz="1200">
                <a:latin typeface="Times New Roman" pitchFamily="-110" charset="-52"/>
              </a:rPr>
              <a:pPr/>
              <a:t>15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D82FA57D-FB7C-4783-90AF-4BB3D849B274}" type="slidenum">
              <a:rPr lang="en-US" altLang="en-US" sz="1200">
                <a:latin typeface="Times New Roman" pitchFamily="-110" charset="-52"/>
              </a:rPr>
              <a:pPr/>
              <a:t>16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62F6A19D-61DF-4E28-8375-86B9A49AEB7B}" type="slidenum">
              <a:rPr lang="en-US" altLang="en-US" sz="1200">
                <a:latin typeface="Times New Roman" pitchFamily="-110" charset="-52"/>
              </a:rPr>
              <a:pPr/>
              <a:t>17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42788E89-8354-4634-A6DA-63B466381DCC}" type="slidenum">
              <a:rPr lang="en-US" altLang="en-US" sz="1200">
                <a:latin typeface="Times New Roman" pitchFamily="-110" charset="-52"/>
              </a:rPr>
              <a:pPr/>
              <a:t>18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30ED523A-0640-4210-A442-08F8B2F9B733}" type="slidenum">
              <a:rPr lang="en-US" altLang="en-US" sz="1200">
                <a:latin typeface="Times New Roman" pitchFamily="-110" charset="-52"/>
              </a:rPr>
              <a:pPr/>
              <a:t>19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862C77EF-361A-4467-89D2-8D05B3BBDEFA}" type="slidenum">
              <a:rPr lang="en-US" altLang="en-US" sz="1200">
                <a:latin typeface="Times New Roman" pitchFamily="-110" charset="-52"/>
              </a:rPr>
              <a:pPr/>
              <a:t>20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BB1DB7B-816D-43C8-BC0B-751B10C393B1}" type="slidenum">
              <a:rPr lang="en-US" altLang="en-US" sz="1200">
                <a:latin typeface="Times New Roman" pitchFamily="-110" charset="-52"/>
              </a:rPr>
              <a:pPr/>
              <a:t>2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A5F36F02-7BBC-47FD-ABA3-203EB671F4E8}" type="slidenum">
              <a:rPr lang="en-US" altLang="en-US" sz="1200">
                <a:latin typeface="Times New Roman" pitchFamily="-110" charset="-52"/>
              </a:rPr>
              <a:pPr/>
              <a:t>3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F2E0CE92-084F-46AF-9462-8F91F37B5C65}" type="slidenum">
              <a:rPr lang="en-US" altLang="en-US" sz="1200">
                <a:latin typeface="Times New Roman" pitchFamily="-110" charset="-52"/>
              </a:rPr>
              <a:pPr/>
              <a:t>4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956A2F61-5D4E-4227-A149-81974A313EA3}" type="slidenum">
              <a:rPr lang="en-US" altLang="en-US" sz="1200">
                <a:latin typeface="Times New Roman" pitchFamily="-110" charset="-52"/>
              </a:rPr>
              <a:pPr/>
              <a:t>5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4F024B56-0521-4178-9C06-E37FF652265D}" type="slidenum">
              <a:rPr lang="en-US" altLang="en-US" sz="1200">
                <a:latin typeface="Times New Roman" pitchFamily="-110" charset="-52"/>
              </a:rPr>
              <a:pPr/>
              <a:t>6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CF247B6D-7AE8-46CE-9C6A-C1ED3B15320A}" type="slidenum">
              <a:rPr lang="en-US" altLang="en-US" sz="1200">
                <a:latin typeface="Times New Roman" pitchFamily="-110" charset="-52"/>
              </a:rPr>
              <a:pPr/>
              <a:t>7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862CC993-B5CA-4FA5-A570-10BF2EA24D3F}" type="slidenum">
              <a:rPr lang="en-US" altLang="en-US" sz="1200">
                <a:latin typeface="Times New Roman" pitchFamily="-110" charset="-52"/>
              </a:rPr>
              <a:pPr/>
              <a:t>8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-110" charset="-52"/>
              <a:ea typeface="ＭＳ Ｐゴシック" pitchFamily="-110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E292B00C-D55F-4C77-9555-119AB9D707B8}" type="slidenum">
              <a:rPr lang="en-US" altLang="en-US" sz="1200">
                <a:latin typeface="Times New Roman" pitchFamily="-110" charset="-52"/>
              </a:rPr>
              <a:pPr/>
              <a:t>9</a:t>
            </a:fld>
            <a:endParaRPr lang="en-US" altLang="en-US" sz="1200">
              <a:latin typeface="Times New Roman" pitchFamily="-110" charset="-5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161925" y="6461125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© </a:t>
            </a:r>
            <a:r>
              <a:rPr lang="en-US" altLang="en-US" sz="1000" dirty="0" smtClean="0">
                <a:solidFill>
                  <a:srgbClr val="000000"/>
                </a:solidFill>
              </a:rPr>
              <a:t>2017 </a:t>
            </a:r>
            <a:r>
              <a:rPr lang="en-US" altLang="en-US" sz="1000" dirty="0">
                <a:solidFill>
                  <a:srgbClr val="000000"/>
                </a:solidFill>
              </a:rPr>
              <a:t>Pearson Education, Inc.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7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2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62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2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8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161925" y="6461125"/>
            <a:ext cx="220027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© </a:t>
            </a:r>
            <a:r>
              <a:rPr lang="en-US" altLang="en-US" sz="1000" dirty="0" smtClean="0">
                <a:solidFill>
                  <a:srgbClr val="000000"/>
                </a:solidFill>
              </a:rPr>
              <a:t>2017 </a:t>
            </a:r>
            <a:r>
              <a:rPr lang="en-US" altLang="en-US" sz="1000" dirty="0">
                <a:solidFill>
                  <a:srgbClr val="000000"/>
                </a:solidFill>
              </a:rPr>
              <a:t>Pearson Education, Inc.</a:t>
            </a:r>
            <a:endParaRPr lang="en-US" altLang="en-US" sz="1000" b="1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29" r:id="rId2"/>
    <p:sldLayoutId id="2147483831" r:id="rId3"/>
    <p:sldLayoutId id="2147483832" r:id="rId4"/>
    <p:sldLayoutId id="2147483833" r:id="rId5"/>
    <p:sldLayoutId id="2147483834" r:id="rId6"/>
    <p:sldLayoutId id="2147483840" r:id="rId7"/>
    <p:sldLayoutId id="2147483841" r:id="rId8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/>
          <a:cs typeface="ＭＳ Ｐゴシック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3200">
          <a:solidFill>
            <a:schemeClr val="tx1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800">
          <a:solidFill>
            <a:schemeClr val="tx1"/>
          </a:solidFill>
          <a:latin typeface="+mn-lt"/>
          <a:ea typeface="ＭＳ Ｐゴシック" pitchFamily="7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400">
          <a:solidFill>
            <a:schemeClr val="tx1"/>
          </a:solidFill>
          <a:latin typeface="+mn-lt"/>
          <a:ea typeface="ＭＳ Ｐゴシック" pitchFamily="7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7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10" charset="2"/>
        <a:buChar char="§"/>
        <a:defRPr sz="2000">
          <a:solidFill>
            <a:schemeClr val="tx1"/>
          </a:solidFill>
          <a:latin typeface="+mn-lt"/>
          <a:ea typeface="ＭＳ Ｐゴシック" pitchFamily="78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Proteins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772400" cy="34290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Biopolymers of </a:t>
            </a:r>
            <a:r>
              <a:rPr lang="en-US" altLang="en-US" sz="2800" dirty="0" smtClean="0">
                <a:ea typeface="ＭＳ Ｐゴシック" pitchFamily="-110" charset="-128"/>
                <a:sym typeface="Symbol" pitchFamily="-110" charset="2"/>
              </a:rPr>
              <a:t>amino acids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  <a:sym typeface="Symbol" pitchFamily="-110" charset="2"/>
              </a:rPr>
              <a:t>Amino acids are joined by peptide bond.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  <a:sym typeface="Symbol" pitchFamily="-110" charset="2"/>
              </a:rPr>
              <a:t>They serve a variety of functions: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Structure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Enzymes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Transport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Protection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Hormones           </a:t>
            </a:r>
          </a:p>
        </p:txBody>
      </p:sp>
      <p:pic>
        <p:nvPicPr>
          <p:cNvPr id="3" name="Picture 2" descr="24_01_Ta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0"/>
          <a:stretch/>
        </p:blipFill>
        <p:spPr>
          <a:xfrm>
            <a:off x="2819400" y="3733800"/>
            <a:ext cx="6154054" cy="2577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Isoelectric Points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2514600"/>
          </a:xfrm>
        </p:spPr>
        <p:txBody>
          <a:bodyPr/>
          <a:lstStyle/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Acidic amino acids: Isoelectric pH ~3.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Basic amino acids: Isoelectric pH ~9.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Neutral amino acids: Isoelectric pH is slightly acidic, 5–6.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Electrophoresis Separation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Electrophoresis uses differences in isoelectric points to separate mixtures of amino acids.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Positively charged (cationic) amino acids are attracted to the negative electrode (the cathode). 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Negatively charged (anionic) amino acids are attracted to the positive electrode (the anode). 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An amino acid at its isoelectric point has no net charge, so it does not move.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60960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Electrophoresis</a:t>
            </a:r>
          </a:p>
        </p:txBody>
      </p:sp>
      <p:pic>
        <p:nvPicPr>
          <p:cNvPr id="2" name="Picture 1" descr="24_0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"/>
          <a:stretch/>
        </p:blipFill>
        <p:spPr>
          <a:xfrm>
            <a:off x="1108880" y="1219200"/>
            <a:ext cx="692624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Resolution of Amino Acids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3886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Usually, only the L-enantiomer is biologically active.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Convert the amino acid to a salt, using a chiral acid or base. The result is a mixture of </a:t>
            </a:r>
            <a:r>
              <a:rPr lang="en-US" altLang="en-US" sz="2800" dirty="0" err="1" smtClean="0">
                <a:ea typeface="ＭＳ Ｐゴシック" pitchFamily="-110" charset="-128"/>
              </a:rPr>
              <a:t>diastereomeric</a:t>
            </a:r>
            <a:r>
              <a:rPr lang="en-US" altLang="en-US" sz="2800" dirty="0" smtClean="0">
                <a:ea typeface="ＭＳ Ｐゴシック" pitchFamily="-110" charset="-128"/>
              </a:rPr>
              <a:t> salts that can be separated by chromatography.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Use an enzyme, such as </a:t>
            </a:r>
            <a:r>
              <a:rPr lang="en-US" altLang="en-US" sz="2800" dirty="0" err="1" smtClean="0">
                <a:ea typeface="ＭＳ Ｐゴシック" pitchFamily="-110" charset="-128"/>
              </a:rPr>
              <a:t>acylase</a:t>
            </a:r>
            <a:r>
              <a:rPr lang="en-US" altLang="en-US" sz="2800" dirty="0" smtClean="0">
                <a:ea typeface="ＭＳ Ｐゴシック" pitchFamily="-110" charset="-128"/>
              </a:rPr>
              <a:t>, that will react with only one enantiomer.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Disulfide Linkages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772400" cy="533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Cysteine can form disulfide bridges.</a:t>
            </a:r>
          </a:p>
        </p:txBody>
      </p:sp>
      <p:pic>
        <p:nvPicPr>
          <p:cNvPr id="2" name="Picture 1" descr="24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4"/>
          <a:stretch/>
        </p:blipFill>
        <p:spPr>
          <a:xfrm>
            <a:off x="474213" y="1981200"/>
            <a:ext cx="8534400" cy="439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Classification of Proteins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153400" cy="4267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</a:rPr>
              <a:t>Simple</a:t>
            </a:r>
            <a:r>
              <a:rPr lang="en-US" altLang="en-US" sz="2800" dirty="0" smtClean="0">
                <a:ea typeface="ＭＳ Ｐゴシック" pitchFamily="-110" charset="-128"/>
              </a:rPr>
              <a:t>: Hydrolyzed to amino acids only</a:t>
            </a:r>
          </a:p>
          <a:p>
            <a:pPr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</a:rPr>
              <a:t>Conjugated</a:t>
            </a:r>
            <a:r>
              <a:rPr lang="en-US" altLang="en-US" sz="2800" dirty="0" smtClean="0">
                <a:ea typeface="ＭＳ Ｐゴシック" pitchFamily="-110" charset="-128"/>
              </a:rPr>
              <a:t>: Bonded to a </a:t>
            </a:r>
            <a:r>
              <a:rPr lang="en-US" altLang="en-US" sz="2800" dirty="0" err="1" smtClean="0">
                <a:ea typeface="ＭＳ Ｐゴシック" pitchFamily="-110" charset="-128"/>
              </a:rPr>
              <a:t>nonprotein</a:t>
            </a:r>
            <a:r>
              <a:rPr lang="en-US" altLang="en-US" sz="2800" dirty="0" smtClean="0">
                <a:ea typeface="ＭＳ Ｐゴシック" pitchFamily="-110" charset="-128"/>
              </a:rPr>
              <a:t> group, such as sugar, nucleic acid, or lipid</a:t>
            </a:r>
          </a:p>
          <a:p>
            <a:pPr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</a:rPr>
              <a:t>Fibrous</a:t>
            </a:r>
            <a:r>
              <a:rPr lang="en-US" altLang="en-US" sz="2800" dirty="0" smtClean="0">
                <a:ea typeface="ＭＳ Ｐゴシック" pitchFamily="-110" charset="-128"/>
              </a:rPr>
              <a:t>: Long, stringy filaments, insoluble in water; function as structure</a:t>
            </a:r>
          </a:p>
          <a:p>
            <a:pPr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</a:rPr>
              <a:t>Globular</a:t>
            </a:r>
            <a:r>
              <a:rPr lang="en-US" altLang="en-US" sz="2800" dirty="0" smtClean="0">
                <a:ea typeface="ＭＳ Ｐゴシック" pitchFamily="-110" charset="-128"/>
              </a:rPr>
              <a:t>: Folded into spherical shape; function as enzymes, hormones, or transport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Levels of Protein Structure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610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0" charset="2"/>
              <a:buChar char="§"/>
              <a:defRPr sz="32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0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pitchFamily="78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0" charset="2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pitchFamily="78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0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78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10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78" charset="-128"/>
                <a:cs typeface="ＭＳ Ｐゴシック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</a:rPr>
              <a:t>Primary</a:t>
            </a:r>
            <a:r>
              <a:rPr lang="en-US" altLang="en-US" sz="2800" dirty="0" smtClean="0">
                <a:ea typeface="ＭＳ Ｐゴシック" pitchFamily="-110" charset="-128"/>
              </a:rPr>
              <a:t>: The sequence of the amino acids in the chain and the disulfide links</a:t>
            </a:r>
          </a:p>
          <a:p>
            <a:pPr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</a:rPr>
              <a:t>Secondary</a:t>
            </a:r>
            <a:r>
              <a:rPr lang="en-US" altLang="en-US" sz="2800" dirty="0" smtClean="0">
                <a:ea typeface="ＭＳ Ｐゴシック" pitchFamily="-110" charset="-128"/>
              </a:rPr>
              <a:t>: Structure formed by hydrogen bonding. Examples are </a:t>
            </a:r>
            <a:r>
              <a:rPr lang="en-US" altLang="en-US" sz="2800" i="1" dirty="0" smtClean="0">
                <a:ea typeface="ＭＳ Ｐゴシック" pitchFamily="-110" charset="-128"/>
                <a:sym typeface="Symbol" pitchFamily="-110" charset="2"/>
              </a:rPr>
              <a:t></a:t>
            </a:r>
            <a:r>
              <a:rPr lang="en-US" altLang="en-US" sz="2800" dirty="0" smtClean="0">
                <a:ea typeface="ＭＳ Ｐゴシック" pitchFamily="-110" charset="-128"/>
                <a:sym typeface="Symbol" pitchFamily="-110" charset="2"/>
              </a:rPr>
              <a:t> helix and pleated sheet.</a:t>
            </a:r>
          </a:p>
          <a:p>
            <a:pPr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  <a:sym typeface="Symbol" pitchFamily="-110" charset="2"/>
              </a:rPr>
              <a:t>Tertiary</a:t>
            </a:r>
            <a:r>
              <a:rPr lang="en-US" altLang="en-US" sz="2800" dirty="0" smtClean="0">
                <a:ea typeface="ＭＳ Ｐゴシック" pitchFamily="-110" charset="-128"/>
                <a:sym typeface="Symbol" pitchFamily="-110" charset="2"/>
              </a:rPr>
              <a:t>: Complete 3-D conformation </a:t>
            </a:r>
          </a:p>
          <a:p>
            <a:pPr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  <a:sym typeface="Symbol" pitchFamily="-110" charset="2"/>
              </a:rPr>
              <a:t>Quaternary</a:t>
            </a:r>
            <a:r>
              <a:rPr lang="en-US" altLang="en-US" sz="2800" dirty="0" smtClean="0">
                <a:ea typeface="ＭＳ Ｐゴシック" pitchFamily="-110" charset="-128"/>
                <a:sym typeface="Symbol" pitchFamily="-110" charset="2"/>
              </a:rPr>
              <a:t>: Association of two or more peptide chains to form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Secondary Structure:</a:t>
            </a:r>
            <a:br>
              <a:rPr lang="en-US" altLang="en-US" dirty="0" smtClean="0">
                <a:ea typeface="ＭＳ Ｐゴシック" pitchFamily="-110" charset="-128"/>
              </a:rPr>
            </a:br>
            <a:r>
              <a:rPr lang="en-US" altLang="en-US" dirty="0" smtClean="0">
                <a:ea typeface="ＭＳ Ｐゴシック" pitchFamily="-110" charset="-128"/>
              </a:rPr>
              <a:t>Alpha Helix</a:t>
            </a:r>
          </a:p>
        </p:txBody>
      </p:sp>
      <p:sp>
        <p:nvSpPr>
          <p:cNvPr id="63491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876800"/>
            <a:ext cx="7924800" cy="13716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Each carbonyl oxygen can hydrogen bond with an N—H hydrogen on the next turn of the coil.</a:t>
            </a:r>
          </a:p>
        </p:txBody>
      </p:sp>
      <p:pic>
        <p:nvPicPr>
          <p:cNvPr id="2" name="Picture 1" descr="24_15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7"/>
          <a:stretch/>
        </p:blipFill>
        <p:spPr>
          <a:xfrm>
            <a:off x="304800" y="1981200"/>
            <a:ext cx="8534400" cy="2464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-110" charset="-128"/>
              </a:rPr>
              <a:t>Secondary Structure:</a:t>
            </a:r>
            <a:br>
              <a:rPr lang="en-US" altLang="en-US" dirty="0" smtClean="0">
                <a:ea typeface="ＭＳ Ｐゴシック" pitchFamily="-110" charset="-128"/>
              </a:rPr>
            </a:br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Pleated Sheet Arrangement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81000" y="5584448"/>
            <a:ext cx="8382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r>
              <a:rPr lang="en-US" altLang="en-US" sz="2600" dirty="0">
                <a:latin typeface="+mn-lt"/>
              </a:rPr>
              <a:t>Each carbonyl oxygen hydrogen bonds with a N—H on an adjacent peptide chain.</a:t>
            </a:r>
          </a:p>
        </p:txBody>
      </p:sp>
      <p:pic>
        <p:nvPicPr>
          <p:cNvPr id="2" name="Picture 1" descr="24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5"/>
          <a:stretch/>
        </p:blipFill>
        <p:spPr>
          <a:xfrm>
            <a:off x="1333500" y="1752600"/>
            <a:ext cx="6477000" cy="375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Tertiary Structure of </a:t>
            </a:r>
            <a:b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</a:br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Globular Proteins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4_17_Figu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"/>
          <a:stretch/>
        </p:blipFill>
        <p:spPr>
          <a:xfrm>
            <a:off x="2019300" y="1594555"/>
            <a:ext cx="5105400" cy="3556995"/>
          </a:xfrm>
          <a:prstGeom prst="rect">
            <a:avLst/>
          </a:prstGeom>
        </p:spPr>
      </p:pic>
      <p:sp>
        <p:nvSpPr>
          <p:cNvPr id="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50838" y="5257800"/>
            <a:ext cx="8335962" cy="1219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The tertiary structure of a typical globular protein includes segments of </a:t>
            </a:r>
            <a:r>
              <a:rPr lang="en-US" altLang="en-US" sz="2400" i="1" dirty="0" smtClean="0">
                <a:solidFill>
                  <a:srgbClr val="000000"/>
                </a:solidFill>
                <a:ea typeface="ＭＳ Ｐゴシック" pitchFamily="-110" charset="-128"/>
                <a:sym typeface="Symbol" pitchFamily="-110" charset="2"/>
              </a:rPr>
              <a:t></a:t>
            </a:r>
            <a:r>
              <a:rPr lang="en-US" altLang="en-US" sz="2400" dirty="0" smtClean="0">
                <a:solidFill>
                  <a:srgbClr val="000000"/>
                </a:solidFill>
                <a:ea typeface="ＭＳ Ｐゴシック" pitchFamily="-110" charset="-128"/>
              </a:rPr>
              <a:t> helix with segments of random coil at the points where the helix is folded.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Structure of Proteins</a:t>
            </a:r>
          </a:p>
        </p:txBody>
      </p:sp>
      <p:pic>
        <p:nvPicPr>
          <p:cNvPr id="2" name="Picture 1" descr="24_0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/>
        </p:blipFill>
        <p:spPr>
          <a:xfrm>
            <a:off x="304800" y="1219200"/>
            <a:ext cx="8534400" cy="478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Summary of Structures</a:t>
            </a:r>
          </a:p>
        </p:txBody>
      </p:sp>
      <p:pic>
        <p:nvPicPr>
          <p:cNvPr id="2" name="Picture 1" descr="24_1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"/>
          <a:stretch/>
        </p:blipFill>
        <p:spPr>
          <a:xfrm>
            <a:off x="1180141" y="1147906"/>
            <a:ext cx="6783718" cy="5100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itchFamily="-110" charset="-128"/>
              </a:rPr>
              <a:t>Stereochemistry of </a:t>
            </a:r>
            <a:r>
              <a:rPr lang="en-US" altLang="en-US" i="1" dirty="0">
                <a:solidFill>
                  <a:schemeClr val="tx1"/>
                </a:solidFill>
                <a:ea typeface="ＭＳ Ｐゴシック" pitchFamily="-110" charset="-128"/>
                <a:sym typeface="Symbol" pitchFamily="-110" charset="2"/>
              </a:rPr>
              <a:t></a:t>
            </a:r>
            <a:r>
              <a:rPr lang="en-US" altLang="en-US" dirty="0">
                <a:solidFill>
                  <a:schemeClr val="tx1"/>
                </a:solidFill>
                <a:ea typeface="ＭＳ Ｐゴシック" pitchFamily="-110" charset="-128"/>
                <a:sym typeface="Symbol" pitchFamily="-110" charset="2"/>
              </a:rPr>
              <a:t>-</a:t>
            </a:r>
            <a:r>
              <a:rPr lang="en-US" altLang="en-US" dirty="0">
                <a:ea typeface="ＭＳ Ｐゴシック" pitchFamily="-110" charset="-128"/>
              </a:rPr>
              <a:t>Amino Acids</a:t>
            </a:r>
            <a:endParaRPr lang="en-US" altLang="en-US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4_0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"/>
          <a:stretch/>
        </p:blipFill>
        <p:spPr>
          <a:xfrm>
            <a:off x="304800" y="1582755"/>
            <a:ext cx="8534400" cy="428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Standard Amino Acids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772400" cy="4343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Twenty standard alpha-</a:t>
            </a:r>
            <a:r>
              <a:rPr lang="en-US" altLang="en-US" sz="2800" dirty="0" smtClean="0">
                <a:ea typeface="ＭＳ Ｐゴシック" pitchFamily="-110" charset="-128"/>
                <a:sym typeface="Symbol" pitchFamily="-110" charset="2"/>
              </a:rPr>
              <a:t>amino acids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  <a:sym typeface="Symbol" pitchFamily="-110" charset="2"/>
              </a:rPr>
              <a:t>Differ in side-chain characteristics: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—H or alkyl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Contains an —OH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Contains sulfur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Contains a </a:t>
            </a:r>
            <a:r>
              <a:rPr lang="en-US" altLang="en-US" sz="2400" dirty="0" err="1" smtClean="0">
                <a:ea typeface="ＭＳ Ｐゴシック" pitchFamily="-110" charset="-128"/>
                <a:sym typeface="Symbol" pitchFamily="-110" charset="2"/>
              </a:rPr>
              <a:t>nonbasic</a:t>
            </a: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 nitrogen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Has —COOH</a:t>
            </a:r>
          </a:p>
          <a:p>
            <a:pPr lvl="1">
              <a:buFont typeface="Arial" pitchFamily="34" charset="0"/>
              <a:buChar char="–"/>
            </a:pPr>
            <a:r>
              <a:rPr lang="en-US" altLang="en-US" sz="2400" dirty="0" smtClean="0">
                <a:ea typeface="ＭＳ Ｐゴシック" pitchFamily="-110" charset="-128"/>
                <a:sym typeface="Symbol" pitchFamily="-110" charset="2"/>
              </a:rPr>
              <a:t>Has a basic nitrogen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Essential Amino Acids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1910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pitchFamily="-110" charset="-128"/>
              </a:rPr>
              <a:t>Arginine (</a:t>
            </a:r>
            <a:r>
              <a:rPr lang="en-US" altLang="en-US" dirty="0" err="1" smtClean="0">
                <a:ea typeface="ＭＳ Ｐゴシック" pitchFamily="-110" charset="-128"/>
              </a:rPr>
              <a:t>Arg</a:t>
            </a:r>
            <a:r>
              <a:rPr lang="en-US" altLang="en-US" dirty="0" smtClean="0">
                <a:ea typeface="ＭＳ Ｐゴシック" pitchFamily="-110" charset="-128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pitchFamily="-110" charset="-128"/>
              </a:rPr>
              <a:t>Threonine (</a:t>
            </a:r>
            <a:r>
              <a:rPr lang="en-US" altLang="en-US" dirty="0" err="1" smtClean="0">
                <a:ea typeface="ＭＳ Ｐゴシック" pitchFamily="-110" charset="-128"/>
              </a:rPr>
              <a:t>Thr</a:t>
            </a:r>
            <a:r>
              <a:rPr lang="en-US" altLang="en-US" dirty="0" smtClean="0">
                <a:ea typeface="ＭＳ Ｐゴシック" pitchFamily="-110" charset="-128"/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pitchFamily="-110" charset="-128"/>
              </a:rPr>
              <a:t>Lysine (Lys)</a:t>
            </a:r>
          </a:p>
          <a:p>
            <a:pPr>
              <a:buFont typeface="Arial" charset="0"/>
              <a:buChar char="•"/>
            </a:pPr>
            <a:r>
              <a:rPr lang="en-US" altLang="en-US" dirty="0" err="1" smtClean="0">
                <a:ea typeface="ＭＳ Ｐゴシック" pitchFamily="-110" charset="-128"/>
              </a:rPr>
              <a:t>Valine</a:t>
            </a:r>
            <a:r>
              <a:rPr lang="en-US" altLang="en-US" dirty="0" smtClean="0">
                <a:ea typeface="ＭＳ Ｐゴシック" pitchFamily="-110" charset="-128"/>
              </a:rPr>
              <a:t> (Val)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ea typeface="ＭＳ Ｐゴシック" pitchFamily="-110" charset="-128"/>
              </a:rPr>
              <a:t>Phenylalanine (</a:t>
            </a:r>
            <a:r>
              <a:rPr lang="en-US" altLang="en-US" dirty="0" err="1" smtClean="0">
                <a:ea typeface="ＭＳ Ｐゴシック" pitchFamily="-110" charset="-128"/>
              </a:rPr>
              <a:t>Phe</a:t>
            </a:r>
            <a:r>
              <a:rPr lang="en-US" altLang="en-US" dirty="0" smtClean="0">
                <a:ea typeface="ＭＳ Ｐゴシック" pitchFamily="-110" charset="-128"/>
              </a:rPr>
              <a:t>)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3810000" cy="41148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mtClean="0">
                <a:ea typeface="ＭＳ Ｐゴシック" pitchFamily="-110" charset="-128"/>
              </a:rPr>
              <a:t>Tryptophan (Trp)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ea typeface="ＭＳ Ｐゴシック" pitchFamily="-110" charset="-128"/>
              </a:rPr>
              <a:t>Methionine (Met)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ea typeface="ＭＳ Ｐゴシック" pitchFamily="-110" charset="-128"/>
              </a:rPr>
              <a:t>Histidine (His)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ea typeface="ＭＳ Ｐゴシック" pitchFamily="-110" charset="-128"/>
              </a:rPr>
              <a:t>Leucine (Leu)</a:t>
            </a:r>
          </a:p>
          <a:p>
            <a:pPr>
              <a:buFont typeface="Arial" charset="0"/>
              <a:buChar char="•"/>
            </a:pPr>
            <a:r>
              <a:rPr lang="en-US" altLang="en-US" smtClean="0">
                <a:ea typeface="ＭＳ Ｐゴシック" pitchFamily="-110" charset="-128"/>
              </a:rPr>
              <a:t>Isoleucine (Ile)</a:t>
            </a:r>
            <a:br>
              <a:rPr lang="en-US" altLang="en-US" smtClean="0">
                <a:ea typeface="ＭＳ Ｐゴシック" pitchFamily="-110" charset="-128"/>
              </a:rPr>
            </a:br>
            <a:endParaRPr lang="en-US" altLang="en-US" smtClean="0"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Complete Proteins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8006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Provide all the essential amino acids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Examples: Those found in meat, fish, milk, </a:t>
            </a:r>
            <a:br>
              <a:rPr lang="en-US" altLang="en-US" sz="2800" dirty="0" smtClean="0">
                <a:ea typeface="ＭＳ Ｐゴシック" pitchFamily="-110" charset="-128"/>
              </a:rPr>
            </a:br>
            <a:r>
              <a:rPr lang="en-US" altLang="en-US" sz="2800" dirty="0" smtClean="0">
                <a:ea typeface="ＭＳ Ｐゴシック" pitchFamily="-110" charset="-128"/>
              </a:rPr>
              <a:t>and eggs</a:t>
            </a: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Proteins that are severely deficient in one or more of the essential amino acids are called </a:t>
            </a:r>
            <a:r>
              <a:rPr lang="en-US" altLang="en-US" sz="2800" b="1" dirty="0" smtClean="0">
                <a:ea typeface="ＭＳ Ｐゴシック" pitchFamily="-110" charset="-128"/>
              </a:rPr>
              <a:t>incomplete proteins</a:t>
            </a:r>
            <a:r>
              <a:rPr lang="en-US" altLang="en-US" sz="2800" dirty="0" smtClean="0">
                <a:ea typeface="ＭＳ Ｐゴシック" pitchFamily="-110" charset="-128"/>
              </a:rPr>
              <a:t>.</a:t>
            </a:r>
            <a:r>
              <a:rPr lang="en-US" altLang="en-US" sz="2800" b="1" dirty="0" smtClean="0">
                <a:ea typeface="ＭＳ Ｐゴシック" pitchFamily="-110" charset="-128"/>
              </a:rPr>
              <a:t> </a:t>
            </a:r>
            <a:r>
              <a:rPr lang="en-US" altLang="en-US" sz="2800" dirty="0" smtClean="0">
                <a:ea typeface="ＭＳ Ｐゴシック" pitchFamily="-110" charset="-128"/>
              </a:rPr>
              <a:t>Plant proteins are generally incomplete.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Vegetarians should eat many different kinds </a:t>
            </a:r>
            <a:br>
              <a:rPr lang="en-US" altLang="en-US" sz="2800" dirty="0" smtClean="0">
                <a:ea typeface="ＭＳ Ｐゴシック" pitchFamily="-110" charset="-128"/>
              </a:rPr>
            </a:br>
            <a:r>
              <a:rPr lang="en-US" altLang="en-US" sz="2800" dirty="0" smtClean="0">
                <a:ea typeface="ＭＳ Ｐゴシック" pitchFamily="-110" charset="-128"/>
              </a:rPr>
              <a:t>of plants or supplement their diets with milk </a:t>
            </a:r>
            <a:br>
              <a:rPr lang="en-US" altLang="en-US" sz="2800" dirty="0" smtClean="0">
                <a:ea typeface="ＭＳ Ｐゴシック" pitchFamily="-110" charset="-128"/>
              </a:rPr>
            </a:br>
            <a:r>
              <a:rPr lang="en-US" altLang="en-US" sz="2800" dirty="0" smtClean="0">
                <a:ea typeface="ＭＳ Ｐゴシック" pitchFamily="-110" charset="-128"/>
              </a:rPr>
              <a:t>and/or eggs.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  <a:ea typeface="ＭＳ Ｐゴシック" pitchFamily="-110" charset="-128"/>
              </a:rPr>
              <a:t>Zwitterion Formation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419600"/>
            <a:ext cx="6705600" cy="1600200"/>
          </a:xfrm>
        </p:spPr>
        <p:txBody>
          <a:bodyPr/>
          <a:lstStyle/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Amino acid exists as a dipolar ion.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—COOH loses H</a:t>
            </a:r>
            <a:r>
              <a:rPr lang="en-US" altLang="en-US" sz="2800" baseline="30000" dirty="0" smtClean="0">
                <a:ea typeface="ＭＳ Ｐゴシック" pitchFamily="-110" charset="-128"/>
              </a:rPr>
              <a:t>+</a:t>
            </a:r>
            <a:r>
              <a:rPr lang="en-US" altLang="en-US" sz="2800" dirty="0" smtClean="0">
                <a:ea typeface="ＭＳ Ｐゴシック" pitchFamily="-110" charset="-128"/>
              </a:rPr>
              <a:t>; —NH</a:t>
            </a:r>
            <a:r>
              <a:rPr lang="en-US" altLang="en-US" sz="2800" baseline="-25000" dirty="0" smtClean="0">
                <a:ea typeface="ＭＳ Ｐゴシック" pitchFamily="-110" charset="-128"/>
              </a:rPr>
              <a:t>2</a:t>
            </a:r>
            <a:r>
              <a:rPr lang="en-US" altLang="en-US" sz="2800" dirty="0" smtClean="0">
                <a:ea typeface="ＭＳ Ｐゴシック" pitchFamily="-110" charset="-128"/>
              </a:rPr>
              <a:t> gains H</a:t>
            </a:r>
            <a:r>
              <a:rPr lang="en-US" altLang="en-US" sz="2800" baseline="30000" dirty="0" smtClean="0">
                <a:ea typeface="ＭＳ Ｐゴシック" pitchFamily="-110" charset="-128"/>
              </a:rPr>
              <a:t>+</a:t>
            </a:r>
            <a:r>
              <a:rPr lang="en-US" altLang="en-US" sz="2800" dirty="0" smtClean="0">
                <a:ea typeface="ＭＳ Ｐゴシック" pitchFamily="-110" charset="-128"/>
              </a:rPr>
              <a:t>.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Actual structure depends on </a:t>
            </a:r>
            <a:r>
              <a:rPr lang="en-US" altLang="en-US" sz="2800" dirty="0" err="1" smtClean="0">
                <a:ea typeface="ＭＳ Ｐゴシック" pitchFamily="-110" charset="-128"/>
              </a:rPr>
              <a:t>pH.</a:t>
            </a:r>
            <a:endParaRPr lang="en-US" altLang="en-US" sz="2800" dirty="0" smtClean="0">
              <a:ea typeface="ＭＳ Ｐゴシック" pitchFamily="-110" charset="-128"/>
            </a:endParaRPr>
          </a:p>
        </p:txBody>
      </p:sp>
      <p:pic>
        <p:nvPicPr>
          <p:cNvPr id="2" name="Picture 1" descr="24_Pg1228_UnFigure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4"/>
          <a:stretch/>
        </p:blipFill>
        <p:spPr>
          <a:xfrm>
            <a:off x="304800" y="1295400"/>
            <a:ext cx="8534400" cy="2538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Structure and pH</a:t>
            </a:r>
          </a:p>
        </p:txBody>
      </p:sp>
      <p:pic>
        <p:nvPicPr>
          <p:cNvPr id="2" name="Picture 1" descr="24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"/>
          <a:stretch/>
        </p:blipFill>
        <p:spPr>
          <a:xfrm>
            <a:off x="1571242" y="1254611"/>
            <a:ext cx="6048758" cy="514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1143000"/>
          </a:xfrm>
        </p:spPr>
        <p:txBody>
          <a:bodyPr/>
          <a:lstStyle/>
          <a:p>
            <a:r>
              <a:rPr lang="en-US" altLang="en-US" smtClean="0">
                <a:ea typeface="ＭＳ Ｐゴシック" pitchFamily="-110" charset="-128"/>
              </a:rPr>
              <a:t>Isoelectric Point of Amino Acids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657600"/>
            <a:ext cx="8382000" cy="2438400"/>
          </a:xfrm>
        </p:spPr>
        <p:txBody>
          <a:bodyPr/>
          <a:lstStyle/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b="1" dirty="0" smtClean="0">
                <a:ea typeface="ＭＳ Ｐゴシック" pitchFamily="-110" charset="-128"/>
              </a:rPr>
              <a:t>Isoelectric point</a:t>
            </a:r>
            <a:r>
              <a:rPr lang="en-US" altLang="en-US" sz="2800" dirty="0" smtClean="0">
                <a:ea typeface="ＭＳ Ｐゴシック" pitchFamily="-110" charset="-128"/>
              </a:rPr>
              <a:t> (</a:t>
            </a:r>
            <a:r>
              <a:rPr lang="en-US" altLang="en-US" sz="2800" dirty="0" err="1" smtClean="0">
                <a:ea typeface="ＭＳ Ｐゴシック" pitchFamily="-110" charset="-128"/>
              </a:rPr>
              <a:t>pI</a:t>
            </a:r>
            <a:r>
              <a:rPr lang="en-US" altLang="en-US" sz="2800" dirty="0" smtClean="0">
                <a:ea typeface="ＭＳ Ｐゴシック" pitchFamily="-110" charset="-128"/>
              </a:rPr>
              <a:t>) is defined as the pH at which amino acids exist as the zwitterion (neutral charge).</a:t>
            </a:r>
          </a:p>
          <a:p>
            <a:pPr>
              <a:spcBef>
                <a:spcPts val="575"/>
              </a:spcBef>
              <a:buFont typeface="Arial" charset="0"/>
              <a:buChar char="•"/>
            </a:pPr>
            <a:r>
              <a:rPr lang="en-US" altLang="en-US" sz="2800" dirty="0" smtClean="0">
                <a:ea typeface="ＭＳ Ｐゴシック" pitchFamily="-110" charset="-128"/>
              </a:rPr>
              <a:t>The </a:t>
            </a:r>
            <a:r>
              <a:rPr lang="en-US" altLang="en-US" sz="2800" dirty="0" err="1" smtClean="0">
                <a:ea typeface="ＭＳ Ｐゴシック" pitchFamily="-110" charset="-128"/>
              </a:rPr>
              <a:t>pI</a:t>
            </a:r>
            <a:r>
              <a:rPr lang="en-US" altLang="en-US" sz="2800" dirty="0" smtClean="0">
                <a:ea typeface="ＭＳ Ｐゴシック" pitchFamily="-110" charset="-128"/>
              </a:rPr>
              <a:t> depends on structure of the side chain of the amino acid.</a:t>
            </a:r>
          </a:p>
        </p:txBody>
      </p:sp>
      <p:pic>
        <p:nvPicPr>
          <p:cNvPr id="2" name="Picture 1" descr="24_Pg1229_Un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6"/>
          <a:stretch/>
        </p:blipFill>
        <p:spPr>
          <a:xfrm>
            <a:off x="304800" y="1600200"/>
            <a:ext cx="8534400" cy="132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565</Words>
  <Application>Microsoft Office PowerPoint</Application>
  <PresentationFormat>On-screen Show (4:3)</PresentationFormat>
  <Paragraphs>96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Proteins</vt:lpstr>
      <vt:lpstr>Structure of Proteins</vt:lpstr>
      <vt:lpstr>Stereochemistry of -Amino Acids</vt:lpstr>
      <vt:lpstr>Standard Amino Acids</vt:lpstr>
      <vt:lpstr>Essential Amino Acids</vt:lpstr>
      <vt:lpstr>Complete Proteins</vt:lpstr>
      <vt:lpstr>Zwitterion Formation</vt:lpstr>
      <vt:lpstr>Structure and pH</vt:lpstr>
      <vt:lpstr>Isoelectric Point of Amino Acids</vt:lpstr>
      <vt:lpstr>Isoelectric Points</vt:lpstr>
      <vt:lpstr>Electrophoresis Separation</vt:lpstr>
      <vt:lpstr>Electrophoresis</vt:lpstr>
      <vt:lpstr>Resolution of Amino Acids</vt:lpstr>
      <vt:lpstr>Disulfide Linkages</vt:lpstr>
      <vt:lpstr>Classification of Proteins</vt:lpstr>
      <vt:lpstr>Levels of Protein Structure</vt:lpstr>
      <vt:lpstr>Secondary Structure: Alpha Helix</vt:lpstr>
      <vt:lpstr>Secondary Structure: Pleated Sheet Arrangement</vt:lpstr>
      <vt:lpstr>Tertiary Structure of  Globular Proteins</vt:lpstr>
      <vt:lpstr>Summary of Structures</vt:lpstr>
    </vt:vector>
  </TitlesOfParts>
  <Company>Scottish Software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 Amino Acids,  Peptides, and Proteins</dc:title>
  <dc:creator>Ralph Blackburn</dc:creator>
  <cp:lastModifiedBy>tsherlock</cp:lastModifiedBy>
  <cp:revision>249</cp:revision>
  <dcterms:created xsi:type="dcterms:W3CDTF">2002-06-19T01:29:32Z</dcterms:created>
  <dcterms:modified xsi:type="dcterms:W3CDTF">2018-11-17T15:34:57Z</dcterms:modified>
</cp:coreProperties>
</file>