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sldIdLst>
    <p:sldId id="258" r:id="rId2"/>
    <p:sldId id="261" r:id="rId3"/>
    <p:sldId id="260" r:id="rId4"/>
    <p:sldId id="281" r:id="rId5"/>
    <p:sldId id="262" r:id="rId6"/>
    <p:sldId id="263" r:id="rId7"/>
    <p:sldId id="290" r:id="rId8"/>
    <p:sldId id="291" r:id="rId9"/>
    <p:sldId id="270" r:id="rId10"/>
    <p:sldId id="283" r:id="rId11"/>
    <p:sldId id="271" r:id="rId12"/>
    <p:sldId id="272" r:id="rId13"/>
    <p:sldId id="273" r:id="rId14"/>
    <p:sldId id="286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38" autoAdjust="0"/>
    <p:restoredTop sz="88945" autoAdjust="0"/>
  </p:normalViewPr>
  <p:slideViewPr>
    <p:cSldViewPr showGuides="1">
      <p:cViewPr>
        <p:scale>
          <a:sx n="85" d="100"/>
          <a:sy n="85" d="100"/>
        </p:scale>
        <p:origin x="-1579" y="197"/>
      </p:cViewPr>
      <p:guideLst>
        <p:guide orient="horz" pos="1920"/>
        <p:guide orient="horz" pos="528"/>
        <p:guide orient="horz" pos="2160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-110" charset="-52"/>
              </a:defRPr>
            </a:lvl1pPr>
          </a:lstStyle>
          <a:p>
            <a:pPr>
              <a:defRPr/>
            </a:pPr>
            <a:fld id="{47ACFA21-5A7B-4771-B2EC-50BE8F53C2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57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EC44E5ED-AD50-46FD-B3DC-41DC27CA2230}" type="slidenum">
              <a:rPr lang="en-US" altLang="en-US" sz="1200">
                <a:latin typeface="Times New Roman" pitchFamily="-110" charset="-52"/>
              </a:rPr>
              <a:pPr/>
              <a:t>1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6B36EEF-EF35-486F-89A4-62A6916F5236}" type="slidenum">
              <a:rPr lang="en-US" altLang="en-US" sz="1200">
                <a:latin typeface="Times New Roman" pitchFamily="-110" charset="-52"/>
              </a:rPr>
              <a:pPr/>
              <a:t>11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A7327146-E066-481E-97FE-D139C71FFFBC}" type="slidenum">
              <a:rPr lang="en-US" altLang="en-US" sz="1200">
                <a:latin typeface="Times New Roman" pitchFamily="-110" charset="-52"/>
              </a:rPr>
              <a:pPr/>
              <a:t>12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176F165-1867-4E35-AFBE-B85803EF0C83}" type="slidenum">
              <a:rPr lang="en-US" altLang="en-US" sz="1200">
                <a:latin typeface="Times New Roman" pitchFamily="-110" charset="-52"/>
              </a:rPr>
              <a:pPr/>
              <a:t>13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465AEFA5-755F-4A3F-836D-582EFA8C5855}" type="slidenum">
              <a:rPr lang="en-US" altLang="en-US" sz="1200">
                <a:latin typeface="Times New Roman" pitchFamily="-110" charset="-52"/>
              </a:rPr>
              <a:pPr/>
              <a:t>14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F2A288F-DD3E-40FF-BA27-2E9E975756A0}" type="slidenum">
              <a:rPr lang="en-US" altLang="en-US" sz="1200">
                <a:latin typeface="Times New Roman" pitchFamily="-110" charset="-52"/>
              </a:rPr>
              <a:pPr/>
              <a:t>15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FFE730E-25BB-4CFF-96D0-095E24F67D28}" type="slidenum">
              <a:rPr lang="en-US" altLang="en-US" sz="1200">
                <a:latin typeface="Times New Roman" pitchFamily="-110" charset="-52"/>
              </a:rPr>
              <a:pPr/>
              <a:t>16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8FFE2D7-D17B-47DC-A29C-CCA18A37564F}" type="slidenum">
              <a:rPr lang="en-US" altLang="en-US" sz="1200">
                <a:latin typeface="Times New Roman" pitchFamily="-110" charset="-52"/>
              </a:rPr>
              <a:pPr/>
              <a:t>2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61521D5-A64C-4FBD-8836-08D0761E1328}" type="slidenum">
              <a:rPr lang="en-US" altLang="en-US" sz="1200">
                <a:latin typeface="Times New Roman" pitchFamily="-110" charset="-52"/>
              </a:rPr>
              <a:pPr/>
              <a:t>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EE1349F-BCF0-4A9D-ADE0-F1ED3DBA1C4F}" type="slidenum">
              <a:rPr lang="en-US" altLang="en-US" sz="1200">
                <a:latin typeface="Times New Roman" pitchFamily="-110" charset="-52"/>
              </a:rPr>
              <a:pPr/>
              <a:t>4</a:t>
            </a:fld>
            <a:endParaRPr lang="en-US" altLang="en-US" sz="1200">
              <a:latin typeface="Times New Roman" pitchFamily="-110" charset="-52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Figure: 25_01-03T01.jpg</a:t>
            </a: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Title:</a:t>
            </a:r>
          </a:p>
          <a:p>
            <a:r>
              <a:rPr lang="en-US" altLang="en-US" smtClean="0">
                <a:solidFill>
                  <a:srgbClr val="000000"/>
                </a:solidFill>
                <a:latin typeface="Times New Roman" pitchFamily="-110" charset="-52"/>
                <a:ea typeface="ＭＳ Ｐゴシック" pitchFamily="-110" charset="-128"/>
              </a:rPr>
              <a:t>Structures and Melting Points of Some Common Fatty Acids</a:t>
            </a:r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Caption:</a:t>
            </a:r>
          </a:p>
          <a:p>
            <a:r>
              <a:rPr lang="en-US" altLang="en-US" smtClean="0">
                <a:solidFill>
                  <a:srgbClr val="000000"/>
                </a:solidFill>
                <a:latin typeface="Times New Roman" pitchFamily="-110" charset="-52"/>
                <a:ea typeface="ＭＳ Ｐゴシック" pitchFamily="-110" charset="-128"/>
              </a:rPr>
              <a:t>Saturated fatty acids have melting points that increase gradually with their molecular weight.</a:t>
            </a:r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Notes:</a:t>
            </a:r>
          </a:p>
          <a:p>
            <a:r>
              <a:rPr lang="en-US" altLang="en-US" smtClean="0">
                <a:solidFill>
                  <a:srgbClr val="000000"/>
                </a:solidFill>
                <a:latin typeface="Times New Roman" pitchFamily="-110" charset="-52"/>
                <a:ea typeface="ＭＳ Ｐゴシック" pitchFamily="-110" charset="-128"/>
              </a:rPr>
              <a:t>The presence of cis double bonds lowers the melting point.</a:t>
            </a:r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7B5F62FA-B127-45F4-8FB0-D8BC632EEBAC}" type="slidenum">
              <a:rPr lang="en-US" altLang="en-US" sz="1200">
                <a:latin typeface="Times New Roman" pitchFamily="-110" charset="-52"/>
              </a:rPr>
              <a:pPr/>
              <a:t>5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824E0588-A58E-4C5E-BEF1-B5BF2DDE06EA}" type="slidenum">
              <a:rPr lang="en-US" altLang="en-US" sz="1200">
                <a:latin typeface="Times New Roman" pitchFamily="-110" charset="-52"/>
              </a:rPr>
              <a:pPr/>
              <a:t>6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7046DD1F-AA42-4577-AA6F-B0CDBAA064FC}" type="slidenum">
              <a:rPr lang="en-US" altLang="en-US" sz="1200">
                <a:latin typeface="Times New Roman" pitchFamily="-110" charset="-52"/>
              </a:rPr>
              <a:pPr/>
              <a:t>7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A4FF485-6992-4956-B8E0-71D04523C6F3}" type="slidenum">
              <a:rPr lang="en-US" altLang="en-US" sz="1200">
                <a:latin typeface="Times New Roman" pitchFamily="-110" charset="-52"/>
              </a:rPr>
              <a:pPr/>
              <a:t>9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D866950-964B-4758-A136-54ACA6F163BD}" type="slidenum">
              <a:rPr lang="en-US" altLang="en-US" sz="1200">
                <a:latin typeface="Times New Roman" pitchFamily="-110" charset="-52"/>
              </a:rPr>
              <a:pPr/>
              <a:t>10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4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61925" y="6461125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© </a:t>
            </a:r>
            <a:r>
              <a:rPr lang="en-US" altLang="en-US" sz="1000" dirty="0" smtClean="0">
                <a:solidFill>
                  <a:srgbClr val="000000"/>
                </a:solidFill>
              </a:rPr>
              <a:t>2017 </a:t>
            </a:r>
            <a:r>
              <a:rPr lang="en-US" altLang="en-US" sz="1000" dirty="0">
                <a:solidFill>
                  <a:srgbClr val="000000"/>
                </a:solidFill>
              </a:rPr>
              <a:t>Pearson Education, Inc.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1" r:id="rId5"/>
    <p:sldLayoutId id="2147483662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Examples of Lipids</a:t>
            </a:r>
          </a:p>
        </p:txBody>
      </p:sp>
      <p:pic>
        <p:nvPicPr>
          <p:cNvPr id="2" name="Picture 1" descr="25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"/>
          <a:stretch/>
        </p:blipFill>
        <p:spPr>
          <a:xfrm>
            <a:off x="696366" y="1143000"/>
            <a:ext cx="775126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i="1" smtClean="0">
                <a:solidFill>
                  <a:srgbClr val="000000"/>
                </a:solidFill>
                <a:ea typeface="ＭＳ Ｐゴシック" pitchFamily="-110" charset="-128"/>
              </a:rPr>
              <a:t>Cis- </a:t>
            </a:r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and </a:t>
            </a:r>
            <a:r>
              <a:rPr lang="en-US" altLang="en-US" i="1" smtClean="0">
                <a:solidFill>
                  <a:srgbClr val="000000"/>
                </a:solidFill>
                <a:ea typeface="ＭＳ Ｐゴシック" pitchFamily="-110" charset="-128"/>
              </a:rPr>
              <a:t>Trans</a:t>
            </a:r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-Decalins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458200" cy="1828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In </a:t>
            </a:r>
            <a:r>
              <a:rPr lang="en-US" altLang="en-US" sz="2800" b="1" i="1" dirty="0" smtClean="0">
                <a:solidFill>
                  <a:srgbClr val="000000"/>
                </a:solidFill>
                <a:ea typeface="ＭＳ Ｐゴシック" pitchFamily="-110" charset="-128"/>
              </a:rPr>
              <a:t>trans</a:t>
            </a:r>
            <a:r>
              <a:rPr lang="en-US" altLang="en-US" sz="2800" b="1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800" b="1" dirty="0" err="1" smtClean="0">
                <a:solidFill>
                  <a:srgbClr val="000000"/>
                </a:solidFill>
                <a:ea typeface="ＭＳ Ｐゴシック" pitchFamily="-110" charset="-128"/>
              </a:rPr>
              <a:t>decalin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, the two bonds to the second ring are trans to one another, and the hydrogens on the junction are also trans.  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In </a:t>
            </a:r>
            <a:r>
              <a:rPr lang="en-US" altLang="en-US" sz="2800" b="1" i="1" dirty="0" smtClean="0">
                <a:solidFill>
                  <a:srgbClr val="000000"/>
                </a:solidFill>
                <a:ea typeface="ＭＳ Ｐゴシック" pitchFamily="-110" charset="-128"/>
              </a:rPr>
              <a:t>cis</a:t>
            </a:r>
            <a:r>
              <a:rPr lang="en-US" altLang="en-US" sz="2800" b="1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800" b="1" dirty="0" err="1" smtClean="0">
                <a:solidFill>
                  <a:srgbClr val="000000"/>
                </a:solidFill>
                <a:ea typeface="ＭＳ Ｐゴシック" pitchFamily="-110" charset="-128"/>
              </a:rPr>
              <a:t>decalin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, the bonds to the second ring are cis, and the junction hydrogens are also cis. 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5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1333500" y="990600"/>
            <a:ext cx="6477000" cy="301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Cis and Trans Steroids</a:t>
            </a:r>
            <a:endParaRPr lang="en-US" altLang="en-US" sz="4800" smtClean="0">
              <a:ea typeface="ＭＳ Ｐゴシック" pitchFamily="-110" charset="-128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381000" y="4863405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347472" indent="-347472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Common 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steroids may have either a cis or a trans A-B ring 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junction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. The other junctions are normally trans.</a:t>
            </a:r>
          </a:p>
        </p:txBody>
      </p:sp>
      <p:pic>
        <p:nvPicPr>
          <p:cNvPr id="2" name="Picture 1" descr="25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"/>
          <a:stretch/>
        </p:blipFill>
        <p:spPr>
          <a:xfrm>
            <a:off x="228600" y="1066800"/>
            <a:ext cx="8655538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Cholesterol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48200"/>
            <a:ext cx="8001000" cy="1524000"/>
          </a:xfrm>
        </p:spPr>
        <p:txBody>
          <a:bodyPr/>
          <a:lstStyle/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Common biological intermediate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Probably a precursor to other steroids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Side chain at C17 and double bond at C5–C6</a:t>
            </a:r>
          </a:p>
        </p:txBody>
      </p:sp>
      <p:pic>
        <p:nvPicPr>
          <p:cNvPr id="2" name="Picture 1" descr="25_Pg1276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"/>
          <a:stretch/>
        </p:blipFill>
        <p:spPr>
          <a:xfrm>
            <a:off x="304800" y="1187268"/>
            <a:ext cx="8534400" cy="2851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Sex Hormones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91000"/>
            <a:ext cx="8534400" cy="1981200"/>
          </a:xfrm>
        </p:spPr>
        <p:txBody>
          <a:bodyPr/>
          <a:lstStyle/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Testosterone is the most potent of the natural male sex hormones, and estradiol is the most potent natural female hormone. 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Notice that the female sex hormone differs from the male hormone by its aromatic A ring.</a:t>
            </a:r>
          </a:p>
        </p:txBody>
      </p:sp>
      <p:pic>
        <p:nvPicPr>
          <p:cNvPr id="2" name="Picture 1" descr="25_Pg1277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"/>
          <a:stretch/>
        </p:blipFill>
        <p:spPr>
          <a:xfrm>
            <a:off x="381000" y="1176673"/>
            <a:ext cx="8534400" cy="27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Examples of Steroids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962400"/>
            <a:ext cx="85344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Cortisol is the major natural hormone of the adrenal cortex.  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err="1" smtClean="0">
                <a:solidFill>
                  <a:srgbClr val="000000"/>
                </a:solidFill>
                <a:ea typeface="ＭＳ Ｐゴシック" pitchFamily="-110" charset="-128"/>
              </a:rPr>
              <a:t>Fluocinolone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600" dirty="0" err="1" smtClean="0">
                <a:solidFill>
                  <a:srgbClr val="000000"/>
                </a:solidFill>
                <a:ea typeface="ＭＳ Ｐゴシック" pitchFamily="-110" charset="-128"/>
              </a:rPr>
              <a:t>acetonide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is more potent for treating skin inflammation. 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Beclomethasone is more potent for treating asthma.</a:t>
            </a:r>
            <a:endParaRPr lang="en-US" altLang="en-US" sz="2600" dirty="0" smtClean="0">
              <a:solidFill>
                <a:srgbClr val="000000"/>
              </a:solidFill>
              <a:latin typeface="Geneva" pitchFamily="80" charset="0"/>
              <a:ea typeface="ＭＳ Ｐゴシック" pitchFamily="-110" charset="-128"/>
            </a:endParaRPr>
          </a:p>
        </p:txBody>
      </p:sp>
      <p:pic>
        <p:nvPicPr>
          <p:cNvPr id="2" name="Picture 1" descr="25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4"/>
          <a:stretch/>
        </p:blipFill>
        <p:spPr>
          <a:xfrm>
            <a:off x="304800" y="1427819"/>
            <a:ext cx="8534400" cy="2001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Prostaglandins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534400" cy="2438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Biochemical regulators more powerful than steroids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err="1" smtClean="0">
                <a:ea typeface="ＭＳ Ｐゴシック" pitchFamily="-110" charset="-128"/>
              </a:rPr>
              <a:t>Cyclopentane</a:t>
            </a:r>
            <a:r>
              <a:rPr lang="en-US" altLang="en-US" sz="2800" dirty="0" smtClean="0">
                <a:ea typeface="ＭＳ Ｐゴシック" pitchFamily="-110" charset="-128"/>
              </a:rPr>
              <a:t> ring with two long side chains trans to each other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Most have 20 carbon atoms.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Derived from arachidonic acid</a:t>
            </a:r>
          </a:p>
        </p:txBody>
      </p:sp>
      <p:pic>
        <p:nvPicPr>
          <p:cNvPr id="2" name="Picture 1" descr="25_Pg1278_UnFigur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9"/>
          <a:stretch/>
        </p:blipFill>
        <p:spPr>
          <a:xfrm>
            <a:off x="1621977" y="1178169"/>
            <a:ext cx="59000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Biosynthesis of Prostaglandins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953000"/>
            <a:ext cx="8458200" cy="1371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Biosynthesis of prostaglandins begins with </a:t>
            </a:r>
            <a:b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an enzyme-catalyzed oxidative cyclization of arachidonic acid.</a:t>
            </a:r>
            <a:endParaRPr lang="en-US" altLang="en-US" sz="2800" dirty="0" smtClean="0">
              <a:solidFill>
                <a:srgbClr val="000000"/>
              </a:solidFill>
              <a:latin typeface="Geneva" pitchFamily="80" charset="0"/>
              <a:ea typeface="ＭＳ Ｐゴシック" pitchFamily="-110" charset="-128"/>
            </a:endParaRPr>
          </a:p>
        </p:txBody>
      </p:sp>
      <p:pic>
        <p:nvPicPr>
          <p:cNvPr id="3" name="Picture 2" descr="25_Pg1278_UnFigure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5"/>
          <a:stretch/>
        </p:blipFill>
        <p:spPr>
          <a:xfrm>
            <a:off x="304800" y="1905000"/>
            <a:ext cx="8534400" cy="27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Fatty Acids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3429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Unbranched carboxylic acids with 12–20 carbons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Most contain an even number of carbons because they are built from acetic acid units.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Melting points increase with increasing molecular weights.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Unsaturation greatly lowers the melting point.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Glycerides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648200"/>
          </a:xfrm>
        </p:spPr>
        <p:txBody>
          <a:bodyPr/>
          <a:lstStyle/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Fatty acid esters of the </a:t>
            </a:r>
            <a:r>
              <a:rPr lang="en-US" altLang="en-US" sz="2800" dirty="0" err="1" smtClean="0">
                <a:ea typeface="ＭＳ Ｐゴシック" pitchFamily="-110" charset="-128"/>
              </a:rPr>
              <a:t>triol</a:t>
            </a:r>
            <a:r>
              <a:rPr lang="en-US" altLang="en-US" sz="2800" dirty="0" smtClean="0">
                <a:ea typeface="ＭＳ Ｐゴシック" pitchFamily="-110" charset="-128"/>
              </a:rPr>
              <a:t> </a:t>
            </a:r>
            <a:r>
              <a:rPr lang="en-US" altLang="en-US" sz="2800" b="1" dirty="0" smtClean="0">
                <a:ea typeface="ＭＳ Ｐゴシック" pitchFamily="-110" charset="-128"/>
              </a:rPr>
              <a:t>glycerol</a:t>
            </a:r>
            <a:endParaRPr lang="en-US" altLang="en-US" sz="2800" dirty="0" smtClean="0">
              <a:ea typeface="ＭＳ Ｐゴシック" pitchFamily="-110" charset="-128"/>
            </a:endParaRPr>
          </a:p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Triglycerides are the most common glycerides, and they are used for long-term energy storage in plants and animals.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Fats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Solid at room temperature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Most are derived from mammals.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Oils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Liquid at room temperature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Most are derived from plants or cold-blooded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Melting Points of Fatty Acids</a:t>
            </a:r>
          </a:p>
        </p:txBody>
      </p:sp>
      <p:pic>
        <p:nvPicPr>
          <p:cNvPr id="2" name="Picture 1" descr="25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"/>
          <a:stretch/>
        </p:blipFill>
        <p:spPr>
          <a:xfrm>
            <a:off x="304800" y="1143000"/>
            <a:ext cx="8534400" cy="499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Melting Points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038600"/>
            <a:ext cx="86106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cis double bond in oleic acid lowers the melting point by 66 </a:t>
            </a:r>
            <a:r>
              <a:rPr lang="en-US" sz="2800" dirty="0">
                <a:ea typeface="Calibri"/>
              </a:rPr>
              <a:t>°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C.</a:t>
            </a:r>
            <a:endParaRPr lang="en-US" altLang="en-US" sz="2800" dirty="0" smtClean="0">
              <a:ea typeface="ＭＳ Ｐゴシック" pitchFamily="-110" charset="-128"/>
            </a:endParaRP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 cis double bond bends the molecule, so it cannot pack efficiently.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 trans double bond has less effect.</a:t>
            </a:r>
          </a:p>
        </p:txBody>
      </p:sp>
      <p:pic>
        <p:nvPicPr>
          <p:cNvPr id="3" name="Picture 2" descr="25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4"/>
          <a:stretch/>
        </p:blipFill>
        <p:spPr>
          <a:xfrm>
            <a:off x="304800" y="1219200"/>
            <a:ext cx="8534400" cy="239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Fats and Oils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105400"/>
            <a:ext cx="8229600" cy="1143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Unsaturated triglycerides have lower melting points because their unsaturated fatty acids do not pack as well in a solid lattice.</a:t>
            </a:r>
          </a:p>
        </p:txBody>
      </p:sp>
      <p:pic>
        <p:nvPicPr>
          <p:cNvPr id="2" name="Picture 1" descr="25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"/>
          <a:stretch/>
        </p:blipFill>
        <p:spPr>
          <a:xfrm>
            <a:off x="1502863" y="914399"/>
            <a:ext cx="6138274" cy="411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_02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"/>
          <a:stretch/>
        </p:blipFill>
        <p:spPr>
          <a:xfrm>
            <a:off x="304800" y="885371"/>
            <a:ext cx="8534400" cy="4829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Trans Fats</a:t>
            </a:r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534400" cy="2590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Consumers are concerned with the presence of unnatural trans fatty acids in “partially hydrogenated vegetable oil.”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hydrogenation process can produce trans fats, which are associated with an increase in coronary heart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Steroids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47800"/>
            <a:ext cx="4191000" cy="4114800"/>
          </a:xfrm>
        </p:spPr>
        <p:txBody>
          <a:bodyPr/>
          <a:lstStyle/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Steroids are classified as </a:t>
            </a:r>
            <a:r>
              <a:rPr lang="en-US" altLang="en-US" sz="2800" b="1" dirty="0" smtClean="0">
                <a:ea typeface="ＭＳ Ｐゴシック" pitchFamily="-110" charset="-128"/>
              </a:rPr>
              <a:t>simple lipids</a:t>
            </a:r>
            <a:r>
              <a:rPr lang="en-US" altLang="en-US" sz="2800" i="1" dirty="0" smtClean="0">
                <a:ea typeface="ＭＳ Ｐゴシック" pitchFamily="-110" charset="-128"/>
              </a:rPr>
              <a:t> </a:t>
            </a:r>
            <a:r>
              <a:rPr lang="en-US" altLang="en-US" sz="2800" dirty="0" smtClean="0">
                <a:ea typeface="ＭＳ Ｐゴシック" pitchFamily="-110" charset="-128"/>
              </a:rPr>
              <a:t>because they do not undergo hydrolysis.</a:t>
            </a:r>
          </a:p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Common structural features: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═O or —OH at C3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Side chain at C17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May also have a double bond from C5 to either C4 or C6</a:t>
            </a:r>
          </a:p>
        </p:txBody>
      </p:sp>
      <p:pic>
        <p:nvPicPr>
          <p:cNvPr id="3" name="Picture 2" descr="25_Pg1275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1"/>
          <a:stretch/>
        </p:blipFill>
        <p:spPr>
          <a:xfrm>
            <a:off x="304800" y="1676400"/>
            <a:ext cx="3962400" cy="384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505</Words>
  <Application>Microsoft Office PowerPoint</Application>
  <PresentationFormat>On-screen Show (4:3)</PresentationFormat>
  <Paragraphs>79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Examples of Lipids</vt:lpstr>
      <vt:lpstr>Fatty Acids</vt:lpstr>
      <vt:lpstr>Glycerides</vt:lpstr>
      <vt:lpstr>Melting Points of Fatty Acids</vt:lpstr>
      <vt:lpstr>Melting Points</vt:lpstr>
      <vt:lpstr>Fats and Oils</vt:lpstr>
      <vt:lpstr>PowerPoint Presentation</vt:lpstr>
      <vt:lpstr>Trans Fats</vt:lpstr>
      <vt:lpstr>Steroids</vt:lpstr>
      <vt:lpstr>Cis- and Trans-Decalins</vt:lpstr>
      <vt:lpstr>Cis and Trans Steroids</vt:lpstr>
      <vt:lpstr>Cholesterol</vt:lpstr>
      <vt:lpstr>Sex Hormones</vt:lpstr>
      <vt:lpstr>Examples of Steroids</vt:lpstr>
      <vt:lpstr>Prostaglandins</vt:lpstr>
      <vt:lpstr>Biosynthesis of Prostaglandins</vt:lpstr>
    </vt:vector>
  </TitlesOfParts>
  <Company>Scottish Software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Lipids</dc:title>
  <dc:creator>Ralph Blackburn</dc:creator>
  <cp:lastModifiedBy>tsherlock</cp:lastModifiedBy>
  <cp:revision>170</cp:revision>
  <dcterms:created xsi:type="dcterms:W3CDTF">2002-06-24T16:06:57Z</dcterms:created>
  <dcterms:modified xsi:type="dcterms:W3CDTF">2018-11-17T15:40:09Z</dcterms:modified>
</cp:coreProperties>
</file>