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47" r:id="rId2"/>
    <p:sldId id="381" r:id="rId3"/>
    <p:sldId id="385" r:id="rId4"/>
    <p:sldId id="387" r:id="rId5"/>
    <p:sldId id="388" r:id="rId6"/>
    <p:sldId id="389" r:id="rId7"/>
    <p:sldId id="393" r:id="rId8"/>
    <p:sldId id="397" r:id="rId9"/>
    <p:sldId id="399" r:id="rId10"/>
    <p:sldId id="408" r:id="rId11"/>
    <p:sldId id="411" r:id="rId12"/>
    <p:sldId id="422" r:id="rId13"/>
    <p:sldId id="436" r:id="rId14"/>
    <p:sldId id="442" r:id="rId15"/>
    <p:sldId id="443" r:id="rId16"/>
    <p:sldId id="44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91" d="100"/>
          <a:sy n="91" d="100"/>
        </p:scale>
        <p:origin x="317" y="10"/>
      </p:cViewPr>
      <p:guideLst>
        <p:guide orient="horz" pos="2167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559" y="486560"/>
            <a:ext cx="840576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UNIT SEVEN KEY TOPICS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sz="2000" dirty="0" smtClean="0"/>
              <a:t>CHAPTER 18</a:t>
            </a:r>
          </a:p>
          <a:p>
            <a:r>
              <a:rPr lang="en-US" sz="2000" dirty="0" err="1" smtClean="0"/>
              <a:t>Rxns</a:t>
            </a:r>
            <a:r>
              <a:rPr lang="en-US" sz="2000" dirty="0" smtClean="0"/>
              <a:t> with aldehydes/ketones as products  </a:t>
            </a:r>
            <a:r>
              <a:rPr lang="en-US" sz="2000" dirty="0" err="1" smtClean="0"/>
              <a:t>ozonolysis</a:t>
            </a:r>
            <a:r>
              <a:rPr lang="en-US" sz="2000" dirty="0" smtClean="0"/>
              <a:t> or oxidation	1</a:t>
            </a:r>
          </a:p>
          <a:p>
            <a:r>
              <a:rPr lang="en-US" sz="2000" dirty="0" err="1" smtClean="0"/>
              <a:t>Rxns</a:t>
            </a:r>
            <a:r>
              <a:rPr lang="en-US" sz="2000" dirty="0" smtClean="0"/>
              <a:t> with aldehydes/ketones as reactant Wittig or aldol (ch22)		1</a:t>
            </a:r>
          </a:p>
          <a:p>
            <a:r>
              <a:rPr lang="en-US" sz="2000" dirty="0" smtClean="0"/>
              <a:t>IR signatures of aldehydes and ketones</a:t>
            </a:r>
          </a:p>
          <a:p>
            <a:r>
              <a:rPr lang="en-US" sz="2000" dirty="0" smtClean="0"/>
              <a:t>				1</a:t>
            </a:r>
          </a:p>
          <a:p>
            <a:pPr algn="ctr"/>
            <a:r>
              <a:rPr lang="en-US" sz="2000" dirty="0" smtClean="0"/>
              <a:t>CHAPTER 19</a:t>
            </a:r>
          </a:p>
          <a:p>
            <a:r>
              <a:rPr lang="en-US" sz="2000" dirty="0" smtClean="0"/>
              <a:t>Amines as bases	1 						</a:t>
            </a:r>
          </a:p>
          <a:p>
            <a:r>
              <a:rPr lang="en-US" sz="2000" dirty="0" smtClean="0"/>
              <a:t>Amines as nucleophile in NAS	1</a:t>
            </a:r>
          </a:p>
          <a:p>
            <a:r>
              <a:rPr lang="en-US" sz="2000" dirty="0" err="1" smtClean="0"/>
              <a:t>Sandmeyer</a:t>
            </a:r>
            <a:r>
              <a:rPr lang="en-US" sz="2000" dirty="0" smtClean="0"/>
              <a:t> reaction	1</a:t>
            </a:r>
          </a:p>
          <a:p>
            <a:r>
              <a:rPr lang="en-US" sz="2000" dirty="0" smtClean="0"/>
              <a:t>Relative amine basicity	1</a:t>
            </a:r>
          </a:p>
          <a:p>
            <a:r>
              <a:rPr lang="en-US" sz="2000" dirty="0" smtClean="0"/>
              <a:t>IR signature of amines	1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CHAPTER 23</a:t>
            </a:r>
          </a:p>
          <a:p>
            <a:r>
              <a:rPr lang="en-US" sz="2000" dirty="0" smtClean="0"/>
              <a:t>Relative structures of ribonucleotides/ribonucleotides	1</a:t>
            </a:r>
          </a:p>
          <a:p>
            <a:r>
              <a:rPr lang="en-US" sz="2000" dirty="0" smtClean="0"/>
              <a:t>Haworth structures of monosaccharides	1</a:t>
            </a:r>
          </a:p>
          <a:p>
            <a:endParaRPr lang="en-US" sz="2000" dirty="0" smtClean="0"/>
          </a:p>
          <a:p>
            <a:pPr algn="r"/>
            <a:r>
              <a:rPr lang="en-US" sz="2000" dirty="0" smtClean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20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"/>
          <a:stretch/>
        </p:blipFill>
        <p:spPr>
          <a:xfrm>
            <a:off x="304800" y="658368"/>
            <a:ext cx="8534400" cy="5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</a:rPr>
              <a:t>Ozonolysis</a:t>
            </a:r>
            <a:r>
              <a:rPr lang="en-US" sz="4400" b="0" dirty="0">
                <a:solidFill>
                  <a:schemeClr val="tx1"/>
                </a:solidFill>
              </a:rPr>
              <a:t> of Alkenes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48333" y="3918857"/>
            <a:ext cx="8599723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The double bond is </a:t>
            </a:r>
            <a:r>
              <a:rPr lang="en-US" altLang="en-US" sz="2800" dirty="0" err="1" smtClean="0"/>
              <a:t>oxidatively</a:t>
            </a:r>
            <a:r>
              <a:rPr lang="en-US" altLang="en-US" sz="2800" dirty="0" smtClean="0"/>
              <a:t> cleaved by ozone, followed by reduction.</a:t>
            </a:r>
          </a:p>
          <a:p>
            <a:r>
              <a:rPr lang="en-US" altLang="en-US" sz="2800" dirty="0" smtClean="0"/>
              <a:t>Ketones and aldehydes can be isolated as products under these conditions.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5"/>
          <a:stretch/>
        </p:blipFill>
        <p:spPr>
          <a:xfrm>
            <a:off x="304800" y="1980764"/>
            <a:ext cx="8534400" cy="10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Acids to Acid Chlorides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>
          <a:xfrm>
            <a:off x="304800" y="2813304"/>
            <a:ext cx="8534400" cy="10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Imine 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3"/>
          <a:stretch/>
        </p:blipFill>
        <p:spPr>
          <a:xfrm>
            <a:off x="304800" y="1402515"/>
            <a:ext cx="8534400" cy="47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Cyclic </a:t>
            </a:r>
            <a:r>
              <a:rPr lang="en-US" sz="4400" b="0" dirty="0" err="1">
                <a:solidFill>
                  <a:schemeClr val="tx1"/>
                </a:solidFill>
              </a:rPr>
              <a:t>Acetals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34" y="4288971"/>
            <a:ext cx="7772400" cy="198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Addition of a </a:t>
            </a:r>
            <a:r>
              <a:rPr lang="en-US" altLang="en-US" sz="2800" dirty="0" err="1" smtClean="0"/>
              <a:t>diol</a:t>
            </a:r>
            <a:r>
              <a:rPr lang="en-US" altLang="en-US" sz="2800" dirty="0" smtClean="0"/>
              <a:t> produces a cyclic </a:t>
            </a:r>
            <a:r>
              <a:rPr lang="en-US" altLang="en-US" sz="2800" dirty="0" err="1" smtClean="0"/>
              <a:t>acetal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The reaction is reversible.</a:t>
            </a:r>
          </a:p>
          <a:p>
            <a:r>
              <a:rPr lang="en-US" altLang="en-US" sz="2800" dirty="0" smtClean="0"/>
              <a:t>This reaction is used in synthesis to protect carbonyls from reaction.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5"/>
          <a:stretch/>
        </p:blipFill>
        <p:spPr>
          <a:xfrm>
            <a:off x="659285" y="1311076"/>
            <a:ext cx="7788029" cy="24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Carbohydrates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1"/>
          <a:stretch/>
        </p:blipFill>
        <p:spPr>
          <a:xfrm>
            <a:off x="304800" y="2190433"/>
            <a:ext cx="8534400" cy="23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The Wittig Reaction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3" y="3864429"/>
            <a:ext cx="8610609" cy="23295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smtClean="0">
                <a:solidFill>
                  <a:srgbClr val="000000"/>
                </a:solidFill>
              </a:rPr>
              <a:t>The Wittig reaction converts the carbonyl group into a new C═C double bond where no bond existed before.</a:t>
            </a:r>
            <a:endParaRPr lang="en-US" altLang="en-US" sz="2800" smtClean="0"/>
          </a:p>
          <a:p>
            <a:r>
              <a:rPr lang="en-US" altLang="en-US" sz="2800" smtClean="0">
                <a:solidFill>
                  <a:srgbClr val="000000"/>
                </a:solidFill>
              </a:rPr>
              <a:t>A phosphorus ylide is used as the nucleophile in the reaction.  </a:t>
            </a: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0"/>
          <a:stretch/>
        </p:blipFill>
        <p:spPr>
          <a:xfrm>
            <a:off x="304800" y="1636341"/>
            <a:ext cx="8534400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Structure of the Carbonyl Group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/>
        </p:blipFill>
        <p:spPr>
          <a:xfrm>
            <a:off x="304800" y="2030968"/>
            <a:ext cx="8534400" cy="19241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" y="4368914"/>
            <a:ext cx="8954221" cy="9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Ketone Nomenclature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8334" y="4256329"/>
            <a:ext cx="77724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Number the chain so that the carbonyl carbon has the lowest number.</a:t>
            </a:r>
          </a:p>
          <a:p>
            <a:r>
              <a:rPr lang="en-US" altLang="en-US" sz="2800" dirty="0" smtClean="0"/>
              <a:t>Replace the alkane -</a:t>
            </a:r>
            <a:r>
              <a:rPr lang="en-US" altLang="en-US" sz="2800" i="1" dirty="0" smtClean="0"/>
              <a:t>e</a:t>
            </a:r>
            <a:r>
              <a:rPr lang="en-US" altLang="en-US" sz="2800" dirty="0" smtClean="0"/>
              <a:t> with -</a:t>
            </a:r>
            <a:r>
              <a:rPr lang="en-US" altLang="en-US" sz="2800" i="1" dirty="0" smtClean="0"/>
              <a:t>one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6"/>
          <a:stretch/>
        </p:blipFill>
        <p:spPr>
          <a:xfrm>
            <a:off x="304800" y="1877568"/>
            <a:ext cx="8534400" cy="12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Aldehydes Nomenclature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8325" y="4267200"/>
            <a:ext cx="8599731" cy="2013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The aldehyde carbon is number 1.</a:t>
            </a:r>
          </a:p>
          <a:p>
            <a:r>
              <a:rPr lang="en-US" altLang="en-US" sz="2800" dirty="0" smtClean="0"/>
              <a:t>IUPAC: Replace -</a:t>
            </a:r>
            <a:r>
              <a:rPr lang="en-US" altLang="en-US" sz="2800" i="1" dirty="0" smtClean="0"/>
              <a:t>e</a:t>
            </a:r>
            <a:r>
              <a:rPr lang="en-US" altLang="en-US" sz="2800" dirty="0" smtClean="0"/>
              <a:t> with -</a:t>
            </a:r>
            <a:r>
              <a:rPr lang="en-US" altLang="en-US" sz="2800" i="1" dirty="0" smtClean="0"/>
              <a:t>al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If the aldehyde group is attached to a ring, the suffix -</a:t>
            </a:r>
            <a:r>
              <a:rPr lang="en-US" altLang="en-US" sz="2800" i="1" dirty="0" err="1" smtClean="0"/>
              <a:t>carbaldehyde</a:t>
            </a:r>
            <a:r>
              <a:rPr lang="en-US" altLang="en-US" sz="2800" dirty="0" smtClean="0"/>
              <a:t> is used.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2"/>
          <a:stretch/>
        </p:blipFill>
        <p:spPr>
          <a:xfrm>
            <a:off x="304800" y="1244890"/>
            <a:ext cx="8534400" cy="2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Carbonyl as Substituent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7447" y="1600200"/>
            <a:ext cx="8599723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smtClean="0"/>
              <a:t>On a molecule with a higher-priority functional group, a ketone is an oxo and an aldehyde is a formyl</a:t>
            </a:r>
            <a:r>
              <a:rPr lang="en-US" altLang="en-US" sz="2800" i="1" smtClean="0"/>
              <a:t> </a:t>
            </a:r>
            <a:r>
              <a:rPr lang="en-US" altLang="en-US" sz="2800" smtClean="0"/>
              <a:t>group</a:t>
            </a:r>
            <a:r>
              <a:rPr lang="en-US" altLang="en-US" sz="2800" i="1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Aldehydes have a higher priority than ketones.</a:t>
            </a:r>
            <a:endParaRPr lang="en-US" alt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304800" y="3940628"/>
            <a:ext cx="8534400" cy="18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Functional Group Priority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362199" y="1291046"/>
            <a:ext cx="4180550" cy="47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Boiling Points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48334" y="3733799"/>
            <a:ext cx="8556180" cy="16328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/>
              <a:t>Ketones and aldehydes are more polar, so they have a higher boiling point than comparable alkanes or ethers.</a:t>
            </a:r>
          </a:p>
          <a:p>
            <a:r>
              <a:rPr lang="en-US" altLang="en-US" sz="2800" dirty="0" smtClean="0"/>
              <a:t>They cannot hydrogen-bond to each other, so their boiling point is lower than the comparable alcohol.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5"/>
          <a:stretch/>
        </p:blipFill>
        <p:spPr>
          <a:xfrm>
            <a:off x="304800" y="1780468"/>
            <a:ext cx="8534400" cy="10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Infrared (IR) Spectroscopy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8333" y="4376057"/>
            <a:ext cx="8697695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/>
              <a:t>Very strong C═O stretch around 1710 cm</a:t>
            </a:r>
            <a:r>
              <a:rPr lang="en-US" altLang="en-US" sz="2400" baseline="30000" dirty="0" smtClean="0"/>
              <a:t>–1</a:t>
            </a:r>
            <a:r>
              <a:rPr lang="en-US" altLang="en-US" sz="2400" dirty="0" smtClean="0"/>
              <a:t> for ketones and 1725 cm</a:t>
            </a:r>
            <a:r>
              <a:rPr lang="en-US" altLang="en-US" sz="2400" baseline="30000" dirty="0" smtClean="0"/>
              <a:t>–1</a:t>
            </a:r>
            <a:r>
              <a:rPr lang="en-US" altLang="en-US" sz="2400" dirty="0" smtClean="0"/>
              <a:t> for simple aldehydes</a:t>
            </a:r>
          </a:p>
          <a:p>
            <a:r>
              <a:rPr lang="en-US" altLang="en-US" sz="2400" dirty="0" smtClean="0"/>
              <a:t>Additional C—H stretches for aldehyde: Two absorptions at 2710 cm</a:t>
            </a:r>
            <a:r>
              <a:rPr lang="en-US" altLang="en-US" sz="2400" baseline="30000" dirty="0" smtClean="0"/>
              <a:t>–1</a:t>
            </a:r>
            <a:r>
              <a:rPr lang="en-US" altLang="en-US" sz="2400" dirty="0" smtClean="0"/>
              <a:t> and 2810 cm</a:t>
            </a:r>
            <a:r>
              <a:rPr lang="en-US" altLang="en-US" sz="2400" baseline="30000" dirty="0" smtClean="0"/>
              <a:t>–1</a:t>
            </a:r>
            <a:endParaRPr lang="en-US" altLang="en-US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304800" y="1819656"/>
            <a:ext cx="8534400" cy="19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Proton NMR Spectra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48334" y="3810938"/>
            <a:ext cx="7772400" cy="2514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dirty="0" smtClean="0">
                <a:solidFill>
                  <a:srgbClr val="000000"/>
                </a:solidFill>
              </a:rPr>
              <a:t>Aldehyde protons normally absorb between </a:t>
            </a:r>
            <a:br>
              <a:rPr lang="en-US" altLang="en-US" sz="2800" dirty="0" smtClean="0">
                <a:solidFill>
                  <a:srgbClr val="000000"/>
                </a:solidFill>
              </a:rPr>
            </a:br>
            <a:r>
              <a:rPr lang="el-GR" altLang="en-US" sz="2800" i="1" dirty="0" smtClean="0">
                <a:latin typeface="Symbol" charset="2"/>
                <a:cs typeface="Symbol" charset="2"/>
                <a:sym typeface="Symbol"/>
              </a:rPr>
              <a:t> </a:t>
            </a:r>
            <a:r>
              <a:rPr lang="en-US" altLang="en-US" sz="2800" dirty="0" smtClean="0">
                <a:cs typeface="Symbol" charset="2"/>
                <a:sym typeface="Symbol"/>
              </a:rPr>
              <a:t>9</a:t>
            </a:r>
            <a:r>
              <a:rPr lang="en-US" altLang="en-US" sz="2800" dirty="0" smtClean="0">
                <a:solidFill>
                  <a:srgbClr val="000000"/>
                </a:solidFill>
              </a:rPr>
              <a:t> and </a:t>
            </a:r>
            <a:r>
              <a:rPr lang="el-GR" altLang="en-US" sz="2800" i="1" dirty="0">
                <a:latin typeface="Symbol" charset="2"/>
                <a:cs typeface="Symbol" charset="2"/>
                <a:sym typeface="Symbol"/>
              </a:rPr>
              <a:t> </a:t>
            </a:r>
            <a:r>
              <a:rPr lang="en-US" altLang="en-US" sz="2800" dirty="0" smtClean="0">
                <a:solidFill>
                  <a:srgbClr val="000000"/>
                </a:solidFill>
              </a:rPr>
              <a:t>10.  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</a:rPr>
              <a:t>Protons of the </a:t>
            </a:r>
            <a:r>
              <a:rPr lang="el-GR" altLang="en-US" sz="2800" i="1" dirty="0"/>
              <a:t>α</a:t>
            </a:r>
            <a:r>
              <a:rPr lang="en-US" altLang="en-US" sz="2800" dirty="0" smtClean="0">
                <a:solidFill>
                  <a:srgbClr val="000000"/>
                </a:solidFill>
              </a:rPr>
              <a:t> carbon usually absorb between </a:t>
            </a:r>
            <a:r>
              <a:rPr lang="el-GR" altLang="en-US" sz="2800" i="1" dirty="0">
                <a:latin typeface="Symbol" charset="2"/>
                <a:cs typeface="Symbol" charset="2"/>
                <a:sym typeface="Symbol"/>
              </a:rPr>
              <a:t> </a:t>
            </a:r>
            <a:r>
              <a:rPr lang="en-US" altLang="en-US" sz="2800" dirty="0" smtClean="0">
                <a:solidFill>
                  <a:srgbClr val="000000"/>
                </a:solidFill>
              </a:rPr>
              <a:t>2.1 and </a:t>
            </a:r>
            <a:r>
              <a:rPr lang="el-GR" altLang="en-US" sz="2800" i="1" dirty="0">
                <a:latin typeface="Symbol" charset="2"/>
                <a:cs typeface="Symbol" charset="2"/>
                <a:sym typeface="Symbol"/>
              </a:rPr>
              <a:t> </a:t>
            </a:r>
            <a:r>
              <a:rPr lang="en-US" altLang="en-US" sz="2800" dirty="0" smtClean="0">
                <a:solidFill>
                  <a:srgbClr val="000000"/>
                </a:solidFill>
              </a:rPr>
              <a:t>2.4 if there are no other electron-withdrawing groups nearby.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"/>
          <a:stretch/>
        </p:blipFill>
        <p:spPr>
          <a:xfrm>
            <a:off x="304800" y="1545128"/>
            <a:ext cx="8534400" cy="18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14829</TotalTime>
  <Words>311</Words>
  <Application>Microsoft Office PowerPoint</Application>
  <PresentationFormat>On-screen Show (4:3)</PresentationFormat>
  <Paragraphs>67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HA5Lect_template</vt:lpstr>
      <vt:lpstr>PowerPoint Presentation</vt:lpstr>
      <vt:lpstr>Structure of the Carbonyl Group</vt:lpstr>
      <vt:lpstr>Ketone Nomenclature</vt:lpstr>
      <vt:lpstr>Aldehydes Nomenclature</vt:lpstr>
      <vt:lpstr>Carbonyl as Substituent</vt:lpstr>
      <vt:lpstr>Functional Group Priority</vt:lpstr>
      <vt:lpstr>Boiling Points</vt:lpstr>
      <vt:lpstr>Infrared (IR) Spectroscopy</vt:lpstr>
      <vt:lpstr>Proton NMR Spectra</vt:lpstr>
      <vt:lpstr>PowerPoint Presentation</vt:lpstr>
      <vt:lpstr>Ozonolysis of Alkenes</vt:lpstr>
      <vt:lpstr>Acids to Acid Chlorides</vt:lpstr>
      <vt:lpstr>Imine Reactions</vt:lpstr>
      <vt:lpstr>Cyclic Acetals</vt:lpstr>
      <vt:lpstr>Carbohydrates</vt:lpstr>
      <vt:lpstr>The Wittig Reaction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tsherlock</cp:lastModifiedBy>
  <cp:revision>280</cp:revision>
  <dcterms:created xsi:type="dcterms:W3CDTF">2007-09-26T05:29:17Z</dcterms:created>
  <dcterms:modified xsi:type="dcterms:W3CDTF">2018-11-16T21:51:08Z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