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65" r:id="rId2"/>
    <p:sldId id="381" r:id="rId3"/>
    <p:sldId id="386" r:id="rId4"/>
    <p:sldId id="388" r:id="rId5"/>
    <p:sldId id="412" r:id="rId6"/>
    <p:sldId id="413" r:id="rId7"/>
    <p:sldId id="421" r:id="rId8"/>
    <p:sldId id="42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462" y="-78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Alpha Substitution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3" y="4065815"/>
            <a:ext cx="8229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800" b="1" dirty="0">
                <a:ea typeface="ＭＳ Ｐゴシック" pitchFamily="-110" charset="-128"/>
              </a:rPr>
              <a:t>Alpha substitution</a:t>
            </a:r>
            <a:r>
              <a:rPr lang="en-US" altLang="en-US" sz="2800" dirty="0">
                <a:ea typeface="ＭＳ Ｐゴシック" pitchFamily="-110" charset="-128"/>
              </a:rPr>
              <a:t> is the substitution of one of the </a:t>
            </a:r>
            <a:r>
              <a:rPr lang="en-US" altLang="en-US" sz="2800" dirty="0" err="1">
                <a:ea typeface="ＭＳ Ｐゴシック" pitchFamily="-110" charset="-128"/>
              </a:rPr>
              <a:t>hydrogens</a:t>
            </a:r>
            <a:r>
              <a:rPr lang="en-US" altLang="en-US" sz="2800" dirty="0">
                <a:ea typeface="ＭＳ Ｐゴシック" pitchFamily="-110" charset="-128"/>
              </a:rPr>
              <a:t> attached to the </a:t>
            </a:r>
            <a:r>
              <a:rPr lang="en-US" sz="2800" i="1" dirty="0" smtClean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a </a:t>
            </a:r>
            <a:r>
              <a:rPr lang="en-US" altLang="en-US" sz="2800" dirty="0" smtClean="0">
                <a:ea typeface="ＭＳ Ｐゴシック" pitchFamily="-110" charset="-128"/>
              </a:rPr>
              <a:t>carbon </a:t>
            </a:r>
            <a:r>
              <a:rPr lang="en-US" altLang="en-US" sz="2800" dirty="0">
                <a:ea typeface="ＭＳ Ｐゴシック" pitchFamily="-110" charset="-128"/>
              </a:rPr>
              <a:t>for an electrophile.</a:t>
            </a:r>
          </a:p>
          <a:p>
            <a:pPr>
              <a:spcBef>
                <a:spcPts val="0"/>
              </a:spcBef>
            </a:pPr>
            <a:r>
              <a:rPr lang="en-US" altLang="en-US" sz="2800" dirty="0">
                <a:ea typeface="ＭＳ Ｐゴシック" pitchFamily="-110" charset="-128"/>
              </a:rPr>
              <a:t>The reaction occurs through an </a:t>
            </a:r>
            <a:r>
              <a:rPr lang="en-US" altLang="en-US" sz="2800" dirty="0" err="1">
                <a:ea typeface="ＭＳ Ｐゴシック" pitchFamily="-110" charset="-128"/>
              </a:rPr>
              <a:t>enolate</a:t>
            </a:r>
            <a:r>
              <a:rPr lang="en-US" altLang="en-US" sz="2800" dirty="0">
                <a:ea typeface="ＭＳ Ｐゴシック" pitchFamily="-110" charset="-128"/>
              </a:rPr>
              <a:t> ion intermediate.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>
          <a:xfrm>
            <a:off x="304800" y="1894115"/>
            <a:ext cx="8534400" cy="1360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Condensation of an </a:t>
            </a:r>
            <a:r>
              <a:rPr lang="en-US" sz="4400" b="0" dirty="0" err="1">
                <a:solidFill>
                  <a:schemeClr val="tx1"/>
                </a:solidFill>
              </a:rPr>
              <a:t>Enolate</a:t>
            </a:r>
            <a:r>
              <a:rPr lang="en-US" sz="4400" b="0" dirty="0">
                <a:solidFill>
                  <a:schemeClr val="tx1"/>
                </a:solidFill>
              </a:rPr>
              <a:t> with an Aldehyde or Ketone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0" y="4561112"/>
            <a:ext cx="7859489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The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enolate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ion attacks the carbonyl group to form an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alkoxide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. 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Protonation of the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alkoxide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gives the addition product: a </a:t>
            </a:r>
            <a:r>
              <a:rPr lang="en-US" sz="2800" i="1" dirty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b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hydroxy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carbonyl compound.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"/>
          <a:stretch/>
        </p:blipFill>
        <p:spPr>
          <a:xfrm>
            <a:off x="304800" y="2010809"/>
            <a:ext cx="8534400" cy="21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Racemization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8334" y="4071257"/>
            <a:ext cx="83058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 smtClean="0">
                <a:ea typeface="ＭＳ Ｐゴシック" pitchFamily="-110" charset="-128"/>
              </a:rPr>
              <a:t>For aldehydes and ketones, the </a:t>
            </a:r>
            <a:r>
              <a:rPr lang="en-US" altLang="en-US" sz="2400" dirty="0" err="1" smtClean="0">
                <a:ea typeface="ＭＳ Ｐゴシック" pitchFamily="-110" charset="-128"/>
              </a:rPr>
              <a:t>keto</a:t>
            </a:r>
            <a:r>
              <a:rPr lang="en-US" altLang="en-US" sz="2400" dirty="0" smtClean="0">
                <a:ea typeface="ＭＳ Ｐゴシック" pitchFamily="-110" charset="-128"/>
              </a:rPr>
              <a:t> form is greatly favored at equilibrium.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If a chiral </a:t>
            </a:r>
            <a:r>
              <a:rPr lang="en-US" sz="2400" i="1" dirty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a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carbon has an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enolizable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hydrogen atom, a trace of acid or base allows that carbon to invert its configuration, with the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enol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serving as the intermediate. This is called </a:t>
            </a:r>
            <a:r>
              <a:rPr lang="en-US" altLang="en-US" sz="2400" b="1" dirty="0" smtClean="0">
                <a:solidFill>
                  <a:srgbClr val="000000"/>
                </a:solidFill>
                <a:ea typeface="ＭＳ Ｐゴシック" pitchFamily="-110" charset="-128"/>
              </a:rPr>
              <a:t>racemization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"/>
          <a:stretch/>
        </p:blipFill>
        <p:spPr>
          <a:xfrm>
            <a:off x="310225" y="1459122"/>
            <a:ext cx="8534400" cy="21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Formation and Stability </a:t>
            </a:r>
            <a:r>
              <a:rPr lang="en-US" sz="4400" b="0" dirty="0" smtClean="0">
                <a:solidFill>
                  <a:schemeClr val="tx1"/>
                </a:solidFill>
              </a:rPr>
              <a:t/>
            </a:r>
            <a:br>
              <a:rPr lang="en-US" sz="4400" b="0" dirty="0" smtClean="0">
                <a:solidFill>
                  <a:schemeClr val="tx1"/>
                </a:solidFill>
              </a:rPr>
            </a:br>
            <a:r>
              <a:rPr lang="en-US" sz="4400" b="0" dirty="0" smtClean="0">
                <a:solidFill>
                  <a:schemeClr val="tx1"/>
                </a:solidFill>
              </a:rPr>
              <a:t>of </a:t>
            </a:r>
            <a:r>
              <a:rPr lang="en-US" sz="4400" b="0" dirty="0" err="1">
                <a:solidFill>
                  <a:schemeClr val="tx1"/>
                </a:solidFill>
              </a:rPr>
              <a:t>Enolate</a:t>
            </a:r>
            <a:r>
              <a:rPr lang="en-US" sz="4400" b="0" dirty="0">
                <a:solidFill>
                  <a:schemeClr val="tx1"/>
                </a:solidFill>
              </a:rPr>
              <a:t> Ions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48334" y="5453748"/>
            <a:ext cx="77724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The equilibrium mixture contains only a small fraction of the deprotonated,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enolate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form.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/>
        </p:blipFill>
        <p:spPr>
          <a:xfrm>
            <a:off x="304800" y="1669216"/>
            <a:ext cx="8534400" cy="36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Condensation of Ketones 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4400" b="0" dirty="0" smtClean="0">
                <a:solidFill>
                  <a:schemeClr val="tx1"/>
                </a:solidFill>
                <a:cs typeface="Arial"/>
              </a:rPr>
            </a:b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and 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Aldehydes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348334" y="2253350"/>
            <a:ext cx="7772400" cy="4114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Condensations combine two or more molecules, often with the loss of a small molecule such as water or an alcohol.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The </a:t>
            </a:r>
            <a:r>
              <a:rPr lang="en-US" altLang="en-US" b="1" dirty="0" err="1" smtClean="0">
                <a:ea typeface="ＭＳ Ｐゴシック" pitchFamily="-110" charset="-128"/>
              </a:rPr>
              <a:t>aldol</a:t>
            </a:r>
            <a:r>
              <a:rPr lang="en-US" altLang="en-US" b="1" dirty="0" smtClean="0">
                <a:ea typeface="ＭＳ Ｐゴシック" pitchFamily="-110" charset="-128"/>
              </a:rPr>
              <a:t> condensation </a:t>
            </a:r>
            <a:r>
              <a:rPr lang="en-US" altLang="en-US" dirty="0" smtClean="0">
                <a:ea typeface="ＭＳ Ｐゴシック" pitchFamily="-110" charset="-128"/>
              </a:rPr>
              <a:t>is the addition of an </a:t>
            </a:r>
            <a:r>
              <a:rPr lang="en-US" altLang="en-US" dirty="0" err="1" smtClean="0">
                <a:ea typeface="ＭＳ Ｐゴシック" pitchFamily="-110" charset="-128"/>
              </a:rPr>
              <a:t>enolate</a:t>
            </a:r>
            <a:r>
              <a:rPr lang="en-US" altLang="en-US" dirty="0" smtClean="0">
                <a:ea typeface="ＭＳ Ｐゴシック" pitchFamily="-110" charset="-128"/>
              </a:rPr>
              <a:t> ion to another carbonyl group. It occurs under basic conditions.</a:t>
            </a:r>
          </a:p>
        </p:txBody>
      </p:sp>
    </p:spTree>
    <p:extLst>
      <p:ext uri="{BB962C8B-B14F-4D97-AF65-F5344CB8AC3E}">
        <p14:creationId xmlns:p14="http://schemas.microsoft.com/office/powerpoint/2010/main" val="11232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  <a:cs typeface="Arial"/>
              </a:rPr>
              <a:t>Aldol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 Condensation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48339" y="4212772"/>
            <a:ext cx="8588831" cy="21335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Under basic conditions, the </a:t>
            </a:r>
            <a:r>
              <a:rPr lang="en-US" altLang="en-US" sz="2200" dirty="0" err="1" smtClean="0">
                <a:solidFill>
                  <a:srgbClr val="000000"/>
                </a:solidFill>
                <a:ea typeface="ＭＳ Ｐゴシック" pitchFamily="-110" charset="-128"/>
              </a:rPr>
              <a:t>aldol</a:t>
            </a: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 condensation involves the </a:t>
            </a:r>
            <a:r>
              <a:rPr lang="en-US" altLang="en-US" sz="2200" dirty="0" err="1" smtClean="0">
                <a:solidFill>
                  <a:srgbClr val="000000"/>
                </a:solidFill>
                <a:ea typeface="ＭＳ Ｐゴシック" pitchFamily="-110" charset="-128"/>
              </a:rPr>
              <a:t>nucleophilic</a:t>
            </a: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 addition of an </a:t>
            </a:r>
            <a:r>
              <a:rPr lang="en-US" altLang="en-US" sz="2200" dirty="0" err="1" smtClean="0">
                <a:solidFill>
                  <a:srgbClr val="000000"/>
                </a:solidFill>
                <a:ea typeface="ＭＳ Ｐゴシック" pitchFamily="-110" charset="-128"/>
              </a:rPr>
              <a:t>enolate</a:t>
            </a: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 ion to another carbonyl group.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When the reaction is carried out at low temperatures, the </a:t>
            </a:r>
            <a:b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sz="2400" i="1" dirty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b</a:t>
            </a: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200" dirty="0" err="1" smtClean="0">
                <a:solidFill>
                  <a:srgbClr val="000000"/>
                </a:solidFill>
                <a:ea typeface="ＭＳ Ｐゴシック" pitchFamily="-110" charset="-128"/>
              </a:rPr>
              <a:t>hydroxy</a:t>
            </a: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 carbonyl compound can be isolated.  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Heating will dehydrate the </a:t>
            </a:r>
            <a:r>
              <a:rPr lang="en-US" altLang="en-US" sz="2200" dirty="0" err="1" smtClean="0">
                <a:solidFill>
                  <a:srgbClr val="000000"/>
                </a:solidFill>
                <a:ea typeface="ＭＳ Ｐゴシック" pitchFamily="-110" charset="-128"/>
              </a:rPr>
              <a:t>aldol</a:t>
            </a: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 product to the </a:t>
            </a:r>
            <a:r>
              <a:rPr lang="en-US" sz="2400" i="1" dirty="0" err="1">
                <a:solidFill>
                  <a:srgbClr val="000000"/>
                </a:solidFill>
                <a:latin typeface="Symbol" charset="0"/>
                <a:ea typeface="ＭＳ Ｐゴシック" charset="0"/>
              </a:rPr>
              <a:t>a</a:t>
            </a:r>
            <a:r>
              <a:rPr lang="en-US" altLang="en-US" sz="2200" dirty="0" err="1" smtClean="0">
                <a:solidFill>
                  <a:srgbClr val="000000"/>
                </a:solidFill>
                <a:ea typeface="ＭＳ Ｐゴシック" pitchFamily="-110" charset="-128"/>
              </a:rPr>
              <a:t>,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b</a:t>
            </a:r>
            <a:r>
              <a:rPr lang="en-US" altLang="en-US" sz="2200" dirty="0" smtClean="0">
                <a:solidFill>
                  <a:srgbClr val="000000"/>
                </a:solidFill>
                <a:ea typeface="ＭＳ Ｐゴシック" pitchFamily="-110" charset="-128"/>
              </a:rPr>
              <a:t>-unsaturated compound.</a:t>
            </a:r>
            <a:endParaRPr lang="en-US" altLang="en-US" sz="2200" dirty="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7"/>
          <a:stretch/>
        </p:blipFill>
        <p:spPr>
          <a:xfrm>
            <a:off x="304800" y="1574074"/>
            <a:ext cx="853440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Dehydration of </a:t>
            </a:r>
            <a:r>
              <a:rPr lang="en-US" sz="4400" b="0" dirty="0" err="1">
                <a:solidFill>
                  <a:schemeClr val="tx1"/>
                </a:solidFill>
                <a:cs typeface="Arial"/>
              </a:rPr>
              <a:t>Aldol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 Products</a:t>
            </a: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48340" y="4343400"/>
            <a:ext cx="777240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Heating a basic or acidic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aldol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dehydration of the alcohol functional group 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The product is an </a:t>
            </a:r>
            <a:r>
              <a:rPr lang="en-US" sz="2800" i="1" dirty="0" err="1">
                <a:solidFill>
                  <a:srgbClr val="000000"/>
                </a:solidFill>
                <a:latin typeface="Symbol" charset="0"/>
                <a:ea typeface="ＭＳ Ｐゴシック" charset="0"/>
              </a:rPr>
              <a:t>a</a:t>
            </a:r>
            <a:r>
              <a:rPr lang="en-US" sz="2800" dirty="0" err="1">
                <a:solidFill>
                  <a:srgbClr val="000000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2800" i="1" dirty="0" err="1">
                <a:solidFill>
                  <a:srgbClr val="000000"/>
                </a:solidFill>
                <a:latin typeface="Symbol" charset="0"/>
                <a:ea typeface="ＭＳ Ｐゴシック" charset="0"/>
              </a:rPr>
              <a:t>b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-unsaturated conjugated aldehyde or ketone.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>
          <a:xfrm>
            <a:off x="304800" y="1488730"/>
            <a:ext cx="8534400" cy="24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  <a:cs typeface="Arial"/>
              </a:rPr>
              <a:t>Claisen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 Ester Condensation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48343" y="4561116"/>
            <a:ext cx="8545286" cy="13933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The </a:t>
            </a:r>
            <a:r>
              <a:rPr lang="en-US" altLang="en-US" sz="2800" b="1" dirty="0" err="1" smtClean="0">
                <a:solidFill>
                  <a:srgbClr val="000000"/>
                </a:solidFill>
                <a:ea typeface="ＭＳ Ｐゴシック" pitchFamily="-110" charset="-128"/>
              </a:rPr>
              <a:t>Claisen</a:t>
            </a:r>
            <a:r>
              <a:rPr lang="en-US" altLang="en-US" sz="2800" b="1" dirty="0" smtClean="0">
                <a:solidFill>
                  <a:srgbClr val="000000"/>
                </a:solidFill>
                <a:ea typeface="ＭＳ Ｐゴシック" pitchFamily="-110" charset="-128"/>
              </a:rPr>
              <a:t> condensation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results when an ester molecule undergoes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nucleophilic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acyl substitution by an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enolate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.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304800" y="1790482"/>
            <a:ext cx="8534400" cy="20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15168</TotalTime>
  <Words>268</Words>
  <Application>Microsoft Office PowerPoint</Application>
  <PresentationFormat>On-screen Show (4:3)</PresentationFormat>
  <Paragraphs>31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HA5Lect_template</vt:lpstr>
      <vt:lpstr>Alpha Substitution</vt:lpstr>
      <vt:lpstr>Condensation of an Enolate with an Aldehyde or Ketone</vt:lpstr>
      <vt:lpstr>Racemization</vt:lpstr>
      <vt:lpstr>Formation and Stability  of Enolate Ions</vt:lpstr>
      <vt:lpstr>Condensation of Ketones  and Aldehydes</vt:lpstr>
      <vt:lpstr>Aldol Condensation</vt:lpstr>
      <vt:lpstr>Dehydration of Aldol Products</vt:lpstr>
      <vt:lpstr>Claisen Ester Condensation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380</cp:revision>
  <dcterms:created xsi:type="dcterms:W3CDTF">2007-09-26T05:29:17Z</dcterms:created>
  <dcterms:modified xsi:type="dcterms:W3CDTF">2018-11-17T13:04:20Z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