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1" r:id="rId4"/>
    <p:sldId id="263" r:id="rId5"/>
    <p:sldId id="264" r:id="rId6"/>
    <p:sldId id="309" r:id="rId7"/>
    <p:sldId id="266" r:id="rId8"/>
    <p:sldId id="270" r:id="rId9"/>
    <p:sldId id="336" r:id="rId10"/>
    <p:sldId id="282" r:id="rId11"/>
    <p:sldId id="316" r:id="rId12"/>
    <p:sldId id="318" r:id="rId13"/>
    <p:sldId id="319" r:id="rId14"/>
    <p:sldId id="320" r:id="rId15"/>
    <p:sldId id="321" r:id="rId16"/>
    <p:sldId id="322" r:id="rId17"/>
    <p:sldId id="293" r:id="rId18"/>
    <p:sldId id="324" r:id="rId19"/>
    <p:sldId id="325" r:id="rId20"/>
    <p:sldId id="326" r:id="rId21"/>
    <p:sldId id="327" r:id="rId22"/>
    <p:sldId id="328" r:id="rId23"/>
    <p:sldId id="329" r:id="rId24"/>
    <p:sldId id="33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16" autoAdjust="0"/>
    <p:restoredTop sz="89280" autoAdjust="0"/>
  </p:normalViewPr>
  <p:slideViewPr>
    <p:cSldViewPr showGuides="1">
      <p:cViewPr>
        <p:scale>
          <a:sx n="85" d="100"/>
          <a:sy n="85" d="100"/>
        </p:scale>
        <p:origin x="-1430" y="-48"/>
      </p:cViewPr>
      <p:guideLst>
        <p:guide orient="horz" pos="528"/>
        <p:guide pos="3648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dirty="0" smtClean="0">
                <a:latin typeface="Times New Roman" pitchFamily="-110" charset="-5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dirty="0" smtClean="0">
                <a:latin typeface="Times New Roman" pitchFamily="-110" charset="-5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dirty="0" smtClean="0">
                <a:latin typeface="Times New Roman" pitchFamily="-110" charset="-5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-110" charset="-52"/>
              </a:defRPr>
            </a:lvl1pPr>
          </a:lstStyle>
          <a:p>
            <a:pPr>
              <a:defRPr/>
            </a:pPr>
            <a:fld id="{8452F00F-3C9A-4373-B9F7-189FD0AB9B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67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2CFA99C9-0F1C-4481-8BC6-C8F979050615}" type="slidenum">
              <a:rPr lang="en-US" altLang="en-US" sz="1200" b="0">
                <a:latin typeface="Times New Roman" pitchFamily="-110" charset="-52"/>
              </a:rPr>
              <a:pPr/>
              <a:t>1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809F77F7-8BD5-4D75-BC22-3B506F4674AF}" type="slidenum">
              <a:rPr lang="en-US" altLang="en-US" sz="1200" b="0">
                <a:latin typeface="Times New Roman" pitchFamily="-110" charset="-52"/>
              </a:rPr>
              <a:pPr/>
              <a:t>11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C51A7D74-613B-4094-8F94-AE0F9023C7F4}" type="slidenum">
              <a:rPr lang="en-US" altLang="en-US" sz="1200" b="0">
                <a:latin typeface="Times New Roman" pitchFamily="-110" charset="-52"/>
              </a:rPr>
              <a:pPr/>
              <a:t>12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575F540B-4E4C-4014-9232-645E114B30A3}" type="slidenum">
              <a:rPr lang="en-US" altLang="en-US" sz="1200" b="0">
                <a:latin typeface="Times New Roman" pitchFamily="-110" charset="-52"/>
              </a:rPr>
              <a:pPr/>
              <a:t>13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3C39519A-1CB6-42F5-9E4C-7802B2CF000F}" type="slidenum">
              <a:rPr lang="en-US" altLang="en-US" sz="1200" b="0">
                <a:latin typeface="Times New Roman" pitchFamily="-110" charset="-52"/>
              </a:rPr>
              <a:pPr/>
              <a:t>14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26112550-E958-4F0B-A78D-F95DB08FCA7C}" type="slidenum">
              <a:rPr lang="en-US" altLang="en-US" sz="1200" b="0">
                <a:latin typeface="Times New Roman" pitchFamily="-110" charset="-52"/>
              </a:rPr>
              <a:pPr/>
              <a:t>15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B337A425-0D9D-4B71-9210-B9F07391DD97}" type="slidenum">
              <a:rPr lang="en-US" altLang="en-US" sz="1200" b="0">
                <a:latin typeface="Times New Roman" pitchFamily="-110" charset="-52"/>
              </a:rPr>
              <a:pPr/>
              <a:t>16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42D68C12-0F22-4BF9-BAAB-20866A9DCAF2}" type="slidenum">
              <a:rPr lang="en-US" altLang="en-US" sz="1200" b="0">
                <a:latin typeface="Times New Roman" pitchFamily="-110" charset="-52"/>
              </a:rPr>
              <a:pPr/>
              <a:t>17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ED0E90B0-0D01-4F7A-B66E-B6B7E3DD38E3}" type="slidenum">
              <a:rPr lang="en-US" altLang="en-US" sz="1200" b="0">
                <a:latin typeface="Times New Roman" pitchFamily="-110" charset="-52"/>
              </a:rPr>
              <a:pPr/>
              <a:t>18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F4DEE394-08A0-4E22-8DDB-2E0B183A2DA5}" type="slidenum">
              <a:rPr lang="en-US" altLang="en-US" sz="1200" b="0">
                <a:latin typeface="Times New Roman" pitchFamily="-110" charset="-52"/>
              </a:rPr>
              <a:pPr/>
              <a:t>19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2E0D7410-1573-4449-B2FA-C9A80C154EBC}" type="slidenum">
              <a:rPr lang="en-US" altLang="en-US" sz="1200" b="0">
                <a:latin typeface="Times New Roman" pitchFamily="-110" charset="-52"/>
              </a:rPr>
              <a:pPr/>
              <a:t>20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FCA2B2FD-B630-4713-BEA6-B42C05CBA1F9}" type="slidenum">
              <a:rPr lang="en-US" altLang="en-US" sz="1200" b="0">
                <a:latin typeface="Times New Roman" pitchFamily="-110" charset="-52"/>
              </a:rPr>
              <a:pPr/>
              <a:t>2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F0B959B3-C465-4690-A5AE-0ED433FEB705}" type="slidenum">
              <a:rPr lang="en-US" altLang="en-US" sz="1200" b="0">
                <a:latin typeface="Times New Roman" pitchFamily="-110" charset="-52"/>
              </a:rPr>
              <a:pPr/>
              <a:t>21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7C4710FF-5BEB-42C1-B64F-8E687EAF2417}" type="slidenum">
              <a:rPr lang="en-US" altLang="en-US" sz="1200" b="0">
                <a:latin typeface="Times New Roman" pitchFamily="-110" charset="-52"/>
              </a:rPr>
              <a:pPr/>
              <a:t>22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27097635-AE29-43E1-803F-580C674EED2A}" type="slidenum">
              <a:rPr lang="en-US" altLang="en-US" sz="1200" b="0">
                <a:latin typeface="Times New Roman" pitchFamily="-110" charset="-52"/>
              </a:rPr>
              <a:pPr/>
              <a:t>23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B57EB53-A06B-429B-A450-73018F183329}" type="slidenum">
              <a:rPr lang="en-US" altLang="en-US" sz="1200" b="0">
                <a:latin typeface="Times New Roman" pitchFamily="-110" charset="-52"/>
              </a:rPr>
              <a:pPr/>
              <a:t>24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B50E496B-2503-4636-BB44-62E155777BC0}" type="slidenum">
              <a:rPr lang="en-US" altLang="en-US" sz="1200" b="0">
                <a:latin typeface="Times New Roman" pitchFamily="-110" charset="-52"/>
              </a:rPr>
              <a:pPr/>
              <a:t>3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3CFD111B-202F-4E85-B341-5B6B0C836874}" type="slidenum">
              <a:rPr lang="en-US" altLang="en-US" sz="1200" b="0">
                <a:latin typeface="Times New Roman" pitchFamily="-110" charset="-52"/>
              </a:rPr>
              <a:pPr/>
              <a:t>4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58BC1917-AE49-4E87-97EC-54A7E31F3A7D}" type="slidenum">
              <a:rPr lang="en-US" altLang="en-US" sz="1200" b="0">
                <a:latin typeface="Times New Roman" pitchFamily="-110" charset="-52"/>
              </a:rPr>
              <a:pPr/>
              <a:t>5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2CC8734C-0CD3-4359-AC82-CEEC15719772}" type="slidenum">
              <a:rPr lang="en-US" altLang="en-US" sz="1200" b="0">
                <a:latin typeface="Times New Roman" pitchFamily="-110" charset="-52"/>
              </a:rPr>
              <a:pPr/>
              <a:t>6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386A570-C12C-4164-8E94-B64121D7843C}" type="slidenum">
              <a:rPr lang="en-US" altLang="en-US" sz="1200" b="0">
                <a:latin typeface="Times New Roman" pitchFamily="-110" charset="-52"/>
              </a:rPr>
              <a:pPr/>
              <a:t>7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8FD92ECC-4674-4415-99FB-25976FCD3108}" type="slidenum">
              <a:rPr lang="en-US" altLang="en-US" sz="1200" b="0">
                <a:latin typeface="Times New Roman" pitchFamily="-110" charset="-52"/>
              </a:rPr>
              <a:pPr/>
              <a:t>8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1AAB2397-1DBE-4412-9047-9ADD970907AC}" type="slidenum">
              <a:rPr lang="en-US" altLang="en-US" sz="1200" b="0">
                <a:latin typeface="Times New Roman" pitchFamily="-110" charset="-52"/>
              </a:rPr>
              <a:pPr/>
              <a:t>10</a:t>
            </a:fld>
            <a:endParaRPr lang="en-US" altLang="en-US" sz="1200" b="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000" b="0" dirty="0" smtClean="0">
                <a:solidFill>
                  <a:srgbClr val="000000"/>
                </a:solidFill>
                <a:ea typeface="MS PGothic" charset="-128"/>
              </a:rPr>
              <a:t>© 2017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5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000" b="0" dirty="0" smtClean="0">
                <a:solidFill>
                  <a:srgbClr val="000000"/>
                </a:solidFill>
                <a:ea typeface="MS PGothic" charset="-128"/>
              </a:rPr>
              <a:t>© 2017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1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000" b="0" dirty="0" smtClean="0">
                <a:solidFill>
                  <a:srgbClr val="000000"/>
                </a:solidFill>
                <a:ea typeface="MS PGothic" charset="-128"/>
              </a:rPr>
              <a:t>© 2017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0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000" b="0" dirty="0" smtClean="0">
                <a:solidFill>
                  <a:srgbClr val="000000"/>
                </a:solidFill>
                <a:ea typeface="MS PGothic" charset="-128"/>
              </a:rPr>
              <a:t>© 2017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0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000" b="0" dirty="0" smtClean="0">
                <a:solidFill>
                  <a:srgbClr val="000000"/>
                </a:solidFill>
                <a:ea typeface="MS PGothic" charset="-128"/>
              </a:rPr>
              <a:t>© 2017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1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000" b="0" dirty="0" smtClean="0">
                <a:solidFill>
                  <a:srgbClr val="000000"/>
                </a:solidFill>
                <a:ea typeface="MS PGothic" charset="-128"/>
              </a:rPr>
              <a:t>© 2017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0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000" b="0" dirty="0" smtClean="0">
                <a:solidFill>
                  <a:srgbClr val="000000"/>
                </a:solidFill>
                <a:ea typeface="MS PGothic" charset="-128"/>
              </a:rPr>
              <a:t>© 2017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443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000" b="0" dirty="0" smtClean="0">
                <a:solidFill>
                  <a:srgbClr val="000000"/>
                </a:solidFill>
                <a:ea typeface="MS PGothic" charset="-128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4" r:id="rId3"/>
    <p:sldLayoutId id="2147483906" r:id="rId4"/>
    <p:sldLayoutId id="2147483912" r:id="rId5"/>
    <p:sldLayoutId id="2147483913" r:id="rId6"/>
    <p:sldLayoutId id="2147483914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Classification of Carbohydrates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Monosaccharides or simple sugars: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sz="2400" dirty="0" err="1" smtClean="0"/>
              <a:t>Polyhydroxyaldehydes</a:t>
            </a:r>
            <a:r>
              <a:rPr lang="en-US" altLang="en-US" sz="2400" dirty="0" smtClean="0"/>
              <a:t> or aldoses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sz="2400" dirty="0" err="1" smtClean="0"/>
              <a:t>Polyhydroxyketones</a:t>
            </a:r>
            <a:r>
              <a:rPr lang="en-US" altLang="en-US" sz="2400" dirty="0" smtClean="0"/>
              <a:t> or ketoses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Disaccharides can be hydrolyzed to two monosaccharides.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Polysaccharides hydrolyze to many monosaccharide units. For example, starch and cellulose have </a:t>
            </a:r>
            <a:br>
              <a:rPr lang="en-US" altLang="en-US" sz="2800" dirty="0" smtClean="0">
                <a:ea typeface="ＭＳ Ｐゴシック" pitchFamily="-110" charset="-128"/>
              </a:rPr>
            </a:br>
            <a:r>
              <a:rPr lang="en-US" altLang="en-US" sz="2800" dirty="0" smtClean="0">
                <a:ea typeface="ＭＳ Ｐゴシック" pitchFamily="-110" charset="-128"/>
              </a:rPr>
              <a:t>&gt; 1000 glucose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Disaccharides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Three naturally occurring </a:t>
            </a:r>
            <a:r>
              <a:rPr lang="en-US" altLang="en-US" sz="2800" dirty="0" err="1" smtClean="0">
                <a:ea typeface="ＭＳ Ｐゴシック" pitchFamily="-110" charset="-128"/>
              </a:rPr>
              <a:t>glycosidic</a:t>
            </a:r>
            <a:r>
              <a:rPr lang="en-US" altLang="en-US" sz="2800" dirty="0" smtClean="0">
                <a:ea typeface="ＭＳ Ｐゴシック" pitchFamily="-110" charset="-128"/>
              </a:rPr>
              <a:t> linkages: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 sz="2400" dirty="0" smtClean="0"/>
              <a:t>1-4′ link: The anomeric carbon is bonded to oxygen on C4 of second sugar.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 sz="2400" dirty="0" smtClean="0"/>
              <a:t>1-6′ link: The anomeric carbon is bonded to oxygen on C6 of second sugar.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 sz="2400" dirty="0" smtClean="0"/>
              <a:t>1-1′ link: The anomeric carbons of the two sugars are bonded through an oxygen.</a:t>
            </a:r>
            <a:r>
              <a:rPr lang="en-US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Disaccharides (Continued)</a:t>
            </a:r>
            <a:endParaRPr lang="en-US" altLang="en-US" smtClean="0">
              <a:ea typeface="ＭＳ Ｐゴシック" pitchFamily="-110" charset="-128"/>
            </a:endParaRPr>
          </a:p>
        </p:txBody>
      </p:sp>
      <p:sp>
        <p:nvSpPr>
          <p:cNvPr id="51205" name="Rectangle 1"/>
          <p:cNvSpPr>
            <a:spLocks noChangeArrowheads="1"/>
          </p:cNvSpPr>
          <p:nvPr/>
        </p:nvSpPr>
        <p:spPr bwMode="auto">
          <a:xfrm>
            <a:off x="152400" y="6019800"/>
            <a:ext cx="213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endParaRPr lang="en-US" altLang="en-US" b="0"/>
          </a:p>
        </p:txBody>
      </p:sp>
      <p:pic>
        <p:nvPicPr>
          <p:cNvPr id="2" name="Picture 1" descr="23_1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>
            <a:off x="304800" y="1222693"/>
            <a:ext cx="8534400" cy="5025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itchFamily="-110" charset="-128"/>
              </a:rPr>
              <a:t>Maltose: </a:t>
            </a:r>
            <a:r>
              <a:rPr lang="en-US" altLang="en-US" dirty="0" smtClean="0">
                <a:ea typeface="ＭＳ Ｐゴシック" pitchFamily="-110" charset="-128"/>
              </a:rPr>
              <a:t/>
            </a:r>
            <a:br>
              <a:rPr lang="en-US" altLang="en-US" dirty="0" smtClean="0">
                <a:ea typeface="ＭＳ Ｐゴシック" pitchFamily="-110" charset="-128"/>
              </a:rPr>
            </a:br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An </a:t>
            </a:r>
            <a:r>
              <a:rPr lang="en-US" altLang="en-US" i="1" dirty="0">
                <a:solidFill>
                  <a:srgbClr val="000000"/>
                </a:solidFill>
                <a:latin typeface="Symbol" pitchFamily="-110" charset="2"/>
                <a:ea typeface="ＭＳ Ｐゴシック" pitchFamily="-110" charset="-128"/>
              </a:rPr>
              <a:t>a</a:t>
            </a:r>
            <a:r>
              <a:rPr lang="en-US" altLang="en-US" dirty="0">
                <a:solidFill>
                  <a:srgbClr val="000000"/>
                </a:solidFill>
                <a:ea typeface="ＭＳ Ｐゴシック" pitchFamily="-110" charset="-128"/>
              </a:rPr>
              <a:t>-1,4</a:t>
            </a:r>
            <a:r>
              <a:rPr lang="en-US" altLang="en-US" dirty="0">
                <a:ea typeface="ＭＳ Ｐゴシック" pitchFamily="-110" charset="-128"/>
              </a:rPr>
              <a:t>′</a:t>
            </a:r>
            <a:r>
              <a:rPr lang="en-US" altLang="en-US" dirty="0">
                <a:solidFill>
                  <a:srgbClr val="000000"/>
                </a:solidFill>
                <a:ea typeface="ＭＳ Ｐゴシック" pitchFamily="-110" charset="-128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a typeface="ＭＳ Ｐゴシック" pitchFamily="-110" charset="-128"/>
              </a:rPr>
              <a:t>Glucosidic</a:t>
            </a:r>
            <a:r>
              <a:rPr lang="en-US" altLang="en-US" dirty="0">
                <a:solidFill>
                  <a:srgbClr val="000000"/>
                </a:solidFill>
                <a:ea typeface="ＭＳ Ｐゴシック" pitchFamily="-110" charset="-128"/>
              </a:rPr>
              <a:t> Linkage</a:t>
            </a:r>
            <a:endParaRPr lang="en-US" altLang="en-US" dirty="0" smtClean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pic>
        <p:nvPicPr>
          <p:cNvPr id="2" name="Picture 1" descr="23_Pg1199_UnFigur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5"/>
          <a:stretch/>
        </p:blipFill>
        <p:spPr>
          <a:xfrm>
            <a:off x="1295400" y="1752600"/>
            <a:ext cx="6400800" cy="3012974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994174"/>
            <a:ext cx="8610600" cy="15240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Maltose contains an </a:t>
            </a:r>
            <a:r>
              <a:rPr lang="en-US" altLang="en-US" sz="2400" i="1" dirty="0" smtClean="0">
                <a:solidFill>
                  <a:srgbClr val="000000"/>
                </a:solidFill>
                <a:latin typeface="Symbol" pitchFamily="-110" charset="2"/>
                <a:ea typeface="ＭＳ Ｐゴシック" pitchFamily="-110" charset="-128"/>
              </a:rPr>
              <a:t>a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-1,4</a:t>
            </a:r>
            <a:r>
              <a:rPr lang="en-US" altLang="en-US" sz="2400" dirty="0" smtClean="0">
                <a:ea typeface="ＭＳ Ｐゴシック" pitchFamily="-110" charset="-128"/>
              </a:rPr>
              <a:t>′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glucosidic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linkage between the two glucose units. 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The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monosaccharides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in maltose are joined together by the axial position of C1 and the equatorial position of C4</a:t>
            </a:r>
            <a:r>
              <a:rPr lang="en-US" altLang="en-US" sz="2400" dirty="0" smtClean="0">
                <a:ea typeface="ＭＳ Ｐゴシック" pitchFamily="-110" charset="-128"/>
              </a:rPr>
              <a:t>′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Lactose</a:t>
            </a:r>
            <a:r>
              <a:rPr lang="en-US" altLang="en-US" dirty="0">
                <a:solidFill>
                  <a:srgbClr val="000000"/>
                </a:solidFill>
                <a:ea typeface="ＭＳ Ｐゴシック" pitchFamily="-110" charset="-128"/>
              </a:rPr>
              <a:t>: </a:t>
            </a:r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/>
            </a:r>
            <a:b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A </a:t>
            </a:r>
            <a:r>
              <a:rPr lang="en-US" altLang="en-US" i="1" dirty="0">
                <a:solidFill>
                  <a:srgbClr val="000000"/>
                </a:solidFill>
                <a:latin typeface="Symbol" pitchFamily="-110" charset="2"/>
                <a:ea typeface="ＭＳ Ｐゴシック" pitchFamily="-110" charset="-128"/>
              </a:rPr>
              <a:t>b</a:t>
            </a:r>
            <a:r>
              <a:rPr lang="en-US" altLang="en-US" dirty="0">
                <a:solidFill>
                  <a:srgbClr val="000000"/>
                </a:solidFill>
                <a:ea typeface="ＭＳ Ｐゴシック" pitchFamily="-110" charset="-128"/>
              </a:rPr>
              <a:t>-1,4</a:t>
            </a:r>
            <a:r>
              <a:rPr lang="en-US" altLang="en-US" dirty="0">
                <a:ea typeface="ＭＳ Ｐゴシック" pitchFamily="-110" charset="-128"/>
              </a:rPr>
              <a:t>′</a:t>
            </a:r>
            <a:r>
              <a:rPr lang="en-US" altLang="en-US" dirty="0">
                <a:solidFill>
                  <a:srgbClr val="000000"/>
                </a:solidFill>
                <a:ea typeface="ＭＳ Ｐゴシック" pitchFamily="-110" charset="-128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a typeface="ＭＳ Ｐゴシック" pitchFamily="-110" charset="-128"/>
              </a:rPr>
              <a:t>Galactosidic</a:t>
            </a:r>
            <a:r>
              <a:rPr lang="en-US" altLang="en-US" dirty="0">
                <a:solidFill>
                  <a:srgbClr val="000000"/>
                </a:solidFill>
                <a:ea typeface="ＭＳ Ｐゴシック" pitchFamily="-110" charset="-128"/>
              </a:rPr>
              <a:t> Linkage</a:t>
            </a:r>
            <a:endParaRPr lang="en-US" altLang="en-US" dirty="0" smtClean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pic>
        <p:nvPicPr>
          <p:cNvPr id="2" name="Picture 1" descr="23_Pg1200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>
          <a:xfrm>
            <a:off x="1447800" y="1738455"/>
            <a:ext cx="6248400" cy="2757345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648200"/>
            <a:ext cx="77724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Lactose is composed of one galactose unit and one glucose unit.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The two rings are linked by a </a:t>
            </a:r>
            <a:r>
              <a:rPr lang="en-US" altLang="en-US" sz="2400" i="1" smtClean="0">
                <a:solidFill>
                  <a:srgbClr val="000000"/>
                </a:solidFill>
                <a:latin typeface="Symbol" pitchFamily="-110" charset="2"/>
                <a:ea typeface="ＭＳ Ｐゴシック" pitchFamily="-110" charset="-128"/>
              </a:rPr>
              <a:t>b</a:t>
            </a: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-glycosidic bond of the galactose acetal to the 4-position on the glucose ring: a </a:t>
            </a:r>
            <a:r>
              <a:rPr lang="en-US" altLang="en-US" sz="2400" i="1" smtClean="0">
                <a:solidFill>
                  <a:srgbClr val="000000"/>
                </a:solidFill>
                <a:latin typeface="Symbol" pitchFamily="-110" charset="2"/>
                <a:ea typeface="ＭＳ Ｐゴシック" pitchFamily="-110" charset="-128"/>
              </a:rPr>
              <a:t>b</a:t>
            </a: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-1,4</a:t>
            </a:r>
            <a:r>
              <a:rPr lang="en-US" altLang="en-US" sz="2400" smtClean="0">
                <a:ea typeface="ＭＳ Ｐゴシック" pitchFamily="-110" charset="-128"/>
              </a:rPr>
              <a:t>′</a:t>
            </a: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 galactosidic linkage.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Sucrose: Linkage of Two </a:t>
            </a:r>
            <a:r>
              <a:rPr lang="en-US" altLang="en-US" dirty="0" err="1" smtClean="0">
                <a:solidFill>
                  <a:srgbClr val="000000"/>
                </a:solidFill>
                <a:ea typeface="ＭＳ Ｐゴシック" pitchFamily="-110" charset="-128"/>
              </a:rPr>
              <a:t>Anomeric</a:t>
            </a:r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 Carbons</a:t>
            </a:r>
          </a:p>
        </p:txBody>
      </p:sp>
      <p:pic>
        <p:nvPicPr>
          <p:cNvPr id="2" name="Picture 1" descr="23_Pg1201_UnFigure_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"/>
          <a:stretch/>
        </p:blipFill>
        <p:spPr>
          <a:xfrm>
            <a:off x="1828800" y="1676400"/>
            <a:ext cx="5678567" cy="3456361"/>
          </a:xfrm>
          <a:prstGeom prst="rect">
            <a:avLst/>
          </a:prstGeom>
        </p:spPr>
      </p:pic>
      <p:sp>
        <p:nvSpPr>
          <p:cNvPr id="5632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4052" y="5410200"/>
            <a:ext cx="8667548" cy="106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Some sugars are joined by a direct </a:t>
            </a:r>
            <a:r>
              <a:rPr lang="en-US" altLang="en-US" sz="2600" dirty="0" err="1" smtClean="0">
                <a:solidFill>
                  <a:srgbClr val="000000"/>
                </a:solidFill>
                <a:ea typeface="ＭＳ Ｐゴシック" pitchFamily="-110" charset="-128"/>
              </a:rPr>
              <a:t>glycosidic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 linkage between their anomeric carbon atoms: a 1,1</a:t>
            </a:r>
            <a:r>
              <a:rPr lang="en-US" altLang="en-US" sz="2600" dirty="0" smtClean="0">
                <a:ea typeface="ＭＳ Ｐゴシック" pitchFamily="-110" charset="-128"/>
              </a:rPr>
              <a:t>′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 linkage.</a:t>
            </a:r>
            <a:endParaRPr lang="en-US" altLang="en-US" sz="2600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Cellulose</a:t>
            </a:r>
            <a:endParaRPr lang="en-US" altLang="en-US" smtClean="0">
              <a:ea typeface="ＭＳ Ｐゴシック" pitchFamily="-110" charset="-128"/>
            </a:endParaRPr>
          </a:p>
        </p:txBody>
      </p:sp>
      <p:pic>
        <p:nvPicPr>
          <p:cNvPr id="2" name="Picture 1" descr="23_1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"/>
          <a:stretch/>
        </p:blipFill>
        <p:spPr>
          <a:xfrm>
            <a:off x="381000" y="1524000"/>
            <a:ext cx="8534400" cy="1936199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114800"/>
            <a:ext cx="86868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Cellulose is a </a:t>
            </a:r>
            <a:r>
              <a:rPr lang="en-US" altLang="en-US" sz="2400" i="1" dirty="0" smtClean="0">
                <a:solidFill>
                  <a:srgbClr val="000000"/>
                </a:solidFill>
                <a:latin typeface="Symbol" pitchFamily="-110" charset="2"/>
                <a:ea typeface="ＭＳ Ｐゴシック" pitchFamily="-110" charset="-128"/>
              </a:rPr>
              <a:t>b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-1,4</a:t>
            </a:r>
            <a:r>
              <a:rPr lang="en-US" altLang="en-US" sz="2400" dirty="0" smtClean="0">
                <a:ea typeface="ＭＳ Ｐゴシック" pitchFamily="-110" charset="-128"/>
              </a:rPr>
              <a:t>′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polymer of </a:t>
            </a:r>
            <a:r>
              <a:rPr lang="en-US" altLang="en-US" sz="2000" dirty="0" smtClean="0">
                <a:solidFill>
                  <a:srgbClr val="000000"/>
                </a:solidFill>
                <a:ea typeface="ＭＳ Ｐゴシック" pitchFamily="-110" charset="-128"/>
              </a:rPr>
              <a:t>D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-glucose, systematically named poly(1,4</a:t>
            </a:r>
            <a:r>
              <a:rPr lang="en-US" altLang="en-US" sz="2400" dirty="0" smtClean="0">
                <a:ea typeface="ＭＳ Ｐゴシック" pitchFamily="-110" charset="-128"/>
              </a:rPr>
              <a:t>′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</a:t>
            </a:r>
            <a:r>
              <a:rPr lang="en-US" altLang="en-US" sz="2400" i="1" dirty="0" smtClean="0">
                <a:solidFill>
                  <a:srgbClr val="000000"/>
                </a:solidFill>
                <a:ea typeface="ＭＳ Ｐゴシック" pitchFamily="-110" charset="-128"/>
              </a:rPr>
              <a:t>O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</a:t>
            </a:r>
            <a:r>
              <a:rPr lang="en-US" altLang="en-US" sz="2400" i="1" dirty="0" smtClean="0">
                <a:solidFill>
                  <a:srgbClr val="000000"/>
                </a:solidFill>
                <a:latin typeface="Symbol" pitchFamily="-110" charset="2"/>
                <a:ea typeface="ＭＳ Ｐゴシック" pitchFamily="-110" charset="-128"/>
              </a:rPr>
              <a:t>b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</a:t>
            </a:r>
            <a:r>
              <a:rPr lang="en-US" altLang="en-US" sz="2000" dirty="0" smtClean="0">
                <a:solidFill>
                  <a:srgbClr val="000000"/>
                </a:solidFill>
                <a:ea typeface="ＭＳ Ｐゴシック" pitchFamily="-110" charset="-128"/>
              </a:rPr>
              <a:t>D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-glucopyranoside).</a:t>
            </a:r>
            <a:endParaRPr lang="en-US" altLang="en-US" sz="2400" dirty="0" smtClean="0">
              <a:ea typeface="ＭＳ Ｐゴシック" pitchFamily="-110" charset="-128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Cellulose is the most abundant organic material. 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It is synthesized by plants as a structural material to support the weight of the plant.</a:t>
            </a:r>
            <a:endParaRPr lang="en-US" altLang="en-US" sz="2400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Starches: Amylose, Amylopectin, and Glycogen</a:t>
            </a:r>
            <a:endParaRPr lang="en-US" altLang="en-US" dirty="0" smtClean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pic>
        <p:nvPicPr>
          <p:cNvPr id="2" name="Picture 1" descr="23_1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6"/>
          <a:stretch/>
        </p:blipFill>
        <p:spPr>
          <a:xfrm>
            <a:off x="723900" y="1752598"/>
            <a:ext cx="7696200" cy="3598005"/>
          </a:xfrm>
          <a:prstGeom prst="rect">
            <a:avLst/>
          </a:prstGeom>
        </p:spPr>
      </p:pic>
      <p:sp>
        <p:nvSpPr>
          <p:cNvPr id="6" name="Rectangle 1030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562600"/>
            <a:ext cx="81534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Amylose is an </a:t>
            </a:r>
            <a:r>
              <a:rPr lang="en-US" altLang="en-US" sz="2400" i="1" dirty="0" smtClean="0">
                <a:solidFill>
                  <a:srgbClr val="000000"/>
                </a:solidFill>
                <a:latin typeface="Symbol" pitchFamily="-110" charset="2"/>
                <a:ea typeface="ＭＳ Ｐゴシック" pitchFamily="-110" charset="-128"/>
              </a:rPr>
              <a:t>a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-1,4</a:t>
            </a:r>
            <a:r>
              <a:rPr lang="en-US" altLang="en-US" sz="2400" dirty="0" smtClean="0">
                <a:ea typeface="ＭＳ Ｐゴシック" pitchFamily="-110" charset="-128"/>
              </a:rPr>
              <a:t>′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polymer of glucose, systematically named poly(1,4</a:t>
            </a:r>
            <a:r>
              <a:rPr lang="en-US" altLang="en-US" sz="2400" dirty="0" smtClean="0">
                <a:ea typeface="ＭＳ Ｐゴシック" pitchFamily="-110" charset="-128"/>
              </a:rPr>
              <a:t>′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</a:t>
            </a:r>
            <a:r>
              <a:rPr lang="en-US" altLang="en-US" sz="2400" i="1" dirty="0" smtClean="0">
                <a:solidFill>
                  <a:srgbClr val="000000"/>
                </a:solidFill>
                <a:ea typeface="ＭＳ Ｐゴシック" pitchFamily="-110" charset="-128"/>
              </a:rPr>
              <a:t>O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</a:t>
            </a:r>
            <a:r>
              <a:rPr lang="en-US" altLang="en-US" sz="2400" i="1" dirty="0" smtClean="0">
                <a:solidFill>
                  <a:srgbClr val="000000"/>
                </a:solidFill>
                <a:latin typeface="Symbol" pitchFamily="-110" charset="2"/>
                <a:ea typeface="ＭＳ Ｐゴシック" pitchFamily="-110" charset="-128"/>
              </a:rPr>
              <a:t>a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</a:t>
            </a:r>
            <a:r>
              <a:rPr lang="en-US" altLang="en-US" sz="2000" dirty="0" smtClean="0">
                <a:solidFill>
                  <a:srgbClr val="000000"/>
                </a:solidFill>
                <a:ea typeface="ＭＳ Ｐゴシック" pitchFamily="-110" charset="-128"/>
              </a:rPr>
              <a:t>D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-glucopyranoside).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Nucleic Acids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8763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Polymer of </a:t>
            </a:r>
            <a:r>
              <a:rPr lang="en-US" altLang="en-US" sz="2800" dirty="0" err="1" smtClean="0">
                <a:ea typeface="ＭＳ Ｐゴシック" pitchFamily="-110" charset="-128"/>
              </a:rPr>
              <a:t>ribofuranoside</a:t>
            </a:r>
            <a:r>
              <a:rPr lang="en-US" altLang="en-US" sz="2800" dirty="0" smtClean="0">
                <a:ea typeface="ＭＳ Ｐゴシック" pitchFamily="-110" charset="-128"/>
              </a:rPr>
              <a:t> rings linked by phosphate ester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Each ribose is bonded to a base.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Ribonucleic acid (RNA)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Deoxyribonucleic acid (DNA)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RNA Polymer</a:t>
            </a:r>
            <a:endParaRPr lang="en-US" altLang="en-US" smtClean="0">
              <a:ea typeface="ＭＳ Ｐゴシック" pitchFamily="-110" charset="-128"/>
            </a:endParaRP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752600"/>
            <a:ext cx="3810000" cy="312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Nucleic acids are assembled on a backbone made up of 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ribofuranoside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 units linked by phosphate esters. </a:t>
            </a:r>
          </a:p>
        </p:txBody>
      </p:sp>
      <p:pic>
        <p:nvPicPr>
          <p:cNvPr id="2" name="Picture 1" descr="23_2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"/>
          <a:stretch/>
        </p:blipFill>
        <p:spPr>
          <a:xfrm>
            <a:off x="228600" y="1066800"/>
            <a:ext cx="4419600" cy="5342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Cytidine, Uridine, Adenosine, and Guanosine</a:t>
            </a:r>
            <a:endParaRPr lang="en-US" altLang="en-US" dirty="0" smtClean="0">
              <a:ea typeface="ＭＳ Ｐゴシック" pitchFamily="-110" charset="-128"/>
            </a:endParaRP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876800"/>
            <a:ext cx="8534400" cy="10668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Ribonucleosides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 are components of RNA based on glycosides of the 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furanose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 form of </a:t>
            </a:r>
            <a:r>
              <a:rPr lang="en-US" altLang="en-US" sz="2800" cap="small" dirty="0" smtClean="0">
                <a:solidFill>
                  <a:srgbClr val="000000"/>
                </a:solidFill>
                <a:ea typeface="ＭＳ Ｐゴシック" pitchFamily="-110" charset="-128"/>
              </a:rPr>
              <a:t>d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-ribose.</a:t>
            </a:r>
          </a:p>
        </p:txBody>
      </p:sp>
      <p:pic>
        <p:nvPicPr>
          <p:cNvPr id="2" name="Picture 1" descr="23_2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9"/>
          <a:stretch/>
        </p:blipFill>
        <p:spPr>
          <a:xfrm>
            <a:off x="381000" y="2169731"/>
            <a:ext cx="8534400" cy="1868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Monosaccharide Classification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419600"/>
            <a:ext cx="84582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US" altLang="en-US" sz="2400" dirty="0" smtClean="0">
                <a:ea typeface="ＭＳ Ｐゴシック" pitchFamily="-110" charset="-128"/>
              </a:rPr>
              <a:t>Classified using three criteria: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If it contains a ketone or an aldehyde group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Number of carbons in the chain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Configuration of the asymmetric carbon farthest from the carbonyl 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"/>
          <a:stretch/>
        </p:blipFill>
        <p:spPr>
          <a:xfrm>
            <a:off x="1524000" y="1143000"/>
            <a:ext cx="6096000" cy="3007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Common Ribonucleotides</a:t>
            </a:r>
            <a:endParaRPr lang="en-US" altLang="en-US" smtClean="0">
              <a:ea typeface="ＭＳ Ｐゴシック" pitchFamily="-110" charset="-128"/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191000"/>
            <a:ext cx="8686800" cy="167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Ribonucleosides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are esterified by phosphoric acid at their </a:t>
            </a:r>
            <a:b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5</a:t>
            </a:r>
            <a:r>
              <a:rPr lang="en-US" altLang="en-US" sz="2400" dirty="0" smtClean="0">
                <a:ea typeface="ＭＳ Ｐゴシック" pitchFamily="-110" charset="-128"/>
              </a:rPr>
              <a:t>′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position, the —CH</a:t>
            </a:r>
            <a:r>
              <a:rPr lang="en-US" altLang="en-US" sz="2400" baseline="-25000" dirty="0" smtClean="0">
                <a:solidFill>
                  <a:srgbClr val="000000"/>
                </a:solidFill>
                <a:ea typeface="ＭＳ Ｐゴシック" pitchFamily="-110" charset="-128"/>
              </a:rPr>
              <a:t>2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OH at the end of the ribose chain.</a:t>
            </a:r>
            <a:endParaRPr lang="en-US" altLang="en-US" sz="2400" dirty="0" smtClean="0">
              <a:ea typeface="ＭＳ Ｐゴシック" pitchFamily="-110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Ribonucleosides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are joined together by phosphate ester linkages.</a:t>
            </a:r>
            <a:endParaRPr lang="en-US" altLang="en-US" sz="2400" dirty="0" smtClean="0">
              <a:ea typeface="ＭＳ Ｐゴシック" pitchFamily="-110" charset="-128"/>
            </a:endParaRPr>
          </a:p>
        </p:txBody>
      </p:sp>
      <p:pic>
        <p:nvPicPr>
          <p:cNvPr id="2" name="Picture 1" descr="23_2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8"/>
          <a:stretch/>
        </p:blipFill>
        <p:spPr>
          <a:xfrm>
            <a:off x="228600" y="1536980"/>
            <a:ext cx="8686800" cy="1899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Phosphate Linkages</a:t>
            </a:r>
            <a:endParaRPr lang="en-US" altLang="en-US" smtClean="0">
              <a:ea typeface="ＭＳ Ｐゴシック" pitchFamily="-110" charset="-128"/>
            </a:endParaRPr>
          </a:p>
        </p:txBody>
      </p:sp>
      <p:pic>
        <p:nvPicPr>
          <p:cNvPr id="2" name="Picture 1" descr="23_23_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"/>
          <a:stretch/>
        </p:blipFill>
        <p:spPr>
          <a:xfrm>
            <a:off x="76200" y="1447800"/>
            <a:ext cx="5272224" cy="4420174"/>
          </a:xfrm>
          <a:prstGeom prst="rect">
            <a:avLst/>
          </a:prstGeom>
        </p:spPr>
      </p:pic>
      <p:sp>
        <p:nvSpPr>
          <p:cNvPr id="6656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13049" y="1524000"/>
            <a:ext cx="3810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A molecule of RNA always has two ends (unless it is in the form of a large ring); one end has a free 3′ group, and the other end has a free 5′ group.</a:t>
            </a:r>
            <a:endParaRPr lang="en-US" altLang="en-US" sz="2800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DNA Bases</a:t>
            </a:r>
            <a:endParaRPr lang="en-US" altLang="en-US" smtClean="0">
              <a:ea typeface="ＭＳ Ｐゴシック" pitchFamily="-110" charset="-128"/>
            </a:endParaRPr>
          </a:p>
        </p:txBody>
      </p:sp>
      <p:sp>
        <p:nvSpPr>
          <p:cNvPr id="67587" name="Rectangle 1030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029200"/>
            <a:ext cx="8534400" cy="99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rgbClr val="000000"/>
                </a:solidFill>
                <a:ea typeface="ＭＳ Ｐゴシック" pitchFamily="-110" charset="-128"/>
              </a:rPr>
              <a:t>The four common bases of DNA are cytosine, thymine, adenine, and guanine.</a:t>
            </a:r>
          </a:p>
        </p:txBody>
      </p:sp>
      <p:pic>
        <p:nvPicPr>
          <p:cNvPr id="2" name="Picture 1" descr="23_Pg1211_UnFigur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5"/>
          <a:stretch/>
        </p:blipFill>
        <p:spPr>
          <a:xfrm>
            <a:off x="381000" y="1447800"/>
            <a:ext cx="8534400" cy="3036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Base Pairing in DNA and RNA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267200"/>
            <a:ext cx="8534400" cy="167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Each purine forms a stable hydrogen-bonded pair with a specific pyrimidine base.</a:t>
            </a:r>
            <a:endParaRPr lang="en-US" altLang="en-US" sz="2400" dirty="0" smtClean="0">
              <a:ea typeface="ＭＳ Ｐゴシック" pitchFamily="-110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Guanine hydrogen-bonds to cytosine in three places; adenine hydrogen-bonds to thymine in two places.</a:t>
            </a:r>
            <a:endParaRPr lang="en-US" altLang="en-US" sz="2400" dirty="0" smtClean="0">
              <a:ea typeface="ＭＳ Ｐゴシック" pitchFamily="-110" charset="-128"/>
            </a:endParaRPr>
          </a:p>
        </p:txBody>
      </p:sp>
      <p:pic>
        <p:nvPicPr>
          <p:cNvPr id="2" name="Picture 1" descr="23_2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4"/>
          <a:stretch/>
        </p:blipFill>
        <p:spPr>
          <a:xfrm>
            <a:off x="304800" y="1676400"/>
            <a:ext cx="8534400" cy="211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The </a:t>
            </a:r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Double Helix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752600"/>
            <a:ext cx="41910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Two complementary strands are joined by hydrogen bonds between the base pairs. </a:t>
            </a:r>
            <a:endParaRPr lang="en-US" altLang="en-US" sz="2400" dirty="0" smtClean="0">
              <a:ea typeface="ＭＳ Ｐゴシック" pitchFamily="-110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This double strand coils into a helical arrangement </a:t>
            </a:r>
            <a:r>
              <a:rPr lang="en-US" altLang="en-US" sz="2400" dirty="0" smtClean="0">
                <a:ea typeface="ＭＳ Ｐゴシック" pitchFamily="-110" charset="-128"/>
              </a:rPr>
              <a:t>described by Watson and Crick in 1953.</a:t>
            </a:r>
          </a:p>
        </p:txBody>
      </p:sp>
      <p:pic>
        <p:nvPicPr>
          <p:cNvPr id="2" name="Picture 1" descr="23_2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7"/>
          <a:stretch/>
        </p:blipFill>
        <p:spPr>
          <a:xfrm>
            <a:off x="244718" y="1066799"/>
            <a:ext cx="4327282" cy="5330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The </a:t>
            </a:r>
            <a:r>
              <a:rPr lang="en-US" altLang="en-US" cap="small" dirty="0" smtClean="0">
                <a:ea typeface="ＭＳ Ｐゴシック" pitchFamily="-110" charset="-128"/>
              </a:rPr>
              <a:t>d</a:t>
            </a:r>
            <a:r>
              <a:rPr lang="en-US" altLang="en-US" dirty="0" smtClean="0">
                <a:ea typeface="ＭＳ Ｐゴシック" pitchFamily="-110" charset="-128"/>
              </a:rPr>
              <a:t> Aldose Family</a:t>
            </a:r>
          </a:p>
        </p:txBody>
      </p:sp>
      <p:pic>
        <p:nvPicPr>
          <p:cNvPr id="2" name="Picture 1" descr="23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"/>
          <a:stretch/>
        </p:blipFill>
        <p:spPr>
          <a:xfrm>
            <a:off x="533400" y="1047071"/>
            <a:ext cx="8153400" cy="5429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dirty="0" err="1" smtClean="0">
                <a:ea typeface="ＭＳ Ｐゴシック" pitchFamily="-110" charset="-128"/>
              </a:rPr>
              <a:t>Epimers</a:t>
            </a:r>
            <a:endParaRPr lang="en-US" altLang="en-US" dirty="0" smtClean="0">
              <a:ea typeface="ＭＳ Ｐゴシック" pitchFamily="-110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419600"/>
            <a:ext cx="86868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Sugars that differ only in their stereochemistry at a single carbon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The carbon at which the stereochemistry differs is usually specified.</a:t>
            </a:r>
          </a:p>
        </p:txBody>
      </p:sp>
      <p:pic>
        <p:nvPicPr>
          <p:cNvPr id="2" name="Picture 1" descr="23_0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7"/>
          <a:stretch/>
        </p:blipFill>
        <p:spPr>
          <a:xfrm>
            <a:off x="304800" y="1295400"/>
            <a:ext cx="8534400" cy="272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Cyclic Structure for Glucose</a:t>
            </a:r>
          </a:p>
        </p:txBody>
      </p:sp>
      <p:sp>
        <p:nvSpPr>
          <p:cNvPr id="12306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810000"/>
            <a:ext cx="8763000" cy="23622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Glucose exists almost entirely as its cyclic </a:t>
            </a:r>
            <a:b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2600" dirty="0" err="1" smtClean="0">
                <a:solidFill>
                  <a:srgbClr val="000000"/>
                </a:solidFill>
                <a:ea typeface="ＭＳ Ｐゴシック" pitchFamily="-110" charset="-128"/>
              </a:rPr>
              <a:t>hemiacetal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 form.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ea typeface="ＭＳ Ｐゴシック" pitchFamily="-110" charset="-128"/>
              </a:rPr>
              <a:t>Five- or six-membered ring hemiacetals are more stable than their open-chain forms.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The Haworth projection, although widely used, may give the impression of the ring being flat.  </a:t>
            </a:r>
          </a:p>
        </p:txBody>
      </p:sp>
      <p:pic>
        <p:nvPicPr>
          <p:cNvPr id="2" name="Picture 1" descr="23_0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3"/>
          <a:stretch/>
        </p:blipFill>
        <p:spPr>
          <a:xfrm>
            <a:off x="76200" y="1203685"/>
            <a:ext cx="8965191" cy="2453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Chair Conformation </a:t>
            </a:r>
            <a:r>
              <a:rPr lang="en-US" altLang="en-US" dirty="0" smtClean="0">
                <a:ea typeface="ＭＳ Ｐゴシック" pitchFamily="-110" charset="-128"/>
              </a:rPr>
              <a:t>for Glucose</a:t>
            </a:r>
          </a:p>
        </p:txBody>
      </p:sp>
      <p:sp>
        <p:nvSpPr>
          <p:cNvPr id="75781" name="Rectangle 1029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810000"/>
            <a:ext cx="8686800" cy="167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The chair conformations give a more accurate representation of glucose.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Glucose exists almost entirely as its cyclic </a:t>
            </a:r>
            <a:b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hemiacetal form.</a:t>
            </a:r>
            <a:endParaRPr lang="en-US" altLang="en-US" sz="2800" dirty="0" smtClean="0">
              <a:ea typeface="ＭＳ Ｐゴシック" pitchFamily="-110" charset="-128"/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7010400" y="1905000"/>
            <a:ext cx="1905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endParaRPr lang="en-US" altLang="en-US" b="0"/>
          </a:p>
        </p:txBody>
      </p:sp>
      <p:pic>
        <p:nvPicPr>
          <p:cNvPr id="2" name="Picture 1" descr="23_0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60764" r="16785" b="4658"/>
          <a:stretch/>
        </p:blipFill>
        <p:spPr>
          <a:xfrm>
            <a:off x="457200" y="1524000"/>
            <a:ext cx="8273196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Anomers of Glucose</a:t>
            </a:r>
            <a:endParaRPr lang="en-US" altLang="en-US" smtClean="0">
              <a:ea typeface="ＭＳ Ｐゴシック" pitchFamily="-110" charset="-128"/>
            </a:endParaRPr>
          </a:p>
        </p:txBody>
      </p:sp>
      <p:pic>
        <p:nvPicPr>
          <p:cNvPr id="2" name="Picture 1" descr="23_0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>
          <a:xfrm>
            <a:off x="233134" y="1438074"/>
            <a:ext cx="8534400" cy="1804450"/>
          </a:xfrm>
          <a:prstGeom prst="rect">
            <a:avLst/>
          </a:prstGeom>
        </p:spPr>
      </p:pic>
      <p:sp>
        <p:nvSpPr>
          <p:cNvPr id="6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733800"/>
            <a:ext cx="8763000" cy="2590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The hydroxyl group on the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anomeric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(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hemiacetal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) carbon is down (axial) in the </a:t>
            </a:r>
            <a:r>
              <a:rPr lang="en-US" altLang="en-US" sz="2400" i="1" dirty="0" smtClean="0">
                <a:solidFill>
                  <a:srgbClr val="000000"/>
                </a:solidFill>
                <a:latin typeface="Symbol" pitchFamily="-110" charset="2"/>
                <a:ea typeface="ＭＳ Ｐゴシック" pitchFamily="-110" charset="-128"/>
              </a:rPr>
              <a:t>a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anomer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and up (equatorial) in the </a:t>
            </a:r>
            <a:b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2400" i="1" dirty="0" smtClean="0">
                <a:solidFill>
                  <a:srgbClr val="000000"/>
                </a:solidFill>
                <a:latin typeface="Symbol" pitchFamily="-110" charset="2"/>
                <a:ea typeface="ＭＳ Ｐゴシック" pitchFamily="-110" charset="-128"/>
              </a:rPr>
              <a:t>b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anomer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.  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The </a:t>
            </a:r>
            <a:r>
              <a:rPr lang="en-US" altLang="en-US" sz="2400" i="1" dirty="0" smtClean="0">
                <a:solidFill>
                  <a:srgbClr val="000000"/>
                </a:solidFill>
                <a:latin typeface="Symbol" pitchFamily="-110" charset="2"/>
                <a:ea typeface="ＭＳ Ｐゴシック" pitchFamily="-110" charset="-128"/>
              </a:rPr>
              <a:t>b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anomer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of glucose has all its substituents in equatorial positions.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The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hemiacetal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carbon is easily identified as the only carbon atom bonded to two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oxygens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.</a:t>
            </a:r>
            <a:endParaRPr lang="en-US" altLang="en-US" sz="2400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Reduction of Simple Sugars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365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Aldoses and ketoses can be reduced to the corresponding </a:t>
            </a:r>
            <a:r>
              <a:rPr lang="en-US" altLang="en-US" sz="2800" dirty="0" err="1" smtClean="0">
                <a:ea typeface="ＭＳ Ｐゴシック" pitchFamily="-110" charset="-128"/>
              </a:rPr>
              <a:t>polyalcohols</a:t>
            </a:r>
            <a:r>
              <a:rPr lang="en-US" altLang="en-US" sz="2800" dirty="0" smtClean="0">
                <a:ea typeface="ＭＳ Ｐゴシック" pitchFamily="-110" charset="-128"/>
              </a:rPr>
              <a:t>, called </a:t>
            </a:r>
            <a:r>
              <a:rPr lang="en-US" altLang="en-US" sz="2800" b="1" dirty="0" smtClean="0">
                <a:ea typeface="ＭＳ Ｐゴシック" pitchFamily="-110" charset="-128"/>
              </a:rPr>
              <a:t>sugar alcohols</a:t>
            </a:r>
            <a:r>
              <a:rPr lang="en-US" altLang="en-US" sz="2800" dirty="0" smtClean="0">
                <a:ea typeface="ＭＳ Ｐゴシック" pitchFamily="-110" charset="-128"/>
              </a:rPr>
              <a:t> or </a:t>
            </a:r>
            <a:r>
              <a:rPr lang="en-US" altLang="en-US" sz="2800" b="1" dirty="0" err="1" smtClean="0">
                <a:ea typeface="ＭＳ Ｐゴシック" pitchFamily="-110" charset="-128"/>
              </a:rPr>
              <a:t>alditols</a:t>
            </a:r>
            <a:r>
              <a:rPr lang="en-US" altLang="en-US" sz="2800" dirty="0" smtClean="0">
                <a:ea typeface="ＭＳ Ｐゴシック" pitchFamily="-110" charset="-12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The most common reagents are NaBH</a:t>
            </a:r>
            <a:r>
              <a:rPr lang="en-US" altLang="en-US" sz="2800" baseline="-25000" dirty="0" smtClean="0">
                <a:ea typeface="ＭＳ Ｐゴシック" pitchFamily="-110" charset="-128"/>
              </a:rPr>
              <a:t>4</a:t>
            </a:r>
            <a:r>
              <a:rPr lang="en-US" altLang="en-US" sz="2800" dirty="0" smtClean="0">
                <a:ea typeface="ＭＳ Ｐゴシック" pitchFamily="-110" charset="-128"/>
              </a:rPr>
              <a:t> or H</a:t>
            </a:r>
            <a:r>
              <a:rPr lang="en-US" altLang="en-US" sz="2800" baseline="-25000" dirty="0" smtClean="0">
                <a:ea typeface="ＭＳ Ｐゴシック" pitchFamily="-110" charset="-128"/>
              </a:rPr>
              <a:t>2</a:t>
            </a:r>
            <a:r>
              <a:rPr lang="en-US" altLang="en-US" sz="2800" dirty="0" smtClean="0">
                <a:ea typeface="ＭＳ Ｐゴシック" pitchFamily="-110" charset="-128"/>
              </a:rPr>
              <a:t>/Ni.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ea typeface="ＭＳ Ｐゴシック" pitchFamily="-110" charset="-128"/>
              </a:rPr>
              <a:t>Alditols</a:t>
            </a:r>
            <a:r>
              <a:rPr lang="en-US" altLang="en-US" sz="2800" dirty="0" smtClean="0">
                <a:ea typeface="ＭＳ Ｐゴシック" pitchFamily="-110" charset="-128"/>
              </a:rPr>
              <a:t> are named by adding the suffix -</a:t>
            </a:r>
            <a:r>
              <a:rPr lang="en-US" altLang="en-US" sz="2800" i="1" dirty="0" err="1" smtClean="0">
                <a:ea typeface="ＭＳ Ｐゴシック" pitchFamily="-110" charset="-128"/>
              </a:rPr>
              <a:t>itol</a:t>
            </a:r>
            <a:r>
              <a:rPr lang="en-US" altLang="en-US" sz="2800" i="1" dirty="0" smtClean="0">
                <a:ea typeface="ＭＳ Ｐゴシック" pitchFamily="-110" charset="-128"/>
              </a:rPr>
              <a:t> </a:t>
            </a:r>
            <a:r>
              <a:rPr lang="en-US" altLang="en-US" sz="2800" dirty="0" smtClean="0">
                <a:ea typeface="ＭＳ Ｐゴシック" pitchFamily="-110" charset="-128"/>
              </a:rPr>
              <a:t>to the root name of the sugar.</a:t>
            </a:r>
            <a:r>
              <a:rPr lang="en-US" altLang="en-US" sz="2800" i="1" dirty="0" smtClean="0">
                <a:ea typeface="ＭＳ Ｐゴシック" pitchFamily="-110" charset="-128"/>
              </a:rPr>
              <a:t> </a:t>
            </a:r>
            <a:endParaRPr lang="en-US" altLang="en-US" sz="2800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Reduction </a:t>
            </a:r>
            <a:r>
              <a:rPr lang="en-US" altLang="en-US" dirty="0">
                <a:ea typeface="ＭＳ Ｐゴシック" pitchFamily="-110" charset="-128"/>
              </a:rPr>
              <a:t>of </a:t>
            </a:r>
            <a:r>
              <a:rPr lang="en-US" altLang="en-US" i="1" dirty="0">
                <a:latin typeface="Symbol" pitchFamily="-110" charset="2"/>
                <a:ea typeface="ＭＳ Ｐゴシック" pitchFamily="-110" charset="-128"/>
              </a:rPr>
              <a:t>b</a:t>
            </a:r>
            <a:r>
              <a:rPr lang="en-US" altLang="en-US" dirty="0">
                <a:ea typeface="ＭＳ Ｐゴシック" pitchFamily="-110" charset="-128"/>
              </a:rPr>
              <a:t>-D-</a:t>
            </a:r>
            <a:r>
              <a:rPr lang="en-US" altLang="en-US" dirty="0" err="1">
                <a:ea typeface="ＭＳ Ｐゴシック" pitchFamily="-110" charset="-128"/>
              </a:rPr>
              <a:t>Glucopyranose</a:t>
            </a:r>
            <a:endParaRPr lang="en-US" altLang="en-US" dirty="0" smtClean="0">
              <a:ea typeface="ＭＳ Ｐゴシック" pitchFamily="-110" charset="-128"/>
            </a:endParaRPr>
          </a:p>
        </p:txBody>
      </p:sp>
      <p:pic>
        <p:nvPicPr>
          <p:cNvPr id="2" name="Picture 1" descr="23_Pg1185_Un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0"/>
          <a:stretch/>
        </p:blipFill>
        <p:spPr>
          <a:xfrm>
            <a:off x="152400" y="1676400"/>
            <a:ext cx="8534400" cy="3094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667</Words>
  <Application>Microsoft Office PowerPoint</Application>
  <PresentationFormat>On-screen Show (4:3)</PresentationFormat>
  <Paragraphs>96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Classification of Carbohydrates</vt:lpstr>
      <vt:lpstr>Monosaccharide Classification</vt:lpstr>
      <vt:lpstr>The d Aldose Family</vt:lpstr>
      <vt:lpstr>Epimers</vt:lpstr>
      <vt:lpstr>Cyclic Structure for Glucose</vt:lpstr>
      <vt:lpstr>Chair Conformation for Glucose</vt:lpstr>
      <vt:lpstr>Anomers of Glucose</vt:lpstr>
      <vt:lpstr>Reduction of Simple Sugars</vt:lpstr>
      <vt:lpstr>Reduction of b-D-Glucopyranose</vt:lpstr>
      <vt:lpstr>Disaccharides</vt:lpstr>
      <vt:lpstr>Disaccharides (Continued)</vt:lpstr>
      <vt:lpstr>Maltose:  An a-1,4′ Glucosidic Linkage</vt:lpstr>
      <vt:lpstr>Lactose:  A b-1,4′ Galactosidic Linkage</vt:lpstr>
      <vt:lpstr>Sucrose: Linkage of Two Anomeric Carbons</vt:lpstr>
      <vt:lpstr>Cellulose</vt:lpstr>
      <vt:lpstr>Starches: Amylose, Amylopectin, and Glycogen</vt:lpstr>
      <vt:lpstr>Nucleic Acids</vt:lpstr>
      <vt:lpstr>RNA Polymer</vt:lpstr>
      <vt:lpstr>Cytidine, Uridine, Adenosine, and Guanosine</vt:lpstr>
      <vt:lpstr>Common Ribonucleotides</vt:lpstr>
      <vt:lpstr>Phosphate Linkages</vt:lpstr>
      <vt:lpstr>DNA Bases</vt:lpstr>
      <vt:lpstr>Base Pairing in DNA and RNA</vt:lpstr>
      <vt:lpstr>The Double Helix</vt:lpstr>
    </vt:vector>
  </TitlesOfParts>
  <Company>Scottish Software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 Carbohydrates and Nucleic Acids</dc:title>
  <dc:creator>Ralph Blackburn</dc:creator>
  <cp:lastModifiedBy>tsherlock</cp:lastModifiedBy>
  <cp:revision>285</cp:revision>
  <dcterms:created xsi:type="dcterms:W3CDTF">2002-06-10T18:01:52Z</dcterms:created>
  <dcterms:modified xsi:type="dcterms:W3CDTF">2018-11-17T13:18:42Z</dcterms:modified>
</cp:coreProperties>
</file>