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48" r:id="rId2"/>
    <p:sldId id="391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18" r:id="rId11"/>
    <p:sldId id="419" r:id="rId12"/>
    <p:sldId id="420" r:id="rId13"/>
    <p:sldId id="422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7" r:id="rId22"/>
    <p:sldId id="438" r:id="rId23"/>
    <p:sldId id="439" r:id="rId24"/>
    <p:sldId id="440" r:id="rId25"/>
    <p:sldId id="441" r:id="rId26"/>
    <p:sldId id="443" r:id="rId27"/>
    <p:sldId id="445" r:id="rId28"/>
    <p:sldId id="446" r:id="rId29"/>
    <p:sldId id="44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202" y="226"/>
      </p:cViewPr>
      <p:guideLst>
        <p:guide orient="horz" pos="2153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117" y="478172"/>
            <a:ext cx="80534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 242 UNIT SIX</a:t>
            </a:r>
          </a:p>
          <a:p>
            <a:endParaRPr lang="en-US" sz="1400" dirty="0"/>
          </a:p>
          <a:p>
            <a:pPr algn="ctr"/>
            <a:r>
              <a:rPr lang="en-US" sz="2000" u="sng" dirty="0" smtClean="0"/>
              <a:t>Key Topics:</a:t>
            </a:r>
          </a:p>
          <a:p>
            <a:pPr algn="ctr"/>
            <a:r>
              <a:rPr lang="en-US" sz="2000" u="sng" dirty="0" smtClean="0"/>
              <a:t>Chapter 15</a:t>
            </a:r>
          </a:p>
          <a:p>
            <a:r>
              <a:rPr lang="en-US" sz="2000" dirty="0" smtClean="0"/>
              <a:t>1,2 vs, 1,4 addition  1</a:t>
            </a:r>
          </a:p>
          <a:p>
            <a:r>
              <a:rPr lang="en-US" sz="2000" dirty="0" smtClean="0"/>
              <a:t>Diels Alder Reaction 1</a:t>
            </a:r>
          </a:p>
          <a:p>
            <a:endParaRPr lang="en-US" sz="2000" dirty="0"/>
          </a:p>
          <a:p>
            <a:pPr algn="ctr"/>
            <a:r>
              <a:rPr lang="en-US" sz="2000" u="sng" dirty="0" smtClean="0"/>
              <a:t>Chapters 16 and 17</a:t>
            </a:r>
          </a:p>
          <a:p>
            <a:pPr algn="ctr"/>
            <a:endParaRPr lang="en-US" sz="2000" dirty="0"/>
          </a:p>
          <a:p>
            <a:r>
              <a:rPr lang="en-US" sz="2000" dirty="0" smtClean="0"/>
              <a:t>Name from structure	1</a:t>
            </a:r>
          </a:p>
          <a:p>
            <a:r>
              <a:rPr lang="en-US" sz="2000" dirty="0" smtClean="0"/>
              <a:t>Structure from name	1</a:t>
            </a:r>
          </a:p>
          <a:p>
            <a:r>
              <a:rPr lang="en-US" sz="2000" dirty="0" smtClean="0"/>
              <a:t>Determine if aromatic, Anti-aromatic, non-aromatic		2</a:t>
            </a:r>
          </a:p>
          <a:p>
            <a:r>
              <a:rPr lang="en-US" sz="2000" dirty="0" smtClean="0"/>
              <a:t>Predict EAS products		3</a:t>
            </a:r>
          </a:p>
          <a:p>
            <a:r>
              <a:rPr lang="en-US" sz="2000" dirty="0" smtClean="0"/>
              <a:t>Synthesis	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73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Diels–Alder 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3" y="1436914"/>
            <a:ext cx="8251381" cy="48767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-110" charset="-128"/>
              </a:rPr>
              <a:t>Named after Otto Diels and Kurt Alder. They received the Nobel prize in 1950.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-110" charset="-128"/>
              </a:rPr>
              <a:t>The reaction is between a </a:t>
            </a:r>
            <a:r>
              <a:rPr lang="en-US" altLang="en-US" dirty="0" err="1" smtClean="0">
                <a:ea typeface="ＭＳ Ｐゴシック" pitchFamily="-110" charset="-128"/>
              </a:rPr>
              <a:t>diene</a:t>
            </a:r>
            <a:r>
              <a:rPr lang="en-US" altLang="en-US" dirty="0" smtClean="0">
                <a:ea typeface="ＭＳ Ｐゴシック" pitchFamily="-110" charset="-128"/>
              </a:rPr>
              <a:t> and an electron-deficient alkene (</a:t>
            </a:r>
            <a:r>
              <a:rPr lang="en-US" altLang="en-US" dirty="0" err="1" smtClean="0">
                <a:ea typeface="ＭＳ Ｐゴシック" pitchFamily="-110" charset="-128"/>
              </a:rPr>
              <a:t>dienophile</a:t>
            </a:r>
            <a:r>
              <a:rPr lang="en-US" altLang="en-US" dirty="0" smtClean="0">
                <a:ea typeface="ＭＳ Ｐゴシック" pitchFamily="-110" charset="-128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-110" charset="-128"/>
              </a:rPr>
              <a:t>Produces a cyclohexene ring.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The Diels–Alder is also called a [4 + 2] </a:t>
            </a:r>
            <a:r>
              <a:rPr lang="en-US" altLang="en-US" dirty="0" err="1" smtClean="0">
                <a:solidFill>
                  <a:srgbClr val="000000"/>
                </a:solidFill>
                <a:ea typeface="ＭＳ Ｐゴシック" pitchFamily="-110" charset="-128"/>
              </a:rPr>
              <a:t>cycloaddition</a:t>
            </a: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 because a ring is formed by the interaction of four pi electrons of the alkene with two pi electrons of the alkene or alkyne.</a:t>
            </a:r>
            <a:endParaRPr lang="en-US" altLang="en-US" dirty="0" smtClean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6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Mechanism of the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Diels–Alder 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1029"/>
          <p:cNvSpPr txBox="1">
            <a:spLocks noChangeArrowheads="1"/>
          </p:cNvSpPr>
          <p:nvPr/>
        </p:nvSpPr>
        <p:spPr>
          <a:xfrm>
            <a:off x="348334" y="4408722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One-step, concerted mechanism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A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diene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reacts with an electron-poor alkene (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dienophile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) to give cyclohexene or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cyclohexadiene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rings. 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"/>
          <a:stretch/>
        </p:blipFill>
        <p:spPr>
          <a:xfrm>
            <a:off x="1251855" y="2046078"/>
            <a:ext cx="6574971" cy="20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Examples of Diels–Alder Reactions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1894112" y="1105988"/>
            <a:ext cx="5157215" cy="53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Orbital Overlap of the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Diels–Alder 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>
          <a:xfrm>
            <a:off x="304800" y="2301675"/>
            <a:ext cx="8534400" cy="32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Stereochemistry of the </a:t>
            </a:r>
            <a:br>
              <a:rPr lang="en-US" sz="4400" b="0" dirty="0">
                <a:solidFill>
                  <a:schemeClr val="tx1"/>
                </a:solidFill>
                <a:cs typeface="Arial"/>
              </a:rPr>
            </a:br>
            <a:r>
              <a:rPr lang="en-US" sz="4400" b="0" dirty="0">
                <a:solidFill>
                  <a:schemeClr val="tx1"/>
                </a:solidFill>
                <a:cs typeface="Arial"/>
              </a:rPr>
              <a:t>Diels–Alder 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"/>
          <a:stretch/>
        </p:blipFill>
        <p:spPr>
          <a:xfrm>
            <a:off x="304800" y="2167563"/>
            <a:ext cx="8534400" cy="37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Endo Rule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822371"/>
            <a:ext cx="8708580" cy="13171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The </a:t>
            </a:r>
            <a:r>
              <a:rPr lang="en-US" altLang="en-US" sz="2800" i="1" dirty="0" smtClean="0">
                <a:ea typeface="ＭＳ Ｐゴシック" pitchFamily="-110" charset="-128"/>
              </a:rPr>
              <a:t>p</a:t>
            </a:r>
            <a:r>
              <a:rPr lang="en-US" altLang="en-US" sz="2800" dirty="0" smtClean="0">
                <a:ea typeface="ＭＳ Ｐゴシック" pitchFamily="-110" charset="-128"/>
              </a:rPr>
              <a:t> orbitals of the electron-withdrawing groups on the </a:t>
            </a:r>
            <a:r>
              <a:rPr lang="en-US" altLang="en-US" sz="2800" dirty="0" err="1" smtClean="0">
                <a:ea typeface="ＭＳ Ｐゴシック" pitchFamily="-110" charset="-128"/>
              </a:rPr>
              <a:t>dienophile</a:t>
            </a:r>
            <a:r>
              <a:rPr lang="en-US" altLang="en-US" sz="2800" dirty="0" smtClean="0">
                <a:ea typeface="ＭＳ Ｐゴシック" pitchFamily="-110" charset="-128"/>
              </a:rPr>
              <a:t> have a secondary overlap with the </a:t>
            </a:r>
            <a:r>
              <a:rPr lang="en-US" altLang="en-US" sz="2800" i="1" dirty="0" smtClean="0">
                <a:ea typeface="ＭＳ Ｐゴシック" pitchFamily="-110" charset="-128"/>
              </a:rPr>
              <a:t>p</a:t>
            </a:r>
            <a:r>
              <a:rPr lang="en-US" altLang="en-US" sz="2800" dirty="0" smtClean="0">
                <a:ea typeface="ＭＳ Ｐゴシック" pitchFamily="-110" charset="-128"/>
              </a:rPr>
              <a:t> orbitals of C2 and C3 in the </a:t>
            </a:r>
            <a:r>
              <a:rPr lang="en-US" altLang="en-US" sz="2800" dirty="0" err="1" smtClean="0">
                <a:ea typeface="ＭＳ Ｐゴシック" pitchFamily="-110" charset="-128"/>
              </a:rPr>
              <a:t>diene</a:t>
            </a:r>
            <a:r>
              <a:rPr lang="en-US" altLang="en-US" sz="2800" dirty="0" smtClean="0">
                <a:ea typeface="ＭＳ Ｐゴシック" pitchFamily="-110" charset="-128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4"/>
          <a:stretch/>
        </p:blipFill>
        <p:spPr>
          <a:xfrm>
            <a:off x="696683" y="1112521"/>
            <a:ext cx="7576459" cy="34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Examples of Endo Rule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>
          <a:xfrm>
            <a:off x="228600" y="1744763"/>
            <a:ext cx="8534400" cy="41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Unsymmetrical Reagents: </a:t>
            </a:r>
            <a:br>
              <a:rPr lang="en-US" sz="4400" b="0" dirty="0">
                <a:solidFill>
                  <a:schemeClr val="tx1"/>
                </a:solidFill>
                <a:cs typeface="Arial"/>
              </a:rPr>
            </a:br>
            <a:r>
              <a:rPr lang="en-US" sz="4400" b="0" dirty="0">
                <a:solidFill>
                  <a:schemeClr val="tx1"/>
                </a:solidFill>
                <a:cs typeface="Arial"/>
              </a:rPr>
              <a:t>1,4-Product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"/>
          <a:stretch/>
        </p:blipFill>
        <p:spPr>
          <a:xfrm>
            <a:off x="304800" y="1784387"/>
            <a:ext cx="8534400" cy="44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Unsymmetrical Reagents: </a:t>
            </a:r>
            <a:br>
              <a:rPr lang="en-US" sz="4400" b="0" dirty="0">
                <a:solidFill>
                  <a:schemeClr val="tx1"/>
                </a:solidFill>
                <a:cs typeface="Arial"/>
              </a:rPr>
            </a:br>
            <a:r>
              <a:rPr lang="en-US" sz="4400" b="0" dirty="0">
                <a:solidFill>
                  <a:schemeClr val="tx1"/>
                </a:solidFill>
                <a:cs typeface="Arial"/>
              </a:rPr>
              <a:t>1,2-Product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"/>
          <a:stretch/>
        </p:blipFill>
        <p:spPr>
          <a:xfrm>
            <a:off x="652045" y="1682497"/>
            <a:ext cx="7958555" cy="46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Solved Problem 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9229" y="1219199"/>
            <a:ext cx="87847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2200" dirty="0">
                <a:latin typeface="+mn-lt"/>
              </a:rPr>
              <a:t>Predict the products of the following proposed Diels–Alder reactions.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37458" y="3417888"/>
            <a:ext cx="129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b="3694"/>
          <a:stretch/>
        </p:blipFill>
        <p:spPr>
          <a:xfrm>
            <a:off x="2960915" y="1883614"/>
            <a:ext cx="2939142" cy="1523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"/>
          <a:stretch/>
        </p:blipFill>
        <p:spPr>
          <a:xfrm>
            <a:off x="1845606" y="3754718"/>
            <a:ext cx="5240994" cy="255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4400" b="0" dirty="0">
                <a:solidFill>
                  <a:schemeClr val="tx1"/>
                </a:solidFill>
                <a:cs typeface="Arial"/>
              </a:rPr>
              <a:t>MO for Buta-1,3-diene and Ethylene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5105400" y="187234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bonding MOs of both buta-1,3-diene and ethylene are filled and the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antibonding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MOs are empty. 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Buta-1,3-diene has lower energy than ethylene. 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This lower energy is the resonance stabilization of the conjugated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diene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37321" y="1269275"/>
            <a:ext cx="4596311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Solved Problem 1 (Continued)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7458" y="1111250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Predict the products of the following proposed Diels–Alder reactions.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7458" y="3494318"/>
            <a:ext cx="299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>
              <a:buFont typeface="Wingdings" pitchFamily="-110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Solution (Continued)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/>
          <a:stretch/>
        </p:blipFill>
        <p:spPr>
          <a:xfrm>
            <a:off x="3331483" y="1627197"/>
            <a:ext cx="2063831" cy="1542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"/>
          <a:stretch/>
        </p:blipFill>
        <p:spPr>
          <a:xfrm>
            <a:off x="1559988" y="4302237"/>
            <a:ext cx="6165539" cy="18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Ultraviolet Spectroscopy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7447" y="1828800"/>
            <a:ext cx="8697695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-110" charset="-128"/>
              </a:rPr>
              <a:t>200- to 400-nm photons excite electrons from a </a:t>
            </a:r>
            <a:r>
              <a:rPr lang="en-US" altLang="en-US" i="1" dirty="0" smtClean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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bonding orbital to a </a:t>
            </a:r>
            <a:r>
              <a:rPr lang="en-US" altLang="en-US" i="1" dirty="0" smtClean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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* </a:t>
            </a:r>
            <a:r>
              <a:rPr lang="en-US" altLang="en-US" dirty="0" err="1" smtClean="0">
                <a:ea typeface="ＭＳ Ｐゴシック" pitchFamily="-110" charset="-128"/>
                <a:sym typeface="Symbol" pitchFamily="-110" charset="2"/>
              </a:rPr>
              <a:t>antibonding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orbital.</a:t>
            </a:r>
          </a:p>
          <a:p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Conjugated </a:t>
            </a:r>
            <a:r>
              <a:rPr lang="en-US" altLang="en-US" dirty="0" err="1" smtClean="0">
                <a:ea typeface="ＭＳ Ｐゴシック" pitchFamily="-110" charset="-128"/>
                <a:sym typeface="Symbol" pitchFamily="-110" charset="2"/>
              </a:rPr>
              <a:t>dienes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have MOs that are closer in energy.</a:t>
            </a:r>
          </a:p>
          <a:p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A compound that has a longer chain of conjugated double bonds absorbs light at a longer wavelength.</a:t>
            </a:r>
          </a:p>
        </p:txBody>
      </p:sp>
    </p:spTree>
    <p:extLst>
      <p:ext uri="{BB962C8B-B14F-4D97-AF65-F5344CB8AC3E}">
        <p14:creationId xmlns:p14="http://schemas.microsoft.com/office/powerpoint/2010/main" val="7252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Comparison of IR and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UV 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Wavelengths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"/>
          <a:stretch/>
        </p:blipFill>
        <p:spPr>
          <a:xfrm>
            <a:off x="304800" y="2247247"/>
            <a:ext cx="8534400" cy="25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i="1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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  </a:t>
            </a:r>
            <a:r>
              <a:rPr lang="en-US" altLang="en-US" sz="4400" b="0" i="1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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* for 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Ethylene and Butadiene</a:t>
            </a:r>
            <a:endParaRPr lang="en-US" sz="4400" b="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121229" y="1066736"/>
            <a:ext cx="66294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 Obtaining a UV Spectrum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0" y="3984171"/>
            <a:ext cx="81534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-110" charset="-128"/>
              </a:rPr>
              <a:t>The spectrometer measures the intensity of a reference beam through solvent only (</a:t>
            </a:r>
            <a:r>
              <a:rPr lang="en-US" altLang="en-US" b="1" i="1" dirty="0" err="1" smtClean="0">
                <a:ea typeface="ＭＳ Ｐゴシック" pitchFamily="-110" charset="-128"/>
              </a:rPr>
              <a:t>I</a:t>
            </a:r>
            <a:r>
              <a:rPr lang="en-US" altLang="en-US" baseline="-25000" dirty="0" err="1" smtClean="0">
                <a:ea typeface="ＭＳ Ｐゴシック" pitchFamily="-110" charset="-128"/>
              </a:rPr>
              <a:t>r</a:t>
            </a:r>
            <a:r>
              <a:rPr lang="en-US" altLang="en-US" dirty="0" smtClean="0">
                <a:ea typeface="ＭＳ Ｐゴシック" pitchFamily="-110" charset="-128"/>
              </a:rPr>
              <a:t>) and the intensity of a beam through a solution of the sample (</a:t>
            </a:r>
            <a:r>
              <a:rPr lang="en-US" altLang="en-US" b="1" i="1" dirty="0" smtClean="0">
                <a:ea typeface="ＭＳ Ｐゴシック" pitchFamily="-110" charset="-128"/>
              </a:rPr>
              <a:t>I</a:t>
            </a:r>
            <a:r>
              <a:rPr lang="en-US" altLang="en-US" baseline="-25000" dirty="0" smtClean="0">
                <a:ea typeface="ＭＳ Ｐゴシック" pitchFamily="-110" charset="-128"/>
              </a:rPr>
              <a:t>s</a:t>
            </a:r>
            <a:r>
              <a:rPr lang="en-US" altLang="en-US" dirty="0" smtClean="0">
                <a:ea typeface="ＭＳ Ｐゴシック" pitchFamily="-110" charset="-128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itchFamily="-110" charset="-128"/>
              </a:rPr>
              <a:t>Absorbance is the log of the ratio </a:t>
            </a:r>
            <a:r>
              <a:rPr lang="en-US" altLang="en-US" b="1" i="1" dirty="0" err="1" smtClean="0">
                <a:ea typeface="ＭＳ Ｐゴシック" pitchFamily="-110" charset="-128"/>
              </a:rPr>
              <a:t>I</a:t>
            </a:r>
            <a:r>
              <a:rPr lang="en-US" altLang="en-US" baseline="-25000" dirty="0" err="1" smtClean="0">
                <a:ea typeface="ＭＳ Ｐゴシック" pitchFamily="-110" charset="-128"/>
              </a:rPr>
              <a:t>r</a:t>
            </a:r>
            <a:r>
              <a:rPr lang="en-US" altLang="en-US" dirty="0" smtClean="0">
                <a:ea typeface="ＭＳ Ｐゴシック" pitchFamily="-110" charset="-128"/>
              </a:rPr>
              <a:t>/</a:t>
            </a:r>
            <a:r>
              <a:rPr lang="en-US" altLang="en-US" b="1" i="1" dirty="0" smtClean="0">
                <a:ea typeface="ＭＳ Ｐゴシック" pitchFamily="-110" charset="-128"/>
              </a:rPr>
              <a:t>I</a:t>
            </a:r>
            <a:r>
              <a:rPr lang="en-US" altLang="en-US" baseline="-25000" dirty="0" smtClean="0">
                <a:ea typeface="ＭＳ Ｐゴシック" pitchFamily="-110" charset="-128"/>
              </a:rPr>
              <a:t>s</a:t>
            </a:r>
            <a:r>
              <a:rPr lang="en-US" altLang="en-US" dirty="0" smtClean="0">
                <a:ea typeface="ＭＳ Ｐゴシック" pitchFamily="-110" charset="-128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555168" y="1484813"/>
            <a:ext cx="7946571" cy="21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The UV Spectrum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3" y="1643744"/>
            <a:ext cx="852352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-110" charset="-128"/>
              </a:rPr>
              <a:t>Usually shows broad peaks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Read </a:t>
            </a:r>
            <a:r>
              <a:rPr lang="en-US" altLang="en-US" i="1" dirty="0" smtClean="0">
                <a:latin typeface="Symbol" pitchFamily="18" charset="2"/>
                <a:ea typeface="ＭＳ Ｐゴシック" pitchFamily="-110" charset="-128"/>
                <a:sym typeface="Symbol"/>
              </a:rPr>
              <a:t></a:t>
            </a:r>
            <a:r>
              <a:rPr lang="en-US" altLang="en-US" baseline="-25000" dirty="0" smtClean="0">
                <a:ea typeface="ＭＳ Ｐゴシック" pitchFamily="-110" charset="-128"/>
                <a:sym typeface="Symbol" pitchFamily="-110" charset="2"/>
              </a:rPr>
              <a:t>max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from the graph.</a:t>
            </a:r>
          </a:p>
          <a:p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Absorbance, </a:t>
            </a:r>
            <a:r>
              <a:rPr lang="en-US" altLang="en-US" i="1" dirty="0" smtClean="0">
                <a:ea typeface="ＭＳ Ｐゴシック" pitchFamily="-110" charset="-128"/>
                <a:sym typeface="Symbol" pitchFamily="-110" charset="2"/>
              </a:rPr>
              <a:t>A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, follows Beer’s law:</a:t>
            </a:r>
            <a:br>
              <a:rPr lang="en-US" altLang="en-US" dirty="0" smtClean="0">
                <a:ea typeface="ＭＳ Ｐゴシック" pitchFamily="-110" charset="-128"/>
                <a:sym typeface="Symbol" pitchFamily="-110" charset="2"/>
              </a:rPr>
            </a:b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         </a:t>
            </a:r>
            <a:r>
              <a:rPr lang="en-US" altLang="en-US" i="1" dirty="0" smtClean="0">
                <a:ea typeface="ＭＳ Ｐゴシック" pitchFamily="-110" charset="-128"/>
                <a:sym typeface="Symbol" pitchFamily="-110" charset="2"/>
              </a:rPr>
              <a:t>A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= </a:t>
            </a:r>
            <a:r>
              <a:rPr lang="en-US" altLang="en-US" i="1" dirty="0" smtClean="0">
                <a:ea typeface="ＭＳ Ｐゴシック" pitchFamily="-110" charset="-128"/>
                <a:sym typeface="Symbol" pitchFamily="-110" charset="2"/>
              </a:rPr>
              <a:t>cl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/>
            </a:r>
            <a:br>
              <a:rPr lang="en-US" altLang="en-US" dirty="0" smtClean="0">
                <a:ea typeface="ＭＳ Ｐゴシック" pitchFamily="-110" charset="-128"/>
                <a:sym typeface="Symbol" pitchFamily="-110" charset="2"/>
              </a:rPr>
            </a:b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where </a:t>
            </a:r>
            <a:r>
              <a:rPr lang="en-US" altLang="en-US" i="1" dirty="0" smtClean="0">
                <a:ea typeface="ＭＳ Ｐゴシック" pitchFamily="-110" charset="-128"/>
                <a:sym typeface="Symbol" pitchFamily="-110" charset="2"/>
              </a:rPr>
              <a:t>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is the molar absorptivity, </a:t>
            </a:r>
            <a:r>
              <a:rPr lang="en-US" altLang="en-US" i="1" dirty="0" smtClean="0">
                <a:ea typeface="ＭＳ Ｐゴシック" pitchFamily="-110" charset="-128"/>
                <a:sym typeface="Symbol" pitchFamily="-110" charset="2"/>
              </a:rPr>
              <a:t>c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is the sample concentration in moles per liter, and </a:t>
            </a:r>
            <a:r>
              <a:rPr lang="en-US" altLang="en-US" i="1" dirty="0" smtClean="0">
                <a:ea typeface="ＭＳ Ｐゴシック" pitchFamily="-110" charset="-128"/>
                <a:sym typeface="Symbol" pitchFamily="-110" charset="2"/>
              </a:rPr>
              <a:t>l</a:t>
            </a:r>
            <a:r>
              <a:rPr lang="en-US" altLang="en-US" dirty="0" smtClean="0">
                <a:ea typeface="ＭＳ Ｐゴシック" pitchFamily="-110" charset="-128"/>
                <a:sym typeface="Symbol" pitchFamily="-110" charset="2"/>
              </a:rPr>
              <a:t> is the length of the light path in centimeters.</a:t>
            </a:r>
          </a:p>
        </p:txBody>
      </p:sp>
    </p:spTree>
    <p:extLst>
      <p:ext uri="{BB962C8B-B14F-4D97-AF65-F5344CB8AC3E}">
        <p14:creationId xmlns:p14="http://schemas.microsoft.com/office/powerpoint/2010/main" val="19032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Sample UV Absorptions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1518312" y="1225731"/>
            <a:ext cx="5888681" cy="51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Colored Organic Compounds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708591" y="1553172"/>
            <a:ext cx="7844177" cy="1764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3"/>
          <a:stretch/>
        </p:blipFill>
        <p:spPr>
          <a:xfrm>
            <a:off x="708591" y="3766457"/>
            <a:ext cx="7826829" cy="24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Colored Natural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840521" y="1018904"/>
            <a:ext cx="5474678" cy="54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UV-Visible Analysis in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Biology 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and Medicine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517574"/>
            <a:ext cx="83058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altLang="en-US" sz="2800" kern="0" dirty="0" smtClean="0">
                <a:ea typeface="ＭＳ Ｐゴシック" charset="-128"/>
              </a:rPr>
              <a:t>UV-visible spectroscopy is nondestructive and exceptionally sensitive.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2800" kern="0" dirty="0" smtClean="0">
                <a:ea typeface="ＭＳ Ｐゴシック" charset="-128"/>
                <a:sym typeface="Symbol" charset="2"/>
              </a:rPr>
              <a:t>Can measure small concentrations of highly conjugated metabolites.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"/>
          <a:stretch/>
        </p:blipFill>
        <p:spPr>
          <a:xfrm>
            <a:off x="1186542" y="1891502"/>
            <a:ext cx="6814457" cy="24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1,2- and 1,4-Addition</a:t>
            </a:r>
            <a:br>
              <a:rPr lang="en-US" sz="4400" b="0" dirty="0">
                <a:solidFill>
                  <a:schemeClr val="tx1"/>
                </a:solidFill>
                <a:cs typeface="Arial"/>
              </a:rPr>
            </a:br>
            <a:r>
              <a:rPr lang="en-US" sz="4400" b="0" dirty="0">
                <a:solidFill>
                  <a:schemeClr val="tx1"/>
                </a:solidFill>
                <a:cs typeface="Arial"/>
              </a:rPr>
              <a:t>to Conjugated </a:t>
            </a:r>
            <a:r>
              <a:rPr lang="en-US" sz="4400" b="0" dirty="0" err="1">
                <a:solidFill>
                  <a:schemeClr val="tx1"/>
                </a:solidFill>
                <a:cs typeface="Arial"/>
              </a:rPr>
              <a:t>Dienes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34" y="21336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-110" charset="-128"/>
              </a:rPr>
              <a:t>Electrophilic addition to the double bond produces the most stable intermediate.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For conjugated </a:t>
            </a:r>
            <a:r>
              <a:rPr lang="en-US" altLang="en-US" dirty="0" err="1" smtClean="0">
                <a:ea typeface="ＭＳ Ｐゴシック" pitchFamily="-110" charset="-128"/>
              </a:rPr>
              <a:t>dienes</a:t>
            </a:r>
            <a:r>
              <a:rPr lang="en-US" altLang="en-US" dirty="0" smtClean="0">
                <a:ea typeface="ＭＳ Ｐゴシック" pitchFamily="-110" charset="-128"/>
              </a:rPr>
              <a:t>, the intermediate is a resonance-stabilized </a:t>
            </a:r>
            <a:r>
              <a:rPr lang="en-US" altLang="en-US" dirty="0" err="1" smtClean="0">
                <a:ea typeface="ＭＳ Ｐゴシック" pitchFamily="-110" charset="-128"/>
              </a:rPr>
              <a:t>allylic</a:t>
            </a:r>
            <a:r>
              <a:rPr lang="en-US" altLang="en-US" dirty="0" smtClean="0">
                <a:ea typeface="ＭＳ Ｐゴシック" pitchFamily="-110" charset="-128"/>
              </a:rPr>
              <a:t> </a:t>
            </a:r>
            <a:r>
              <a:rPr lang="en-US" altLang="en-US" dirty="0" err="1" smtClean="0">
                <a:ea typeface="ＭＳ Ｐゴシック" pitchFamily="-110" charset="-128"/>
              </a:rPr>
              <a:t>cation</a:t>
            </a:r>
            <a:r>
              <a:rPr lang="en-US" altLang="en-US" dirty="0" smtClean="0">
                <a:ea typeface="ＭＳ Ｐゴシック" pitchFamily="-110" charset="-128"/>
              </a:rPr>
              <a:t>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Nucleophile adds to either carbon 2 or 4, both of which have the delocalized positive charge.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01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1,2- and 1,4-Addition to </a:t>
            </a:r>
            <a:r>
              <a:rPr lang="en-US" sz="4400" b="0" dirty="0" err="1">
                <a:solidFill>
                  <a:schemeClr val="tx1"/>
                </a:solidFill>
                <a:cs typeface="Arial"/>
              </a:rPr>
              <a:t>Dienes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1030"/>
          <p:cNvSpPr txBox="1">
            <a:spLocks noChangeArrowheads="1"/>
          </p:cNvSpPr>
          <p:nvPr/>
        </p:nvSpPr>
        <p:spPr>
          <a:xfrm>
            <a:off x="348333" y="4114800"/>
            <a:ext cx="7663553" cy="1632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Addition of </a:t>
            </a:r>
            <a:r>
              <a:rPr lang="en-US" altLang="en-US" sz="2800" dirty="0" err="1" smtClean="0">
                <a:solidFill>
                  <a:srgbClr val="000000"/>
                </a:solidFill>
                <a:ea typeface="ＭＳ Ｐゴシック" pitchFamily="-110" charset="-128"/>
              </a:rPr>
              <a:t>HBr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 to buta-1,3-diene produces </a:t>
            </a:r>
            <a:b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3-bromobut-1-ene (1,2-addition) and </a:t>
            </a:r>
            <a:b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1-bromobut-2-ene (1,4-addition).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>
          <a:xfrm>
            <a:off x="304800" y="2157113"/>
            <a:ext cx="8534400" cy="10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Mechanism of 1,2- and 1,4-Addition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3"/>
          <a:stretch/>
        </p:blipFill>
        <p:spPr>
          <a:xfrm>
            <a:off x="304800" y="1505051"/>
            <a:ext cx="8534400" cy="1814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>
          <a:xfrm>
            <a:off x="304800" y="3926259"/>
            <a:ext cx="8534400" cy="20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13374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Kinetic Versus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Thermodynamic </a:t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Control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>
          <a:xfrm>
            <a:off x="304800" y="2570770"/>
            <a:ext cx="8534400" cy="36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13374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Kinetic Versus 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Thermodynamic </a:t>
            </a:r>
            <a:br>
              <a:rPr lang="en-US" sz="4400" b="0" dirty="0" smtClean="0">
                <a:solidFill>
                  <a:schemeClr val="tx1"/>
                </a:solidFill>
                <a:cs typeface="Arial"/>
              </a:rPr>
            </a:b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Control </a:t>
            </a:r>
            <a:r>
              <a:rPr lang="en-US" sz="4400" b="0" dirty="0">
                <a:solidFill>
                  <a:schemeClr val="tx1"/>
                </a:solidFill>
                <a:cs typeface="Arial"/>
              </a:rPr>
              <a:t>(Continued) 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"/>
          <a:stretch/>
        </p:blipFill>
        <p:spPr>
          <a:xfrm>
            <a:off x="794655" y="2300808"/>
            <a:ext cx="7522029" cy="41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Kinetic Control at –80 </a:t>
            </a:r>
            <a:r>
              <a:rPr lang="en-US" sz="4400" b="0" dirty="0" smtClean="0">
                <a:solidFill>
                  <a:schemeClr val="tx1"/>
                </a:solidFill>
                <a:ea typeface="Calibri"/>
              </a:rPr>
              <a:t>°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C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48334" y="1578428"/>
            <a:ext cx="8632380" cy="4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-110" charset="-128"/>
              </a:rPr>
              <a:t>Transition state for the 1,2-addition has a lower </a:t>
            </a:r>
            <a:r>
              <a:rPr lang="en-US" altLang="en-US" sz="2600" i="1" dirty="0" err="1" smtClean="0">
                <a:ea typeface="ＭＳ Ｐゴシック" pitchFamily="-110" charset="-128"/>
              </a:rPr>
              <a:t>E</a:t>
            </a:r>
            <a:r>
              <a:rPr lang="en-US" altLang="en-US" sz="2600" baseline="-20000" dirty="0" err="1" smtClean="0">
                <a:ea typeface="ＭＳ Ｐゴシック" pitchFamily="-110" charset="-128"/>
              </a:rPr>
              <a:t>a</a:t>
            </a:r>
            <a:r>
              <a:rPr lang="en-US" altLang="en-US" sz="2600" dirty="0" smtClean="0">
                <a:ea typeface="ＭＳ Ｐゴシック" pitchFamily="-110" charset="-128"/>
              </a:rPr>
              <a:t> because it is a more stable secondary carbocation.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-110" charset="-128"/>
              </a:rPr>
              <a:t>The 1,2-addition will be the faster addition at any temperature.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-110" charset="-128"/>
              </a:rPr>
              <a:t>The </a:t>
            </a:r>
            <a:r>
              <a:rPr lang="en-US" altLang="en-US" sz="2600" dirty="0" err="1" smtClean="0">
                <a:ea typeface="ＭＳ Ｐゴシック" pitchFamily="-110" charset="-128"/>
              </a:rPr>
              <a:t>nucleophilic</a:t>
            </a:r>
            <a:r>
              <a:rPr lang="en-US" altLang="en-US" sz="2600" dirty="0" smtClean="0">
                <a:ea typeface="ＭＳ Ｐゴシック" pitchFamily="-110" charset="-128"/>
              </a:rPr>
              <a:t> attack of the bromide on the C2 </a:t>
            </a:r>
            <a:r>
              <a:rPr lang="en-US" altLang="en-US" sz="2600" dirty="0" err="1" smtClean="0">
                <a:ea typeface="ＭＳ Ｐゴシック" pitchFamily="-110" charset="-128"/>
              </a:rPr>
              <a:t>allylic</a:t>
            </a:r>
            <a:r>
              <a:rPr lang="en-US" altLang="en-US" sz="2600" dirty="0" smtClean="0">
                <a:ea typeface="ＭＳ Ｐゴシック" pitchFamily="-110" charset="-128"/>
              </a:rPr>
              <a:t> carbocation is irreversible at this low temperature.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-110" charset="-128"/>
              </a:rPr>
              <a:t>The product that forms faster predominates (kinetic product).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ea typeface="ＭＳ Ｐゴシック" pitchFamily="-110" charset="-128"/>
              </a:rPr>
              <a:t>Because the kinetics of the reaction determines the product, the reaction is said to be under </a:t>
            </a:r>
            <a:r>
              <a:rPr lang="en-US" altLang="en-US" sz="2600" b="1" dirty="0" smtClean="0">
                <a:ea typeface="ＭＳ Ｐゴシック" pitchFamily="-110" charset="-128"/>
              </a:rPr>
              <a:t>kinetic control</a:t>
            </a:r>
            <a:r>
              <a:rPr lang="en-US" altLang="en-US" sz="2600" dirty="0" smtClean="0">
                <a:ea typeface="ＭＳ Ｐゴシック" pitchFamily="-11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2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cs typeface="Arial"/>
              </a:rPr>
              <a:t>Thermodynamic Control at 40 </a:t>
            </a:r>
            <a:r>
              <a:rPr lang="en-US" sz="4400" b="0" dirty="0" smtClean="0">
                <a:solidFill>
                  <a:schemeClr val="tx1"/>
                </a:solidFill>
                <a:ea typeface="Calibri"/>
              </a:rPr>
              <a:t>°</a:t>
            </a:r>
            <a:r>
              <a:rPr lang="en-US" sz="4400" b="0" dirty="0" smtClean="0">
                <a:solidFill>
                  <a:schemeClr val="tx1"/>
                </a:solidFill>
                <a:cs typeface="Arial"/>
              </a:rPr>
              <a:t>C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48334" y="1752600"/>
            <a:ext cx="8654152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ea typeface="ＭＳ Ｐゴシック" pitchFamily="-110" charset="-128"/>
              </a:rPr>
              <a:t>The 1,2-addition is still the faster addition, but at 40 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>
                <a:ea typeface="ＭＳ Ｐゴシック" pitchFamily="-110" charset="-128"/>
              </a:rPr>
              <a:t>C, the bromide attack is reversible.</a:t>
            </a:r>
          </a:p>
          <a:p>
            <a:r>
              <a:rPr lang="en-US" altLang="en-US" sz="2400" dirty="0" smtClean="0">
                <a:ea typeface="ＭＳ Ｐゴシック" pitchFamily="-110" charset="-128"/>
              </a:rPr>
              <a:t>The 1,2-product ionizes back to the </a:t>
            </a:r>
            <a:r>
              <a:rPr lang="en-US" altLang="en-US" sz="2400" dirty="0" err="1" smtClean="0">
                <a:ea typeface="ＭＳ Ｐゴシック" pitchFamily="-110" charset="-128"/>
              </a:rPr>
              <a:t>allylic</a:t>
            </a:r>
            <a:r>
              <a:rPr lang="en-US" altLang="en-US" sz="2400" dirty="0" smtClean="0">
                <a:ea typeface="ＭＳ Ｐゴシック" pitchFamily="-110" charset="-128"/>
              </a:rPr>
              <a:t> </a:t>
            </a:r>
            <a:r>
              <a:rPr lang="en-US" altLang="en-US" sz="2400" dirty="0" err="1" smtClean="0">
                <a:ea typeface="ＭＳ Ｐゴシック" pitchFamily="-110" charset="-128"/>
              </a:rPr>
              <a:t>cation</a:t>
            </a:r>
            <a:r>
              <a:rPr lang="en-US" altLang="en-US" sz="2400" dirty="0" smtClean="0">
                <a:ea typeface="ＭＳ Ｐゴシック" pitchFamily="-110" charset="-128"/>
              </a:rPr>
              <a:t>.</a:t>
            </a:r>
          </a:p>
          <a:p>
            <a:r>
              <a:rPr lang="en-US" altLang="en-US" sz="2400" dirty="0" smtClean="0">
                <a:ea typeface="ＭＳ Ｐゴシック" pitchFamily="-110" charset="-128"/>
              </a:rPr>
              <a:t>At 40 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>
                <a:ea typeface="ＭＳ Ｐゴシック" pitchFamily="-110" charset="-128"/>
              </a:rPr>
              <a:t>C an equilibrium is established, which favors the most stable product.</a:t>
            </a:r>
          </a:p>
          <a:p>
            <a:r>
              <a:rPr lang="en-US" altLang="en-US" sz="2400" dirty="0" smtClean="0">
                <a:ea typeface="ＭＳ Ｐゴシック" pitchFamily="-110" charset="-128"/>
              </a:rPr>
              <a:t>The 1,4-addition is the most stable product (thermodynamic product) because it has a more substituted double bond.</a:t>
            </a:r>
          </a:p>
          <a:p>
            <a:r>
              <a:rPr lang="en-US" altLang="en-US" sz="2400" dirty="0" smtClean="0">
                <a:ea typeface="ＭＳ Ｐゴシック" pitchFamily="-110" charset="-128"/>
              </a:rPr>
              <a:t>Because the thermodynamics of the reaction determines the product, the reaction is said to be under </a:t>
            </a:r>
            <a:r>
              <a:rPr lang="en-US" altLang="en-US" sz="2400" b="1" dirty="0" smtClean="0">
                <a:ea typeface="ＭＳ Ｐゴシック" pitchFamily="-110" charset="-128"/>
              </a:rPr>
              <a:t>thermodynamic control</a:t>
            </a:r>
            <a:r>
              <a:rPr lang="en-US" altLang="en-US" sz="2400" dirty="0" smtClean="0">
                <a:ea typeface="ＭＳ Ｐゴシック" pitchFamily="-11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14760</TotalTime>
  <Words>672</Words>
  <Application>Microsoft Office PowerPoint</Application>
  <PresentationFormat>On-screen Show (4:3)</PresentationFormat>
  <Paragraphs>108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HA5Lect_template</vt:lpstr>
      <vt:lpstr>PowerPoint Presentation</vt:lpstr>
      <vt:lpstr>MO for Buta-1,3-diene and Ethylene</vt:lpstr>
      <vt:lpstr>1,2- and 1,4-Addition to Conjugated Dienes</vt:lpstr>
      <vt:lpstr>1,2- and 1,4-Addition to Dienes</vt:lpstr>
      <vt:lpstr>Mechanism of 1,2- and 1,4-Addition</vt:lpstr>
      <vt:lpstr>Kinetic Versus Thermodynamic  Control</vt:lpstr>
      <vt:lpstr>Kinetic Versus Thermodynamic  Control (Continued) </vt:lpstr>
      <vt:lpstr>Kinetic Control at –80 °C</vt:lpstr>
      <vt:lpstr>Thermodynamic Control at 40 °C</vt:lpstr>
      <vt:lpstr>Diels–Alder Reaction</vt:lpstr>
      <vt:lpstr>Mechanism of the  Diels–Alder Reaction</vt:lpstr>
      <vt:lpstr>Examples of Diels–Alder Reactions</vt:lpstr>
      <vt:lpstr>Orbital Overlap of the  Diels–Alder Reaction</vt:lpstr>
      <vt:lpstr>Stereochemistry of the  Diels–Alder Reaction</vt:lpstr>
      <vt:lpstr>Endo Rule</vt:lpstr>
      <vt:lpstr>Examples of Endo Rule</vt:lpstr>
      <vt:lpstr>Unsymmetrical Reagents:  1,4-Product</vt:lpstr>
      <vt:lpstr>Unsymmetrical Reagents:  1,2-Product</vt:lpstr>
      <vt:lpstr>Solved Problem 1</vt:lpstr>
      <vt:lpstr>Solved Problem 1 (Continued)</vt:lpstr>
      <vt:lpstr>Ultraviolet Spectroscopy</vt:lpstr>
      <vt:lpstr>Comparison of IR and  UV Wavelengths</vt:lpstr>
      <vt:lpstr>  * for Ethylene and Butadiene</vt:lpstr>
      <vt:lpstr> Obtaining a UV Spectrum</vt:lpstr>
      <vt:lpstr>The UV Spectrum</vt:lpstr>
      <vt:lpstr>Sample UV Absorptions</vt:lpstr>
      <vt:lpstr>Colored Organic Compounds</vt:lpstr>
      <vt:lpstr>Colored Natural Products</vt:lpstr>
      <vt:lpstr>UV-Visible Analysis in  Biology and Medicine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276</cp:revision>
  <dcterms:created xsi:type="dcterms:W3CDTF">2007-09-26T05:29:17Z</dcterms:created>
  <dcterms:modified xsi:type="dcterms:W3CDTF">2018-11-16T20:08:23Z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