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83" r:id="rId2"/>
    <p:sldId id="395" r:id="rId3"/>
    <p:sldId id="398" r:id="rId4"/>
    <p:sldId id="399" r:id="rId5"/>
    <p:sldId id="402" r:id="rId6"/>
    <p:sldId id="416" r:id="rId7"/>
    <p:sldId id="417" r:id="rId8"/>
    <p:sldId id="418" r:id="rId9"/>
    <p:sldId id="419" r:id="rId10"/>
    <p:sldId id="420" r:id="rId11"/>
    <p:sldId id="421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99"/>
    <a:srgbClr val="FFFFCC"/>
    <a:srgbClr val="FF66FF"/>
    <a:srgbClr val="3333CC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>
        <p:scale>
          <a:sx n="91" d="100"/>
          <a:sy n="91" d="100"/>
        </p:scale>
        <p:origin x="-1200" y="14"/>
      </p:cViewPr>
      <p:guideLst>
        <p:guide orient="horz" pos="2151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3D642CDF-C06A-449E-AD2A-529BF10953B5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Molar Heats of Hydrogenation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 descr="16_0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57914"/>
            <a:ext cx="8534400" cy="505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624541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Basic or </a:t>
            </a:r>
            <a:r>
              <a:rPr lang="en-US" sz="4400" b="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Nonbasic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?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4054475"/>
            <a:ext cx="825097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3200" dirty="0">
                <a:latin typeface="+mn-lt"/>
              </a:rPr>
              <a:t>  Pyrimidine has two basic </a:t>
            </a:r>
            <a:r>
              <a:rPr lang="en-US" sz="3200" dirty="0" err="1">
                <a:latin typeface="+mn-lt"/>
              </a:rPr>
              <a:t>nitrogens</a:t>
            </a:r>
            <a:r>
              <a:rPr lang="en-US" sz="3200" dirty="0">
                <a:latin typeface="+mn-lt"/>
              </a:rPr>
              <a:t>. </a:t>
            </a:r>
          </a:p>
          <a:p>
            <a:pPr>
              <a:buFontTx/>
              <a:buChar char="•"/>
            </a:pPr>
            <a:r>
              <a:rPr lang="en-US" sz="3200" dirty="0">
                <a:latin typeface="+mn-lt"/>
              </a:rPr>
              <a:t>  Imidazole has one basic nitrogen and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   one </a:t>
            </a:r>
            <a:r>
              <a:rPr lang="en-US" sz="3200" dirty="0" err="1">
                <a:latin typeface="+mn-lt"/>
              </a:rPr>
              <a:t>nonbasic</a:t>
            </a:r>
            <a:r>
              <a:rPr lang="en-US" sz="3200" dirty="0">
                <a:latin typeface="+mn-lt"/>
              </a:rPr>
              <a:t>.</a:t>
            </a:r>
          </a:p>
          <a:p>
            <a:pPr>
              <a:buFontTx/>
              <a:buChar char="•"/>
            </a:pPr>
            <a:r>
              <a:rPr lang="en-US" sz="3200" dirty="0">
                <a:latin typeface="+mn-lt"/>
              </a:rPr>
              <a:t>  Only one of purine’s </a:t>
            </a:r>
            <a:r>
              <a:rPr lang="en-US" sz="3200" dirty="0" err="1">
                <a:latin typeface="+mn-lt"/>
              </a:rPr>
              <a:t>nitrogens</a:t>
            </a:r>
            <a:r>
              <a:rPr lang="en-US" sz="3200" dirty="0">
                <a:latin typeface="+mn-lt"/>
              </a:rPr>
              <a:t> is not basic.</a:t>
            </a:r>
          </a:p>
        </p:txBody>
      </p:sp>
      <p:pic>
        <p:nvPicPr>
          <p:cNvPr id="4" name="Picture 3" descr="16_Pg785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61320"/>
            <a:ext cx="8534400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624541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Other </a:t>
            </a:r>
            <a:r>
              <a:rPr lang="en-US" sz="4400" b="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Heterocyclics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 descr="16_1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20845"/>
            <a:ext cx="8534400" cy="31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624541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Allotropes of Carbon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3990" y="1280459"/>
            <a:ext cx="8382000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>
                <a:ea typeface="ＭＳ Ｐゴシック" charset="0"/>
              </a:rPr>
              <a:t>Amorphous: Small particles of graphite; charcoal, soot, coal, carbon black</a:t>
            </a:r>
          </a:p>
          <a:p>
            <a:r>
              <a:rPr lang="en-US" sz="2800" dirty="0" smtClean="0">
                <a:ea typeface="ＭＳ Ｐゴシック" charset="0"/>
              </a:rPr>
              <a:t>Diamond: A lattice of tetrahedral carbon atoms</a:t>
            </a:r>
          </a:p>
          <a:p>
            <a:r>
              <a:rPr lang="en-US" sz="2800" dirty="0" smtClean="0">
                <a:ea typeface="ＭＳ Ｐゴシック" charset="0"/>
              </a:rPr>
              <a:t>Graphite: Layers of fused aromatic rings</a:t>
            </a:r>
            <a:endParaRPr lang="en-US" sz="2800" dirty="0">
              <a:ea typeface="ＭＳ Ｐゴシック" charset="0"/>
            </a:endParaRPr>
          </a:p>
        </p:txBody>
      </p:sp>
      <p:pic>
        <p:nvPicPr>
          <p:cNvPr id="2" name="Picture 1" descr="16_1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4138"/>
            <a:ext cx="8534400" cy="2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624541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Diamond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2037" y="2390775"/>
            <a:ext cx="4343400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>
                <a:ea typeface="ＭＳ Ｐゴシック" charset="0"/>
              </a:rPr>
              <a:t>One giant molecule</a:t>
            </a:r>
          </a:p>
          <a:p>
            <a:r>
              <a:rPr lang="en-US" sz="2800" dirty="0" smtClean="0">
                <a:ea typeface="ＭＳ Ｐゴシック" charset="0"/>
              </a:rPr>
              <a:t>Tetrahedral carbon.</a:t>
            </a:r>
          </a:p>
          <a:p>
            <a:r>
              <a:rPr lang="en-US" sz="2800" dirty="0" smtClean="0">
                <a:ea typeface="ＭＳ Ｐゴシック" charset="0"/>
              </a:rPr>
              <a:t>Sigma bonds, 1.54 </a:t>
            </a:r>
            <a:r>
              <a:rPr lang="en-US" sz="2800" dirty="0" err="1" smtClean="0">
                <a:ea typeface="ＭＳ Ｐゴシック" charset="0"/>
              </a:rPr>
              <a:t>Å</a:t>
            </a:r>
            <a:endParaRPr lang="en-US" sz="2800" dirty="0" smtClean="0">
              <a:ea typeface="ＭＳ Ｐゴシック" charset="0"/>
            </a:endParaRPr>
          </a:p>
          <a:p>
            <a:r>
              <a:rPr lang="en-US" sz="2800" dirty="0" smtClean="0">
                <a:ea typeface="ＭＳ Ｐゴシック" charset="0"/>
              </a:rPr>
              <a:t>Electrical insulator</a:t>
            </a:r>
            <a:endParaRPr lang="en-US" sz="2800" dirty="0">
              <a:ea typeface="ＭＳ Ｐゴシック" charset="0"/>
            </a:endParaRPr>
          </a:p>
        </p:txBody>
      </p:sp>
      <p:pic>
        <p:nvPicPr>
          <p:cNvPr id="3" name="Picture 2" descr="16_15_Figur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67" y="2292117"/>
            <a:ext cx="2310384" cy="2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624541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Graphite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2037" y="1882775"/>
            <a:ext cx="4343400" cy="33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ea typeface="ＭＳ Ｐゴシック" charset="0"/>
              </a:rPr>
              <a:t>Planar layered structure</a:t>
            </a:r>
          </a:p>
          <a:p>
            <a:r>
              <a:rPr lang="en-US" sz="2800" dirty="0">
                <a:ea typeface="ＭＳ Ｐゴシック" charset="0"/>
              </a:rPr>
              <a:t>Layer of fused benzene rings, bonds: 1.415 </a:t>
            </a:r>
            <a:r>
              <a:rPr lang="en-US" sz="2800" dirty="0" err="1">
                <a:ea typeface="ＭＳ Ｐゴシック" charset="0"/>
              </a:rPr>
              <a:t>Å</a:t>
            </a:r>
            <a:endParaRPr lang="en-US" sz="28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</a:rPr>
              <a:t>Only van der Waals forces between layers</a:t>
            </a:r>
          </a:p>
          <a:p>
            <a:r>
              <a:rPr lang="en-US" sz="2800" dirty="0">
                <a:ea typeface="ＭＳ Ｐゴシック" charset="0"/>
              </a:rPr>
              <a:t>Conducts electrical current parallel to layers</a:t>
            </a:r>
          </a:p>
        </p:txBody>
      </p:sp>
      <p:pic>
        <p:nvPicPr>
          <p:cNvPr id="2" name="Picture 1" descr="16_15_Figur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49" y="2173403"/>
            <a:ext cx="2651760" cy="2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624541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Some New Allotropes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3989" y="1280459"/>
            <a:ext cx="8662039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ea typeface="ＭＳ Ｐゴシック" charset="0"/>
              </a:rPr>
              <a:t>Fullerenes: Five- and six-membered rings arranged to form a “soccer ball” structure </a:t>
            </a:r>
          </a:p>
          <a:p>
            <a:r>
              <a:rPr lang="en-US" sz="2800" dirty="0">
                <a:ea typeface="ＭＳ Ｐゴシック" charset="0"/>
              </a:rPr>
              <a:t>Nanotubes: Half of a C</a:t>
            </a:r>
            <a:r>
              <a:rPr lang="en-US" sz="2800" baseline="-25000" dirty="0">
                <a:ea typeface="ＭＳ Ｐゴシック" charset="0"/>
              </a:rPr>
              <a:t>60</a:t>
            </a:r>
            <a:r>
              <a:rPr lang="en-US" sz="2800" dirty="0">
                <a:ea typeface="ＭＳ Ｐゴシック" charset="0"/>
              </a:rPr>
              <a:t> sphere fused to a cylinder of fused aromatic rings</a:t>
            </a:r>
          </a:p>
        </p:txBody>
      </p:sp>
      <p:pic>
        <p:nvPicPr>
          <p:cNvPr id="3" name="Picture 2" descr="16_1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44645"/>
            <a:ext cx="853440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624541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Fused Heterocyclic Compounds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 descr="16_17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3052"/>
            <a:ext cx="8534400" cy="204825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5756620"/>
            <a:ext cx="7772400" cy="5788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800" dirty="0" smtClean="0">
                <a:ea typeface="ＭＳ Ｐゴシック" charset="0"/>
              </a:rPr>
              <a:t>Common in nature; synthesized for drugs</a:t>
            </a:r>
            <a:endParaRPr lang="en-US" sz="2800" dirty="0">
              <a:ea typeface="ＭＳ Ｐゴシック" charset="0"/>
            </a:endParaRPr>
          </a:p>
        </p:txBody>
      </p:sp>
      <p:pic>
        <p:nvPicPr>
          <p:cNvPr id="5" name="Picture 4" descr="16_Pg791_Un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35314"/>
            <a:ext cx="8534400" cy="14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624541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Common Names of </a:t>
            </a:r>
            <a:b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Benzene Derivatives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16_Pg792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49024"/>
            <a:ext cx="8534400" cy="30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624541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Disubstituted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Benzenes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 descr="16_Pg793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4191"/>
            <a:ext cx="8534400" cy="3956304"/>
          </a:xfrm>
          <a:prstGeom prst="rect">
            <a:avLst/>
          </a:prstGeom>
        </p:spPr>
      </p:pic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367554" y="5220445"/>
            <a:ext cx="77724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Numbers can also be used to identify the relationship between the groups;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charset="0"/>
              </a:rPr>
              <a:t>ortho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- is 1,2-disubstituted, meta- is 1,3, and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charset="0"/>
              </a:rPr>
              <a:t>para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- is 1,4.</a:t>
            </a:r>
            <a:endParaRPr lang="en-US" sz="2400" dirty="0" smtClean="0">
              <a:ea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624541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Three or More Substituents 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457200" y="1455268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Use the smallest possible numbers, but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the carbon with a functional group is number 1.</a:t>
            </a:r>
          </a:p>
          <a:p>
            <a:endParaRPr lang="en-US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 descr="16_Pg793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7283"/>
            <a:ext cx="8534400" cy="25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Energy Diagram for </a:t>
            </a:r>
            <a:b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Benzene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16_05_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29" y="2757801"/>
            <a:ext cx="4332941" cy="235835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340" y="2362200"/>
            <a:ext cx="3810000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The six </a:t>
            </a:r>
            <a:r>
              <a:rPr lang="en-US" altLang="en-US" sz="2800" i="1" dirty="0">
                <a:solidFill>
                  <a:srgbClr val="000000"/>
                </a:solidFill>
                <a:latin typeface="Symbol" pitchFamily="18" charset="2"/>
                <a:sym typeface="Symbol"/>
              </a:rPr>
              <a:t></a:t>
            </a:r>
            <a:r>
              <a:rPr lang="en-US" altLang="en-US" sz="2800" dirty="0" smtClean="0"/>
              <a:t> electrons fill the three bonding pi orbitals.</a:t>
            </a:r>
          </a:p>
          <a:p>
            <a:r>
              <a:rPr lang="en-US" altLang="en-US" sz="2800" dirty="0" smtClean="0"/>
              <a:t>All bonding orbitals are filled (“closed shell”), an extremely stable arrangement. </a:t>
            </a:r>
          </a:p>
        </p:txBody>
      </p:sp>
    </p:spTree>
    <p:extLst>
      <p:ext uri="{BB962C8B-B14F-4D97-AF65-F5344CB8AC3E}">
        <p14:creationId xmlns:p14="http://schemas.microsoft.com/office/powerpoint/2010/main" val="36218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624541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Common Names for</a:t>
            </a:r>
            <a:b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US" sz="4400" b="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Disubstituted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Benzenes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 descr="16_Pg793_UnFigur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98602"/>
            <a:ext cx="8534400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624541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Phenyl and Benzyl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" y="4953000"/>
            <a:ext cx="784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+mn-lt"/>
              </a:rPr>
              <a:t>Phenyl indicates the benzene ring attachment.  The benzyl group has an additional carbon.</a:t>
            </a:r>
          </a:p>
        </p:txBody>
      </p:sp>
      <p:pic>
        <p:nvPicPr>
          <p:cNvPr id="3" name="Picture 2" descr="16_Pg794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62555"/>
            <a:ext cx="8534400" cy="25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Polygon Rule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65125" y="4594225"/>
            <a:ext cx="7837581" cy="1384995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</a:rPr>
              <a:t>The energy diagram for an </a:t>
            </a:r>
            <a:r>
              <a:rPr lang="en-US" sz="2800" dirty="0" err="1">
                <a:ea typeface="ＭＳ Ｐゴシック" charset="0"/>
              </a:rPr>
              <a:t>annulene</a:t>
            </a:r>
            <a:r>
              <a:rPr lang="en-US" sz="2800" dirty="0">
                <a:ea typeface="ＭＳ Ｐゴシック" charset="0"/>
              </a:rPr>
              <a:t> has the same shape as the cyclic compound with one vertex at the bottom.</a:t>
            </a:r>
          </a:p>
        </p:txBody>
      </p:sp>
      <p:pic>
        <p:nvPicPr>
          <p:cNvPr id="3" name="Picture 2" descr="16_0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32698"/>
            <a:ext cx="8534400" cy="21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558517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Aromatic Requirements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5126" y="1837758"/>
            <a:ext cx="8626474" cy="4659738"/>
          </a:xfrm>
        </p:spPr>
        <p:txBody>
          <a:bodyPr/>
          <a:lstStyle/>
          <a:p>
            <a:pPr marL="609600" indent="-609600"/>
            <a:r>
              <a:rPr lang="en-US" sz="2800" dirty="0">
                <a:ea typeface="ＭＳ Ｐゴシック" charset="0"/>
              </a:rPr>
              <a:t>The structure must be cyclic with conjugated </a:t>
            </a:r>
            <a:br>
              <a:rPr lang="en-US" sz="2800" dirty="0">
                <a:ea typeface="ＭＳ Ｐゴシック" charset="0"/>
              </a:rPr>
            </a:br>
            <a:r>
              <a:rPr lang="en-US" sz="2800" dirty="0">
                <a:ea typeface="ＭＳ Ｐゴシック" charset="0"/>
              </a:rPr>
              <a:t>pi bonds.</a:t>
            </a:r>
          </a:p>
          <a:p>
            <a:pPr marL="609600" indent="-609600"/>
            <a:r>
              <a:rPr lang="en-US" sz="2800" dirty="0">
                <a:ea typeface="ＭＳ Ｐゴシック" charset="0"/>
              </a:rPr>
              <a:t>Each atom in the ring must have an </a:t>
            </a:r>
            <a:r>
              <a:rPr lang="en-US" sz="2800" dirty="0" err="1">
                <a:ea typeface="ＭＳ Ｐゴシック" charset="0"/>
              </a:rPr>
              <a:t>unhybridized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i="1" dirty="0">
                <a:ea typeface="ＭＳ Ｐゴシック" charset="0"/>
              </a:rPr>
              <a:t>p</a:t>
            </a:r>
            <a:r>
              <a:rPr lang="en-US" sz="2800" dirty="0">
                <a:ea typeface="ＭＳ Ｐゴシック" charset="0"/>
              </a:rPr>
              <a:t> orbital (</a:t>
            </a:r>
            <a:r>
              <a:rPr lang="en-US" sz="2800" i="1" dirty="0">
                <a:ea typeface="ＭＳ Ｐゴシック" charset="0"/>
              </a:rPr>
              <a:t>sp</a:t>
            </a:r>
            <a:r>
              <a:rPr lang="en-US" sz="2800" baseline="30000" dirty="0">
                <a:ea typeface="ＭＳ Ｐゴシック" charset="0"/>
              </a:rPr>
              <a:t>2</a:t>
            </a:r>
            <a:r>
              <a:rPr lang="en-US" sz="2800" dirty="0">
                <a:ea typeface="ＭＳ Ｐゴシック" charset="0"/>
              </a:rPr>
              <a:t> or </a:t>
            </a:r>
            <a:r>
              <a:rPr lang="en-US" sz="2800" i="1" dirty="0" err="1">
                <a:ea typeface="ＭＳ Ｐゴシック" charset="0"/>
              </a:rPr>
              <a:t>sp</a:t>
            </a:r>
            <a:r>
              <a:rPr lang="en-US" sz="2800" dirty="0">
                <a:ea typeface="ＭＳ Ｐゴシック" charset="0"/>
              </a:rPr>
              <a:t>).</a:t>
            </a:r>
          </a:p>
          <a:p>
            <a:pPr marL="609600" indent="-609600"/>
            <a:r>
              <a:rPr lang="en-US" sz="2800" dirty="0">
                <a:ea typeface="ＭＳ Ｐゴシック" charset="0"/>
              </a:rPr>
              <a:t>The </a:t>
            </a:r>
            <a:r>
              <a:rPr lang="en-US" sz="2800" i="1" dirty="0">
                <a:ea typeface="ＭＳ Ｐゴシック" charset="0"/>
              </a:rPr>
              <a:t>p</a:t>
            </a:r>
            <a:r>
              <a:rPr lang="en-US" sz="2800" dirty="0">
                <a:ea typeface="ＭＳ Ｐゴシック" charset="0"/>
              </a:rPr>
              <a:t> orbitals must overlap continuously around the ring. The structure must be planar (or close to planar) for effective overlap to occur.</a:t>
            </a:r>
          </a:p>
          <a:p>
            <a:pPr marL="609600" indent="-609600"/>
            <a:r>
              <a:rPr lang="en-US" sz="2800" dirty="0">
                <a:ea typeface="ＭＳ Ｐゴシック" charset="0"/>
              </a:rPr>
              <a:t>Delocalization of the pi electrons over the ring must lower the electronic energy.</a:t>
            </a:r>
          </a:p>
        </p:txBody>
      </p:sp>
    </p:spTree>
    <p:extLst>
      <p:ext uri="{BB962C8B-B14F-4D97-AF65-F5344CB8AC3E}">
        <p14:creationId xmlns:p14="http://schemas.microsoft.com/office/powerpoint/2010/main" val="25047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558517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Hückel’s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Rule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5125" y="1837758"/>
            <a:ext cx="8603384" cy="3243965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Once the aromatic criteria are met,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</a:rPr>
              <a:t>Hückel’s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 rule applies.</a:t>
            </a:r>
          </a:p>
          <a:p>
            <a:pPr lvl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If the number of pi electrons is (4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 + 2), the system is aromatic (where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 is an integer).</a:t>
            </a:r>
          </a:p>
          <a:p>
            <a:pPr lvl="0"/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If the number of pi electrons is (4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), the system is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</a:rPr>
              <a:t>antiaromatic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10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Pyridine Pi System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54240" y="4548336"/>
            <a:ext cx="8147503" cy="1580322"/>
          </a:xfrm>
        </p:spPr>
        <p:txBody>
          <a:bodyPr/>
          <a:lstStyle/>
          <a:p>
            <a:pPr lvl="0"/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Pyridine has six delocalized electrons in its pi system.  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The two nonbonding electrons on nitrogen are in an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</a:rPr>
              <a:t>sp</a:t>
            </a:r>
            <a:r>
              <a:rPr lang="en-US" sz="2400" baseline="30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orbital, and they do not interact with the pi electrons of the ring.</a:t>
            </a:r>
          </a:p>
        </p:txBody>
      </p:sp>
      <p:pic>
        <p:nvPicPr>
          <p:cNvPr id="3" name="Picture 2" descr="16_1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18767"/>
            <a:ext cx="8534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Pyridine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65126" y="4395935"/>
            <a:ext cx="7897346" cy="1902059"/>
          </a:xfrm>
        </p:spPr>
        <p:txBody>
          <a:bodyPr/>
          <a:lstStyle/>
          <a:p>
            <a:pPr lvl="0"/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Pyridine is basic, with a pair of nonbonding electrons available to abstract a proton. 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The protonated pyridine (the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</a:rPr>
              <a:t>pyridinium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ion) is still aromatic.</a:t>
            </a:r>
          </a:p>
        </p:txBody>
      </p:sp>
      <p:pic>
        <p:nvPicPr>
          <p:cNvPr id="2" name="Picture 1" descr="16_1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5" y="1337021"/>
            <a:ext cx="8177890" cy="26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Pyrrole</a:t>
            </a:r>
            <a:r>
              <a:rPr lang="en-US" sz="44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Pi System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65125" y="4123792"/>
            <a:ext cx="8450169" cy="2015936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ea typeface="ＭＳ Ｐゴシック" charset="0"/>
              </a:rPr>
              <a:t>pyrrole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nitrogen atom is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</a:rPr>
              <a:t>sp</a:t>
            </a:r>
            <a:r>
              <a:rPr lang="en-US" sz="2400" baseline="30000" dirty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hybridized with a lone pair of electrons in the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orbital. This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orbital overlaps with the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orbitals of the carbon atoms to form a continuous ring.</a:t>
            </a:r>
          </a:p>
          <a:p>
            <a:pPr lvl="0">
              <a:spcBef>
                <a:spcPts val="600"/>
              </a:spcBef>
            </a:pPr>
            <a:r>
              <a:rPr lang="en-US" sz="2400" dirty="0" err="1">
                <a:solidFill>
                  <a:srgbClr val="000000"/>
                </a:solidFill>
                <a:ea typeface="ＭＳ Ｐゴシック" charset="0"/>
              </a:rPr>
              <a:t>Pyrrole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is aromatic because it has six pi electrons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= 1). </a:t>
            </a:r>
          </a:p>
        </p:txBody>
      </p:sp>
      <p:pic>
        <p:nvPicPr>
          <p:cNvPr id="3" name="Picture 2" descr="16_1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3757"/>
            <a:ext cx="8534400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624541" y="274638"/>
            <a:ext cx="78949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Pyrrole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65125" y="4541931"/>
            <a:ext cx="8450169" cy="1643527"/>
          </a:xfrm>
        </p:spPr>
        <p:txBody>
          <a:bodyPr/>
          <a:lstStyle/>
          <a:p>
            <a:r>
              <a:rPr lang="en-US" sz="2400" dirty="0" err="1">
                <a:ea typeface="ＭＳ Ｐゴシック" charset="0"/>
              </a:rPr>
              <a:t>Pyrrole</a:t>
            </a:r>
            <a:r>
              <a:rPr lang="en-US" sz="2400" dirty="0">
                <a:ea typeface="ＭＳ Ｐゴシック" charset="0"/>
              </a:rPr>
              <a:t> is aromatic because the lone pair on nitrogen is delocalized.</a:t>
            </a:r>
          </a:p>
          <a:p>
            <a:r>
              <a:rPr lang="en-US" sz="2400" i="1" dirty="0">
                <a:ea typeface="ＭＳ Ｐゴシック" charset="0"/>
              </a:rPr>
              <a:t>N</a:t>
            </a:r>
            <a:r>
              <a:rPr lang="en-US" sz="2400" dirty="0">
                <a:ea typeface="ＭＳ Ｐゴシック" charset="0"/>
              </a:rPr>
              <a:t>-protonated </a:t>
            </a:r>
            <a:r>
              <a:rPr lang="en-US" sz="2400" dirty="0" err="1">
                <a:ea typeface="ＭＳ Ｐゴシック" charset="0"/>
              </a:rPr>
              <a:t>pyrrole</a:t>
            </a:r>
            <a:r>
              <a:rPr lang="en-US" sz="2400" dirty="0">
                <a:ea typeface="ＭＳ Ｐゴシック" charset="0"/>
              </a:rPr>
              <a:t> is nonaromatic because the nitrogen is </a:t>
            </a:r>
            <a:r>
              <a:rPr lang="en-US" sz="2400" i="1" dirty="0">
                <a:ea typeface="ＭＳ Ｐゴシック" charset="0"/>
              </a:rPr>
              <a:t>sp</a:t>
            </a:r>
            <a:r>
              <a:rPr lang="en-US" sz="2400" baseline="30000" dirty="0">
                <a:ea typeface="ＭＳ Ｐゴシック" charset="0"/>
              </a:rPr>
              <a:t>3</a:t>
            </a:r>
            <a:r>
              <a:rPr lang="en-US" sz="2400" dirty="0">
                <a:ea typeface="ＭＳ Ｐゴシック" charset="0"/>
              </a:rPr>
              <a:t>.</a:t>
            </a:r>
          </a:p>
        </p:txBody>
      </p:sp>
      <p:pic>
        <p:nvPicPr>
          <p:cNvPr id="2" name="Picture 1" descr="16_13_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91" y="1180353"/>
            <a:ext cx="4959618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14810</TotalTime>
  <Words>489</Words>
  <Application>Microsoft Office PowerPoint</Application>
  <PresentationFormat>On-screen Show (4:3)</PresentationFormat>
  <Paragraphs>81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HA5Lect_template</vt:lpstr>
      <vt:lpstr>Molar Heats of Hydrogenation</vt:lpstr>
      <vt:lpstr>Energy Diagram for  Benzene</vt:lpstr>
      <vt:lpstr>Polygon Rule</vt:lpstr>
      <vt:lpstr>Aromatic Requirements</vt:lpstr>
      <vt:lpstr>Hückel’s Rule</vt:lpstr>
      <vt:lpstr>Pyridine Pi System</vt:lpstr>
      <vt:lpstr>Pyridine</vt:lpstr>
      <vt:lpstr>Pyrrole Pi System</vt:lpstr>
      <vt:lpstr>Pyrrole</vt:lpstr>
      <vt:lpstr>Basic or Nonbasic?</vt:lpstr>
      <vt:lpstr>Other Heterocyclics</vt:lpstr>
      <vt:lpstr>Allotropes of Carbon</vt:lpstr>
      <vt:lpstr>Diamond</vt:lpstr>
      <vt:lpstr>Graphite</vt:lpstr>
      <vt:lpstr>Some New Allotropes</vt:lpstr>
      <vt:lpstr>Fused Heterocyclic Compounds</vt:lpstr>
      <vt:lpstr>Common Names of  Benzene Derivatives</vt:lpstr>
      <vt:lpstr>Disubstituted Benzenes</vt:lpstr>
      <vt:lpstr>Three or More Substituents </vt:lpstr>
      <vt:lpstr>Common Names for Disubstituted Benzenes</vt:lpstr>
      <vt:lpstr>Phenyl and Benzyl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tsherlock</cp:lastModifiedBy>
  <cp:revision>275</cp:revision>
  <dcterms:created xsi:type="dcterms:W3CDTF">2007-09-26T05:29:17Z</dcterms:created>
  <dcterms:modified xsi:type="dcterms:W3CDTF">2018-11-16T20:32:57Z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