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592" r:id="rId2"/>
  </p:sldMasterIdLst>
  <p:notesMasterIdLst>
    <p:notesMasterId r:id="rId37"/>
  </p:notesMasterIdLst>
  <p:handoutMasterIdLst>
    <p:handoutMasterId r:id="rId38"/>
  </p:handoutMasterIdLst>
  <p:sldIdLst>
    <p:sldId id="447" r:id="rId3"/>
    <p:sldId id="382" r:id="rId4"/>
    <p:sldId id="383" r:id="rId5"/>
    <p:sldId id="392" r:id="rId6"/>
    <p:sldId id="395" r:id="rId7"/>
    <p:sldId id="396" r:id="rId8"/>
    <p:sldId id="397" r:id="rId9"/>
    <p:sldId id="398" r:id="rId10"/>
    <p:sldId id="402" r:id="rId11"/>
    <p:sldId id="403" r:id="rId12"/>
    <p:sldId id="405" r:id="rId13"/>
    <p:sldId id="409" r:id="rId14"/>
    <p:sldId id="410" r:id="rId15"/>
    <p:sldId id="411" r:id="rId16"/>
    <p:sldId id="412" r:id="rId17"/>
    <p:sldId id="413" r:id="rId18"/>
    <p:sldId id="416" r:id="rId19"/>
    <p:sldId id="417" r:id="rId20"/>
    <p:sldId id="418" r:id="rId21"/>
    <p:sldId id="419" r:id="rId22"/>
    <p:sldId id="420" r:id="rId23"/>
    <p:sldId id="422" r:id="rId24"/>
    <p:sldId id="423" r:id="rId25"/>
    <p:sldId id="424" r:id="rId26"/>
    <p:sldId id="431" r:id="rId27"/>
    <p:sldId id="432" r:id="rId28"/>
    <p:sldId id="434" r:id="rId29"/>
    <p:sldId id="435" r:id="rId30"/>
    <p:sldId id="436" r:id="rId31"/>
    <p:sldId id="437" r:id="rId32"/>
    <p:sldId id="438" r:id="rId33"/>
    <p:sldId id="439" r:id="rId34"/>
    <p:sldId id="440" r:id="rId35"/>
    <p:sldId id="441"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99"/>
    <a:srgbClr val="FFFFCC"/>
    <a:srgbClr val="FF66FF"/>
    <a:srgbClr val="3333CC"/>
    <a:srgbClr val="143C83"/>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91" d="100"/>
          <a:sy n="91" d="100"/>
        </p:scale>
        <p:origin x="-1210" y="86"/>
      </p:cViewPr>
      <p:guideLst>
        <p:guide orient="horz" pos="284"/>
        <p:guide orient="horz" pos="145"/>
        <p:guide orient="horz" pos="2068"/>
        <p:guide pos="28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1756ED1-7C99-4CAA-A494-A46823501D3C}" type="datetimeFigureOut">
              <a:rPr lang="en-US"/>
              <a:pPr>
                <a:defRPr/>
              </a:pPr>
              <a:t>1/22/2019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41522C9-F2DD-4E11-B892-780977A758A7}" type="slidenum">
              <a:rPr lang="en-US"/>
              <a:pPr>
                <a:defRPr/>
              </a:pPr>
              <a:t>‹#›</a:t>
            </a:fld>
            <a:endParaRPr lang="en-US"/>
          </a:p>
        </p:txBody>
      </p:sp>
    </p:spTree>
    <p:extLst>
      <p:ext uri="{BB962C8B-B14F-4D97-AF65-F5344CB8AC3E}">
        <p14:creationId xmlns:p14="http://schemas.microsoft.com/office/powerpoint/2010/main" val="304959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AC438B5A-85D7-40B8-97AC-02390B22C029}" type="slidenum">
              <a:rPr lang="en-US"/>
              <a:pPr>
                <a:defRPr/>
              </a:pPr>
              <a:t>‹#›</a:t>
            </a:fld>
            <a:endParaRPr lang="en-US"/>
          </a:p>
        </p:txBody>
      </p:sp>
    </p:spTree>
    <p:extLst>
      <p:ext uri="{BB962C8B-B14F-4D97-AF65-F5344CB8AC3E}">
        <p14:creationId xmlns:p14="http://schemas.microsoft.com/office/powerpoint/2010/main" val="3865385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34</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7</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vert="horz"/>
          <a:lstStyle>
            <a:lvl1pPr>
              <a:defRPr>
                <a:ln>
                  <a:noFill/>
                </a:ln>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 name="Rectangle 24"/>
          <p:cNvSpPr>
            <a:spLocks noChangeArrowheads="1"/>
          </p:cNvSpPr>
          <p:nvPr userDrawn="1"/>
        </p:nvSpPr>
        <p:spPr bwMode="auto">
          <a:xfrm>
            <a:off x="0" y="6400800"/>
            <a:ext cx="9144000" cy="457200"/>
          </a:xfrm>
          <a:prstGeom prst="rect">
            <a:avLst/>
          </a:prstGeom>
          <a:solidFill>
            <a:srgbClr val="941C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5" name="Picture 10" descr="Pearson_Strap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86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85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dirty="0">
                <a:latin typeface="+mn-lt"/>
                <a:ea typeface="ＭＳ Ｐゴシック" charset="0"/>
              </a:defRPr>
            </a:lvl1pPr>
          </a:lstStyle>
          <a:p>
            <a:pPr>
              <a:defRPr/>
            </a:pPr>
            <a:endParaRPr lang="en-GB" dirty="0"/>
          </a:p>
        </p:txBody>
      </p:sp>
    </p:spTree>
    <p:extLst>
      <p:ext uri="{BB962C8B-B14F-4D97-AF65-F5344CB8AC3E}">
        <p14:creationId xmlns:p14="http://schemas.microsoft.com/office/powerpoint/2010/main" val="15256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2597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58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8620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6134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479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FF66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3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34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9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14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18591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Lst>
  <p:timing>
    <p:tnLst>
      <p:par>
        <p:cTn id="1" dur="indefinite" restart="never" nodeType="tmRoot"/>
      </p:par>
    </p:tnLst>
  </p:timing>
  <p:hf sldNum="0" hdr="0" ftr="0" dt="0"/>
  <p:txStyles>
    <p:titleStyle>
      <a:lvl1pPr algn="l" rtl="0" eaLnBrk="0" fontAlgn="base" hangingPunct="0">
        <a:spcBef>
          <a:spcPct val="50000"/>
        </a:spcBef>
        <a:spcAft>
          <a:spcPct val="0"/>
        </a:spcAft>
        <a:defRPr sz="3200" b="1">
          <a:solidFill>
            <a:schemeClr val="tx1"/>
          </a:solidFill>
          <a:latin typeface="+mj-lt"/>
          <a:ea typeface="ＭＳ Ｐゴシック" pitchFamily="80" charset="-128"/>
          <a:cs typeface="+mj-cs"/>
        </a:defRPr>
      </a:lvl1pPr>
      <a:lvl2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76200" y="6602413"/>
            <a:ext cx="53990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rPr>
              <a:t>© 2014 Pearson Education, Inc.</a:t>
            </a:r>
          </a:p>
        </p:txBody>
      </p:sp>
      <p:sp>
        <p:nvSpPr>
          <p:cNvPr id="245762" name="Rectangle 2"/>
          <p:cNvSpPr>
            <a:spLocks noGrp="1" noChangeArrowheads="1"/>
          </p:cNvSpPr>
          <p:nvPr>
            <p:ph type="title"/>
          </p:nvPr>
        </p:nvSpPr>
        <p:spPr bwMode="auto">
          <a:xfrm>
            <a:off x="457200" y="609600"/>
            <a:ext cx="82296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457200" y="29718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1" r:id="rId1"/>
    <p:sldLayoutId id="2147484855" r:id="rId2"/>
    <p:sldLayoutId id="2147484856" r:id="rId3"/>
    <p:sldLayoutId id="2147484857" r:id="rId4"/>
    <p:sldLayoutId id="2147484858" r:id="rId5"/>
    <p:sldLayoutId id="2147484859" r:id="rId6"/>
    <p:sldLayoutId id="2147484860" r:id="rId7"/>
    <p:sldLayoutId id="2147484862" r:id="rId8"/>
    <p:sldLayoutId id="2147484863" r:id="rId9"/>
    <p:sldLayoutId id="2147484864" r:id="rId10"/>
    <p:sldLayoutId id="2147484865"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000">
          <a:solidFill>
            <a:schemeClr val="tx2"/>
          </a:solidFill>
          <a:latin typeface="+mj-lt"/>
          <a:ea typeface="ＭＳ Ｐゴシック" pitchFamily="80" charset="-128"/>
          <a:cs typeface="+mj-cs"/>
        </a:defRPr>
      </a:lvl1pPr>
      <a:lvl2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2pPr>
      <a:lvl3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3pPr>
      <a:lvl4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4pPr>
      <a:lvl5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5pPr>
      <a:lvl6pPr marL="457200" algn="ctr" rtl="0" fontAlgn="base">
        <a:spcBef>
          <a:spcPct val="0"/>
        </a:spcBef>
        <a:spcAft>
          <a:spcPct val="0"/>
        </a:spcAft>
        <a:defRPr sz="3000">
          <a:solidFill>
            <a:schemeClr val="tx2"/>
          </a:solidFill>
          <a:latin typeface="Arial" charset="0"/>
          <a:ea typeface="ＭＳ Ｐゴシック" charset="0"/>
          <a:cs typeface="Arial" charset="0"/>
        </a:defRPr>
      </a:lvl6pPr>
      <a:lvl7pPr marL="914400" algn="ctr" rtl="0" fontAlgn="base">
        <a:spcBef>
          <a:spcPct val="0"/>
        </a:spcBef>
        <a:spcAft>
          <a:spcPct val="0"/>
        </a:spcAft>
        <a:defRPr sz="3000">
          <a:solidFill>
            <a:schemeClr val="tx2"/>
          </a:solidFill>
          <a:latin typeface="Arial" charset="0"/>
          <a:ea typeface="ＭＳ Ｐゴシック" charset="0"/>
          <a:cs typeface="Arial" charset="0"/>
        </a:defRPr>
      </a:lvl7pPr>
      <a:lvl8pPr marL="1371600" algn="ctr" rtl="0" fontAlgn="base">
        <a:spcBef>
          <a:spcPct val="0"/>
        </a:spcBef>
        <a:spcAft>
          <a:spcPct val="0"/>
        </a:spcAft>
        <a:defRPr sz="3000">
          <a:solidFill>
            <a:schemeClr val="tx2"/>
          </a:solidFill>
          <a:latin typeface="Arial" charset="0"/>
          <a:ea typeface="ＭＳ Ｐゴシック" charset="0"/>
          <a:cs typeface="Arial" charset="0"/>
        </a:defRPr>
      </a:lvl8pPr>
      <a:lvl9pPr marL="1828800" algn="ctr" rtl="0" fontAlgn="base">
        <a:spcBef>
          <a:spcPct val="0"/>
        </a:spcBef>
        <a:spcAft>
          <a:spcPct val="0"/>
        </a:spcAft>
        <a:defRPr sz="3000">
          <a:solidFill>
            <a:schemeClr val="tx2"/>
          </a:solidFill>
          <a:latin typeface="Arial" charset="0"/>
          <a:ea typeface="ＭＳ Ｐゴシック" charset="0"/>
          <a:cs typeface="Arial"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80" charset="-128"/>
          <a:cs typeface="+mn-cs"/>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5pPr>
      <a:lvl6pPr marL="27813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6pPr>
      <a:lvl7pPr marL="32385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7pPr>
      <a:lvl8pPr marL="36957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8pPr>
      <a:lvl9pPr marL="41529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5343" y="604007"/>
            <a:ext cx="7977930" cy="5632311"/>
          </a:xfrm>
          <a:prstGeom prst="rect">
            <a:avLst/>
          </a:prstGeom>
          <a:noFill/>
        </p:spPr>
        <p:txBody>
          <a:bodyPr wrap="square" rtlCol="0">
            <a:spAutoFit/>
          </a:bodyPr>
          <a:lstStyle/>
          <a:p>
            <a:pPr algn="ctr"/>
            <a:r>
              <a:rPr lang="en-US" u="sng" dirty="0" smtClean="0"/>
              <a:t>UNIT FIVE KEY TOPICS</a:t>
            </a:r>
          </a:p>
          <a:p>
            <a:endParaRPr lang="en-US" dirty="0"/>
          </a:p>
          <a:p>
            <a:r>
              <a:rPr lang="en-US" u="sng" dirty="0" smtClean="0"/>
              <a:t>Chapters 10/11 Alcohols</a:t>
            </a:r>
          </a:p>
          <a:p>
            <a:r>
              <a:rPr lang="en-US" dirty="0" smtClean="0"/>
              <a:t>Acidity of alcohols	1</a:t>
            </a:r>
          </a:p>
          <a:p>
            <a:r>
              <a:rPr lang="en-US" dirty="0" smtClean="0"/>
              <a:t>Reactions of alcohols	2</a:t>
            </a:r>
          </a:p>
          <a:p>
            <a:r>
              <a:rPr lang="en-US" dirty="0" smtClean="0"/>
              <a:t>Grignard synthesis of alcohols	1</a:t>
            </a:r>
          </a:p>
          <a:p>
            <a:endParaRPr lang="en-US" dirty="0"/>
          </a:p>
          <a:p>
            <a:r>
              <a:rPr lang="en-US" u="sng" dirty="0" smtClean="0"/>
              <a:t>Chapter 13 NMR</a:t>
            </a:r>
          </a:p>
          <a:p>
            <a:r>
              <a:rPr lang="en-US" dirty="0" smtClean="0"/>
              <a:t>Deduce structure from spectra	2</a:t>
            </a:r>
          </a:p>
          <a:p>
            <a:r>
              <a:rPr lang="en-US" dirty="0" smtClean="0"/>
              <a:t>Predict spectrum from structure	2</a:t>
            </a:r>
          </a:p>
          <a:p>
            <a:endParaRPr lang="en-US" dirty="0"/>
          </a:p>
          <a:p>
            <a:r>
              <a:rPr lang="en-US" u="sng" dirty="0" smtClean="0"/>
              <a:t>Chapter 14 ethers</a:t>
            </a:r>
          </a:p>
          <a:p>
            <a:r>
              <a:rPr lang="en-US" dirty="0" smtClean="0"/>
              <a:t>Epoxide synthesis	1</a:t>
            </a:r>
          </a:p>
          <a:p>
            <a:r>
              <a:rPr lang="en-US" dirty="0" smtClean="0"/>
              <a:t>Williamson ether synthesis	1</a:t>
            </a:r>
          </a:p>
          <a:p>
            <a:endParaRPr lang="en-US" dirty="0"/>
          </a:p>
        </p:txBody>
      </p:sp>
    </p:spTree>
    <p:extLst>
      <p:ext uri="{BB962C8B-B14F-4D97-AF65-F5344CB8AC3E}">
        <p14:creationId xmlns:p14="http://schemas.microsoft.com/office/powerpoint/2010/main" val="80144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Table of </a:t>
            </a:r>
            <a:r>
              <a:rPr lang="en-US" sz="4400" b="0" i="1" dirty="0" err="1">
                <a:solidFill>
                  <a:srgbClr val="000000"/>
                </a:solidFill>
                <a:ea typeface="ＭＳ Ｐゴシック" charset="0"/>
              </a:rPr>
              <a:t>K</a:t>
            </a:r>
            <a:r>
              <a:rPr lang="en-US" sz="4400" b="0" baseline="-25000" dirty="0" err="1">
                <a:solidFill>
                  <a:srgbClr val="000000"/>
                </a:solidFill>
                <a:ea typeface="ＭＳ Ｐゴシック" charset="0"/>
              </a:rPr>
              <a:t>a</a:t>
            </a:r>
            <a:r>
              <a:rPr lang="en-US" sz="4400" b="0" dirty="0">
                <a:solidFill>
                  <a:srgbClr val="000000"/>
                </a:solidFill>
                <a:ea typeface="ＭＳ Ｐゴシック" charset="0"/>
              </a:rPr>
              <a:t> Values</a:t>
            </a:r>
          </a:p>
        </p:txBody>
      </p:sp>
      <p:pic>
        <p:nvPicPr>
          <p:cNvPr id="3" name="Picture 2" descr="10_04_Table.jpg"/>
          <p:cNvPicPr>
            <a:picLocks noChangeAspect="1"/>
          </p:cNvPicPr>
          <p:nvPr/>
        </p:nvPicPr>
        <p:blipFill rotWithShape="1">
          <a:blip r:embed="rId3">
            <a:extLst>
              <a:ext uri="{28A0092B-C50C-407E-A947-70E740481C1C}">
                <a14:useLocalDpi xmlns:a14="http://schemas.microsoft.com/office/drawing/2010/main" val="0"/>
              </a:ext>
            </a:extLst>
          </a:blip>
          <a:srcRect b="3288"/>
          <a:stretch/>
        </p:blipFill>
        <p:spPr>
          <a:xfrm>
            <a:off x="417399" y="1300637"/>
            <a:ext cx="8309202" cy="4988025"/>
          </a:xfrm>
          <a:prstGeom prst="rect">
            <a:avLst/>
          </a:prstGeom>
        </p:spPr>
      </p:pic>
    </p:spTree>
    <p:extLst>
      <p:ext uri="{BB962C8B-B14F-4D97-AF65-F5344CB8AC3E}">
        <p14:creationId xmlns:p14="http://schemas.microsoft.com/office/powerpoint/2010/main" val="191968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Formation of </a:t>
            </a:r>
            <a:r>
              <a:rPr lang="en-US" sz="4400" b="0" dirty="0" err="1">
                <a:solidFill>
                  <a:srgbClr val="000000"/>
                </a:solidFill>
                <a:ea typeface="ＭＳ Ｐゴシック" charset="0"/>
              </a:rPr>
              <a:t>Phenoxide</a:t>
            </a:r>
            <a:r>
              <a:rPr lang="en-US" sz="4400" b="0" dirty="0">
                <a:solidFill>
                  <a:srgbClr val="000000"/>
                </a:solidFill>
                <a:ea typeface="ＭＳ Ｐゴシック" charset="0"/>
              </a:rPr>
              <a:t> Ion</a:t>
            </a:r>
          </a:p>
        </p:txBody>
      </p:sp>
      <p:sp>
        <p:nvSpPr>
          <p:cNvPr id="3" name="Rectangle 91"/>
          <p:cNvSpPr txBox="1">
            <a:spLocks noChangeArrowheads="1"/>
          </p:cNvSpPr>
          <p:nvPr/>
        </p:nvSpPr>
        <p:spPr>
          <a:xfrm>
            <a:off x="457200" y="4495800"/>
            <a:ext cx="83820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US" sz="2400" dirty="0" smtClean="0">
                <a:solidFill>
                  <a:srgbClr val="000000"/>
                </a:solidFill>
                <a:ea typeface="ＭＳ Ｐゴシック" charset="0"/>
              </a:rPr>
              <a:t>The aromatic alcohol phenol is more acidic than aliphatic alcohols due to the ability of aromatic rings to delocalize the negative charge of the oxygen within the carbons of the ring.</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311"/>
          <a:stretch/>
        </p:blipFill>
        <p:spPr bwMode="auto">
          <a:xfrm>
            <a:off x="304800" y="2209800"/>
            <a:ext cx="8534400" cy="151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1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Organometallic Reagents</a:t>
            </a:r>
          </a:p>
        </p:txBody>
      </p:sp>
      <p:sp>
        <p:nvSpPr>
          <p:cNvPr id="3" name="Rectangle 3"/>
          <p:cNvSpPr txBox="1">
            <a:spLocks noChangeArrowheads="1"/>
          </p:cNvSpPr>
          <p:nvPr/>
        </p:nvSpPr>
        <p:spPr bwMode="auto">
          <a:xfrm>
            <a:off x="345020" y="1676400"/>
            <a:ext cx="8395781"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Carbon is negatively charged, so it is bonded to a metal (usually Mg or Li).</a:t>
            </a:r>
          </a:p>
          <a:p>
            <a:r>
              <a:rPr lang="en-US" dirty="0" smtClean="0">
                <a:ea typeface="ＭＳ Ｐゴシック" charset="0"/>
              </a:rPr>
              <a:t>It will attack a partially positive carbon.</a:t>
            </a:r>
          </a:p>
          <a:p>
            <a:pPr lvl="1"/>
            <a:r>
              <a:rPr lang="en-US" sz="3200" dirty="0" smtClean="0">
                <a:ea typeface="ＭＳ Ｐゴシック" charset="0"/>
              </a:rPr>
              <a:t>C</a:t>
            </a:r>
            <a:r>
              <a:rPr lang="en-US" sz="3200" dirty="0" smtClean="0">
                <a:ea typeface="ヒラギノ角ゴ Pro W3" charset="0"/>
                <a:cs typeface="Arial" charset="0"/>
              </a:rPr>
              <a:t>—</a:t>
            </a:r>
            <a:r>
              <a:rPr lang="en-US" sz="3200" dirty="0" smtClean="0">
                <a:ea typeface="ＭＳ Ｐゴシック" charset="0"/>
              </a:rPr>
              <a:t>X (alkyl halides)</a:t>
            </a:r>
          </a:p>
          <a:p>
            <a:pPr lvl="1"/>
            <a:r>
              <a:rPr lang="en-US" sz="3200" dirty="0" smtClean="0">
                <a:ea typeface="ＭＳ Ｐゴシック" charset="0"/>
              </a:rPr>
              <a:t>C</a:t>
            </a:r>
            <a:r>
              <a:rPr lang="en-US" sz="3200" dirty="0" smtClean="0">
                <a:ea typeface="ヒラギノ角ゴ Pro W3" charset="0"/>
                <a:cs typeface="Arial" charset="0"/>
              </a:rPr>
              <a:t>═</a:t>
            </a:r>
            <a:r>
              <a:rPr lang="en-US" sz="3200" dirty="0" smtClean="0">
                <a:ea typeface="ＭＳ Ｐゴシック" charset="0"/>
              </a:rPr>
              <a:t>O (carbonyl)</a:t>
            </a:r>
          </a:p>
          <a:p>
            <a:r>
              <a:rPr lang="en-US" dirty="0" smtClean="0">
                <a:ea typeface="ＭＳ Ｐゴシック" charset="0"/>
              </a:rPr>
              <a:t>Good for forming carbon</a:t>
            </a:r>
            <a:r>
              <a:rPr lang="en-US" dirty="0" smtClean="0">
                <a:ea typeface="ＭＳ Ｐゴシック" charset="0"/>
                <a:cs typeface="Arial" charset="0"/>
              </a:rPr>
              <a:t>–</a:t>
            </a:r>
            <a:r>
              <a:rPr lang="en-US" dirty="0" smtClean="0">
                <a:ea typeface="ＭＳ Ｐゴシック" charset="0"/>
              </a:rPr>
              <a:t>carbon bonds</a:t>
            </a:r>
            <a:r>
              <a:rPr lang="en-US" dirty="0" smtClean="0">
                <a:ea typeface="ＭＳ Ｐゴシック" charset="0"/>
                <a:cs typeface="Arial" charset="0"/>
              </a:rPr>
              <a:t> </a:t>
            </a:r>
            <a:br>
              <a:rPr lang="en-US" dirty="0" smtClean="0">
                <a:ea typeface="ＭＳ Ｐゴシック" charset="0"/>
                <a:cs typeface="Arial" charset="0"/>
              </a:rPr>
            </a:br>
            <a:r>
              <a:rPr lang="en-US" dirty="0" smtClean="0">
                <a:ea typeface="ＭＳ Ｐゴシック" charset="0"/>
                <a:cs typeface="Arial" charset="0"/>
              </a:rPr>
              <a:t>                                                           </a:t>
            </a:r>
            <a:endParaRPr lang="en-US" dirty="0">
              <a:ea typeface="ＭＳ Ｐゴシック" charset="0"/>
              <a:cs typeface="Arial" charset="0"/>
            </a:endParaRPr>
          </a:p>
        </p:txBody>
      </p:sp>
    </p:spTree>
    <p:extLst>
      <p:ext uri="{BB962C8B-B14F-4D97-AF65-F5344CB8AC3E}">
        <p14:creationId xmlns:p14="http://schemas.microsoft.com/office/powerpoint/2010/main" val="259101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Sodium </a:t>
            </a:r>
            <a:r>
              <a:rPr lang="en-US" sz="4400" b="0" dirty="0" err="1">
                <a:solidFill>
                  <a:srgbClr val="000000"/>
                </a:solidFill>
                <a:ea typeface="ＭＳ Ｐゴシック" charset="0"/>
              </a:rPr>
              <a:t>Acetylides</a:t>
            </a:r>
            <a:endParaRPr lang="en-US" sz="4400" b="0" dirty="0">
              <a:solidFill>
                <a:srgbClr val="000000"/>
              </a:solidFill>
              <a:ea typeface="ＭＳ Ｐゴシック" charset="0"/>
            </a:endParaRPr>
          </a:p>
        </p:txBody>
      </p:sp>
      <p:sp>
        <p:nvSpPr>
          <p:cNvPr id="3" name="Text Placeholder 6"/>
          <p:cNvSpPr txBox="1">
            <a:spLocks/>
          </p:cNvSpPr>
          <p:nvPr/>
        </p:nvSpPr>
        <p:spPr>
          <a:xfrm>
            <a:off x="383119" y="3840289"/>
            <a:ext cx="7772400" cy="250942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smtClean="0">
                <a:latin typeface="Arial" charset="0"/>
                <a:ea typeface="ＭＳ Ｐゴシック" charset="0"/>
              </a:rPr>
              <a:t>Terminal alkynes can be converted to sodium acetylides by treatment with an unusually strong base like sodium amide (NaNH</a:t>
            </a:r>
            <a:r>
              <a:rPr lang="en-US" sz="2400" baseline="-25000" smtClean="0">
                <a:latin typeface="Arial" charset="0"/>
                <a:ea typeface="ＭＳ Ｐゴシック" charset="0"/>
              </a:rPr>
              <a:t>2</a:t>
            </a:r>
            <a:r>
              <a:rPr lang="en-US" sz="2400" smtClean="0">
                <a:latin typeface="Arial" charset="0"/>
                <a:ea typeface="ＭＳ Ｐゴシック" charset="0"/>
              </a:rPr>
              <a:t>). </a:t>
            </a:r>
          </a:p>
          <a:p>
            <a:r>
              <a:rPr lang="en-US" sz="2400" smtClean="0">
                <a:latin typeface="Arial" charset="0"/>
                <a:ea typeface="ＭＳ Ｐゴシック" charset="0"/>
              </a:rPr>
              <a:t>These sodium acetylides are useful nucleophiles, reacting with alkyl halides and carbonyl compounds to form new carbon–carbon bonds.</a:t>
            </a:r>
            <a:endParaRPr lang="en-US" sz="2400">
              <a:latin typeface="Arial" charset="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b="6683"/>
          <a:stretch/>
        </p:blipFill>
        <p:spPr bwMode="auto">
          <a:xfrm>
            <a:off x="914400" y="1484199"/>
            <a:ext cx="7315200" cy="21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3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Grignard Reagents</a:t>
            </a:r>
          </a:p>
        </p:txBody>
      </p:sp>
      <p:sp>
        <p:nvSpPr>
          <p:cNvPr id="3" name="Rectangle 3"/>
          <p:cNvSpPr txBox="1">
            <a:spLocks noChangeArrowheads="1"/>
          </p:cNvSpPr>
          <p:nvPr/>
        </p:nvSpPr>
        <p:spPr>
          <a:xfrm>
            <a:off x="361409" y="3324495"/>
            <a:ext cx="8421182" cy="30984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ea typeface="ＭＳ Ｐゴシック" charset="0"/>
              </a:rPr>
              <a:t>Formula R</a:t>
            </a:r>
            <a:r>
              <a:rPr lang="en-US" sz="2400" dirty="0" smtClean="0">
                <a:ea typeface="ＭＳ Ｐゴシック" charset="0"/>
                <a:cs typeface="Arial" charset="0"/>
              </a:rPr>
              <a:t>—</a:t>
            </a:r>
            <a:r>
              <a:rPr lang="en-US" sz="2400" dirty="0" smtClean="0">
                <a:ea typeface="ＭＳ Ｐゴシック" charset="0"/>
              </a:rPr>
              <a:t>Mg</a:t>
            </a:r>
            <a:r>
              <a:rPr lang="en-US" sz="2400" dirty="0" smtClean="0">
                <a:ea typeface="ＭＳ Ｐゴシック" charset="0"/>
                <a:cs typeface="Arial" charset="0"/>
              </a:rPr>
              <a:t>—</a:t>
            </a:r>
            <a:r>
              <a:rPr lang="en-US" sz="2400" dirty="0" smtClean="0">
                <a:ea typeface="ＭＳ Ｐゴシック" charset="0"/>
              </a:rPr>
              <a:t>X (reacts like R:</a:t>
            </a:r>
            <a:r>
              <a:rPr lang="en-US" baseline="30000" dirty="0" smtClean="0">
                <a:ea typeface="ＭＳ Ｐゴシック" charset="0"/>
              </a:rPr>
              <a:t>–</a:t>
            </a:r>
            <a:r>
              <a:rPr lang="en-US" sz="2400" dirty="0" smtClean="0">
                <a:ea typeface="ＭＳ Ｐゴシック" charset="0"/>
              </a:rPr>
              <a:t> </a:t>
            </a:r>
            <a:r>
              <a:rPr lang="en-US" sz="2400" baseline="30000" dirty="0" smtClean="0">
                <a:ea typeface="ＭＳ Ｐゴシック" charset="0"/>
              </a:rPr>
              <a:t>+</a:t>
            </a:r>
            <a:r>
              <a:rPr lang="en-US" sz="2400" dirty="0" err="1" smtClean="0">
                <a:ea typeface="ＭＳ Ｐゴシック" charset="0"/>
              </a:rPr>
              <a:t>MgX</a:t>
            </a:r>
            <a:r>
              <a:rPr lang="en-US" sz="2400" dirty="0" smtClean="0">
                <a:ea typeface="ＭＳ Ｐゴシック" charset="0"/>
              </a:rPr>
              <a:t>)</a:t>
            </a:r>
          </a:p>
          <a:p>
            <a:r>
              <a:rPr lang="en-US" sz="2400" dirty="0" smtClean="0">
                <a:ea typeface="ＭＳ Ｐゴシック" charset="0"/>
              </a:rPr>
              <a:t>Ethers are used as solvents to stabilize the complex.</a:t>
            </a:r>
          </a:p>
          <a:p>
            <a:r>
              <a:rPr lang="en-US" sz="2400" dirty="0" smtClean="0">
                <a:ea typeface="ＭＳ Ｐゴシック" charset="0"/>
              </a:rPr>
              <a:t>Iodides are the most reactive. Fluorides generally do not react.</a:t>
            </a:r>
          </a:p>
          <a:p>
            <a:r>
              <a:rPr lang="en-US" sz="2400" dirty="0" smtClean="0">
                <a:ea typeface="ＭＳ Ｐゴシック" charset="0"/>
              </a:rPr>
              <a:t>May be formed from primary, secondary, or tertiary alkyl halides</a:t>
            </a:r>
            <a:endParaRPr lang="en-US" sz="24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4935"/>
          <a:stretch/>
        </p:blipFill>
        <p:spPr bwMode="auto">
          <a:xfrm>
            <a:off x="304800" y="1791331"/>
            <a:ext cx="8534400" cy="94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61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10_slide34_formatio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40" y="4337965"/>
            <a:ext cx="7772400" cy="977900"/>
          </a:xfrm>
          <a:prstGeom prst="rect">
            <a:avLst/>
          </a:prstGeom>
        </p:spPr>
      </p:pic>
      <p:pic>
        <p:nvPicPr>
          <p:cNvPr id="5" name="Picture 4" descr="Ch10_slide34_formation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79" y="2366127"/>
            <a:ext cx="7086600" cy="1282700"/>
          </a:xfrm>
          <a:prstGeom prst="rect">
            <a:avLst/>
          </a:prstGeom>
        </p:spPr>
      </p:pic>
      <p:sp>
        <p:nvSpPr>
          <p:cNvPr id="2" name="Rectangle 2"/>
          <p:cNvSpPr>
            <a:spLocks noGrp="1" noChangeArrowheads="1"/>
          </p:cNvSpPr>
          <p:nvPr>
            <p:ph type="title" sz="quarter"/>
          </p:nvPr>
        </p:nvSpPr>
        <p:spPr>
          <a:xfrm>
            <a:off x="685800" y="230188"/>
            <a:ext cx="7848600" cy="1143000"/>
          </a:xfrm>
        </p:spPr>
        <p:txBody>
          <a:bodyPr/>
          <a:lstStyle/>
          <a:p>
            <a:pPr algn="ctr"/>
            <a:r>
              <a:rPr lang="en-US" sz="4400" b="0">
                <a:solidFill>
                  <a:srgbClr val="000000"/>
                </a:solidFill>
                <a:ea typeface="ＭＳ Ｐゴシック" charset="0"/>
              </a:rPr>
              <a:t>Formation of Grignards</a:t>
            </a:r>
          </a:p>
        </p:txBody>
      </p:sp>
    </p:spTree>
    <p:extLst>
      <p:ext uri="{BB962C8B-B14F-4D97-AF65-F5344CB8AC3E}">
        <p14:creationId xmlns:p14="http://schemas.microsoft.com/office/powerpoint/2010/main" val="158650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47700" y="230188"/>
            <a:ext cx="7848600" cy="1143000"/>
          </a:xfrm>
        </p:spPr>
        <p:txBody>
          <a:bodyPr/>
          <a:lstStyle/>
          <a:p>
            <a:pPr algn="ctr"/>
            <a:r>
              <a:rPr lang="en-US" sz="4400" b="0">
                <a:solidFill>
                  <a:srgbClr val="000000"/>
                </a:solidFill>
                <a:ea typeface="ＭＳ Ｐゴシック" charset="0"/>
              </a:rPr>
              <a:t>Grignards (Continued)</a:t>
            </a:r>
          </a:p>
        </p:txBody>
      </p:sp>
      <p:pic>
        <p:nvPicPr>
          <p:cNvPr id="3" name="Picture 2" descr="10_Pg476_UnFigure_3.jpg"/>
          <p:cNvPicPr>
            <a:picLocks noChangeAspect="1"/>
          </p:cNvPicPr>
          <p:nvPr/>
        </p:nvPicPr>
        <p:blipFill rotWithShape="1">
          <a:blip r:embed="rId3">
            <a:extLst>
              <a:ext uri="{28A0092B-C50C-407E-A947-70E740481C1C}">
                <a14:useLocalDpi xmlns:a14="http://schemas.microsoft.com/office/drawing/2010/main" val="0"/>
              </a:ext>
            </a:extLst>
          </a:blip>
          <a:srcRect b="5251"/>
          <a:stretch/>
        </p:blipFill>
        <p:spPr>
          <a:xfrm>
            <a:off x="304800" y="3110466"/>
            <a:ext cx="8534400" cy="3043876"/>
          </a:xfrm>
          <a:prstGeom prst="rect">
            <a:avLst/>
          </a:prstGeom>
        </p:spPr>
      </p:pic>
      <p:pic>
        <p:nvPicPr>
          <p:cNvPr id="4" name="Picture 3" descr="Ch10_Pg476_slide35_reactivity bo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06" y="1523864"/>
            <a:ext cx="8425388" cy="808436"/>
          </a:xfrm>
          <a:prstGeom prst="rect">
            <a:avLst/>
          </a:prstGeom>
        </p:spPr>
      </p:pic>
    </p:spTree>
    <p:extLst>
      <p:ext uri="{BB962C8B-B14F-4D97-AF65-F5344CB8AC3E}">
        <p14:creationId xmlns:p14="http://schemas.microsoft.com/office/powerpoint/2010/main" val="3752255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491562"/>
          </a:xfrm>
        </p:spPr>
        <p:txBody>
          <a:bodyPr/>
          <a:lstStyle/>
          <a:p>
            <a:pPr algn="ctr"/>
            <a:r>
              <a:rPr lang="en-US" sz="4400" b="0" dirty="0">
                <a:solidFill>
                  <a:srgbClr val="000000"/>
                </a:solidFill>
                <a:ea typeface="ＭＳ Ｐゴシック" charset="0"/>
              </a:rPr>
              <a:t>Addition </a:t>
            </a:r>
            <a:r>
              <a:rPr lang="en-US" sz="4400" b="0" dirty="0" smtClean="0">
                <a:solidFill>
                  <a:srgbClr val="000000"/>
                </a:solidFill>
                <a:ea typeface="ＭＳ Ｐゴシック" charset="0"/>
              </a:rPr>
              <a:t>to</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Carbonyl </a:t>
            </a:r>
            <a:r>
              <a:rPr lang="en-US" sz="4400" b="0" dirty="0">
                <a:solidFill>
                  <a:srgbClr val="000000"/>
                </a:solidFill>
                <a:ea typeface="ＭＳ Ｐゴシック" charset="0"/>
              </a:rPr>
              <a:t>Compounds</a:t>
            </a:r>
          </a:p>
        </p:txBody>
      </p:sp>
      <p:sp>
        <p:nvSpPr>
          <p:cNvPr id="3" name="Text Placeholder 8"/>
          <p:cNvSpPr txBox="1">
            <a:spLocks/>
          </p:cNvSpPr>
          <p:nvPr/>
        </p:nvSpPr>
        <p:spPr>
          <a:xfrm>
            <a:off x="361952" y="4114800"/>
            <a:ext cx="8189147" cy="22715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mtClean="0">
                <a:ea typeface="ＭＳ Ｐゴシック" charset="0"/>
              </a:rPr>
              <a:t>The carbonyl carbon is partial positive (electrophilic).</a:t>
            </a:r>
          </a:p>
          <a:p>
            <a:r>
              <a:rPr lang="en-US" smtClean="0">
                <a:ea typeface="ＭＳ Ｐゴシック" charset="0"/>
              </a:rPr>
              <a:t>Nucleophiles will attack the carbonyl, forming an alkoxide.</a:t>
            </a:r>
            <a:endParaRPr lang="en-US">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6357"/>
          <a:stretch/>
        </p:blipFill>
        <p:spPr bwMode="auto">
          <a:xfrm>
            <a:off x="990600" y="2133600"/>
            <a:ext cx="7162800" cy="170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38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7848600" cy="1143000"/>
          </a:xfrm>
        </p:spPr>
        <p:txBody>
          <a:bodyPr/>
          <a:lstStyle/>
          <a:p>
            <a:pPr algn="ctr"/>
            <a:r>
              <a:rPr lang="en-US" sz="3800" b="0" dirty="0">
                <a:solidFill>
                  <a:srgbClr val="000000"/>
                </a:solidFill>
                <a:ea typeface="ＭＳ Ｐゴシック" charset="0"/>
              </a:rPr>
              <a:t>Mechanism of Addition of the Organometallic to the Carbonyl</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11316"/>
          <a:stretch/>
        </p:blipFill>
        <p:spPr bwMode="auto">
          <a:xfrm>
            <a:off x="384359" y="2012525"/>
            <a:ext cx="8375282" cy="14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rotWithShape="1">
          <a:blip r:embed="rId4">
            <a:extLst>
              <a:ext uri="{28A0092B-C50C-407E-A947-70E740481C1C}">
                <a14:useLocalDpi xmlns:a14="http://schemas.microsoft.com/office/drawing/2010/main" val="0"/>
              </a:ext>
            </a:extLst>
          </a:blip>
          <a:srcRect b="10503"/>
          <a:stretch/>
        </p:blipFill>
        <p:spPr bwMode="auto">
          <a:xfrm>
            <a:off x="304800" y="3902075"/>
            <a:ext cx="8534400" cy="144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929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dirty="0">
                <a:solidFill>
                  <a:srgbClr val="000000"/>
                </a:solidFill>
                <a:ea typeface="ＭＳ Ｐゴシック" charset="0"/>
              </a:rPr>
              <a:t>Formation of Primary Alcohols Using Organometallics</a:t>
            </a:r>
          </a:p>
        </p:txBody>
      </p:sp>
      <p:sp>
        <p:nvSpPr>
          <p:cNvPr id="3" name="Rectangle 12"/>
          <p:cNvSpPr txBox="1">
            <a:spLocks noChangeArrowheads="1"/>
          </p:cNvSpPr>
          <p:nvPr/>
        </p:nvSpPr>
        <p:spPr>
          <a:xfrm>
            <a:off x="361953" y="4343400"/>
            <a:ext cx="8164722"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700" smtClean="0">
                <a:solidFill>
                  <a:srgbClr val="000000"/>
                </a:solidFill>
                <a:ea typeface="ＭＳ Ｐゴシック" charset="0"/>
              </a:rPr>
              <a:t>Reaction of a Grignard with formaldehyde will produce a primary alcohol after protonation.</a:t>
            </a:r>
            <a:endParaRPr lang="en-US" sz="27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12396"/>
          <a:stretch/>
        </p:blipFill>
        <p:spPr bwMode="auto">
          <a:xfrm>
            <a:off x="304800" y="2362201"/>
            <a:ext cx="8534400" cy="12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33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rgbClr val="000000"/>
                </a:solidFill>
                <a:ea typeface="ＭＳ Ｐゴシック" charset="0"/>
              </a:rPr>
              <a:t>Classification of Alcohols</a:t>
            </a:r>
          </a:p>
        </p:txBody>
      </p:sp>
      <p:sp>
        <p:nvSpPr>
          <p:cNvPr id="3" name="Rectangle 3"/>
          <p:cNvSpPr txBox="1">
            <a:spLocks noChangeArrowheads="1"/>
          </p:cNvSpPr>
          <p:nvPr/>
        </p:nvSpPr>
        <p:spPr bwMode="auto">
          <a:xfrm>
            <a:off x="372536" y="1905000"/>
            <a:ext cx="80010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dirty="0" smtClean="0">
                <a:ea typeface="ＭＳ Ｐゴシック" charset="0"/>
              </a:rPr>
              <a:t>Primary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one other carbon.</a:t>
            </a:r>
          </a:p>
          <a:p>
            <a:r>
              <a:rPr lang="en-US" b="1" dirty="0" smtClean="0">
                <a:ea typeface="ＭＳ Ｐゴシック" charset="0"/>
              </a:rPr>
              <a:t>Secondary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two other carbons.</a:t>
            </a:r>
          </a:p>
          <a:p>
            <a:r>
              <a:rPr lang="en-US" b="1" dirty="0" smtClean="0">
                <a:ea typeface="ＭＳ Ｐゴシック" charset="0"/>
              </a:rPr>
              <a:t>Tertiary</a:t>
            </a:r>
            <a:r>
              <a:rPr lang="en-US" dirty="0" smtClean="0">
                <a:ea typeface="ＭＳ Ｐゴシック" charset="0"/>
              </a:rPr>
              <a:t>: Carbon with </a:t>
            </a:r>
            <a:r>
              <a:rPr lang="en-US" dirty="0" smtClean="0">
                <a:ea typeface="ＭＳ Ｐゴシック" charset="0"/>
                <a:cs typeface="Arial" charset="0"/>
              </a:rPr>
              <a:t>—</a:t>
            </a:r>
            <a:r>
              <a:rPr lang="en-US" dirty="0" smtClean="0">
                <a:ea typeface="ＭＳ Ｐゴシック" charset="0"/>
              </a:rPr>
              <a:t>OH is bonded to three other carbons.</a:t>
            </a:r>
          </a:p>
          <a:p>
            <a:r>
              <a:rPr lang="en-US" b="1" dirty="0" smtClean="0">
                <a:ea typeface="ＭＳ Ｐゴシック" charset="0"/>
              </a:rPr>
              <a:t>Aromatic</a:t>
            </a:r>
            <a:r>
              <a:rPr lang="en-US" dirty="0" smtClean="0">
                <a:ea typeface="ＭＳ Ｐゴシック" charset="0"/>
              </a:rPr>
              <a:t> (</a:t>
            </a:r>
            <a:r>
              <a:rPr lang="en-US" b="1" dirty="0" smtClean="0">
                <a:ea typeface="ＭＳ Ｐゴシック" charset="0"/>
              </a:rPr>
              <a:t>phenol</a:t>
            </a:r>
            <a:r>
              <a:rPr lang="en-US" dirty="0" smtClean="0">
                <a:ea typeface="ＭＳ Ｐゴシック" charset="0"/>
              </a:rPr>
              <a:t>): </a:t>
            </a:r>
            <a:r>
              <a:rPr lang="en-US" dirty="0" smtClean="0">
                <a:ea typeface="ＭＳ Ｐゴシック" charset="0"/>
                <a:cs typeface="Arial" charset="0"/>
              </a:rPr>
              <a:t>—</a:t>
            </a:r>
            <a:r>
              <a:rPr lang="en-US" dirty="0" smtClean="0">
                <a:ea typeface="ＭＳ Ｐゴシック" charset="0"/>
              </a:rPr>
              <a:t>OH is bonded to a benzene ring.</a:t>
            </a:r>
            <a:endParaRPr lang="en-US" sz="2800" dirty="0">
              <a:ea typeface="ＭＳ Ｐゴシック" charset="0"/>
            </a:endParaRPr>
          </a:p>
        </p:txBody>
      </p:sp>
    </p:spTree>
    <p:extLst>
      <p:ext uri="{BB962C8B-B14F-4D97-AF65-F5344CB8AC3E}">
        <p14:creationId xmlns:p14="http://schemas.microsoft.com/office/powerpoint/2010/main" val="2181155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Synthesis of </a:t>
            </a:r>
            <a:r>
              <a:rPr lang="en-US" sz="4400" b="0" dirty="0" smtClean="0">
                <a:solidFill>
                  <a:srgbClr val="000000"/>
                </a:solidFill>
                <a:ea typeface="ＭＳ Ｐゴシック" charset="0"/>
              </a:rPr>
              <a:t>2</a:t>
            </a:r>
            <a:r>
              <a:rPr lang="en-US" sz="4400" dirty="0" smtClean="0">
                <a:solidFill>
                  <a:schemeClr val="tx1"/>
                </a:solidFill>
                <a:ea typeface="Calibri"/>
              </a:rPr>
              <a:t>°</a:t>
            </a:r>
            <a:r>
              <a:rPr lang="it-IT" sz="4400" b="0" dirty="0" smtClean="0">
                <a:solidFill>
                  <a:srgbClr val="000000"/>
                </a:solidFill>
                <a:ea typeface="ＭＳ Ｐゴシック" charset="0"/>
              </a:rPr>
              <a:t> </a:t>
            </a:r>
            <a:r>
              <a:rPr lang="en-US" sz="4400" b="0" dirty="0" smtClean="0">
                <a:solidFill>
                  <a:srgbClr val="000000"/>
                </a:solidFill>
                <a:ea typeface="ＭＳ Ｐゴシック" charset="0"/>
              </a:rPr>
              <a:t>Alcohols</a:t>
            </a:r>
            <a:endParaRPr lang="en-US" sz="4400" b="0" dirty="0">
              <a:solidFill>
                <a:srgbClr val="000000"/>
              </a:solidFill>
              <a:ea typeface="ＭＳ Ｐゴシック" charset="0"/>
            </a:endParaRPr>
          </a:p>
        </p:txBody>
      </p:sp>
      <p:sp>
        <p:nvSpPr>
          <p:cNvPr id="3" name="Rectangle 11"/>
          <p:cNvSpPr txBox="1">
            <a:spLocks noChangeArrowheads="1"/>
          </p:cNvSpPr>
          <p:nvPr/>
        </p:nvSpPr>
        <p:spPr>
          <a:xfrm>
            <a:off x="361953" y="4800600"/>
            <a:ext cx="8444762" cy="129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solidFill>
                  <a:srgbClr val="000000"/>
                </a:solidFill>
                <a:ea typeface="ＭＳ Ｐゴシック" charset="0"/>
              </a:rPr>
              <a:t>Addition of a Grignard reagent to an aldehyde followed by protonation will produce a secondary alcohol.</a:t>
            </a:r>
            <a:endParaRPr lang="en-US" sz="2800" dirty="0">
              <a:solidFill>
                <a:srgbClr val="000000"/>
              </a:solidFill>
              <a:ea typeface="ＭＳ Ｐゴシック" charset="0"/>
            </a:endParaRPr>
          </a:p>
        </p:txBody>
      </p:sp>
      <p:pic>
        <p:nvPicPr>
          <p:cNvPr id="4" name="Picture 5"/>
          <p:cNvPicPr>
            <a:picLocks noChangeAspect="1"/>
          </p:cNvPicPr>
          <p:nvPr/>
        </p:nvPicPr>
        <p:blipFill rotWithShape="1">
          <a:blip r:embed="rId3">
            <a:extLst>
              <a:ext uri="{28A0092B-C50C-407E-A947-70E740481C1C}">
                <a14:useLocalDpi xmlns:a14="http://schemas.microsoft.com/office/drawing/2010/main" val="0"/>
              </a:ext>
            </a:extLst>
          </a:blip>
          <a:srcRect b="11881"/>
          <a:stretch/>
        </p:blipFill>
        <p:spPr bwMode="auto">
          <a:xfrm>
            <a:off x="304800" y="2514600"/>
            <a:ext cx="8534400" cy="138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82750" y="4688417"/>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2973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Synthesis of </a:t>
            </a:r>
            <a:r>
              <a:rPr lang="en-US" sz="4400" b="0" dirty="0" smtClean="0">
                <a:solidFill>
                  <a:srgbClr val="000000"/>
                </a:solidFill>
                <a:ea typeface="ＭＳ Ｐゴシック" charset="0"/>
              </a:rPr>
              <a:t>3</a:t>
            </a:r>
            <a:r>
              <a:rPr lang="en-US" sz="4400" dirty="0" smtClean="0">
                <a:solidFill>
                  <a:schemeClr val="tx1"/>
                </a:solidFill>
                <a:ea typeface="Calibri"/>
              </a:rPr>
              <a:t>°</a:t>
            </a:r>
            <a:r>
              <a:rPr lang="it-IT" sz="4400" b="0" dirty="0" smtClean="0">
                <a:solidFill>
                  <a:srgbClr val="000000"/>
                </a:solidFill>
                <a:ea typeface="ＭＳ Ｐゴシック" charset="0"/>
              </a:rPr>
              <a:t> </a:t>
            </a:r>
            <a:r>
              <a:rPr lang="en-US" sz="4400" b="0" dirty="0" smtClean="0">
                <a:solidFill>
                  <a:srgbClr val="000000"/>
                </a:solidFill>
                <a:ea typeface="ＭＳ Ｐゴシック" charset="0"/>
              </a:rPr>
              <a:t>Alcohols</a:t>
            </a:r>
            <a:endParaRPr lang="en-US" sz="4400" b="0" dirty="0">
              <a:solidFill>
                <a:srgbClr val="000000"/>
              </a:solidFill>
              <a:ea typeface="ＭＳ Ｐゴシック" charset="0"/>
            </a:endParaRPr>
          </a:p>
        </p:txBody>
      </p:sp>
      <p:sp>
        <p:nvSpPr>
          <p:cNvPr id="3" name="Rectangle 11"/>
          <p:cNvSpPr txBox="1">
            <a:spLocks noChangeArrowheads="1"/>
          </p:cNvSpPr>
          <p:nvPr/>
        </p:nvSpPr>
        <p:spPr>
          <a:xfrm>
            <a:off x="361953" y="4766681"/>
            <a:ext cx="8001000" cy="1483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rgbClr val="000000"/>
                </a:solidFill>
                <a:latin typeface="Arial" charset="0"/>
                <a:ea typeface="ＭＳ Ｐゴシック" charset="0"/>
              </a:rPr>
              <a:t>Tertiary alcohols can be easily obtained by addition of a Grignard to a ketone followed by protonation with dilute acid.</a:t>
            </a:r>
            <a:endParaRPr lang="en-US" sz="2800" dirty="0">
              <a:solidFill>
                <a:srgbClr val="000000"/>
              </a:solidFill>
              <a:latin typeface="Arial" charset="0"/>
              <a:ea typeface="ＭＳ Ｐゴシック" charset="0"/>
            </a:endParaRP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l="-149" t="847" r="149" b="11493"/>
          <a:stretch/>
        </p:blipFill>
        <p:spPr bwMode="auto">
          <a:xfrm>
            <a:off x="292100" y="2556631"/>
            <a:ext cx="8534400" cy="130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12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72536" y="3594100"/>
            <a:ext cx="8610600" cy="1077218"/>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1600">
                <a:latin typeface="+mn-lt"/>
              </a:rPr>
              <a:t>Any of these three syntheses would probably work, but only the third begins with fragments containing no more than five carbon atoms. The other two syntheses would require further steps to generate the ketones from compounds containing no more than five carbon atoms.</a:t>
            </a:r>
          </a:p>
        </p:txBody>
      </p:sp>
      <p:sp>
        <p:nvSpPr>
          <p:cNvPr id="3" name="Title 11"/>
          <p:cNvSpPr txBox="1">
            <a:spLocks/>
          </p:cNvSpPr>
          <p:nvPr/>
        </p:nvSpPr>
        <p:spPr bwMode="auto">
          <a:xfrm>
            <a:off x="457200" y="230188"/>
            <a:ext cx="8229600" cy="8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sz="4400">
                <a:solidFill>
                  <a:srgbClr val="000000"/>
                </a:solidFill>
                <a:latin typeface="+mj-lt"/>
                <a:cs typeface="Arial" charset="0"/>
              </a:rPr>
              <a:t>Solved Problem 2 (Continued)</a:t>
            </a:r>
          </a:p>
        </p:txBody>
      </p:sp>
      <p:sp>
        <p:nvSpPr>
          <p:cNvPr id="4" name="TextBox 9"/>
          <p:cNvSpPr txBox="1">
            <a:spLocks noChangeArrowheads="1"/>
          </p:cNvSpPr>
          <p:nvPr/>
        </p:nvSpPr>
        <p:spPr bwMode="auto">
          <a:xfrm>
            <a:off x="372536" y="1611313"/>
            <a:ext cx="324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dirty="0">
                <a:latin typeface="+mn-lt"/>
                <a:cs typeface="Arial" charset="0"/>
              </a:rPr>
              <a:t>Solution (Continued)</a:t>
            </a:r>
          </a:p>
        </p:txBody>
      </p:sp>
      <p:pic>
        <p:nvPicPr>
          <p:cNvPr id="5" name="Picture 7"/>
          <p:cNvPicPr>
            <a:picLocks noChangeAspect="1"/>
          </p:cNvPicPr>
          <p:nvPr/>
        </p:nvPicPr>
        <p:blipFill rotWithShape="1">
          <a:blip r:embed="rId3">
            <a:extLst>
              <a:ext uri="{28A0092B-C50C-407E-A947-70E740481C1C}">
                <a14:useLocalDpi xmlns:a14="http://schemas.microsoft.com/office/drawing/2010/main" val="0"/>
              </a:ext>
            </a:extLst>
          </a:blip>
          <a:srcRect t="65804" b="3075"/>
          <a:stretch/>
        </p:blipFill>
        <p:spPr bwMode="auto">
          <a:xfrm>
            <a:off x="1744663" y="2239964"/>
            <a:ext cx="5654675" cy="108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78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23900" y="304800"/>
            <a:ext cx="7696200" cy="1371600"/>
          </a:xfrm>
        </p:spPr>
        <p:txBody>
          <a:bodyPr/>
          <a:lstStyle/>
          <a:p>
            <a:pPr algn="ctr"/>
            <a:r>
              <a:rPr lang="en-US" sz="4400" b="0">
                <a:solidFill>
                  <a:srgbClr val="000000"/>
                </a:solidFill>
                <a:ea typeface="ＭＳ Ｐゴシック" charset="0"/>
              </a:rPr>
              <a:t>Grignard Reactions with </a:t>
            </a:r>
            <a:br>
              <a:rPr lang="en-US" sz="4400" b="0">
                <a:solidFill>
                  <a:srgbClr val="000000"/>
                </a:solidFill>
                <a:ea typeface="ＭＳ Ｐゴシック" charset="0"/>
              </a:rPr>
            </a:br>
            <a:r>
              <a:rPr lang="en-US" sz="4400" b="0">
                <a:solidFill>
                  <a:srgbClr val="000000"/>
                </a:solidFill>
                <a:ea typeface="ＭＳ Ｐゴシック" charset="0"/>
              </a:rPr>
              <a:t>Acid Chlorides and Esters</a:t>
            </a:r>
          </a:p>
        </p:txBody>
      </p:sp>
      <p:sp>
        <p:nvSpPr>
          <p:cNvPr id="3" name="Rectangle 3"/>
          <p:cNvSpPr txBox="1">
            <a:spLocks noChangeArrowheads="1"/>
          </p:cNvSpPr>
          <p:nvPr/>
        </p:nvSpPr>
        <p:spPr bwMode="auto">
          <a:xfrm>
            <a:off x="457200" y="2347530"/>
            <a:ext cx="8001000"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Use two moles of Grignard reagent.</a:t>
            </a:r>
          </a:p>
          <a:p>
            <a:r>
              <a:rPr lang="en-US" dirty="0" smtClean="0">
                <a:ea typeface="ＭＳ Ｐゴシック" charset="0"/>
              </a:rPr>
              <a:t>The product is a tertiary alcohol with two identical alkyl groups.</a:t>
            </a:r>
          </a:p>
          <a:p>
            <a:r>
              <a:rPr lang="en-US" dirty="0" smtClean="0">
                <a:ea typeface="ＭＳ Ｐゴシック" charset="0"/>
              </a:rPr>
              <a:t>Reaction with one mole of Grignard reagent produces a ketone  intermediate, which reacts with the second mole of Grignard reagent.</a:t>
            </a:r>
            <a:endParaRPr lang="en-US" dirty="0">
              <a:ea typeface="ＭＳ Ｐゴシック" charset="0"/>
              <a:cs typeface="Arial" charset="0"/>
            </a:endParaRPr>
          </a:p>
        </p:txBody>
      </p:sp>
    </p:spTree>
    <p:extLst>
      <p:ext uri="{BB962C8B-B14F-4D97-AF65-F5344CB8AC3E}">
        <p14:creationId xmlns:p14="http://schemas.microsoft.com/office/powerpoint/2010/main" val="14183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000" b="0">
                <a:solidFill>
                  <a:srgbClr val="000000"/>
                </a:solidFill>
                <a:ea typeface="ＭＳ Ｐゴシック" charset="0"/>
              </a:rPr>
              <a:t>Reaction of Grignards with Carboxylic Acid Derivatives</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3495"/>
          <a:stretch/>
        </p:blipFill>
        <p:spPr bwMode="auto">
          <a:xfrm>
            <a:off x="1084263" y="2190750"/>
            <a:ext cx="6975475" cy="362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dirty="0">
                <a:solidFill>
                  <a:srgbClr val="000000"/>
                </a:solidFill>
                <a:ea typeface="ＭＳ Ｐゴシック" charset="0"/>
              </a:rPr>
              <a:t>Reduction of Carbonyl</a:t>
            </a:r>
          </a:p>
        </p:txBody>
      </p:sp>
      <p:sp>
        <p:nvSpPr>
          <p:cNvPr id="3" name="Rectangle 3"/>
          <p:cNvSpPr txBox="1">
            <a:spLocks noChangeArrowheads="1"/>
          </p:cNvSpPr>
          <p:nvPr/>
        </p:nvSpPr>
        <p:spPr bwMode="auto">
          <a:xfrm>
            <a:off x="371346" y="2310897"/>
            <a:ext cx="8634134" cy="31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smtClean="0">
                <a:ea typeface="ＭＳ Ｐゴシック" charset="0"/>
              </a:rPr>
              <a:t>Hydride reagents add a hydride ion (H</a:t>
            </a:r>
            <a:r>
              <a:rPr lang="en-US" sz="3000" baseline="40000" dirty="0" smtClean="0">
                <a:ea typeface="ＭＳ Ｐゴシック" charset="0"/>
              </a:rPr>
              <a:t>–</a:t>
            </a:r>
            <a:r>
              <a:rPr lang="en-US" sz="3000" dirty="0" smtClean="0">
                <a:ea typeface="ＭＳ Ｐゴシック" charset="0"/>
              </a:rPr>
              <a:t>), reducing the carbonyl group to an </a:t>
            </a:r>
            <a:r>
              <a:rPr lang="en-US" sz="3000" dirty="0" err="1" smtClean="0">
                <a:ea typeface="ＭＳ Ｐゴシック" charset="0"/>
              </a:rPr>
              <a:t>alkoxide</a:t>
            </a:r>
            <a:r>
              <a:rPr lang="en-US" sz="3000" dirty="0" smtClean="0">
                <a:ea typeface="ＭＳ Ｐゴシック" charset="0"/>
              </a:rPr>
              <a:t> ion with no additional carbon atoms.</a:t>
            </a:r>
          </a:p>
          <a:p>
            <a:r>
              <a:rPr lang="en-US" sz="3000" dirty="0" smtClean="0">
                <a:ea typeface="ＭＳ Ｐゴシック" charset="0"/>
              </a:rPr>
              <a:t>Protonation gives the alcohol.</a:t>
            </a:r>
          </a:p>
          <a:p>
            <a:r>
              <a:rPr lang="en-US" sz="3000" dirty="0" smtClean="0">
                <a:ea typeface="ＭＳ Ｐゴシック" charset="0"/>
              </a:rPr>
              <a:t>Reduction of aldehyde yields 1</a:t>
            </a:r>
            <a:r>
              <a:rPr lang="en-US" sz="3000" dirty="0" smtClean="0">
                <a:ea typeface="Calibri"/>
              </a:rPr>
              <a:t>°</a:t>
            </a:r>
            <a:r>
              <a:rPr lang="it-IT" sz="3000" dirty="0" smtClean="0">
                <a:ea typeface="ＭＳ Ｐゴシック" charset="0"/>
              </a:rPr>
              <a:t> </a:t>
            </a:r>
            <a:r>
              <a:rPr lang="en-US" sz="3000" dirty="0" smtClean="0">
                <a:ea typeface="ＭＳ Ｐゴシック" charset="0"/>
              </a:rPr>
              <a:t>alcohol.</a:t>
            </a:r>
          </a:p>
          <a:p>
            <a:r>
              <a:rPr lang="en-US" sz="3000" dirty="0" smtClean="0">
                <a:ea typeface="ＭＳ Ｐゴシック" charset="0"/>
              </a:rPr>
              <a:t>Reduction of ketone yields 2</a:t>
            </a:r>
            <a:r>
              <a:rPr lang="en-US" sz="3000" dirty="0" smtClean="0">
                <a:ea typeface="Calibri"/>
              </a:rPr>
              <a:t>°</a:t>
            </a:r>
            <a:r>
              <a:rPr lang="it-IT" sz="3000" dirty="0" smtClean="0">
                <a:ea typeface="ＭＳ Ｐゴシック" charset="0"/>
              </a:rPr>
              <a:t> </a:t>
            </a:r>
            <a:r>
              <a:rPr lang="en-US" sz="3000" dirty="0" smtClean="0">
                <a:ea typeface="ＭＳ Ｐゴシック" charset="0"/>
              </a:rPr>
              <a:t>alcohol.</a:t>
            </a:r>
            <a:endParaRPr lang="en-US" sz="3000" dirty="0">
              <a:ea typeface="ＭＳ Ｐゴシック" charset="0"/>
            </a:endParaRPr>
          </a:p>
        </p:txBody>
      </p:sp>
    </p:spTree>
    <p:extLst>
      <p:ext uri="{BB962C8B-B14F-4D97-AF65-F5344CB8AC3E}">
        <p14:creationId xmlns:p14="http://schemas.microsoft.com/office/powerpoint/2010/main" val="2724817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Hydride Reagents</a:t>
            </a:r>
          </a:p>
        </p:txBody>
      </p:sp>
      <p:sp>
        <p:nvSpPr>
          <p:cNvPr id="3" name="Text Placeholder 11"/>
          <p:cNvSpPr txBox="1">
            <a:spLocks/>
          </p:cNvSpPr>
          <p:nvPr/>
        </p:nvSpPr>
        <p:spPr>
          <a:xfrm>
            <a:off x="457200" y="3657599"/>
            <a:ext cx="8001000" cy="247231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Called </a:t>
            </a:r>
            <a:r>
              <a:rPr lang="en-US" sz="2800" b="1" dirty="0" smtClean="0">
                <a:ea typeface="ＭＳ Ｐゴシック" charset="0"/>
              </a:rPr>
              <a:t>complex hydrides </a:t>
            </a:r>
            <a:r>
              <a:rPr lang="en-US" sz="2800" dirty="0" smtClean="0">
                <a:ea typeface="ＭＳ Ｐゴシック" charset="0"/>
              </a:rPr>
              <a:t>because they do not have a simple hydride structure such as </a:t>
            </a:r>
            <a:r>
              <a:rPr lang="en-US" sz="2800" dirty="0" err="1" smtClean="0">
                <a:ea typeface="ＭＳ Ｐゴシック" charset="0"/>
              </a:rPr>
              <a:t>Na</a:t>
            </a:r>
            <a:r>
              <a:rPr lang="en-US" sz="2800" baseline="40000" dirty="0" err="1" smtClean="0">
                <a:ea typeface="ＭＳ Ｐゴシック" charset="0"/>
              </a:rPr>
              <a:t>+</a:t>
            </a:r>
            <a:r>
              <a:rPr lang="en-US" sz="2800" dirty="0" err="1" smtClean="0">
                <a:ea typeface="ＭＳ Ｐゴシック" charset="0"/>
              </a:rPr>
              <a:t>H</a:t>
            </a:r>
            <a:r>
              <a:rPr lang="en-US" sz="2800" baseline="40000" dirty="0" smtClean="0">
                <a:ea typeface="ＭＳ Ｐゴシック" charset="0"/>
              </a:rPr>
              <a:t>–</a:t>
            </a:r>
            <a:r>
              <a:rPr lang="en-US" sz="2800" dirty="0" smtClean="0">
                <a:ea typeface="ＭＳ Ｐゴシック" charset="0"/>
              </a:rPr>
              <a:t> or </a:t>
            </a:r>
            <a:r>
              <a:rPr lang="en-US" sz="2800" dirty="0" err="1" smtClean="0">
                <a:ea typeface="ＭＳ Ｐゴシック" charset="0"/>
              </a:rPr>
              <a:t>Li</a:t>
            </a:r>
            <a:r>
              <a:rPr lang="en-US" sz="2800" baseline="40000" dirty="0" err="1" smtClean="0">
                <a:ea typeface="ＭＳ Ｐゴシック" charset="0"/>
              </a:rPr>
              <a:t>+</a:t>
            </a:r>
            <a:r>
              <a:rPr lang="en-US" sz="2800" dirty="0" err="1" smtClean="0">
                <a:ea typeface="ＭＳ Ｐゴシック" charset="0"/>
              </a:rPr>
              <a:t>H</a:t>
            </a:r>
            <a:r>
              <a:rPr lang="en-US" sz="2800" baseline="40000" dirty="0" smtClean="0">
                <a:ea typeface="ＭＳ Ｐゴシック" charset="0"/>
              </a:rPr>
              <a:t>–</a:t>
            </a:r>
            <a:endParaRPr lang="en-US" sz="2800" dirty="0" smtClean="0">
              <a:ea typeface="ＭＳ Ｐゴシック" charset="0"/>
            </a:endParaRPr>
          </a:p>
          <a:p>
            <a:r>
              <a:rPr lang="en-US" sz="2800" dirty="0" smtClean="0">
                <a:ea typeface="ＭＳ Ｐゴシック" charset="0"/>
              </a:rPr>
              <a:t>The bonding to the metal makes the hydrides more </a:t>
            </a:r>
            <a:r>
              <a:rPr lang="en-US" sz="2800" dirty="0" err="1" smtClean="0">
                <a:ea typeface="ＭＳ Ｐゴシック" charset="0"/>
              </a:rPr>
              <a:t>nucleophilic</a:t>
            </a:r>
            <a:r>
              <a:rPr lang="en-US" sz="2800" dirty="0" smtClean="0">
                <a:ea typeface="ＭＳ Ｐゴシック" charset="0"/>
              </a:rPr>
              <a:t> and less basic.</a:t>
            </a:r>
            <a:endParaRPr lang="en-US" sz="2800" dirty="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648"/>
          <a:stretch/>
        </p:blipFill>
        <p:spPr bwMode="auto">
          <a:xfrm>
            <a:off x="1866900" y="1739900"/>
            <a:ext cx="5410200" cy="15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09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492564"/>
          </a:xfrm>
        </p:spPr>
        <p:txBody>
          <a:bodyPr/>
          <a:lstStyle/>
          <a:p>
            <a:pPr algn="ctr"/>
            <a:r>
              <a:rPr lang="en-US" sz="4400" b="0" dirty="0">
                <a:solidFill>
                  <a:srgbClr val="000000"/>
                </a:solidFill>
                <a:ea typeface="ＭＳ Ｐゴシック" charset="0"/>
              </a:rPr>
              <a:t>Mechanism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Hydride </a:t>
            </a:r>
            <a:r>
              <a:rPr lang="en-US" sz="4400" b="0" dirty="0">
                <a:solidFill>
                  <a:srgbClr val="000000"/>
                </a:solidFill>
                <a:ea typeface="ＭＳ Ｐゴシック" charset="0"/>
              </a:rPr>
              <a:t>Reduction</a:t>
            </a:r>
          </a:p>
        </p:txBody>
      </p:sp>
      <p:sp>
        <p:nvSpPr>
          <p:cNvPr id="3" name="Rectangle 6"/>
          <p:cNvSpPr txBox="1">
            <a:spLocks noChangeArrowheads="1"/>
          </p:cNvSpPr>
          <p:nvPr/>
        </p:nvSpPr>
        <p:spPr>
          <a:xfrm>
            <a:off x="457200" y="4987720"/>
            <a:ext cx="8001000" cy="1447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300" smtClean="0">
                <a:ea typeface="ＭＳ Ｐゴシック" charset="0"/>
              </a:rPr>
              <a:t>Reaction 1: The hydride attacks the carbonyl of the aldehyde or the ketone, forming an alkoxide ion.</a:t>
            </a:r>
          </a:p>
          <a:p>
            <a:r>
              <a:rPr lang="en-US" sz="2300" smtClean="0">
                <a:ea typeface="ＭＳ Ｐゴシック" charset="0"/>
              </a:rPr>
              <a:t>Reaction 2: Protonation of the intermediate forms the alcohol.</a:t>
            </a:r>
            <a:endParaRPr lang="en-US" sz="23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5790"/>
          <a:stretch/>
        </p:blipFill>
        <p:spPr bwMode="auto">
          <a:xfrm>
            <a:off x="2520950" y="1976694"/>
            <a:ext cx="3956050" cy="126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b="5751"/>
          <a:stretch/>
        </p:blipFill>
        <p:spPr bwMode="auto">
          <a:xfrm>
            <a:off x="2590800" y="3727708"/>
            <a:ext cx="3741738" cy="115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24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647700" y="230187"/>
            <a:ext cx="7848600" cy="1430507"/>
          </a:xfrm>
        </p:spPr>
        <p:txBody>
          <a:bodyPr/>
          <a:lstStyle/>
          <a:p>
            <a:pPr algn="ctr"/>
            <a:r>
              <a:rPr lang="en-US" sz="4400" b="0" dirty="0">
                <a:solidFill>
                  <a:srgbClr val="000000"/>
                </a:solidFill>
                <a:ea typeface="ＭＳ Ｐゴシック" charset="0"/>
              </a:rPr>
              <a:t>Examples </a:t>
            </a:r>
            <a:r>
              <a:rPr lang="en-US" sz="4400" b="0" dirty="0" smtClean="0">
                <a:solidFill>
                  <a:srgbClr val="000000"/>
                </a:solidFill>
                <a:ea typeface="ＭＳ Ｐゴシック" charset="0"/>
              </a:rPr>
              <a:t>of</a:t>
            </a:r>
            <a:br>
              <a:rPr lang="en-US" sz="4400" b="0" dirty="0" smtClean="0">
                <a:solidFill>
                  <a:srgbClr val="000000"/>
                </a:solidFill>
                <a:ea typeface="ＭＳ Ｐゴシック" charset="0"/>
              </a:rPr>
            </a:br>
            <a:r>
              <a:rPr lang="en-US" sz="4400" b="0" dirty="0" smtClean="0">
                <a:solidFill>
                  <a:srgbClr val="000000"/>
                </a:solidFill>
                <a:ea typeface="ＭＳ Ｐゴシック" charset="0"/>
              </a:rPr>
              <a:t>NaBH</a:t>
            </a:r>
            <a:r>
              <a:rPr lang="en-US" sz="4400" b="0" baseline="-25000" dirty="0" smtClean="0">
                <a:solidFill>
                  <a:srgbClr val="000000"/>
                </a:solidFill>
                <a:ea typeface="ＭＳ Ｐゴシック" charset="0"/>
              </a:rPr>
              <a:t>4</a:t>
            </a:r>
            <a:r>
              <a:rPr lang="en-US" sz="4400" b="0" dirty="0" smtClean="0">
                <a:solidFill>
                  <a:srgbClr val="000000"/>
                </a:solidFill>
                <a:ea typeface="ＭＳ Ｐゴシック" charset="0"/>
              </a:rPr>
              <a:t> </a:t>
            </a:r>
            <a:r>
              <a:rPr lang="en-US" sz="4400" b="0" dirty="0">
                <a:solidFill>
                  <a:srgbClr val="000000"/>
                </a:solidFill>
                <a:ea typeface="ＭＳ Ｐゴシック" charset="0"/>
              </a:rPr>
              <a:t>Reduction</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b="8588"/>
          <a:stretch>
            <a:fillRect/>
          </a:stretch>
        </p:blipFill>
        <p:spPr bwMode="auto">
          <a:xfrm>
            <a:off x="304800" y="1905000"/>
            <a:ext cx="8534400" cy="201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rotWithShape="1">
          <a:blip r:embed="rId4">
            <a:extLst>
              <a:ext uri="{28A0092B-C50C-407E-A947-70E740481C1C}">
                <a14:useLocalDpi xmlns:a14="http://schemas.microsoft.com/office/drawing/2010/main" val="0"/>
              </a:ext>
            </a:extLst>
          </a:blip>
          <a:srcRect b="14106"/>
          <a:stretch/>
        </p:blipFill>
        <p:spPr bwMode="auto">
          <a:xfrm>
            <a:off x="304800" y="4343087"/>
            <a:ext cx="8534400" cy="129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749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71500" y="230188"/>
            <a:ext cx="8001000" cy="1143000"/>
          </a:xfrm>
        </p:spPr>
        <p:txBody>
          <a:bodyPr/>
          <a:lstStyle/>
          <a:p>
            <a:pPr algn="ctr"/>
            <a:r>
              <a:rPr lang="en-US" sz="4400" b="0">
                <a:solidFill>
                  <a:srgbClr val="000000"/>
                </a:solidFill>
                <a:ea typeface="ＭＳ Ｐゴシック" charset="0"/>
              </a:rPr>
              <a:t>Lithium Aluminum Hydride</a:t>
            </a:r>
          </a:p>
        </p:txBody>
      </p:sp>
      <p:sp>
        <p:nvSpPr>
          <p:cNvPr id="3" name="Rectangle 3"/>
          <p:cNvSpPr txBox="1">
            <a:spLocks noChangeArrowheads="1"/>
          </p:cNvSpPr>
          <p:nvPr/>
        </p:nvSpPr>
        <p:spPr bwMode="auto">
          <a:xfrm>
            <a:off x="457200" y="1981200"/>
            <a:ext cx="8191500" cy="383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ea typeface="ＭＳ Ｐゴシック" charset="0"/>
              </a:rPr>
              <a:t>Stronger reducing agent than sodium </a:t>
            </a:r>
            <a:r>
              <a:rPr lang="en-US" dirty="0" err="1" smtClean="0">
                <a:ea typeface="ＭＳ Ｐゴシック" charset="0"/>
              </a:rPr>
              <a:t>borohydride</a:t>
            </a:r>
            <a:endParaRPr lang="en-US" dirty="0" smtClean="0">
              <a:ea typeface="ＭＳ Ｐゴシック" charset="0"/>
            </a:endParaRPr>
          </a:p>
          <a:p>
            <a:r>
              <a:rPr lang="en-US" dirty="0" smtClean="0">
                <a:ea typeface="ＭＳ Ｐゴシック" charset="0"/>
              </a:rPr>
              <a:t>Dangerous to work with</a:t>
            </a:r>
          </a:p>
          <a:p>
            <a:r>
              <a:rPr lang="en-US" dirty="0" smtClean="0">
                <a:ea typeface="ＭＳ Ｐゴシック" charset="0"/>
              </a:rPr>
              <a:t>Reduces ketones and aldehydes into the corresponding alcohol</a:t>
            </a:r>
          </a:p>
          <a:p>
            <a:r>
              <a:rPr lang="en-US" dirty="0" smtClean="0">
                <a:ea typeface="ＭＳ Ｐゴシック" charset="0"/>
              </a:rPr>
              <a:t>Converts esters and carboxylic acids to 1</a:t>
            </a:r>
            <a:r>
              <a:rPr lang="en-US" dirty="0" smtClean="0">
                <a:ea typeface="Calibri"/>
              </a:rPr>
              <a:t>°</a:t>
            </a:r>
            <a:r>
              <a:rPr lang="en-US" dirty="0" smtClean="0"/>
              <a:t> </a:t>
            </a:r>
            <a:r>
              <a:rPr lang="en-US" dirty="0" smtClean="0">
                <a:ea typeface="ＭＳ Ｐゴシック" charset="0"/>
              </a:rPr>
              <a:t>alcohols</a:t>
            </a:r>
            <a:endParaRPr lang="en-US" dirty="0">
              <a:ea typeface="ＭＳ Ｐゴシック" charset="0"/>
            </a:endParaRPr>
          </a:p>
        </p:txBody>
      </p:sp>
    </p:spTree>
    <p:extLst>
      <p:ext uri="{BB962C8B-B14F-4D97-AF65-F5344CB8AC3E}">
        <p14:creationId xmlns:p14="http://schemas.microsoft.com/office/powerpoint/2010/main" val="3098491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chemeClr val="tx1"/>
                </a:solidFill>
                <a:ea typeface="ＭＳ Ｐゴシック" charset="0"/>
              </a:rPr>
              <a:t>Examples of Classifications</a:t>
            </a:r>
          </a:p>
        </p:txBody>
      </p:sp>
      <p:grpSp>
        <p:nvGrpSpPr>
          <p:cNvPr id="3" name="Group 65"/>
          <p:cNvGrpSpPr>
            <a:grpSpLocks/>
          </p:cNvGrpSpPr>
          <p:nvPr/>
        </p:nvGrpSpPr>
        <p:grpSpPr bwMode="auto">
          <a:xfrm>
            <a:off x="1050925" y="4191000"/>
            <a:ext cx="1806575" cy="1438275"/>
            <a:chOff x="1056" y="2640"/>
            <a:chExt cx="1138" cy="906"/>
          </a:xfrm>
        </p:grpSpPr>
        <p:grpSp>
          <p:nvGrpSpPr>
            <p:cNvPr id="4" name="Group 8"/>
            <p:cNvGrpSpPr>
              <a:grpSpLocks noChangeAspect="1"/>
            </p:cNvGrpSpPr>
            <p:nvPr/>
          </p:nvGrpSpPr>
          <p:grpSpPr bwMode="auto">
            <a:xfrm>
              <a:off x="1056" y="2640"/>
              <a:ext cx="1138" cy="906"/>
              <a:chOff x="2880" y="1392"/>
              <a:chExt cx="1138" cy="906"/>
            </a:xfrm>
          </p:grpSpPr>
          <p:sp>
            <p:nvSpPr>
              <p:cNvPr id="6" name="AutoShape 9"/>
              <p:cNvSpPr>
                <a:spLocks noChangeAspect="1" noChangeArrowheads="1" noTextEdit="1"/>
              </p:cNvSpPr>
              <p:nvPr/>
            </p:nvSpPr>
            <p:spPr bwMode="auto">
              <a:xfrm>
                <a:off x="2880" y="1392"/>
                <a:ext cx="113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10"/>
              <p:cNvSpPr>
                <a:spLocks noChangeArrowheads="1"/>
              </p:cNvSpPr>
              <p:nvPr/>
            </p:nvSpPr>
            <p:spPr bwMode="auto">
              <a:xfrm>
                <a:off x="2948"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8" name="Rectangle 11"/>
              <p:cNvSpPr>
                <a:spLocks noChangeArrowheads="1"/>
              </p:cNvSpPr>
              <p:nvPr/>
            </p:nvSpPr>
            <p:spPr bwMode="auto">
              <a:xfrm>
                <a:off x="3064"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9" name="Rectangle 12"/>
              <p:cNvSpPr>
                <a:spLocks noChangeArrowheads="1"/>
              </p:cNvSpPr>
              <p:nvPr/>
            </p:nvSpPr>
            <p:spPr bwMode="auto">
              <a:xfrm>
                <a:off x="3180" y="180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0" name="Rectangle 13"/>
              <p:cNvSpPr>
                <a:spLocks noChangeArrowheads="1"/>
              </p:cNvSpPr>
              <p:nvPr/>
            </p:nvSpPr>
            <p:spPr bwMode="auto">
              <a:xfrm>
                <a:off x="3435"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1" name="Rectangle 14"/>
              <p:cNvSpPr>
                <a:spLocks noChangeArrowheads="1"/>
              </p:cNvSpPr>
              <p:nvPr/>
            </p:nvSpPr>
            <p:spPr bwMode="auto">
              <a:xfrm>
                <a:off x="3435" y="1453"/>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2" name="Rectangle 15"/>
              <p:cNvSpPr>
                <a:spLocks noChangeArrowheads="1"/>
              </p:cNvSpPr>
              <p:nvPr/>
            </p:nvSpPr>
            <p:spPr bwMode="auto">
              <a:xfrm>
                <a:off x="3551" y="1453"/>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3" name="Rectangle 16"/>
              <p:cNvSpPr>
                <a:spLocks noChangeArrowheads="1"/>
              </p:cNvSpPr>
              <p:nvPr/>
            </p:nvSpPr>
            <p:spPr bwMode="auto">
              <a:xfrm>
                <a:off x="3667" y="152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4" name="Rectangle 17"/>
              <p:cNvSpPr>
                <a:spLocks noChangeArrowheads="1"/>
              </p:cNvSpPr>
              <p:nvPr/>
            </p:nvSpPr>
            <p:spPr bwMode="auto">
              <a:xfrm>
                <a:off x="3435" y="2015"/>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C</a:t>
                </a:r>
                <a:endParaRPr lang="en-US"/>
              </a:p>
            </p:txBody>
          </p:sp>
          <p:sp>
            <p:nvSpPr>
              <p:cNvPr id="15" name="Rectangle 18"/>
              <p:cNvSpPr>
                <a:spLocks noChangeArrowheads="1"/>
              </p:cNvSpPr>
              <p:nvPr/>
            </p:nvSpPr>
            <p:spPr bwMode="auto">
              <a:xfrm>
                <a:off x="3551" y="2015"/>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6" name="Rectangle 19"/>
              <p:cNvSpPr>
                <a:spLocks noChangeArrowheads="1"/>
              </p:cNvSpPr>
              <p:nvPr/>
            </p:nvSpPr>
            <p:spPr bwMode="auto">
              <a:xfrm>
                <a:off x="3667" y="208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17" name="Rectangle 20"/>
              <p:cNvSpPr>
                <a:spLocks noChangeArrowheads="1"/>
              </p:cNvSpPr>
              <p:nvPr/>
            </p:nvSpPr>
            <p:spPr bwMode="auto">
              <a:xfrm>
                <a:off x="3710" y="1734"/>
                <a:ext cx="13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O</a:t>
                </a:r>
                <a:endParaRPr lang="en-US"/>
              </a:p>
            </p:txBody>
          </p:sp>
          <p:sp>
            <p:nvSpPr>
              <p:cNvPr id="18" name="Rectangle 21"/>
              <p:cNvSpPr>
                <a:spLocks noChangeArrowheads="1"/>
              </p:cNvSpPr>
              <p:nvPr/>
            </p:nvSpPr>
            <p:spPr bwMode="auto">
              <a:xfrm>
                <a:off x="3837" y="1734"/>
                <a:ext cx="12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H</a:t>
                </a:r>
                <a:endParaRPr lang="en-US"/>
              </a:p>
            </p:txBody>
          </p:sp>
          <p:sp>
            <p:nvSpPr>
              <p:cNvPr id="19" name="Line 22"/>
              <p:cNvSpPr>
                <a:spLocks noChangeShapeType="1"/>
              </p:cNvSpPr>
              <p:nvPr/>
            </p:nvSpPr>
            <p:spPr bwMode="auto">
              <a:xfrm>
                <a:off x="3254" y="1834"/>
                <a:ext cx="171"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3"/>
              <p:cNvSpPr>
                <a:spLocks noChangeShapeType="1"/>
              </p:cNvSpPr>
              <p:nvPr/>
            </p:nvSpPr>
            <p:spPr bwMode="auto">
              <a:xfrm flipV="1">
                <a:off x="3493" y="1632"/>
                <a:ext cx="0" cy="12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4"/>
              <p:cNvSpPr>
                <a:spLocks noChangeShapeType="1"/>
              </p:cNvSpPr>
              <p:nvPr/>
            </p:nvSpPr>
            <p:spPr bwMode="auto">
              <a:xfrm>
                <a:off x="3493" y="1913"/>
                <a:ext cx="0" cy="12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5"/>
              <p:cNvSpPr>
                <a:spLocks noChangeShapeType="1"/>
              </p:cNvSpPr>
              <p:nvPr/>
            </p:nvSpPr>
            <p:spPr bwMode="auto">
              <a:xfrm>
                <a:off x="3562" y="1834"/>
                <a:ext cx="13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Text Box 62"/>
            <p:cNvSpPr txBox="1">
              <a:spLocks noChangeArrowheads="1"/>
            </p:cNvSpPr>
            <p:nvPr/>
          </p:nvSpPr>
          <p:spPr bwMode="auto">
            <a:xfrm>
              <a:off x="1632" y="2880"/>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grpSp>
        <p:nvGrpSpPr>
          <p:cNvPr id="23" name="Group 67"/>
          <p:cNvGrpSpPr>
            <a:grpSpLocks/>
          </p:cNvGrpSpPr>
          <p:nvPr/>
        </p:nvGrpSpPr>
        <p:grpSpPr bwMode="auto">
          <a:xfrm>
            <a:off x="5105400" y="1981201"/>
            <a:ext cx="2590800" cy="1223963"/>
            <a:chOff x="3216" y="1296"/>
            <a:chExt cx="1632" cy="771"/>
          </a:xfrm>
        </p:grpSpPr>
        <p:grpSp>
          <p:nvGrpSpPr>
            <p:cNvPr id="24" name="Group 45"/>
            <p:cNvGrpSpPr>
              <a:grpSpLocks noChangeAspect="1"/>
            </p:cNvGrpSpPr>
            <p:nvPr/>
          </p:nvGrpSpPr>
          <p:grpSpPr bwMode="auto">
            <a:xfrm>
              <a:off x="3216" y="1296"/>
              <a:ext cx="1632" cy="634"/>
              <a:chOff x="2880" y="2736"/>
              <a:chExt cx="1632" cy="634"/>
            </a:xfrm>
          </p:grpSpPr>
          <p:sp>
            <p:nvSpPr>
              <p:cNvPr id="26" name="AutoShape 44"/>
              <p:cNvSpPr>
                <a:spLocks noChangeAspect="1" noChangeArrowheads="1" noTextEdit="1"/>
              </p:cNvSpPr>
              <p:nvPr/>
            </p:nvSpPr>
            <p:spPr bwMode="auto">
              <a:xfrm>
                <a:off x="2880" y="2736"/>
                <a:ext cx="16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Rectangle 46"/>
              <p:cNvSpPr>
                <a:spLocks noChangeArrowheads="1"/>
              </p:cNvSpPr>
              <p:nvPr/>
            </p:nvSpPr>
            <p:spPr bwMode="auto">
              <a:xfrm>
                <a:off x="29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28" name="Rectangle 47"/>
              <p:cNvSpPr>
                <a:spLocks noChangeArrowheads="1"/>
              </p:cNvSpPr>
              <p:nvPr/>
            </p:nvSpPr>
            <p:spPr bwMode="auto">
              <a:xfrm>
                <a:off x="30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29" name="Rectangle 48"/>
              <p:cNvSpPr>
                <a:spLocks noChangeArrowheads="1"/>
              </p:cNvSpPr>
              <p:nvPr/>
            </p:nvSpPr>
            <p:spPr bwMode="auto">
              <a:xfrm>
                <a:off x="31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30" name="Rectangle 49"/>
              <p:cNvSpPr>
                <a:spLocks noChangeArrowheads="1"/>
              </p:cNvSpPr>
              <p:nvPr/>
            </p:nvSpPr>
            <p:spPr bwMode="auto">
              <a:xfrm>
                <a:off x="3446"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1" name="Rectangle 50"/>
              <p:cNvSpPr>
                <a:spLocks noChangeArrowheads="1"/>
              </p:cNvSpPr>
              <p:nvPr/>
            </p:nvSpPr>
            <p:spPr bwMode="auto">
              <a:xfrm>
                <a:off x="3564"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2" name="Rectangle 51"/>
              <p:cNvSpPr>
                <a:spLocks noChangeArrowheads="1"/>
              </p:cNvSpPr>
              <p:nvPr/>
            </p:nvSpPr>
            <p:spPr bwMode="auto">
              <a:xfrm>
                <a:off x="3440" y="2798"/>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O</a:t>
                </a:r>
                <a:endParaRPr lang="en-US"/>
              </a:p>
            </p:txBody>
          </p:sp>
          <p:sp>
            <p:nvSpPr>
              <p:cNvPr id="33" name="Rectangle 52"/>
              <p:cNvSpPr>
                <a:spLocks noChangeArrowheads="1"/>
              </p:cNvSpPr>
              <p:nvPr/>
            </p:nvSpPr>
            <p:spPr bwMode="auto">
              <a:xfrm>
                <a:off x="3569" y="2798"/>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4" name="Rectangle 53"/>
              <p:cNvSpPr>
                <a:spLocks noChangeArrowheads="1"/>
              </p:cNvSpPr>
              <p:nvPr/>
            </p:nvSpPr>
            <p:spPr bwMode="auto">
              <a:xfrm>
                <a:off x="38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5" name="Rectangle 54"/>
              <p:cNvSpPr>
                <a:spLocks noChangeArrowheads="1"/>
              </p:cNvSpPr>
              <p:nvPr/>
            </p:nvSpPr>
            <p:spPr bwMode="auto">
              <a:xfrm>
                <a:off x="39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6" name="Rectangle 55"/>
              <p:cNvSpPr>
                <a:spLocks noChangeArrowheads="1"/>
              </p:cNvSpPr>
              <p:nvPr/>
            </p:nvSpPr>
            <p:spPr bwMode="auto">
              <a:xfrm>
                <a:off x="40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a:t>
                </a:r>
                <a:endParaRPr lang="en-US"/>
              </a:p>
            </p:txBody>
          </p:sp>
          <p:sp>
            <p:nvSpPr>
              <p:cNvPr id="37" name="Rectangle 56"/>
              <p:cNvSpPr>
                <a:spLocks noChangeArrowheads="1"/>
              </p:cNvSpPr>
              <p:nvPr/>
            </p:nvSpPr>
            <p:spPr bwMode="auto">
              <a:xfrm>
                <a:off x="4150"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C</a:t>
                </a:r>
                <a:endParaRPr lang="en-US"/>
              </a:p>
            </p:txBody>
          </p:sp>
          <p:sp>
            <p:nvSpPr>
              <p:cNvPr id="38" name="Rectangle 57"/>
              <p:cNvSpPr>
                <a:spLocks noChangeArrowheads="1"/>
              </p:cNvSpPr>
              <p:nvPr/>
            </p:nvSpPr>
            <p:spPr bwMode="auto">
              <a:xfrm>
                <a:off x="4268" y="308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H</a:t>
                </a:r>
                <a:endParaRPr lang="en-US"/>
              </a:p>
            </p:txBody>
          </p:sp>
          <p:sp>
            <p:nvSpPr>
              <p:cNvPr id="39" name="Rectangle 58"/>
              <p:cNvSpPr>
                <a:spLocks noChangeArrowheads="1"/>
              </p:cNvSpPr>
              <p:nvPr/>
            </p:nvSpPr>
            <p:spPr bwMode="auto">
              <a:xfrm>
                <a:off x="4386" y="31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3</a:t>
                </a:r>
                <a:endParaRPr lang="en-US"/>
              </a:p>
            </p:txBody>
          </p:sp>
          <p:sp>
            <p:nvSpPr>
              <p:cNvPr id="40" name="Line 59"/>
              <p:cNvSpPr>
                <a:spLocks noChangeShapeType="1"/>
              </p:cNvSpPr>
              <p:nvPr/>
            </p:nvSpPr>
            <p:spPr bwMode="auto">
              <a:xfrm>
                <a:off x="3261" y="3187"/>
                <a:ext cx="174"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0"/>
              <p:cNvSpPr>
                <a:spLocks noChangeShapeType="1"/>
              </p:cNvSpPr>
              <p:nvPr/>
            </p:nvSpPr>
            <p:spPr bwMode="auto">
              <a:xfrm flipV="1">
                <a:off x="3505" y="2981"/>
                <a:ext cx="0"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1"/>
              <p:cNvSpPr>
                <a:spLocks noChangeShapeType="1"/>
              </p:cNvSpPr>
              <p:nvPr/>
            </p:nvSpPr>
            <p:spPr bwMode="auto">
              <a:xfrm>
                <a:off x="3704" y="3187"/>
                <a:ext cx="13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Text Box 63"/>
            <p:cNvSpPr txBox="1">
              <a:spLocks noChangeArrowheads="1"/>
            </p:cNvSpPr>
            <p:nvPr/>
          </p:nvSpPr>
          <p:spPr bwMode="auto">
            <a:xfrm>
              <a:off x="3744" y="1776"/>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grpSp>
        <p:nvGrpSpPr>
          <p:cNvPr id="43" name="Group 66"/>
          <p:cNvGrpSpPr>
            <a:grpSpLocks/>
          </p:cNvGrpSpPr>
          <p:nvPr/>
        </p:nvGrpSpPr>
        <p:grpSpPr bwMode="auto">
          <a:xfrm>
            <a:off x="914400" y="1981201"/>
            <a:ext cx="2678113" cy="1300163"/>
            <a:chOff x="528" y="1296"/>
            <a:chExt cx="1687" cy="819"/>
          </a:xfrm>
        </p:grpSpPr>
        <p:grpSp>
          <p:nvGrpSpPr>
            <p:cNvPr id="44" name="Group 27"/>
            <p:cNvGrpSpPr>
              <a:grpSpLocks noChangeAspect="1"/>
            </p:cNvGrpSpPr>
            <p:nvPr/>
          </p:nvGrpSpPr>
          <p:grpSpPr bwMode="auto">
            <a:xfrm>
              <a:off x="528" y="1296"/>
              <a:ext cx="1687" cy="677"/>
              <a:chOff x="384" y="1344"/>
              <a:chExt cx="1687" cy="677"/>
            </a:xfrm>
          </p:grpSpPr>
          <p:sp>
            <p:nvSpPr>
              <p:cNvPr id="46" name="AutoShape 26"/>
              <p:cNvSpPr>
                <a:spLocks noChangeAspect="1" noChangeArrowheads="1" noTextEdit="1"/>
              </p:cNvSpPr>
              <p:nvPr/>
            </p:nvSpPr>
            <p:spPr bwMode="auto">
              <a:xfrm>
                <a:off x="384" y="1344"/>
                <a:ext cx="1687"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28"/>
              <p:cNvSpPr>
                <a:spLocks noChangeArrowheads="1"/>
              </p:cNvSpPr>
              <p:nvPr/>
            </p:nvSpPr>
            <p:spPr bwMode="auto">
              <a:xfrm>
                <a:off x="45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48" name="Rectangle 29"/>
              <p:cNvSpPr>
                <a:spLocks noChangeArrowheads="1"/>
              </p:cNvSpPr>
              <p:nvPr/>
            </p:nvSpPr>
            <p:spPr bwMode="auto">
              <a:xfrm>
                <a:off x="585"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49" name="Rectangle 30"/>
              <p:cNvSpPr>
                <a:spLocks noChangeArrowheads="1"/>
              </p:cNvSpPr>
              <p:nvPr/>
            </p:nvSpPr>
            <p:spPr bwMode="auto">
              <a:xfrm>
                <a:off x="711" y="1791"/>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3</a:t>
                </a:r>
                <a:endParaRPr lang="en-US"/>
              </a:p>
            </p:txBody>
          </p:sp>
          <p:sp>
            <p:nvSpPr>
              <p:cNvPr id="50" name="Rectangle 31"/>
              <p:cNvSpPr>
                <a:spLocks noChangeArrowheads="1"/>
              </p:cNvSpPr>
              <p:nvPr/>
            </p:nvSpPr>
            <p:spPr bwMode="auto">
              <a:xfrm>
                <a:off x="98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1" name="Rectangle 32"/>
              <p:cNvSpPr>
                <a:spLocks noChangeArrowheads="1"/>
              </p:cNvSpPr>
              <p:nvPr/>
            </p:nvSpPr>
            <p:spPr bwMode="auto">
              <a:xfrm>
                <a:off x="1115"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2" name="Rectangle 33"/>
              <p:cNvSpPr>
                <a:spLocks noChangeArrowheads="1"/>
              </p:cNvSpPr>
              <p:nvPr/>
            </p:nvSpPr>
            <p:spPr bwMode="auto">
              <a:xfrm>
                <a:off x="989" y="1410"/>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3" name="Rectangle 34"/>
              <p:cNvSpPr>
                <a:spLocks noChangeArrowheads="1"/>
              </p:cNvSpPr>
              <p:nvPr/>
            </p:nvSpPr>
            <p:spPr bwMode="auto">
              <a:xfrm>
                <a:off x="1115" y="1410"/>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4" name="Rectangle 35"/>
              <p:cNvSpPr>
                <a:spLocks noChangeArrowheads="1"/>
              </p:cNvSpPr>
              <p:nvPr/>
            </p:nvSpPr>
            <p:spPr bwMode="auto">
              <a:xfrm>
                <a:off x="1241" y="1485"/>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3</a:t>
                </a:r>
                <a:endParaRPr lang="en-US"/>
              </a:p>
            </p:txBody>
          </p:sp>
          <p:sp>
            <p:nvSpPr>
              <p:cNvPr id="55" name="Rectangle 36"/>
              <p:cNvSpPr>
                <a:spLocks noChangeArrowheads="1"/>
              </p:cNvSpPr>
              <p:nvPr/>
            </p:nvSpPr>
            <p:spPr bwMode="auto">
              <a:xfrm>
                <a:off x="1420"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C</a:t>
                </a:r>
                <a:endParaRPr lang="en-US"/>
              </a:p>
            </p:txBody>
          </p:sp>
          <p:sp>
            <p:nvSpPr>
              <p:cNvPr id="56" name="Rectangle 37"/>
              <p:cNvSpPr>
                <a:spLocks noChangeArrowheads="1"/>
              </p:cNvSpPr>
              <p:nvPr/>
            </p:nvSpPr>
            <p:spPr bwMode="auto">
              <a:xfrm>
                <a:off x="1547"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57" name="Rectangle 38"/>
              <p:cNvSpPr>
                <a:spLocks noChangeArrowheads="1"/>
              </p:cNvSpPr>
              <p:nvPr/>
            </p:nvSpPr>
            <p:spPr bwMode="auto">
              <a:xfrm>
                <a:off x="1673" y="1791"/>
                <a:ext cx="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2</a:t>
                </a:r>
                <a:endParaRPr lang="en-US"/>
              </a:p>
            </p:txBody>
          </p:sp>
          <p:sp>
            <p:nvSpPr>
              <p:cNvPr id="58" name="Rectangle 39"/>
              <p:cNvSpPr>
                <a:spLocks noChangeArrowheads="1"/>
              </p:cNvSpPr>
              <p:nvPr/>
            </p:nvSpPr>
            <p:spPr bwMode="auto">
              <a:xfrm>
                <a:off x="1742" y="171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O</a:t>
                </a:r>
                <a:endParaRPr lang="en-US"/>
              </a:p>
            </p:txBody>
          </p:sp>
          <p:sp>
            <p:nvSpPr>
              <p:cNvPr id="59" name="Rectangle 40"/>
              <p:cNvSpPr>
                <a:spLocks noChangeArrowheads="1"/>
              </p:cNvSpPr>
              <p:nvPr/>
            </p:nvSpPr>
            <p:spPr bwMode="auto">
              <a:xfrm>
                <a:off x="1879" y="171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H</a:t>
                </a:r>
                <a:endParaRPr lang="en-US"/>
              </a:p>
            </p:txBody>
          </p:sp>
          <p:sp>
            <p:nvSpPr>
              <p:cNvPr id="60" name="Line 41"/>
              <p:cNvSpPr>
                <a:spLocks noChangeShapeType="1"/>
              </p:cNvSpPr>
              <p:nvPr/>
            </p:nvSpPr>
            <p:spPr bwMode="auto">
              <a:xfrm>
                <a:off x="791" y="1826"/>
                <a:ext cx="186"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2"/>
              <p:cNvSpPr>
                <a:spLocks noChangeShapeType="1"/>
              </p:cNvSpPr>
              <p:nvPr/>
            </p:nvSpPr>
            <p:spPr bwMode="auto">
              <a:xfrm flipV="1">
                <a:off x="1052" y="1606"/>
                <a:ext cx="0" cy="13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43"/>
              <p:cNvSpPr>
                <a:spLocks noChangeShapeType="1"/>
              </p:cNvSpPr>
              <p:nvPr/>
            </p:nvSpPr>
            <p:spPr bwMode="auto">
              <a:xfrm>
                <a:off x="1264" y="1826"/>
                <a:ext cx="145"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 name="Text Box 64"/>
            <p:cNvSpPr txBox="1">
              <a:spLocks noChangeArrowheads="1"/>
            </p:cNvSpPr>
            <p:nvPr/>
          </p:nvSpPr>
          <p:spPr bwMode="auto">
            <a:xfrm>
              <a:off x="1536" y="1824"/>
              <a:ext cx="2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b="1" dirty="0">
                  <a:solidFill>
                    <a:srgbClr val="0000FF"/>
                  </a:solidFill>
                </a:rPr>
                <a:t>*</a:t>
              </a:r>
            </a:p>
          </p:txBody>
        </p:sp>
      </p:grpSp>
      <p:sp>
        <p:nvSpPr>
          <p:cNvPr id="63" name="Text Box 68"/>
          <p:cNvSpPr txBox="1">
            <a:spLocks noChangeArrowheads="1"/>
          </p:cNvSpPr>
          <p:nvPr/>
        </p:nvSpPr>
        <p:spPr bwMode="auto">
          <a:xfrm>
            <a:off x="1143000" y="3352800"/>
            <a:ext cx="2102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Primary alcohol</a:t>
            </a:r>
          </a:p>
        </p:txBody>
      </p:sp>
      <p:sp>
        <p:nvSpPr>
          <p:cNvPr id="64" name="Text Box 69"/>
          <p:cNvSpPr txBox="1">
            <a:spLocks noChangeArrowheads="1"/>
          </p:cNvSpPr>
          <p:nvPr/>
        </p:nvSpPr>
        <p:spPr bwMode="auto">
          <a:xfrm>
            <a:off x="5181600" y="3352800"/>
            <a:ext cx="24325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latin typeface="+mn-lt"/>
              </a:rPr>
              <a:t>Secondary alcohol</a:t>
            </a:r>
          </a:p>
        </p:txBody>
      </p:sp>
      <p:graphicFrame>
        <p:nvGraphicFramePr>
          <p:cNvPr id="65" name="Object 70"/>
          <p:cNvGraphicFramePr>
            <a:graphicFrameLocks noChangeAspect="1"/>
          </p:cNvGraphicFramePr>
          <p:nvPr/>
        </p:nvGraphicFramePr>
        <p:xfrm>
          <a:off x="5486400" y="4419600"/>
          <a:ext cx="1447800" cy="1020763"/>
        </p:xfrm>
        <a:graphic>
          <a:graphicData uri="http://schemas.openxmlformats.org/presentationml/2006/ole">
            <mc:AlternateContent xmlns:mc="http://schemas.openxmlformats.org/markup-compatibility/2006">
              <mc:Choice xmlns:v="urn:schemas-microsoft-com:vml" Requires="v">
                <p:oleObj spid="_x0000_s4214" name="Document" r:id="rId4" imgW="1323975" imgH="933450" progId="ChemWindow.Document">
                  <p:embed/>
                </p:oleObj>
              </mc:Choice>
              <mc:Fallback>
                <p:oleObj name="Document" r:id="rId4" imgW="1323975" imgH="933450"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1447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65372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30188"/>
            <a:ext cx="7848600" cy="1143000"/>
          </a:xfrm>
        </p:spPr>
        <p:txBody>
          <a:bodyPr/>
          <a:lstStyle/>
          <a:p>
            <a:pPr algn="ctr"/>
            <a:r>
              <a:rPr lang="en-US" sz="4400" b="0" dirty="0">
                <a:solidFill>
                  <a:srgbClr val="000000"/>
                </a:solidFill>
                <a:ea typeface="ＭＳ Ｐゴシック" charset="0"/>
              </a:rPr>
              <a:t>Reduction with LiAlH</a:t>
            </a:r>
            <a:r>
              <a:rPr lang="en-US" sz="4400" b="0" baseline="-20000" dirty="0">
                <a:solidFill>
                  <a:srgbClr val="000000"/>
                </a:solidFill>
                <a:ea typeface="ＭＳ Ｐゴシック" charset="0"/>
              </a:rPr>
              <a:t>4</a:t>
            </a:r>
          </a:p>
        </p:txBody>
      </p:sp>
      <p:sp>
        <p:nvSpPr>
          <p:cNvPr id="4" name="Rectangle 5"/>
          <p:cNvSpPr txBox="1">
            <a:spLocks noChangeArrowheads="1"/>
          </p:cNvSpPr>
          <p:nvPr/>
        </p:nvSpPr>
        <p:spPr>
          <a:xfrm>
            <a:off x="457199" y="4114800"/>
            <a:ext cx="8201359"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ea typeface="ＭＳ Ｐゴシック" charset="0"/>
              </a:rPr>
              <a:t>The LiAlH</a:t>
            </a:r>
            <a:r>
              <a:rPr lang="en-US" sz="2800" baseline="-20000" dirty="0" smtClean="0">
                <a:ea typeface="ＭＳ Ｐゴシック" charset="0"/>
              </a:rPr>
              <a:t>4</a:t>
            </a:r>
            <a:r>
              <a:rPr lang="en-US" sz="2800" dirty="0" smtClean="0">
                <a:ea typeface="ＭＳ Ｐゴシック" charset="0"/>
              </a:rPr>
              <a:t> (or LAH) will add two hydrides to the ester to form the primary alkyl halide.</a:t>
            </a:r>
          </a:p>
          <a:p>
            <a:r>
              <a:rPr lang="en-US" sz="2800" dirty="0" smtClean="0">
                <a:ea typeface="ＭＳ Ｐゴシック" charset="0"/>
              </a:rPr>
              <a:t>The mechanism is similar to the attack of </a:t>
            </a:r>
            <a:r>
              <a:rPr lang="en-US" sz="2800" dirty="0" err="1" smtClean="0">
                <a:ea typeface="ＭＳ Ｐゴシック" charset="0"/>
              </a:rPr>
              <a:t>Grignards</a:t>
            </a:r>
            <a:r>
              <a:rPr lang="en-US" sz="2800" dirty="0" smtClean="0">
                <a:ea typeface="ＭＳ Ｐゴシック" charset="0"/>
              </a:rPr>
              <a:t> on esters.</a:t>
            </a:r>
            <a:endParaRPr lang="en-US" sz="2800" dirty="0">
              <a:ea typeface="ＭＳ Ｐゴシック" charset="0"/>
            </a:endParaRPr>
          </a:p>
        </p:txBody>
      </p:sp>
      <p:pic>
        <p:nvPicPr>
          <p:cNvPr id="6" name="Picture 5" descr="Ch10_slide59_equ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89100"/>
            <a:ext cx="6400800" cy="1739900"/>
          </a:xfrm>
          <a:prstGeom prst="rect">
            <a:avLst/>
          </a:prstGeom>
        </p:spPr>
      </p:pic>
    </p:spTree>
    <p:extLst>
      <p:ext uri="{BB962C8B-B14F-4D97-AF65-F5344CB8AC3E}">
        <p14:creationId xmlns:p14="http://schemas.microsoft.com/office/powerpoint/2010/main" val="1199755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Grp="1" noChangeArrowheads="1"/>
          </p:cNvSpPr>
          <p:nvPr>
            <p:ph type="title"/>
          </p:nvPr>
        </p:nvSpPr>
        <p:spPr>
          <a:xfrm>
            <a:off x="685800" y="230188"/>
            <a:ext cx="7848600" cy="1143000"/>
          </a:xfrm>
        </p:spPr>
        <p:txBody>
          <a:bodyPr/>
          <a:lstStyle/>
          <a:p>
            <a:pPr algn="ctr"/>
            <a:r>
              <a:rPr lang="en-US" sz="4400" b="0">
                <a:solidFill>
                  <a:srgbClr val="000000"/>
                </a:solidFill>
                <a:ea typeface="ＭＳ Ｐゴシック" charset="0"/>
              </a:rPr>
              <a:t>Reducing Agents</a:t>
            </a:r>
          </a:p>
        </p:txBody>
      </p:sp>
      <p:sp>
        <p:nvSpPr>
          <p:cNvPr id="3" name="Rectangle 5"/>
          <p:cNvSpPr txBox="1">
            <a:spLocks noChangeArrowheads="1"/>
          </p:cNvSpPr>
          <p:nvPr/>
        </p:nvSpPr>
        <p:spPr bwMode="auto">
          <a:xfrm>
            <a:off x="685800" y="1981200"/>
            <a:ext cx="3810000" cy="44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smtClean="0">
                <a:ea typeface="ＭＳ Ｐゴシック" charset="0"/>
              </a:rPr>
              <a:t>NaBH</a:t>
            </a:r>
            <a:r>
              <a:rPr lang="en-US" sz="2800" baseline="-25000" smtClean="0">
                <a:ea typeface="ＭＳ Ｐゴシック" charset="0"/>
              </a:rPr>
              <a:t>4</a:t>
            </a:r>
            <a:r>
              <a:rPr lang="en-US" sz="2800" smtClean="0">
                <a:ea typeface="ＭＳ Ｐゴシック" charset="0"/>
              </a:rPr>
              <a:t> can reduce aldehydes and ketones but not esters and carboxylic acids.</a:t>
            </a:r>
          </a:p>
          <a:p>
            <a:r>
              <a:rPr lang="en-US" sz="2800" smtClean="0">
                <a:ea typeface="ＭＳ Ｐゴシック" charset="0"/>
              </a:rPr>
              <a:t>LiAlH</a:t>
            </a:r>
            <a:r>
              <a:rPr lang="en-US" sz="2800" baseline="-25000" smtClean="0">
                <a:ea typeface="ＭＳ Ｐゴシック" charset="0"/>
              </a:rPr>
              <a:t>4</a:t>
            </a:r>
            <a:r>
              <a:rPr lang="en-US" sz="2800" smtClean="0">
                <a:ea typeface="ＭＳ Ｐゴシック" charset="0"/>
              </a:rPr>
              <a:t> is a stronger reducing agent and will reduce all carbonyls. </a:t>
            </a:r>
            <a:endParaRPr lang="en-US" sz="2800">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2737"/>
          <a:stretch/>
        </p:blipFill>
        <p:spPr bwMode="auto">
          <a:xfrm>
            <a:off x="5181600" y="1981200"/>
            <a:ext cx="2930525" cy="40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763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3600" b="0">
                <a:solidFill>
                  <a:srgbClr val="000000"/>
                </a:solidFill>
                <a:ea typeface="ＭＳ Ｐゴシック" charset="0"/>
              </a:rPr>
              <a:t>Comparison</a:t>
            </a:r>
          </a:p>
        </p:txBody>
      </p:sp>
      <p:pic>
        <p:nvPicPr>
          <p:cNvPr id="3" name="Picture 1"/>
          <p:cNvPicPr>
            <a:picLocks noChangeAspect="1"/>
          </p:cNvPicPr>
          <p:nvPr/>
        </p:nvPicPr>
        <p:blipFill rotWithShape="1">
          <a:blip r:embed="rId3">
            <a:extLst>
              <a:ext uri="{28A0092B-C50C-407E-A947-70E740481C1C}">
                <a14:useLocalDpi xmlns:a14="http://schemas.microsoft.com/office/drawing/2010/main" val="0"/>
              </a:ext>
            </a:extLst>
          </a:blip>
          <a:srcRect b="16058"/>
          <a:stretch/>
        </p:blipFill>
        <p:spPr bwMode="auto">
          <a:xfrm>
            <a:off x="292100" y="2075480"/>
            <a:ext cx="8534400" cy="104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rotWithShape="1">
          <a:blip r:embed="rId4">
            <a:extLst>
              <a:ext uri="{28A0092B-C50C-407E-A947-70E740481C1C}">
                <a14:useLocalDpi xmlns:a14="http://schemas.microsoft.com/office/drawing/2010/main" val="0"/>
              </a:ext>
            </a:extLst>
          </a:blip>
          <a:srcRect b="13628"/>
          <a:stretch/>
        </p:blipFill>
        <p:spPr bwMode="auto">
          <a:xfrm>
            <a:off x="304800" y="4095750"/>
            <a:ext cx="8534400" cy="106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783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Catalytic Hydrogenation</a:t>
            </a:r>
          </a:p>
        </p:txBody>
      </p:sp>
      <p:sp>
        <p:nvSpPr>
          <p:cNvPr id="3" name="Rectangle 3"/>
          <p:cNvSpPr txBox="1">
            <a:spLocks noChangeArrowheads="1"/>
          </p:cNvSpPr>
          <p:nvPr/>
        </p:nvSpPr>
        <p:spPr>
          <a:xfrm>
            <a:off x="457200" y="3810000"/>
            <a:ext cx="8001000" cy="2286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ct val="0"/>
              </a:spcBef>
            </a:pPr>
            <a:r>
              <a:rPr lang="en-US" sz="2400" dirty="0" smtClean="0">
                <a:solidFill>
                  <a:srgbClr val="000000"/>
                </a:solidFill>
                <a:ea typeface="ＭＳ Ｐゴシック" charset="0"/>
              </a:rPr>
              <a:t>Raney nickel is a hydrogen-rich nickel powder that is more reactive than </a:t>
            </a:r>
            <a:r>
              <a:rPr lang="en-US" sz="2400" dirty="0" err="1" smtClean="0">
                <a:solidFill>
                  <a:srgbClr val="000000"/>
                </a:solidFill>
                <a:ea typeface="ＭＳ Ｐゴシック" charset="0"/>
              </a:rPr>
              <a:t>Pd</a:t>
            </a:r>
            <a:r>
              <a:rPr lang="en-US" sz="2400" dirty="0" smtClean="0">
                <a:solidFill>
                  <a:srgbClr val="000000"/>
                </a:solidFill>
                <a:ea typeface="ＭＳ Ｐゴシック" charset="0"/>
              </a:rPr>
              <a:t> or </a:t>
            </a:r>
            <a:r>
              <a:rPr lang="en-US" sz="2400" dirty="0" err="1" smtClean="0">
                <a:solidFill>
                  <a:srgbClr val="000000"/>
                </a:solidFill>
                <a:ea typeface="ＭＳ Ｐゴシック" charset="0"/>
              </a:rPr>
              <a:t>Pt</a:t>
            </a:r>
            <a:r>
              <a:rPr lang="en-US" sz="2400" dirty="0" smtClean="0">
                <a:solidFill>
                  <a:srgbClr val="000000"/>
                </a:solidFill>
                <a:ea typeface="ＭＳ Ｐゴシック" charset="0"/>
              </a:rPr>
              <a:t> catalysts.  </a:t>
            </a:r>
          </a:p>
          <a:p>
            <a:pPr>
              <a:spcBef>
                <a:spcPts val="672"/>
              </a:spcBef>
            </a:pPr>
            <a:r>
              <a:rPr lang="en-US" sz="2400" dirty="0" smtClean="0">
                <a:solidFill>
                  <a:srgbClr val="000000"/>
                </a:solidFill>
                <a:ea typeface="ＭＳ Ｐゴシック" charset="0"/>
              </a:rPr>
              <a:t>This reaction is not commonly used because it will also reduce double and triple bonds that may be present in the molecule.  </a:t>
            </a:r>
            <a:endParaRPr lang="en-US" sz="2400"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528"/>
          <a:stretch/>
        </p:blipFill>
        <p:spPr bwMode="auto">
          <a:xfrm>
            <a:off x="1257300" y="1864958"/>
            <a:ext cx="6629400" cy="11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374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Selective Reductions</a:t>
            </a:r>
          </a:p>
        </p:txBody>
      </p:sp>
      <p:sp>
        <p:nvSpPr>
          <p:cNvPr id="3" name="Text Placeholder 9"/>
          <p:cNvSpPr txBox="1">
            <a:spLocks/>
          </p:cNvSpPr>
          <p:nvPr/>
        </p:nvSpPr>
        <p:spPr>
          <a:xfrm>
            <a:off x="457200" y="4495800"/>
            <a:ext cx="8001000" cy="160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solidFill>
                  <a:srgbClr val="000000"/>
                </a:solidFill>
                <a:ea typeface="ＭＳ Ｐゴシック" charset="0"/>
              </a:rPr>
              <a:t>Hydride reagents are more selective, so they are used more frequently for carbonyl reductions.</a:t>
            </a:r>
            <a:endParaRPr lang="en-US" dirty="0">
              <a:solidFill>
                <a:srgbClr val="000000"/>
              </a:solidFill>
              <a:ea typeface="ＭＳ Ｐゴシック" charset="0"/>
            </a:endParaRP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l="-167" t="328" r="167" b="4606"/>
          <a:stretch/>
        </p:blipFill>
        <p:spPr bwMode="auto">
          <a:xfrm>
            <a:off x="749300" y="1685117"/>
            <a:ext cx="7620000" cy="252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015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76300" y="230188"/>
            <a:ext cx="7391400" cy="1143000"/>
          </a:xfrm>
        </p:spPr>
        <p:txBody>
          <a:bodyPr/>
          <a:lstStyle/>
          <a:p>
            <a:pPr algn="ctr"/>
            <a:r>
              <a:rPr lang="en-US" sz="4400" b="0">
                <a:solidFill>
                  <a:srgbClr val="000000"/>
                </a:solidFill>
                <a:ea typeface="ＭＳ Ｐゴシック" charset="0"/>
              </a:rPr>
              <a:t>Phenol Nomenclature</a:t>
            </a:r>
          </a:p>
        </p:txBody>
      </p:sp>
      <p:sp>
        <p:nvSpPr>
          <p:cNvPr id="3" name="Rectangle 3"/>
          <p:cNvSpPr txBox="1">
            <a:spLocks noChangeArrowheads="1"/>
          </p:cNvSpPr>
          <p:nvPr/>
        </p:nvSpPr>
        <p:spPr bwMode="auto">
          <a:xfrm>
            <a:off x="372536" y="1328624"/>
            <a:ext cx="868680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smtClean="0">
                <a:ea typeface="ＭＳ Ｐゴシック" charset="0"/>
                <a:cs typeface="Arial" charset="0"/>
              </a:rPr>
              <a:t>The —</a:t>
            </a:r>
            <a:r>
              <a:rPr lang="en-US" sz="2600" dirty="0" smtClean="0">
                <a:ea typeface="ＭＳ Ｐゴシック" charset="0"/>
              </a:rPr>
              <a:t>OH group is assumed to be on carbon 1.</a:t>
            </a:r>
          </a:p>
          <a:p>
            <a:r>
              <a:rPr lang="en-US" sz="2600" dirty="0" smtClean="0">
                <a:ea typeface="ＭＳ Ｐゴシック" charset="0"/>
              </a:rPr>
              <a:t>For common names of </a:t>
            </a:r>
            <a:r>
              <a:rPr lang="en-US" sz="2600" dirty="0" err="1" smtClean="0">
                <a:ea typeface="ＭＳ Ｐゴシック" charset="0"/>
              </a:rPr>
              <a:t>disubstituted</a:t>
            </a:r>
            <a:r>
              <a:rPr lang="en-US" sz="2600" dirty="0" smtClean="0">
                <a:ea typeface="ＭＳ Ｐゴシック" charset="0"/>
              </a:rPr>
              <a:t> phenols, use </a:t>
            </a:r>
            <a:r>
              <a:rPr lang="en-US" sz="2600" i="1" dirty="0" err="1" smtClean="0">
                <a:ea typeface="ＭＳ Ｐゴシック" charset="0"/>
              </a:rPr>
              <a:t>ortho</a:t>
            </a:r>
            <a:r>
              <a:rPr lang="en-US" sz="2600" dirty="0" smtClean="0">
                <a:ea typeface="ＭＳ Ｐゴシック" charset="0"/>
              </a:rPr>
              <a:t>- for 1,2; </a:t>
            </a:r>
            <a:r>
              <a:rPr lang="en-US" sz="2600" i="1" dirty="0" smtClean="0">
                <a:ea typeface="ＭＳ Ｐゴシック" charset="0"/>
              </a:rPr>
              <a:t>meta</a:t>
            </a:r>
            <a:r>
              <a:rPr lang="en-US" sz="2600" dirty="0" smtClean="0">
                <a:ea typeface="ＭＳ Ｐゴシック" charset="0"/>
              </a:rPr>
              <a:t>- for 1,3; and </a:t>
            </a:r>
            <a:r>
              <a:rPr lang="en-US" sz="2600" i="1" dirty="0" err="1" smtClean="0">
                <a:ea typeface="ＭＳ Ｐゴシック" charset="0"/>
              </a:rPr>
              <a:t>para</a:t>
            </a:r>
            <a:r>
              <a:rPr lang="en-US" sz="2600" dirty="0" smtClean="0">
                <a:ea typeface="ＭＳ Ｐゴシック" charset="0"/>
              </a:rPr>
              <a:t>- for 1,4.</a:t>
            </a:r>
          </a:p>
          <a:p>
            <a:r>
              <a:rPr lang="en-US" sz="2600" dirty="0" smtClean="0">
                <a:ea typeface="ＭＳ Ｐゴシック" charset="0"/>
              </a:rPr>
              <a:t>Methyl phenols are cresols.</a:t>
            </a:r>
            <a:endParaRPr lang="en-US" sz="2600" dirty="0">
              <a:ea typeface="ＭＳ Ｐゴシック" charset="0"/>
            </a:endParaRPr>
          </a:p>
        </p:txBody>
      </p:sp>
      <p:sp>
        <p:nvSpPr>
          <p:cNvPr id="4" name="Text Box 5"/>
          <p:cNvSpPr txBox="1">
            <a:spLocks noChangeArrowheads="1"/>
          </p:cNvSpPr>
          <p:nvPr/>
        </p:nvSpPr>
        <p:spPr bwMode="auto">
          <a:xfrm>
            <a:off x="697927" y="5364290"/>
            <a:ext cx="33634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3-chlorophenol</a:t>
            </a:r>
          </a:p>
          <a:p>
            <a:pPr algn="ctr"/>
            <a:r>
              <a:rPr lang="en-US" i="1" dirty="0">
                <a:latin typeface="+mn-lt"/>
              </a:rPr>
              <a:t>(meta-</a:t>
            </a:r>
            <a:r>
              <a:rPr lang="en-US" i="1" dirty="0" err="1">
                <a:latin typeface="+mn-lt"/>
              </a:rPr>
              <a:t>chlorophenol</a:t>
            </a:r>
            <a:r>
              <a:rPr lang="en-US" i="1" dirty="0">
                <a:latin typeface="+mn-lt"/>
              </a:rPr>
              <a:t>)</a:t>
            </a:r>
          </a:p>
        </p:txBody>
      </p:sp>
      <p:sp>
        <p:nvSpPr>
          <p:cNvPr id="5" name="Text Box 8"/>
          <p:cNvSpPr txBox="1">
            <a:spLocks noChangeArrowheads="1"/>
          </p:cNvSpPr>
          <p:nvPr/>
        </p:nvSpPr>
        <p:spPr bwMode="auto">
          <a:xfrm>
            <a:off x="5410132" y="5364290"/>
            <a:ext cx="2597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a:r>
              <a:rPr lang="en-US" dirty="0">
                <a:solidFill>
                  <a:srgbClr val="262699"/>
                </a:solidFill>
                <a:latin typeface="+mn-lt"/>
              </a:rPr>
              <a:t>4-methylphenol</a:t>
            </a:r>
          </a:p>
          <a:p>
            <a:pPr algn="ctr"/>
            <a:r>
              <a:rPr lang="en-US" i="1" dirty="0">
                <a:latin typeface="+mn-lt"/>
              </a:rPr>
              <a:t>(</a:t>
            </a:r>
            <a:r>
              <a:rPr lang="en-US" i="1" dirty="0" err="1">
                <a:latin typeface="+mn-lt"/>
              </a:rPr>
              <a:t>para</a:t>
            </a:r>
            <a:r>
              <a:rPr lang="en-US" i="1" dirty="0">
                <a:latin typeface="+mn-lt"/>
              </a:rPr>
              <a:t>-cresol)</a:t>
            </a: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22804"/>
            <a:ext cx="1539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75204"/>
            <a:ext cx="22098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40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187"/>
            <a:ext cx="7924800" cy="722271"/>
          </a:xfrm>
        </p:spPr>
        <p:txBody>
          <a:bodyPr/>
          <a:lstStyle/>
          <a:p>
            <a:pPr algn="ctr"/>
            <a:r>
              <a:rPr lang="en-US" sz="4000" b="0" dirty="0">
                <a:solidFill>
                  <a:srgbClr val="000000"/>
                </a:solidFill>
                <a:ea typeface="ＭＳ Ｐゴシック" charset="0"/>
              </a:rPr>
              <a:t>Physical </a:t>
            </a:r>
            <a:r>
              <a:rPr lang="en-US" sz="4000" b="0" dirty="0" smtClean="0">
                <a:solidFill>
                  <a:srgbClr val="000000"/>
                </a:solidFill>
                <a:ea typeface="ＭＳ Ｐゴシック" charset="0"/>
              </a:rPr>
              <a:t>Properties of </a:t>
            </a:r>
            <a:r>
              <a:rPr lang="en-US" sz="4000" b="0" dirty="0">
                <a:solidFill>
                  <a:srgbClr val="000000"/>
                </a:solidFill>
                <a:ea typeface="ＭＳ Ｐゴシック" charset="0"/>
              </a:rPr>
              <a:t>Alcohols</a:t>
            </a:r>
          </a:p>
        </p:txBody>
      </p:sp>
      <p:pic>
        <p:nvPicPr>
          <p:cNvPr id="3" name="Picture 2" descr="10_02_Table.jpg"/>
          <p:cNvPicPr>
            <a:picLocks noChangeAspect="1"/>
          </p:cNvPicPr>
          <p:nvPr/>
        </p:nvPicPr>
        <p:blipFill rotWithShape="1">
          <a:blip r:embed="rId3">
            <a:extLst>
              <a:ext uri="{28A0092B-C50C-407E-A947-70E740481C1C}">
                <a14:useLocalDpi xmlns:a14="http://schemas.microsoft.com/office/drawing/2010/main" val="0"/>
              </a:ext>
            </a:extLst>
          </a:blip>
          <a:srcRect b="2701"/>
          <a:stretch/>
        </p:blipFill>
        <p:spPr>
          <a:xfrm>
            <a:off x="1171339" y="1061424"/>
            <a:ext cx="6801323" cy="5294117"/>
          </a:xfrm>
          <a:prstGeom prst="rect">
            <a:avLst/>
          </a:prstGeom>
        </p:spPr>
      </p:pic>
    </p:spTree>
    <p:extLst>
      <p:ext uri="{BB962C8B-B14F-4D97-AF65-F5344CB8AC3E}">
        <p14:creationId xmlns:p14="http://schemas.microsoft.com/office/powerpoint/2010/main" val="1656522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Boiling Points of Alcohols</a:t>
            </a:r>
          </a:p>
        </p:txBody>
      </p:sp>
      <p:sp>
        <p:nvSpPr>
          <p:cNvPr id="3" name="Rectangle 18"/>
          <p:cNvSpPr txBox="1">
            <a:spLocks noChangeArrowheads="1"/>
          </p:cNvSpPr>
          <p:nvPr/>
        </p:nvSpPr>
        <p:spPr>
          <a:xfrm>
            <a:off x="361953" y="4233334"/>
            <a:ext cx="8335696"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ＭＳ Ｐゴシック" pitchFamily="-110" charset="-128"/>
              </a:defRPr>
            </a:lvl5pPr>
            <a:lvl6pPr marL="2514600" indent="-228600" algn="l" rtl="0" eaLnBrk="0" fontAlgn="base" hangingPunct="0">
              <a:spcBef>
                <a:spcPct val="20000"/>
              </a:spcBef>
              <a:spcAft>
                <a:spcPct val="0"/>
              </a:spcAft>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sz="2000">
                <a:solidFill>
                  <a:schemeClr val="tx1"/>
                </a:solidFill>
                <a:latin typeface="+mn-lt"/>
              </a:defRPr>
            </a:lvl9pPr>
          </a:lstStyle>
          <a:p>
            <a:pPr>
              <a:lnSpc>
                <a:spcPct val="90000"/>
              </a:lnSpc>
              <a:defRPr/>
            </a:pPr>
            <a:r>
              <a:rPr lang="en-US" altLang="en-US" sz="2400" kern="0" dirty="0" smtClean="0">
                <a:solidFill>
                  <a:srgbClr val="000000"/>
                </a:solidFill>
              </a:rPr>
              <a:t>Alcohols have higher boiling points than ethers and alkanes because alcohols can form hydrogen bonds. </a:t>
            </a:r>
          </a:p>
          <a:p>
            <a:pPr>
              <a:lnSpc>
                <a:spcPct val="90000"/>
              </a:lnSpc>
              <a:defRPr/>
            </a:pPr>
            <a:r>
              <a:rPr lang="en-US" altLang="en-US" sz="2400" kern="0" dirty="0" smtClean="0">
                <a:solidFill>
                  <a:srgbClr val="000000"/>
                </a:solidFill>
              </a:rPr>
              <a:t>The stronger interaction between alcohol molecules will require more energy to break, resulting in a higher boiling point.</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9089"/>
          <a:stretch/>
        </p:blipFill>
        <p:spPr bwMode="auto">
          <a:xfrm>
            <a:off x="304800" y="1981200"/>
            <a:ext cx="8534400" cy="15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920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0188"/>
            <a:ext cx="7848600" cy="1143000"/>
          </a:xfrm>
        </p:spPr>
        <p:txBody>
          <a:bodyPr/>
          <a:lstStyle/>
          <a:p>
            <a:pPr algn="ctr"/>
            <a:r>
              <a:rPr lang="en-US" sz="4400" b="0">
                <a:solidFill>
                  <a:srgbClr val="000000"/>
                </a:solidFill>
                <a:ea typeface="ＭＳ Ｐゴシック" charset="0"/>
              </a:rPr>
              <a:t>Hydrogen Bonding</a:t>
            </a:r>
          </a:p>
        </p:txBody>
      </p:sp>
      <p:pic>
        <p:nvPicPr>
          <p:cNvPr id="3" name="Picture 2" descr="10_Pg467_UnFigure_2.jpg"/>
          <p:cNvPicPr>
            <a:picLocks noChangeAspect="1"/>
          </p:cNvPicPr>
          <p:nvPr/>
        </p:nvPicPr>
        <p:blipFill rotWithShape="1">
          <a:blip r:embed="rId3" cstate="print">
            <a:extLst>
              <a:ext uri="{28A0092B-C50C-407E-A947-70E740481C1C}">
                <a14:useLocalDpi xmlns:a14="http://schemas.microsoft.com/office/drawing/2010/main" val="0"/>
              </a:ext>
            </a:extLst>
          </a:blip>
          <a:srcRect b="2777"/>
          <a:stretch/>
        </p:blipFill>
        <p:spPr>
          <a:xfrm>
            <a:off x="2762291" y="1218609"/>
            <a:ext cx="3619418" cy="2568814"/>
          </a:xfrm>
          <a:prstGeom prst="rect">
            <a:avLst/>
          </a:prstGeom>
        </p:spPr>
      </p:pic>
      <p:pic>
        <p:nvPicPr>
          <p:cNvPr id="4" name="Picture 3" descr="10_Pg467_UnFigure_3.jpg"/>
          <p:cNvPicPr>
            <a:picLocks noChangeAspect="1"/>
          </p:cNvPicPr>
          <p:nvPr/>
        </p:nvPicPr>
        <p:blipFill rotWithShape="1">
          <a:blip r:embed="rId4">
            <a:extLst>
              <a:ext uri="{28A0092B-C50C-407E-A947-70E740481C1C}">
                <a14:useLocalDpi xmlns:a14="http://schemas.microsoft.com/office/drawing/2010/main" val="0"/>
              </a:ext>
            </a:extLst>
          </a:blip>
          <a:srcRect b="6039"/>
          <a:stretch/>
        </p:blipFill>
        <p:spPr>
          <a:xfrm>
            <a:off x="1045389" y="4149361"/>
            <a:ext cx="7053223" cy="2134932"/>
          </a:xfrm>
          <a:prstGeom prst="rect">
            <a:avLst/>
          </a:prstGeom>
        </p:spPr>
      </p:pic>
    </p:spTree>
    <p:extLst>
      <p:ext uri="{BB962C8B-B14F-4D97-AF65-F5344CB8AC3E}">
        <p14:creationId xmlns:p14="http://schemas.microsoft.com/office/powerpoint/2010/main" val="2849535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76300" y="230188"/>
            <a:ext cx="7391400" cy="1143000"/>
          </a:xfrm>
        </p:spPr>
        <p:txBody>
          <a:bodyPr/>
          <a:lstStyle/>
          <a:p>
            <a:pPr algn="ctr"/>
            <a:r>
              <a:rPr lang="en-US" sz="4400" b="0">
                <a:solidFill>
                  <a:srgbClr val="000000"/>
                </a:solidFill>
                <a:ea typeface="ＭＳ Ｐゴシック" charset="0"/>
              </a:rPr>
              <a:t>Solubility in Water</a:t>
            </a:r>
          </a:p>
        </p:txBody>
      </p:sp>
      <p:sp>
        <p:nvSpPr>
          <p:cNvPr id="3" name="Text Box 14"/>
          <p:cNvSpPr txBox="1">
            <a:spLocks noChangeArrowheads="1"/>
          </p:cNvSpPr>
          <p:nvPr/>
        </p:nvSpPr>
        <p:spPr bwMode="auto">
          <a:xfrm>
            <a:off x="3962400" y="4419600"/>
            <a:ext cx="480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en-US">
                <a:latin typeface="+mn-lt"/>
              </a:rPr>
              <a:t>Small alcohols are miscible in water, but solubility decreases as the size of the alkyl group increases.</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2789"/>
          <a:stretch/>
        </p:blipFill>
        <p:spPr bwMode="auto">
          <a:xfrm>
            <a:off x="4038600" y="1498600"/>
            <a:ext cx="4572000" cy="25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0_03_Table.jpg"/>
          <p:cNvPicPr>
            <a:picLocks noChangeAspect="1"/>
          </p:cNvPicPr>
          <p:nvPr/>
        </p:nvPicPr>
        <p:blipFill rotWithShape="1">
          <a:blip r:embed="rId4">
            <a:extLst>
              <a:ext uri="{28A0092B-C50C-407E-A947-70E740481C1C}">
                <a14:useLocalDpi xmlns:a14="http://schemas.microsoft.com/office/drawing/2010/main" val="0"/>
              </a:ext>
            </a:extLst>
          </a:blip>
          <a:srcRect b="2515"/>
          <a:stretch/>
        </p:blipFill>
        <p:spPr>
          <a:xfrm>
            <a:off x="359501" y="1099116"/>
            <a:ext cx="3420814" cy="5304209"/>
          </a:xfrm>
          <a:prstGeom prst="rect">
            <a:avLst/>
          </a:prstGeom>
        </p:spPr>
      </p:pic>
    </p:spTree>
    <p:extLst>
      <p:ext uri="{BB962C8B-B14F-4D97-AF65-F5344CB8AC3E}">
        <p14:creationId xmlns:p14="http://schemas.microsoft.com/office/powerpoint/2010/main" val="18837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47700" y="230188"/>
            <a:ext cx="7848600" cy="1143000"/>
          </a:xfrm>
        </p:spPr>
        <p:txBody>
          <a:bodyPr/>
          <a:lstStyle/>
          <a:p>
            <a:pPr algn="ctr"/>
            <a:r>
              <a:rPr lang="en-US" sz="4400" b="0">
                <a:solidFill>
                  <a:srgbClr val="000000"/>
                </a:solidFill>
                <a:ea typeface="ＭＳ Ｐゴシック" charset="0"/>
              </a:rPr>
              <a:t>Acidity of Alcohols</a:t>
            </a:r>
          </a:p>
        </p:txBody>
      </p:sp>
      <p:sp>
        <p:nvSpPr>
          <p:cNvPr id="3" name="Rectangle 3"/>
          <p:cNvSpPr txBox="1">
            <a:spLocks noChangeArrowheads="1"/>
          </p:cNvSpPr>
          <p:nvPr/>
        </p:nvSpPr>
        <p:spPr bwMode="auto">
          <a:xfrm>
            <a:off x="361952" y="1981200"/>
            <a:ext cx="812808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3000" dirty="0" err="1" smtClean="0">
                <a:ea typeface="ＭＳ Ｐゴシック" charset="0"/>
              </a:rPr>
              <a:t>p</a:t>
            </a:r>
            <a:r>
              <a:rPr lang="en-US" sz="3000" i="1" dirty="0" err="1" smtClean="0">
                <a:ea typeface="ＭＳ Ｐゴシック" charset="0"/>
              </a:rPr>
              <a:t>K</a:t>
            </a:r>
            <a:r>
              <a:rPr lang="en-US" sz="3000" baseline="-25000" dirty="0" err="1" smtClean="0">
                <a:ea typeface="ＭＳ Ｐゴシック" charset="0"/>
              </a:rPr>
              <a:t>a</a:t>
            </a:r>
            <a:r>
              <a:rPr lang="en-US" sz="3000" dirty="0" smtClean="0">
                <a:ea typeface="ＭＳ Ｐゴシック" charset="0"/>
              </a:rPr>
              <a:t> range: 15.5</a:t>
            </a:r>
            <a:r>
              <a:rPr lang="en-US" sz="3000" dirty="0" smtClean="0">
                <a:ea typeface="ＭＳ Ｐゴシック" charset="0"/>
                <a:cs typeface="Arial" charset="0"/>
              </a:rPr>
              <a:t>–</a:t>
            </a:r>
            <a:r>
              <a:rPr lang="en-US" sz="3000" dirty="0" smtClean="0">
                <a:ea typeface="ＭＳ Ｐゴシック" charset="0"/>
              </a:rPr>
              <a:t>18.0 (water: 15.7)</a:t>
            </a:r>
          </a:p>
          <a:p>
            <a:r>
              <a:rPr lang="en-US" sz="3000" dirty="0" smtClean="0">
                <a:ea typeface="ＭＳ Ｐゴシック" charset="0"/>
              </a:rPr>
              <a:t>Acidity decreases as substitution on the alkyl group increases.</a:t>
            </a:r>
          </a:p>
          <a:p>
            <a:r>
              <a:rPr lang="en-US" sz="3000" dirty="0" smtClean="0">
                <a:ea typeface="ＭＳ Ｐゴシック" charset="0"/>
              </a:rPr>
              <a:t>Halogens and other electron-withdrawing groups increase the acidity.</a:t>
            </a:r>
          </a:p>
          <a:p>
            <a:r>
              <a:rPr lang="en-US" sz="3000" dirty="0" smtClean="0">
                <a:ea typeface="ＭＳ Ｐゴシック" charset="0"/>
              </a:rPr>
              <a:t>Phenol is 100 million times (10</a:t>
            </a:r>
            <a:r>
              <a:rPr lang="en-US" sz="3000" baseline="30000" dirty="0" smtClean="0">
                <a:ea typeface="ＭＳ Ｐゴシック" charset="0"/>
              </a:rPr>
              <a:t>8</a:t>
            </a:r>
            <a:r>
              <a:rPr lang="en-US" sz="3000" dirty="0" smtClean="0">
                <a:ea typeface="ＭＳ Ｐゴシック" charset="0"/>
              </a:rPr>
              <a:t>) more acidic than </a:t>
            </a:r>
            <a:r>
              <a:rPr lang="en-US" sz="3000" dirty="0" err="1" smtClean="0">
                <a:ea typeface="ＭＳ Ｐゴシック" charset="0"/>
              </a:rPr>
              <a:t>cyclohexanol</a:t>
            </a:r>
            <a:r>
              <a:rPr lang="en-US" sz="3000" dirty="0" smtClean="0">
                <a:ea typeface="ＭＳ Ｐゴシック" charset="0"/>
              </a:rPr>
              <a:t>!  </a:t>
            </a:r>
            <a:endParaRPr lang="en-US" sz="3000" dirty="0">
              <a:ea typeface="ＭＳ Ｐゴシック" charset="0"/>
              <a:cs typeface="Arial" charset="0"/>
            </a:endParaRPr>
          </a:p>
        </p:txBody>
      </p:sp>
    </p:spTree>
    <p:extLst>
      <p:ext uri="{BB962C8B-B14F-4D97-AF65-F5344CB8AC3E}">
        <p14:creationId xmlns:p14="http://schemas.microsoft.com/office/powerpoint/2010/main" val="20440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14748</TotalTime>
  <Words>961</Words>
  <Application>Microsoft Office PowerPoint</Application>
  <PresentationFormat>On-screen Show (4:3)</PresentationFormat>
  <Paragraphs>182</Paragraphs>
  <Slides>34</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HA5Lect_template</vt:lpstr>
      <vt:lpstr>2_Default Design</vt:lpstr>
      <vt:lpstr>Document</vt:lpstr>
      <vt:lpstr>PowerPoint Presentation</vt:lpstr>
      <vt:lpstr>Classification of Alcohols</vt:lpstr>
      <vt:lpstr>Examples of Classifications</vt:lpstr>
      <vt:lpstr>Phenol Nomenclature</vt:lpstr>
      <vt:lpstr>Physical Properties of Alcohols</vt:lpstr>
      <vt:lpstr>Boiling Points of Alcohols</vt:lpstr>
      <vt:lpstr>Hydrogen Bonding</vt:lpstr>
      <vt:lpstr>Solubility in Water</vt:lpstr>
      <vt:lpstr>Acidity of Alcohols</vt:lpstr>
      <vt:lpstr>Table of Ka Values</vt:lpstr>
      <vt:lpstr>Formation of Phenoxide Ion</vt:lpstr>
      <vt:lpstr>Organometallic Reagents</vt:lpstr>
      <vt:lpstr>Sodium Acetylides</vt:lpstr>
      <vt:lpstr>Grignard Reagents</vt:lpstr>
      <vt:lpstr>Formation of Grignards</vt:lpstr>
      <vt:lpstr>Grignards (Continued)</vt:lpstr>
      <vt:lpstr>Addition to Carbonyl Compounds</vt:lpstr>
      <vt:lpstr>Mechanism of Addition of the Organometallic to the Carbonyl</vt:lpstr>
      <vt:lpstr>Formation of Primary Alcohols Using Organometallics</vt:lpstr>
      <vt:lpstr>Synthesis of 2° Alcohols</vt:lpstr>
      <vt:lpstr>Synthesis of 3° Alcohols</vt:lpstr>
      <vt:lpstr>PowerPoint Presentation</vt:lpstr>
      <vt:lpstr>Grignard Reactions with  Acid Chlorides and Esters</vt:lpstr>
      <vt:lpstr>Reaction of Grignards with Carboxylic Acid Derivatives</vt:lpstr>
      <vt:lpstr>Reduction of Carbonyl</vt:lpstr>
      <vt:lpstr>Hydride Reagents</vt:lpstr>
      <vt:lpstr>Mechanism of Hydride Reduction</vt:lpstr>
      <vt:lpstr>Examples of NaBH4 Reduction</vt:lpstr>
      <vt:lpstr>Lithium Aluminum Hydride</vt:lpstr>
      <vt:lpstr>Reduction with LiAlH4</vt:lpstr>
      <vt:lpstr>Reducing Agents</vt:lpstr>
      <vt:lpstr>Comparison</vt:lpstr>
      <vt:lpstr>Catalytic Hydrogenation</vt:lpstr>
      <vt:lpstr>Selective Reductions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tsherlock</cp:lastModifiedBy>
  <cp:revision>359</cp:revision>
  <dcterms:created xsi:type="dcterms:W3CDTF">2007-09-26T05:29:17Z</dcterms:created>
  <dcterms:modified xsi:type="dcterms:W3CDTF">2019-01-22T21:01:10Z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