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1"/>
  </p:notesMasterIdLst>
  <p:handoutMasterIdLst>
    <p:handoutMasterId r:id="rId42"/>
  </p:handoutMasterIdLst>
  <p:sldIdLst>
    <p:sldId id="273" r:id="rId10"/>
    <p:sldId id="323" r:id="rId11"/>
    <p:sldId id="339" r:id="rId12"/>
    <p:sldId id="340" r:id="rId13"/>
    <p:sldId id="341" r:id="rId14"/>
    <p:sldId id="342" r:id="rId15"/>
    <p:sldId id="343" r:id="rId16"/>
    <p:sldId id="344" r:id="rId17"/>
    <p:sldId id="345" r:id="rId18"/>
    <p:sldId id="346" r:id="rId19"/>
    <p:sldId id="347" r:id="rId20"/>
    <p:sldId id="348" r:id="rId21"/>
    <p:sldId id="353" r:id="rId22"/>
    <p:sldId id="354" r:id="rId23"/>
    <p:sldId id="355" r:id="rId24"/>
    <p:sldId id="363"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91" r:id="rId38"/>
    <p:sldId id="392" r:id="rId39"/>
    <p:sldId id="3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4662D401-0641-41B3-B687-DDF7A58DCDF3}">
          <p14:sldIdLst>
            <p14:sldId id="273"/>
            <p14:sldId id="323"/>
            <p14:sldId id="339"/>
            <p14:sldId id="340"/>
            <p14:sldId id="341"/>
            <p14:sldId id="342"/>
            <p14:sldId id="343"/>
            <p14:sldId id="344"/>
            <p14:sldId id="345"/>
            <p14:sldId id="346"/>
            <p14:sldId id="347"/>
            <p14:sldId id="348"/>
            <p14:sldId id="353"/>
            <p14:sldId id="354"/>
            <p14:sldId id="355"/>
            <p14:sldId id="363"/>
            <p14:sldId id="367"/>
            <p14:sldId id="368"/>
            <p14:sldId id="369"/>
            <p14:sldId id="370"/>
            <p14:sldId id="371"/>
            <p14:sldId id="372"/>
            <p14:sldId id="373"/>
            <p14:sldId id="374"/>
            <p14:sldId id="375"/>
            <p14:sldId id="376"/>
            <p14:sldId id="377"/>
            <p14:sldId id="378"/>
            <p14:sldId id="391"/>
            <p14:sldId id="392"/>
            <p14:sldId id="393"/>
          </p14:sldIdLst>
        </p14:section>
        <p14:section name="Appendix: Image Descriptions for Unsighted Students" id="{F75E8F0D-AAAB-4B6C-99D8-3CF9558F195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43638E"/>
    <a:srgbClr val="E2D5EA"/>
    <a:srgbClr val="C6E3FA"/>
    <a:srgbClr val="FFF799"/>
    <a:srgbClr val="376092"/>
    <a:srgbClr val="F3F3F4"/>
    <a:srgbClr val="E2E3E4"/>
    <a:srgbClr val="5E5F61"/>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49" autoAdjust="0"/>
    <p:restoredTop sz="95706" autoAdjust="0"/>
  </p:normalViewPr>
  <p:slideViewPr>
    <p:cSldViewPr>
      <p:cViewPr varScale="1">
        <p:scale>
          <a:sx n="86" d="100"/>
          <a:sy n="86" d="100"/>
        </p:scale>
        <p:origin x="1378" y="58"/>
      </p:cViewPr>
      <p:guideLst>
        <p:guide orient="horz" pos="3408"/>
        <p:guide orient="horz" pos="3600"/>
        <p:guide orient="horz" pos="912"/>
        <p:guide orient="horz" pos="3360"/>
        <p:guide pos="5616"/>
        <p:guide pos="4320"/>
      </p:guideLst>
    </p:cSldViewPr>
  </p:slideViewPr>
  <p:outlineViewPr>
    <p:cViewPr>
      <p:scale>
        <a:sx n="33" d="100"/>
        <a:sy n="33" d="100"/>
      </p:scale>
      <p:origin x="0" y="-1500"/>
    </p:cViewPr>
  </p:outlineViewPr>
  <p:notesTextViewPr>
    <p:cViewPr>
      <p:scale>
        <a:sx n="100" d="100"/>
        <a:sy n="100" d="100"/>
      </p:scale>
      <p:origin x="0" y="0"/>
    </p:cViewPr>
  </p:notesTextViewPr>
  <p:sorterViewPr>
    <p:cViewPr>
      <p:scale>
        <a:sx n="100" d="100"/>
        <a:sy n="100" d="100"/>
      </p:scale>
      <p:origin x="0" y="-3216"/>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7/26/2019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grpSp>
        <p:nvGrpSpPr>
          <p:cNvPr id="7" name="Group 6"/>
          <p:cNvGrpSpPr/>
          <p:nvPr userDrawn="1"/>
        </p:nvGrpSpPr>
        <p:grpSpPr>
          <a:xfrm>
            <a:off x="0" y="0"/>
            <a:ext cx="2146742" cy="1143000"/>
            <a:chOff x="0" y="0"/>
            <a:chExt cx="2146742" cy="1143000"/>
          </a:xfrm>
        </p:grpSpPr>
        <p:sp>
          <p:nvSpPr>
            <p:cNvPr id="10" name="Rectangle 9"/>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2" name="Rectangle 11"/>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Slide Title"/>
          <p:cNvSpPr>
            <a:spLocks noGrp="1"/>
          </p:cNvSpPr>
          <p:nvPr>
            <p:ph type="title" hasCustomPrompt="1"/>
          </p:nvPr>
        </p:nvSpPr>
        <p:spPr>
          <a:xfrm>
            <a:off x="57150" y="212725"/>
            <a:ext cx="2926080" cy="457200"/>
          </a:xfrm>
          <a:prstGeom prst="rect">
            <a:avLst/>
          </a:prstGeom>
        </p:spPr>
        <p:txBody>
          <a:bodyPr anchor="ctr"/>
          <a:lstStyle>
            <a:lvl1pPr marL="0" indent="0" algn="l">
              <a:lnSpc>
                <a:spcPct val="90000"/>
              </a:lnSpc>
              <a:buFont typeface="Arial" panose="020B0604020202020204" pitchFamily="34" charset="0"/>
              <a:buNone/>
              <a:defRPr sz="3200" b="0">
                <a:solidFill>
                  <a:schemeClr val="bg1"/>
                </a:solidFill>
                <a:latin typeface="Arial" panose="020B0604020202020204" pitchFamily="34" charset="0"/>
                <a:cs typeface="Arial" panose="020B0604020202020204" pitchFamily="34" charset="0"/>
              </a:defRPr>
            </a:lvl1pPr>
          </a:lstStyle>
          <a:p>
            <a:r>
              <a:rPr lang="en-US" dirty="0"/>
              <a:t>CHAPTER  </a:t>
            </a:r>
          </a:p>
        </p:txBody>
      </p:sp>
      <p:sp>
        <p:nvSpPr>
          <p:cNvPr id="3" name="Content Placeholder 1"/>
          <p:cNvSpPr>
            <a:spLocks noGrp="1"/>
          </p:cNvSpPr>
          <p:nvPr>
            <p:ph idx="1" hasCustomPrompt="1"/>
          </p:nvPr>
        </p:nvSpPr>
        <p:spPr>
          <a:xfrm>
            <a:off x="3230880" y="0"/>
            <a:ext cx="5852160" cy="11430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quarter" idx="10"/>
          </p:nvPr>
        </p:nvSpPr>
        <p:spPr>
          <a:xfrm>
            <a:off x="457200" y="1828800"/>
            <a:ext cx="8229600" cy="4648200"/>
          </a:xfrm>
          <a:prstGeom prst="rect">
            <a:avLst/>
          </a:prstGeo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94038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228600" y="2133600"/>
            <a:ext cx="8686800" cy="2286000"/>
          </a:xfrm>
          <a:prstGeom prst="rect">
            <a:avLst/>
          </a:prstGeom>
        </p:spPr>
        <p:txBody>
          <a:bodyPr anchor="ctr"/>
          <a:lstStyle>
            <a:lvl1pPr marL="0" indent="0" algn="ctr">
              <a:lnSpc>
                <a:spcPct val="100000"/>
              </a:lnSpc>
              <a:buFont typeface="Arial" panose="020B0604020202020204" pitchFamily="34" charset="0"/>
              <a:buNone/>
              <a:defRPr sz="4800" b="1">
                <a:solidFill>
                  <a:srgbClr val="B60000"/>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90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91668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411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5344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0556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48463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3994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9868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14579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0266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907536"/>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4788408"/>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566928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37543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19202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5755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23088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8862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454152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51968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228600" y="58521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6"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9276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470916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470916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470916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17"/>
          </p:nvPr>
        </p:nvSpPr>
        <p:spPr>
          <a:xfrm>
            <a:off x="22860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18"/>
          </p:nvPr>
        </p:nvSpPr>
        <p:spPr>
          <a:xfrm>
            <a:off x="470916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19"/>
          </p:nvPr>
        </p:nvSpPr>
        <p:spPr>
          <a:xfrm>
            <a:off x="22860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0"/>
          </p:nvPr>
        </p:nvSpPr>
        <p:spPr>
          <a:xfrm>
            <a:off x="470916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2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16274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rgbClr val="B60000"/>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6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2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2447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5303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0047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38862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000344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65384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1990791"/>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291478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383877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5" name="Content Placeholder 1"/>
          <p:cNvSpPr>
            <a:spLocks noGrp="1"/>
          </p:cNvSpPr>
          <p:nvPr>
            <p:ph idx="23"/>
          </p:nvPr>
        </p:nvSpPr>
        <p:spPr>
          <a:xfrm>
            <a:off x="228600" y="47627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24"/>
          </p:nvPr>
        </p:nvSpPr>
        <p:spPr>
          <a:xfrm>
            <a:off x="228600" y="568675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463040" y="381000"/>
            <a:ext cx="6217920" cy="731520"/>
          </a:xfrm>
          <a:prstGeom prst="rect">
            <a:avLst/>
          </a:prstGeom>
        </p:spPr>
        <p:txBody>
          <a:bodyPr anchor="ctr" anchorCtr="0"/>
          <a:lstStyle>
            <a:lvl1pPr algn="ctr">
              <a:spcBef>
                <a:spcPts val="480"/>
              </a:spcBef>
              <a:defRPr sz="3200" b="0" i="1" cap="none">
                <a:solidFill>
                  <a:srgbClr val="37609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
          <p:cNvSpPr>
            <a:spLocks noGrp="1"/>
          </p:cNvSpPr>
          <p:nvPr>
            <p:ph type="body" idx="1"/>
          </p:nvPr>
        </p:nvSpPr>
        <p:spPr>
          <a:xfrm>
            <a:off x="1463040" y="1338072"/>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Text Placeholder 1"/>
          <p:cNvSpPr>
            <a:spLocks noGrp="1"/>
          </p:cNvSpPr>
          <p:nvPr>
            <p:ph type="body" idx="14"/>
          </p:nvPr>
        </p:nvSpPr>
        <p:spPr>
          <a:xfrm>
            <a:off x="1463040" y="2203704"/>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1"/>
          <p:cNvSpPr>
            <a:spLocks noGrp="1"/>
          </p:cNvSpPr>
          <p:nvPr>
            <p:ph type="body" idx="15"/>
          </p:nvPr>
        </p:nvSpPr>
        <p:spPr>
          <a:xfrm>
            <a:off x="1463040" y="3069336"/>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0" name="Text Placeholder 1"/>
          <p:cNvSpPr>
            <a:spLocks noGrp="1"/>
          </p:cNvSpPr>
          <p:nvPr>
            <p:ph type="body" idx="16"/>
          </p:nvPr>
        </p:nvSpPr>
        <p:spPr>
          <a:xfrm>
            <a:off x="1463040" y="3934968"/>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1" name="Text Placeholder 1"/>
          <p:cNvSpPr>
            <a:spLocks noGrp="1"/>
          </p:cNvSpPr>
          <p:nvPr>
            <p:ph type="body" idx="17"/>
          </p:nvPr>
        </p:nvSpPr>
        <p:spPr>
          <a:xfrm>
            <a:off x="1463040" y="4800600"/>
            <a:ext cx="6217920" cy="10972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Text Placeholder 4"/>
          <p:cNvSpPr>
            <a:spLocks noGrp="1"/>
          </p:cNvSpPr>
          <p:nvPr>
            <p:ph type="body" sz="quarter" idx="18"/>
          </p:nvPr>
        </p:nvSpPr>
        <p:spPr>
          <a:xfrm>
            <a:off x="0" y="6758940"/>
            <a:ext cx="9144000" cy="91440"/>
          </a:xfrm>
          <a:prstGeom prst="rect">
            <a:avLst/>
          </a:prstGeom>
        </p:spPr>
        <p:txBody>
          <a:bodyPr lIns="45720" rIns="45720" anchor="ctr" anchorCtr="0"/>
          <a:lstStyle>
            <a:lvl1pPr algn="l">
              <a:defRPr sz="800">
                <a:solidFill>
                  <a:srgbClr val="6A6A6A"/>
                </a:solidFill>
              </a:defRPr>
            </a:lvl1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4.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6" name="TextBox 5"/>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81" r:id="rId2"/>
    <p:sldLayoutId id="2147483951" r:id="rId3"/>
    <p:sldLayoutId id="2147483972" r:id="rId4"/>
    <p:sldLayoutId id="2147483978" r:id="rId5"/>
    <p:sldLayoutId id="2147483973" r:id="rId6"/>
    <p:sldLayoutId id="2147483977" r:id="rId7"/>
    <p:sldLayoutId id="2147483974" r:id="rId8"/>
    <p:sldLayoutId id="2147483975" r:id="rId9"/>
    <p:sldLayoutId id="2147483976" r:id="rId10"/>
    <p:sldLayoutId id="2147483982" r:id="rId11"/>
    <p:sldLayoutId id="2147483971" r:id="rId12"/>
    <p:sldLayoutId id="2147483979" r:id="rId13"/>
    <p:sldLayoutId id="2147483980" r:id="rId14"/>
    <p:sldLayoutId id="2147483983" r:id="rId15"/>
    <p:sldLayoutId id="2147483953" r:id="rId16"/>
    <p:sldLayoutId id="2147483954" r:id="rId17"/>
    <p:sldLayoutId id="2147483955" r:id="rId18"/>
    <p:sldLayoutId id="2147483956" r:id="rId19"/>
    <p:sldLayoutId id="2147483957" r:id="rId20"/>
    <p:sldLayoutId id="2147483958" r:id="rId21"/>
    <p:sldLayoutId id="214748395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7.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vmlDrawing" Target="../drawings/vmlDrawing2.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Chemistry</a:t>
            </a:r>
          </a:p>
        </p:txBody>
      </p:sp>
      <p:sp>
        <p:nvSpPr>
          <p:cNvPr id="8" name="Text Placeholder 2"/>
          <p:cNvSpPr>
            <a:spLocks noGrp="1"/>
          </p:cNvSpPr>
          <p:nvPr>
            <p:ph type="body" idx="1"/>
          </p:nvPr>
        </p:nvSpPr>
        <p:spPr/>
        <p:txBody>
          <a:bodyPr/>
          <a:lstStyle/>
          <a:p>
            <a:r>
              <a:rPr lang="en-US" dirty="0"/>
              <a:t>Fifth Edition</a:t>
            </a:r>
          </a:p>
        </p:txBody>
      </p:sp>
      <p:sp>
        <p:nvSpPr>
          <p:cNvPr id="11" name="Text Placeholder 3"/>
          <p:cNvSpPr>
            <a:spLocks noGrp="1"/>
          </p:cNvSpPr>
          <p:nvPr>
            <p:ph type="body" idx="14"/>
          </p:nvPr>
        </p:nvSpPr>
        <p:spPr/>
        <p:txBody>
          <a:bodyPr/>
          <a:lstStyle/>
          <a:p>
            <a:r>
              <a:rPr lang="en-US" dirty="0"/>
              <a:t>Julia Burdge</a:t>
            </a:r>
          </a:p>
        </p:txBody>
      </p:sp>
      <p:sp>
        <p:nvSpPr>
          <p:cNvPr id="12" name="Text Placeholder 4"/>
          <p:cNvSpPr>
            <a:spLocks noGrp="1"/>
          </p:cNvSpPr>
          <p:nvPr>
            <p:ph type="body" idx="15"/>
          </p:nvPr>
        </p:nvSpPr>
        <p:spPr/>
        <p:txBody>
          <a:bodyPr/>
          <a:lstStyle/>
          <a:p>
            <a:r>
              <a:rPr lang="en-US" dirty="0"/>
              <a:t>Lecture PowerPoints</a:t>
            </a:r>
          </a:p>
        </p:txBody>
      </p:sp>
      <p:sp>
        <p:nvSpPr>
          <p:cNvPr id="13" name="Text Placeholder 5"/>
          <p:cNvSpPr>
            <a:spLocks noGrp="1"/>
          </p:cNvSpPr>
          <p:nvPr>
            <p:ph type="body" idx="16"/>
          </p:nvPr>
        </p:nvSpPr>
        <p:spPr/>
        <p:txBody>
          <a:bodyPr/>
          <a:lstStyle/>
          <a:p>
            <a:r>
              <a:rPr lang="en-US" dirty="0"/>
              <a:t>Chapter 1</a:t>
            </a:r>
          </a:p>
        </p:txBody>
      </p:sp>
      <p:sp>
        <p:nvSpPr>
          <p:cNvPr id="14" name="Text Placeholder 6"/>
          <p:cNvSpPr>
            <a:spLocks noGrp="1"/>
          </p:cNvSpPr>
          <p:nvPr>
            <p:ph type="body" idx="17"/>
          </p:nvPr>
        </p:nvSpPr>
        <p:spPr/>
        <p:txBody>
          <a:bodyPr/>
          <a:lstStyle/>
          <a:p>
            <a:r>
              <a:rPr lang="en-US" dirty="0"/>
              <a:t>Chemistry: The Central Science</a:t>
            </a:r>
          </a:p>
        </p:txBody>
      </p:sp>
      <p:sp>
        <p:nvSpPr>
          <p:cNvPr id="15" name="Text Placeholder 7"/>
          <p:cNvSpPr>
            <a:spLocks noGrp="1"/>
          </p:cNvSpPr>
          <p:nvPr>
            <p:ph type="body" sz="quarter" idx="18"/>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chemeClr val="bg1"/>
                </a:solidFill>
              </a:rPr>
              <a:t>1.1		</a:t>
            </a:r>
            <a:r>
              <a:rPr lang="en-US" dirty="0">
                <a:solidFill>
                  <a:schemeClr val="bg1"/>
                </a:solidFill>
              </a:rPr>
              <a:t>Strategy</a:t>
            </a:r>
            <a:endParaRPr lang="en-US" dirty="0"/>
          </a:p>
        </p:txBody>
      </p:sp>
      <p:sp>
        <p:nvSpPr>
          <p:cNvPr id="3" name="Content Placeholder 2"/>
          <p:cNvSpPr>
            <a:spLocks noGrp="1"/>
          </p:cNvSpPr>
          <p:nvPr>
            <p:ph idx="1"/>
          </p:nvPr>
        </p:nvSpPr>
        <p:spPr/>
        <p:txBody>
          <a:bodyPr/>
          <a:lstStyle/>
          <a:p>
            <a:r>
              <a:rPr lang="en-US" dirty="0"/>
              <a:t>Normal human body temperature can range over the course of the day from about </a:t>
            </a:r>
            <a:r>
              <a:rPr lang="en-US" i="0" dirty="0">
                <a:latin typeface="+mj-lt"/>
              </a:rPr>
              <a:t>36 degrees </a:t>
            </a:r>
            <a:r>
              <a:rPr lang="en-US" i="0" dirty="0">
                <a:latin typeface="+mj-lt"/>
                <a:ea typeface="Cambria Math" panose="02040503050406030204" pitchFamily="18" charset="0"/>
              </a:rPr>
              <a:t>C</a:t>
            </a:r>
            <a:r>
              <a:rPr lang="en-US" dirty="0"/>
              <a:t> in the early morning to about </a:t>
            </a:r>
            <a:r>
              <a:rPr lang="en-US" i="0" dirty="0">
                <a:latin typeface="+mj-lt"/>
              </a:rPr>
              <a:t>37</a:t>
            </a:r>
            <a:r>
              <a:rPr lang="en-US" dirty="0"/>
              <a:t> degrees </a:t>
            </a:r>
            <a:r>
              <a:rPr lang="en-US" i="0" dirty="0">
                <a:latin typeface="+mj-lt"/>
                <a:ea typeface="Cambria Math" panose="02040503050406030204" pitchFamily="18" charset="0"/>
              </a:rPr>
              <a:t>C</a:t>
            </a:r>
            <a:r>
              <a:rPr lang="en-US" dirty="0"/>
              <a:t> in the afternoon.</a:t>
            </a:r>
          </a:p>
          <a:p>
            <a:r>
              <a:rPr lang="en-US" dirty="0"/>
              <a:t>Express these two temperatures and the range that they span using the Kelvin scale.</a:t>
            </a:r>
          </a:p>
          <a:p>
            <a:r>
              <a:rPr lang="en-US" b="1" dirty="0">
                <a:solidFill>
                  <a:srgbClr val="376092"/>
                </a:solidFill>
              </a:rPr>
              <a:t>Strategy</a:t>
            </a:r>
          </a:p>
          <a:p>
            <a:r>
              <a:rPr lang="en-US" dirty="0"/>
              <a:t>Use </a:t>
            </a:r>
            <a:r>
              <a:rPr lang="en-US" i="0" dirty="0">
                <a:latin typeface="+mj-lt"/>
              </a:rPr>
              <a:t>K =</a:t>
            </a:r>
            <a:r>
              <a:rPr lang="en-US" dirty="0"/>
              <a:t> degrees </a:t>
            </a:r>
            <a:r>
              <a:rPr lang="en-US" i="0" dirty="0">
                <a:latin typeface="+mj-lt"/>
                <a:ea typeface="Cambria Math" panose="02040503050406030204" pitchFamily="18" charset="0"/>
              </a:rPr>
              <a:t>C + 273.15</a:t>
            </a:r>
            <a:r>
              <a:rPr lang="en-US" dirty="0"/>
              <a:t> to convert temperatures from the Celsius scale to the Kelvin scale.</a:t>
            </a:r>
          </a:p>
          <a:p>
            <a:r>
              <a:rPr lang="en-US" dirty="0"/>
              <a:t>Then convert the range of temperatures from degrees Celsius to kelvin, keeping in mind that </a:t>
            </a:r>
            <a:r>
              <a:rPr lang="en-US" i="0" dirty="0">
                <a:latin typeface="+mj-lt"/>
              </a:rPr>
              <a:t>1</a:t>
            </a:r>
            <a:r>
              <a:rPr lang="en-US" dirty="0"/>
              <a:t> degrees </a:t>
            </a:r>
            <a:r>
              <a:rPr lang="en-US" i="0" dirty="0">
                <a:latin typeface="+mj-lt"/>
                <a:ea typeface="Cambria Math" panose="02040503050406030204" pitchFamily="18" charset="0"/>
              </a:rPr>
              <a:t>C</a:t>
            </a:r>
            <a:r>
              <a:rPr lang="en-US" dirty="0"/>
              <a:t> is equivalent to 1 K.</a:t>
            </a:r>
          </a:p>
        </p:txBody>
      </p:sp>
    </p:spTree>
    <p:extLst>
      <p:ext uri="{BB962C8B-B14F-4D97-AF65-F5344CB8AC3E}">
        <p14:creationId xmlns:p14="http://schemas.microsoft.com/office/powerpoint/2010/main" val="116216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chemeClr val="bg1"/>
                </a:solidFill>
              </a:rPr>
              <a:t>1.1		</a:t>
            </a:r>
            <a:r>
              <a:rPr lang="en-US" dirty="0">
                <a:solidFill>
                  <a:schemeClr val="bg1"/>
                </a:solidFill>
              </a:rPr>
              <a:t>Solution</a:t>
            </a:r>
            <a:endParaRPr lang="en-US" dirty="0"/>
          </a:p>
        </p:txBody>
      </p:sp>
      <p:sp>
        <p:nvSpPr>
          <p:cNvPr id="3" name="Content Placeholder 2"/>
          <p:cNvSpPr>
            <a:spLocks noGrp="1"/>
          </p:cNvSpPr>
          <p:nvPr>
            <p:ph idx="1"/>
          </p:nvPr>
        </p:nvSpPr>
        <p:spPr/>
        <p:txBody>
          <a:bodyPr/>
          <a:lstStyle/>
          <a:p>
            <a:r>
              <a:rPr lang="en-US" b="1" dirty="0">
                <a:solidFill>
                  <a:srgbClr val="376092"/>
                </a:solidFill>
              </a:rPr>
              <a:t>Solution</a:t>
            </a:r>
          </a:p>
          <a:p>
            <a:pPr algn="ctr"/>
            <a:r>
              <a:rPr lang="en-US" i="0" dirty="0">
                <a:latin typeface="+mj-lt"/>
              </a:rPr>
              <a:t>36</a:t>
            </a:r>
            <a:r>
              <a:rPr lang="en-US" i="0" dirty="0">
                <a:latin typeface="+mj-lt"/>
                <a:ea typeface="Cambria Math" panose="02040503050406030204" pitchFamily="18" charset="0"/>
              </a:rPr>
              <a:t> degrees C + 273 = 309 K</a:t>
            </a:r>
            <a:endParaRPr lang="en-US" dirty="0">
              <a:ea typeface="Cambria Math" panose="02040503050406030204" pitchFamily="18" charset="0"/>
            </a:endParaRPr>
          </a:p>
          <a:p>
            <a:pPr algn="ctr">
              <a:spcAft>
                <a:spcPts val="2700"/>
              </a:spcAft>
            </a:pPr>
            <a:r>
              <a:rPr lang="en-US" i="0" dirty="0">
                <a:latin typeface="+mj-lt"/>
              </a:rPr>
              <a:t>37</a:t>
            </a:r>
            <a:r>
              <a:rPr lang="en-US" dirty="0">
                <a:ea typeface="Cambria Math" panose="02040503050406030204" pitchFamily="18" charset="0"/>
              </a:rPr>
              <a:t> degrees </a:t>
            </a:r>
            <a:r>
              <a:rPr lang="en-US" i="0" dirty="0">
                <a:latin typeface="+mj-lt"/>
                <a:ea typeface="Cambria Math" panose="02040503050406030204" pitchFamily="18" charset="0"/>
              </a:rPr>
              <a:t>C + 273 = 310 K</a:t>
            </a:r>
            <a:endParaRPr lang="en-US" dirty="0"/>
          </a:p>
          <a:p>
            <a:r>
              <a:rPr lang="en-US" dirty="0"/>
              <a:t>The range of </a:t>
            </a:r>
            <a:r>
              <a:rPr lang="en-US" i="0" dirty="0">
                <a:latin typeface="+mj-lt"/>
              </a:rPr>
              <a:t>1</a:t>
            </a:r>
            <a:r>
              <a:rPr lang="en-US" dirty="0">
                <a:ea typeface="Cambria Math" panose="02040503050406030204" pitchFamily="18" charset="0"/>
              </a:rPr>
              <a:t> degree </a:t>
            </a:r>
            <a:r>
              <a:rPr lang="en-US" i="0" dirty="0">
                <a:latin typeface="+mj-lt"/>
                <a:ea typeface="Cambria Math" panose="02040503050406030204" pitchFamily="18" charset="0"/>
              </a:rPr>
              <a:t>C</a:t>
            </a:r>
            <a:r>
              <a:rPr lang="en-US" dirty="0"/>
              <a:t> is equal to a range of 1 K.</a:t>
            </a:r>
          </a:p>
        </p:txBody>
      </p:sp>
    </p:spTree>
    <p:extLst>
      <p:ext uri="{BB962C8B-B14F-4D97-AF65-F5344CB8AC3E}">
        <p14:creationId xmlns:p14="http://schemas.microsoft.com/office/powerpoint/2010/main" val="345300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a:t>
            </a:r>
            <a:r>
              <a:rPr lang="en-US" dirty="0">
                <a:solidFill>
                  <a:schemeClr val="bg2"/>
                </a:solidFill>
              </a:rPr>
              <a:t>	</a:t>
            </a:r>
            <a:r>
              <a:rPr lang="en-US" dirty="0">
                <a:solidFill>
                  <a:srgbClr val="B60000"/>
                </a:solidFill>
              </a:rPr>
              <a:t>Scientific Measurement</a:t>
            </a:r>
            <a:r>
              <a:rPr lang="en-US" sz="1200" dirty="0">
                <a:solidFill>
                  <a:srgbClr val="B60000"/>
                </a:solidFill>
              </a:rPr>
              <a:t> 6</a:t>
            </a:r>
          </a:p>
        </p:txBody>
      </p:sp>
      <p:sp>
        <p:nvSpPr>
          <p:cNvPr id="3" name="Content Placeholder 2"/>
          <p:cNvSpPr>
            <a:spLocks noGrp="1"/>
          </p:cNvSpPr>
          <p:nvPr>
            <p:ph idx="1"/>
          </p:nvPr>
        </p:nvSpPr>
        <p:spPr/>
        <p:txBody>
          <a:bodyPr/>
          <a:lstStyle/>
          <a:p>
            <a:r>
              <a:rPr lang="en-US" dirty="0">
                <a:solidFill>
                  <a:srgbClr val="376092"/>
                </a:solidFill>
              </a:rPr>
              <a:t>Temperature</a:t>
            </a:r>
          </a:p>
        </p:txBody>
      </p:sp>
      <p:graphicFrame>
        <p:nvGraphicFramePr>
          <p:cNvPr id="6" name="Object 3"/>
          <p:cNvGraphicFramePr>
            <a:graphicFrameLocks noChangeAspect="1"/>
          </p:cNvGraphicFramePr>
          <p:nvPr>
            <p:extLst>
              <p:ext uri="{D42A27DB-BD31-4B8C-83A1-F6EECF244321}">
                <p14:modId xmlns:p14="http://schemas.microsoft.com/office/powerpoint/2010/main" val="3492761507"/>
              </p:ext>
            </p:extLst>
          </p:nvPr>
        </p:nvGraphicFramePr>
        <p:xfrm>
          <a:off x="228600" y="2133600"/>
          <a:ext cx="8686800" cy="838912"/>
        </p:xfrm>
        <a:graphic>
          <a:graphicData uri="http://schemas.openxmlformats.org/presentationml/2006/ole">
            <mc:AlternateContent xmlns:mc="http://schemas.openxmlformats.org/markup-compatibility/2006">
              <mc:Choice xmlns:v="urn:schemas-microsoft-com:vml" Requires="v">
                <p:oleObj spid="_x0000_s3336" name="Equation" r:id="rId3" imgW="4076640" imgH="393480" progId="Equation.DSMT4">
                  <p:embed/>
                </p:oleObj>
              </mc:Choice>
              <mc:Fallback>
                <p:oleObj name="Equation" r:id="rId3" imgW="4076640" imgH="393480" progId="Equation.DSMT4">
                  <p:embed/>
                  <p:pic>
                    <p:nvPicPr>
                      <p:cNvPr id="0" name=""/>
                      <p:cNvPicPr/>
                      <p:nvPr/>
                    </p:nvPicPr>
                    <p:blipFill>
                      <a:blip r:embed="rId4"/>
                      <a:stretch>
                        <a:fillRect/>
                      </a:stretch>
                    </p:blipFill>
                    <p:spPr>
                      <a:xfrm>
                        <a:off x="228600" y="2133600"/>
                        <a:ext cx="8686800" cy="838912"/>
                      </a:xfrm>
                      <a:prstGeom prst="rect">
                        <a:avLst/>
                      </a:prstGeom>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4041471499"/>
              </p:ext>
            </p:extLst>
          </p:nvPr>
        </p:nvGraphicFramePr>
        <p:xfrm>
          <a:off x="91440" y="3328988"/>
          <a:ext cx="8961120" cy="772434"/>
        </p:xfrm>
        <a:graphic>
          <a:graphicData uri="http://schemas.openxmlformats.org/presentationml/2006/ole">
            <mc:AlternateContent xmlns:mc="http://schemas.openxmlformats.org/markup-compatibility/2006">
              <mc:Choice xmlns:v="urn:schemas-microsoft-com:vml" Requires="v">
                <p:oleObj spid="_x0000_s3337" name="Equation" r:id="rId5" imgW="4572000" imgH="393480" progId="Equation.DSMT4">
                  <p:embed/>
                </p:oleObj>
              </mc:Choice>
              <mc:Fallback>
                <p:oleObj name="Equation" r:id="rId5" imgW="4572000" imgH="393480" progId="Equation.DSMT4">
                  <p:embed/>
                  <p:pic>
                    <p:nvPicPr>
                      <p:cNvPr id="6" name="Object 5"/>
                      <p:cNvPicPr/>
                      <p:nvPr/>
                    </p:nvPicPr>
                    <p:blipFill>
                      <a:blip r:embed="rId6"/>
                      <a:stretch>
                        <a:fillRect/>
                      </a:stretch>
                    </p:blipFill>
                    <p:spPr>
                      <a:xfrm>
                        <a:off x="91440" y="3328988"/>
                        <a:ext cx="8961120" cy="772434"/>
                      </a:xfrm>
                      <a:prstGeom prst="rect">
                        <a:avLst/>
                      </a:prstGeom>
                    </p:spPr>
                  </p:pic>
                </p:oleObj>
              </mc:Fallback>
            </mc:AlternateContent>
          </a:graphicData>
        </a:graphic>
      </p:graphicFrame>
    </p:spTree>
    <p:extLst>
      <p:ext uri="{BB962C8B-B14F-4D97-AF65-F5344CB8AC3E}">
        <p14:creationId xmlns:p14="http://schemas.microsoft.com/office/powerpoint/2010/main" val="336047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7</a:t>
            </a:r>
          </a:p>
        </p:txBody>
      </p:sp>
      <p:sp>
        <p:nvSpPr>
          <p:cNvPr id="3" name="Content Placeholder 2"/>
          <p:cNvSpPr>
            <a:spLocks noGrp="1"/>
          </p:cNvSpPr>
          <p:nvPr>
            <p:ph idx="1"/>
          </p:nvPr>
        </p:nvSpPr>
        <p:spPr/>
        <p:txBody>
          <a:bodyPr/>
          <a:lstStyle/>
          <a:p>
            <a:r>
              <a:rPr lang="en-US" dirty="0">
                <a:solidFill>
                  <a:srgbClr val="376092"/>
                </a:solidFill>
              </a:rPr>
              <a:t>Derived Units: Volume and Density</a:t>
            </a:r>
          </a:p>
          <a:p>
            <a:pPr>
              <a:spcAft>
                <a:spcPts val="2800"/>
              </a:spcAft>
            </a:pPr>
            <a:r>
              <a:rPr lang="en-US" dirty="0"/>
              <a:t>There are many quantities, such as volume and density, that require units not included in the base SI units. </a:t>
            </a:r>
          </a:p>
          <a:p>
            <a:pPr>
              <a:spcAft>
                <a:spcPts val="2800"/>
              </a:spcAft>
            </a:pPr>
            <a:r>
              <a:rPr lang="en-US" dirty="0"/>
              <a:t>In these cases, we must combine base units to </a:t>
            </a:r>
            <a:r>
              <a:rPr lang="en-US" i="1" dirty="0"/>
              <a:t>derive </a:t>
            </a:r>
            <a:r>
              <a:rPr lang="en-US" dirty="0"/>
              <a:t>appropriate units for the quantity.</a:t>
            </a:r>
          </a:p>
          <a:p>
            <a:r>
              <a:rPr lang="en-US" dirty="0"/>
              <a:t>The derived SI unit for volume, the meter cubed (m</a:t>
            </a:r>
            <a:r>
              <a:rPr lang="en-US" baseline="30000" dirty="0"/>
              <a:t>3</a:t>
            </a:r>
            <a:r>
              <a:rPr lang="en-US" dirty="0"/>
              <a:t>), is a larger volume than is practical in most laboratory settings. </a:t>
            </a:r>
          </a:p>
        </p:txBody>
      </p:sp>
    </p:spTree>
    <p:extLst>
      <p:ext uri="{BB962C8B-B14F-4D97-AF65-F5344CB8AC3E}">
        <p14:creationId xmlns:p14="http://schemas.microsoft.com/office/powerpoint/2010/main" val="353551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8</a:t>
            </a:r>
            <a:endParaRPr lang="en-US" dirty="0"/>
          </a:p>
        </p:txBody>
      </p:sp>
      <p:sp>
        <p:nvSpPr>
          <p:cNvPr id="3" name="Content Placeholder 2"/>
          <p:cNvSpPr>
            <a:spLocks noGrp="1"/>
          </p:cNvSpPr>
          <p:nvPr>
            <p:ph idx="1"/>
          </p:nvPr>
        </p:nvSpPr>
        <p:spPr>
          <a:xfrm>
            <a:off x="228600" y="1143000"/>
            <a:ext cx="5410200" cy="3810000"/>
          </a:xfrm>
        </p:spPr>
        <p:txBody>
          <a:bodyPr/>
          <a:lstStyle/>
          <a:p>
            <a:r>
              <a:rPr lang="en-US" dirty="0">
                <a:solidFill>
                  <a:srgbClr val="376092"/>
                </a:solidFill>
              </a:rPr>
              <a:t>Derived Units: Volume and Density</a:t>
            </a:r>
          </a:p>
          <a:p>
            <a:pPr>
              <a:spcBef>
                <a:spcPts val="1800"/>
              </a:spcBef>
            </a:pPr>
            <a:r>
              <a:rPr lang="en-US" dirty="0">
                <a:solidFill>
                  <a:prstClr val="black"/>
                </a:solidFill>
              </a:rPr>
              <a:t>The more commonly used</a:t>
            </a:r>
            <a:br>
              <a:rPr lang="en-US" dirty="0">
                <a:solidFill>
                  <a:prstClr val="black"/>
                </a:solidFill>
              </a:rPr>
            </a:br>
            <a:r>
              <a:rPr lang="en-US" dirty="0">
                <a:solidFill>
                  <a:prstClr val="black"/>
                </a:solidFill>
              </a:rPr>
              <a:t>metric unit, the </a:t>
            </a:r>
            <a:r>
              <a:rPr lang="en-US" i="1" dirty="0">
                <a:solidFill>
                  <a:prstClr val="black"/>
                </a:solidFill>
              </a:rPr>
              <a:t>liter </a:t>
            </a:r>
            <a:r>
              <a:rPr lang="en-US" dirty="0">
                <a:solidFill>
                  <a:prstClr val="black"/>
                </a:solidFill>
              </a:rPr>
              <a:t>(L), is</a:t>
            </a:r>
            <a:br>
              <a:rPr lang="en-US" dirty="0">
                <a:solidFill>
                  <a:prstClr val="black"/>
                </a:solidFill>
              </a:rPr>
            </a:br>
            <a:r>
              <a:rPr lang="en-US" dirty="0">
                <a:solidFill>
                  <a:prstClr val="black"/>
                </a:solidFill>
              </a:rPr>
              <a:t>derived by cubing the</a:t>
            </a:r>
            <a:br>
              <a:rPr lang="en-US" dirty="0">
                <a:solidFill>
                  <a:prstClr val="black"/>
                </a:solidFill>
              </a:rPr>
            </a:br>
            <a:r>
              <a:rPr lang="en-US" i="1" dirty="0">
                <a:solidFill>
                  <a:prstClr val="black"/>
                </a:solidFill>
              </a:rPr>
              <a:t>decimeter </a:t>
            </a:r>
            <a:r>
              <a:rPr lang="en-US" dirty="0">
                <a:solidFill>
                  <a:prstClr val="black"/>
                </a:solidFill>
              </a:rPr>
              <a:t>(one-tenth of a</a:t>
            </a:r>
            <a:br>
              <a:rPr lang="en-US" dirty="0">
                <a:solidFill>
                  <a:prstClr val="black"/>
                </a:solidFill>
              </a:rPr>
            </a:br>
            <a:r>
              <a:rPr lang="en-US" dirty="0">
                <a:solidFill>
                  <a:prstClr val="black"/>
                </a:solidFill>
              </a:rPr>
              <a:t>meter) and is therefore also</a:t>
            </a:r>
            <a:br>
              <a:rPr lang="en-US" dirty="0">
                <a:solidFill>
                  <a:prstClr val="black"/>
                </a:solidFill>
              </a:rPr>
            </a:br>
            <a:r>
              <a:rPr lang="en-US" dirty="0">
                <a:solidFill>
                  <a:prstClr val="black"/>
                </a:solidFill>
              </a:rPr>
              <a:t>referred to as the cubic</a:t>
            </a:r>
            <a:br>
              <a:rPr lang="en-US" dirty="0">
                <a:solidFill>
                  <a:prstClr val="black"/>
                </a:solidFill>
              </a:rPr>
            </a:br>
            <a:r>
              <a:rPr lang="en-US" dirty="0">
                <a:solidFill>
                  <a:prstClr val="black"/>
                </a:solidFill>
              </a:rPr>
              <a:t>decimeter (dm</a:t>
            </a:r>
            <a:r>
              <a:rPr lang="en-US" baseline="30000" dirty="0">
                <a:solidFill>
                  <a:prstClr val="black"/>
                </a:solidFill>
              </a:rPr>
              <a:t>3</a:t>
            </a:r>
            <a:r>
              <a:rPr lang="en-US" dirty="0">
                <a:solidFill>
                  <a:prstClr val="black"/>
                </a:solidFill>
              </a:rPr>
              <a:t>).</a:t>
            </a:r>
            <a:endParaRPr lang="en-US" dirty="0"/>
          </a:p>
        </p:txBody>
      </p:sp>
      <p:pic>
        <p:nvPicPr>
          <p:cNvPr id="7" name="Picture 3" descr="A block representing one decimeter cubed or one liter is shown broken into smaller blocks representing one centimeter cubed or one millilite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4724400" y="1737360"/>
            <a:ext cx="4227773" cy="4663440"/>
          </a:xfrm>
          <a:prstGeom prst="rect">
            <a:avLst/>
          </a:prstGeom>
        </p:spPr>
      </p:pic>
    </p:spTree>
    <p:extLst>
      <p:ext uri="{BB962C8B-B14F-4D97-AF65-F5344CB8AC3E}">
        <p14:creationId xmlns:p14="http://schemas.microsoft.com/office/powerpoint/2010/main" val="423281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9</a:t>
            </a:r>
            <a:endParaRPr lang="en-US" dirty="0"/>
          </a:p>
        </p:txBody>
      </p:sp>
      <p:sp>
        <p:nvSpPr>
          <p:cNvPr id="3" name="Content Placeholder 2"/>
          <p:cNvSpPr>
            <a:spLocks noGrp="1"/>
          </p:cNvSpPr>
          <p:nvPr>
            <p:ph idx="1"/>
          </p:nvPr>
        </p:nvSpPr>
        <p:spPr>
          <a:xfrm>
            <a:off x="228600" y="1143000"/>
            <a:ext cx="8686800" cy="1219200"/>
          </a:xfrm>
        </p:spPr>
        <p:txBody>
          <a:bodyPr/>
          <a:lstStyle/>
          <a:p>
            <a:r>
              <a:rPr lang="en-US" dirty="0">
                <a:solidFill>
                  <a:srgbClr val="376092"/>
                </a:solidFill>
              </a:rPr>
              <a:t>Derived Units: Volume and Density</a:t>
            </a:r>
          </a:p>
          <a:p>
            <a:r>
              <a:rPr lang="en-US" b="1" i="1" dirty="0"/>
              <a:t>Density </a:t>
            </a:r>
            <a:r>
              <a:rPr lang="en-US" dirty="0"/>
              <a:t>is the ratio of mass to volume.</a:t>
            </a:r>
          </a:p>
        </p:txBody>
      </p:sp>
      <p:graphicFrame>
        <p:nvGraphicFramePr>
          <p:cNvPr id="10" name="Object 3"/>
          <p:cNvGraphicFramePr>
            <a:graphicFrameLocks noChangeAspect="1"/>
          </p:cNvGraphicFramePr>
          <p:nvPr>
            <p:extLst>
              <p:ext uri="{D42A27DB-BD31-4B8C-83A1-F6EECF244321}">
                <p14:modId xmlns:p14="http://schemas.microsoft.com/office/powerpoint/2010/main" val="2189755770"/>
              </p:ext>
            </p:extLst>
          </p:nvPr>
        </p:nvGraphicFramePr>
        <p:xfrm>
          <a:off x="3869977" y="2286000"/>
          <a:ext cx="1404046" cy="1280160"/>
        </p:xfrm>
        <a:graphic>
          <a:graphicData uri="http://schemas.openxmlformats.org/presentationml/2006/ole">
            <mc:AlternateContent xmlns:mc="http://schemas.openxmlformats.org/markup-compatibility/2006">
              <mc:Choice xmlns:v="urn:schemas-microsoft-com:vml" Requires="v">
                <p:oleObj spid="_x0000_s6384" name="Equation" r:id="rId3" imgW="431640" imgH="393480" progId="Equation.DSMT4">
                  <p:embed/>
                </p:oleObj>
              </mc:Choice>
              <mc:Fallback>
                <p:oleObj name="Equation" r:id="rId3" imgW="431640" imgH="393480" progId="Equation.DSMT4">
                  <p:embed/>
                  <p:pic>
                    <p:nvPicPr>
                      <p:cNvPr id="0" name=""/>
                      <p:cNvPicPr/>
                      <p:nvPr/>
                    </p:nvPicPr>
                    <p:blipFill>
                      <a:blip r:embed="rId4"/>
                      <a:stretch>
                        <a:fillRect/>
                      </a:stretch>
                    </p:blipFill>
                    <p:spPr>
                      <a:xfrm>
                        <a:off x="3869977" y="2286000"/>
                        <a:ext cx="1404046" cy="1280160"/>
                      </a:xfrm>
                      <a:prstGeom prst="rect">
                        <a:avLst/>
                      </a:prstGeom>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06296894"/>
              </p:ext>
            </p:extLst>
          </p:nvPr>
        </p:nvGraphicFramePr>
        <p:xfrm>
          <a:off x="1146175" y="4302125"/>
          <a:ext cx="6851650" cy="1489075"/>
        </p:xfrm>
        <a:graphic>
          <a:graphicData uri="http://schemas.openxmlformats.org/presentationml/2006/ole">
            <mc:AlternateContent xmlns:mc="http://schemas.openxmlformats.org/markup-compatibility/2006">
              <mc:Choice xmlns:v="urn:schemas-microsoft-com:vml" Requires="v">
                <p:oleObj spid="_x0000_s6385" name="Equation" r:id="rId5" imgW="2108160" imgH="457200" progId="Equation.DSMT4">
                  <p:embed/>
                </p:oleObj>
              </mc:Choice>
              <mc:Fallback>
                <p:oleObj name="Equation" r:id="rId5" imgW="2108160" imgH="457200" progId="Equation.DSMT4">
                  <p:embed/>
                  <p:pic>
                    <p:nvPicPr>
                      <p:cNvPr id="10" name="Object 9"/>
                      <p:cNvPicPr/>
                      <p:nvPr/>
                    </p:nvPicPr>
                    <p:blipFill>
                      <a:blip r:embed="rId6"/>
                      <a:stretch>
                        <a:fillRect/>
                      </a:stretch>
                    </p:blipFill>
                    <p:spPr>
                      <a:xfrm>
                        <a:off x="1146175" y="4302125"/>
                        <a:ext cx="6851650" cy="1489075"/>
                      </a:xfrm>
                      <a:prstGeom prst="rect">
                        <a:avLst/>
                      </a:prstGeom>
                    </p:spPr>
                  </p:pic>
                </p:oleObj>
              </mc:Fallback>
            </mc:AlternateContent>
          </a:graphicData>
        </a:graphic>
      </p:graphicFrame>
    </p:spTree>
    <p:extLst>
      <p:ext uri="{BB962C8B-B14F-4D97-AF65-F5344CB8AC3E}">
        <p14:creationId xmlns:p14="http://schemas.microsoft.com/office/powerpoint/2010/main" val="306844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1.4	</a:t>
            </a:r>
            <a:r>
              <a:rPr lang="en-US" dirty="0">
                <a:solidFill>
                  <a:srgbClr val="B60000"/>
                </a:solidFill>
              </a:rPr>
              <a:t>The Properties of Matter</a:t>
            </a:r>
            <a:r>
              <a:rPr lang="en-US" sz="1200" dirty="0">
                <a:solidFill>
                  <a:srgbClr val="B60000"/>
                </a:solidFill>
              </a:rPr>
              <a:t> 4</a:t>
            </a:r>
          </a:p>
        </p:txBody>
      </p:sp>
      <p:sp>
        <p:nvSpPr>
          <p:cNvPr id="3" name="Content Placeholder 2"/>
          <p:cNvSpPr>
            <a:spLocks noGrp="1"/>
          </p:cNvSpPr>
          <p:nvPr>
            <p:ph idx="1"/>
          </p:nvPr>
        </p:nvSpPr>
        <p:spPr>
          <a:xfrm>
            <a:off x="228600" y="1143000"/>
            <a:ext cx="8686800" cy="5394960"/>
          </a:xfrm>
        </p:spPr>
        <p:txBody>
          <a:bodyPr/>
          <a:lstStyle/>
          <a:p>
            <a:r>
              <a:rPr lang="en-US" dirty="0">
                <a:solidFill>
                  <a:srgbClr val="376092"/>
                </a:solidFill>
              </a:rPr>
              <a:t>Extensive and Intensive Properties</a:t>
            </a:r>
          </a:p>
          <a:p>
            <a:pPr>
              <a:spcAft>
                <a:spcPts val="3300"/>
              </a:spcAft>
            </a:pPr>
            <a:r>
              <a:rPr lang="en-US" dirty="0"/>
              <a:t>All properties of matter are either </a:t>
            </a:r>
            <a:r>
              <a:rPr lang="en-US" i="1" dirty="0"/>
              <a:t>extensive </a:t>
            </a:r>
            <a:r>
              <a:rPr lang="en-US" dirty="0"/>
              <a:t>or </a:t>
            </a:r>
            <a:r>
              <a:rPr lang="en-US" i="1" dirty="0"/>
              <a:t>intensive.</a:t>
            </a:r>
          </a:p>
          <a:p>
            <a:pPr>
              <a:spcBef>
                <a:spcPts val="0"/>
              </a:spcBef>
              <a:spcAft>
                <a:spcPts val="2800"/>
              </a:spcAft>
            </a:pPr>
            <a:r>
              <a:rPr lang="en-US" dirty="0"/>
              <a:t>The measured value of an </a:t>
            </a:r>
            <a:r>
              <a:rPr lang="en-US" b="1" i="1" dirty="0"/>
              <a:t>extensive property </a:t>
            </a:r>
            <a:r>
              <a:rPr lang="en-US" dirty="0"/>
              <a:t>depends on the amount of matter.</a:t>
            </a:r>
            <a:endParaRPr lang="en-US" i="1" dirty="0"/>
          </a:p>
          <a:p>
            <a:pPr algn="ctr">
              <a:spcAft>
                <a:spcPts val="3300"/>
              </a:spcAft>
            </a:pPr>
            <a:r>
              <a:rPr lang="en-US" i="1" dirty="0"/>
              <a:t>Mass </a:t>
            </a:r>
            <a:r>
              <a:rPr lang="en-US" dirty="0"/>
              <a:t>is an extensive property.</a:t>
            </a:r>
          </a:p>
          <a:p>
            <a:pPr>
              <a:spcBef>
                <a:spcPts val="0"/>
              </a:spcBef>
              <a:spcAft>
                <a:spcPts val="2800"/>
              </a:spcAft>
            </a:pPr>
            <a:r>
              <a:rPr lang="en-US" dirty="0"/>
              <a:t>The value of an </a:t>
            </a:r>
            <a:r>
              <a:rPr lang="en-US" b="1" i="1" dirty="0"/>
              <a:t>intensive property </a:t>
            </a:r>
            <a:r>
              <a:rPr lang="en-US" dirty="0"/>
              <a:t>does </a:t>
            </a:r>
            <a:r>
              <a:rPr lang="en-US" i="1" dirty="0"/>
              <a:t>not </a:t>
            </a:r>
            <a:r>
              <a:rPr lang="en-US" dirty="0"/>
              <a:t>depend on the amount of matter.</a:t>
            </a:r>
            <a:endParaRPr lang="en-US" i="1" dirty="0"/>
          </a:p>
          <a:p>
            <a:pPr algn="ctr">
              <a:spcAft>
                <a:spcPts val="2400"/>
              </a:spcAft>
            </a:pPr>
            <a:r>
              <a:rPr lang="en-US" i="1" dirty="0"/>
              <a:t>Density </a:t>
            </a:r>
            <a:r>
              <a:rPr lang="en-US" dirty="0"/>
              <a:t>and </a:t>
            </a:r>
            <a:r>
              <a:rPr lang="en-US" i="1" dirty="0"/>
              <a:t>temperature </a:t>
            </a:r>
            <a:r>
              <a:rPr lang="en-US" dirty="0"/>
              <a:t>are intensive properties.</a:t>
            </a:r>
          </a:p>
        </p:txBody>
      </p:sp>
    </p:spTree>
    <p:extLst>
      <p:ext uri="{BB962C8B-B14F-4D97-AF65-F5344CB8AC3E}">
        <p14:creationId xmlns:p14="http://schemas.microsoft.com/office/powerpoint/2010/main" val="225490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r>
              <a:rPr lang="en-US" dirty="0"/>
              <a:t>Significant Figures</a:t>
            </a:r>
          </a:p>
          <a:p>
            <a:pPr algn="ctr" fontAlgn="t"/>
            <a:r>
              <a:rPr lang="en-US" dirty="0"/>
              <a:t>Calculations with Measured Numbers</a:t>
            </a:r>
          </a:p>
          <a:p>
            <a:pPr algn="ctr" fontAlgn="t"/>
            <a:r>
              <a:rPr lang="en-US" dirty="0"/>
              <a:t>Accuracy and Precision</a:t>
            </a:r>
          </a:p>
        </p:txBody>
      </p:sp>
    </p:spTree>
    <p:extLst>
      <p:ext uri="{BB962C8B-B14F-4D97-AF65-F5344CB8AC3E}">
        <p14:creationId xmlns:p14="http://schemas.microsoft.com/office/powerpoint/2010/main" val="412423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1</a:t>
            </a:r>
          </a:p>
        </p:txBody>
      </p:sp>
      <p:sp>
        <p:nvSpPr>
          <p:cNvPr id="3" name="Content Placeholder 2"/>
          <p:cNvSpPr>
            <a:spLocks noGrp="1"/>
          </p:cNvSpPr>
          <p:nvPr>
            <p:ph idx="1"/>
          </p:nvPr>
        </p:nvSpPr>
        <p:spPr>
          <a:xfrm>
            <a:off x="228600" y="1143000"/>
            <a:ext cx="8458200" cy="5394960"/>
          </a:xfrm>
        </p:spPr>
        <p:txBody>
          <a:bodyPr/>
          <a:lstStyle/>
          <a:p>
            <a:r>
              <a:rPr lang="en-US" dirty="0">
                <a:solidFill>
                  <a:srgbClr val="376092"/>
                </a:solidFill>
              </a:rPr>
              <a:t>Significant Figures</a:t>
            </a:r>
          </a:p>
          <a:p>
            <a:pPr>
              <a:spcAft>
                <a:spcPts val="2400"/>
              </a:spcAft>
            </a:pPr>
            <a:r>
              <a:rPr lang="en-US" dirty="0"/>
              <a:t>Chemistry makes use of two types of numbers: exact and inexact.</a:t>
            </a:r>
            <a:endParaRPr lang="en-US" i="1" dirty="0"/>
          </a:p>
          <a:p>
            <a:pPr>
              <a:spcBef>
                <a:spcPts val="0"/>
              </a:spcBef>
            </a:pPr>
            <a:r>
              <a:rPr lang="en-US" i="1" dirty="0"/>
              <a:t>Exact </a:t>
            </a:r>
            <a:r>
              <a:rPr lang="en-US" dirty="0"/>
              <a:t>numbers include numbers with defined values, such as</a:t>
            </a:r>
          </a:p>
          <a:p>
            <a:pPr algn="ctr">
              <a:spcBef>
                <a:spcPts val="0"/>
              </a:spcBef>
            </a:pPr>
            <a:r>
              <a:rPr lang="en-US" dirty="0"/>
              <a:t>2.54 in the definition 1 inch (in) = 2.54 cm</a:t>
            </a:r>
          </a:p>
          <a:p>
            <a:pPr algn="ctr">
              <a:spcBef>
                <a:spcPts val="0"/>
              </a:spcBef>
            </a:pPr>
            <a:r>
              <a:rPr lang="en-US" dirty="0"/>
              <a:t>1,000 in the definition 1 kg = 1,000 g</a:t>
            </a:r>
          </a:p>
          <a:p>
            <a:pPr algn="ctr">
              <a:spcBef>
                <a:spcPts val="0"/>
              </a:spcBef>
              <a:spcAft>
                <a:spcPts val="2400"/>
              </a:spcAft>
            </a:pPr>
            <a:r>
              <a:rPr lang="en-US" dirty="0"/>
              <a:t>12 in the definition 1 dozen = 12 objects.</a:t>
            </a:r>
          </a:p>
          <a:p>
            <a:pPr>
              <a:spcAft>
                <a:spcPts val="2400"/>
              </a:spcAft>
            </a:pPr>
            <a:r>
              <a:rPr lang="en-US" dirty="0"/>
              <a:t>Numbers measured by any method other than counting are </a:t>
            </a:r>
            <a:r>
              <a:rPr lang="en-US" i="1" dirty="0"/>
              <a:t>inexact.</a:t>
            </a:r>
            <a:endParaRPr lang="en-US" dirty="0"/>
          </a:p>
        </p:txBody>
      </p:sp>
    </p:spTree>
    <p:extLst>
      <p:ext uri="{BB962C8B-B14F-4D97-AF65-F5344CB8AC3E}">
        <p14:creationId xmlns:p14="http://schemas.microsoft.com/office/powerpoint/2010/main" val="322285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2</a:t>
            </a:r>
            <a:endParaRPr lang="en-US" dirty="0"/>
          </a:p>
        </p:txBody>
      </p:sp>
      <p:sp>
        <p:nvSpPr>
          <p:cNvPr id="3" name="Content Placeholder 2"/>
          <p:cNvSpPr>
            <a:spLocks noGrp="1"/>
          </p:cNvSpPr>
          <p:nvPr>
            <p:ph idx="1"/>
          </p:nvPr>
        </p:nvSpPr>
        <p:spPr>
          <a:xfrm>
            <a:off x="228600" y="1143000"/>
            <a:ext cx="4754880" cy="5135880"/>
          </a:xfrm>
        </p:spPr>
        <p:txBody>
          <a:bodyPr/>
          <a:lstStyle/>
          <a:p>
            <a:r>
              <a:rPr lang="en-US" dirty="0">
                <a:solidFill>
                  <a:srgbClr val="376092"/>
                </a:solidFill>
              </a:rPr>
              <a:t>Significant Figures</a:t>
            </a:r>
          </a:p>
          <a:p>
            <a:pPr>
              <a:spcBef>
                <a:spcPts val="0"/>
              </a:spcBef>
              <a:spcAft>
                <a:spcPts val="2400"/>
              </a:spcAft>
            </a:pPr>
            <a:r>
              <a:rPr lang="en-US" dirty="0"/>
              <a:t>An inexact number must be reported in such a way as to indicate the uncertainty in its value.</a:t>
            </a:r>
          </a:p>
          <a:p>
            <a:pPr>
              <a:spcBef>
                <a:spcPts val="0"/>
              </a:spcBef>
              <a:spcAft>
                <a:spcPts val="2400"/>
              </a:spcAft>
            </a:pPr>
            <a:r>
              <a:rPr lang="en-US" dirty="0"/>
              <a:t>This is done using significant figures. </a:t>
            </a:r>
            <a:r>
              <a:rPr lang="en-US" b="1" i="1" dirty="0"/>
              <a:t>Significant figures </a:t>
            </a:r>
            <a:r>
              <a:rPr lang="en-US" dirty="0"/>
              <a:t>are the </a:t>
            </a:r>
            <a:r>
              <a:rPr lang="en-US" i="1" dirty="0"/>
              <a:t>meaningful digits </a:t>
            </a:r>
            <a:r>
              <a:rPr lang="en-US" dirty="0"/>
              <a:t>in a reported number.</a:t>
            </a:r>
          </a:p>
        </p:txBody>
      </p:sp>
      <p:pic>
        <p:nvPicPr>
          <p:cNvPr id="7" name="Picture 3" descr="One object is measured with two rulers with differing scales to demonstrate the equivalency between the two scales."/>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5181598" y="1143000"/>
            <a:ext cx="363729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6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12725"/>
            <a:ext cx="3108960" cy="457200"/>
          </a:xfrm>
        </p:spPr>
        <p:txBody>
          <a:bodyPr/>
          <a:lstStyle/>
          <a:p>
            <a:r>
              <a:rPr lang="en-US"/>
              <a:t>CHAPTER   </a:t>
            </a:r>
            <a:r>
              <a:rPr lang="en-US" sz="4400" b="1">
                <a:solidFill>
                  <a:schemeClr val="tx1">
                    <a:lumMod val="75000"/>
                    <a:lumOff val="25000"/>
                  </a:schemeClr>
                </a:solidFill>
              </a:rPr>
              <a:t>1</a:t>
            </a:r>
            <a:endParaRPr lang="en-US" sz="2800" b="1"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US" dirty="0"/>
              <a:t>Chemistry: The Central Science</a:t>
            </a:r>
          </a:p>
        </p:txBody>
      </p:sp>
      <p:sp>
        <p:nvSpPr>
          <p:cNvPr id="4" name="Content Placeholder 3"/>
          <p:cNvSpPr>
            <a:spLocks noGrp="1"/>
          </p:cNvSpPr>
          <p:nvPr>
            <p:ph sz="quarter" idx="10"/>
          </p:nvPr>
        </p:nvSpPr>
        <p:spPr/>
        <p:txBody>
          <a:bodyPr/>
          <a:lstStyle/>
          <a:p>
            <a:pPr marL="457200" indent="-457200" defTabSz="91440" fontAlgn="t">
              <a:spcBef>
                <a:spcPts val="600"/>
              </a:spcBef>
              <a:tabLst>
                <a:tab pos="91440" algn="l"/>
              </a:tabLst>
            </a:pPr>
            <a:r>
              <a:rPr lang="en-US" dirty="0">
                <a:solidFill>
                  <a:srgbClr val="CC0000"/>
                </a:solidFill>
              </a:rPr>
              <a:t>1.1</a:t>
            </a:r>
            <a:r>
              <a:rPr lang="en-US" dirty="0"/>
              <a:t>			The Study of Chemistry.</a:t>
            </a:r>
          </a:p>
          <a:p>
            <a:pPr marL="457200" indent="-457200" defTabSz="91440" fontAlgn="t">
              <a:spcBef>
                <a:spcPts val="600"/>
              </a:spcBef>
              <a:tabLst>
                <a:tab pos="91440" algn="l"/>
              </a:tabLst>
            </a:pPr>
            <a:r>
              <a:rPr lang="en-US" dirty="0">
                <a:solidFill>
                  <a:srgbClr val="CC0000"/>
                </a:solidFill>
              </a:rPr>
              <a:t>1.2</a:t>
            </a:r>
            <a:r>
              <a:rPr lang="en-US" dirty="0"/>
              <a:t>			Classification of Matter.</a:t>
            </a:r>
          </a:p>
          <a:p>
            <a:pPr marL="457200" indent="-457200" defTabSz="91440" fontAlgn="t">
              <a:spcBef>
                <a:spcPts val="600"/>
              </a:spcBef>
              <a:tabLst>
                <a:tab pos="91440" algn="l"/>
              </a:tabLst>
            </a:pPr>
            <a:r>
              <a:rPr lang="en-US" dirty="0">
                <a:solidFill>
                  <a:srgbClr val="CC0000"/>
                </a:solidFill>
              </a:rPr>
              <a:t>1.3</a:t>
            </a:r>
            <a:r>
              <a:rPr lang="en-US" dirty="0"/>
              <a:t>			Scientific Measurement.</a:t>
            </a:r>
          </a:p>
          <a:p>
            <a:pPr marL="457200" indent="-457200" defTabSz="91440" fontAlgn="t">
              <a:spcBef>
                <a:spcPts val="600"/>
              </a:spcBef>
              <a:tabLst>
                <a:tab pos="91440" algn="l"/>
              </a:tabLst>
            </a:pPr>
            <a:r>
              <a:rPr lang="en-US" dirty="0">
                <a:solidFill>
                  <a:srgbClr val="CC0000"/>
                </a:solidFill>
              </a:rPr>
              <a:t>1.4</a:t>
            </a:r>
            <a:r>
              <a:rPr lang="en-US" dirty="0"/>
              <a:t>			The Properties of Matter.</a:t>
            </a:r>
          </a:p>
          <a:p>
            <a:pPr marL="457200" indent="-457200" defTabSz="91440" fontAlgn="t">
              <a:spcBef>
                <a:spcPts val="600"/>
              </a:spcBef>
              <a:tabLst>
                <a:tab pos="91440" algn="l"/>
              </a:tabLst>
            </a:pPr>
            <a:r>
              <a:rPr lang="en-US" dirty="0">
                <a:solidFill>
                  <a:srgbClr val="CC0000"/>
                </a:solidFill>
              </a:rPr>
              <a:t>1.5			</a:t>
            </a:r>
            <a:r>
              <a:rPr lang="en-US" dirty="0"/>
              <a:t>Uncertainty in Measurement.</a:t>
            </a:r>
          </a:p>
          <a:p>
            <a:pPr marL="457200" indent="-457200" defTabSz="91440" fontAlgn="t">
              <a:spcBef>
                <a:spcPts val="600"/>
              </a:spcBef>
              <a:tabLst>
                <a:tab pos="91440" algn="l"/>
              </a:tabLst>
            </a:pPr>
            <a:r>
              <a:rPr lang="en-US" dirty="0">
                <a:solidFill>
                  <a:srgbClr val="CC0000"/>
                </a:solidFill>
              </a:rPr>
              <a:t>1.6</a:t>
            </a:r>
            <a:r>
              <a:rPr lang="en-US" dirty="0"/>
              <a:t>			Using Units and Solving Problems.</a:t>
            </a:r>
          </a:p>
        </p:txBody>
      </p:sp>
    </p:spTree>
    <p:extLst>
      <p:ext uri="{BB962C8B-B14F-4D97-AF65-F5344CB8AC3E}">
        <p14:creationId xmlns:p14="http://schemas.microsoft.com/office/powerpoint/2010/main" val="198997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3</a:t>
            </a:r>
          </a:p>
        </p:txBody>
      </p:sp>
      <p:sp>
        <p:nvSpPr>
          <p:cNvPr id="3" name="Content Placeholder 2"/>
          <p:cNvSpPr>
            <a:spLocks noGrp="1"/>
          </p:cNvSpPr>
          <p:nvPr>
            <p:ph idx="1"/>
          </p:nvPr>
        </p:nvSpPr>
        <p:spPr>
          <a:xfrm>
            <a:off x="228600" y="1143000"/>
            <a:ext cx="8686800" cy="5394960"/>
          </a:xfrm>
        </p:spPr>
        <p:txBody>
          <a:bodyPr/>
          <a:lstStyle/>
          <a:p>
            <a:r>
              <a:rPr lang="en-US" dirty="0">
                <a:solidFill>
                  <a:srgbClr val="376092"/>
                </a:solidFill>
              </a:rPr>
              <a:t>Significant Figures</a:t>
            </a:r>
          </a:p>
          <a:p>
            <a:pPr>
              <a:spcAft>
                <a:spcPts val="2800"/>
              </a:spcAft>
            </a:pPr>
            <a:r>
              <a:rPr lang="en-US" dirty="0"/>
              <a:t>The number of significant figures in any number can be determined using the following guidelines: </a:t>
            </a:r>
          </a:p>
          <a:p>
            <a:pPr marL="514350" indent="-514350">
              <a:spcAft>
                <a:spcPts val="2800"/>
              </a:spcAft>
              <a:buAutoNum type="arabicPeriod"/>
            </a:pPr>
            <a:r>
              <a:rPr lang="en-US" dirty="0"/>
              <a:t>Any digit that is not zero is significant (112.1 has four significant figures.)</a:t>
            </a:r>
          </a:p>
          <a:p>
            <a:pPr marL="514350" indent="-514350">
              <a:spcAft>
                <a:spcPts val="2400"/>
              </a:spcAft>
              <a:buAutoNum type="arabicPeriod"/>
            </a:pPr>
            <a:r>
              <a:rPr lang="en-US" dirty="0"/>
              <a:t>Zeros located between nonzero digits are significant (305 has three significant figures, and 50.08 has four significant figures.)</a:t>
            </a:r>
          </a:p>
        </p:txBody>
      </p:sp>
    </p:spTree>
    <p:extLst>
      <p:ext uri="{BB962C8B-B14F-4D97-AF65-F5344CB8AC3E}">
        <p14:creationId xmlns:p14="http://schemas.microsoft.com/office/powerpoint/2010/main" val="175353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4</a:t>
            </a:r>
          </a:p>
        </p:txBody>
      </p:sp>
      <p:sp>
        <p:nvSpPr>
          <p:cNvPr id="3" name="Content Placeholder 2"/>
          <p:cNvSpPr>
            <a:spLocks noGrp="1"/>
          </p:cNvSpPr>
          <p:nvPr>
            <p:ph idx="1"/>
          </p:nvPr>
        </p:nvSpPr>
        <p:spPr>
          <a:xfrm>
            <a:off x="228600" y="1143000"/>
            <a:ext cx="8686800" cy="5394960"/>
          </a:xfrm>
        </p:spPr>
        <p:txBody>
          <a:bodyPr/>
          <a:lstStyle/>
          <a:p>
            <a:r>
              <a:rPr lang="en-US" dirty="0">
                <a:solidFill>
                  <a:srgbClr val="376092"/>
                </a:solidFill>
              </a:rPr>
              <a:t>Significant Figures</a:t>
            </a:r>
          </a:p>
          <a:p>
            <a:pPr>
              <a:spcAft>
                <a:spcPts val="3300"/>
              </a:spcAft>
            </a:pPr>
            <a:r>
              <a:rPr lang="en-US" dirty="0">
                <a:solidFill>
                  <a:prstClr val="black"/>
                </a:solidFill>
              </a:rPr>
              <a:t>The number of significant figures in any number can be determined using the following guidelines: </a:t>
            </a:r>
          </a:p>
          <a:p>
            <a:pPr marL="514350" indent="-514350">
              <a:spcBef>
                <a:spcPts val="0"/>
              </a:spcBef>
              <a:spcAft>
                <a:spcPts val="3300"/>
              </a:spcAft>
              <a:buFont typeface="+mj-lt"/>
              <a:buAutoNum type="arabicPeriod" startAt="3"/>
            </a:pPr>
            <a:r>
              <a:rPr lang="en-US" dirty="0">
                <a:solidFill>
                  <a:prstClr val="black"/>
                </a:solidFill>
              </a:rPr>
              <a:t>Zeros to the left of the first nonzero digit are not significant (0.0023 has two significant figures, and 0.000001 has one significant figure.)</a:t>
            </a:r>
          </a:p>
          <a:p>
            <a:pPr marL="514350" indent="-514350">
              <a:spcBef>
                <a:spcPts val="0"/>
              </a:spcBef>
              <a:spcAft>
                <a:spcPts val="2400"/>
              </a:spcAft>
              <a:buFont typeface="+mj-lt"/>
              <a:buAutoNum type="arabicPeriod" startAt="3"/>
            </a:pPr>
            <a:r>
              <a:rPr lang="en-US" dirty="0">
                <a:solidFill>
                  <a:prstClr val="black"/>
                </a:solidFill>
              </a:rPr>
              <a:t>Zeros to the right of the last nonzero digit are significant if the number contains a decimal point (1.200 has four significant figures.)</a:t>
            </a:r>
            <a:endParaRPr lang="en-US" dirty="0"/>
          </a:p>
        </p:txBody>
      </p:sp>
    </p:spTree>
    <p:extLst>
      <p:ext uri="{BB962C8B-B14F-4D97-AF65-F5344CB8AC3E}">
        <p14:creationId xmlns:p14="http://schemas.microsoft.com/office/powerpoint/2010/main" val="1898190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5</a:t>
            </a:r>
          </a:p>
        </p:txBody>
      </p:sp>
      <p:sp>
        <p:nvSpPr>
          <p:cNvPr id="3" name="Content Placeholder 2"/>
          <p:cNvSpPr>
            <a:spLocks noGrp="1"/>
          </p:cNvSpPr>
          <p:nvPr>
            <p:ph idx="1"/>
          </p:nvPr>
        </p:nvSpPr>
        <p:spPr>
          <a:xfrm>
            <a:off x="228600" y="1143000"/>
            <a:ext cx="8686800" cy="5394960"/>
          </a:xfrm>
        </p:spPr>
        <p:txBody>
          <a:bodyPr/>
          <a:lstStyle/>
          <a:p>
            <a:r>
              <a:rPr lang="en-US" dirty="0">
                <a:solidFill>
                  <a:srgbClr val="376092"/>
                </a:solidFill>
              </a:rPr>
              <a:t>Significant Figures</a:t>
            </a:r>
          </a:p>
          <a:p>
            <a:pPr>
              <a:spcAft>
                <a:spcPts val="2800"/>
              </a:spcAft>
            </a:pPr>
            <a:r>
              <a:rPr lang="en-US" dirty="0">
                <a:solidFill>
                  <a:prstClr val="black"/>
                </a:solidFill>
              </a:rPr>
              <a:t>The number of significant figures in any number can be determined using the following guidelines: </a:t>
            </a:r>
          </a:p>
          <a:p>
            <a:pPr marL="514350" indent="-514350">
              <a:buFont typeface="+mj-lt"/>
              <a:buAutoNum type="arabicPeriod" startAt="5"/>
            </a:pPr>
            <a:r>
              <a:rPr lang="en-US" dirty="0">
                <a:solidFill>
                  <a:prstClr val="black"/>
                </a:solidFill>
              </a:rPr>
              <a:t>Zeros to the right of the last nonzero digit in a number that does not contain a decimal point may or may not be significant (100 may have one, two, or three significant figures—it is impossible to tell without additional information.</a:t>
            </a:r>
            <a:endParaRPr lang="en-US" dirty="0"/>
          </a:p>
        </p:txBody>
      </p:sp>
    </p:spTree>
    <p:extLst>
      <p:ext uri="{BB962C8B-B14F-4D97-AF65-F5344CB8AC3E}">
        <p14:creationId xmlns:p14="http://schemas.microsoft.com/office/powerpoint/2010/main" val="332033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6</a:t>
            </a:r>
          </a:p>
        </p:txBody>
      </p:sp>
      <p:sp>
        <p:nvSpPr>
          <p:cNvPr id="3" name="Content Placeholder 2"/>
          <p:cNvSpPr>
            <a:spLocks noGrp="1"/>
          </p:cNvSpPr>
          <p:nvPr>
            <p:ph idx="1"/>
          </p:nvPr>
        </p:nvSpPr>
        <p:spPr>
          <a:xfrm>
            <a:off x="228600" y="1143000"/>
            <a:ext cx="8686800" cy="5394960"/>
          </a:xfrm>
        </p:spPr>
        <p:txBody>
          <a:bodyPr/>
          <a:lstStyle/>
          <a:p>
            <a:r>
              <a:rPr lang="en-US" dirty="0">
                <a:solidFill>
                  <a:srgbClr val="376092"/>
                </a:solidFill>
              </a:rPr>
              <a:t>Significant Figures</a:t>
            </a:r>
          </a:p>
          <a:p>
            <a:pPr>
              <a:spcAft>
                <a:spcPts val="2800"/>
              </a:spcAft>
            </a:pPr>
            <a:r>
              <a:rPr lang="en-US" dirty="0">
                <a:solidFill>
                  <a:prstClr val="black"/>
                </a:solidFill>
              </a:rPr>
              <a:t>To avoid ambiguity in such cases, it is best to express such numbers using scientific notation [Appendix 1]. </a:t>
            </a:r>
          </a:p>
          <a:p>
            <a:pPr algn="ctr">
              <a:spcAft>
                <a:spcPts val="2800"/>
              </a:spcAft>
            </a:pPr>
            <a:r>
              <a:rPr lang="en-US" i="0" dirty="0">
                <a:solidFill>
                  <a:prstClr val="black"/>
                </a:solidFill>
                <a:latin typeface="+mj-lt"/>
              </a:rPr>
              <a:t>1.3 </a:t>
            </a:r>
            <a:r>
              <a:rPr lang="en-US" i="0" dirty="0">
                <a:solidFill>
                  <a:prstClr val="black"/>
                </a:solidFill>
                <a:latin typeface="+mj-lt"/>
                <a:ea typeface="Cambria Math" panose="02040503050406030204" pitchFamily="18" charset="0"/>
              </a:rPr>
              <a:t>× 10</a:t>
            </a:r>
            <a:r>
              <a:rPr lang="en-US" i="0" baseline="30000" dirty="0">
                <a:solidFill>
                  <a:prstClr val="black"/>
                </a:solidFill>
                <a:latin typeface="+mj-lt"/>
                <a:ea typeface="Cambria Math" panose="02040503050406030204" pitchFamily="18" charset="0"/>
              </a:rPr>
              <a:t>2</a:t>
            </a:r>
            <a:r>
              <a:rPr lang="en-US" dirty="0">
                <a:solidFill>
                  <a:prstClr val="black"/>
                </a:solidFill>
              </a:rPr>
              <a:t> two significant figures</a:t>
            </a:r>
          </a:p>
          <a:p>
            <a:pPr algn="ctr"/>
            <a:r>
              <a:rPr lang="en-US" i="0" dirty="0">
                <a:solidFill>
                  <a:prstClr val="black"/>
                </a:solidFill>
                <a:latin typeface="+mj-lt"/>
              </a:rPr>
              <a:t>1.30 </a:t>
            </a:r>
            <a:r>
              <a:rPr lang="en-US" i="0" dirty="0">
                <a:solidFill>
                  <a:prstClr val="black"/>
                </a:solidFill>
                <a:latin typeface="+mj-lt"/>
                <a:ea typeface="Cambria Math" panose="02040503050406030204" pitchFamily="18" charset="0"/>
              </a:rPr>
              <a:t>× 10</a:t>
            </a:r>
            <a:r>
              <a:rPr lang="en-US" i="0" baseline="30000" dirty="0">
                <a:solidFill>
                  <a:prstClr val="black"/>
                </a:solidFill>
                <a:latin typeface="+mj-lt"/>
                <a:ea typeface="Cambria Math" panose="02040503050406030204" pitchFamily="18" charset="0"/>
              </a:rPr>
              <a:t>2</a:t>
            </a:r>
            <a:r>
              <a:rPr lang="en-US" dirty="0">
                <a:solidFill>
                  <a:prstClr val="black"/>
                </a:solidFill>
              </a:rPr>
              <a:t> three significant figures</a:t>
            </a:r>
          </a:p>
        </p:txBody>
      </p:sp>
    </p:spTree>
    <p:extLst>
      <p:ext uri="{BB962C8B-B14F-4D97-AF65-F5344CB8AC3E}">
        <p14:creationId xmlns:p14="http://schemas.microsoft.com/office/powerpoint/2010/main" val="120042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chemeClr val="bg1"/>
                </a:solidFill>
              </a:rPr>
              <a:t>1.5</a:t>
            </a:r>
            <a:endParaRPr lang="en-US" dirty="0"/>
          </a:p>
        </p:txBody>
      </p:sp>
      <p:sp>
        <p:nvSpPr>
          <p:cNvPr id="3" name="Content Placeholder 2"/>
          <p:cNvSpPr>
            <a:spLocks noGrp="1"/>
          </p:cNvSpPr>
          <p:nvPr>
            <p:ph idx="1"/>
          </p:nvPr>
        </p:nvSpPr>
        <p:spPr/>
        <p:txBody>
          <a:bodyPr/>
          <a:lstStyle/>
          <a:p>
            <a:pPr>
              <a:spcAft>
                <a:spcPts val="3300"/>
              </a:spcAft>
            </a:pPr>
            <a:r>
              <a:rPr lang="en-US" dirty="0"/>
              <a:t>Determine the number of significant figures in the following measurements:</a:t>
            </a:r>
          </a:p>
          <a:p>
            <a:pPr marL="1828800" indent="-914400">
              <a:spcBef>
                <a:spcPts val="0"/>
              </a:spcBef>
              <a:buAutoNum type="alphaLcParenBoth"/>
              <a:tabLst>
                <a:tab pos="1771650" algn="l"/>
              </a:tabLst>
            </a:pPr>
            <a:r>
              <a:rPr lang="en-US" dirty="0"/>
              <a:t>443 cm.</a:t>
            </a:r>
          </a:p>
          <a:p>
            <a:pPr marL="1828800" indent="-914400">
              <a:spcBef>
                <a:spcPts val="0"/>
              </a:spcBef>
              <a:buAutoNum type="alphaLcParenBoth"/>
              <a:tabLst>
                <a:tab pos="1771650" algn="l"/>
              </a:tabLst>
            </a:pPr>
            <a:r>
              <a:rPr lang="en-US" dirty="0"/>
              <a:t>15.03 g.</a:t>
            </a:r>
          </a:p>
          <a:p>
            <a:pPr marL="1828800" indent="-914400">
              <a:spcBef>
                <a:spcPts val="0"/>
              </a:spcBef>
              <a:buAutoNum type="alphaLcParenBoth"/>
              <a:tabLst>
                <a:tab pos="1771650" algn="l"/>
              </a:tabLst>
            </a:pPr>
            <a:r>
              <a:rPr lang="en-US" dirty="0"/>
              <a:t>0.0356 kg.</a:t>
            </a:r>
          </a:p>
          <a:p>
            <a:pPr marL="1828800" indent="-914400">
              <a:spcBef>
                <a:spcPts val="0"/>
              </a:spcBef>
              <a:buAutoNum type="alphaLcParenBoth"/>
              <a:tabLst>
                <a:tab pos="1771650" algn="l"/>
              </a:tabLst>
            </a:pPr>
            <a:r>
              <a:rPr lang="en-US" dirty="0"/>
              <a:t>3.000 3 </a:t>
            </a:r>
            <a:r>
              <a:rPr lang="en-US" i="0" dirty="0">
                <a:latin typeface="+mj-lt"/>
              </a:rPr>
              <a:t>10</a:t>
            </a:r>
            <a:r>
              <a:rPr lang="en-US" i="0" baseline="30000" dirty="0">
                <a:latin typeface="+mj-lt"/>
              </a:rPr>
              <a:t>−7</a:t>
            </a:r>
            <a:r>
              <a:rPr lang="en-US" dirty="0"/>
              <a:t> L.</a:t>
            </a:r>
          </a:p>
          <a:p>
            <a:pPr marL="1828800" indent="-914400">
              <a:spcBef>
                <a:spcPts val="0"/>
              </a:spcBef>
              <a:buAutoNum type="alphaLcParenBoth"/>
              <a:tabLst>
                <a:tab pos="1771650" algn="l"/>
              </a:tabLst>
            </a:pPr>
            <a:r>
              <a:rPr lang="en-US" dirty="0"/>
              <a:t>50 mL.</a:t>
            </a:r>
          </a:p>
          <a:p>
            <a:pPr marL="1828800" indent="-914400">
              <a:spcBef>
                <a:spcPts val="0"/>
              </a:spcBef>
              <a:buAutoNum type="alphaLcParenBoth"/>
              <a:tabLst>
                <a:tab pos="1771650" algn="l"/>
              </a:tabLst>
            </a:pPr>
            <a:r>
              <a:rPr lang="en-US" dirty="0"/>
              <a:t>0.9550 m.</a:t>
            </a:r>
          </a:p>
        </p:txBody>
      </p:sp>
    </p:spTree>
    <p:extLst>
      <p:ext uri="{BB962C8B-B14F-4D97-AF65-F5344CB8AC3E}">
        <p14:creationId xmlns:p14="http://schemas.microsoft.com/office/powerpoint/2010/main" val="105476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chemeClr val="bg1"/>
                </a:solidFill>
              </a:rPr>
              <a:t>1.5		</a:t>
            </a:r>
            <a:r>
              <a:rPr lang="en-US" dirty="0">
                <a:solidFill>
                  <a:schemeClr val="bg1"/>
                </a:solidFill>
              </a:rPr>
              <a:t>Strategy</a:t>
            </a:r>
            <a:endParaRPr lang="en-US" dirty="0"/>
          </a:p>
        </p:txBody>
      </p:sp>
      <p:sp>
        <p:nvSpPr>
          <p:cNvPr id="3" name="Content Placeholder 2"/>
          <p:cNvSpPr>
            <a:spLocks noGrp="1"/>
          </p:cNvSpPr>
          <p:nvPr>
            <p:ph idx="1"/>
          </p:nvPr>
        </p:nvSpPr>
        <p:spPr/>
        <p:txBody>
          <a:bodyPr/>
          <a:lstStyle/>
          <a:p>
            <a:pPr>
              <a:spcBef>
                <a:spcPts val="0"/>
              </a:spcBef>
            </a:pPr>
            <a:r>
              <a:rPr lang="en-US" b="1" dirty="0">
                <a:solidFill>
                  <a:srgbClr val="376092"/>
                </a:solidFill>
                <a:latin typeface="Calibri" panose="020F0502020204030204" pitchFamily="34" charset="0"/>
              </a:rPr>
              <a:t>Strategy</a:t>
            </a:r>
          </a:p>
          <a:p>
            <a:pPr>
              <a:spcBef>
                <a:spcPts val="0"/>
              </a:spcBef>
              <a:spcAft>
                <a:spcPts val="3000"/>
              </a:spcAft>
            </a:pPr>
            <a:r>
              <a:rPr lang="en-US" dirty="0"/>
              <a:t>All nonzero digits are significant, so the goal will be to determine which of the zeros is significant.</a:t>
            </a:r>
          </a:p>
          <a:p>
            <a:pPr>
              <a:spcBef>
                <a:spcPts val="0"/>
              </a:spcBef>
            </a:pPr>
            <a:r>
              <a:rPr lang="en-US" b="1" dirty="0">
                <a:solidFill>
                  <a:srgbClr val="376092"/>
                </a:solidFill>
                <a:latin typeface="Calibri" panose="020F0502020204030204" pitchFamily="34" charset="0"/>
              </a:rPr>
              <a:t>Setup</a:t>
            </a:r>
          </a:p>
          <a:p>
            <a:pPr>
              <a:spcBef>
                <a:spcPts val="0"/>
              </a:spcBef>
              <a:spcAft>
                <a:spcPts val="3000"/>
              </a:spcAft>
            </a:pPr>
            <a:r>
              <a:rPr lang="en-US" dirty="0"/>
              <a:t>Zeros are significant if they appear between nonzero digits or if they appear after a nonzero digit in a number that contains a decimal point.</a:t>
            </a:r>
          </a:p>
          <a:p>
            <a:pPr>
              <a:spcBef>
                <a:spcPts val="0"/>
              </a:spcBef>
              <a:spcAft>
                <a:spcPts val="2400"/>
              </a:spcAft>
            </a:pPr>
            <a:r>
              <a:rPr lang="en-US" dirty="0"/>
              <a:t>Zeros may or may not be significant if they appear to the right of the last nonzero digit in a number that does not contain a decimal point.</a:t>
            </a:r>
          </a:p>
        </p:txBody>
      </p:sp>
    </p:spTree>
    <p:extLst>
      <p:ext uri="{BB962C8B-B14F-4D97-AF65-F5344CB8AC3E}">
        <p14:creationId xmlns:p14="http://schemas.microsoft.com/office/powerpoint/2010/main" val="2355893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		</a:t>
            </a:r>
            <a:r>
              <a:rPr lang="en-US" kern="0" dirty="0">
                <a:solidFill>
                  <a:schemeClr val="bg1"/>
                </a:solidFill>
              </a:rPr>
              <a:t>1.5 		</a:t>
            </a:r>
            <a:r>
              <a:rPr lang="en-US" dirty="0">
                <a:solidFill>
                  <a:schemeClr val="bg1"/>
                </a:solidFill>
              </a:rPr>
              <a:t>Solution</a:t>
            </a:r>
            <a:endParaRPr lang="en-US" dirty="0"/>
          </a:p>
        </p:txBody>
      </p:sp>
      <p:sp>
        <p:nvSpPr>
          <p:cNvPr id="3" name="Content Placeholder 2"/>
          <p:cNvSpPr>
            <a:spLocks noGrp="1"/>
          </p:cNvSpPr>
          <p:nvPr>
            <p:ph idx="1"/>
          </p:nvPr>
        </p:nvSpPr>
        <p:spPr/>
        <p:txBody>
          <a:bodyPr/>
          <a:lstStyle/>
          <a:p>
            <a:r>
              <a:rPr lang="en-US" b="1" dirty="0">
                <a:solidFill>
                  <a:srgbClr val="43638E"/>
                </a:solidFill>
              </a:rPr>
              <a:t>Solution</a:t>
            </a:r>
          </a:p>
          <a:p>
            <a:pPr marL="1828800" lvl="0" indent="-914400">
              <a:spcBef>
                <a:spcPts val="0"/>
              </a:spcBef>
              <a:buFontTx/>
              <a:buAutoNum type="alphaLcParenBoth"/>
              <a:tabLst>
                <a:tab pos="1771650" algn="l"/>
              </a:tabLst>
            </a:pPr>
            <a:r>
              <a:rPr lang="en-US" dirty="0">
                <a:solidFill>
                  <a:prstClr val="black"/>
                </a:solidFill>
              </a:rPr>
              <a:t>443 cm.</a:t>
            </a:r>
          </a:p>
          <a:p>
            <a:pPr marL="1828800" lvl="0" indent="-914400">
              <a:spcBef>
                <a:spcPts val="0"/>
              </a:spcBef>
              <a:buFontTx/>
              <a:buAutoNum type="alphaLcParenBoth"/>
              <a:tabLst>
                <a:tab pos="1771650" algn="l"/>
              </a:tabLst>
            </a:pPr>
            <a:r>
              <a:rPr lang="en-US" dirty="0">
                <a:solidFill>
                  <a:prstClr val="black"/>
                </a:solidFill>
              </a:rPr>
              <a:t>15.03 g.</a:t>
            </a:r>
          </a:p>
          <a:p>
            <a:pPr marL="1828800" lvl="0" indent="-914400">
              <a:spcBef>
                <a:spcPts val="0"/>
              </a:spcBef>
              <a:buFontTx/>
              <a:buAutoNum type="alphaLcParenBoth"/>
              <a:tabLst>
                <a:tab pos="1771650" algn="l"/>
              </a:tabLst>
            </a:pPr>
            <a:r>
              <a:rPr lang="en-US" dirty="0">
                <a:solidFill>
                  <a:prstClr val="black"/>
                </a:solidFill>
              </a:rPr>
              <a:t>0.0356 kg.</a:t>
            </a:r>
          </a:p>
          <a:p>
            <a:pPr marL="1828800" lvl="0" indent="-914400">
              <a:spcBef>
                <a:spcPts val="0"/>
              </a:spcBef>
              <a:buFontTx/>
              <a:buAutoNum type="alphaLcParenBoth"/>
              <a:tabLst>
                <a:tab pos="1771650" algn="l"/>
              </a:tabLst>
            </a:pPr>
            <a:r>
              <a:rPr lang="en-US" dirty="0">
                <a:solidFill>
                  <a:prstClr val="black"/>
                </a:solidFill>
              </a:rPr>
              <a:t>3.000 3 </a:t>
            </a:r>
            <a:r>
              <a:rPr lang="en-US" dirty="0"/>
              <a:t>10</a:t>
            </a:r>
            <a:r>
              <a:rPr lang="en-US" baseline="30000" dirty="0"/>
              <a:t>−7 </a:t>
            </a:r>
            <a:r>
              <a:rPr lang="en-US" dirty="0">
                <a:solidFill>
                  <a:prstClr val="black"/>
                </a:solidFill>
              </a:rPr>
              <a:t>L.</a:t>
            </a:r>
          </a:p>
          <a:p>
            <a:pPr marL="1828800" lvl="0" indent="-914400">
              <a:spcBef>
                <a:spcPts val="0"/>
              </a:spcBef>
              <a:buFontTx/>
              <a:buAutoNum type="alphaLcParenBoth"/>
              <a:tabLst>
                <a:tab pos="1771650" algn="l"/>
              </a:tabLst>
            </a:pPr>
            <a:r>
              <a:rPr lang="en-US" dirty="0">
                <a:solidFill>
                  <a:prstClr val="black"/>
                </a:solidFill>
              </a:rPr>
              <a:t>50 mL.</a:t>
            </a:r>
          </a:p>
          <a:p>
            <a:pPr marL="1828800" lvl="0" indent="-914400">
              <a:spcBef>
                <a:spcPts val="0"/>
              </a:spcBef>
              <a:spcAft>
                <a:spcPts val="5600"/>
              </a:spcAft>
              <a:buFontTx/>
              <a:buAutoNum type="alphaLcParenBoth"/>
              <a:tabLst>
                <a:tab pos="1771650" algn="l"/>
              </a:tabLst>
            </a:pPr>
            <a:r>
              <a:rPr lang="en-US" dirty="0">
                <a:solidFill>
                  <a:prstClr val="black"/>
                </a:solidFill>
              </a:rPr>
              <a:t>0.9550 m.</a:t>
            </a:r>
            <a:endParaRPr lang="en-US" b="1" dirty="0">
              <a:solidFill>
                <a:srgbClr val="4F74A7"/>
              </a:solidFill>
            </a:endParaRPr>
          </a:p>
          <a:p>
            <a:pPr>
              <a:spcAft>
                <a:spcPts val="2800"/>
              </a:spcAft>
            </a:pPr>
            <a:r>
              <a:rPr lang="en-US" dirty="0"/>
              <a:t>(a) 3; (b) 4; (c) 3; (d) 4; (e) 1 or 2, an ambiguous case; (f) 4</a:t>
            </a:r>
          </a:p>
        </p:txBody>
      </p:sp>
    </p:spTree>
    <p:extLst>
      <p:ext uri="{BB962C8B-B14F-4D97-AF65-F5344CB8AC3E}">
        <p14:creationId xmlns:p14="http://schemas.microsoft.com/office/powerpoint/2010/main" val="316173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7</a:t>
            </a:r>
            <a:endParaRPr lang="en-US" dirty="0"/>
          </a:p>
        </p:txBody>
      </p:sp>
      <p:sp>
        <p:nvSpPr>
          <p:cNvPr id="3" name="Content Placeholder 2"/>
          <p:cNvSpPr>
            <a:spLocks noGrp="1"/>
          </p:cNvSpPr>
          <p:nvPr>
            <p:ph idx="1"/>
          </p:nvPr>
        </p:nvSpPr>
        <p:spPr>
          <a:xfrm>
            <a:off x="228600" y="1143000"/>
            <a:ext cx="8686800" cy="2377440"/>
          </a:xfrm>
        </p:spPr>
        <p:txBody>
          <a:bodyPr/>
          <a:lstStyle/>
          <a:p>
            <a:r>
              <a:rPr lang="en-US" dirty="0">
                <a:solidFill>
                  <a:srgbClr val="376092"/>
                </a:solidFill>
              </a:rPr>
              <a:t>Calculations with Measured Numbers</a:t>
            </a:r>
          </a:p>
          <a:p>
            <a:pPr marL="514350" indent="-514350">
              <a:buFont typeface="+mj-lt"/>
              <a:buAutoNum type="arabicPeriod"/>
            </a:pPr>
            <a:r>
              <a:rPr lang="en-US" dirty="0"/>
              <a:t>In addition and subtraction, the answer cannot have more digits to the right of the decimal point than the original number with the smallest number of digits to the right of the decimal point.</a:t>
            </a:r>
          </a:p>
        </p:txBody>
      </p:sp>
      <p:graphicFrame>
        <p:nvGraphicFramePr>
          <p:cNvPr id="7" name="Table 3"/>
          <p:cNvGraphicFramePr>
            <a:graphicFrameLocks noGrp="1"/>
          </p:cNvGraphicFramePr>
          <p:nvPr>
            <p:ph idx="10"/>
            <p:extLst>
              <p:ext uri="{D42A27DB-BD31-4B8C-83A1-F6EECF244321}">
                <p14:modId xmlns:p14="http://schemas.microsoft.com/office/powerpoint/2010/main" val="2720481519"/>
              </p:ext>
            </p:extLst>
          </p:nvPr>
        </p:nvGraphicFramePr>
        <p:xfrm>
          <a:off x="1005840" y="3916363"/>
          <a:ext cx="7132320" cy="1645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743639114"/>
                    </a:ext>
                  </a:extLst>
                </a:gridCol>
                <a:gridCol w="5760720">
                  <a:extLst>
                    <a:ext uri="{9D8B030D-6E8A-4147-A177-3AD203B41FA5}">
                      <a16:colId xmlns:a16="http://schemas.microsoft.com/office/drawing/2014/main" val="1610619582"/>
                    </a:ext>
                  </a:extLst>
                </a:gridCol>
              </a:tblGrid>
              <a:tr h="548640">
                <a:tc>
                  <a:txBody>
                    <a:bodyPr/>
                    <a:lstStyle/>
                    <a:p>
                      <a:pPr algn="r"/>
                      <a:r>
                        <a:rPr lang="en-US" sz="2800" b="0" dirty="0">
                          <a:solidFill>
                            <a:schemeClr val="tx1"/>
                          </a:solidFill>
                        </a:rPr>
                        <a:t>102.50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two digits after the decimal point</a:t>
                      </a:r>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8925969"/>
                  </a:ext>
                </a:extLst>
              </a:tr>
              <a:tr h="548640">
                <a:tc>
                  <a:txBody>
                    <a:bodyPr/>
                    <a:lstStyle/>
                    <a:p>
                      <a:pPr algn="r"/>
                      <a:r>
                        <a:rPr lang="en-US" sz="2800" b="0" i="0" kern="1200" dirty="0">
                          <a:solidFill>
                            <a:schemeClr val="tx1"/>
                          </a:solidFill>
                          <a:latin typeface="+mn-lt"/>
                          <a:ea typeface="Cambria Math" panose="02040503050406030204" pitchFamily="18" charset="0"/>
                          <a:cs typeface="+mn-cs"/>
                        </a:rPr>
                        <a:t>+ </a:t>
                      </a:r>
                      <a:r>
                        <a:rPr lang="en-GB" sz="2800" b="0" i="0" kern="1200" dirty="0">
                          <a:solidFill>
                            <a:schemeClr val="tx1"/>
                          </a:solidFill>
                          <a:latin typeface="+mn-lt"/>
                          <a:ea typeface="Cambria Math" panose="02040503050406030204" pitchFamily="18" charset="0"/>
                          <a:cs typeface="+mn-cs"/>
                        </a:rPr>
                        <a:t> </a:t>
                      </a:r>
                      <a:r>
                        <a:rPr lang="en-US" sz="2800" b="0" i="0" kern="1200" dirty="0">
                          <a:solidFill>
                            <a:schemeClr val="tx1"/>
                          </a:solidFill>
                          <a:latin typeface="+mn-lt"/>
                          <a:ea typeface="Cambria Math" panose="02040503050406030204" pitchFamily="18" charset="0"/>
                          <a:cs typeface="+mn-cs"/>
                        </a:rPr>
                        <a:t>0.231</a:t>
                      </a:r>
                      <a:endParaRPr lang="en-US" sz="2800" b="0"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three digits after the decimal point</a:t>
                      </a:r>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85483"/>
                  </a:ext>
                </a:extLst>
              </a:tr>
              <a:tr h="548640">
                <a:tc>
                  <a:txBody>
                    <a:bodyPr/>
                    <a:lstStyle/>
                    <a:p>
                      <a:pPr algn="r"/>
                      <a:r>
                        <a:rPr lang="en-US" sz="2800" b="0" i="0" kern="1200" dirty="0">
                          <a:solidFill>
                            <a:schemeClr val="tx1"/>
                          </a:solidFill>
                          <a:latin typeface="+mn-lt"/>
                          <a:ea typeface="+mn-ea"/>
                          <a:cs typeface="+mn-cs"/>
                        </a:rPr>
                        <a:t>102.731</a:t>
                      </a:r>
                      <a:endParaRPr lang="en-US" sz="2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round to 102.73</a:t>
                      </a:r>
                      <a:endParaRPr lang="en-US" sz="2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0693360"/>
                  </a:ext>
                </a:extLst>
              </a:tr>
            </a:tbl>
          </a:graphicData>
        </a:graphic>
      </p:graphicFrame>
    </p:spTree>
    <p:extLst>
      <p:ext uri="{BB962C8B-B14F-4D97-AF65-F5344CB8AC3E}">
        <p14:creationId xmlns:p14="http://schemas.microsoft.com/office/powerpoint/2010/main" val="195061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8</a:t>
            </a:r>
            <a:endParaRPr lang="en-US" dirty="0"/>
          </a:p>
        </p:txBody>
      </p:sp>
      <p:sp>
        <p:nvSpPr>
          <p:cNvPr id="3" name="Content Placeholder 2"/>
          <p:cNvSpPr>
            <a:spLocks noGrp="1"/>
          </p:cNvSpPr>
          <p:nvPr>
            <p:ph idx="1"/>
          </p:nvPr>
        </p:nvSpPr>
        <p:spPr>
          <a:xfrm>
            <a:off x="228600" y="1143000"/>
            <a:ext cx="5715000" cy="548640"/>
          </a:xfrm>
        </p:spPr>
        <p:txBody>
          <a:bodyPr/>
          <a:lstStyle/>
          <a:p>
            <a:r>
              <a:rPr lang="en-US" dirty="0">
                <a:solidFill>
                  <a:srgbClr val="376092"/>
                </a:solidFill>
              </a:rPr>
              <a:t>Calculations with Measured Numbers</a:t>
            </a:r>
          </a:p>
        </p:txBody>
      </p:sp>
      <p:graphicFrame>
        <p:nvGraphicFramePr>
          <p:cNvPr id="8" name="Table 3"/>
          <p:cNvGraphicFramePr>
            <a:graphicFrameLocks noGrp="1"/>
          </p:cNvGraphicFramePr>
          <p:nvPr>
            <p:ph idx="10"/>
            <p:extLst>
              <p:ext uri="{D42A27DB-BD31-4B8C-83A1-F6EECF244321}">
                <p14:modId xmlns:p14="http://schemas.microsoft.com/office/powerpoint/2010/main" val="418067289"/>
              </p:ext>
            </p:extLst>
          </p:nvPr>
        </p:nvGraphicFramePr>
        <p:xfrm>
          <a:off x="1051560" y="1905000"/>
          <a:ext cx="7040880" cy="164592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743639114"/>
                    </a:ext>
                  </a:extLst>
                </a:gridCol>
                <a:gridCol w="5760720">
                  <a:extLst>
                    <a:ext uri="{9D8B030D-6E8A-4147-A177-3AD203B41FA5}">
                      <a16:colId xmlns:a16="http://schemas.microsoft.com/office/drawing/2014/main" val="1610619582"/>
                    </a:ext>
                  </a:extLst>
                </a:gridCol>
              </a:tblGrid>
              <a:tr h="548640">
                <a:tc>
                  <a:txBody>
                    <a:bodyPr/>
                    <a:lstStyle/>
                    <a:p>
                      <a:pPr algn="r"/>
                      <a:r>
                        <a:rPr lang="en-US" sz="2800" b="0" dirty="0">
                          <a:solidFill>
                            <a:schemeClr val="tx1"/>
                          </a:solidFill>
                        </a:rPr>
                        <a:t>143.29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two digits after the decimal point</a:t>
                      </a:r>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8925969"/>
                  </a:ext>
                </a:extLst>
              </a:tr>
              <a:tr h="548640">
                <a:tc>
                  <a:txBody>
                    <a:bodyPr/>
                    <a:lstStyle/>
                    <a:p>
                      <a:pPr algn="r"/>
                      <a:r>
                        <a:rPr lang="en-US" sz="2800" b="0" i="0" kern="1200" dirty="0">
                          <a:solidFill>
                            <a:schemeClr val="tx1"/>
                          </a:solidFill>
                          <a:latin typeface="+mn-lt"/>
                          <a:ea typeface="Cambria Math" panose="02040503050406030204" pitchFamily="18" charset="0"/>
                          <a:cs typeface="+mn-cs"/>
                        </a:rPr>
                        <a:t>− </a:t>
                      </a:r>
                      <a:r>
                        <a:rPr lang="en-GB" sz="2800" b="0" i="0" kern="1200" dirty="0">
                          <a:solidFill>
                            <a:schemeClr val="tx1"/>
                          </a:solidFill>
                          <a:latin typeface="+mn-lt"/>
                          <a:ea typeface="Cambria Math" panose="02040503050406030204" pitchFamily="18" charset="0"/>
                          <a:cs typeface="+mn-cs"/>
                        </a:rPr>
                        <a:t> 2</a:t>
                      </a:r>
                      <a:r>
                        <a:rPr lang="en-US" sz="2800" b="0" i="0" kern="1200" dirty="0">
                          <a:solidFill>
                            <a:schemeClr val="tx1"/>
                          </a:solidFill>
                          <a:latin typeface="+mn-lt"/>
                          <a:ea typeface="Cambria Math" panose="02040503050406030204" pitchFamily="18" charset="0"/>
                          <a:cs typeface="+mn-cs"/>
                        </a:rPr>
                        <a:t>0.1</a:t>
                      </a:r>
                      <a:endParaRPr lang="en-US" sz="2800" b="0"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one digit after the decimal point</a:t>
                      </a:r>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85483"/>
                  </a:ext>
                </a:extLst>
              </a:tr>
              <a:tr h="548640">
                <a:tc>
                  <a:txBody>
                    <a:bodyPr/>
                    <a:lstStyle/>
                    <a:p>
                      <a:pPr algn="r"/>
                      <a:r>
                        <a:rPr lang="en-US" sz="2800" b="0" i="0" kern="1200" dirty="0">
                          <a:solidFill>
                            <a:schemeClr val="tx1"/>
                          </a:solidFill>
                          <a:latin typeface="+mn-lt"/>
                          <a:ea typeface="+mn-ea"/>
                          <a:cs typeface="+mn-cs"/>
                        </a:rPr>
                        <a:t>123.19</a:t>
                      </a:r>
                      <a:endParaRPr lang="en-US" sz="2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800" b="0" i="0" kern="1200" dirty="0">
                          <a:solidFill>
                            <a:schemeClr val="tx1"/>
                          </a:solidFill>
                          <a:latin typeface="+mn-lt"/>
                          <a:ea typeface="Cambria Math" panose="02040503050406030204" pitchFamily="18" charset="0"/>
                          <a:cs typeface="+mn-cs"/>
                        </a:rPr>
                        <a:t>← round to 123.2</a:t>
                      </a:r>
                      <a:endParaRPr lang="en-US" sz="2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0693360"/>
                  </a:ext>
                </a:extLst>
              </a:tr>
            </a:tbl>
          </a:graphicData>
        </a:graphic>
      </p:graphicFrame>
      <p:sp>
        <p:nvSpPr>
          <p:cNvPr id="5" name="Content Placeholder 4"/>
          <p:cNvSpPr>
            <a:spLocks noGrp="1"/>
          </p:cNvSpPr>
          <p:nvPr>
            <p:ph idx="11"/>
          </p:nvPr>
        </p:nvSpPr>
        <p:spPr>
          <a:xfrm>
            <a:off x="228600" y="3962400"/>
            <a:ext cx="8686800" cy="2286000"/>
          </a:xfrm>
        </p:spPr>
        <p:txBody>
          <a:bodyPr/>
          <a:lstStyle/>
          <a:p>
            <a:pPr>
              <a:spcAft>
                <a:spcPts val="2800"/>
              </a:spcAft>
            </a:pPr>
            <a:r>
              <a:rPr lang="en-US" dirty="0"/>
              <a:t>If the leftmost digit to be dropped is less than 5, </a:t>
            </a:r>
            <a:r>
              <a:rPr lang="en-US" i="1" dirty="0"/>
              <a:t>round down.</a:t>
            </a:r>
          </a:p>
          <a:p>
            <a:r>
              <a:rPr lang="en-US" dirty="0"/>
              <a:t>If the leftmost digit to be dropped is equal to or greater than 5, </a:t>
            </a:r>
            <a:r>
              <a:rPr lang="en-US" i="1" dirty="0"/>
              <a:t>round up</a:t>
            </a:r>
            <a:r>
              <a:rPr lang="en-US" dirty="0"/>
              <a:t>. </a:t>
            </a:r>
          </a:p>
        </p:txBody>
      </p:sp>
    </p:spTree>
    <p:extLst>
      <p:ext uri="{BB962C8B-B14F-4D97-AF65-F5344CB8AC3E}">
        <p14:creationId xmlns:p14="http://schemas.microsoft.com/office/powerpoint/2010/main" val="379633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12</a:t>
            </a:r>
          </a:p>
        </p:txBody>
      </p:sp>
      <p:sp>
        <p:nvSpPr>
          <p:cNvPr id="3" name="Content Placeholder 2"/>
          <p:cNvSpPr>
            <a:spLocks noGrp="1"/>
          </p:cNvSpPr>
          <p:nvPr>
            <p:ph idx="1"/>
          </p:nvPr>
        </p:nvSpPr>
        <p:spPr>
          <a:xfrm>
            <a:off x="228600" y="1143000"/>
            <a:ext cx="8590292" cy="2590800"/>
          </a:xfrm>
        </p:spPr>
        <p:txBody>
          <a:bodyPr/>
          <a:lstStyle/>
          <a:p>
            <a:r>
              <a:rPr lang="en-US" dirty="0">
                <a:solidFill>
                  <a:srgbClr val="376092"/>
                </a:solidFill>
              </a:rPr>
              <a:t>Accuracy and Precision</a:t>
            </a:r>
          </a:p>
          <a:p>
            <a:pPr>
              <a:spcBef>
                <a:spcPts val="0"/>
              </a:spcBef>
              <a:spcAft>
                <a:spcPts val="2400"/>
              </a:spcAft>
            </a:pPr>
            <a:r>
              <a:rPr lang="en-US" b="1" i="1" dirty="0"/>
              <a:t>Accuracy</a:t>
            </a:r>
            <a:r>
              <a:rPr lang="en-US" dirty="0"/>
              <a:t> tells us how close a measurement is to the </a:t>
            </a:r>
            <a:r>
              <a:rPr lang="en-US" i="1" dirty="0"/>
              <a:t>true</a:t>
            </a:r>
            <a:r>
              <a:rPr lang="en-US" dirty="0"/>
              <a:t> value. </a:t>
            </a:r>
          </a:p>
          <a:p>
            <a:pPr>
              <a:spcBef>
                <a:spcPts val="0"/>
              </a:spcBef>
              <a:spcAft>
                <a:spcPts val="2400"/>
              </a:spcAft>
            </a:pPr>
            <a:r>
              <a:rPr lang="en-US" b="1" i="1" dirty="0"/>
              <a:t>Precision</a:t>
            </a:r>
            <a:r>
              <a:rPr lang="en-US" dirty="0"/>
              <a:t> tells us how close multiple measurements of the same thing are to one another.</a:t>
            </a:r>
          </a:p>
        </p:txBody>
      </p:sp>
      <p:pic>
        <p:nvPicPr>
          <p:cNvPr id="5" name="Picture 3" descr="Precision and accuracy are demonstrated by a waste paper basket and several pieces of bunched up paper inside or outside of the basket.&#10;"/>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20040" y="3810000"/>
            <a:ext cx="8498852" cy="2424352"/>
          </a:xfrm>
        </p:spPr>
      </p:pic>
      <p:sp>
        <p:nvSpPr>
          <p:cNvPr id="6" name="Text Placeholder 4"/>
          <p:cNvSpPr>
            <a:spLocks noGrp="1"/>
          </p:cNvSpPr>
          <p:nvPr>
            <p:ph type="body" sz="quarter" idx="21"/>
          </p:nvPr>
        </p:nvSpPr>
        <p:spPr>
          <a:xfrm>
            <a:off x="3200400" y="6477000"/>
            <a:ext cx="2743200" cy="182880"/>
          </a:xfrm>
          <a:prstGeom prst="rect">
            <a:avLst/>
          </a:prstGeom>
        </p:spPr>
        <p:txBody>
          <a:bodyPr/>
          <a:lstStyle/>
          <a:p>
            <a:pPr lvl="0" defTabSz="914400">
              <a:spcBef>
                <a:spcPts val="0"/>
              </a:spcBef>
            </a:pPr>
            <a:r>
              <a:rPr lang="en-US" dirty="0">
                <a:solidFill>
                  <a:prstClr val="white"/>
                </a:solidFill>
                <a:hlinkClick r:id="" action="ppaction://noaction"/>
              </a:rPr>
              <a:t>Access the text alternative for these images</a:t>
            </a:r>
          </a:p>
        </p:txBody>
      </p:sp>
    </p:spTree>
    <p:extLst>
      <p:ext uri="{BB962C8B-B14F-4D97-AF65-F5344CB8AC3E}">
        <p14:creationId xmlns:p14="http://schemas.microsoft.com/office/powerpoint/2010/main" val="10650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1.2	</a:t>
            </a:r>
            <a:r>
              <a:rPr lang="en-US" dirty="0">
                <a:solidFill>
                  <a:srgbClr val="B60000"/>
                </a:solidFill>
              </a:rPr>
              <a:t>Classification of Matter</a:t>
            </a:r>
            <a:r>
              <a:rPr lang="en-US" sz="1200" dirty="0">
                <a:solidFill>
                  <a:srgbClr val="B60000"/>
                </a:solidFill>
              </a:rPr>
              <a:t> 9</a:t>
            </a:r>
            <a:endParaRPr lang="en-US" dirty="0"/>
          </a:p>
        </p:txBody>
      </p:sp>
      <p:sp>
        <p:nvSpPr>
          <p:cNvPr id="3" name="Content Placeholder 2"/>
          <p:cNvSpPr>
            <a:spLocks noGrp="1"/>
          </p:cNvSpPr>
          <p:nvPr>
            <p:ph idx="1"/>
          </p:nvPr>
        </p:nvSpPr>
        <p:spPr>
          <a:xfrm>
            <a:off x="228600" y="1143000"/>
            <a:ext cx="2743200" cy="548640"/>
          </a:xfrm>
        </p:spPr>
        <p:txBody>
          <a:bodyPr/>
          <a:lstStyle/>
          <a:p>
            <a:r>
              <a:rPr lang="en-US" dirty="0">
                <a:solidFill>
                  <a:srgbClr val="376092"/>
                </a:solidFill>
              </a:rPr>
              <a:t>Mixtures</a:t>
            </a:r>
          </a:p>
        </p:txBody>
      </p:sp>
      <p:pic>
        <p:nvPicPr>
          <p:cNvPr id="7" name="Picture 3" descr="Matter is categorized as mixtures or substances. Substances can be categorized as compounds and elements and mixtures as homogeneous or heterogeneous."/>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228600" y="2095500"/>
            <a:ext cx="8686800" cy="3886199"/>
          </a:xfrm>
        </p:spPr>
      </p:pic>
    </p:spTree>
    <p:extLst>
      <p:ext uri="{BB962C8B-B14F-4D97-AF65-F5344CB8AC3E}">
        <p14:creationId xmlns:p14="http://schemas.microsoft.com/office/powerpoint/2010/main" val="2203021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13</a:t>
            </a:r>
          </a:p>
        </p:txBody>
      </p:sp>
      <p:sp>
        <p:nvSpPr>
          <p:cNvPr id="3" name="Content Placeholder 2"/>
          <p:cNvSpPr>
            <a:spLocks noGrp="1"/>
          </p:cNvSpPr>
          <p:nvPr>
            <p:ph idx="1"/>
          </p:nvPr>
        </p:nvSpPr>
        <p:spPr>
          <a:xfrm>
            <a:off x="228600" y="1143000"/>
            <a:ext cx="3733800" cy="533400"/>
          </a:xfrm>
        </p:spPr>
        <p:txBody>
          <a:bodyPr/>
          <a:lstStyle/>
          <a:p>
            <a:r>
              <a:rPr lang="en-US" dirty="0">
                <a:solidFill>
                  <a:srgbClr val="376092"/>
                </a:solidFill>
              </a:rPr>
              <a:t>Accuracy and Precision</a:t>
            </a:r>
          </a:p>
        </p:txBody>
      </p:sp>
      <p:graphicFrame>
        <p:nvGraphicFramePr>
          <p:cNvPr id="7" name="Table 3"/>
          <p:cNvGraphicFramePr>
            <a:graphicFrameLocks noGrp="1"/>
          </p:cNvGraphicFramePr>
          <p:nvPr>
            <p:extLst>
              <p:ext uri="{D42A27DB-BD31-4B8C-83A1-F6EECF244321}">
                <p14:modId xmlns:p14="http://schemas.microsoft.com/office/powerpoint/2010/main" val="4256943724"/>
              </p:ext>
            </p:extLst>
          </p:nvPr>
        </p:nvGraphicFramePr>
        <p:xfrm>
          <a:off x="990600" y="2286000"/>
          <a:ext cx="7067067" cy="18288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30026095"/>
                    </a:ext>
                  </a:extLst>
                </a:gridCol>
                <a:gridCol w="1624169">
                  <a:extLst>
                    <a:ext uri="{9D8B030D-6E8A-4147-A177-3AD203B41FA5}">
                      <a16:colId xmlns:a16="http://schemas.microsoft.com/office/drawing/2014/main" val="2349360156"/>
                    </a:ext>
                  </a:extLst>
                </a:gridCol>
                <a:gridCol w="1624169">
                  <a:extLst>
                    <a:ext uri="{9D8B030D-6E8A-4147-A177-3AD203B41FA5}">
                      <a16:colId xmlns:a16="http://schemas.microsoft.com/office/drawing/2014/main" val="1213253812"/>
                    </a:ext>
                  </a:extLst>
                </a:gridCol>
                <a:gridCol w="1624169">
                  <a:extLst>
                    <a:ext uri="{9D8B030D-6E8A-4147-A177-3AD203B41FA5}">
                      <a16:colId xmlns:a16="http://schemas.microsoft.com/office/drawing/2014/main" val="3214625679"/>
                    </a:ext>
                  </a:extLst>
                </a:gridCol>
              </a:tblGrid>
              <a:tr h="365760">
                <a:tc>
                  <a:txBody>
                    <a:bodyPr/>
                    <a:lstStyle/>
                    <a:p>
                      <a:pPr algn="ct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a:solidFill>
                            <a:schemeClr val="tx1"/>
                          </a:solidFill>
                        </a:rPr>
                        <a:t>Student A</a:t>
                      </a:r>
                    </a:p>
                  </a:txBody>
                  <a:tcPr>
                    <a:lnL w="12700" cmpd="sng">
                      <a:noFill/>
                    </a:lnL>
                    <a:lnR w="12700" cmpd="sng">
                      <a:noFill/>
                    </a:lnR>
                    <a:lnT w="12700" cmpd="sng">
                      <a:noFill/>
                    </a:lnT>
                    <a:lnB w="2857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Student B</a:t>
                      </a:r>
                    </a:p>
                  </a:txBody>
                  <a:tcPr>
                    <a:lnL w="12700" cmpd="sng">
                      <a:noFill/>
                    </a:lnL>
                    <a:lnR w="12700" cmpd="sng">
                      <a:noFill/>
                    </a:lnR>
                    <a:lnT w="12700" cmpd="sng">
                      <a:noFill/>
                    </a:lnT>
                    <a:lnB w="2857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chemeClr val="tx1"/>
                          </a:solidFill>
                        </a:rPr>
                        <a:t>Student C</a:t>
                      </a:r>
                    </a:p>
                  </a:txBody>
                  <a:tcPr>
                    <a:lnL w="12700" cmpd="sng">
                      <a:noFill/>
                    </a:lnL>
                    <a:lnR w="12700" cmpd="sng">
                      <a:noFill/>
                    </a:lnR>
                    <a:lnT w="12700" cmpd="sng">
                      <a:noFill/>
                    </a:lnT>
                    <a:lnB w="2857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79876"/>
                  </a:ext>
                </a:extLst>
              </a:tr>
              <a:tr h="365760">
                <a:tc>
                  <a:txBody>
                    <a:bodyPr/>
                    <a:lstStyle/>
                    <a:p>
                      <a:r>
                        <a:rPr lang="en-US" sz="2400" b="0" dirty="0">
                          <a:solidFill>
                            <a:schemeClr val="tx1"/>
                          </a:solidFill>
                        </a:rPr>
                        <a:t>Measurement 1</a:t>
                      </a:r>
                    </a:p>
                  </a:txBody>
                  <a:tcPr>
                    <a:lnL w="12700" cmpd="sng">
                      <a:noFill/>
                    </a:lnL>
                    <a:lnR w="28575" cap="flat" cmpd="sng" algn="ctr">
                      <a:solidFill>
                        <a:schemeClr val="accent5">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US" sz="2400" b="0" dirty="0">
                          <a:solidFill>
                            <a:schemeClr val="tx1"/>
                          </a:solidFill>
                        </a:rPr>
                        <a:t>0.335 g</a:t>
                      </a:r>
                    </a:p>
                  </a:txBody>
                  <a:tcPr marR="365760">
                    <a:lnL w="28575" cap="flat" cmpd="sng" algn="ctr">
                      <a:solidFill>
                        <a:schemeClr val="accent5">
                          <a:lumMod val="60000"/>
                          <a:lumOff val="4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FFF799"/>
                    </a:solidFill>
                  </a:tcPr>
                </a:tc>
                <a:tc>
                  <a:txBody>
                    <a:bodyPr/>
                    <a:lstStyle/>
                    <a:p>
                      <a:pPr algn="r"/>
                      <a:r>
                        <a:rPr lang="en-US" sz="2400" b="0" dirty="0">
                          <a:solidFill>
                            <a:schemeClr val="tx1"/>
                          </a:solidFill>
                        </a:rPr>
                        <a:t>0.357 g</a:t>
                      </a:r>
                    </a:p>
                  </a:txBody>
                  <a:tcPr marR="365760">
                    <a:lnL w="19050" cap="flat" cmpd="sng" algn="ctr">
                      <a:solidFill>
                        <a:schemeClr val="accent2">
                          <a:lumMod val="40000"/>
                          <a:lumOff val="6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C6E3FA"/>
                    </a:solidFill>
                  </a:tcPr>
                </a:tc>
                <a:tc>
                  <a:txBody>
                    <a:bodyPr/>
                    <a:lstStyle/>
                    <a:p>
                      <a:pPr algn="r"/>
                      <a:r>
                        <a:rPr lang="en-US" sz="2400" b="0" dirty="0">
                          <a:solidFill>
                            <a:schemeClr val="tx1"/>
                          </a:solidFill>
                        </a:rPr>
                        <a:t>0.369 g</a:t>
                      </a:r>
                    </a:p>
                  </a:txBody>
                  <a:tcPr marR="365760">
                    <a:lnL w="19050" cap="flat" cmpd="sng" algn="ctr">
                      <a:solidFill>
                        <a:schemeClr val="accent2">
                          <a:lumMod val="40000"/>
                          <a:lumOff val="6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E2D5EA"/>
                    </a:solidFill>
                  </a:tcPr>
                </a:tc>
                <a:extLst>
                  <a:ext uri="{0D108BD9-81ED-4DB2-BD59-A6C34878D82A}">
                    <a16:rowId xmlns:a16="http://schemas.microsoft.com/office/drawing/2014/main" val="3630091693"/>
                  </a:ext>
                </a:extLst>
              </a:tr>
              <a:tr h="365760">
                <a:tc>
                  <a:txBody>
                    <a:bodyPr/>
                    <a:lstStyle/>
                    <a:p>
                      <a:r>
                        <a:rPr lang="en-US" sz="2400" b="0" dirty="0">
                          <a:solidFill>
                            <a:schemeClr val="tx1"/>
                          </a:solidFill>
                        </a:rPr>
                        <a:t>Measurement 2</a:t>
                      </a:r>
                    </a:p>
                  </a:txBody>
                  <a:tcPr>
                    <a:lnL w="12700" cmpd="sng">
                      <a:noFill/>
                    </a:lnL>
                    <a:lnR w="28575" cap="flat" cmpd="sng" algn="ctr">
                      <a:solidFill>
                        <a:schemeClr val="accent5">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a:solidFill>
                            <a:schemeClr val="tx1"/>
                          </a:solidFill>
                        </a:rPr>
                        <a:t>0.331 g</a:t>
                      </a:r>
                    </a:p>
                  </a:txBody>
                  <a:tcPr marR="365760">
                    <a:lnL w="28575" cap="flat" cmpd="sng" algn="ctr">
                      <a:solidFill>
                        <a:schemeClr val="accent5">
                          <a:lumMod val="60000"/>
                          <a:lumOff val="4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FFF799"/>
                    </a:solidFill>
                  </a:tcPr>
                </a:tc>
                <a:tc>
                  <a:txBody>
                    <a:bodyPr/>
                    <a:lstStyle/>
                    <a:p>
                      <a:pPr algn="r"/>
                      <a:r>
                        <a:rPr lang="en-US" sz="2400" b="0" dirty="0">
                          <a:solidFill>
                            <a:schemeClr val="tx1"/>
                          </a:solidFill>
                        </a:rPr>
                        <a:t>0.375 g</a:t>
                      </a:r>
                    </a:p>
                  </a:txBody>
                  <a:tcPr marR="365760">
                    <a:lnL w="19050" cap="flat" cmpd="sng" algn="ctr">
                      <a:solidFill>
                        <a:schemeClr val="accent2">
                          <a:lumMod val="40000"/>
                          <a:lumOff val="6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C6E3FA"/>
                    </a:solidFill>
                  </a:tcPr>
                </a:tc>
                <a:tc>
                  <a:txBody>
                    <a:bodyPr/>
                    <a:lstStyle/>
                    <a:p>
                      <a:pPr algn="r"/>
                      <a:r>
                        <a:rPr lang="en-US" sz="2400" b="0" dirty="0">
                          <a:solidFill>
                            <a:schemeClr val="tx1"/>
                          </a:solidFill>
                        </a:rPr>
                        <a:t>0.373 g</a:t>
                      </a:r>
                    </a:p>
                  </a:txBody>
                  <a:tcPr marR="365760">
                    <a:lnL w="19050" cap="flat" cmpd="sng" algn="ctr">
                      <a:solidFill>
                        <a:schemeClr val="accent2">
                          <a:lumMod val="40000"/>
                          <a:lumOff val="6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19050" cap="flat" cmpd="sng" algn="ctr">
                      <a:solidFill>
                        <a:schemeClr val="accent2">
                          <a:lumMod val="40000"/>
                          <a:lumOff val="60000"/>
                        </a:schemeClr>
                      </a:solidFill>
                      <a:prstDash val="solid"/>
                      <a:round/>
                      <a:headEnd type="none" w="med" len="med"/>
                      <a:tailEnd type="none" w="med" len="med"/>
                    </a:lnB>
                    <a:solidFill>
                      <a:srgbClr val="E2D5EA"/>
                    </a:solidFill>
                  </a:tcPr>
                </a:tc>
                <a:extLst>
                  <a:ext uri="{0D108BD9-81ED-4DB2-BD59-A6C34878D82A}">
                    <a16:rowId xmlns:a16="http://schemas.microsoft.com/office/drawing/2014/main" val="1569093090"/>
                  </a:ext>
                </a:extLst>
              </a:tr>
              <a:tr h="365760">
                <a:tc>
                  <a:txBody>
                    <a:bodyPr/>
                    <a:lstStyle/>
                    <a:p>
                      <a:r>
                        <a:rPr lang="en-US" sz="2400" b="0" dirty="0">
                          <a:solidFill>
                            <a:schemeClr val="tx1"/>
                          </a:solidFill>
                        </a:rPr>
                        <a:t>Measurement 3</a:t>
                      </a:r>
                    </a:p>
                  </a:txBody>
                  <a:tcPr>
                    <a:lnL w="12700" cmpd="sng">
                      <a:noFill/>
                    </a:lnL>
                    <a:lnR w="28575" cap="flat" cmpd="sng" algn="ctr">
                      <a:solidFill>
                        <a:schemeClr val="accent5">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a:solidFill>
                            <a:schemeClr val="tx1"/>
                          </a:solidFill>
                        </a:rPr>
                        <a:t>0.333 g</a:t>
                      </a:r>
                    </a:p>
                  </a:txBody>
                  <a:tcPr marR="365760">
                    <a:lnL w="28575" cap="flat" cmpd="sng" algn="ctr">
                      <a:solidFill>
                        <a:schemeClr val="accent5">
                          <a:lumMod val="60000"/>
                          <a:lumOff val="4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rgbClr val="FFF799"/>
                    </a:solidFill>
                  </a:tcPr>
                </a:tc>
                <a:tc>
                  <a:txBody>
                    <a:bodyPr/>
                    <a:lstStyle/>
                    <a:p>
                      <a:pPr algn="r"/>
                      <a:r>
                        <a:rPr lang="en-US" sz="2400" b="0" dirty="0">
                          <a:solidFill>
                            <a:schemeClr val="tx1"/>
                          </a:solidFill>
                        </a:rPr>
                        <a:t>0.338 g</a:t>
                      </a:r>
                    </a:p>
                  </a:txBody>
                  <a:tcPr marR="365760">
                    <a:lnL w="19050" cap="flat" cmpd="sng" algn="ctr">
                      <a:solidFill>
                        <a:schemeClr val="accent2">
                          <a:lumMod val="40000"/>
                          <a:lumOff val="60000"/>
                        </a:schemeClr>
                      </a:solidFill>
                      <a:prstDash val="solid"/>
                      <a:round/>
                      <a:headEnd type="none" w="med" len="med"/>
                      <a:tailEnd type="none" w="med" len="med"/>
                    </a:lnL>
                    <a:lnR w="19050" cap="flat" cmpd="sng" algn="ctr">
                      <a:solidFill>
                        <a:schemeClr val="accent2">
                          <a:lumMod val="40000"/>
                          <a:lumOff val="6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rgbClr val="C6E3FA"/>
                    </a:solidFill>
                  </a:tcPr>
                </a:tc>
                <a:tc>
                  <a:txBody>
                    <a:bodyPr/>
                    <a:lstStyle/>
                    <a:p>
                      <a:pPr algn="r"/>
                      <a:r>
                        <a:rPr lang="en-US" sz="2400" b="0" dirty="0">
                          <a:solidFill>
                            <a:schemeClr val="tx1"/>
                          </a:solidFill>
                        </a:rPr>
                        <a:t>0.371 g</a:t>
                      </a:r>
                    </a:p>
                  </a:txBody>
                  <a:tcPr marR="365760">
                    <a:lnL w="19050" cap="flat" cmpd="sng" algn="ctr">
                      <a:solidFill>
                        <a:schemeClr val="accent2">
                          <a:lumMod val="40000"/>
                          <a:lumOff val="6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19050" cap="flat" cmpd="sng" algn="ctr">
                      <a:solidFill>
                        <a:schemeClr val="accent2">
                          <a:lumMod val="40000"/>
                          <a:lumOff val="6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rgbClr val="E2D5EA"/>
                    </a:solidFill>
                  </a:tcPr>
                </a:tc>
                <a:extLst>
                  <a:ext uri="{0D108BD9-81ED-4DB2-BD59-A6C34878D82A}">
                    <a16:rowId xmlns:a16="http://schemas.microsoft.com/office/drawing/2014/main" val="1764417170"/>
                  </a:ext>
                </a:extLst>
              </a:tr>
            </a:tbl>
          </a:graphicData>
        </a:graphic>
      </p:graphicFrame>
    </p:spTree>
    <p:extLst>
      <p:ext uri="{BB962C8B-B14F-4D97-AF65-F5344CB8AC3E}">
        <p14:creationId xmlns:p14="http://schemas.microsoft.com/office/powerpoint/2010/main" val="241681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1.5	</a:t>
            </a:r>
            <a:r>
              <a:rPr lang="en-US" dirty="0">
                <a:solidFill>
                  <a:srgbClr val="B60000"/>
                </a:solidFill>
              </a:rPr>
              <a:t>Uncertainty in Measurement</a:t>
            </a:r>
            <a:r>
              <a:rPr lang="en-US" sz="1200" dirty="0">
                <a:solidFill>
                  <a:srgbClr val="B60000"/>
                </a:solidFill>
              </a:rPr>
              <a:t> 14</a:t>
            </a:r>
          </a:p>
        </p:txBody>
      </p:sp>
      <p:sp>
        <p:nvSpPr>
          <p:cNvPr id="3" name="Content Placeholder 2"/>
          <p:cNvSpPr>
            <a:spLocks noGrp="1"/>
          </p:cNvSpPr>
          <p:nvPr>
            <p:ph idx="1"/>
          </p:nvPr>
        </p:nvSpPr>
        <p:spPr>
          <a:xfrm>
            <a:off x="228600" y="1143000"/>
            <a:ext cx="5181600" cy="533400"/>
          </a:xfrm>
        </p:spPr>
        <p:txBody>
          <a:bodyPr/>
          <a:lstStyle/>
          <a:p>
            <a:r>
              <a:rPr lang="en-US" dirty="0">
                <a:solidFill>
                  <a:srgbClr val="376092"/>
                </a:solidFill>
              </a:rPr>
              <a:t>Accuracy and Precision</a:t>
            </a:r>
          </a:p>
        </p:txBody>
      </p:sp>
      <p:pic>
        <p:nvPicPr>
          <p:cNvPr id="8" name="Picture 3" descr="Student data for the mass of an object can be graphed to determine the accuracy and precision of the data when compared to a theoretical mass.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371600" y="1838960"/>
            <a:ext cx="6781800" cy="454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93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r>
              <a:rPr lang="en-US" dirty="0"/>
              <a:t>SI Base Units</a:t>
            </a:r>
          </a:p>
          <a:p>
            <a:pPr algn="ctr" fontAlgn="t"/>
            <a:r>
              <a:rPr lang="en-US" dirty="0"/>
              <a:t>Mass</a:t>
            </a:r>
          </a:p>
          <a:p>
            <a:pPr algn="ctr" fontAlgn="t"/>
            <a:r>
              <a:rPr lang="en-US" dirty="0"/>
              <a:t>Temperature</a:t>
            </a:r>
          </a:p>
          <a:p>
            <a:pPr algn="ctr" fontAlgn="t"/>
            <a:r>
              <a:rPr lang="en-US" dirty="0"/>
              <a:t>Derived Units: Volume and Density</a:t>
            </a:r>
          </a:p>
        </p:txBody>
      </p:sp>
    </p:spTree>
    <p:extLst>
      <p:ext uri="{BB962C8B-B14F-4D97-AF65-F5344CB8AC3E}">
        <p14:creationId xmlns:p14="http://schemas.microsoft.com/office/powerpoint/2010/main" val="2190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1</a:t>
            </a:r>
            <a:endParaRPr lang="en-US" sz="1200" dirty="0"/>
          </a:p>
        </p:txBody>
      </p:sp>
      <p:sp>
        <p:nvSpPr>
          <p:cNvPr id="3" name="Content Placeholder 2"/>
          <p:cNvSpPr>
            <a:spLocks noGrp="1"/>
          </p:cNvSpPr>
          <p:nvPr>
            <p:ph idx="1"/>
          </p:nvPr>
        </p:nvSpPr>
        <p:spPr>
          <a:xfrm>
            <a:off x="228600" y="1143000"/>
            <a:ext cx="2743200" cy="548640"/>
          </a:xfrm>
        </p:spPr>
        <p:txBody>
          <a:bodyPr/>
          <a:lstStyle/>
          <a:p>
            <a:r>
              <a:rPr lang="en-US" dirty="0">
                <a:solidFill>
                  <a:srgbClr val="376092"/>
                </a:solidFill>
              </a:rPr>
              <a:t>SI Base Units</a:t>
            </a:r>
          </a:p>
        </p:txBody>
      </p:sp>
      <p:sp>
        <p:nvSpPr>
          <p:cNvPr id="4" name="Content Placeholder 3"/>
          <p:cNvSpPr>
            <a:spLocks noGrp="1"/>
          </p:cNvSpPr>
          <p:nvPr>
            <p:ph idx="10"/>
          </p:nvPr>
        </p:nvSpPr>
        <p:spPr>
          <a:xfrm>
            <a:off x="457200" y="1828800"/>
            <a:ext cx="8229600" cy="548640"/>
          </a:xfrm>
        </p:spPr>
        <p:txBody>
          <a:bodyPr/>
          <a:lstStyle/>
          <a:p>
            <a:r>
              <a:rPr lang="fr-FR" b="1" dirty="0"/>
              <a:t>TABLE 1.2</a:t>
            </a:r>
            <a:r>
              <a:rPr lang="fr-FR" dirty="0"/>
              <a:t>	Base SI Units.</a:t>
            </a:r>
          </a:p>
        </p:txBody>
      </p:sp>
      <p:graphicFrame>
        <p:nvGraphicFramePr>
          <p:cNvPr id="8" name="Table 4"/>
          <p:cNvGraphicFramePr>
            <a:graphicFrameLocks noGrp="1"/>
          </p:cNvGraphicFramePr>
          <p:nvPr>
            <p:ph idx="11"/>
            <p:extLst>
              <p:ext uri="{D42A27DB-BD31-4B8C-83A1-F6EECF244321}">
                <p14:modId xmlns:p14="http://schemas.microsoft.com/office/powerpoint/2010/main" val="194459507"/>
              </p:ext>
            </p:extLst>
          </p:nvPr>
        </p:nvGraphicFramePr>
        <p:xfrm>
          <a:off x="457200" y="2377440"/>
          <a:ext cx="8229600" cy="402336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3500217797"/>
                    </a:ext>
                  </a:extLst>
                </a:gridCol>
                <a:gridCol w="2468880">
                  <a:extLst>
                    <a:ext uri="{9D8B030D-6E8A-4147-A177-3AD203B41FA5}">
                      <a16:colId xmlns:a16="http://schemas.microsoft.com/office/drawing/2014/main" val="2896658429"/>
                    </a:ext>
                  </a:extLst>
                </a:gridCol>
                <a:gridCol w="2468880">
                  <a:extLst>
                    <a:ext uri="{9D8B030D-6E8A-4147-A177-3AD203B41FA5}">
                      <a16:colId xmlns:a16="http://schemas.microsoft.com/office/drawing/2014/main" val="2956931746"/>
                    </a:ext>
                  </a:extLst>
                </a:gridCol>
              </a:tblGrid>
              <a:tr h="502920">
                <a:tc>
                  <a:txBody>
                    <a:bodyPr/>
                    <a:lstStyle/>
                    <a:p>
                      <a:r>
                        <a:rPr lang="en-US" sz="2400" b="1" i="0" u="none" strike="noStrike" kern="1200" baseline="0" dirty="0">
                          <a:solidFill>
                            <a:srgbClr val="312D2E"/>
                          </a:solidFill>
                          <a:latin typeface="+mn-lt"/>
                          <a:ea typeface="+mn-ea"/>
                          <a:cs typeface="Arial" panose="020B0604020202020204" pitchFamily="34" charset="0"/>
                        </a:rPr>
                        <a:t>Base Quantity</a:t>
                      </a:r>
                      <a:endParaRPr lang="en-US" sz="2400" dirty="0">
                        <a:solidFill>
                          <a:srgbClr val="312D2E"/>
                        </a:solidFill>
                        <a:latin typeface="+mn-lt"/>
                        <a:cs typeface="Arial" panose="020B0604020202020204" pitchFamily="34" charset="0"/>
                      </a:endParaRPr>
                    </a:p>
                  </a:txBody>
                  <a:tcPr marL="122822" marR="122822" anchor="ctr">
                    <a:solidFill>
                      <a:srgbClr val="E2E3E4"/>
                    </a:solidFill>
                  </a:tcPr>
                </a:tc>
                <a:tc>
                  <a:txBody>
                    <a:bodyPr/>
                    <a:lstStyle/>
                    <a:p>
                      <a:r>
                        <a:rPr lang="en-US" sz="2400" b="1" i="0" u="none" strike="noStrike" kern="1200" baseline="0" dirty="0">
                          <a:solidFill>
                            <a:srgbClr val="312D2E"/>
                          </a:solidFill>
                          <a:latin typeface="+mn-lt"/>
                          <a:ea typeface="+mn-ea"/>
                          <a:cs typeface="Arial" panose="020B0604020202020204" pitchFamily="34" charset="0"/>
                        </a:rPr>
                        <a:t>Name of Unit</a:t>
                      </a:r>
                      <a:endParaRPr lang="en-US" sz="2400" dirty="0">
                        <a:solidFill>
                          <a:srgbClr val="312D2E"/>
                        </a:solidFill>
                        <a:latin typeface="+mn-lt"/>
                        <a:cs typeface="Arial" panose="020B0604020202020204" pitchFamily="34" charset="0"/>
                      </a:endParaRPr>
                    </a:p>
                  </a:txBody>
                  <a:tcPr marL="122822" marR="122822" anchor="ctr">
                    <a:solidFill>
                      <a:srgbClr val="E2E3E4"/>
                    </a:solidFill>
                  </a:tcPr>
                </a:tc>
                <a:tc>
                  <a:txBody>
                    <a:bodyPr/>
                    <a:lstStyle/>
                    <a:p>
                      <a:r>
                        <a:rPr lang="en-US" sz="2400" b="1" i="0" u="none" strike="noStrike" kern="1200" baseline="0" dirty="0">
                          <a:solidFill>
                            <a:srgbClr val="312D2E"/>
                          </a:solidFill>
                          <a:latin typeface="+mn-lt"/>
                          <a:ea typeface="+mn-ea"/>
                          <a:cs typeface="Arial" panose="020B0604020202020204" pitchFamily="34" charset="0"/>
                        </a:rPr>
                        <a:t>Symbol</a:t>
                      </a:r>
                      <a:endParaRPr lang="en-US" sz="2400" dirty="0">
                        <a:solidFill>
                          <a:srgbClr val="312D2E"/>
                        </a:solidFill>
                        <a:latin typeface="+mn-lt"/>
                        <a:cs typeface="Arial" panose="020B0604020202020204" pitchFamily="34" charset="0"/>
                      </a:endParaRPr>
                    </a:p>
                  </a:txBody>
                  <a:tcPr marL="122822" marR="122822" anchor="ctr">
                    <a:solidFill>
                      <a:srgbClr val="E2E3E4"/>
                    </a:solidFill>
                  </a:tcPr>
                </a:tc>
                <a:extLst>
                  <a:ext uri="{0D108BD9-81ED-4DB2-BD59-A6C34878D82A}">
                    <a16:rowId xmlns:a16="http://schemas.microsoft.com/office/drawing/2014/main" val="722793382"/>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Length</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meter</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m</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335525592"/>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Mass</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kilogram</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kg</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3994949185"/>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Time</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second</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s</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3078134386"/>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Electric current</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ampere</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A</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2837835525"/>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Temperature</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kelvin</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K</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3882243238"/>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Amount of substance</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mole</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mol</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1194080491"/>
                  </a:ext>
                </a:extLst>
              </a:tr>
              <a:tr h="502920">
                <a:tc>
                  <a:txBody>
                    <a:bodyPr/>
                    <a:lstStyle/>
                    <a:p>
                      <a:r>
                        <a:rPr lang="en-US" sz="2400" b="0" i="0" u="none" strike="noStrike" kern="1200" baseline="0" dirty="0">
                          <a:solidFill>
                            <a:srgbClr val="140F10"/>
                          </a:solidFill>
                          <a:latin typeface="+mn-lt"/>
                          <a:ea typeface="+mn-ea"/>
                          <a:cs typeface="Arial" panose="020B0604020202020204" pitchFamily="34" charset="0"/>
                        </a:rPr>
                        <a:t>Luminous intensity</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candela</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tc>
                  <a:txBody>
                    <a:bodyPr/>
                    <a:lstStyle/>
                    <a:p>
                      <a:r>
                        <a:rPr lang="en-US" sz="2400" b="0" i="0" u="none" strike="noStrike" kern="1200" baseline="0" dirty="0">
                          <a:solidFill>
                            <a:srgbClr val="140F10"/>
                          </a:solidFill>
                          <a:latin typeface="+mn-lt"/>
                          <a:ea typeface="+mn-ea"/>
                          <a:cs typeface="Arial" panose="020B0604020202020204" pitchFamily="34" charset="0"/>
                        </a:rPr>
                        <a:t>cd</a:t>
                      </a:r>
                      <a:endParaRPr lang="en-US" sz="2400" dirty="0">
                        <a:solidFill>
                          <a:srgbClr val="140F10"/>
                        </a:solidFill>
                        <a:latin typeface="+mn-lt"/>
                        <a:cs typeface="Arial" panose="020B0604020202020204" pitchFamily="34" charset="0"/>
                      </a:endParaRPr>
                    </a:p>
                  </a:txBody>
                  <a:tcPr marL="122822" marR="122822" anchor="ctr">
                    <a:solidFill>
                      <a:srgbClr val="F3F3F4"/>
                    </a:solidFill>
                  </a:tcPr>
                </a:tc>
                <a:extLst>
                  <a:ext uri="{0D108BD9-81ED-4DB2-BD59-A6C34878D82A}">
                    <a16:rowId xmlns:a16="http://schemas.microsoft.com/office/drawing/2014/main" val="34931852"/>
                  </a:ext>
                </a:extLst>
              </a:tr>
            </a:tbl>
          </a:graphicData>
        </a:graphic>
      </p:graphicFrame>
    </p:spTree>
    <p:extLst>
      <p:ext uri="{BB962C8B-B14F-4D97-AF65-F5344CB8AC3E}">
        <p14:creationId xmlns:p14="http://schemas.microsoft.com/office/powerpoint/2010/main" val="380969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2</a:t>
            </a:r>
            <a:endParaRPr lang="en-US" sz="1200" dirty="0"/>
          </a:p>
        </p:txBody>
      </p:sp>
      <p:sp>
        <p:nvSpPr>
          <p:cNvPr id="3" name="Content Placeholder 2"/>
          <p:cNvSpPr>
            <a:spLocks noGrp="1"/>
          </p:cNvSpPr>
          <p:nvPr>
            <p:ph idx="1"/>
          </p:nvPr>
        </p:nvSpPr>
        <p:spPr>
          <a:xfrm>
            <a:off x="228600" y="1143000"/>
            <a:ext cx="2743200" cy="548640"/>
          </a:xfrm>
        </p:spPr>
        <p:txBody>
          <a:bodyPr/>
          <a:lstStyle/>
          <a:p>
            <a:r>
              <a:rPr lang="en-US" dirty="0">
                <a:solidFill>
                  <a:srgbClr val="376092"/>
                </a:solidFill>
              </a:rPr>
              <a:t>SI Base Units</a:t>
            </a:r>
          </a:p>
        </p:txBody>
      </p:sp>
      <p:sp>
        <p:nvSpPr>
          <p:cNvPr id="4" name="Content Placeholder 3"/>
          <p:cNvSpPr>
            <a:spLocks noGrp="1"/>
          </p:cNvSpPr>
          <p:nvPr>
            <p:ph idx="10"/>
          </p:nvPr>
        </p:nvSpPr>
        <p:spPr>
          <a:xfrm>
            <a:off x="228600" y="1828800"/>
            <a:ext cx="8229600" cy="548640"/>
          </a:xfrm>
        </p:spPr>
        <p:txBody>
          <a:bodyPr/>
          <a:lstStyle/>
          <a:p>
            <a:r>
              <a:rPr lang="en-US" b="1" dirty="0"/>
              <a:t>TABLE	1.3	</a:t>
            </a:r>
            <a:r>
              <a:rPr lang="en-US" dirty="0"/>
              <a:t>Prefixes Used with SI Units.</a:t>
            </a:r>
            <a:endParaRPr lang="fr-FR" dirty="0"/>
          </a:p>
        </p:txBody>
      </p:sp>
      <p:graphicFrame>
        <p:nvGraphicFramePr>
          <p:cNvPr id="8" name="Table 4"/>
          <p:cNvGraphicFramePr>
            <a:graphicFrameLocks noGrp="1"/>
          </p:cNvGraphicFramePr>
          <p:nvPr>
            <p:ph idx="11"/>
            <p:extLst>
              <p:ext uri="{D42A27DB-BD31-4B8C-83A1-F6EECF244321}">
                <p14:modId xmlns:p14="http://schemas.microsoft.com/office/powerpoint/2010/main" val="2058337205"/>
              </p:ext>
            </p:extLst>
          </p:nvPr>
        </p:nvGraphicFramePr>
        <p:xfrm>
          <a:off x="228600" y="2377440"/>
          <a:ext cx="8686800" cy="40233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500217797"/>
                    </a:ext>
                  </a:extLst>
                </a:gridCol>
                <a:gridCol w="1188720">
                  <a:extLst>
                    <a:ext uri="{9D8B030D-6E8A-4147-A177-3AD203B41FA5}">
                      <a16:colId xmlns:a16="http://schemas.microsoft.com/office/drawing/2014/main" val="2896658429"/>
                    </a:ext>
                  </a:extLst>
                </a:gridCol>
                <a:gridCol w="3108960">
                  <a:extLst>
                    <a:ext uri="{9D8B030D-6E8A-4147-A177-3AD203B41FA5}">
                      <a16:colId xmlns:a16="http://schemas.microsoft.com/office/drawing/2014/main" val="2956931746"/>
                    </a:ext>
                  </a:extLst>
                </a:gridCol>
                <a:gridCol w="3474720">
                  <a:extLst>
                    <a:ext uri="{9D8B030D-6E8A-4147-A177-3AD203B41FA5}">
                      <a16:colId xmlns:a16="http://schemas.microsoft.com/office/drawing/2014/main" val="1698885683"/>
                    </a:ext>
                  </a:extLst>
                </a:gridCol>
              </a:tblGrid>
              <a:tr h="365760">
                <a:tc>
                  <a:txBody>
                    <a:bodyPr/>
                    <a:lstStyle/>
                    <a:p>
                      <a:pPr indent="0"/>
                      <a:r>
                        <a:rPr lang="en-US" sz="1800" b="1" dirty="0">
                          <a:solidFill>
                            <a:srgbClr val="312D2E"/>
                          </a:solidFill>
                          <a:latin typeface="+mj-lt"/>
                          <a:cs typeface="Arial" panose="020B0604020202020204" pitchFamily="34" charset="0"/>
                        </a:rPr>
                        <a:t>Prefix</a:t>
                      </a:r>
                    </a:p>
                  </a:txBody>
                  <a:tcPr>
                    <a:solidFill>
                      <a:srgbClr val="E2E3E4"/>
                    </a:solidFill>
                  </a:tcPr>
                </a:tc>
                <a:tc>
                  <a:txBody>
                    <a:bodyPr/>
                    <a:lstStyle/>
                    <a:p>
                      <a:pPr indent="0" algn="ctr"/>
                      <a:r>
                        <a:rPr lang="en-US" sz="1800" b="1" dirty="0">
                          <a:solidFill>
                            <a:srgbClr val="312D2E"/>
                          </a:solidFill>
                          <a:latin typeface="+mj-lt"/>
                          <a:cs typeface="Arial" panose="020B0604020202020204" pitchFamily="34" charset="0"/>
                        </a:rPr>
                        <a:t>Symbol</a:t>
                      </a:r>
                    </a:p>
                  </a:txBody>
                  <a:tcPr>
                    <a:solidFill>
                      <a:srgbClr val="E2E3E4"/>
                    </a:solidFill>
                  </a:tcPr>
                </a:tc>
                <a:tc>
                  <a:txBody>
                    <a:bodyPr/>
                    <a:lstStyle/>
                    <a:p>
                      <a:pPr indent="0"/>
                      <a:r>
                        <a:rPr lang="en-US" sz="1800" b="1" dirty="0">
                          <a:solidFill>
                            <a:srgbClr val="312D2E"/>
                          </a:solidFill>
                          <a:latin typeface="+mj-lt"/>
                          <a:cs typeface="Arial" panose="020B0604020202020204" pitchFamily="34" charset="0"/>
                        </a:rPr>
                        <a:t>Meaning</a:t>
                      </a:r>
                    </a:p>
                  </a:txBody>
                  <a:tcPr>
                    <a:solidFill>
                      <a:srgbClr val="E2E3E4"/>
                    </a:solidFill>
                  </a:tcPr>
                </a:tc>
                <a:tc>
                  <a:txBody>
                    <a:bodyPr/>
                    <a:lstStyle/>
                    <a:p>
                      <a:pPr indent="0"/>
                      <a:r>
                        <a:rPr lang="en-US" sz="1800" b="1" dirty="0">
                          <a:solidFill>
                            <a:srgbClr val="312D2E"/>
                          </a:solidFill>
                          <a:latin typeface="+mj-lt"/>
                          <a:cs typeface="Arial" panose="020B0604020202020204" pitchFamily="34" charset="0"/>
                        </a:rPr>
                        <a:t>Example</a:t>
                      </a:r>
                    </a:p>
                  </a:txBody>
                  <a:tcPr>
                    <a:solidFill>
                      <a:srgbClr val="E2E3E4"/>
                    </a:solidFill>
                  </a:tcPr>
                </a:tc>
                <a:extLst>
                  <a:ext uri="{0D108BD9-81ED-4DB2-BD59-A6C34878D82A}">
                    <a16:rowId xmlns:a16="http://schemas.microsoft.com/office/drawing/2014/main" val="722793382"/>
                  </a:ext>
                </a:extLst>
              </a:tr>
              <a:tr h="365760">
                <a:tc>
                  <a:txBody>
                    <a:bodyPr/>
                    <a:lstStyle/>
                    <a:p>
                      <a:pPr indent="0"/>
                      <a:r>
                        <a:rPr lang="en-US" sz="1800" dirty="0">
                          <a:solidFill>
                            <a:srgbClr val="140F10"/>
                          </a:solidFill>
                          <a:latin typeface="+mj-lt"/>
                          <a:cs typeface="Arial" panose="020B0604020202020204" pitchFamily="34" charset="0"/>
                        </a:rPr>
                        <a:t>Tera-</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T</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40F10"/>
                          </a:solidFill>
                          <a:latin typeface="+mj-lt"/>
                          <a:cs typeface="Arial" panose="020B0604020202020204" pitchFamily="34" charset="0"/>
                        </a:rPr>
                        <a:t>1 × 10</a:t>
                      </a:r>
                      <a:r>
                        <a:rPr lang="en-US" sz="1800" baseline="30000" dirty="0">
                          <a:solidFill>
                            <a:srgbClr val="140F10"/>
                          </a:solidFill>
                          <a:latin typeface="+mj-lt"/>
                          <a:cs typeface="Arial" panose="020B0604020202020204" pitchFamily="34" charset="0"/>
                        </a:rPr>
                        <a:t>12</a:t>
                      </a:r>
                      <a:r>
                        <a:rPr lang="en-US" sz="1800" dirty="0">
                          <a:solidFill>
                            <a:srgbClr val="140F10"/>
                          </a:solidFill>
                          <a:latin typeface="+mj-lt"/>
                          <a:cs typeface="Arial" panose="020B0604020202020204" pitchFamily="34" charset="0"/>
                        </a:rPr>
                        <a:t> (1,000,000,000,000)</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teragram (Tg)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12</a:t>
                      </a:r>
                      <a:r>
                        <a:rPr lang="en-US" sz="1800" kern="1200" baseline="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g</a:t>
                      </a:r>
                    </a:p>
                  </a:txBody>
                  <a:tcPr>
                    <a:solidFill>
                      <a:srgbClr val="F3F3F4"/>
                    </a:solidFill>
                  </a:tcPr>
                </a:tc>
                <a:extLst>
                  <a:ext uri="{0D108BD9-81ED-4DB2-BD59-A6C34878D82A}">
                    <a16:rowId xmlns:a16="http://schemas.microsoft.com/office/drawing/2014/main" val="335525592"/>
                  </a:ext>
                </a:extLst>
              </a:tr>
              <a:tr h="365760">
                <a:tc>
                  <a:txBody>
                    <a:bodyPr/>
                    <a:lstStyle/>
                    <a:p>
                      <a:pPr indent="0"/>
                      <a:r>
                        <a:rPr lang="en-US" sz="1800" dirty="0">
                          <a:solidFill>
                            <a:srgbClr val="140F10"/>
                          </a:solidFill>
                          <a:latin typeface="+mj-lt"/>
                          <a:cs typeface="Arial" panose="020B0604020202020204" pitchFamily="34" charset="0"/>
                        </a:rPr>
                        <a:t>Giga-</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G</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9</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(1,000,000,000)</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gigawatt (GW)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9</a:t>
                      </a:r>
                      <a:r>
                        <a:rPr lang="en-US" sz="1800" dirty="0">
                          <a:solidFill>
                            <a:srgbClr val="140F10"/>
                          </a:solidFill>
                          <a:latin typeface="+mj-lt"/>
                          <a:cs typeface="Arial" panose="020B0604020202020204" pitchFamily="34" charset="0"/>
                        </a:rPr>
                        <a:t> </a:t>
                      </a:r>
                      <a:r>
                        <a:rPr lang="en-US" sz="1800" spc="300" dirty="0">
                          <a:solidFill>
                            <a:srgbClr val="140F10"/>
                          </a:solidFill>
                          <a:latin typeface="+mj-lt"/>
                          <a:cs typeface="Arial" panose="020B0604020202020204" pitchFamily="34" charset="0"/>
                        </a:rPr>
                        <a:t>W</a:t>
                      </a:r>
                    </a:p>
                  </a:txBody>
                  <a:tcPr>
                    <a:solidFill>
                      <a:srgbClr val="F3F3F4"/>
                    </a:solidFill>
                  </a:tcPr>
                </a:tc>
                <a:extLst>
                  <a:ext uri="{0D108BD9-81ED-4DB2-BD59-A6C34878D82A}">
                    <a16:rowId xmlns:a16="http://schemas.microsoft.com/office/drawing/2014/main" val="3994949185"/>
                  </a:ext>
                </a:extLst>
              </a:tr>
              <a:tr h="365760">
                <a:tc>
                  <a:txBody>
                    <a:bodyPr/>
                    <a:lstStyle/>
                    <a:p>
                      <a:pPr indent="0"/>
                      <a:r>
                        <a:rPr lang="en-US" sz="1800" dirty="0">
                          <a:solidFill>
                            <a:srgbClr val="140F10"/>
                          </a:solidFill>
                          <a:latin typeface="+mj-lt"/>
                          <a:cs typeface="Arial" panose="020B0604020202020204" pitchFamily="34" charset="0"/>
                        </a:rPr>
                        <a:t>Mega-</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M</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6</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(1,000,000)</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megahertz (MHz)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6</a:t>
                      </a:r>
                      <a:r>
                        <a:rPr lang="en-US" sz="1800" dirty="0">
                          <a:solidFill>
                            <a:srgbClr val="140F10"/>
                          </a:solidFill>
                          <a:latin typeface="+mj-lt"/>
                          <a:cs typeface="Arial" panose="020B0604020202020204" pitchFamily="34" charset="0"/>
                        </a:rPr>
                        <a:t> Hz</a:t>
                      </a:r>
                    </a:p>
                  </a:txBody>
                  <a:tcPr>
                    <a:solidFill>
                      <a:srgbClr val="F3F3F4"/>
                    </a:solidFill>
                  </a:tcPr>
                </a:tc>
                <a:extLst>
                  <a:ext uri="{0D108BD9-81ED-4DB2-BD59-A6C34878D82A}">
                    <a16:rowId xmlns:a16="http://schemas.microsoft.com/office/drawing/2014/main" val="3078134386"/>
                  </a:ext>
                </a:extLst>
              </a:tr>
              <a:tr h="365760">
                <a:tc>
                  <a:txBody>
                    <a:bodyPr/>
                    <a:lstStyle/>
                    <a:p>
                      <a:pPr indent="0"/>
                      <a:r>
                        <a:rPr lang="en-US" sz="1800" dirty="0">
                          <a:solidFill>
                            <a:srgbClr val="140F10"/>
                          </a:solidFill>
                          <a:latin typeface="+mj-lt"/>
                          <a:cs typeface="Arial" panose="020B0604020202020204" pitchFamily="34" charset="0"/>
                        </a:rPr>
                        <a:t>Kilo-</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k</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3</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(1,000)</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kilometer (km)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3</a:t>
                      </a:r>
                      <a:r>
                        <a:rPr lang="en-US" sz="1800" dirty="0">
                          <a:solidFill>
                            <a:srgbClr val="140F10"/>
                          </a:solidFill>
                          <a:latin typeface="+mj-lt"/>
                          <a:cs typeface="Arial" panose="020B0604020202020204" pitchFamily="34" charset="0"/>
                        </a:rPr>
                        <a:t> </a:t>
                      </a:r>
                      <a:r>
                        <a:rPr lang="en-US" sz="1800" spc="300" dirty="0">
                          <a:solidFill>
                            <a:srgbClr val="140F10"/>
                          </a:solidFill>
                          <a:latin typeface="+mj-lt"/>
                          <a:cs typeface="Arial" panose="020B0604020202020204" pitchFamily="34" charset="0"/>
                        </a:rPr>
                        <a:t>m</a:t>
                      </a:r>
                    </a:p>
                  </a:txBody>
                  <a:tcPr>
                    <a:solidFill>
                      <a:srgbClr val="F3F3F4"/>
                    </a:solidFill>
                  </a:tcPr>
                </a:tc>
                <a:extLst>
                  <a:ext uri="{0D108BD9-81ED-4DB2-BD59-A6C34878D82A}">
                    <a16:rowId xmlns:a16="http://schemas.microsoft.com/office/drawing/2014/main" val="2837835525"/>
                  </a:ext>
                </a:extLst>
              </a:tr>
              <a:tr h="365760">
                <a:tc>
                  <a:txBody>
                    <a:bodyPr/>
                    <a:lstStyle/>
                    <a:p>
                      <a:pPr indent="0"/>
                      <a:r>
                        <a:rPr lang="en-US" sz="1800" dirty="0">
                          <a:solidFill>
                            <a:srgbClr val="140F10"/>
                          </a:solidFill>
                          <a:latin typeface="+mj-lt"/>
                          <a:cs typeface="Arial" panose="020B0604020202020204" pitchFamily="34" charset="0"/>
                        </a:rPr>
                        <a:t>Deci-</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d</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−1</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(0.1)</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deciliter (dL)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−1</a:t>
                      </a:r>
                      <a:r>
                        <a:rPr lang="en-US" sz="1800" dirty="0">
                          <a:solidFill>
                            <a:srgbClr val="140F10"/>
                          </a:solidFill>
                          <a:latin typeface="+mj-lt"/>
                          <a:cs typeface="Arial" panose="020B0604020202020204" pitchFamily="34" charset="0"/>
                        </a:rPr>
                        <a:t> L</a:t>
                      </a:r>
                    </a:p>
                  </a:txBody>
                  <a:tcPr>
                    <a:solidFill>
                      <a:srgbClr val="F3F3F4"/>
                    </a:solidFill>
                  </a:tcPr>
                </a:tc>
                <a:extLst>
                  <a:ext uri="{0D108BD9-81ED-4DB2-BD59-A6C34878D82A}">
                    <a16:rowId xmlns:a16="http://schemas.microsoft.com/office/drawing/2014/main" val="3882243238"/>
                  </a:ext>
                </a:extLst>
              </a:tr>
              <a:tr h="365760">
                <a:tc>
                  <a:txBody>
                    <a:bodyPr/>
                    <a:lstStyle/>
                    <a:p>
                      <a:pPr indent="0"/>
                      <a:r>
                        <a:rPr lang="en-US" sz="1800" dirty="0" err="1">
                          <a:solidFill>
                            <a:srgbClr val="140F10"/>
                          </a:solidFill>
                          <a:latin typeface="+mj-lt"/>
                          <a:cs typeface="Arial" panose="020B0604020202020204" pitchFamily="34" charset="0"/>
                        </a:rPr>
                        <a:t>Centi</a:t>
                      </a:r>
                      <a:r>
                        <a:rPr lang="en-US" sz="1800" dirty="0">
                          <a:solidFill>
                            <a:srgbClr val="140F10"/>
                          </a:solidFill>
                          <a:latin typeface="+mj-lt"/>
                          <a:cs typeface="Arial" panose="020B0604020202020204" pitchFamily="34" charset="0"/>
                        </a:rPr>
                        <a:t>-</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c</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−2</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(0.01)</a:t>
                      </a:r>
                    </a:p>
                  </a:txBody>
                  <a:tcPr>
                    <a:solidFill>
                      <a:srgbClr val="F3F3F4"/>
                    </a:solidFill>
                  </a:tcPr>
                </a:tc>
                <a:tc>
                  <a:txBody>
                    <a:bodyPr/>
                    <a:lstStyle/>
                    <a:p>
                      <a:pPr indent="0"/>
                      <a:r>
                        <a:rPr lang="en-US" sz="1800" spc="200" dirty="0">
                          <a:solidFill>
                            <a:srgbClr val="140F10"/>
                          </a:solidFill>
                          <a:latin typeface="+mj-lt"/>
                          <a:cs typeface="Arial" panose="020B0604020202020204" pitchFamily="34" charset="0"/>
                        </a:rPr>
                        <a:t>1</a:t>
                      </a:r>
                      <a:r>
                        <a:rPr lang="en-US" sz="1800" dirty="0">
                          <a:solidFill>
                            <a:srgbClr val="140F10"/>
                          </a:solidFill>
                          <a:latin typeface="+mj-lt"/>
                          <a:cs typeface="Arial" panose="020B0604020202020204" pitchFamily="34" charset="0"/>
                        </a:rPr>
                        <a:t> centimeter (cm)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−2</a:t>
                      </a:r>
                      <a:r>
                        <a:rPr lang="en-US" sz="1800"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m</a:t>
                      </a:r>
                    </a:p>
                  </a:txBody>
                  <a:tcPr>
                    <a:solidFill>
                      <a:srgbClr val="F3F3F4"/>
                    </a:solidFill>
                  </a:tcPr>
                </a:tc>
                <a:extLst>
                  <a:ext uri="{0D108BD9-81ED-4DB2-BD59-A6C34878D82A}">
                    <a16:rowId xmlns:a16="http://schemas.microsoft.com/office/drawing/2014/main" val="1194080491"/>
                  </a:ext>
                </a:extLst>
              </a:tr>
              <a:tr h="365760">
                <a:tc>
                  <a:txBody>
                    <a:bodyPr/>
                    <a:lstStyle/>
                    <a:p>
                      <a:pPr indent="0"/>
                      <a:r>
                        <a:rPr lang="en-US" sz="1800" dirty="0" err="1">
                          <a:solidFill>
                            <a:srgbClr val="140F10"/>
                          </a:solidFill>
                          <a:latin typeface="+mj-lt"/>
                          <a:cs typeface="Arial" panose="020B0604020202020204" pitchFamily="34" charset="0"/>
                        </a:rPr>
                        <a:t>Milli</a:t>
                      </a:r>
                      <a:r>
                        <a:rPr lang="en-US" sz="1800" dirty="0">
                          <a:solidFill>
                            <a:srgbClr val="140F10"/>
                          </a:solidFill>
                          <a:latin typeface="+mj-lt"/>
                          <a:cs typeface="Arial" panose="020B0604020202020204" pitchFamily="34" charset="0"/>
                        </a:rPr>
                        <a:t>-</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m</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−3</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(0.001)</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millimeter (mm)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−3</a:t>
                      </a:r>
                      <a:r>
                        <a:rPr lang="en-US" sz="1800"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m</a:t>
                      </a:r>
                    </a:p>
                  </a:txBody>
                  <a:tcPr>
                    <a:solidFill>
                      <a:srgbClr val="F3F3F4"/>
                    </a:solidFill>
                  </a:tcPr>
                </a:tc>
                <a:extLst>
                  <a:ext uri="{0D108BD9-81ED-4DB2-BD59-A6C34878D82A}">
                    <a16:rowId xmlns:a16="http://schemas.microsoft.com/office/drawing/2014/main" val="34931852"/>
                  </a:ext>
                </a:extLst>
              </a:tr>
              <a:tr h="365760">
                <a:tc>
                  <a:txBody>
                    <a:bodyPr/>
                    <a:lstStyle/>
                    <a:p>
                      <a:pPr indent="0"/>
                      <a:r>
                        <a:rPr lang="en-US" sz="1800" dirty="0">
                          <a:solidFill>
                            <a:srgbClr val="140F10"/>
                          </a:solidFill>
                          <a:latin typeface="+mj-lt"/>
                          <a:cs typeface="Arial" panose="020B0604020202020204" pitchFamily="34" charset="0"/>
                        </a:rPr>
                        <a:t>Micro-</a:t>
                      </a:r>
                    </a:p>
                  </a:txBody>
                  <a:tcPr>
                    <a:solidFill>
                      <a:srgbClr val="F3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mj-lt"/>
                          <a:ea typeface="Cambria Math" panose="02040503050406030204" pitchFamily="18" charset="0"/>
                        </a:rPr>
                        <a:t>μ</a:t>
                      </a:r>
                      <a:endParaRPr lang="en-US" sz="1800" dirty="0">
                        <a:latin typeface="+mj-lt"/>
                      </a:endParaRP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−6</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(0.000001)</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40F10"/>
                          </a:solidFill>
                          <a:latin typeface="+mj-lt"/>
                          <a:cs typeface="Arial" panose="020B0604020202020204" pitchFamily="34" charset="0"/>
                        </a:rPr>
                        <a:t>1 microliter (</a:t>
                      </a:r>
                      <a:r>
                        <a:rPr lang="en-US" sz="1800" i="0" dirty="0">
                          <a:latin typeface="+mj-lt"/>
                          <a:ea typeface="Cambria Math" panose="02040503050406030204" pitchFamily="18" charset="0"/>
                        </a:rPr>
                        <a:t>μ</a:t>
                      </a:r>
                      <a:r>
                        <a:rPr lang="en-US" sz="1800" b="0" i="0" dirty="0">
                          <a:latin typeface="+mj-lt"/>
                          <a:ea typeface="Cambria Math" panose="02040503050406030204" pitchFamily="18" charset="0"/>
                        </a:rPr>
                        <a:t>L</a:t>
                      </a:r>
                      <a:r>
                        <a:rPr lang="en-US" sz="1800" cap="small" dirty="0">
                          <a:solidFill>
                            <a:srgbClr val="140F10"/>
                          </a:solidFill>
                          <a:latin typeface="+mj-lt"/>
                          <a:cs typeface="Arial" panose="020B0604020202020204" pitchFamily="34" charset="0"/>
                        </a:rPr>
                        <a:t>)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−6</a:t>
                      </a:r>
                      <a:r>
                        <a:rPr lang="en-US" sz="1800" cap="small"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L</a:t>
                      </a:r>
                    </a:p>
                  </a:txBody>
                  <a:tcPr>
                    <a:solidFill>
                      <a:srgbClr val="F3F3F4"/>
                    </a:solidFill>
                  </a:tcPr>
                </a:tc>
                <a:extLst>
                  <a:ext uri="{0D108BD9-81ED-4DB2-BD59-A6C34878D82A}">
                    <a16:rowId xmlns:a16="http://schemas.microsoft.com/office/drawing/2014/main" val="2303904500"/>
                  </a:ext>
                </a:extLst>
              </a:tr>
              <a:tr h="365760">
                <a:tc>
                  <a:txBody>
                    <a:bodyPr/>
                    <a:lstStyle/>
                    <a:p>
                      <a:pPr indent="0"/>
                      <a:r>
                        <a:rPr lang="en-US" sz="1800" dirty="0">
                          <a:solidFill>
                            <a:srgbClr val="140F10"/>
                          </a:solidFill>
                          <a:latin typeface="+mj-lt"/>
                          <a:cs typeface="Arial" panose="020B0604020202020204" pitchFamily="34" charset="0"/>
                        </a:rPr>
                        <a:t>Nano-</a:t>
                      </a:r>
                    </a:p>
                  </a:txBody>
                  <a:tcPr>
                    <a:solidFill>
                      <a:srgbClr val="F3F3F4"/>
                    </a:solidFill>
                  </a:tcPr>
                </a:tc>
                <a:tc>
                  <a:txBody>
                    <a:bodyPr/>
                    <a:lstStyle/>
                    <a:p>
                      <a:pPr indent="0" algn="ctr"/>
                      <a:r>
                        <a:rPr lang="en-US" sz="1800" dirty="0">
                          <a:solidFill>
                            <a:srgbClr val="140F10"/>
                          </a:solidFill>
                          <a:latin typeface="+mj-lt"/>
                          <a:cs typeface="Arial" panose="020B0604020202020204" pitchFamily="34" charset="0"/>
                        </a:rPr>
                        <a:t>n</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−9</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(0.000000001)</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nanosecond </a:t>
                      </a:r>
                      <a:r>
                        <a:rPr lang="en-US" sz="1800" spc="150" dirty="0">
                          <a:solidFill>
                            <a:srgbClr val="140F10"/>
                          </a:solidFill>
                          <a:latin typeface="+mj-lt"/>
                          <a:cs typeface="Arial" panose="020B0604020202020204" pitchFamily="34" charset="0"/>
                        </a:rPr>
                        <a:t>(ns)</a:t>
                      </a:r>
                      <a:r>
                        <a:rPr lang="en-US" sz="1800"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a:t>
                      </a:r>
                      <a:r>
                        <a:rPr lang="en-US" sz="1800" dirty="0">
                          <a:solidFill>
                            <a:srgbClr val="140F10"/>
                          </a:solidFill>
                          <a:latin typeface="+mj-lt"/>
                          <a:cs typeface="Arial" panose="020B0604020202020204" pitchFamily="34" charset="0"/>
                        </a:rPr>
                        <a:t>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−9</a:t>
                      </a:r>
                      <a:r>
                        <a:rPr lang="en-US" sz="1800"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s</a:t>
                      </a:r>
                    </a:p>
                  </a:txBody>
                  <a:tcPr>
                    <a:solidFill>
                      <a:srgbClr val="F3F3F4"/>
                    </a:solidFill>
                  </a:tcPr>
                </a:tc>
                <a:extLst>
                  <a:ext uri="{0D108BD9-81ED-4DB2-BD59-A6C34878D82A}">
                    <a16:rowId xmlns:a16="http://schemas.microsoft.com/office/drawing/2014/main" val="2935898578"/>
                  </a:ext>
                </a:extLst>
              </a:tr>
              <a:tr h="365760">
                <a:tc>
                  <a:txBody>
                    <a:bodyPr/>
                    <a:lstStyle/>
                    <a:p>
                      <a:pPr indent="0"/>
                      <a:r>
                        <a:rPr lang="en-US" sz="1800" dirty="0">
                          <a:solidFill>
                            <a:srgbClr val="140F10"/>
                          </a:solidFill>
                          <a:latin typeface="+mj-lt"/>
                          <a:cs typeface="Arial" panose="020B0604020202020204" pitchFamily="34" charset="0"/>
                        </a:rPr>
                        <a:t>Pico-</a:t>
                      </a:r>
                    </a:p>
                  </a:txBody>
                  <a:tcPr>
                    <a:solidFill>
                      <a:srgbClr val="F3F3F4"/>
                    </a:solidFill>
                  </a:tcPr>
                </a:tc>
                <a:tc>
                  <a:txBody>
                    <a:bodyPr/>
                    <a:lstStyle/>
                    <a:p>
                      <a:pPr indent="0" algn="ctr"/>
                      <a:r>
                        <a:rPr lang="en-US" sz="1800" cap="small" dirty="0">
                          <a:solidFill>
                            <a:srgbClr val="140F10"/>
                          </a:solidFill>
                          <a:latin typeface="+mj-lt"/>
                          <a:cs typeface="Arial" panose="020B0604020202020204" pitchFamily="34" charset="0"/>
                        </a:rPr>
                        <a:t>p</a:t>
                      </a:r>
                    </a:p>
                  </a:txBody>
                  <a:tcPr>
                    <a:solidFill>
                      <a:srgbClr val="F3F3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−12</a:t>
                      </a:r>
                      <a:r>
                        <a:rPr lang="en-US" sz="1800" kern="1200" dirty="0">
                          <a:solidFill>
                            <a:srgbClr val="140F10"/>
                          </a:solidFill>
                          <a:latin typeface="+mn-lt"/>
                          <a:ea typeface="+mn-ea"/>
                          <a:cs typeface="Arial" panose="020B0604020202020204" pitchFamily="34" charset="0"/>
                        </a:rPr>
                        <a:t> </a:t>
                      </a:r>
                      <a:r>
                        <a:rPr lang="en-US" sz="1800" dirty="0">
                          <a:solidFill>
                            <a:srgbClr val="140F10"/>
                          </a:solidFill>
                          <a:latin typeface="+mj-lt"/>
                          <a:cs typeface="Arial" panose="020B0604020202020204" pitchFamily="34" charset="0"/>
                        </a:rPr>
                        <a:t>(0.000000000001)</a:t>
                      </a:r>
                    </a:p>
                  </a:txBody>
                  <a:tcPr>
                    <a:solidFill>
                      <a:srgbClr val="F3F3F4"/>
                    </a:solidFill>
                  </a:tcPr>
                </a:tc>
                <a:tc>
                  <a:txBody>
                    <a:bodyPr/>
                    <a:lstStyle/>
                    <a:p>
                      <a:pPr indent="0"/>
                      <a:r>
                        <a:rPr lang="en-US" sz="1800" dirty="0">
                          <a:solidFill>
                            <a:srgbClr val="140F10"/>
                          </a:solidFill>
                          <a:latin typeface="+mj-lt"/>
                          <a:cs typeface="Arial" panose="020B0604020202020204" pitchFamily="34" charset="0"/>
                        </a:rPr>
                        <a:t>1 picogram (pg) = </a:t>
                      </a:r>
                      <a:r>
                        <a:rPr lang="en-US" sz="1800" kern="1200" dirty="0">
                          <a:solidFill>
                            <a:srgbClr val="140F10"/>
                          </a:solidFill>
                          <a:latin typeface="+mn-lt"/>
                          <a:ea typeface="+mn-ea"/>
                          <a:cs typeface="Arial" panose="020B0604020202020204" pitchFamily="34" charset="0"/>
                        </a:rPr>
                        <a:t>1 × 10</a:t>
                      </a:r>
                      <a:r>
                        <a:rPr lang="en-US" sz="1800" kern="1200" baseline="30000" dirty="0">
                          <a:solidFill>
                            <a:srgbClr val="140F10"/>
                          </a:solidFill>
                          <a:latin typeface="+mn-lt"/>
                          <a:ea typeface="+mn-ea"/>
                          <a:cs typeface="Arial" panose="020B0604020202020204" pitchFamily="34" charset="0"/>
                        </a:rPr>
                        <a:t>−12</a:t>
                      </a:r>
                      <a:r>
                        <a:rPr lang="en-US" sz="1800" dirty="0">
                          <a:solidFill>
                            <a:srgbClr val="140F10"/>
                          </a:solidFill>
                          <a:latin typeface="+mj-lt"/>
                          <a:cs typeface="Arial" panose="020B0604020202020204" pitchFamily="34" charset="0"/>
                        </a:rPr>
                        <a:t> </a:t>
                      </a:r>
                      <a:r>
                        <a:rPr lang="en-US" sz="1800" spc="150" dirty="0">
                          <a:solidFill>
                            <a:srgbClr val="140F10"/>
                          </a:solidFill>
                          <a:latin typeface="+mj-lt"/>
                          <a:cs typeface="Arial" panose="020B0604020202020204" pitchFamily="34" charset="0"/>
                        </a:rPr>
                        <a:t>g</a:t>
                      </a:r>
                    </a:p>
                  </a:txBody>
                  <a:tcPr>
                    <a:solidFill>
                      <a:srgbClr val="F3F3F4"/>
                    </a:solidFill>
                  </a:tcPr>
                </a:tc>
                <a:extLst>
                  <a:ext uri="{0D108BD9-81ED-4DB2-BD59-A6C34878D82A}">
                    <a16:rowId xmlns:a16="http://schemas.microsoft.com/office/drawing/2014/main" val="3808976979"/>
                  </a:ext>
                </a:extLst>
              </a:tr>
            </a:tbl>
          </a:graphicData>
        </a:graphic>
      </p:graphicFrame>
    </p:spTree>
    <p:extLst>
      <p:ext uri="{BB962C8B-B14F-4D97-AF65-F5344CB8AC3E}">
        <p14:creationId xmlns:p14="http://schemas.microsoft.com/office/powerpoint/2010/main" val="99641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3</a:t>
            </a:r>
            <a:endParaRPr lang="en-US" dirty="0"/>
          </a:p>
        </p:txBody>
      </p:sp>
      <p:sp>
        <p:nvSpPr>
          <p:cNvPr id="3" name="Content Placeholder 2"/>
          <p:cNvSpPr>
            <a:spLocks noGrp="1"/>
          </p:cNvSpPr>
          <p:nvPr>
            <p:ph idx="1"/>
          </p:nvPr>
        </p:nvSpPr>
        <p:spPr/>
        <p:txBody>
          <a:bodyPr/>
          <a:lstStyle/>
          <a:p>
            <a:r>
              <a:rPr lang="en-US" dirty="0">
                <a:solidFill>
                  <a:srgbClr val="376092"/>
                </a:solidFill>
              </a:rPr>
              <a:t>Mass</a:t>
            </a:r>
          </a:p>
          <a:p>
            <a:r>
              <a:rPr lang="en-US" b="1" i="1" dirty="0">
                <a:cs typeface="Calibri" panose="020F0502020204030204" pitchFamily="34" charset="0"/>
              </a:rPr>
              <a:t>Mass </a:t>
            </a:r>
            <a:r>
              <a:rPr lang="en-US" dirty="0">
                <a:cs typeface="Calibri" panose="020F0502020204030204" pitchFamily="34" charset="0"/>
              </a:rPr>
              <a:t>is a measure of the amount of matter in an object or sample.</a:t>
            </a:r>
          </a:p>
        </p:txBody>
      </p:sp>
      <p:graphicFrame>
        <p:nvGraphicFramePr>
          <p:cNvPr id="6" name="Object 3"/>
          <p:cNvGraphicFramePr>
            <a:graphicFrameLocks noChangeAspect="1"/>
          </p:cNvGraphicFramePr>
          <p:nvPr>
            <p:extLst>
              <p:ext uri="{D42A27DB-BD31-4B8C-83A1-F6EECF244321}">
                <p14:modId xmlns:p14="http://schemas.microsoft.com/office/powerpoint/2010/main" val="2358880271"/>
              </p:ext>
            </p:extLst>
          </p:nvPr>
        </p:nvGraphicFramePr>
        <p:xfrm>
          <a:off x="1447800" y="3200400"/>
          <a:ext cx="6248400" cy="914400"/>
        </p:xfrm>
        <a:graphic>
          <a:graphicData uri="http://schemas.openxmlformats.org/presentationml/2006/ole">
            <mc:AlternateContent xmlns:mc="http://schemas.openxmlformats.org/markup-compatibility/2006">
              <mc:Choice xmlns:v="urn:schemas-microsoft-com:vml" Requires="v">
                <p:oleObj spid="_x0000_s1162" name="Equation" r:id="rId3" imgW="1562040" imgH="228600" progId="Equation.DSMT4">
                  <p:embed/>
                </p:oleObj>
              </mc:Choice>
              <mc:Fallback>
                <p:oleObj name="Equation" r:id="rId3" imgW="1562040" imgH="228600" progId="Equation.DSMT4">
                  <p:embed/>
                  <p:pic>
                    <p:nvPicPr>
                      <p:cNvPr id="0" name=""/>
                      <p:cNvPicPr/>
                      <p:nvPr/>
                    </p:nvPicPr>
                    <p:blipFill>
                      <a:blip r:embed="rId4"/>
                      <a:stretch>
                        <a:fillRect/>
                      </a:stretch>
                    </p:blipFill>
                    <p:spPr>
                      <a:xfrm>
                        <a:off x="1447800" y="3200400"/>
                        <a:ext cx="6248400" cy="914400"/>
                      </a:xfrm>
                      <a:prstGeom prst="rect">
                        <a:avLst/>
                      </a:prstGeom>
                    </p:spPr>
                  </p:pic>
                </p:oleObj>
              </mc:Fallback>
            </mc:AlternateContent>
          </a:graphicData>
        </a:graphic>
      </p:graphicFrame>
    </p:spTree>
    <p:extLst>
      <p:ext uri="{BB962C8B-B14F-4D97-AF65-F5344CB8AC3E}">
        <p14:creationId xmlns:p14="http://schemas.microsoft.com/office/powerpoint/2010/main" val="207985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4</a:t>
            </a:r>
            <a:endParaRPr lang="en-US" dirty="0"/>
          </a:p>
        </p:txBody>
      </p:sp>
      <p:sp>
        <p:nvSpPr>
          <p:cNvPr id="3" name="Content Placeholder 2"/>
          <p:cNvSpPr>
            <a:spLocks noGrp="1"/>
          </p:cNvSpPr>
          <p:nvPr>
            <p:ph idx="1"/>
          </p:nvPr>
        </p:nvSpPr>
        <p:spPr/>
        <p:txBody>
          <a:bodyPr/>
          <a:lstStyle/>
          <a:p>
            <a:r>
              <a:rPr lang="en-US" dirty="0">
                <a:solidFill>
                  <a:srgbClr val="376092"/>
                </a:solidFill>
              </a:rPr>
              <a:t>Temperature</a:t>
            </a:r>
          </a:p>
          <a:p>
            <a:pPr>
              <a:spcAft>
                <a:spcPts val="2800"/>
              </a:spcAft>
            </a:pPr>
            <a:r>
              <a:rPr lang="en-US" dirty="0"/>
              <a:t>There are two temperature scales used in chemistry.</a:t>
            </a:r>
          </a:p>
          <a:p>
            <a:pPr>
              <a:spcAft>
                <a:spcPts val="2800"/>
              </a:spcAft>
            </a:pPr>
            <a:r>
              <a:rPr lang="en-US" dirty="0"/>
              <a:t>The Celsius scale was originally defined using the freezing point </a:t>
            </a:r>
            <a:r>
              <a:rPr lang="en-US" i="0" dirty="0">
                <a:latin typeface="+mj-lt"/>
                <a:ea typeface="Cambria Math" panose="02040503050406030204" pitchFamily="18" charset="0"/>
              </a:rPr>
              <a:t>(0 degrees C)</a:t>
            </a:r>
            <a:r>
              <a:rPr lang="en-US" dirty="0"/>
              <a:t> and the boiling point </a:t>
            </a:r>
            <a:r>
              <a:rPr lang="en-US" i="0" dirty="0">
                <a:latin typeface="+mj-lt"/>
                <a:ea typeface="Cambria Math" panose="02040503050406030204" pitchFamily="18" charset="0"/>
              </a:rPr>
              <a:t>(100 degrees C) </a:t>
            </a:r>
            <a:r>
              <a:rPr lang="en-US" dirty="0"/>
              <a:t>of pure water at sea level.</a:t>
            </a:r>
          </a:p>
          <a:p>
            <a:pPr>
              <a:spcAft>
                <a:spcPts val="2400"/>
              </a:spcAft>
            </a:pPr>
            <a:r>
              <a:rPr lang="en-US" dirty="0"/>
              <a:t>The SI base unit of temperature is the </a:t>
            </a:r>
            <a:r>
              <a:rPr lang="en-US" b="1" i="1" dirty="0"/>
              <a:t>kelvin. </a:t>
            </a:r>
            <a:r>
              <a:rPr lang="en-US" dirty="0"/>
              <a:t>Kelvin is known as the </a:t>
            </a:r>
            <a:r>
              <a:rPr lang="en-US" i="1" dirty="0"/>
              <a:t>absolute </a:t>
            </a:r>
            <a:r>
              <a:rPr lang="en-US" dirty="0"/>
              <a:t>temperature scale, meaning that the lowest temperature possible is 0 K, a temperature referred to as “absolute zero.”</a:t>
            </a:r>
          </a:p>
        </p:txBody>
      </p:sp>
    </p:spTree>
    <p:extLst>
      <p:ext uri="{BB962C8B-B14F-4D97-AF65-F5344CB8AC3E}">
        <p14:creationId xmlns:p14="http://schemas.microsoft.com/office/powerpoint/2010/main" val="371388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1.3	</a:t>
            </a:r>
            <a:r>
              <a:rPr lang="en-US" dirty="0">
                <a:solidFill>
                  <a:srgbClr val="B60000"/>
                </a:solidFill>
              </a:rPr>
              <a:t>Scientific Measurement</a:t>
            </a:r>
            <a:r>
              <a:rPr lang="en-US" sz="1200" dirty="0">
                <a:solidFill>
                  <a:srgbClr val="B60000"/>
                </a:solidFill>
              </a:rPr>
              <a:t> 5</a:t>
            </a:r>
            <a:endParaRPr lang="en-US" dirty="0"/>
          </a:p>
        </p:txBody>
      </p:sp>
      <p:sp>
        <p:nvSpPr>
          <p:cNvPr id="3" name="Content Placeholder 2"/>
          <p:cNvSpPr>
            <a:spLocks noGrp="1"/>
          </p:cNvSpPr>
          <p:nvPr>
            <p:ph idx="1"/>
          </p:nvPr>
        </p:nvSpPr>
        <p:spPr/>
        <p:txBody>
          <a:bodyPr/>
          <a:lstStyle/>
          <a:p>
            <a:r>
              <a:rPr lang="en-US" dirty="0">
                <a:solidFill>
                  <a:srgbClr val="376092"/>
                </a:solidFill>
              </a:rPr>
              <a:t>Temperature</a:t>
            </a:r>
          </a:p>
          <a:p>
            <a:r>
              <a:rPr lang="en-US" dirty="0"/>
              <a:t>Units of the Celsius and Kelvin scales are equal in magnitude, so </a:t>
            </a:r>
            <a:r>
              <a:rPr lang="en-US" i="1" dirty="0"/>
              <a:t>a degree Celsius </a:t>
            </a:r>
            <a:r>
              <a:rPr lang="en-US" dirty="0"/>
              <a:t>is equivalent to </a:t>
            </a:r>
            <a:r>
              <a:rPr lang="en-US" i="1" dirty="0"/>
              <a:t>a kelvin.</a:t>
            </a:r>
            <a:endParaRPr lang="en-US" dirty="0"/>
          </a:p>
        </p:txBody>
      </p:sp>
      <p:graphicFrame>
        <p:nvGraphicFramePr>
          <p:cNvPr id="6" name="Object 3"/>
          <p:cNvGraphicFramePr>
            <a:graphicFrameLocks noChangeAspect="1"/>
          </p:cNvGraphicFramePr>
          <p:nvPr>
            <p:extLst>
              <p:ext uri="{D42A27DB-BD31-4B8C-83A1-F6EECF244321}">
                <p14:modId xmlns:p14="http://schemas.microsoft.com/office/powerpoint/2010/main" val="1819735294"/>
              </p:ext>
            </p:extLst>
          </p:nvPr>
        </p:nvGraphicFramePr>
        <p:xfrm>
          <a:off x="2514600" y="3302000"/>
          <a:ext cx="4114800" cy="711200"/>
        </p:xfrm>
        <a:graphic>
          <a:graphicData uri="http://schemas.openxmlformats.org/presentationml/2006/ole">
            <mc:AlternateContent xmlns:mc="http://schemas.openxmlformats.org/markup-compatibility/2006">
              <mc:Choice xmlns:v="urn:schemas-microsoft-com:vml" Requires="v">
                <p:oleObj spid="_x0000_s2184" name="Equation" r:id="rId3" imgW="1028520" imgH="177480" progId="Equation.DSMT4">
                  <p:embed/>
                </p:oleObj>
              </mc:Choice>
              <mc:Fallback>
                <p:oleObj name="Equation" r:id="rId3" imgW="1028520" imgH="177480" progId="Equation.DSMT4">
                  <p:embed/>
                  <p:pic>
                    <p:nvPicPr>
                      <p:cNvPr id="6" name="Object 3"/>
                      <p:cNvPicPr/>
                      <p:nvPr/>
                    </p:nvPicPr>
                    <p:blipFill>
                      <a:blip r:embed="rId4"/>
                      <a:stretch>
                        <a:fillRect/>
                      </a:stretch>
                    </p:blipFill>
                    <p:spPr>
                      <a:xfrm>
                        <a:off x="2514600" y="3302000"/>
                        <a:ext cx="4114800" cy="711200"/>
                      </a:xfrm>
                      <a:prstGeom prst="rect">
                        <a:avLst/>
                      </a:prstGeom>
                    </p:spPr>
                  </p:pic>
                </p:oleObj>
              </mc:Fallback>
            </mc:AlternateContent>
          </a:graphicData>
        </a:graphic>
      </p:graphicFrame>
    </p:spTree>
    <p:extLst>
      <p:ext uri="{BB962C8B-B14F-4D97-AF65-F5344CB8AC3E}">
        <p14:creationId xmlns:p14="http://schemas.microsoft.com/office/powerpoint/2010/main" val="2322216954"/>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3009</TotalTime>
  <Words>1432</Words>
  <Application>Microsoft Office PowerPoint</Application>
  <PresentationFormat>On-screen Show (4:3)</PresentationFormat>
  <Paragraphs>242</Paragraphs>
  <Slides>31</Slides>
  <Notes>1</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31</vt:i4>
      </vt:variant>
    </vt:vector>
  </HeadingPairs>
  <TitlesOfParts>
    <vt:vector size="48" baseType="lpstr">
      <vt:lpstr>Arial</vt:lpstr>
      <vt:lpstr>ArumSans Bd</vt:lpstr>
      <vt:lpstr>ArumSans Bold</vt:lpstr>
      <vt:lpstr>ArumSans Regular</vt:lpstr>
      <vt:lpstr>Calibri</vt:lpstr>
      <vt:lpstr>Cambria Math</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Chemistry</vt:lpstr>
      <vt:lpstr>CHAPTER   1</vt:lpstr>
      <vt:lpstr>1.2 Classification of Matter 9</vt:lpstr>
      <vt:lpstr>1.3 Scientific Measurement</vt:lpstr>
      <vt:lpstr>1.3 Scientific Measurement 1</vt:lpstr>
      <vt:lpstr>1.3 Scientific Measurement 2</vt:lpstr>
      <vt:lpstr>1.3 Scientific Measurement 3</vt:lpstr>
      <vt:lpstr>1.3 Scientific Measurement 4</vt:lpstr>
      <vt:lpstr>1.3 Scientific Measurement 5</vt:lpstr>
      <vt:lpstr>SAMPLE PROBLEM  1.1  Strategy</vt:lpstr>
      <vt:lpstr>SAMPLE PROBLEM  1.1  Solution</vt:lpstr>
      <vt:lpstr>1.3 Scientific Measurement 6</vt:lpstr>
      <vt:lpstr>1.3 Scientific Measurement 7</vt:lpstr>
      <vt:lpstr>1.3 Scientific Measurement 8</vt:lpstr>
      <vt:lpstr>1.3 Scientific Measurement 9</vt:lpstr>
      <vt:lpstr>1.4 The Properties of Matter 4</vt:lpstr>
      <vt:lpstr>1.5 Uncertainty in Measurement</vt:lpstr>
      <vt:lpstr>1.5 Uncertainty in Measurement 1</vt:lpstr>
      <vt:lpstr>1.5 Uncertainty in Measurement 2</vt:lpstr>
      <vt:lpstr>1.5 Uncertainty in Measurement 3</vt:lpstr>
      <vt:lpstr>1.5 Uncertainty in Measurement 4</vt:lpstr>
      <vt:lpstr>1.5 Uncertainty in Measurement 5</vt:lpstr>
      <vt:lpstr>1.5 Uncertainty in Measurement 6</vt:lpstr>
      <vt:lpstr>SAMPLE PROBLEM  1.5</vt:lpstr>
      <vt:lpstr>SAMPLE PROBLEM  1.5  Strategy</vt:lpstr>
      <vt:lpstr>SAMPLE PROBLEM  1.5   Solution</vt:lpstr>
      <vt:lpstr>1.5 Uncertainty in Measurement 7</vt:lpstr>
      <vt:lpstr>1.5 Uncertainty in Measurement 8</vt:lpstr>
      <vt:lpstr>1.5 Uncertainty in Measurement 12</vt:lpstr>
      <vt:lpstr>1.5 Uncertainty in Measurement 13</vt:lpstr>
      <vt:lpstr>1.5 Uncertainty in Measurement 14</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Terrence P. Sherlock</cp:lastModifiedBy>
  <cp:revision>535</cp:revision>
  <dcterms:created xsi:type="dcterms:W3CDTF">2017-12-05T17:18:18Z</dcterms:created>
  <dcterms:modified xsi:type="dcterms:W3CDTF">2019-07-26T20:43:12Z</dcterms:modified>
</cp:coreProperties>
</file>