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72"/>
  </p:notesMasterIdLst>
  <p:handoutMasterIdLst>
    <p:handoutMasterId r:id="rId73"/>
  </p:handoutMasterIdLst>
  <p:sldIdLst>
    <p:sldId id="273" r:id="rId10"/>
    <p:sldId id="324" r:id="rId11"/>
    <p:sldId id="325" r:id="rId12"/>
    <p:sldId id="326" r:id="rId13"/>
    <p:sldId id="327" r:id="rId14"/>
    <p:sldId id="328" r:id="rId15"/>
    <p:sldId id="329" r:id="rId16"/>
    <p:sldId id="346" r:id="rId17"/>
    <p:sldId id="347" r:id="rId18"/>
    <p:sldId id="349" r:id="rId19"/>
    <p:sldId id="350" r:id="rId20"/>
    <p:sldId id="356" r:id="rId21"/>
    <p:sldId id="368" r:id="rId22"/>
    <p:sldId id="369" r:id="rId23"/>
    <p:sldId id="383" r:id="rId24"/>
    <p:sldId id="384" r:id="rId25"/>
    <p:sldId id="385" r:id="rId26"/>
    <p:sldId id="392" r:id="rId27"/>
    <p:sldId id="393" r:id="rId28"/>
    <p:sldId id="394" r:id="rId29"/>
    <p:sldId id="395" r:id="rId30"/>
    <p:sldId id="405" r:id="rId31"/>
    <p:sldId id="406" r:id="rId32"/>
    <p:sldId id="407" r:id="rId33"/>
    <p:sldId id="408" r:id="rId34"/>
    <p:sldId id="409" r:id="rId35"/>
    <p:sldId id="410" r:id="rId36"/>
    <p:sldId id="411" r:id="rId37"/>
    <p:sldId id="412" r:id="rId38"/>
    <p:sldId id="413" r:id="rId39"/>
    <p:sldId id="414" r:id="rId40"/>
    <p:sldId id="415" r:id="rId41"/>
    <p:sldId id="417" r:id="rId42"/>
    <p:sldId id="418" r:id="rId43"/>
    <p:sldId id="419" r:id="rId44"/>
    <p:sldId id="420" r:id="rId45"/>
    <p:sldId id="421" r:id="rId46"/>
    <p:sldId id="430" r:id="rId47"/>
    <p:sldId id="431" r:id="rId48"/>
    <p:sldId id="432" r:id="rId49"/>
    <p:sldId id="433" r:id="rId50"/>
    <p:sldId id="434" r:id="rId51"/>
    <p:sldId id="438" r:id="rId52"/>
    <p:sldId id="439" r:id="rId53"/>
    <p:sldId id="440" r:id="rId54"/>
    <p:sldId id="441" r:id="rId55"/>
    <p:sldId id="442" r:id="rId56"/>
    <p:sldId id="443" r:id="rId57"/>
    <p:sldId id="444" r:id="rId58"/>
    <p:sldId id="445" r:id="rId59"/>
    <p:sldId id="446" r:id="rId60"/>
    <p:sldId id="447" r:id="rId61"/>
    <p:sldId id="448" r:id="rId62"/>
    <p:sldId id="459" r:id="rId63"/>
    <p:sldId id="460" r:id="rId64"/>
    <p:sldId id="463" r:id="rId65"/>
    <p:sldId id="464" r:id="rId66"/>
    <p:sldId id="465" r:id="rId67"/>
    <p:sldId id="466" r:id="rId68"/>
    <p:sldId id="467" r:id="rId69"/>
    <p:sldId id="468" r:id="rId70"/>
    <p:sldId id="46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4662D401-0641-41B3-B687-DDF7A58DCDF3}">
          <p14:sldIdLst>
            <p14:sldId id="273"/>
            <p14:sldId id="324"/>
            <p14:sldId id="325"/>
            <p14:sldId id="326"/>
            <p14:sldId id="327"/>
            <p14:sldId id="328"/>
            <p14:sldId id="329"/>
            <p14:sldId id="346"/>
            <p14:sldId id="347"/>
            <p14:sldId id="349"/>
            <p14:sldId id="350"/>
            <p14:sldId id="356"/>
            <p14:sldId id="368"/>
            <p14:sldId id="369"/>
            <p14:sldId id="383"/>
            <p14:sldId id="384"/>
            <p14:sldId id="385"/>
            <p14:sldId id="392"/>
            <p14:sldId id="393"/>
            <p14:sldId id="394"/>
            <p14:sldId id="395"/>
            <p14:sldId id="405"/>
            <p14:sldId id="406"/>
            <p14:sldId id="407"/>
            <p14:sldId id="408"/>
            <p14:sldId id="409"/>
            <p14:sldId id="410"/>
            <p14:sldId id="411"/>
            <p14:sldId id="412"/>
            <p14:sldId id="413"/>
            <p14:sldId id="414"/>
            <p14:sldId id="415"/>
            <p14:sldId id="417"/>
            <p14:sldId id="418"/>
            <p14:sldId id="419"/>
            <p14:sldId id="420"/>
            <p14:sldId id="421"/>
            <p14:sldId id="430"/>
            <p14:sldId id="431"/>
            <p14:sldId id="432"/>
            <p14:sldId id="433"/>
            <p14:sldId id="434"/>
            <p14:sldId id="438"/>
            <p14:sldId id="439"/>
            <p14:sldId id="440"/>
            <p14:sldId id="441"/>
            <p14:sldId id="442"/>
            <p14:sldId id="443"/>
            <p14:sldId id="444"/>
            <p14:sldId id="445"/>
            <p14:sldId id="446"/>
            <p14:sldId id="447"/>
            <p14:sldId id="448"/>
            <p14:sldId id="459"/>
            <p14:sldId id="460"/>
            <p14:sldId id="463"/>
            <p14:sldId id="464"/>
            <p14:sldId id="465"/>
            <p14:sldId id="466"/>
            <p14:sldId id="467"/>
            <p14:sldId id="468"/>
            <p14:sldId id="469"/>
          </p14:sldIdLst>
        </p14:section>
        <p14:section name="Appendix: Image Descriptions for Unsighted Students" id="{F75E8F0D-AAAB-4B6C-99D8-3CF9558F1952}">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4A7"/>
    <a:srgbClr val="B60000"/>
    <a:srgbClr val="43638E"/>
    <a:srgbClr val="FBCBDF"/>
    <a:srgbClr val="F3F3F3"/>
    <a:srgbClr val="E1E2E4"/>
    <a:srgbClr val="FFE2E4"/>
    <a:srgbClr val="E9EDF4"/>
    <a:srgbClr val="D0D8E8"/>
    <a:srgbClr val="7BA1C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149" autoAdjust="0"/>
    <p:restoredTop sz="95706" autoAdjust="0"/>
  </p:normalViewPr>
  <p:slideViewPr>
    <p:cSldViewPr>
      <p:cViewPr varScale="1">
        <p:scale>
          <a:sx n="86" d="100"/>
          <a:sy n="86" d="100"/>
        </p:scale>
        <p:origin x="1378" y="58"/>
      </p:cViewPr>
      <p:guideLst>
        <p:guide orient="horz" pos="3408"/>
        <p:guide orient="horz" pos="3600"/>
        <p:guide orient="horz" pos="912"/>
        <p:guide orient="horz" pos="3360"/>
        <p:guide pos="5616"/>
        <p:guide pos="4320"/>
      </p:guideLst>
    </p:cSldViewPr>
  </p:slideViewPr>
  <p:outlineViewPr>
    <p:cViewPr>
      <p:scale>
        <a:sx n="33" d="100"/>
        <a:sy n="33" d="100"/>
      </p:scale>
      <p:origin x="0" y="-150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7/26/2019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7/26/2019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grpSp>
        <p:nvGrpSpPr>
          <p:cNvPr id="7" name="Group 6"/>
          <p:cNvGrpSpPr/>
          <p:nvPr userDrawn="1"/>
        </p:nvGrpSpPr>
        <p:grpSpPr>
          <a:xfrm>
            <a:off x="0" y="0"/>
            <a:ext cx="2146742" cy="1143000"/>
            <a:chOff x="0" y="0"/>
            <a:chExt cx="2146742" cy="1143000"/>
          </a:xfrm>
        </p:grpSpPr>
        <p:sp>
          <p:nvSpPr>
            <p:cNvPr id="10" name="Rectangle 9"/>
            <p:cNvSpPr/>
            <p:nvPr/>
          </p:nvSpPr>
          <p:spPr>
            <a:xfrm>
              <a:off x="0" y="0"/>
              <a:ext cx="354518" cy="1143000"/>
            </a:xfrm>
            <a:prstGeom prst="rect">
              <a:avLst/>
            </a:prstGeom>
            <a:solidFill>
              <a:srgbClr val="4F7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25918" y="152400"/>
              <a:ext cx="2020824" cy="846385"/>
              <a:chOff x="265176" y="405825"/>
              <a:chExt cx="2020824" cy="846385"/>
            </a:xfrm>
            <a:effectLst>
              <a:outerShdw blurRad="50800" dist="88900" dir="2700000" algn="tl" rotWithShape="0">
                <a:prstClr val="black">
                  <a:alpha val="23000"/>
                </a:prstClr>
              </a:outerShdw>
            </a:effectLst>
          </p:grpSpPr>
          <p:sp>
            <p:nvSpPr>
              <p:cNvPr id="12" name="Rectangle 11"/>
              <p:cNvSpPr/>
              <p:nvPr userDrawn="1"/>
            </p:nvSpPr>
            <p:spPr>
              <a:xfrm>
                <a:off x="266700" y="405825"/>
                <a:ext cx="2019300" cy="584775"/>
              </a:xfrm>
              <a:prstGeom prst="rect">
                <a:avLst/>
              </a:prstGeom>
              <a:solidFill>
                <a:srgbClr val="CE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userDrawn="1"/>
            </p:nvSpPr>
            <p:spPr>
              <a:xfrm flipH="1" flipV="1">
                <a:off x="265176" y="990600"/>
                <a:ext cx="228600" cy="261610"/>
              </a:xfrm>
              <a:prstGeom prst="rtTriangle">
                <a:avLst/>
              </a:prstGeom>
              <a:solidFill>
                <a:srgbClr val="91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Slide Title"/>
          <p:cNvSpPr>
            <a:spLocks noGrp="1"/>
          </p:cNvSpPr>
          <p:nvPr>
            <p:ph type="title" hasCustomPrompt="1"/>
          </p:nvPr>
        </p:nvSpPr>
        <p:spPr>
          <a:xfrm>
            <a:off x="57150" y="212725"/>
            <a:ext cx="2926080" cy="457200"/>
          </a:xfrm>
          <a:prstGeom prst="rect">
            <a:avLst/>
          </a:prstGeom>
        </p:spPr>
        <p:txBody>
          <a:bodyPr anchor="ctr"/>
          <a:lstStyle>
            <a:lvl1pPr marL="0" indent="0" algn="l">
              <a:lnSpc>
                <a:spcPct val="90000"/>
              </a:lnSpc>
              <a:buFont typeface="Arial" panose="020B0604020202020204" pitchFamily="34" charset="0"/>
              <a:buNone/>
              <a:defRPr sz="3200" b="0">
                <a:solidFill>
                  <a:schemeClr val="bg1"/>
                </a:solidFill>
                <a:latin typeface="Arial" panose="020B0604020202020204" pitchFamily="34" charset="0"/>
                <a:cs typeface="Arial" panose="020B0604020202020204" pitchFamily="34" charset="0"/>
              </a:defRPr>
            </a:lvl1pPr>
          </a:lstStyle>
          <a:p>
            <a:r>
              <a:rPr lang="en-US" dirty="0"/>
              <a:t>CHAPTER  </a:t>
            </a:r>
          </a:p>
        </p:txBody>
      </p:sp>
      <p:sp>
        <p:nvSpPr>
          <p:cNvPr id="3" name="Content Placeholder 1"/>
          <p:cNvSpPr>
            <a:spLocks noGrp="1"/>
          </p:cNvSpPr>
          <p:nvPr>
            <p:ph idx="1" hasCustomPrompt="1"/>
          </p:nvPr>
        </p:nvSpPr>
        <p:spPr>
          <a:xfrm>
            <a:off x="3230880" y="0"/>
            <a:ext cx="5852160" cy="11430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quarter" idx="10"/>
          </p:nvPr>
        </p:nvSpPr>
        <p:spPr>
          <a:xfrm>
            <a:off x="457200" y="1828800"/>
            <a:ext cx="8229600" cy="4648200"/>
          </a:xfrm>
          <a:prstGeom prst="rect">
            <a:avLst/>
          </a:prstGeom>
        </p:spPr>
        <p:txBody>
          <a:bodyPr/>
          <a:lstStyle>
            <a:lvl1pPr marL="0" indent="0">
              <a:buNone/>
              <a:defRPr/>
            </a:lvl1pPr>
          </a:lstStyle>
          <a:p>
            <a:pPr lvl="0"/>
            <a:r>
              <a:rPr lang="en-US" dirty="0"/>
              <a:t>Edit Master text styles</a:t>
            </a:r>
          </a:p>
        </p:txBody>
      </p:sp>
    </p:spTree>
    <p:extLst>
      <p:ext uri="{BB962C8B-B14F-4D97-AF65-F5344CB8AC3E}">
        <p14:creationId xmlns:p14="http://schemas.microsoft.com/office/powerpoint/2010/main" val="3940389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228600" y="2133600"/>
            <a:ext cx="8686800" cy="2286000"/>
          </a:xfrm>
          <a:prstGeom prst="rect">
            <a:avLst/>
          </a:prstGeom>
        </p:spPr>
        <p:txBody>
          <a:bodyPr anchor="ctr"/>
          <a:lstStyle>
            <a:lvl1pPr marL="0" indent="0" algn="ctr">
              <a:lnSpc>
                <a:spcPct val="100000"/>
              </a:lnSpc>
              <a:buFont typeface="Arial" panose="020B0604020202020204" pitchFamily="34" charset="0"/>
              <a:buNone/>
              <a:defRPr sz="4800" b="1">
                <a:solidFill>
                  <a:srgbClr val="B60000"/>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59044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2120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391668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54116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4206240" cy="5135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4709160" y="1143000"/>
            <a:ext cx="4206240" cy="5135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05344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305562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484632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39949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258064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389636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521208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698687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2145792"/>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3026664"/>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3907536"/>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4788408"/>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228600" y="566928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375431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192024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257556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323088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388620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228600" y="454152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5"/>
          </p:nvPr>
        </p:nvSpPr>
        <p:spPr>
          <a:xfrm>
            <a:off x="228600" y="519684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16"/>
          </p:nvPr>
        </p:nvSpPr>
        <p:spPr>
          <a:xfrm>
            <a:off x="228600" y="585216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6"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59276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4709160" y="114300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2145792"/>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4709160" y="2145792"/>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3026664"/>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4709160" y="3026664"/>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5"/>
          </p:nvPr>
        </p:nvSpPr>
        <p:spPr>
          <a:xfrm>
            <a:off x="228600" y="3907536"/>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16"/>
          </p:nvPr>
        </p:nvSpPr>
        <p:spPr>
          <a:xfrm>
            <a:off x="4709160" y="3907536"/>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17"/>
          </p:nvPr>
        </p:nvSpPr>
        <p:spPr>
          <a:xfrm>
            <a:off x="228600" y="4788408"/>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idx="18"/>
          </p:nvPr>
        </p:nvSpPr>
        <p:spPr>
          <a:xfrm>
            <a:off x="4709160" y="4788408"/>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19"/>
          </p:nvPr>
        </p:nvSpPr>
        <p:spPr>
          <a:xfrm>
            <a:off x="228600" y="566928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0"/>
          </p:nvPr>
        </p:nvSpPr>
        <p:spPr>
          <a:xfrm>
            <a:off x="4709160" y="566928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2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162743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rgbClr val="B60000"/>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212080"/>
          </a:xfrm>
          <a:prstGeom prst="rect">
            <a:avLst/>
          </a:prstGeom>
        </p:spPr>
        <p:txBody>
          <a:bodyPr/>
          <a:lstStyle>
            <a:lvl1pPr marL="0" indent="0">
              <a:spcBef>
                <a:spcPts val="6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6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2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24474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5303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00477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38862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000344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258064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Content Placeholder 1"/>
          <p:cNvSpPr>
            <a:spLocks noGrp="1"/>
          </p:cNvSpPr>
          <p:nvPr>
            <p:ph idx="11"/>
          </p:nvPr>
        </p:nvSpPr>
        <p:spPr>
          <a:xfrm>
            <a:off x="228600" y="389636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2"/>
          </p:nvPr>
        </p:nvSpPr>
        <p:spPr>
          <a:xfrm>
            <a:off x="228600" y="521208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65384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1990791"/>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Content Placeholder 1"/>
          <p:cNvSpPr>
            <a:spLocks noGrp="1"/>
          </p:cNvSpPr>
          <p:nvPr>
            <p:ph idx="11"/>
          </p:nvPr>
        </p:nvSpPr>
        <p:spPr>
          <a:xfrm>
            <a:off x="228600" y="2914782"/>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2"/>
          </p:nvPr>
        </p:nvSpPr>
        <p:spPr>
          <a:xfrm>
            <a:off x="228600" y="3838773"/>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15" name="Content Placeholder 1"/>
          <p:cNvSpPr>
            <a:spLocks noGrp="1"/>
          </p:cNvSpPr>
          <p:nvPr>
            <p:ph idx="23"/>
          </p:nvPr>
        </p:nvSpPr>
        <p:spPr>
          <a:xfrm>
            <a:off x="228600" y="4762764"/>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idx="24"/>
          </p:nvPr>
        </p:nvSpPr>
        <p:spPr>
          <a:xfrm>
            <a:off x="228600" y="5686753"/>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48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1739537"/>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Content Placeholder 1"/>
          <p:cNvSpPr>
            <a:spLocks noGrp="1"/>
          </p:cNvSpPr>
          <p:nvPr>
            <p:ph idx="11"/>
          </p:nvPr>
        </p:nvSpPr>
        <p:spPr>
          <a:xfrm>
            <a:off x="228600" y="2412274"/>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2"/>
          </p:nvPr>
        </p:nvSpPr>
        <p:spPr>
          <a:xfrm>
            <a:off x="228600" y="3085011"/>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15" name="Content Placeholder 1"/>
          <p:cNvSpPr>
            <a:spLocks noGrp="1"/>
          </p:cNvSpPr>
          <p:nvPr>
            <p:ph idx="23"/>
          </p:nvPr>
        </p:nvSpPr>
        <p:spPr>
          <a:xfrm>
            <a:off x="228600" y="3757748"/>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idx="24"/>
          </p:nvPr>
        </p:nvSpPr>
        <p:spPr>
          <a:xfrm>
            <a:off x="228600" y="4430485"/>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5"/>
          </p:nvPr>
        </p:nvSpPr>
        <p:spPr>
          <a:xfrm>
            <a:off x="228600" y="5103222"/>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6"/>
          </p:nvPr>
        </p:nvSpPr>
        <p:spPr>
          <a:xfrm>
            <a:off x="228600" y="577596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2664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1463040" y="381000"/>
            <a:ext cx="6217920" cy="731520"/>
          </a:xfrm>
          <a:prstGeom prst="rect">
            <a:avLst/>
          </a:prstGeom>
        </p:spPr>
        <p:txBody>
          <a:bodyPr anchor="ctr" anchorCtr="0"/>
          <a:lstStyle>
            <a:lvl1pPr algn="ctr">
              <a:spcBef>
                <a:spcPts val="480"/>
              </a:spcBef>
              <a:defRPr sz="3200" b="0" i="1" cap="none">
                <a:solidFill>
                  <a:srgbClr val="37609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1"/>
          <p:cNvSpPr>
            <a:spLocks noGrp="1"/>
          </p:cNvSpPr>
          <p:nvPr>
            <p:ph type="body" idx="1"/>
          </p:nvPr>
        </p:nvSpPr>
        <p:spPr>
          <a:xfrm>
            <a:off x="1463040" y="1338072"/>
            <a:ext cx="6217920" cy="640080"/>
          </a:xfrm>
          <a:prstGeom prst="rect">
            <a:avLst/>
          </a:prstGeom>
        </p:spPr>
        <p:txBody>
          <a:bodyPr anchor="t" anchorCtr="0"/>
          <a:lstStyle>
            <a:lvl1pPr marL="0" indent="0" algn="ctr">
              <a:spcBef>
                <a:spcPts val="0"/>
              </a:spcBef>
              <a:buNone/>
              <a:defRPr sz="3200" b="1">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Text Placeholder 1"/>
          <p:cNvSpPr>
            <a:spLocks noGrp="1"/>
          </p:cNvSpPr>
          <p:nvPr>
            <p:ph type="body" idx="14"/>
          </p:nvPr>
        </p:nvSpPr>
        <p:spPr>
          <a:xfrm>
            <a:off x="1463040" y="2203704"/>
            <a:ext cx="6217920" cy="6400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9" name="Text Placeholder 1"/>
          <p:cNvSpPr>
            <a:spLocks noGrp="1"/>
          </p:cNvSpPr>
          <p:nvPr>
            <p:ph type="body" idx="15"/>
          </p:nvPr>
        </p:nvSpPr>
        <p:spPr>
          <a:xfrm>
            <a:off x="1463040" y="3069336"/>
            <a:ext cx="6217920" cy="640080"/>
          </a:xfrm>
          <a:prstGeom prst="rect">
            <a:avLst/>
          </a:prstGeom>
        </p:spPr>
        <p:txBody>
          <a:bodyPr anchor="t" anchorCtr="0"/>
          <a:lstStyle>
            <a:lvl1pPr marL="0" indent="0" algn="ctr">
              <a:spcBef>
                <a:spcPts val="0"/>
              </a:spcBef>
              <a:buNone/>
              <a:defRPr sz="3200" b="1">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0" name="Text Placeholder 1"/>
          <p:cNvSpPr>
            <a:spLocks noGrp="1"/>
          </p:cNvSpPr>
          <p:nvPr>
            <p:ph type="body" idx="16"/>
          </p:nvPr>
        </p:nvSpPr>
        <p:spPr>
          <a:xfrm>
            <a:off x="1463040" y="3934968"/>
            <a:ext cx="6217920" cy="6400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1" name="Text Placeholder 1"/>
          <p:cNvSpPr>
            <a:spLocks noGrp="1"/>
          </p:cNvSpPr>
          <p:nvPr>
            <p:ph type="body" idx="17"/>
          </p:nvPr>
        </p:nvSpPr>
        <p:spPr>
          <a:xfrm>
            <a:off x="1463040" y="4800600"/>
            <a:ext cx="6217920" cy="10972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Text Placeholder 4"/>
          <p:cNvSpPr>
            <a:spLocks noGrp="1"/>
          </p:cNvSpPr>
          <p:nvPr>
            <p:ph type="body" sz="quarter" idx="18"/>
          </p:nvPr>
        </p:nvSpPr>
        <p:spPr>
          <a:xfrm>
            <a:off x="0" y="6758940"/>
            <a:ext cx="9144000" cy="91440"/>
          </a:xfrm>
          <a:prstGeom prst="rect">
            <a:avLst/>
          </a:prstGeom>
        </p:spPr>
        <p:txBody>
          <a:bodyPr lIns="45720" rIns="45720" anchor="ctr" anchorCtr="0"/>
          <a:lstStyle>
            <a:lvl1pPr algn="l">
              <a:defRPr sz="800">
                <a:solidFill>
                  <a:srgbClr val="6A6A6A"/>
                </a:solidFill>
              </a:defRPr>
            </a:lvl1pPr>
          </a:lstStyle>
          <a:p>
            <a:pPr lvl="0"/>
            <a:r>
              <a:rPr lang="en-US" dirty="0"/>
              <a:t>Edit Master text styles</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4.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6" name="TextBox 5"/>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81" r:id="rId2"/>
    <p:sldLayoutId id="2147483951" r:id="rId3"/>
    <p:sldLayoutId id="2147483972" r:id="rId4"/>
    <p:sldLayoutId id="2147483978" r:id="rId5"/>
    <p:sldLayoutId id="2147483973" r:id="rId6"/>
    <p:sldLayoutId id="2147483977" r:id="rId7"/>
    <p:sldLayoutId id="2147483974" r:id="rId8"/>
    <p:sldLayoutId id="2147483975" r:id="rId9"/>
    <p:sldLayoutId id="2147483976" r:id="rId10"/>
    <p:sldLayoutId id="2147483982" r:id="rId11"/>
    <p:sldLayoutId id="2147483971" r:id="rId12"/>
    <p:sldLayoutId id="2147483979" r:id="rId13"/>
    <p:sldLayoutId id="2147483980" r:id="rId14"/>
    <p:sldLayoutId id="2147483983" r:id="rId15"/>
    <p:sldLayoutId id="2147483984" r:id="rId16"/>
    <p:sldLayoutId id="2147483953" r:id="rId17"/>
    <p:sldLayoutId id="2147483954" r:id="rId18"/>
    <p:sldLayoutId id="2147483955" r:id="rId19"/>
    <p:sldLayoutId id="2147483956" r:id="rId20"/>
    <p:sldLayoutId id="2147483957" r:id="rId21"/>
    <p:sldLayoutId id="2147483958" r:id="rId22"/>
    <p:sldLayoutId id="2147483959"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38.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8.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8.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0.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31.wmf"/><Relationship Id="rId2" Type="http://schemas.openxmlformats.org/officeDocument/2006/relationships/slideLayout" Target="../slideLayouts/slideLayout31.xml"/><Relationship Id="rId1" Type="http://schemas.openxmlformats.org/officeDocument/2006/relationships/vmlDrawing" Target="../drawings/vmlDrawing8.vml"/><Relationship Id="rId6" Type="http://schemas.openxmlformats.org/officeDocument/2006/relationships/image" Target="../media/image28.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31.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21.bin"/><Relationship Id="rId4" Type="http://schemas.openxmlformats.org/officeDocument/2006/relationships/image" Target="../media/image32.wmf"/></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1.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7.xml"/><Relationship Id="rId1" Type="http://schemas.openxmlformats.org/officeDocument/2006/relationships/vmlDrawing" Target="../drawings/vmlDrawing10.vml"/><Relationship Id="rId4" Type="http://schemas.openxmlformats.org/officeDocument/2006/relationships/image" Target="../media/image41.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37.xml"/><Relationship Id="rId1" Type="http://schemas.openxmlformats.org/officeDocument/2006/relationships/vmlDrawing" Target="../drawings/vmlDrawing11.vml"/><Relationship Id="rId6" Type="http://schemas.openxmlformats.org/officeDocument/2006/relationships/image" Target="../media/image43.wmf"/><Relationship Id="rId5" Type="http://schemas.openxmlformats.org/officeDocument/2006/relationships/oleObject" Target="../embeddings/oleObject25.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27.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8.xml"/><Relationship Id="rId1" Type="http://schemas.openxmlformats.org/officeDocument/2006/relationships/vmlDrawing" Target="../drawings/vmlDrawing12.vml"/><Relationship Id="rId4" Type="http://schemas.openxmlformats.org/officeDocument/2006/relationships/image" Target="../media/image4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7.xml"/><Relationship Id="rId1" Type="http://schemas.openxmlformats.org/officeDocument/2006/relationships/vmlDrawing" Target="../drawings/vmlDrawing13.vml"/><Relationship Id="rId4" Type="http://schemas.openxmlformats.org/officeDocument/2006/relationships/image" Target="../media/image47.wmf"/></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8.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7.xml"/><Relationship Id="rId1" Type="http://schemas.openxmlformats.org/officeDocument/2006/relationships/vmlDrawing" Target="../drawings/vmlDrawing14.vml"/><Relationship Id="rId4" Type="http://schemas.openxmlformats.org/officeDocument/2006/relationships/image" Target="../media/image50.wmf"/></Relationships>
</file>

<file path=ppt/slides/_rels/slide51.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37.xml"/><Relationship Id="rId1" Type="http://schemas.openxmlformats.org/officeDocument/2006/relationships/vmlDrawing" Target="../drawings/vmlDrawing15.vml"/><Relationship Id="rId6" Type="http://schemas.openxmlformats.org/officeDocument/2006/relationships/image" Target="../media/image52.wmf"/><Relationship Id="rId5" Type="http://schemas.openxmlformats.org/officeDocument/2006/relationships/oleObject" Target="../embeddings/oleObject32.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34.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8.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8.xml"/><Relationship Id="rId1" Type="http://schemas.openxmlformats.org/officeDocument/2006/relationships/vmlDrawing" Target="../drawings/vmlDrawing17.vml"/><Relationship Id="rId6" Type="http://schemas.openxmlformats.org/officeDocument/2006/relationships/image" Target="../media/image57.wmf"/><Relationship Id="rId5" Type="http://schemas.openxmlformats.org/officeDocument/2006/relationships/oleObject" Target="../embeddings/oleObject37.bin"/><Relationship Id="rId4" Type="http://schemas.openxmlformats.org/officeDocument/2006/relationships/image" Target="../media/image56.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8.xml"/><Relationship Id="rId1" Type="http://schemas.openxmlformats.org/officeDocument/2006/relationships/vmlDrawing" Target="../drawings/vmlDrawing18.vml"/><Relationship Id="rId6" Type="http://schemas.openxmlformats.org/officeDocument/2006/relationships/image" Target="../media/image59.wmf"/><Relationship Id="rId5" Type="http://schemas.openxmlformats.org/officeDocument/2006/relationships/oleObject" Target="../embeddings/oleObject39.bin"/><Relationship Id="rId4" Type="http://schemas.openxmlformats.org/officeDocument/2006/relationships/image" Target="../media/image5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38.xml"/><Relationship Id="rId1" Type="http://schemas.openxmlformats.org/officeDocument/2006/relationships/vmlDrawing" Target="../drawings/vmlDrawing19.vml"/><Relationship Id="rId6" Type="http://schemas.openxmlformats.org/officeDocument/2006/relationships/image" Target="../media/image61.wmf"/><Relationship Id="rId5" Type="http://schemas.openxmlformats.org/officeDocument/2006/relationships/oleObject" Target="../embeddings/oleObject41.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3.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8.xml"/><Relationship Id="rId1" Type="http://schemas.openxmlformats.org/officeDocument/2006/relationships/vmlDrawing" Target="../drawings/vmlDrawing20.vml"/><Relationship Id="rId4" Type="http://schemas.openxmlformats.org/officeDocument/2006/relationships/image" Target="../media/image6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Chemistry</a:t>
            </a:r>
          </a:p>
        </p:txBody>
      </p:sp>
      <p:sp>
        <p:nvSpPr>
          <p:cNvPr id="8" name="Text Placeholder 2"/>
          <p:cNvSpPr>
            <a:spLocks noGrp="1"/>
          </p:cNvSpPr>
          <p:nvPr>
            <p:ph type="body" idx="1"/>
          </p:nvPr>
        </p:nvSpPr>
        <p:spPr/>
        <p:txBody>
          <a:bodyPr/>
          <a:lstStyle/>
          <a:p>
            <a:r>
              <a:rPr lang="en-US" dirty="0"/>
              <a:t>Fifth Edition</a:t>
            </a:r>
          </a:p>
        </p:txBody>
      </p:sp>
      <p:sp>
        <p:nvSpPr>
          <p:cNvPr id="11" name="Text Placeholder 3"/>
          <p:cNvSpPr>
            <a:spLocks noGrp="1"/>
          </p:cNvSpPr>
          <p:nvPr>
            <p:ph type="body" idx="14"/>
          </p:nvPr>
        </p:nvSpPr>
        <p:spPr/>
        <p:txBody>
          <a:bodyPr/>
          <a:lstStyle/>
          <a:p>
            <a:r>
              <a:rPr lang="en-US" dirty="0"/>
              <a:t>Julia Burdge</a:t>
            </a:r>
          </a:p>
        </p:txBody>
      </p:sp>
      <p:sp>
        <p:nvSpPr>
          <p:cNvPr id="12" name="Text Placeholder 4"/>
          <p:cNvSpPr>
            <a:spLocks noGrp="1"/>
          </p:cNvSpPr>
          <p:nvPr>
            <p:ph type="body" idx="15"/>
          </p:nvPr>
        </p:nvSpPr>
        <p:spPr/>
        <p:txBody>
          <a:bodyPr/>
          <a:lstStyle/>
          <a:p>
            <a:r>
              <a:rPr lang="en-US" dirty="0"/>
              <a:t>Lecture PowerPoints</a:t>
            </a:r>
          </a:p>
        </p:txBody>
      </p:sp>
      <p:sp>
        <p:nvSpPr>
          <p:cNvPr id="13" name="Text Placeholder 5"/>
          <p:cNvSpPr>
            <a:spLocks noGrp="1"/>
          </p:cNvSpPr>
          <p:nvPr>
            <p:ph type="body" idx="16"/>
          </p:nvPr>
        </p:nvSpPr>
        <p:spPr/>
        <p:txBody>
          <a:bodyPr/>
          <a:lstStyle/>
          <a:p>
            <a:r>
              <a:rPr lang="en-US" dirty="0"/>
              <a:t>Chapter 4</a:t>
            </a:r>
          </a:p>
        </p:txBody>
      </p:sp>
      <p:sp>
        <p:nvSpPr>
          <p:cNvPr id="14" name="Text Placeholder 6"/>
          <p:cNvSpPr>
            <a:spLocks noGrp="1"/>
          </p:cNvSpPr>
          <p:nvPr>
            <p:ph type="body" idx="17"/>
          </p:nvPr>
        </p:nvSpPr>
        <p:spPr/>
        <p:txBody>
          <a:bodyPr/>
          <a:lstStyle/>
          <a:p>
            <a:r>
              <a:rPr lang="en-US" dirty="0"/>
              <a:t>Reactions in Aqueous Solutions </a:t>
            </a:r>
          </a:p>
        </p:txBody>
      </p:sp>
      <p:sp>
        <p:nvSpPr>
          <p:cNvPr id="15" name="Text Placeholder 7"/>
          <p:cNvSpPr>
            <a:spLocks noGrp="1"/>
          </p:cNvSpPr>
          <p:nvPr>
            <p:ph type="body" sz="quarter" idx="18"/>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4.1-3</a:t>
            </a:r>
            <a:endParaRPr lang="en-US" dirty="0"/>
          </a:p>
        </p:txBody>
      </p:sp>
      <p:sp>
        <p:nvSpPr>
          <p:cNvPr id="3" name="Content Placeholder 2"/>
          <p:cNvSpPr>
            <a:spLocks noGrp="1"/>
          </p:cNvSpPr>
          <p:nvPr>
            <p:ph idx="1"/>
          </p:nvPr>
        </p:nvSpPr>
        <p:spPr>
          <a:xfrm>
            <a:off x="228600" y="1066800"/>
            <a:ext cx="8686800" cy="1066800"/>
          </a:xfrm>
        </p:spPr>
        <p:txBody>
          <a:bodyPr/>
          <a:lstStyle/>
          <a:p>
            <a:pPr>
              <a:spcBef>
                <a:spcPts val="0"/>
              </a:spcBef>
            </a:pPr>
            <a:r>
              <a:rPr lang="en-US" b="1" dirty="0">
                <a:solidFill>
                  <a:srgbClr val="376092"/>
                </a:solidFill>
              </a:rPr>
              <a:t>Solution</a:t>
            </a:r>
          </a:p>
          <a:p>
            <a:r>
              <a:rPr lang="en-US" dirty="0"/>
              <a:t>(b) sodium hydroxide (NaOH): strong electrolyte</a:t>
            </a:r>
          </a:p>
        </p:txBody>
      </p:sp>
      <p:pic>
        <p:nvPicPr>
          <p:cNvPr id="8" name="Picture 3" descr="A flow chart classifying electrolytes is shown. Compounds are classified as molecular or ionic, acidic or basic, and strongly or weakly electrolytic."/>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2042530" y="2285999"/>
            <a:ext cx="5058941" cy="4297680"/>
          </a:xfrm>
        </p:spPr>
      </p:pic>
    </p:spTree>
    <p:extLst>
      <p:ext uri="{BB962C8B-B14F-4D97-AF65-F5344CB8AC3E}">
        <p14:creationId xmlns:p14="http://schemas.microsoft.com/office/powerpoint/2010/main" val="256772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4.1-4</a:t>
            </a:r>
            <a:endParaRPr lang="en-US" dirty="0"/>
          </a:p>
        </p:txBody>
      </p:sp>
      <p:sp>
        <p:nvSpPr>
          <p:cNvPr id="3" name="Content Placeholder 2"/>
          <p:cNvSpPr>
            <a:spLocks noGrp="1"/>
          </p:cNvSpPr>
          <p:nvPr>
            <p:ph idx="1"/>
          </p:nvPr>
        </p:nvSpPr>
        <p:spPr>
          <a:xfrm>
            <a:off x="228600" y="1066800"/>
            <a:ext cx="8686800" cy="1143000"/>
          </a:xfrm>
        </p:spPr>
        <p:txBody>
          <a:bodyPr/>
          <a:lstStyle/>
          <a:p>
            <a:r>
              <a:rPr lang="en-US" b="1" dirty="0">
                <a:solidFill>
                  <a:srgbClr val="376092"/>
                </a:solidFill>
              </a:rPr>
              <a:t>Solution</a:t>
            </a:r>
          </a:p>
          <a:p>
            <a:r>
              <a:rPr lang="en-US" dirty="0"/>
              <a:t>(c) ethylamine (C</a:t>
            </a:r>
            <a:r>
              <a:rPr lang="en-US" baseline="-25000" dirty="0"/>
              <a:t>2</a:t>
            </a:r>
            <a:r>
              <a:rPr lang="en-US" dirty="0"/>
              <a:t>H</a:t>
            </a:r>
            <a:r>
              <a:rPr lang="en-US" baseline="-25000" dirty="0"/>
              <a:t>5</a:t>
            </a:r>
            <a:r>
              <a:rPr lang="en-US" dirty="0"/>
              <a:t>NH</a:t>
            </a:r>
            <a:r>
              <a:rPr lang="en-US" baseline="-25000" dirty="0"/>
              <a:t>2</a:t>
            </a:r>
            <a:r>
              <a:rPr lang="en-US" dirty="0"/>
              <a:t>): weak electrolyte</a:t>
            </a:r>
            <a:endParaRPr lang="en-US" b="1" dirty="0">
              <a:solidFill>
                <a:srgbClr val="376092"/>
              </a:solidFill>
            </a:endParaRPr>
          </a:p>
          <a:p>
            <a:endParaRPr lang="en-US" b="1" dirty="0">
              <a:solidFill>
                <a:srgbClr val="376092"/>
              </a:solidFill>
            </a:endParaRPr>
          </a:p>
        </p:txBody>
      </p:sp>
      <p:pic>
        <p:nvPicPr>
          <p:cNvPr id="8" name="Picture 3" descr="A flow chart classifying electrolytes is shown. Compounds are classified as molecular or ionic, acidic or basic, and strongly or weakly electrolytic."/>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2042530" y="2299062"/>
            <a:ext cx="5058941" cy="4297680"/>
          </a:xfrm>
        </p:spPr>
      </p:pic>
    </p:spTree>
    <p:extLst>
      <p:ext uri="{BB962C8B-B14F-4D97-AF65-F5344CB8AC3E}">
        <p14:creationId xmlns:p14="http://schemas.microsoft.com/office/powerpoint/2010/main" val="218816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4.1-5</a:t>
            </a:r>
            <a:endParaRPr lang="en-US" dirty="0"/>
          </a:p>
        </p:txBody>
      </p:sp>
      <p:sp>
        <p:nvSpPr>
          <p:cNvPr id="3" name="Content Placeholder 2"/>
          <p:cNvSpPr>
            <a:spLocks noGrp="1"/>
          </p:cNvSpPr>
          <p:nvPr>
            <p:ph idx="1"/>
          </p:nvPr>
        </p:nvSpPr>
        <p:spPr>
          <a:xfrm>
            <a:off x="228600" y="1066800"/>
            <a:ext cx="8686800" cy="1143000"/>
          </a:xfrm>
        </p:spPr>
        <p:txBody>
          <a:bodyPr/>
          <a:lstStyle/>
          <a:p>
            <a:r>
              <a:rPr lang="en-US" b="1" dirty="0">
                <a:solidFill>
                  <a:srgbClr val="376092"/>
                </a:solidFill>
              </a:rPr>
              <a:t>Solution</a:t>
            </a:r>
          </a:p>
          <a:p>
            <a:r>
              <a:rPr lang="en-US" dirty="0"/>
              <a:t>(d) hydrofluoric acid (HF): weak electrolyte</a:t>
            </a:r>
            <a:endParaRPr lang="en-US" b="1" dirty="0">
              <a:solidFill>
                <a:srgbClr val="376092"/>
              </a:solidFill>
            </a:endParaRPr>
          </a:p>
          <a:p>
            <a:pPr>
              <a:spcBef>
                <a:spcPts val="0"/>
              </a:spcBef>
              <a:spcAft>
                <a:spcPts val="4800"/>
              </a:spcAft>
            </a:pPr>
            <a:endParaRPr lang="en-US" sz="2600" dirty="0"/>
          </a:p>
        </p:txBody>
      </p:sp>
      <p:pic>
        <p:nvPicPr>
          <p:cNvPr id="7" name="Picture 3" descr="A flow chart classifying electrolytes is shown. Compounds are classified as molecular or ionic, acidic or basic, and strongly or weakly electrolytic."/>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2042530" y="2270759"/>
            <a:ext cx="5058941" cy="4297680"/>
          </a:xfrm>
        </p:spPr>
      </p:pic>
    </p:spTree>
    <p:extLst>
      <p:ext uri="{BB962C8B-B14F-4D97-AF65-F5344CB8AC3E}">
        <p14:creationId xmlns:p14="http://schemas.microsoft.com/office/powerpoint/2010/main" val="189200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4.2	</a:t>
            </a:r>
            <a:r>
              <a:rPr lang="en-US" dirty="0">
                <a:solidFill>
                  <a:srgbClr val="B60000"/>
                </a:solidFill>
              </a:rPr>
              <a:t>Precipitation Reactions</a:t>
            </a:r>
            <a:r>
              <a:rPr lang="en-US" sz="1200" dirty="0">
                <a:solidFill>
                  <a:srgbClr val="B60000"/>
                </a:solidFill>
              </a:rPr>
              <a:t> 6</a:t>
            </a:r>
          </a:p>
        </p:txBody>
      </p:sp>
      <p:sp>
        <p:nvSpPr>
          <p:cNvPr id="3" name="Content Placeholder 2"/>
          <p:cNvSpPr>
            <a:spLocks noGrp="1"/>
          </p:cNvSpPr>
          <p:nvPr>
            <p:ph idx="1"/>
          </p:nvPr>
        </p:nvSpPr>
        <p:spPr>
          <a:xfrm>
            <a:off x="228600" y="1143000"/>
            <a:ext cx="8686800" cy="533400"/>
          </a:xfrm>
        </p:spPr>
        <p:txBody>
          <a:bodyPr/>
          <a:lstStyle/>
          <a:p>
            <a:r>
              <a:rPr lang="en-US" dirty="0">
                <a:solidFill>
                  <a:srgbClr val="376092"/>
                </a:solidFill>
              </a:rPr>
              <a:t>Solubility Guidelines for Ionic Compounds in Water:</a:t>
            </a:r>
          </a:p>
        </p:txBody>
      </p:sp>
      <p:sp>
        <p:nvSpPr>
          <p:cNvPr id="4" name="Content Placeholder 3"/>
          <p:cNvSpPr>
            <a:spLocks noGrp="1"/>
          </p:cNvSpPr>
          <p:nvPr>
            <p:ph idx="10"/>
          </p:nvPr>
        </p:nvSpPr>
        <p:spPr>
          <a:xfrm>
            <a:off x="235131" y="1813560"/>
            <a:ext cx="8686800" cy="426720"/>
          </a:xfrm>
        </p:spPr>
        <p:txBody>
          <a:bodyPr/>
          <a:lstStyle/>
          <a:p>
            <a:r>
              <a:rPr lang="en-US" sz="2200" b="1" dirty="0"/>
              <a:t>TABLE 4.2 </a:t>
            </a:r>
            <a:r>
              <a:rPr lang="en-US" sz="2200" dirty="0"/>
              <a:t>Solubility Guidelines: Soluble Compounds</a:t>
            </a:r>
          </a:p>
        </p:txBody>
      </p:sp>
      <p:graphicFrame>
        <p:nvGraphicFramePr>
          <p:cNvPr id="7" name="Table 4"/>
          <p:cNvGraphicFramePr>
            <a:graphicFrameLocks/>
          </p:cNvGraphicFramePr>
          <p:nvPr>
            <p:extLst>
              <p:ext uri="{D42A27DB-BD31-4B8C-83A1-F6EECF244321}">
                <p14:modId xmlns:p14="http://schemas.microsoft.com/office/powerpoint/2010/main" val="2242933213"/>
              </p:ext>
            </p:extLst>
          </p:nvPr>
        </p:nvGraphicFramePr>
        <p:xfrm>
          <a:off x="164431" y="2377440"/>
          <a:ext cx="8815138" cy="3494134"/>
        </p:xfrm>
        <a:graphic>
          <a:graphicData uri="http://schemas.openxmlformats.org/drawingml/2006/table">
            <a:tbl>
              <a:tblPr firstRow="1" bandRow="1">
                <a:tableStyleId>{5C22544A-7EE6-4342-B048-85BDC9FD1C3A}</a:tableStyleId>
              </a:tblPr>
              <a:tblGrid>
                <a:gridCol w="4407569">
                  <a:extLst>
                    <a:ext uri="{9D8B030D-6E8A-4147-A177-3AD203B41FA5}">
                      <a16:colId xmlns:a16="http://schemas.microsoft.com/office/drawing/2014/main" val="20000"/>
                    </a:ext>
                  </a:extLst>
                </a:gridCol>
                <a:gridCol w="4407569">
                  <a:extLst>
                    <a:ext uri="{9D8B030D-6E8A-4147-A177-3AD203B41FA5}">
                      <a16:colId xmlns:a16="http://schemas.microsoft.com/office/drawing/2014/main" val="20001"/>
                    </a:ext>
                  </a:extLst>
                </a:gridCol>
              </a:tblGrid>
              <a:tr h="280306">
                <a:tc>
                  <a:txBody>
                    <a:bodyPr/>
                    <a:lstStyle/>
                    <a:p>
                      <a:r>
                        <a:rPr lang="en-US" sz="1800" b="1" i="0" u="none" strike="noStrike" kern="1200" baseline="0" dirty="0">
                          <a:solidFill>
                            <a:schemeClr val="tx1"/>
                          </a:solidFill>
                          <a:latin typeface="+mn-lt"/>
                          <a:ea typeface="+mn-ea"/>
                          <a:cs typeface="+mn-cs"/>
                        </a:rPr>
                        <a:t>Water-Soluble Compounds</a:t>
                      </a:r>
                      <a:endParaRPr lang="en-US" dirty="0">
                        <a:solidFill>
                          <a:schemeClr val="tx1"/>
                        </a:solidFill>
                      </a:endParaRPr>
                    </a:p>
                  </a:txBody>
                  <a:tcPr anchor="ctr">
                    <a:solidFill>
                      <a:srgbClr val="E2E3E4"/>
                    </a:solidFill>
                  </a:tcPr>
                </a:tc>
                <a:tc>
                  <a:txBody>
                    <a:bodyPr/>
                    <a:lstStyle/>
                    <a:p>
                      <a:r>
                        <a:rPr lang="en-US" sz="1800" b="1" i="0" u="none" strike="noStrike" kern="1200" baseline="0" dirty="0">
                          <a:solidFill>
                            <a:schemeClr val="tx1"/>
                          </a:solidFill>
                          <a:latin typeface="+mn-lt"/>
                          <a:ea typeface="+mn-ea"/>
                          <a:cs typeface="+mn-cs"/>
                        </a:rPr>
                        <a:t>Insoluble Exceptions</a:t>
                      </a:r>
                      <a:endParaRPr lang="en-US" dirty="0">
                        <a:solidFill>
                          <a:schemeClr val="tx1"/>
                        </a:solidFill>
                      </a:endParaRPr>
                    </a:p>
                  </a:txBody>
                  <a:tcPr anchor="ctr">
                    <a:solidFill>
                      <a:srgbClr val="E2E3E4"/>
                    </a:solidFill>
                  </a:tcPr>
                </a:tc>
                <a:extLst>
                  <a:ext uri="{0D108BD9-81ED-4DB2-BD59-A6C34878D82A}">
                    <a16:rowId xmlns:a16="http://schemas.microsoft.com/office/drawing/2014/main" val="10000"/>
                  </a:ext>
                </a:extLst>
              </a:tr>
              <a:tr h="918609">
                <a:tc>
                  <a:txBody>
                    <a:bodyPr/>
                    <a:lstStyle/>
                    <a:p>
                      <a:r>
                        <a:rPr lang="en-US" sz="1800" b="0" i="0" u="none" strike="noStrike" kern="1200" baseline="0" dirty="0">
                          <a:solidFill>
                            <a:schemeClr val="dk1"/>
                          </a:solidFill>
                          <a:latin typeface="+mn-lt"/>
                          <a:ea typeface="+mn-ea"/>
                          <a:cs typeface="+mn-cs"/>
                        </a:rPr>
                        <a:t>Compounds containing an alkali metal cation (Li</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Na</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K</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Rb</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Cs</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or the ammonium ion </a:t>
                      </a:r>
                      <a:r>
                        <a:rPr lang="en-US" sz="1800" b="0" i="0" u="none" strike="noStrike" kern="1200" baseline="0" dirty="0">
                          <a:solidFill>
                            <a:schemeClr val="dk1"/>
                          </a:solidFill>
                          <a:latin typeface="+mj-lt"/>
                          <a:ea typeface="+mn-ea"/>
                          <a:cs typeface="+mn-cs"/>
                        </a:rPr>
                        <a:t>(NH</a:t>
                      </a:r>
                      <a:r>
                        <a:rPr lang="en-US" sz="1800" b="0" i="0" u="none" strike="noStrike" kern="1200" spc="-800" baseline="-25000" dirty="0">
                          <a:solidFill>
                            <a:schemeClr val="dk1"/>
                          </a:solidFill>
                          <a:latin typeface="+mj-lt"/>
                          <a:ea typeface="+mn-ea"/>
                          <a:cs typeface="+mn-cs"/>
                        </a:rPr>
                        <a:t>4</a:t>
                      </a:r>
                      <a:r>
                        <a:rPr lang="en-US" sz="1800" b="0" i="0" u="none" strike="noStrike" kern="1200" baseline="30000" dirty="0">
                          <a:solidFill>
                            <a:schemeClr val="dk1"/>
                          </a:solidFill>
                          <a:latin typeface="+mj-lt"/>
                          <a:ea typeface="+mn-ea"/>
                          <a:cs typeface="+mn-cs"/>
                        </a:rPr>
                        <a:t>+</a:t>
                      </a:r>
                      <a:r>
                        <a:rPr lang="en-US" sz="1800" b="0" i="0" u="none" strike="noStrike" kern="1200" baseline="0" dirty="0">
                          <a:solidFill>
                            <a:schemeClr val="dk1"/>
                          </a:solidFill>
                          <a:latin typeface="+mj-lt"/>
                          <a:ea typeface="+mn-ea"/>
                          <a:cs typeface="+mn-cs"/>
                        </a:rPr>
                        <a:t>)</a:t>
                      </a:r>
                      <a:endParaRPr lang="en-US" dirty="0"/>
                    </a:p>
                  </a:txBody>
                  <a:tcPr anchor="ctr">
                    <a:solidFill>
                      <a:srgbClr val="F3F3F4"/>
                    </a:solidFill>
                  </a:tcPr>
                </a:tc>
                <a:tc>
                  <a:txBody>
                    <a:bodyPr/>
                    <a:lstStyle/>
                    <a:p>
                      <a:endParaRPr lang="en-US" dirty="0"/>
                    </a:p>
                  </a:txBody>
                  <a:tcPr anchor="ctr">
                    <a:solidFill>
                      <a:srgbClr val="F3F3F4"/>
                    </a:solidFill>
                  </a:tcPr>
                </a:tc>
                <a:extLst>
                  <a:ext uri="{0D108BD9-81ED-4DB2-BD59-A6C34878D82A}">
                    <a16:rowId xmlns:a16="http://schemas.microsoft.com/office/drawing/2014/main" val="10001"/>
                  </a:ext>
                </a:extLst>
              </a:tr>
              <a:tr h="9186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Compounds containing the nitrate ion (NO</a:t>
                      </a:r>
                      <a:r>
                        <a:rPr lang="en-US" sz="1800" b="0" i="0" u="none" strike="noStrike" kern="1200" spc="-800" baseline="-25000" dirty="0">
                          <a:solidFill>
                            <a:schemeClr val="dk1"/>
                          </a:solidFill>
                          <a:latin typeface="+mn-lt"/>
                          <a:ea typeface="+mn-ea"/>
                          <a:cs typeface="+mn-cs"/>
                        </a:rPr>
                        <a:t>3</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acetate ion (</a:t>
                      </a:r>
                      <a:r>
                        <a:rPr lang="en-US" sz="1800" b="0" i="0" u="none" strike="noStrike" kern="1200" baseline="0" dirty="0">
                          <a:solidFill>
                            <a:schemeClr val="dk1"/>
                          </a:solidFill>
                          <a:latin typeface="+mj-lt"/>
                          <a:ea typeface="+mn-ea"/>
                          <a:cs typeface="+mn-cs"/>
                        </a:rPr>
                        <a:t>C</a:t>
                      </a:r>
                      <a:r>
                        <a:rPr lang="en-US" sz="1800" b="0" i="0" u="none" strike="noStrike" kern="1200" baseline="-25000" dirty="0">
                          <a:solidFill>
                            <a:schemeClr val="dk1"/>
                          </a:solidFill>
                          <a:latin typeface="+mj-lt"/>
                          <a:ea typeface="+mn-ea"/>
                          <a:cs typeface="+mn-cs"/>
                        </a:rPr>
                        <a:t>2</a:t>
                      </a:r>
                      <a:r>
                        <a:rPr lang="en-US" sz="1800" b="0" i="0" u="none" strike="noStrike" kern="1200" baseline="0" dirty="0">
                          <a:solidFill>
                            <a:schemeClr val="dk1"/>
                          </a:solidFill>
                          <a:latin typeface="+mj-lt"/>
                          <a:ea typeface="+mn-ea"/>
                          <a:cs typeface="+mn-cs"/>
                        </a:rPr>
                        <a:t>H</a:t>
                      </a:r>
                      <a:r>
                        <a:rPr lang="en-US" sz="1800" b="0" i="0" u="none" strike="noStrike" kern="1200" baseline="-25000" dirty="0">
                          <a:solidFill>
                            <a:schemeClr val="dk1"/>
                          </a:solidFill>
                          <a:latin typeface="+mj-lt"/>
                          <a:ea typeface="+mn-ea"/>
                          <a:cs typeface="+mn-cs"/>
                        </a:rPr>
                        <a:t>3</a:t>
                      </a:r>
                      <a:r>
                        <a:rPr lang="en-US" sz="1800" b="0" i="0" u="none" strike="noStrike" kern="1200" baseline="0" dirty="0">
                          <a:solidFill>
                            <a:schemeClr val="dk1"/>
                          </a:solidFill>
                          <a:latin typeface="+mj-lt"/>
                          <a:ea typeface="+mn-ea"/>
                          <a:cs typeface="+mn-cs"/>
                        </a:rPr>
                        <a:t>O</a:t>
                      </a:r>
                      <a:r>
                        <a:rPr lang="en-US" sz="1800" b="0" i="0" u="none" strike="noStrike" kern="1200" spc="-800" baseline="-25000" dirty="0">
                          <a:solidFill>
                            <a:schemeClr val="dk1"/>
                          </a:solidFill>
                          <a:latin typeface="+mj-lt"/>
                          <a:ea typeface="+mn-ea"/>
                          <a:cs typeface="+mn-cs"/>
                        </a:rPr>
                        <a:t>2</a:t>
                      </a:r>
                      <a:r>
                        <a:rPr lang="en-US" sz="1800" b="0" i="0" u="none" strike="noStrike" kern="1200" baseline="30000" dirty="0">
                          <a:solidFill>
                            <a:schemeClr val="dk1"/>
                          </a:solidFill>
                          <a:latin typeface="+mj-lt"/>
                          <a:ea typeface="+mn-ea"/>
                          <a:cs typeface="+mn-cs"/>
                        </a:rPr>
                        <a:t>−</a:t>
                      </a:r>
                      <a:r>
                        <a:rPr lang="en-US" sz="1800" b="0" i="0" u="none" strike="noStrike" kern="1200" baseline="0" dirty="0">
                          <a:solidFill>
                            <a:schemeClr val="dk1"/>
                          </a:solidFill>
                          <a:latin typeface="+mj-lt"/>
                          <a:ea typeface="+mn-ea"/>
                          <a:cs typeface="+mn-cs"/>
                        </a:rPr>
                        <a:t>)</a:t>
                      </a:r>
                      <a:r>
                        <a:rPr lang="en-US" sz="1800" b="0" i="0" u="none" strike="noStrike" kern="1200" baseline="0" dirty="0">
                          <a:solidFill>
                            <a:schemeClr val="dk1"/>
                          </a:solidFill>
                          <a:latin typeface="+mn-lt"/>
                          <a:ea typeface="+mn-ea"/>
                          <a:cs typeface="+mn-cs"/>
                        </a:rPr>
                        <a:t>, or chlorate ion </a:t>
                      </a:r>
                      <a:r>
                        <a:rPr lang="en-US" sz="1800" b="0" i="0" u="none" strike="noStrike" kern="1200" baseline="0" dirty="0">
                          <a:solidFill>
                            <a:schemeClr val="dk1"/>
                          </a:solidFill>
                          <a:latin typeface="+mj-lt"/>
                          <a:ea typeface="+mn-ea"/>
                          <a:cs typeface="+mn-cs"/>
                        </a:rPr>
                        <a:t>(ClO</a:t>
                      </a:r>
                      <a:r>
                        <a:rPr lang="en-US" sz="1800" b="0" i="0" u="none" strike="noStrike" kern="1200" spc="-800" baseline="-25000" dirty="0">
                          <a:solidFill>
                            <a:schemeClr val="dk1"/>
                          </a:solidFill>
                          <a:latin typeface="+mj-lt"/>
                          <a:ea typeface="+mn-ea"/>
                          <a:cs typeface="+mn-cs"/>
                        </a:rPr>
                        <a:t>3</a:t>
                      </a:r>
                      <a:r>
                        <a:rPr lang="en-US" sz="1800" b="0" i="0" u="none" strike="noStrike" kern="1200" baseline="30000" dirty="0">
                          <a:solidFill>
                            <a:schemeClr val="dk1"/>
                          </a:solidFill>
                          <a:latin typeface="+mj-lt"/>
                          <a:ea typeface="+mn-ea"/>
                          <a:cs typeface="+mn-cs"/>
                        </a:rPr>
                        <a:t>−</a:t>
                      </a:r>
                      <a:r>
                        <a:rPr lang="en-US" sz="1800" b="0" i="0" u="none" strike="noStrike" kern="1200" baseline="0" dirty="0">
                          <a:solidFill>
                            <a:schemeClr val="dk1"/>
                          </a:solidFill>
                          <a:latin typeface="+mj-lt"/>
                          <a:ea typeface="+mn-ea"/>
                          <a:cs typeface="+mn-cs"/>
                        </a:rPr>
                        <a:t>)</a:t>
                      </a:r>
                      <a:endParaRPr lang="en-US" baseline="0" dirty="0"/>
                    </a:p>
                  </a:txBody>
                  <a:tcPr anchor="ctr">
                    <a:solidFill>
                      <a:srgbClr val="F3F3F4"/>
                    </a:solidFill>
                  </a:tcPr>
                </a:tc>
                <a:tc>
                  <a:txBody>
                    <a:bodyPr/>
                    <a:lstStyle/>
                    <a:p>
                      <a:endParaRPr lang="en-US" dirty="0"/>
                    </a:p>
                  </a:txBody>
                  <a:tcPr anchor="ctr">
                    <a:solidFill>
                      <a:srgbClr val="F3F3F4"/>
                    </a:solidFill>
                  </a:tcPr>
                </a:tc>
                <a:extLst>
                  <a:ext uri="{0D108BD9-81ED-4DB2-BD59-A6C34878D82A}">
                    <a16:rowId xmlns:a16="http://schemas.microsoft.com/office/drawing/2014/main" val="10002"/>
                  </a:ext>
                </a:extLst>
              </a:tr>
              <a:tr h="643026">
                <a:tc>
                  <a:txBody>
                    <a:bodyPr/>
                    <a:lstStyle/>
                    <a:p>
                      <a:r>
                        <a:rPr lang="en-US" sz="1800" b="0" i="0" u="none" strike="noStrike" kern="1200" baseline="0" dirty="0">
                          <a:solidFill>
                            <a:schemeClr val="dk1"/>
                          </a:solidFill>
                          <a:latin typeface="+mn-lt"/>
                          <a:ea typeface="+mn-ea"/>
                          <a:cs typeface="+mn-cs"/>
                        </a:rPr>
                        <a:t>Compounds containing the chloride ion </a:t>
                      </a:r>
                      <a:r>
                        <a:rPr lang="en-US" sz="1800" b="0" i="0" u="none" strike="noStrike" kern="1200" baseline="0" dirty="0">
                          <a:solidFill>
                            <a:schemeClr val="dk1"/>
                          </a:solidFill>
                          <a:latin typeface="+mj-lt"/>
                          <a:ea typeface="+mn-ea"/>
                          <a:cs typeface="+mn-cs"/>
                        </a:rPr>
                        <a:t>(Cl</a:t>
                      </a:r>
                      <a:r>
                        <a:rPr lang="en-US" sz="1800" b="0" i="0" u="none" strike="noStrike" kern="1200" baseline="30000" dirty="0">
                          <a:solidFill>
                            <a:schemeClr val="dk1"/>
                          </a:solidFill>
                          <a:latin typeface="+mj-lt"/>
                          <a:ea typeface="+mn-ea"/>
                          <a:cs typeface="+mn-cs"/>
                        </a:rPr>
                        <a:t>−</a:t>
                      </a:r>
                      <a:r>
                        <a:rPr lang="en-US" sz="1800" b="0" i="0" u="none" strike="noStrike" kern="1200" baseline="0" dirty="0">
                          <a:solidFill>
                            <a:schemeClr val="dk1"/>
                          </a:solidFill>
                          <a:latin typeface="+mj-lt"/>
                          <a:ea typeface="+mn-ea"/>
                          <a:cs typeface="+mn-cs"/>
                        </a:rPr>
                        <a:t>)</a:t>
                      </a:r>
                      <a:r>
                        <a:rPr lang="en-US" sz="1800" b="0" i="0" u="none" strike="noStrike" kern="1200" baseline="0" dirty="0">
                          <a:solidFill>
                            <a:schemeClr val="dk1"/>
                          </a:solidFill>
                          <a:latin typeface="+mn-lt"/>
                          <a:ea typeface="+mn-ea"/>
                          <a:cs typeface="+mn-cs"/>
                        </a:rPr>
                        <a:t>, bromide ion </a:t>
                      </a:r>
                      <a:r>
                        <a:rPr lang="en-US" sz="1800" b="0" i="0" u="none" strike="noStrike" kern="1200" baseline="0" dirty="0">
                          <a:solidFill>
                            <a:schemeClr val="dk1"/>
                          </a:solidFill>
                          <a:latin typeface="+mj-lt"/>
                          <a:ea typeface="+mn-ea"/>
                          <a:cs typeface="+mn-cs"/>
                        </a:rPr>
                        <a:t>(Br</a:t>
                      </a:r>
                      <a:r>
                        <a:rPr lang="en-US" sz="1800" b="0" i="0" u="none" strike="noStrike" kern="1200" baseline="30000" dirty="0">
                          <a:solidFill>
                            <a:schemeClr val="dk1"/>
                          </a:solidFill>
                          <a:latin typeface="+mj-lt"/>
                          <a:ea typeface="+mn-ea"/>
                          <a:cs typeface="+mn-cs"/>
                        </a:rPr>
                        <a:t>−</a:t>
                      </a:r>
                      <a:r>
                        <a:rPr lang="en-US" sz="1800" b="0" i="0" u="none" strike="noStrike" kern="1200" baseline="0" dirty="0">
                          <a:solidFill>
                            <a:schemeClr val="dk1"/>
                          </a:solidFill>
                          <a:latin typeface="+mj-lt"/>
                          <a:ea typeface="+mn-ea"/>
                          <a:cs typeface="+mn-cs"/>
                        </a:rPr>
                        <a:t>)</a:t>
                      </a:r>
                      <a:r>
                        <a:rPr lang="en-US" sz="1800" b="0" i="0" u="none" strike="noStrike" kern="1200" baseline="0" dirty="0">
                          <a:solidFill>
                            <a:schemeClr val="dk1"/>
                          </a:solidFill>
                          <a:latin typeface="+mn-lt"/>
                          <a:ea typeface="+mn-ea"/>
                          <a:cs typeface="+mn-cs"/>
                        </a:rPr>
                        <a:t>, or iodide ion (</a:t>
                      </a:r>
                      <a:r>
                        <a:rPr lang="en-US" sz="1800" b="0" i="0" u="none" strike="noStrike" kern="1200" baseline="0" dirty="0">
                          <a:solidFill>
                            <a:schemeClr val="dk1"/>
                          </a:solidFill>
                          <a:latin typeface="+mj-lt"/>
                          <a:ea typeface="+mn-ea"/>
                          <a:cs typeface="+mn-cs"/>
                        </a:rPr>
                        <a:t>I</a:t>
                      </a:r>
                      <a:r>
                        <a:rPr lang="en-US" sz="1800" b="0" i="0" u="none" strike="noStrike" kern="1200" baseline="30000" dirty="0">
                          <a:solidFill>
                            <a:schemeClr val="dk1"/>
                          </a:solidFill>
                          <a:latin typeface="+mj-lt"/>
                          <a:ea typeface="+mn-ea"/>
                          <a:cs typeface="+mn-cs"/>
                        </a:rPr>
                        <a:t>−</a:t>
                      </a:r>
                      <a:r>
                        <a:rPr lang="en-US" sz="1800" b="0" i="0" u="none" strike="noStrike" kern="1200" baseline="0" dirty="0">
                          <a:solidFill>
                            <a:schemeClr val="dk1"/>
                          </a:solidFill>
                          <a:latin typeface="+mj-lt"/>
                          <a:ea typeface="+mn-ea"/>
                          <a:cs typeface="+mn-cs"/>
                        </a:rPr>
                        <a:t>)</a:t>
                      </a:r>
                      <a:endParaRPr lang="en-US" baseline="0" dirty="0"/>
                    </a:p>
                  </a:txBody>
                  <a:tcPr anchor="ctr">
                    <a:solidFill>
                      <a:srgbClr val="F3F3F4"/>
                    </a:solidFill>
                  </a:tcPr>
                </a:tc>
                <a:tc>
                  <a:txBody>
                    <a:bodyPr/>
                    <a:lstStyle/>
                    <a:p>
                      <a:r>
                        <a:rPr lang="en-US" sz="1800" b="0" i="0" u="none" strike="noStrike" kern="1200" baseline="0" dirty="0">
                          <a:solidFill>
                            <a:schemeClr val="dk1"/>
                          </a:solidFill>
                          <a:latin typeface="+mn-lt"/>
                          <a:ea typeface="+mn-ea"/>
                          <a:cs typeface="+mn-cs"/>
                        </a:rPr>
                        <a:t>Compounds containing Ag</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 </a:t>
                      </a:r>
                      <a:r>
                        <a:rPr lang="en-US" sz="1800" b="0" i="0" u="none" strike="noStrike" kern="1200" baseline="0" dirty="0">
                          <a:solidFill>
                            <a:schemeClr val="dk1"/>
                          </a:solidFill>
                          <a:latin typeface="+mj-lt"/>
                          <a:ea typeface="+mn-ea"/>
                          <a:cs typeface="+mn-cs"/>
                        </a:rPr>
                        <a:t>Hg</a:t>
                      </a:r>
                      <a:r>
                        <a:rPr lang="en-US" sz="1800" b="0" i="0" u="none" strike="noStrike" kern="1200" baseline="-25000" dirty="0">
                          <a:solidFill>
                            <a:schemeClr val="dk1"/>
                          </a:solidFill>
                          <a:latin typeface="+mj-lt"/>
                          <a:ea typeface="+mn-ea"/>
                          <a:cs typeface="+mn-cs"/>
                        </a:rPr>
                        <a:t>2</a:t>
                      </a:r>
                      <a:r>
                        <a:rPr lang="en-US" sz="1800" b="0" i="0" u="none" strike="noStrike" kern="1200" baseline="30000" dirty="0">
                          <a:solidFill>
                            <a:schemeClr val="dk1"/>
                          </a:solidFill>
                          <a:latin typeface="+mj-lt"/>
                          <a:ea typeface="+mn-ea"/>
                          <a:cs typeface="+mn-cs"/>
                        </a:rPr>
                        <a:t>2+</a:t>
                      </a:r>
                      <a:r>
                        <a:rPr lang="en-US" sz="1800" b="0" i="0" u="none" strike="noStrike" kern="1200" baseline="0" dirty="0">
                          <a:solidFill>
                            <a:schemeClr val="dk1"/>
                          </a:solidFill>
                          <a:latin typeface="+mn-lt"/>
                          <a:ea typeface="+mn-ea"/>
                          <a:cs typeface="+mn-cs"/>
                        </a:rPr>
                        <a:t>, or Pb</a:t>
                      </a:r>
                      <a:r>
                        <a:rPr lang="en-US" sz="1800" b="0" i="0" u="none" strike="noStrike" kern="1200" baseline="30000" dirty="0">
                          <a:solidFill>
                            <a:schemeClr val="dk1"/>
                          </a:solidFill>
                          <a:latin typeface="+mn-lt"/>
                          <a:ea typeface="+mn-ea"/>
                          <a:cs typeface="+mn-cs"/>
                        </a:rPr>
                        <a:t>2+</a:t>
                      </a:r>
                      <a:endParaRPr lang="en-US" dirty="0"/>
                    </a:p>
                  </a:txBody>
                  <a:tcPr anchor="ctr">
                    <a:solidFill>
                      <a:srgbClr val="F3F3F4"/>
                    </a:solidFill>
                  </a:tcPr>
                </a:tc>
                <a:extLst>
                  <a:ext uri="{0D108BD9-81ED-4DB2-BD59-A6C34878D82A}">
                    <a16:rowId xmlns:a16="http://schemas.microsoft.com/office/drawing/2014/main" val="10003"/>
                  </a:ext>
                </a:extLst>
              </a:tr>
              <a:tr h="648130">
                <a:tc>
                  <a:txBody>
                    <a:bodyPr/>
                    <a:lstStyle/>
                    <a:p>
                      <a:r>
                        <a:rPr lang="en-US" sz="1800" b="0" i="0" u="none" strike="noStrike" kern="1200" baseline="0" dirty="0">
                          <a:solidFill>
                            <a:schemeClr val="dk1"/>
                          </a:solidFill>
                          <a:latin typeface="+mn-lt"/>
                          <a:ea typeface="+mn-ea"/>
                          <a:cs typeface="+mn-cs"/>
                        </a:rPr>
                        <a:t>Compounds containing the sulfate ion (</a:t>
                      </a:r>
                      <a:r>
                        <a:rPr lang="en-US" sz="1800" b="0" i="0" u="none" strike="noStrike" kern="1200" baseline="0" dirty="0">
                          <a:solidFill>
                            <a:schemeClr val="dk1"/>
                          </a:solidFill>
                          <a:latin typeface="+mj-lt"/>
                          <a:ea typeface="+mn-ea"/>
                          <a:cs typeface="+mn-cs"/>
                        </a:rPr>
                        <a:t>SO</a:t>
                      </a:r>
                      <a:r>
                        <a:rPr lang="en-US" sz="1800" b="0" i="0" u="none" strike="noStrike" kern="1200" baseline="-25000" dirty="0">
                          <a:solidFill>
                            <a:schemeClr val="dk1"/>
                          </a:solidFill>
                          <a:latin typeface="+mj-lt"/>
                          <a:ea typeface="+mn-ea"/>
                          <a:cs typeface="+mn-cs"/>
                        </a:rPr>
                        <a:t>4</a:t>
                      </a:r>
                      <a:r>
                        <a:rPr lang="en-US" sz="1800" b="0" i="0" u="none" strike="noStrike" kern="1200" baseline="30000" dirty="0">
                          <a:solidFill>
                            <a:schemeClr val="dk1"/>
                          </a:solidFill>
                          <a:latin typeface="+mj-lt"/>
                          <a:ea typeface="+mn-ea"/>
                          <a:cs typeface="+mn-cs"/>
                        </a:rPr>
                        <a:t>2−</a:t>
                      </a:r>
                      <a:r>
                        <a:rPr lang="en-US" sz="1800" b="0" i="0" u="none" strike="noStrike" kern="1200" baseline="0" dirty="0">
                          <a:solidFill>
                            <a:schemeClr val="dk1"/>
                          </a:solidFill>
                          <a:latin typeface="+mj-lt"/>
                          <a:ea typeface="+mn-ea"/>
                          <a:cs typeface="+mn-cs"/>
                        </a:rPr>
                        <a:t>)</a:t>
                      </a:r>
                      <a:endParaRPr lang="en-US" baseline="0" dirty="0"/>
                    </a:p>
                  </a:txBody>
                  <a:tcPr anchor="ctr">
                    <a:solidFill>
                      <a:srgbClr val="F3F3F4"/>
                    </a:solidFill>
                  </a:tcPr>
                </a:tc>
                <a:tc>
                  <a:txBody>
                    <a:bodyPr/>
                    <a:lstStyle/>
                    <a:p>
                      <a:r>
                        <a:rPr lang="en-US" sz="1800" b="0" i="0" u="none" strike="noStrike" kern="1200" baseline="0" dirty="0">
                          <a:solidFill>
                            <a:schemeClr val="dk1"/>
                          </a:solidFill>
                          <a:latin typeface="+mn-lt"/>
                          <a:ea typeface="+mn-ea"/>
                          <a:cs typeface="+mn-cs"/>
                        </a:rPr>
                        <a:t>Compounds containing Ag</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 </a:t>
                      </a:r>
                      <a:r>
                        <a:rPr lang="en-US" sz="1800" b="0" i="0" u="none" strike="noStrike" kern="1200" baseline="0" dirty="0">
                          <a:solidFill>
                            <a:schemeClr val="dk1"/>
                          </a:solidFill>
                          <a:latin typeface="+mj-lt"/>
                          <a:ea typeface="+mn-ea"/>
                          <a:cs typeface="+mn-cs"/>
                        </a:rPr>
                        <a:t>H</a:t>
                      </a:r>
                      <a:r>
                        <a:rPr lang="en-US" sz="1800" b="0" i="0" u="none" strike="noStrike" kern="1200" baseline="-25000" dirty="0">
                          <a:solidFill>
                            <a:schemeClr val="dk1"/>
                          </a:solidFill>
                          <a:latin typeface="+mj-lt"/>
                          <a:ea typeface="+mn-ea"/>
                          <a:cs typeface="+mn-cs"/>
                        </a:rPr>
                        <a:t>2</a:t>
                      </a:r>
                      <a:r>
                        <a:rPr lang="en-US" sz="1800" b="0" i="0" u="none" strike="noStrike" kern="1200" baseline="30000" dirty="0">
                          <a:solidFill>
                            <a:schemeClr val="dk1"/>
                          </a:solidFill>
                          <a:latin typeface="+mj-lt"/>
                          <a:ea typeface="+mn-ea"/>
                          <a:cs typeface="+mn-cs"/>
                        </a:rPr>
                        <a:t>2+</a:t>
                      </a:r>
                      <a:r>
                        <a:rPr lang="en-US" sz="1800" b="0" i="0" u="none" strike="noStrike" kern="1200" baseline="0" dirty="0">
                          <a:solidFill>
                            <a:schemeClr val="dk1"/>
                          </a:solidFill>
                          <a:latin typeface="+mn-lt"/>
                          <a:ea typeface="+mn-ea"/>
                          <a:cs typeface="+mn-cs"/>
                        </a:rPr>
                        <a:t> , Pb</a:t>
                      </a:r>
                      <a:r>
                        <a:rPr lang="en-US" sz="1800" b="0" i="0" u="none" strike="noStrike" kern="1200" baseline="30000" dirty="0">
                          <a:solidFill>
                            <a:schemeClr val="dk1"/>
                          </a:solidFill>
                          <a:latin typeface="+mn-lt"/>
                          <a:ea typeface="+mn-ea"/>
                          <a:cs typeface="+mn-cs"/>
                        </a:rPr>
                        <a:t>2+</a:t>
                      </a:r>
                      <a:r>
                        <a:rPr lang="en-US" sz="1800" b="0" i="0" u="none" strike="noStrike" kern="1200" baseline="0" dirty="0">
                          <a:solidFill>
                            <a:schemeClr val="dk1"/>
                          </a:solidFill>
                          <a:latin typeface="+mn-lt"/>
                          <a:ea typeface="+mn-ea"/>
                          <a:cs typeface="+mn-cs"/>
                        </a:rPr>
                        <a:t>, Ca</a:t>
                      </a:r>
                      <a:r>
                        <a:rPr lang="en-US" sz="1800" b="0" i="0" u="none" strike="noStrike" kern="1200" baseline="30000" dirty="0">
                          <a:solidFill>
                            <a:schemeClr val="dk1"/>
                          </a:solidFill>
                          <a:latin typeface="+mn-lt"/>
                          <a:ea typeface="+mn-ea"/>
                          <a:cs typeface="+mn-cs"/>
                        </a:rPr>
                        <a:t>2+</a:t>
                      </a:r>
                      <a:r>
                        <a:rPr lang="en-US" sz="1800" b="0" i="0" u="none" strike="noStrike" kern="1200" baseline="0" dirty="0">
                          <a:solidFill>
                            <a:schemeClr val="dk1"/>
                          </a:solidFill>
                          <a:latin typeface="+mn-lt"/>
                          <a:ea typeface="+mn-ea"/>
                          <a:cs typeface="+mn-cs"/>
                        </a:rPr>
                        <a:t>, Sr</a:t>
                      </a:r>
                      <a:r>
                        <a:rPr lang="en-US" sz="1800" b="0" i="0" u="none" strike="noStrike" kern="1200" baseline="30000" dirty="0">
                          <a:solidFill>
                            <a:schemeClr val="dk1"/>
                          </a:solidFill>
                          <a:latin typeface="+mn-lt"/>
                          <a:ea typeface="+mn-ea"/>
                          <a:cs typeface="+mn-cs"/>
                        </a:rPr>
                        <a:t>2+</a:t>
                      </a:r>
                      <a:r>
                        <a:rPr lang="en-US" sz="1800" b="0" i="0" u="none" strike="noStrike" kern="1200" baseline="0" dirty="0">
                          <a:solidFill>
                            <a:schemeClr val="dk1"/>
                          </a:solidFill>
                          <a:latin typeface="+mn-lt"/>
                          <a:ea typeface="+mn-ea"/>
                          <a:cs typeface="+mn-cs"/>
                        </a:rPr>
                        <a:t>, or Ba</a:t>
                      </a:r>
                      <a:r>
                        <a:rPr lang="en-US" sz="1800" b="0" i="0" u="none" strike="noStrike" kern="1200" baseline="30000" dirty="0">
                          <a:solidFill>
                            <a:schemeClr val="dk1"/>
                          </a:solidFill>
                          <a:latin typeface="+mn-lt"/>
                          <a:ea typeface="+mn-ea"/>
                          <a:cs typeface="+mn-cs"/>
                        </a:rPr>
                        <a:t>2+</a:t>
                      </a:r>
                      <a:endParaRPr lang="en-US" b="1" dirty="0"/>
                    </a:p>
                  </a:txBody>
                  <a:tcPr anchor="ctr">
                    <a:solidFill>
                      <a:srgbClr val="F3F3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285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4.2	</a:t>
            </a:r>
            <a:r>
              <a:rPr lang="en-US" dirty="0">
                <a:solidFill>
                  <a:srgbClr val="B60000"/>
                </a:solidFill>
              </a:rPr>
              <a:t>Precipitation Reactions</a:t>
            </a:r>
            <a:r>
              <a:rPr lang="en-US" sz="1200" dirty="0">
                <a:solidFill>
                  <a:srgbClr val="B60000"/>
                </a:solidFill>
              </a:rPr>
              <a:t> 7</a:t>
            </a:r>
            <a:endParaRPr lang="en-US" sz="1200" dirty="0"/>
          </a:p>
        </p:txBody>
      </p:sp>
      <p:sp>
        <p:nvSpPr>
          <p:cNvPr id="3" name="Content Placeholder 2"/>
          <p:cNvSpPr>
            <a:spLocks noGrp="1"/>
          </p:cNvSpPr>
          <p:nvPr>
            <p:ph idx="1"/>
          </p:nvPr>
        </p:nvSpPr>
        <p:spPr>
          <a:xfrm>
            <a:off x="228600" y="1143000"/>
            <a:ext cx="8534400" cy="533400"/>
          </a:xfrm>
        </p:spPr>
        <p:txBody>
          <a:bodyPr/>
          <a:lstStyle/>
          <a:p>
            <a:r>
              <a:rPr lang="en-US" dirty="0">
                <a:solidFill>
                  <a:srgbClr val="376092"/>
                </a:solidFill>
              </a:rPr>
              <a:t>Solubility Guidelines for Ionic Compounds in Water</a:t>
            </a:r>
          </a:p>
        </p:txBody>
      </p:sp>
      <p:sp>
        <p:nvSpPr>
          <p:cNvPr id="4" name="Content Placeholder 3"/>
          <p:cNvSpPr>
            <a:spLocks noGrp="1"/>
          </p:cNvSpPr>
          <p:nvPr>
            <p:ph idx="10"/>
          </p:nvPr>
        </p:nvSpPr>
        <p:spPr>
          <a:xfrm>
            <a:off x="228600" y="1813560"/>
            <a:ext cx="8686800" cy="457200"/>
          </a:xfrm>
        </p:spPr>
        <p:txBody>
          <a:bodyPr/>
          <a:lstStyle/>
          <a:p>
            <a:r>
              <a:rPr lang="en-US" sz="2200" b="1" dirty="0"/>
              <a:t>TABLE 4.3 </a:t>
            </a:r>
            <a:r>
              <a:rPr lang="en-US" sz="2200" dirty="0"/>
              <a:t>Solubility Guidelines: Insoluble Compounds</a:t>
            </a:r>
          </a:p>
        </p:txBody>
      </p:sp>
      <p:graphicFrame>
        <p:nvGraphicFramePr>
          <p:cNvPr id="6" name="Table 4"/>
          <p:cNvGraphicFramePr>
            <a:graphicFrameLocks/>
          </p:cNvGraphicFramePr>
          <p:nvPr>
            <p:extLst>
              <p:ext uri="{D42A27DB-BD31-4B8C-83A1-F6EECF244321}">
                <p14:modId xmlns:p14="http://schemas.microsoft.com/office/powerpoint/2010/main" val="3623765525"/>
              </p:ext>
            </p:extLst>
          </p:nvPr>
        </p:nvGraphicFramePr>
        <p:xfrm>
          <a:off x="457200" y="2590800"/>
          <a:ext cx="8229600" cy="1925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1800" b="1" dirty="0">
                          <a:solidFill>
                            <a:schemeClr val="tx1"/>
                          </a:solidFill>
                          <a:latin typeface="+mn-lt"/>
                        </a:rPr>
                        <a:t>Water-Insoluble Compounds</a:t>
                      </a:r>
                      <a:endParaRPr lang="en-US" sz="1800" dirty="0">
                        <a:solidFill>
                          <a:schemeClr val="tx1"/>
                        </a:solidFill>
                        <a:latin typeface="+mn-lt"/>
                      </a:endParaRPr>
                    </a:p>
                  </a:txBody>
                  <a:tcPr>
                    <a:solidFill>
                      <a:srgbClr val="E2E3E4"/>
                    </a:solidFill>
                  </a:tcPr>
                </a:tc>
                <a:tc>
                  <a:txBody>
                    <a:bodyPr/>
                    <a:lstStyle/>
                    <a:p>
                      <a:r>
                        <a:rPr lang="en-US" sz="1800" b="1" i="0" u="none" strike="noStrike" kern="1200" baseline="0" dirty="0">
                          <a:solidFill>
                            <a:schemeClr val="tx1"/>
                          </a:solidFill>
                          <a:latin typeface="+mn-lt"/>
                          <a:ea typeface="+mn-ea"/>
                          <a:cs typeface="+mn-cs"/>
                        </a:rPr>
                        <a:t>Soluble Exceptions</a:t>
                      </a:r>
                      <a:endParaRPr lang="en-US" dirty="0">
                        <a:solidFill>
                          <a:schemeClr val="tx1"/>
                        </a:solidFill>
                      </a:endParaRPr>
                    </a:p>
                  </a:txBody>
                  <a:tcPr>
                    <a:solidFill>
                      <a:srgbClr val="E2E3E4"/>
                    </a:solidFill>
                  </a:tcPr>
                </a:tc>
                <a:extLst>
                  <a:ext uri="{0D108BD9-81ED-4DB2-BD59-A6C34878D82A}">
                    <a16:rowId xmlns:a16="http://schemas.microsoft.com/office/drawing/2014/main" val="10000"/>
                  </a:ext>
                </a:extLst>
              </a:tr>
              <a:tr h="370840">
                <a:tc>
                  <a:txBody>
                    <a:bodyPr/>
                    <a:lstStyle/>
                    <a:p>
                      <a:pPr rtl="0"/>
                      <a:r>
                        <a:rPr lang="en-US" sz="1800" b="0" i="0" u="none" strike="noStrike" kern="1200" baseline="0" dirty="0">
                          <a:solidFill>
                            <a:schemeClr val="dk1"/>
                          </a:solidFill>
                          <a:latin typeface="+mn-lt"/>
                          <a:ea typeface="+mn-ea"/>
                          <a:cs typeface="+mn-cs"/>
                        </a:rPr>
                        <a:t>Compounds containing the carbonate ion </a:t>
                      </a:r>
                      <a:r>
                        <a:rPr lang="en-US" sz="1800" b="0" i="0" u="none" strike="noStrike" kern="1200" baseline="0" dirty="0">
                          <a:solidFill>
                            <a:schemeClr val="dk1"/>
                          </a:solidFill>
                          <a:latin typeface="+mj-lt"/>
                          <a:ea typeface="+mn-ea"/>
                          <a:cs typeface="+mn-cs"/>
                        </a:rPr>
                        <a:t>(CO</a:t>
                      </a:r>
                      <a:r>
                        <a:rPr lang="en-US" sz="1800" b="0" i="0" u="none" strike="noStrike" kern="1200" spc="-800" baseline="-25000" dirty="0">
                          <a:solidFill>
                            <a:schemeClr val="dk1"/>
                          </a:solidFill>
                          <a:latin typeface="+mj-lt"/>
                          <a:ea typeface="+mn-ea"/>
                          <a:cs typeface="+mn-cs"/>
                        </a:rPr>
                        <a:t>3</a:t>
                      </a:r>
                      <a:r>
                        <a:rPr lang="en-US" sz="1800" b="0" i="0" u="none" strike="noStrike" kern="1200" baseline="30000" dirty="0">
                          <a:solidFill>
                            <a:schemeClr val="dk1"/>
                          </a:solidFill>
                          <a:latin typeface="+mj-lt"/>
                          <a:ea typeface="+mn-ea"/>
                          <a:cs typeface="+mn-cs"/>
                        </a:rPr>
                        <a:t>2−</a:t>
                      </a:r>
                      <a:r>
                        <a:rPr lang="en-US" sz="1800" b="0" i="0" u="none" strike="noStrike" kern="1200" baseline="0" dirty="0">
                          <a:solidFill>
                            <a:schemeClr val="dk1"/>
                          </a:solidFill>
                          <a:latin typeface="+mj-lt"/>
                          <a:ea typeface="+mn-ea"/>
                          <a:cs typeface="+mn-cs"/>
                        </a:rPr>
                        <a:t>)</a:t>
                      </a:r>
                      <a:r>
                        <a:rPr lang="en-US" sz="1800" b="0" i="0" u="none" strike="noStrike" kern="1200" baseline="0" dirty="0">
                          <a:solidFill>
                            <a:schemeClr val="dk1"/>
                          </a:solidFill>
                          <a:latin typeface="+mn-lt"/>
                          <a:ea typeface="+mn-ea"/>
                          <a:cs typeface="+mn-cs"/>
                        </a:rPr>
                        <a:t>, phosphate ion </a:t>
                      </a:r>
                      <a:r>
                        <a:rPr lang="en-US" sz="1800" b="0" i="0" u="none" strike="noStrike" kern="1200" baseline="0" dirty="0">
                          <a:solidFill>
                            <a:schemeClr val="dk1"/>
                          </a:solidFill>
                          <a:latin typeface="+mj-lt"/>
                          <a:ea typeface="+mn-ea"/>
                          <a:cs typeface="+mn-cs"/>
                        </a:rPr>
                        <a:t>(PO</a:t>
                      </a:r>
                      <a:r>
                        <a:rPr lang="en-US" sz="1800" b="0" i="0" u="none" strike="noStrike" kern="1200" baseline="-25000" dirty="0">
                          <a:solidFill>
                            <a:schemeClr val="dk1"/>
                          </a:solidFill>
                          <a:latin typeface="+mj-lt"/>
                          <a:ea typeface="+mn-ea"/>
                          <a:cs typeface="+mn-cs"/>
                        </a:rPr>
                        <a:t>4</a:t>
                      </a:r>
                      <a:r>
                        <a:rPr lang="en-US" sz="1800" b="0" i="0" u="none" strike="noStrike" kern="1200" baseline="30000" dirty="0">
                          <a:solidFill>
                            <a:schemeClr val="dk1"/>
                          </a:solidFill>
                          <a:latin typeface="+mj-lt"/>
                          <a:ea typeface="+mn-ea"/>
                          <a:cs typeface="+mn-cs"/>
                        </a:rPr>
                        <a:t>3−</a:t>
                      </a:r>
                      <a:r>
                        <a:rPr lang="en-US" sz="1800" b="0" i="0" u="none" strike="noStrike" kern="1200" baseline="0" dirty="0">
                          <a:solidFill>
                            <a:schemeClr val="dk1"/>
                          </a:solidFill>
                          <a:latin typeface="+mj-lt"/>
                          <a:ea typeface="+mn-ea"/>
                          <a:cs typeface="+mn-cs"/>
                        </a:rPr>
                        <a:t>)</a:t>
                      </a:r>
                      <a:r>
                        <a:rPr lang="en-US" sz="1800" b="0" i="0" u="none" strike="noStrike" kern="1200" baseline="0" dirty="0">
                          <a:solidFill>
                            <a:schemeClr val="dk1"/>
                          </a:solidFill>
                          <a:latin typeface="+mn-lt"/>
                          <a:ea typeface="+mn-ea"/>
                          <a:cs typeface="+mn-cs"/>
                        </a:rPr>
                        <a:t>, chromate ion </a:t>
                      </a:r>
                      <a:r>
                        <a:rPr lang="en-US" sz="1800" b="0" i="0" u="none" strike="noStrike" kern="1200" baseline="0" dirty="0">
                          <a:solidFill>
                            <a:schemeClr val="dk1"/>
                          </a:solidFill>
                          <a:latin typeface="+mj-lt"/>
                          <a:ea typeface="+mn-ea"/>
                          <a:cs typeface="+mn-cs"/>
                        </a:rPr>
                        <a:t>(CrO</a:t>
                      </a:r>
                      <a:r>
                        <a:rPr lang="en-US" sz="1800" b="0" i="0" u="none" strike="noStrike" kern="1200" spc="-800" baseline="-25000" dirty="0">
                          <a:solidFill>
                            <a:schemeClr val="dk1"/>
                          </a:solidFill>
                          <a:latin typeface="+mj-lt"/>
                          <a:ea typeface="+mn-ea"/>
                          <a:cs typeface="+mn-cs"/>
                        </a:rPr>
                        <a:t>4</a:t>
                      </a:r>
                      <a:r>
                        <a:rPr lang="en-US" sz="1800" b="0" i="0" u="none" strike="noStrike" kern="1200" baseline="30000" dirty="0">
                          <a:solidFill>
                            <a:schemeClr val="dk1"/>
                          </a:solidFill>
                          <a:latin typeface="+mj-lt"/>
                          <a:ea typeface="+mn-ea"/>
                          <a:cs typeface="+mn-cs"/>
                        </a:rPr>
                        <a:t>2−</a:t>
                      </a:r>
                      <a:r>
                        <a:rPr lang="en-US" sz="1800" b="0" i="0" u="none" strike="noStrike" kern="1200" baseline="0" dirty="0">
                          <a:solidFill>
                            <a:schemeClr val="dk1"/>
                          </a:solidFill>
                          <a:latin typeface="+mj-lt"/>
                          <a:ea typeface="+mn-ea"/>
                          <a:cs typeface="+mn-cs"/>
                        </a:rPr>
                        <a:t>)</a:t>
                      </a:r>
                      <a:r>
                        <a:rPr lang="en-US" sz="1800" b="0" i="0" u="none" strike="noStrike" kern="1200" baseline="0" dirty="0">
                          <a:solidFill>
                            <a:schemeClr val="dk1"/>
                          </a:solidFill>
                          <a:latin typeface="+mn-lt"/>
                          <a:ea typeface="+mn-ea"/>
                          <a:cs typeface="+mn-cs"/>
                        </a:rPr>
                        <a:t>, or sulfide ion (</a:t>
                      </a:r>
                      <a:r>
                        <a:rPr lang="en-US" sz="1800" b="0" i="0" u="none" strike="noStrike" kern="1200" baseline="0" dirty="0">
                          <a:solidFill>
                            <a:schemeClr val="dk1"/>
                          </a:solidFill>
                          <a:latin typeface="+mj-lt"/>
                          <a:ea typeface="+mn-ea"/>
                          <a:cs typeface="+mn-cs"/>
                        </a:rPr>
                        <a:t>S</a:t>
                      </a:r>
                      <a:r>
                        <a:rPr lang="en-US" sz="1800" b="0" i="0" u="none" strike="noStrike" kern="1200" baseline="30000" dirty="0">
                          <a:solidFill>
                            <a:schemeClr val="dk1"/>
                          </a:solidFill>
                          <a:latin typeface="+mj-lt"/>
                          <a:ea typeface="+mn-ea"/>
                          <a:cs typeface="+mn-cs"/>
                        </a:rPr>
                        <a:t>2−</a:t>
                      </a:r>
                      <a:r>
                        <a:rPr lang="en-US" sz="1800" b="0" i="0" u="none" strike="noStrike" kern="1200" baseline="0" dirty="0">
                          <a:solidFill>
                            <a:schemeClr val="dk1"/>
                          </a:solidFill>
                          <a:latin typeface="+mj-lt"/>
                          <a:ea typeface="+mn-ea"/>
                          <a:cs typeface="+mn-cs"/>
                        </a:rPr>
                        <a:t>)</a:t>
                      </a:r>
                      <a:endParaRPr lang="en-US" baseline="0" dirty="0"/>
                    </a:p>
                  </a:txBody>
                  <a:tcPr anchor="ctr">
                    <a:solidFill>
                      <a:srgbClr val="F3F3F4"/>
                    </a:solidFill>
                  </a:tcPr>
                </a:tc>
                <a:tc>
                  <a:txBody>
                    <a:bodyPr/>
                    <a:lstStyle/>
                    <a:p>
                      <a:r>
                        <a:rPr lang="en-US" sz="1800" b="0" i="0" u="none" strike="noStrike" kern="1200" baseline="0" dirty="0">
                          <a:solidFill>
                            <a:schemeClr val="dk1"/>
                          </a:solidFill>
                          <a:latin typeface="+mn-lt"/>
                          <a:ea typeface="+mn-ea"/>
                          <a:cs typeface="+mn-cs"/>
                        </a:rPr>
                        <a:t>Compounds containing Li</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Na</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K</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Rb</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Cs</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or </a:t>
                      </a:r>
                      <a:r>
                        <a:rPr lang="en-US" sz="1800" b="0" i="0" u="none" strike="noStrike" kern="1200" baseline="0" dirty="0">
                          <a:solidFill>
                            <a:schemeClr val="dk1"/>
                          </a:solidFill>
                          <a:latin typeface="+mj-lt"/>
                          <a:ea typeface="+mn-ea"/>
                          <a:cs typeface="+mn-cs"/>
                        </a:rPr>
                        <a:t>NH</a:t>
                      </a:r>
                      <a:r>
                        <a:rPr lang="en-US" sz="1800" b="0" i="0" u="none" strike="noStrike" kern="1200" baseline="-25000" dirty="0">
                          <a:solidFill>
                            <a:schemeClr val="dk1"/>
                          </a:solidFill>
                          <a:latin typeface="+mj-lt"/>
                          <a:ea typeface="+mn-ea"/>
                          <a:cs typeface="+mn-cs"/>
                        </a:rPr>
                        <a:t>4</a:t>
                      </a:r>
                      <a:r>
                        <a:rPr lang="en-US" sz="1800" b="0" i="0" u="none" strike="noStrike" kern="1200" baseline="30000" dirty="0">
                          <a:solidFill>
                            <a:schemeClr val="dk1"/>
                          </a:solidFill>
                          <a:latin typeface="+mj-lt"/>
                          <a:ea typeface="+mn-ea"/>
                          <a:cs typeface="+mn-cs"/>
                        </a:rPr>
                        <a:t>+</a:t>
                      </a:r>
                      <a:endParaRPr lang="en-US" baseline="30000" dirty="0"/>
                    </a:p>
                  </a:txBody>
                  <a:tcPr>
                    <a:solidFill>
                      <a:srgbClr val="F3F3F4"/>
                    </a:solidFill>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Compounds containing the hydroxide ion (</a:t>
                      </a:r>
                      <a:r>
                        <a:rPr lang="en-US" sz="1800" b="0" i="0" u="none" strike="noStrike" kern="1200" baseline="0" dirty="0">
                          <a:solidFill>
                            <a:schemeClr val="dk1"/>
                          </a:solidFill>
                          <a:latin typeface="+mj-lt"/>
                          <a:ea typeface="+mn-ea"/>
                          <a:cs typeface="+mn-cs"/>
                        </a:rPr>
                        <a:t>OH</a:t>
                      </a:r>
                      <a:r>
                        <a:rPr lang="en-US" sz="1800" b="0" i="0" u="none" strike="noStrike" kern="1200" baseline="30000" dirty="0">
                          <a:solidFill>
                            <a:schemeClr val="dk1"/>
                          </a:solidFill>
                          <a:latin typeface="+mj-lt"/>
                          <a:ea typeface="+mn-ea"/>
                          <a:cs typeface="+mn-cs"/>
                        </a:rPr>
                        <a:t>−</a:t>
                      </a:r>
                      <a:r>
                        <a:rPr lang="en-US" sz="1800" b="0" i="0" u="none" strike="noStrike" kern="1200" baseline="0" dirty="0">
                          <a:solidFill>
                            <a:schemeClr val="dk1"/>
                          </a:solidFill>
                          <a:latin typeface="+mj-lt"/>
                          <a:ea typeface="+mn-ea"/>
                          <a:cs typeface="+mn-cs"/>
                        </a:rPr>
                        <a:t>)</a:t>
                      </a:r>
                      <a:endParaRPr lang="en-US" dirty="0"/>
                    </a:p>
                  </a:txBody>
                  <a:tcPr>
                    <a:solidFill>
                      <a:srgbClr val="F3F3F4"/>
                    </a:solidFill>
                  </a:tcPr>
                </a:tc>
                <a:tc>
                  <a:txBody>
                    <a:bodyPr/>
                    <a:lstStyle/>
                    <a:p>
                      <a:r>
                        <a:rPr lang="en-US" sz="1800" b="0" i="0" u="none" strike="noStrike" kern="1200" baseline="0" dirty="0">
                          <a:solidFill>
                            <a:schemeClr val="dk1"/>
                          </a:solidFill>
                          <a:latin typeface="+mn-lt"/>
                          <a:ea typeface="+mn-ea"/>
                          <a:cs typeface="+mn-cs"/>
                        </a:rPr>
                        <a:t>Compounds containing Li</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Na</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K</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Rb</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Cs</a:t>
                      </a:r>
                      <a:r>
                        <a:rPr lang="en-US" sz="1800" b="0" i="0" u="none" strike="noStrike" kern="1200" baseline="3000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or Ba</a:t>
                      </a:r>
                      <a:r>
                        <a:rPr lang="en-US" sz="1800" b="0" i="0" u="none" strike="noStrike" kern="1200" baseline="30000" dirty="0">
                          <a:solidFill>
                            <a:schemeClr val="dk1"/>
                          </a:solidFill>
                          <a:latin typeface="+mn-lt"/>
                          <a:ea typeface="+mn-ea"/>
                          <a:cs typeface="+mn-cs"/>
                        </a:rPr>
                        <a:t>2+</a:t>
                      </a:r>
                      <a:endParaRPr lang="en-US" dirty="0"/>
                    </a:p>
                  </a:txBody>
                  <a:tcPr>
                    <a:solidFill>
                      <a:srgbClr val="F3F3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6806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4.3-1</a:t>
            </a:r>
            <a:endParaRPr lang="en-US" sz="1200" dirty="0"/>
          </a:p>
        </p:txBody>
      </p:sp>
      <p:sp>
        <p:nvSpPr>
          <p:cNvPr id="3" name="Content Placeholder 2"/>
          <p:cNvSpPr>
            <a:spLocks noGrp="1"/>
          </p:cNvSpPr>
          <p:nvPr>
            <p:ph idx="1"/>
          </p:nvPr>
        </p:nvSpPr>
        <p:spPr>
          <a:xfrm>
            <a:off x="228600" y="1066800"/>
            <a:ext cx="8686800" cy="5410200"/>
          </a:xfrm>
        </p:spPr>
        <p:txBody>
          <a:bodyPr/>
          <a:lstStyle/>
          <a:p>
            <a:pPr>
              <a:spcBef>
                <a:spcPts val="0"/>
              </a:spcBef>
            </a:pPr>
            <a:r>
              <a:rPr lang="en-US" dirty="0"/>
              <a:t>Write the molecular, ionic, and net Ionic Equations for the reaction that occurs when aqueous solutions of lead acetate [Pb(C</a:t>
            </a:r>
            <a:r>
              <a:rPr lang="en-US" baseline="-25000" dirty="0"/>
              <a:t>2</a:t>
            </a:r>
            <a:r>
              <a:rPr lang="en-US" dirty="0"/>
              <a:t>H</a:t>
            </a:r>
            <a:r>
              <a:rPr lang="en-US" baseline="-25000" dirty="0"/>
              <a:t>3</a:t>
            </a:r>
            <a:r>
              <a:rPr lang="en-US" dirty="0"/>
              <a:t>O</a:t>
            </a:r>
            <a:r>
              <a:rPr lang="en-US" baseline="-25000" dirty="0"/>
              <a:t>2</a:t>
            </a:r>
            <a:r>
              <a:rPr lang="en-US" dirty="0"/>
              <a:t>)</a:t>
            </a:r>
            <a:r>
              <a:rPr lang="en-US" baseline="-25000" dirty="0"/>
              <a:t>2</a:t>
            </a:r>
            <a:r>
              <a:rPr lang="en-US" dirty="0"/>
              <a:t>], and calcium chloride (CaCl</a:t>
            </a:r>
            <a:r>
              <a:rPr lang="en-US" baseline="-25000" dirty="0"/>
              <a:t>2</a:t>
            </a:r>
            <a:r>
              <a:rPr lang="en-US" dirty="0"/>
              <a:t>), are combined.</a:t>
            </a:r>
            <a:endParaRPr lang="en-US" b="1" dirty="0">
              <a:solidFill>
                <a:srgbClr val="43638E"/>
              </a:solidFill>
            </a:endParaRPr>
          </a:p>
          <a:p>
            <a:pPr>
              <a:spcBef>
                <a:spcPts val="0"/>
              </a:spcBef>
            </a:pPr>
            <a:r>
              <a:rPr lang="en-US" b="1" dirty="0">
                <a:solidFill>
                  <a:srgbClr val="43638E"/>
                </a:solidFill>
              </a:rPr>
              <a:t>Strategy</a:t>
            </a:r>
          </a:p>
          <a:p>
            <a:pPr>
              <a:spcAft>
                <a:spcPts val="1500"/>
              </a:spcAft>
            </a:pPr>
            <a:r>
              <a:rPr lang="en-US" dirty="0"/>
              <a:t>Predict the products by exchanging ions and balance the equation. Determine which product will precipitate based on the solubility guidelines in Tables 4.2 and 4.3. </a:t>
            </a:r>
          </a:p>
          <a:p>
            <a:pPr>
              <a:spcAft>
                <a:spcPts val="1500"/>
              </a:spcAft>
            </a:pPr>
            <a:r>
              <a:rPr lang="en-US" dirty="0"/>
              <a:t>Rewrite the equation showing strong electrolytes as ions. Identify and cancel spectator ions.</a:t>
            </a:r>
          </a:p>
        </p:txBody>
      </p:sp>
    </p:spTree>
    <p:extLst>
      <p:ext uri="{BB962C8B-B14F-4D97-AF65-F5344CB8AC3E}">
        <p14:creationId xmlns:p14="http://schemas.microsoft.com/office/powerpoint/2010/main" val="115330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4.3-2</a:t>
            </a:r>
            <a:endParaRPr lang="en-US" sz="1200" dirty="0"/>
          </a:p>
        </p:txBody>
      </p:sp>
      <p:sp>
        <p:nvSpPr>
          <p:cNvPr id="3" name="Content Placeholder 2"/>
          <p:cNvSpPr>
            <a:spLocks noGrp="1"/>
          </p:cNvSpPr>
          <p:nvPr>
            <p:ph idx="1"/>
          </p:nvPr>
        </p:nvSpPr>
        <p:spPr/>
        <p:txBody>
          <a:bodyPr/>
          <a:lstStyle/>
          <a:p>
            <a:pPr>
              <a:spcBef>
                <a:spcPts val="0"/>
              </a:spcBef>
            </a:pPr>
            <a:r>
              <a:rPr lang="en-US" b="1" dirty="0">
                <a:solidFill>
                  <a:srgbClr val="43638E"/>
                </a:solidFill>
              </a:rPr>
              <a:t>Setup</a:t>
            </a:r>
          </a:p>
          <a:p>
            <a:pPr>
              <a:spcAft>
                <a:spcPts val="1500"/>
              </a:spcAft>
            </a:pPr>
            <a:r>
              <a:rPr lang="en-US" dirty="0"/>
              <a:t>The products of the reaction are PbCl</a:t>
            </a:r>
            <a:r>
              <a:rPr lang="en-US" baseline="-25000" dirty="0"/>
              <a:t>2</a:t>
            </a:r>
            <a:r>
              <a:rPr lang="en-US" dirty="0"/>
              <a:t> and Ca(C</a:t>
            </a:r>
            <a:r>
              <a:rPr lang="en-US" baseline="-25000" dirty="0"/>
              <a:t>2</a:t>
            </a:r>
            <a:r>
              <a:rPr lang="en-US" dirty="0"/>
              <a:t>H</a:t>
            </a:r>
            <a:r>
              <a:rPr lang="en-US" baseline="-25000" dirty="0"/>
              <a:t>3</a:t>
            </a:r>
            <a:r>
              <a:rPr lang="en-US" dirty="0"/>
              <a:t>O</a:t>
            </a:r>
            <a:r>
              <a:rPr lang="en-US" baseline="-25000" dirty="0"/>
              <a:t>2</a:t>
            </a:r>
            <a:r>
              <a:rPr lang="en-US" dirty="0"/>
              <a:t>)</a:t>
            </a:r>
            <a:r>
              <a:rPr lang="en-US" baseline="-25000" dirty="0"/>
              <a:t>2</a:t>
            </a:r>
            <a:r>
              <a:rPr lang="en-US" dirty="0"/>
              <a:t>. </a:t>
            </a:r>
          </a:p>
          <a:p>
            <a:pPr>
              <a:spcAft>
                <a:spcPts val="1500"/>
              </a:spcAft>
            </a:pPr>
            <a:r>
              <a:rPr lang="en-US" dirty="0"/>
              <a:t>PbCl</a:t>
            </a:r>
            <a:r>
              <a:rPr lang="en-US" baseline="-25000" dirty="0"/>
              <a:t>2</a:t>
            </a:r>
            <a:r>
              <a:rPr lang="en-US" dirty="0"/>
              <a:t> is insoluble, because Pb</a:t>
            </a:r>
            <a:r>
              <a:rPr lang="en-US" baseline="30000" dirty="0"/>
              <a:t>2+</a:t>
            </a:r>
            <a:r>
              <a:rPr lang="en-US" dirty="0"/>
              <a:t> is one of the insoluble exceptions for chlorides, which are generally soluble.</a:t>
            </a:r>
          </a:p>
          <a:p>
            <a:pPr>
              <a:spcAft>
                <a:spcPts val="1500"/>
              </a:spcAft>
            </a:pPr>
            <a:r>
              <a:rPr lang="en-US" dirty="0"/>
              <a:t>Ca(C</a:t>
            </a:r>
            <a:r>
              <a:rPr lang="en-US" baseline="-25000" dirty="0"/>
              <a:t>2</a:t>
            </a:r>
            <a:r>
              <a:rPr lang="en-US" dirty="0"/>
              <a:t>H</a:t>
            </a:r>
            <a:r>
              <a:rPr lang="en-US" baseline="-25000" dirty="0"/>
              <a:t>3</a:t>
            </a:r>
            <a:r>
              <a:rPr lang="en-US" dirty="0"/>
              <a:t>O</a:t>
            </a:r>
            <a:r>
              <a:rPr lang="en-US" baseline="-25000" dirty="0"/>
              <a:t>2</a:t>
            </a:r>
            <a:r>
              <a:rPr lang="en-US" dirty="0"/>
              <a:t>)</a:t>
            </a:r>
            <a:r>
              <a:rPr lang="en-US" baseline="-25000" dirty="0"/>
              <a:t>2</a:t>
            </a:r>
            <a:r>
              <a:rPr lang="en-US" dirty="0"/>
              <a:t> is soluble because all acetates are soluble.</a:t>
            </a:r>
          </a:p>
        </p:txBody>
      </p:sp>
    </p:spTree>
    <p:extLst>
      <p:ext uri="{BB962C8B-B14F-4D97-AF65-F5344CB8AC3E}">
        <p14:creationId xmlns:p14="http://schemas.microsoft.com/office/powerpoint/2010/main" val="1393986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4.3-3</a:t>
            </a:r>
            <a:endParaRPr lang="en-US" sz="1200" dirty="0"/>
          </a:p>
        </p:txBody>
      </p:sp>
      <p:sp>
        <p:nvSpPr>
          <p:cNvPr id="3" name="Content Placeholder 2"/>
          <p:cNvSpPr>
            <a:spLocks noGrp="1"/>
          </p:cNvSpPr>
          <p:nvPr>
            <p:ph idx="1"/>
          </p:nvPr>
        </p:nvSpPr>
        <p:spPr>
          <a:xfrm>
            <a:off x="228600" y="1066800"/>
            <a:ext cx="8686800" cy="476866"/>
          </a:xfrm>
        </p:spPr>
        <p:txBody>
          <a:bodyPr/>
          <a:lstStyle/>
          <a:p>
            <a:pPr>
              <a:spcBef>
                <a:spcPts val="0"/>
              </a:spcBef>
            </a:pPr>
            <a:r>
              <a:rPr lang="en-US" b="1" dirty="0">
                <a:solidFill>
                  <a:srgbClr val="43638E"/>
                </a:solidFill>
              </a:rPr>
              <a:t>Solution</a:t>
            </a:r>
          </a:p>
          <a:p>
            <a:pPr>
              <a:spcBef>
                <a:spcPts val="0"/>
              </a:spcBef>
            </a:pPr>
            <a:endParaRPr lang="en-US" b="1" dirty="0">
              <a:solidFill>
                <a:srgbClr val="43638E"/>
              </a:solidFill>
            </a:endParaRPr>
          </a:p>
        </p:txBody>
      </p:sp>
      <p:sp>
        <p:nvSpPr>
          <p:cNvPr id="4" name="Content Placeholder 3"/>
          <p:cNvSpPr>
            <a:spLocks noGrp="1"/>
          </p:cNvSpPr>
          <p:nvPr>
            <p:ph idx="10"/>
          </p:nvPr>
        </p:nvSpPr>
        <p:spPr>
          <a:xfrm>
            <a:off x="243840" y="1648460"/>
            <a:ext cx="8686800" cy="485140"/>
          </a:xfrm>
        </p:spPr>
        <p:txBody>
          <a:bodyPr/>
          <a:lstStyle/>
          <a:p>
            <a:r>
              <a:rPr lang="en-US" dirty="0"/>
              <a:t>Molecular equation: </a:t>
            </a:r>
          </a:p>
        </p:txBody>
      </p:sp>
      <p:graphicFrame>
        <p:nvGraphicFramePr>
          <p:cNvPr id="9" name="Object 4"/>
          <p:cNvGraphicFramePr>
            <a:graphicFrameLocks noChangeAspect="1"/>
          </p:cNvGraphicFramePr>
          <p:nvPr>
            <p:extLst>
              <p:ext uri="{D42A27DB-BD31-4B8C-83A1-F6EECF244321}">
                <p14:modId xmlns:p14="http://schemas.microsoft.com/office/powerpoint/2010/main" val="4090323779"/>
              </p:ext>
            </p:extLst>
          </p:nvPr>
        </p:nvGraphicFramePr>
        <p:xfrm>
          <a:off x="578616" y="2382837"/>
          <a:ext cx="7986768" cy="548640"/>
        </p:xfrm>
        <a:graphic>
          <a:graphicData uri="http://schemas.openxmlformats.org/presentationml/2006/ole">
            <mc:AlternateContent xmlns:mc="http://schemas.openxmlformats.org/markup-compatibility/2006">
              <mc:Choice xmlns:v="urn:schemas-microsoft-com:vml" Requires="v">
                <p:oleObj spid="_x0000_s57698" name="Equation" r:id="rId3" imgW="3695400" imgH="253800" progId="Equation.DSMT4">
                  <p:embed/>
                </p:oleObj>
              </mc:Choice>
              <mc:Fallback>
                <p:oleObj name="Equation" r:id="rId3" imgW="3695400" imgH="253800" progId="Equation.DSMT4">
                  <p:embed/>
                  <p:pic>
                    <p:nvPicPr>
                      <p:cNvPr id="0" name=""/>
                      <p:cNvPicPr/>
                      <p:nvPr/>
                    </p:nvPicPr>
                    <p:blipFill>
                      <a:blip r:embed="rId4"/>
                      <a:stretch>
                        <a:fillRect/>
                      </a:stretch>
                    </p:blipFill>
                    <p:spPr>
                      <a:xfrm>
                        <a:off x="578616" y="2382837"/>
                        <a:ext cx="7986768" cy="548640"/>
                      </a:xfrm>
                      <a:prstGeom prst="rect">
                        <a:avLst/>
                      </a:prstGeom>
                    </p:spPr>
                  </p:pic>
                </p:oleObj>
              </mc:Fallback>
            </mc:AlternateContent>
          </a:graphicData>
        </a:graphic>
      </p:graphicFrame>
      <p:sp>
        <p:nvSpPr>
          <p:cNvPr id="5" name="Content Placeholder 5"/>
          <p:cNvSpPr>
            <a:spLocks noGrp="1"/>
          </p:cNvSpPr>
          <p:nvPr>
            <p:ph idx="11"/>
          </p:nvPr>
        </p:nvSpPr>
        <p:spPr>
          <a:xfrm>
            <a:off x="228600" y="3032669"/>
            <a:ext cx="8686800" cy="523240"/>
          </a:xfrm>
        </p:spPr>
        <p:txBody>
          <a:bodyPr/>
          <a:lstStyle/>
          <a:p>
            <a:r>
              <a:rPr lang="en-US" dirty="0"/>
              <a:t>Ionic equation:</a:t>
            </a:r>
          </a:p>
        </p:txBody>
      </p:sp>
      <p:graphicFrame>
        <p:nvGraphicFramePr>
          <p:cNvPr id="10" name="Object 6"/>
          <p:cNvGraphicFramePr>
            <a:graphicFrameLocks noChangeAspect="1"/>
          </p:cNvGraphicFramePr>
          <p:nvPr>
            <p:extLst>
              <p:ext uri="{D42A27DB-BD31-4B8C-83A1-F6EECF244321}">
                <p14:modId xmlns:p14="http://schemas.microsoft.com/office/powerpoint/2010/main" val="2559846162"/>
              </p:ext>
            </p:extLst>
          </p:nvPr>
        </p:nvGraphicFramePr>
        <p:xfrm>
          <a:off x="137160" y="3672324"/>
          <a:ext cx="8869680" cy="1128276"/>
        </p:xfrm>
        <a:graphic>
          <a:graphicData uri="http://schemas.openxmlformats.org/presentationml/2006/ole">
            <mc:AlternateContent xmlns:mc="http://schemas.openxmlformats.org/markup-compatibility/2006">
              <mc:Choice xmlns:v="urn:schemas-microsoft-com:vml" Requires="v">
                <p:oleObj spid="_x0000_s57699" name="Equation" r:id="rId5" imgW="3987720" imgH="507960" progId="Equation.DSMT4">
                  <p:embed/>
                </p:oleObj>
              </mc:Choice>
              <mc:Fallback>
                <p:oleObj name="Equation" r:id="rId5" imgW="3987720" imgH="507960" progId="Equation.DSMT4">
                  <p:embed/>
                  <p:pic>
                    <p:nvPicPr>
                      <p:cNvPr id="0" name=""/>
                      <p:cNvPicPr/>
                      <p:nvPr/>
                    </p:nvPicPr>
                    <p:blipFill>
                      <a:blip r:embed="rId6"/>
                      <a:stretch>
                        <a:fillRect/>
                      </a:stretch>
                    </p:blipFill>
                    <p:spPr>
                      <a:xfrm>
                        <a:off x="137160" y="3672324"/>
                        <a:ext cx="8869680" cy="1128276"/>
                      </a:xfrm>
                      <a:prstGeom prst="rect">
                        <a:avLst/>
                      </a:prstGeom>
                    </p:spPr>
                  </p:pic>
                </p:oleObj>
              </mc:Fallback>
            </mc:AlternateContent>
          </a:graphicData>
        </a:graphic>
      </p:graphicFrame>
      <p:sp>
        <p:nvSpPr>
          <p:cNvPr id="6" name="Content Placeholder 7"/>
          <p:cNvSpPr>
            <a:spLocks noGrp="1"/>
          </p:cNvSpPr>
          <p:nvPr>
            <p:ph idx="12"/>
          </p:nvPr>
        </p:nvSpPr>
        <p:spPr>
          <a:xfrm>
            <a:off x="228600" y="5044912"/>
            <a:ext cx="8686800" cy="511647"/>
          </a:xfrm>
        </p:spPr>
        <p:txBody>
          <a:bodyPr/>
          <a:lstStyle/>
          <a:p>
            <a:r>
              <a:rPr lang="en-US" dirty="0"/>
              <a:t>Net ionic equation:</a:t>
            </a:r>
          </a:p>
        </p:txBody>
      </p:sp>
      <p:graphicFrame>
        <p:nvGraphicFramePr>
          <p:cNvPr id="12" name="Object 8"/>
          <p:cNvGraphicFramePr>
            <a:graphicFrameLocks noChangeAspect="1"/>
          </p:cNvGraphicFramePr>
          <p:nvPr>
            <p:extLst>
              <p:ext uri="{D42A27DB-BD31-4B8C-83A1-F6EECF244321}">
                <p14:modId xmlns:p14="http://schemas.microsoft.com/office/powerpoint/2010/main" val="784362893"/>
              </p:ext>
            </p:extLst>
          </p:nvPr>
        </p:nvGraphicFramePr>
        <p:xfrm>
          <a:off x="2428054" y="5741525"/>
          <a:ext cx="4639637" cy="565084"/>
        </p:xfrm>
        <a:graphic>
          <a:graphicData uri="http://schemas.openxmlformats.org/presentationml/2006/ole">
            <mc:AlternateContent xmlns:mc="http://schemas.openxmlformats.org/markup-compatibility/2006">
              <mc:Choice xmlns:v="urn:schemas-microsoft-com:vml" Requires="v">
                <p:oleObj spid="_x0000_s57700" name="Equation" r:id="rId7" imgW="1981080" imgH="241200" progId="Equation.DSMT4">
                  <p:embed/>
                </p:oleObj>
              </mc:Choice>
              <mc:Fallback>
                <p:oleObj name="Equation" r:id="rId7" imgW="1981080" imgH="241200" progId="Equation.DSMT4">
                  <p:embed/>
                  <p:pic>
                    <p:nvPicPr>
                      <p:cNvPr id="0" name=""/>
                      <p:cNvPicPr/>
                      <p:nvPr/>
                    </p:nvPicPr>
                    <p:blipFill>
                      <a:blip r:embed="rId8"/>
                      <a:stretch>
                        <a:fillRect/>
                      </a:stretch>
                    </p:blipFill>
                    <p:spPr>
                      <a:xfrm>
                        <a:off x="2428054" y="5741525"/>
                        <a:ext cx="4639637" cy="565084"/>
                      </a:xfrm>
                      <a:prstGeom prst="rect">
                        <a:avLst/>
                      </a:prstGeom>
                    </p:spPr>
                  </p:pic>
                </p:oleObj>
              </mc:Fallback>
            </mc:AlternateContent>
          </a:graphicData>
        </a:graphic>
      </p:graphicFrame>
    </p:spTree>
    <p:extLst>
      <p:ext uri="{BB962C8B-B14F-4D97-AF65-F5344CB8AC3E}">
        <p14:creationId xmlns:p14="http://schemas.microsoft.com/office/powerpoint/2010/main" val="310005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4.3	</a:t>
            </a:r>
            <a:r>
              <a:rPr lang="en-US" dirty="0">
                <a:solidFill>
                  <a:srgbClr val="B60000"/>
                </a:solidFill>
              </a:rPr>
              <a:t>Acid-Base Reactions</a:t>
            </a:r>
            <a:r>
              <a:rPr lang="en-US" sz="1200" dirty="0">
                <a:solidFill>
                  <a:srgbClr val="B60000"/>
                </a:solidFill>
              </a:rPr>
              <a:t> 1</a:t>
            </a:r>
          </a:p>
        </p:txBody>
      </p:sp>
      <p:sp>
        <p:nvSpPr>
          <p:cNvPr id="3" name="Content Placeholder 2"/>
          <p:cNvSpPr>
            <a:spLocks noGrp="1"/>
          </p:cNvSpPr>
          <p:nvPr>
            <p:ph idx="1"/>
          </p:nvPr>
        </p:nvSpPr>
        <p:spPr>
          <a:xfrm>
            <a:off x="228600" y="1143000"/>
            <a:ext cx="8686800" cy="533400"/>
          </a:xfrm>
        </p:spPr>
        <p:txBody>
          <a:bodyPr/>
          <a:lstStyle/>
          <a:p>
            <a:r>
              <a:rPr lang="en-US" dirty="0">
                <a:solidFill>
                  <a:srgbClr val="376092"/>
                </a:solidFill>
              </a:rPr>
              <a:t>Strong Acids and Bases</a:t>
            </a:r>
          </a:p>
        </p:txBody>
      </p:sp>
      <p:sp>
        <p:nvSpPr>
          <p:cNvPr id="4" name="Content Placeholder 3"/>
          <p:cNvSpPr>
            <a:spLocks noGrp="1"/>
          </p:cNvSpPr>
          <p:nvPr>
            <p:ph idx="10"/>
          </p:nvPr>
        </p:nvSpPr>
        <p:spPr>
          <a:xfrm>
            <a:off x="306977" y="1817914"/>
            <a:ext cx="8686800" cy="426720"/>
          </a:xfrm>
        </p:spPr>
        <p:txBody>
          <a:bodyPr/>
          <a:lstStyle/>
          <a:p>
            <a:r>
              <a:rPr lang="en-US" sz="2400" b="1" dirty="0"/>
              <a:t>TABLE 4.4     </a:t>
            </a:r>
            <a:r>
              <a:rPr lang="en-US" sz="2400" dirty="0"/>
              <a:t>Strong Acids and Strong Bases</a:t>
            </a:r>
          </a:p>
        </p:txBody>
      </p:sp>
      <p:graphicFrame>
        <p:nvGraphicFramePr>
          <p:cNvPr id="8" name="Table 4"/>
          <p:cNvGraphicFramePr>
            <a:graphicFrameLocks/>
          </p:cNvGraphicFramePr>
          <p:nvPr>
            <p:extLst>
              <p:ext uri="{D42A27DB-BD31-4B8C-83A1-F6EECF244321}">
                <p14:modId xmlns:p14="http://schemas.microsoft.com/office/powerpoint/2010/main" val="1162691609"/>
              </p:ext>
            </p:extLst>
          </p:nvPr>
        </p:nvGraphicFramePr>
        <p:xfrm>
          <a:off x="381000" y="2362200"/>
          <a:ext cx="7955280" cy="4114800"/>
        </p:xfrm>
        <a:graphic>
          <a:graphicData uri="http://schemas.openxmlformats.org/drawingml/2006/table">
            <a:tbl>
              <a:tblPr firstRow="1" bandRow="1">
                <a:tableStyleId>{5C22544A-7EE6-4342-B048-85BDC9FD1C3A}</a:tableStyleId>
              </a:tblPr>
              <a:tblGrid>
                <a:gridCol w="3977640">
                  <a:extLst>
                    <a:ext uri="{9D8B030D-6E8A-4147-A177-3AD203B41FA5}">
                      <a16:colId xmlns:a16="http://schemas.microsoft.com/office/drawing/2014/main" val="20000"/>
                    </a:ext>
                  </a:extLst>
                </a:gridCol>
                <a:gridCol w="3977640">
                  <a:extLst>
                    <a:ext uri="{9D8B030D-6E8A-4147-A177-3AD203B41FA5}">
                      <a16:colId xmlns:a16="http://schemas.microsoft.com/office/drawing/2014/main" val="20001"/>
                    </a:ext>
                  </a:extLst>
                </a:gridCol>
              </a:tblGrid>
              <a:tr h="355600">
                <a:tc>
                  <a:txBody>
                    <a:bodyPr/>
                    <a:lstStyle/>
                    <a:p>
                      <a:pPr algn="ctr"/>
                      <a:r>
                        <a:rPr lang="en-US" sz="2400" b="1" i="0" u="none" strike="noStrike" kern="1200" baseline="0" dirty="0">
                          <a:solidFill>
                            <a:schemeClr val="tx1"/>
                          </a:solidFill>
                          <a:latin typeface="+mn-lt"/>
                          <a:ea typeface="+mn-ea"/>
                          <a:cs typeface="+mn-cs"/>
                        </a:rPr>
                        <a:t>Strong Acids</a:t>
                      </a:r>
                      <a:endParaRPr lang="en-US" sz="2400" dirty="0">
                        <a:solidFill>
                          <a:schemeClr val="tx1"/>
                        </a:solidFill>
                      </a:endParaRPr>
                    </a:p>
                  </a:txBody>
                  <a:tcPr>
                    <a:solidFill>
                      <a:srgbClr val="7BA1CE"/>
                    </a:solidFill>
                  </a:tcPr>
                </a:tc>
                <a:tc>
                  <a:txBody>
                    <a:bodyPr/>
                    <a:lstStyle/>
                    <a:p>
                      <a:pPr algn="ctr"/>
                      <a:r>
                        <a:rPr lang="en-US" sz="2400" b="1" i="0" u="none" strike="noStrike" kern="1200" baseline="0" dirty="0">
                          <a:solidFill>
                            <a:schemeClr val="tx1"/>
                          </a:solidFill>
                          <a:latin typeface="+mn-lt"/>
                          <a:ea typeface="+mn-ea"/>
                          <a:cs typeface="+mn-cs"/>
                        </a:rPr>
                        <a:t>Strong Bases</a:t>
                      </a:r>
                      <a:endParaRPr lang="en-US" sz="2400" dirty="0">
                        <a:solidFill>
                          <a:schemeClr val="tx1"/>
                        </a:solidFill>
                      </a:endParaRPr>
                    </a:p>
                  </a:txBody>
                  <a:tcPr>
                    <a:solidFill>
                      <a:srgbClr val="7BA1CE"/>
                    </a:solidFill>
                  </a:tcPr>
                </a:tc>
                <a:extLst>
                  <a:ext uri="{0D108BD9-81ED-4DB2-BD59-A6C34878D82A}">
                    <a16:rowId xmlns:a16="http://schemas.microsoft.com/office/drawing/2014/main" val="10000"/>
                  </a:ext>
                </a:extLst>
              </a:tr>
              <a:tr h="355600">
                <a:tc>
                  <a:txBody>
                    <a:bodyPr/>
                    <a:lstStyle/>
                    <a:p>
                      <a:pPr algn="ctr"/>
                      <a:r>
                        <a:rPr lang="en-US" sz="2400" b="0" i="0" u="none" strike="noStrike" kern="1200" baseline="0" dirty="0">
                          <a:solidFill>
                            <a:schemeClr val="dk1"/>
                          </a:solidFill>
                          <a:latin typeface="+mn-lt"/>
                          <a:ea typeface="+mn-ea"/>
                          <a:cs typeface="+mn-cs"/>
                        </a:rPr>
                        <a:t>HCl</a:t>
                      </a:r>
                      <a:endParaRPr lang="en-US" sz="2400" dirty="0"/>
                    </a:p>
                  </a:txBody>
                  <a:tcPr>
                    <a:solidFill>
                      <a:srgbClr val="D0D8E8"/>
                    </a:solidFill>
                  </a:tcPr>
                </a:tc>
                <a:tc>
                  <a:txBody>
                    <a:bodyPr/>
                    <a:lstStyle/>
                    <a:p>
                      <a:pPr algn="ctr"/>
                      <a:r>
                        <a:rPr lang="en-US" sz="2400" b="0" i="0" u="none" strike="noStrike" kern="1200" baseline="0" dirty="0">
                          <a:solidFill>
                            <a:schemeClr val="dk1"/>
                          </a:solidFill>
                          <a:latin typeface="+mn-lt"/>
                          <a:ea typeface="+mn-ea"/>
                          <a:cs typeface="+mn-cs"/>
                        </a:rPr>
                        <a:t>LiOH</a:t>
                      </a:r>
                      <a:endParaRPr lang="en-US" sz="2400" dirty="0"/>
                    </a:p>
                  </a:txBody>
                  <a:tcPr>
                    <a:solidFill>
                      <a:srgbClr val="D0D8E8"/>
                    </a:solidFill>
                  </a:tcPr>
                </a:tc>
                <a:extLst>
                  <a:ext uri="{0D108BD9-81ED-4DB2-BD59-A6C34878D82A}">
                    <a16:rowId xmlns:a16="http://schemas.microsoft.com/office/drawing/2014/main" val="10001"/>
                  </a:ext>
                </a:extLst>
              </a:tr>
              <a:tr h="355600">
                <a:tc>
                  <a:txBody>
                    <a:bodyPr/>
                    <a:lstStyle/>
                    <a:p>
                      <a:pPr algn="ctr"/>
                      <a:r>
                        <a:rPr lang="en-US" sz="2400" b="0" i="0" u="none" strike="noStrike" kern="1200" baseline="0" dirty="0">
                          <a:solidFill>
                            <a:schemeClr val="dk1"/>
                          </a:solidFill>
                          <a:latin typeface="+mn-lt"/>
                          <a:ea typeface="+mn-ea"/>
                          <a:cs typeface="+mn-cs"/>
                        </a:rPr>
                        <a:t>HBr</a:t>
                      </a:r>
                      <a:endParaRPr lang="en-US" sz="2400" dirty="0"/>
                    </a:p>
                  </a:txBody>
                  <a:tcPr>
                    <a:solidFill>
                      <a:srgbClr val="E9EDF4"/>
                    </a:solidFill>
                  </a:tcPr>
                </a:tc>
                <a:tc>
                  <a:txBody>
                    <a:bodyPr/>
                    <a:lstStyle/>
                    <a:p>
                      <a:pPr algn="ctr"/>
                      <a:r>
                        <a:rPr lang="en-US" sz="2400" b="0" i="0" u="none" strike="noStrike" kern="1200" baseline="0" dirty="0">
                          <a:solidFill>
                            <a:schemeClr val="dk1"/>
                          </a:solidFill>
                          <a:latin typeface="+mn-lt"/>
                          <a:ea typeface="+mn-ea"/>
                          <a:cs typeface="+mn-cs"/>
                        </a:rPr>
                        <a:t>NaOH</a:t>
                      </a:r>
                      <a:endParaRPr lang="en-US" sz="2400" dirty="0"/>
                    </a:p>
                  </a:txBody>
                  <a:tcPr>
                    <a:solidFill>
                      <a:srgbClr val="E9EDF4"/>
                    </a:solidFill>
                  </a:tcPr>
                </a:tc>
                <a:extLst>
                  <a:ext uri="{0D108BD9-81ED-4DB2-BD59-A6C34878D82A}">
                    <a16:rowId xmlns:a16="http://schemas.microsoft.com/office/drawing/2014/main" val="10002"/>
                  </a:ext>
                </a:extLst>
              </a:tr>
              <a:tr h="355600">
                <a:tc>
                  <a:txBody>
                    <a:bodyPr/>
                    <a:lstStyle/>
                    <a:p>
                      <a:pPr algn="ctr"/>
                      <a:r>
                        <a:rPr lang="en-US" sz="2400" b="0" i="0" u="none" strike="noStrike" kern="1200" baseline="0" dirty="0">
                          <a:solidFill>
                            <a:schemeClr val="dk1"/>
                          </a:solidFill>
                          <a:latin typeface="+mn-lt"/>
                          <a:ea typeface="+mn-ea"/>
                          <a:cs typeface="+mn-cs"/>
                        </a:rPr>
                        <a:t>HI</a:t>
                      </a:r>
                      <a:endParaRPr lang="en-US" sz="2400" dirty="0"/>
                    </a:p>
                  </a:txBody>
                  <a:tcPr>
                    <a:solidFill>
                      <a:srgbClr val="D0D8E8"/>
                    </a:solidFill>
                  </a:tcPr>
                </a:tc>
                <a:tc>
                  <a:txBody>
                    <a:bodyPr/>
                    <a:lstStyle/>
                    <a:p>
                      <a:pPr algn="ctr"/>
                      <a:r>
                        <a:rPr lang="en-US" sz="2400" b="0" i="0" u="none" strike="noStrike" kern="1200" baseline="0" dirty="0">
                          <a:solidFill>
                            <a:schemeClr val="dk1"/>
                          </a:solidFill>
                          <a:latin typeface="+mn-lt"/>
                          <a:ea typeface="+mn-ea"/>
                          <a:cs typeface="+mn-cs"/>
                        </a:rPr>
                        <a:t>KOH</a:t>
                      </a:r>
                      <a:endParaRPr lang="en-US" sz="2400" dirty="0"/>
                    </a:p>
                  </a:txBody>
                  <a:tcPr>
                    <a:solidFill>
                      <a:srgbClr val="D0D8E8"/>
                    </a:solidFill>
                  </a:tcPr>
                </a:tc>
                <a:extLst>
                  <a:ext uri="{0D108BD9-81ED-4DB2-BD59-A6C34878D82A}">
                    <a16:rowId xmlns:a16="http://schemas.microsoft.com/office/drawing/2014/main" val="10003"/>
                  </a:ext>
                </a:extLst>
              </a:tr>
              <a:tr h="355600">
                <a:tc>
                  <a:txBody>
                    <a:bodyPr/>
                    <a:lstStyle/>
                    <a:p>
                      <a:pPr algn="ctr"/>
                      <a:r>
                        <a:rPr lang="en-US" sz="2400" b="0" i="0" u="none" strike="noStrike" kern="1200" baseline="0" dirty="0">
                          <a:solidFill>
                            <a:schemeClr val="dk1"/>
                          </a:solidFill>
                          <a:latin typeface="+mn-lt"/>
                          <a:ea typeface="+mn-ea"/>
                          <a:cs typeface="+mn-cs"/>
                        </a:rPr>
                        <a:t>HN0</a:t>
                      </a:r>
                      <a:r>
                        <a:rPr lang="en-US" sz="2400" b="0" i="0" u="none" strike="noStrike" kern="1200" baseline="-25000" dirty="0">
                          <a:solidFill>
                            <a:schemeClr val="dk1"/>
                          </a:solidFill>
                          <a:latin typeface="+mn-lt"/>
                          <a:ea typeface="+mn-ea"/>
                          <a:cs typeface="+mn-cs"/>
                        </a:rPr>
                        <a:t>3</a:t>
                      </a:r>
                      <a:endParaRPr lang="en-US" sz="2400" dirty="0"/>
                    </a:p>
                  </a:txBody>
                  <a:tcPr>
                    <a:solidFill>
                      <a:srgbClr val="E9EDF4"/>
                    </a:solidFill>
                  </a:tcPr>
                </a:tc>
                <a:tc>
                  <a:txBody>
                    <a:bodyPr/>
                    <a:lstStyle/>
                    <a:p>
                      <a:pPr algn="ctr"/>
                      <a:r>
                        <a:rPr lang="en-US" sz="2400" b="0" i="0" u="none" strike="noStrike" kern="1200" baseline="0" dirty="0">
                          <a:solidFill>
                            <a:schemeClr val="dk1"/>
                          </a:solidFill>
                          <a:latin typeface="+mn-lt"/>
                          <a:ea typeface="+mn-ea"/>
                          <a:cs typeface="+mn-cs"/>
                        </a:rPr>
                        <a:t>RbOH</a:t>
                      </a:r>
                      <a:endParaRPr lang="en-US" sz="2400" dirty="0"/>
                    </a:p>
                  </a:txBody>
                  <a:tcPr>
                    <a:solidFill>
                      <a:srgbClr val="E9EDF4"/>
                    </a:solidFill>
                  </a:tcPr>
                </a:tc>
                <a:extLst>
                  <a:ext uri="{0D108BD9-81ED-4DB2-BD59-A6C34878D82A}">
                    <a16:rowId xmlns:a16="http://schemas.microsoft.com/office/drawing/2014/main" val="10004"/>
                  </a:ext>
                </a:extLst>
              </a:tr>
              <a:tr h="355600">
                <a:tc>
                  <a:txBody>
                    <a:bodyPr/>
                    <a:lstStyle/>
                    <a:p>
                      <a:pPr algn="ctr"/>
                      <a:r>
                        <a:rPr lang="en-US" sz="2400" b="0" i="0" u="none" strike="noStrike" kern="1200" baseline="0" dirty="0">
                          <a:solidFill>
                            <a:schemeClr val="dk1"/>
                          </a:solidFill>
                          <a:latin typeface="+mn-lt"/>
                          <a:ea typeface="+mn-ea"/>
                          <a:cs typeface="+mn-cs"/>
                        </a:rPr>
                        <a:t>HC10</a:t>
                      </a:r>
                      <a:r>
                        <a:rPr lang="en-US" sz="2400" b="0" i="0" u="none" strike="noStrike" kern="1200" baseline="-25000" dirty="0">
                          <a:solidFill>
                            <a:schemeClr val="dk1"/>
                          </a:solidFill>
                          <a:latin typeface="+mn-lt"/>
                          <a:ea typeface="+mn-ea"/>
                          <a:cs typeface="+mn-cs"/>
                        </a:rPr>
                        <a:t>3</a:t>
                      </a:r>
                      <a:endParaRPr lang="en-US" sz="2400" dirty="0"/>
                    </a:p>
                  </a:txBody>
                  <a:tcPr>
                    <a:solidFill>
                      <a:srgbClr val="D0D8E8"/>
                    </a:solidFill>
                  </a:tcPr>
                </a:tc>
                <a:tc>
                  <a:txBody>
                    <a:bodyPr/>
                    <a:lstStyle/>
                    <a:p>
                      <a:pPr algn="ctr"/>
                      <a:r>
                        <a:rPr lang="en-US" sz="2400" b="0" i="0" u="none" strike="noStrike" kern="1200" baseline="0" dirty="0">
                          <a:solidFill>
                            <a:schemeClr val="dk1"/>
                          </a:solidFill>
                          <a:latin typeface="+mn-lt"/>
                          <a:ea typeface="+mn-ea"/>
                          <a:cs typeface="+mn-cs"/>
                        </a:rPr>
                        <a:t>CsOH</a:t>
                      </a:r>
                      <a:endParaRPr lang="en-US" sz="2400" dirty="0"/>
                    </a:p>
                  </a:txBody>
                  <a:tcPr>
                    <a:solidFill>
                      <a:srgbClr val="D0D8E8"/>
                    </a:solidFill>
                  </a:tcPr>
                </a:tc>
                <a:extLst>
                  <a:ext uri="{0D108BD9-81ED-4DB2-BD59-A6C34878D82A}">
                    <a16:rowId xmlns:a16="http://schemas.microsoft.com/office/drawing/2014/main" val="10005"/>
                  </a:ext>
                </a:extLst>
              </a:tr>
              <a:tr h="355600">
                <a:tc>
                  <a:txBody>
                    <a:bodyPr/>
                    <a:lstStyle/>
                    <a:p>
                      <a:pPr algn="ctr"/>
                      <a:r>
                        <a:rPr lang="en-US" sz="2400" b="0" i="0" u="none" strike="noStrike" kern="1200" baseline="0" dirty="0">
                          <a:solidFill>
                            <a:schemeClr val="dk1"/>
                          </a:solidFill>
                          <a:latin typeface="+mn-lt"/>
                          <a:ea typeface="+mn-ea"/>
                          <a:cs typeface="+mn-cs"/>
                        </a:rPr>
                        <a:t>HClO</a:t>
                      </a:r>
                      <a:r>
                        <a:rPr lang="en-US" sz="2400" b="0" i="0" u="none" strike="noStrike" kern="1200" baseline="-25000" dirty="0">
                          <a:solidFill>
                            <a:schemeClr val="dk1"/>
                          </a:solidFill>
                          <a:latin typeface="+mn-lt"/>
                          <a:ea typeface="+mn-ea"/>
                          <a:cs typeface="+mn-cs"/>
                        </a:rPr>
                        <a:t>4</a:t>
                      </a:r>
                      <a:endParaRPr lang="en-US" sz="2400" b="0" baseline="-25000" dirty="0"/>
                    </a:p>
                  </a:txBody>
                  <a:tcPr>
                    <a:solidFill>
                      <a:srgbClr val="E9EDF4"/>
                    </a:solidFill>
                  </a:tcPr>
                </a:tc>
                <a:tc>
                  <a:txBody>
                    <a:bodyPr/>
                    <a:lstStyle/>
                    <a:p>
                      <a:pPr algn="ctr"/>
                      <a:r>
                        <a:rPr lang="en-US" sz="2400" b="0" i="0" u="none" strike="noStrike" kern="1200" baseline="0" dirty="0">
                          <a:solidFill>
                            <a:schemeClr val="dk1"/>
                          </a:solidFill>
                          <a:latin typeface="+mn-lt"/>
                          <a:ea typeface="+mn-ea"/>
                          <a:cs typeface="+mn-cs"/>
                        </a:rPr>
                        <a:t>Ca(OH)</a:t>
                      </a:r>
                      <a:r>
                        <a:rPr lang="en-US" sz="2400" b="0" i="0" u="none" strike="noStrike" kern="1200" baseline="-25000" dirty="0">
                          <a:solidFill>
                            <a:schemeClr val="dk1"/>
                          </a:solidFill>
                          <a:latin typeface="+mn-lt"/>
                          <a:ea typeface="+mn-ea"/>
                          <a:cs typeface="+mn-cs"/>
                        </a:rPr>
                        <a:t>2</a:t>
                      </a:r>
                      <a:endParaRPr lang="en-US" sz="2400" dirty="0"/>
                    </a:p>
                  </a:txBody>
                  <a:tcPr>
                    <a:solidFill>
                      <a:srgbClr val="E9EDF4"/>
                    </a:solidFill>
                  </a:tcPr>
                </a:tc>
                <a:extLst>
                  <a:ext uri="{0D108BD9-81ED-4DB2-BD59-A6C34878D82A}">
                    <a16:rowId xmlns:a16="http://schemas.microsoft.com/office/drawing/2014/main" val="10006"/>
                  </a:ext>
                </a:extLst>
              </a:tr>
              <a:tr h="355600">
                <a:tc>
                  <a:txBody>
                    <a:bodyPr/>
                    <a:lstStyle/>
                    <a:p>
                      <a:pPr algn="ctr"/>
                      <a:r>
                        <a:rPr lang="en-US" sz="2400" b="0" i="0" u="none" strike="noStrike" kern="1200" baseline="0" dirty="0">
                          <a:solidFill>
                            <a:schemeClr val="dk1"/>
                          </a:solidFill>
                          <a:latin typeface="+mn-lt"/>
                          <a:ea typeface="+mn-ea"/>
                          <a:cs typeface="+mn-cs"/>
                        </a:rPr>
                        <a:t>H</a:t>
                      </a:r>
                      <a:r>
                        <a:rPr lang="en-US" sz="2400" b="0" i="0" u="none" strike="noStrike" kern="1200" baseline="-25000" dirty="0">
                          <a:solidFill>
                            <a:schemeClr val="dk1"/>
                          </a:solidFill>
                          <a:latin typeface="+mn-lt"/>
                          <a:ea typeface="+mn-ea"/>
                          <a:cs typeface="+mn-cs"/>
                        </a:rPr>
                        <a:t>2</a:t>
                      </a:r>
                      <a:r>
                        <a:rPr lang="en-US" sz="2400" b="0" i="0" u="none" strike="noStrike" kern="1200" baseline="0" dirty="0">
                          <a:solidFill>
                            <a:schemeClr val="dk1"/>
                          </a:solidFill>
                          <a:latin typeface="+mn-lt"/>
                          <a:ea typeface="+mn-ea"/>
                          <a:cs typeface="+mn-cs"/>
                        </a:rPr>
                        <a:t>S0</a:t>
                      </a:r>
                      <a:r>
                        <a:rPr lang="en-US" sz="2400" b="0" i="0" u="none" strike="noStrike" kern="1200" baseline="-25000" dirty="0">
                          <a:solidFill>
                            <a:schemeClr val="dk1"/>
                          </a:solidFill>
                          <a:latin typeface="+mn-lt"/>
                          <a:ea typeface="+mn-ea"/>
                          <a:cs typeface="+mn-cs"/>
                        </a:rPr>
                        <a:t>4</a:t>
                      </a:r>
                      <a:endParaRPr lang="en-US" sz="2400" dirty="0"/>
                    </a:p>
                  </a:txBody>
                  <a:tcPr>
                    <a:solidFill>
                      <a:srgbClr val="D0D8E8"/>
                    </a:solidFill>
                  </a:tcPr>
                </a:tc>
                <a:tc>
                  <a:txBody>
                    <a:bodyPr/>
                    <a:lstStyle/>
                    <a:p>
                      <a:pPr algn="ctr"/>
                      <a:r>
                        <a:rPr lang="en-US" sz="2400" b="0" i="0" u="none" strike="noStrike" kern="1200" baseline="0" dirty="0">
                          <a:solidFill>
                            <a:schemeClr val="dk1"/>
                          </a:solidFill>
                          <a:latin typeface="+mn-lt"/>
                          <a:ea typeface="+mn-ea"/>
                          <a:cs typeface="+mn-cs"/>
                        </a:rPr>
                        <a:t>Sr(OH)</a:t>
                      </a:r>
                      <a:r>
                        <a:rPr lang="en-US" sz="2400" b="0" i="0" u="none" strike="noStrike" kern="1200" baseline="-25000" dirty="0">
                          <a:solidFill>
                            <a:schemeClr val="dk1"/>
                          </a:solidFill>
                          <a:latin typeface="+mn-lt"/>
                          <a:ea typeface="+mn-ea"/>
                          <a:cs typeface="+mn-cs"/>
                        </a:rPr>
                        <a:t>2</a:t>
                      </a:r>
                      <a:endParaRPr lang="en-US" sz="2400" dirty="0"/>
                    </a:p>
                  </a:txBody>
                  <a:tcPr>
                    <a:solidFill>
                      <a:srgbClr val="D0D8E8"/>
                    </a:solidFill>
                  </a:tcPr>
                </a:tc>
                <a:extLst>
                  <a:ext uri="{0D108BD9-81ED-4DB2-BD59-A6C34878D82A}">
                    <a16:rowId xmlns:a16="http://schemas.microsoft.com/office/drawing/2014/main" val="10007"/>
                  </a:ext>
                </a:extLst>
              </a:tr>
              <a:tr h="355600">
                <a:tc>
                  <a:txBody>
                    <a:bodyPr/>
                    <a:lstStyle/>
                    <a:p>
                      <a:pPr algn="ctr"/>
                      <a:endParaRPr lang="en-US" sz="2400" dirty="0"/>
                    </a:p>
                  </a:txBody>
                  <a:tcPr>
                    <a:solidFill>
                      <a:srgbClr val="E9EDF4"/>
                    </a:solidFill>
                  </a:tcPr>
                </a:tc>
                <a:tc>
                  <a:txBody>
                    <a:bodyPr/>
                    <a:lstStyle/>
                    <a:p>
                      <a:pPr algn="ctr"/>
                      <a:r>
                        <a:rPr lang="en-US" sz="2400" b="0" i="0" u="none" strike="noStrike" kern="1200" baseline="0" dirty="0">
                          <a:solidFill>
                            <a:schemeClr val="dk1"/>
                          </a:solidFill>
                          <a:latin typeface="+mn-lt"/>
                          <a:ea typeface="+mn-ea"/>
                          <a:cs typeface="+mn-cs"/>
                        </a:rPr>
                        <a:t>Ba(OH)</a:t>
                      </a:r>
                      <a:r>
                        <a:rPr lang="en-US" sz="2400" b="0" i="0" u="none" strike="noStrike" kern="1200" baseline="-25000" dirty="0">
                          <a:solidFill>
                            <a:schemeClr val="dk1"/>
                          </a:solidFill>
                          <a:latin typeface="+mn-lt"/>
                          <a:ea typeface="+mn-ea"/>
                          <a:cs typeface="+mn-cs"/>
                        </a:rPr>
                        <a:t>2</a:t>
                      </a:r>
                      <a:endParaRPr lang="en-US" sz="2400" dirty="0"/>
                    </a:p>
                  </a:txBody>
                  <a:tcPr>
                    <a:solidFill>
                      <a:srgbClr val="E9EDF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168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4.3	</a:t>
            </a:r>
            <a:r>
              <a:rPr lang="en-US" dirty="0">
                <a:solidFill>
                  <a:srgbClr val="B60000"/>
                </a:solidFill>
              </a:rPr>
              <a:t>Acid-Base Reactions</a:t>
            </a:r>
            <a:r>
              <a:rPr lang="en-US" sz="1200" dirty="0">
                <a:solidFill>
                  <a:srgbClr val="B60000"/>
                </a:solidFill>
              </a:rPr>
              <a:t> 2</a:t>
            </a:r>
          </a:p>
        </p:txBody>
      </p:sp>
      <p:sp>
        <p:nvSpPr>
          <p:cNvPr id="3" name="Content Placeholder 2"/>
          <p:cNvSpPr>
            <a:spLocks noGrp="1"/>
          </p:cNvSpPr>
          <p:nvPr>
            <p:ph idx="1"/>
          </p:nvPr>
        </p:nvSpPr>
        <p:spPr>
          <a:xfrm>
            <a:off x="228600" y="1143000"/>
            <a:ext cx="8686800" cy="4953000"/>
          </a:xfrm>
        </p:spPr>
        <p:txBody>
          <a:bodyPr/>
          <a:lstStyle/>
          <a:p>
            <a:r>
              <a:rPr lang="en-US" dirty="0">
                <a:solidFill>
                  <a:srgbClr val="376092"/>
                </a:solidFill>
              </a:rPr>
              <a:t>Brønsted Acids and Bases</a:t>
            </a:r>
          </a:p>
          <a:p>
            <a:pPr>
              <a:spcAft>
                <a:spcPts val="3000"/>
              </a:spcAft>
            </a:pPr>
            <a:r>
              <a:rPr lang="en-US" dirty="0"/>
              <a:t>In Section 2.6 we defined an acid as a substance that ionizes in water to produce H</a:t>
            </a:r>
            <a:r>
              <a:rPr lang="en-US" baseline="30000" dirty="0"/>
              <a:t>+</a:t>
            </a:r>
            <a:r>
              <a:rPr lang="en-US" dirty="0"/>
              <a:t> ions, and a base as a substance that ionizes (or dissociates, in the case of an ionic base) in water to produce OH</a:t>
            </a:r>
            <a:r>
              <a:rPr lang="en-US" baseline="30000" dirty="0"/>
              <a:t>–</a:t>
            </a:r>
            <a:r>
              <a:rPr lang="en-US" dirty="0"/>
              <a:t> ions. </a:t>
            </a:r>
          </a:p>
          <a:p>
            <a:pPr>
              <a:spcAft>
                <a:spcPts val="3000"/>
              </a:spcAft>
            </a:pPr>
            <a:r>
              <a:rPr lang="en-US" dirty="0"/>
              <a:t>These definitions are attributed to the Swedish chemist Svante Arrhenius.</a:t>
            </a:r>
          </a:p>
        </p:txBody>
      </p:sp>
    </p:spTree>
    <p:extLst>
      <p:ext uri="{BB962C8B-B14F-4D97-AF65-F5344CB8AC3E}">
        <p14:creationId xmlns:p14="http://schemas.microsoft.com/office/powerpoint/2010/main" val="367293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solidFill>
                  <a:prstClr val="white"/>
                </a:solidFill>
              </a:rPr>
              <a:t>4.1</a:t>
            </a:r>
            <a:r>
              <a:rPr lang="en-US" dirty="0">
                <a:solidFill>
                  <a:prstClr val="black"/>
                </a:solidFill>
              </a:rPr>
              <a:t>	</a:t>
            </a:r>
            <a:r>
              <a:rPr lang="en-US" dirty="0">
                <a:solidFill>
                  <a:srgbClr val="B60000"/>
                </a:solidFill>
              </a:rPr>
              <a:t>General Properties of Aqueous Solutions</a:t>
            </a:r>
            <a:r>
              <a:rPr lang="en-US" sz="1200" dirty="0">
                <a:solidFill>
                  <a:srgbClr val="B60000"/>
                </a:solidFill>
              </a:rPr>
              <a:t> 1</a:t>
            </a:r>
          </a:p>
        </p:txBody>
      </p:sp>
      <p:sp>
        <p:nvSpPr>
          <p:cNvPr id="3" name="Content Placeholder 2"/>
          <p:cNvSpPr>
            <a:spLocks noGrp="1"/>
          </p:cNvSpPr>
          <p:nvPr>
            <p:ph idx="1"/>
          </p:nvPr>
        </p:nvSpPr>
        <p:spPr/>
        <p:txBody>
          <a:bodyPr/>
          <a:lstStyle/>
          <a:p>
            <a:pPr>
              <a:spcBef>
                <a:spcPts val="0"/>
              </a:spcBef>
            </a:pPr>
            <a:r>
              <a:rPr lang="en-US" dirty="0">
                <a:solidFill>
                  <a:srgbClr val="376092"/>
                </a:solidFill>
              </a:rPr>
              <a:t>Electrolytes and Nonelectrolytes</a:t>
            </a:r>
          </a:p>
          <a:p>
            <a:pPr>
              <a:spcBef>
                <a:spcPts val="0"/>
              </a:spcBef>
            </a:pPr>
            <a:r>
              <a:rPr lang="en-US" dirty="0"/>
              <a:t>A </a:t>
            </a:r>
            <a:r>
              <a:rPr lang="en-US" b="1" i="1" dirty="0"/>
              <a:t>Solution </a:t>
            </a:r>
            <a:r>
              <a:rPr lang="en-US" dirty="0"/>
              <a:t>is a homogeneous mixture of two or more substances. </a:t>
            </a:r>
            <a:endParaRPr lang="en-US" sz="1400" dirty="0"/>
          </a:p>
          <a:p>
            <a:pPr>
              <a:spcBef>
                <a:spcPts val="0"/>
              </a:spcBef>
            </a:pPr>
            <a:r>
              <a:rPr lang="en-US" dirty="0"/>
              <a:t>Solutions may be gaseous (such as air), solid (such as brass), or liquid (such as saltwater). </a:t>
            </a:r>
            <a:endParaRPr lang="en-US" sz="1400" dirty="0"/>
          </a:p>
          <a:p>
            <a:pPr>
              <a:spcBef>
                <a:spcPts val="0"/>
              </a:spcBef>
            </a:pPr>
            <a:r>
              <a:rPr lang="en-US" dirty="0"/>
              <a:t>Usually, the substance present in the largest amount is referred to as the </a:t>
            </a:r>
            <a:r>
              <a:rPr lang="en-US" b="1" i="1" dirty="0"/>
              <a:t>solvent </a:t>
            </a:r>
            <a:r>
              <a:rPr lang="en-US" dirty="0"/>
              <a:t>and any substance present in a smaller amount is called the </a:t>
            </a:r>
            <a:r>
              <a:rPr lang="en-US" b="1" i="1" dirty="0"/>
              <a:t>solute. </a:t>
            </a:r>
            <a:endParaRPr lang="en-US" sz="1400" b="1" i="1" dirty="0"/>
          </a:p>
          <a:p>
            <a:pPr>
              <a:spcBef>
                <a:spcPts val="0"/>
              </a:spcBef>
            </a:pPr>
            <a:r>
              <a:rPr lang="en-US" dirty="0"/>
              <a:t>Throughout the remainder of this chapter, unless otherwise noted, </a:t>
            </a:r>
            <a:r>
              <a:rPr lang="en-US" i="1" dirty="0"/>
              <a:t>solution </a:t>
            </a:r>
            <a:r>
              <a:rPr lang="en-US" dirty="0"/>
              <a:t>will refer specifically to an aqueous solution. </a:t>
            </a:r>
          </a:p>
        </p:txBody>
      </p:sp>
    </p:spTree>
    <p:extLst>
      <p:ext uri="{BB962C8B-B14F-4D97-AF65-F5344CB8AC3E}">
        <p14:creationId xmlns:p14="http://schemas.microsoft.com/office/powerpoint/2010/main" val="177032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4.3	</a:t>
            </a:r>
            <a:r>
              <a:rPr lang="en-US" dirty="0">
                <a:solidFill>
                  <a:srgbClr val="B60000"/>
                </a:solidFill>
              </a:rPr>
              <a:t>Acid-Base Reactions</a:t>
            </a:r>
            <a:r>
              <a:rPr lang="en-US" sz="1200" dirty="0">
                <a:solidFill>
                  <a:srgbClr val="B60000"/>
                </a:solidFill>
              </a:rPr>
              <a:t> 3</a:t>
            </a:r>
          </a:p>
        </p:txBody>
      </p:sp>
      <p:sp>
        <p:nvSpPr>
          <p:cNvPr id="3" name="Content Placeholder 2"/>
          <p:cNvSpPr>
            <a:spLocks noGrp="1"/>
          </p:cNvSpPr>
          <p:nvPr>
            <p:ph idx="1"/>
          </p:nvPr>
        </p:nvSpPr>
        <p:spPr/>
        <p:txBody>
          <a:bodyPr/>
          <a:lstStyle/>
          <a:p>
            <a:pPr>
              <a:spcAft>
                <a:spcPts val="1200"/>
              </a:spcAft>
            </a:pPr>
            <a:r>
              <a:rPr lang="en-GB" dirty="0">
                <a:solidFill>
                  <a:srgbClr val="4F74A7"/>
                </a:solidFill>
              </a:rPr>
              <a:t>Brønsted Acids and Bases</a:t>
            </a:r>
          </a:p>
          <a:p>
            <a:pPr>
              <a:spcAft>
                <a:spcPts val="3000"/>
              </a:spcAft>
            </a:pPr>
            <a:r>
              <a:rPr lang="en-US" dirty="0"/>
              <a:t>More inclusive definitions were proposed by the Danish chemist Johannes Brønsted in 1932. </a:t>
            </a:r>
          </a:p>
          <a:p>
            <a:pPr>
              <a:spcAft>
                <a:spcPts val="3000"/>
              </a:spcAft>
            </a:pPr>
            <a:r>
              <a:rPr lang="en-US" dirty="0"/>
              <a:t>A </a:t>
            </a:r>
            <a:r>
              <a:rPr lang="en-US" b="1" i="1" dirty="0"/>
              <a:t>Brønsted acid </a:t>
            </a:r>
            <a:r>
              <a:rPr lang="en-US" dirty="0"/>
              <a:t>is a proton </a:t>
            </a:r>
            <a:r>
              <a:rPr lang="en-US" i="1" dirty="0"/>
              <a:t>donor, </a:t>
            </a:r>
            <a:r>
              <a:rPr lang="en-US" dirty="0"/>
              <a:t>and a </a:t>
            </a:r>
            <a:r>
              <a:rPr lang="en-US" b="1" i="1" dirty="0"/>
              <a:t>Brønsted base </a:t>
            </a:r>
            <a:r>
              <a:rPr lang="en-US" dirty="0"/>
              <a:t>is a proton </a:t>
            </a:r>
            <a:r>
              <a:rPr lang="en-US" i="1" dirty="0"/>
              <a:t>acceptor. </a:t>
            </a:r>
          </a:p>
          <a:p>
            <a:pPr>
              <a:spcAft>
                <a:spcPts val="3000"/>
              </a:spcAft>
            </a:pPr>
            <a:r>
              <a:rPr lang="en-US" dirty="0"/>
              <a:t>In this context, the word </a:t>
            </a:r>
            <a:r>
              <a:rPr lang="en-US" i="1" dirty="0"/>
              <a:t>proton </a:t>
            </a:r>
            <a:r>
              <a:rPr lang="en-US" dirty="0"/>
              <a:t>refers to a hydrogen atom that has lost its electron—also known as a </a:t>
            </a:r>
            <a:r>
              <a:rPr lang="en-US" i="1" dirty="0"/>
              <a:t>hydrogen ion </a:t>
            </a:r>
            <a:r>
              <a:rPr lang="en-US" dirty="0"/>
              <a:t>(H</a:t>
            </a:r>
            <a:r>
              <a:rPr lang="en-US" baseline="30000" dirty="0"/>
              <a:t>+</a:t>
            </a:r>
            <a:r>
              <a:rPr lang="en-US" dirty="0"/>
              <a:t>).</a:t>
            </a:r>
          </a:p>
        </p:txBody>
      </p:sp>
    </p:spTree>
    <p:extLst>
      <p:ext uri="{BB962C8B-B14F-4D97-AF65-F5344CB8AC3E}">
        <p14:creationId xmlns:p14="http://schemas.microsoft.com/office/powerpoint/2010/main" val="215612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4.3	</a:t>
            </a:r>
            <a:r>
              <a:rPr lang="en-US" dirty="0">
                <a:solidFill>
                  <a:srgbClr val="B60000"/>
                </a:solidFill>
              </a:rPr>
              <a:t>Acid-Base Reactions</a:t>
            </a:r>
            <a:r>
              <a:rPr lang="en-US" sz="1200" dirty="0">
                <a:solidFill>
                  <a:srgbClr val="B60000"/>
                </a:solidFill>
              </a:rPr>
              <a:t> 4</a:t>
            </a:r>
            <a:endParaRPr lang="en-US" sz="1200" dirty="0"/>
          </a:p>
        </p:txBody>
      </p:sp>
      <p:sp>
        <p:nvSpPr>
          <p:cNvPr id="3" name="Content Placeholder 2"/>
          <p:cNvSpPr>
            <a:spLocks noGrp="1"/>
          </p:cNvSpPr>
          <p:nvPr>
            <p:ph idx="1"/>
          </p:nvPr>
        </p:nvSpPr>
        <p:spPr>
          <a:xfrm>
            <a:off x="228600" y="1143000"/>
            <a:ext cx="8686800" cy="457200"/>
          </a:xfrm>
        </p:spPr>
        <p:txBody>
          <a:bodyPr/>
          <a:lstStyle/>
          <a:p>
            <a:r>
              <a:rPr lang="en-US" dirty="0">
                <a:solidFill>
                  <a:srgbClr val="376092"/>
                </a:solidFill>
              </a:rPr>
              <a:t>Brønsted Acids and Bases</a:t>
            </a:r>
          </a:p>
        </p:txBody>
      </p:sp>
      <p:pic>
        <p:nvPicPr>
          <p:cNvPr id="11" name="Picture 3" descr="Ammonia and water react to form ammonium ion and hydroxide ion. Water acts as a Bronsted acid."/>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874475" y="1737360"/>
            <a:ext cx="7395051" cy="2011680"/>
          </a:xfrm>
        </p:spPr>
      </p:pic>
      <p:pic>
        <p:nvPicPr>
          <p:cNvPr id="12" name="Picture 4" descr="Hydrofluoric acid and water react to form hydronium ion and fluoride ion. Water acts as a Bronsted base."/>
          <p:cNvPicPr>
            <a:picLocks noGrp="1" noChangeAspect="1"/>
          </p:cNvPicPr>
          <p:nvPr>
            <p:ph idx="11"/>
          </p:nvPr>
        </p:nvPicPr>
        <p:blipFill>
          <a:blip r:embed="rId3" cstate="hqprint">
            <a:extLst>
              <a:ext uri="{28A0092B-C50C-407E-A947-70E740481C1C}">
                <a14:useLocalDpi xmlns:a14="http://schemas.microsoft.com/office/drawing/2010/main" val="0"/>
              </a:ext>
            </a:extLst>
          </a:blip>
          <a:stretch>
            <a:fillRect/>
          </a:stretch>
        </p:blipFill>
        <p:spPr>
          <a:xfrm>
            <a:off x="1240798" y="4038600"/>
            <a:ext cx="6662404" cy="2286000"/>
          </a:xfrm>
        </p:spPr>
      </p:pic>
      <p:sp>
        <p:nvSpPr>
          <p:cNvPr id="4" name="Text Placeholder 5"/>
          <p:cNvSpPr>
            <a:spLocks noGrp="1"/>
          </p:cNvSpPr>
          <p:nvPr>
            <p:ph type="body" sz="quarter" idx="21"/>
          </p:nvPr>
        </p:nvSpPr>
        <p:spPr/>
        <p:txBody>
          <a:bodyPr/>
          <a:lstStyle/>
          <a:p>
            <a:pPr lvl="0"/>
            <a:r>
              <a:rPr lang="en-US" dirty="0">
                <a:solidFill>
                  <a:prstClr val="white"/>
                </a:solidFill>
                <a:hlinkClick r:id="" action="ppaction://noaction"/>
              </a:rPr>
              <a:t>Access the text alternative for these images</a:t>
            </a:r>
            <a:endParaRPr lang="en-US" dirty="0">
              <a:solidFill>
                <a:prstClr val="white"/>
              </a:solidFill>
            </a:endParaRPr>
          </a:p>
        </p:txBody>
      </p:sp>
    </p:spTree>
    <p:extLst>
      <p:ext uri="{BB962C8B-B14F-4D97-AF65-F5344CB8AC3E}">
        <p14:creationId xmlns:p14="http://schemas.microsoft.com/office/powerpoint/2010/main" val="10737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4.3</a:t>
            </a:r>
            <a:r>
              <a:rPr lang="en-US" dirty="0"/>
              <a:t> 	</a:t>
            </a:r>
            <a:r>
              <a:rPr lang="en-US" dirty="0">
                <a:solidFill>
                  <a:srgbClr val="B60000"/>
                </a:solidFill>
              </a:rPr>
              <a:t>Acid-Base Reactions</a:t>
            </a:r>
            <a:r>
              <a:rPr lang="en-US" sz="1200" dirty="0">
                <a:solidFill>
                  <a:srgbClr val="B60000"/>
                </a:solidFill>
              </a:rPr>
              <a:t> 8</a:t>
            </a:r>
            <a:endParaRPr lang="en-IN" sz="1200" dirty="0">
              <a:solidFill>
                <a:srgbClr val="B60000"/>
              </a:solidFill>
            </a:endParaRPr>
          </a:p>
        </p:txBody>
      </p:sp>
      <p:sp>
        <p:nvSpPr>
          <p:cNvPr id="3" name="Content Placeholder 2"/>
          <p:cNvSpPr>
            <a:spLocks noGrp="1"/>
          </p:cNvSpPr>
          <p:nvPr>
            <p:ph idx="1"/>
          </p:nvPr>
        </p:nvSpPr>
        <p:spPr>
          <a:xfrm>
            <a:off x="228600" y="1143000"/>
            <a:ext cx="8686800" cy="3505200"/>
          </a:xfrm>
        </p:spPr>
        <p:txBody>
          <a:bodyPr/>
          <a:lstStyle/>
          <a:p>
            <a:r>
              <a:rPr lang="en-US" dirty="0">
                <a:solidFill>
                  <a:srgbClr val="4F74A7"/>
                </a:solidFill>
              </a:rPr>
              <a:t>Acid-Base Neutralization</a:t>
            </a:r>
            <a:endParaRPr lang="en-IN" dirty="0"/>
          </a:p>
          <a:p>
            <a:r>
              <a:rPr lang="en-US" dirty="0"/>
              <a:t>A </a:t>
            </a:r>
            <a:r>
              <a:rPr lang="en-US" b="1" i="1" dirty="0"/>
              <a:t>neutralization reaction </a:t>
            </a:r>
            <a:r>
              <a:rPr lang="en-US" dirty="0"/>
              <a:t>is a reaction between an acid and a base. In general, an aqueous acid- base reaction produces water and a </a:t>
            </a:r>
            <a:r>
              <a:rPr lang="en-US" b="1" i="1" dirty="0"/>
              <a:t>salt, </a:t>
            </a:r>
            <a:r>
              <a:rPr lang="en-US" dirty="0"/>
              <a:t>which is an ionic compound made up of the cation from a base and the anion from an acid.</a:t>
            </a:r>
          </a:p>
          <a:p>
            <a:pPr algn="ctr"/>
            <a:r>
              <a:rPr lang="en-US" i="0" dirty="0">
                <a:latin typeface="+mj-lt"/>
              </a:rPr>
              <a:t>HCl(</a:t>
            </a:r>
            <a:r>
              <a:rPr lang="en-US" i="1" dirty="0" err="1">
                <a:latin typeface="+mj-lt"/>
              </a:rPr>
              <a:t>aq</a:t>
            </a:r>
            <a:r>
              <a:rPr lang="en-US" i="0" dirty="0">
                <a:latin typeface="+mj-lt"/>
              </a:rPr>
              <a:t>)+NaOH(</a:t>
            </a:r>
            <a:r>
              <a:rPr lang="en-US" i="1" dirty="0" err="1">
                <a:latin typeface="+mj-lt"/>
              </a:rPr>
              <a:t>aq</a:t>
            </a:r>
            <a:r>
              <a:rPr lang="en-US" i="0" dirty="0">
                <a:latin typeface="+mj-lt"/>
              </a:rPr>
              <a:t>)</a:t>
            </a:r>
            <a:r>
              <a:rPr lang="en-US" i="0" dirty="0">
                <a:latin typeface="+mj-lt"/>
                <a:ea typeface="Cambria Math" panose="02040503050406030204" pitchFamily="18" charset="0"/>
              </a:rPr>
              <a:t>⟶H</a:t>
            </a:r>
            <a:r>
              <a:rPr lang="en-US" i="0" baseline="-25000" dirty="0">
                <a:latin typeface="+mj-lt"/>
                <a:ea typeface="Cambria Math" panose="02040503050406030204" pitchFamily="18" charset="0"/>
              </a:rPr>
              <a:t>2</a:t>
            </a:r>
            <a:r>
              <a:rPr lang="en-US" i="0" dirty="0">
                <a:latin typeface="+mj-lt"/>
                <a:ea typeface="Cambria Math" panose="02040503050406030204" pitchFamily="18" charset="0"/>
              </a:rPr>
              <a:t>O(</a:t>
            </a:r>
            <a:r>
              <a:rPr lang="en-US" i="1" dirty="0">
                <a:latin typeface="+mj-lt"/>
              </a:rPr>
              <a:t>l</a:t>
            </a:r>
            <a:r>
              <a:rPr lang="en-US" i="0" dirty="0">
                <a:latin typeface="+mj-lt"/>
              </a:rPr>
              <a:t>)</a:t>
            </a:r>
            <a:r>
              <a:rPr lang="en-US" i="0" dirty="0">
                <a:latin typeface="+mj-lt"/>
                <a:ea typeface="Cambria Math" panose="02040503050406030204" pitchFamily="18" charset="0"/>
              </a:rPr>
              <a:t>+NaCl(</a:t>
            </a:r>
            <a:r>
              <a:rPr lang="en-US" i="1" dirty="0" err="1">
                <a:latin typeface="+mj-lt"/>
                <a:ea typeface="Cambria Math" panose="02040503050406030204" pitchFamily="18" charset="0"/>
              </a:rPr>
              <a:t>aq</a:t>
            </a:r>
            <a:r>
              <a:rPr lang="en-US" i="0" dirty="0">
                <a:latin typeface="+mj-lt"/>
                <a:ea typeface="Cambria Math" panose="02040503050406030204" pitchFamily="18" charset="0"/>
              </a:rPr>
              <a:t>)</a:t>
            </a:r>
            <a:endParaRPr lang="en-US" dirty="0"/>
          </a:p>
        </p:txBody>
      </p:sp>
      <p:graphicFrame>
        <p:nvGraphicFramePr>
          <p:cNvPr id="6" name="Object 3"/>
          <p:cNvGraphicFramePr>
            <a:graphicFrameLocks noChangeAspect="1"/>
          </p:cNvGraphicFramePr>
          <p:nvPr>
            <p:extLst>
              <p:ext uri="{D42A27DB-BD31-4B8C-83A1-F6EECF244321}">
                <p14:modId xmlns:p14="http://schemas.microsoft.com/office/powerpoint/2010/main" val="2193419924"/>
              </p:ext>
            </p:extLst>
          </p:nvPr>
        </p:nvGraphicFramePr>
        <p:xfrm>
          <a:off x="311330" y="4664709"/>
          <a:ext cx="5632270" cy="529768"/>
        </p:xfrm>
        <a:graphic>
          <a:graphicData uri="http://schemas.openxmlformats.org/presentationml/2006/ole">
            <mc:AlternateContent xmlns:mc="http://schemas.openxmlformats.org/markup-compatibility/2006">
              <mc:Choice xmlns:v="urn:schemas-microsoft-com:vml" Requires="v">
                <p:oleObj spid="_x0000_s50822" name="Equation" r:id="rId3" imgW="2565360" imgH="241200" progId="Equation.DSMT4">
                  <p:embed/>
                </p:oleObj>
              </mc:Choice>
              <mc:Fallback>
                <p:oleObj name="Equation" r:id="rId3" imgW="2565360" imgH="241200" progId="Equation.DSMT4">
                  <p:embed/>
                  <p:pic>
                    <p:nvPicPr>
                      <p:cNvPr id="0" name=""/>
                      <p:cNvPicPr/>
                      <p:nvPr/>
                    </p:nvPicPr>
                    <p:blipFill>
                      <a:blip r:embed="rId4"/>
                      <a:stretch>
                        <a:fillRect/>
                      </a:stretch>
                    </p:blipFill>
                    <p:spPr>
                      <a:xfrm>
                        <a:off x="311330" y="4664709"/>
                        <a:ext cx="5632270" cy="529768"/>
                      </a:xfrm>
                      <a:prstGeom prst="rect">
                        <a:avLst/>
                      </a:prstGeom>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3246906121"/>
              </p:ext>
            </p:extLst>
          </p:nvPr>
        </p:nvGraphicFramePr>
        <p:xfrm>
          <a:off x="4419600" y="5334000"/>
          <a:ext cx="3886200" cy="555171"/>
        </p:xfrm>
        <a:graphic>
          <a:graphicData uri="http://schemas.openxmlformats.org/presentationml/2006/ole">
            <mc:AlternateContent xmlns:mc="http://schemas.openxmlformats.org/markup-compatibility/2006">
              <mc:Choice xmlns:v="urn:schemas-microsoft-com:vml" Requires="v">
                <p:oleObj spid="_x0000_s50823" name="Equation" r:id="rId5" imgW="1688760" imgH="241200" progId="Equation.DSMT4">
                  <p:embed/>
                </p:oleObj>
              </mc:Choice>
              <mc:Fallback>
                <p:oleObj name="Equation" r:id="rId5" imgW="1688760" imgH="241200" progId="Equation.DSMT4">
                  <p:embed/>
                  <p:pic>
                    <p:nvPicPr>
                      <p:cNvPr id="0" name=""/>
                      <p:cNvPicPr/>
                      <p:nvPr/>
                    </p:nvPicPr>
                    <p:blipFill>
                      <a:blip r:embed="rId6"/>
                      <a:stretch>
                        <a:fillRect/>
                      </a:stretch>
                    </p:blipFill>
                    <p:spPr>
                      <a:xfrm>
                        <a:off x="4419600" y="5334000"/>
                        <a:ext cx="3886200" cy="555171"/>
                      </a:xfrm>
                      <a:prstGeom prst="rect">
                        <a:avLst/>
                      </a:prstGeom>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2518957298"/>
              </p:ext>
            </p:extLst>
          </p:nvPr>
        </p:nvGraphicFramePr>
        <p:xfrm>
          <a:off x="2667000" y="6028693"/>
          <a:ext cx="4038600" cy="556039"/>
        </p:xfrm>
        <a:graphic>
          <a:graphicData uri="http://schemas.openxmlformats.org/presentationml/2006/ole">
            <mc:AlternateContent xmlns:mc="http://schemas.openxmlformats.org/markup-compatibility/2006">
              <mc:Choice xmlns:v="urn:schemas-microsoft-com:vml" Requires="v">
                <p:oleObj spid="_x0000_s50824" name="Equation" r:id="rId7" imgW="1752480" imgH="241200" progId="Equation.DSMT4">
                  <p:embed/>
                </p:oleObj>
              </mc:Choice>
              <mc:Fallback>
                <p:oleObj name="Equation" r:id="rId7" imgW="1752480" imgH="241200" progId="Equation.DSMT4">
                  <p:embed/>
                  <p:pic>
                    <p:nvPicPr>
                      <p:cNvPr id="0" name=""/>
                      <p:cNvPicPr/>
                      <p:nvPr/>
                    </p:nvPicPr>
                    <p:blipFill>
                      <a:blip r:embed="rId8"/>
                      <a:stretch>
                        <a:fillRect/>
                      </a:stretch>
                    </p:blipFill>
                    <p:spPr>
                      <a:xfrm>
                        <a:off x="2667000" y="6028693"/>
                        <a:ext cx="4038600" cy="556039"/>
                      </a:xfrm>
                      <a:prstGeom prst="rect">
                        <a:avLst/>
                      </a:prstGeom>
                    </p:spPr>
                  </p:pic>
                </p:oleObj>
              </mc:Fallback>
            </mc:AlternateContent>
          </a:graphicData>
        </a:graphic>
      </p:graphicFrame>
    </p:spTree>
    <p:extLst>
      <p:ext uri="{BB962C8B-B14F-4D97-AF65-F5344CB8AC3E}">
        <p14:creationId xmlns:p14="http://schemas.microsoft.com/office/powerpoint/2010/main" val="491937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a:t>
            </a:r>
            <a:r>
              <a:rPr lang="en-US" dirty="0"/>
              <a:t>      </a:t>
            </a:r>
            <a:r>
              <a:rPr lang="en-US" dirty="0">
                <a:solidFill>
                  <a:srgbClr val="B60000"/>
                </a:solidFill>
              </a:rPr>
              <a:t>Oxidation-Reduction Reactions</a:t>
            </a:r>
            <a:endParaRPr lang="en-IN" dirty="0">
              <a:solidFill>
                <a:srgbClr val="B60000"/>
              </a:solidFill>
            </a:endParaRPr>
          </a:p>
        </p:txBody>
      </p:sp>
      <p:sp>
        <p:nvSpPr>
          <p:cNvPr id="3" name="Content Placeholder 2"/>
          <p:cNvSpPr>
            <a:spLocks noGrp="1"/>
          </p:cNvSpPr>
          <p:nvPr>
            <p:ph idx="1"/>
          </p:nvPr>
        </p:nvSpPr>
        <p:spPr/>
        <p:txBody>
          <a:bodyPr/>
          <a:lstStyle/>
          <a:p>
            <a:pPr algn="ctr"/>
            <a:r>
              <a:rPr lang="en-US" b="1" dirty="0">
                <a:solidFill>
                  <a:srgbClr val="4F74A7"/>
                </a:solidFill>
              </a:rPr>
              <a:t>Topics</a:t>
            </a:r>
          </a:p>
          <a:p>
            <a:pPr algn="ctr" fontAlgn="t"/>
            <a:r>
              <a:rPr lang="en-US" dirty="0"/>
              <a:t>Oxidation Numbers</a:t>
            </a:r>
          </a:p>
          <a:p>
            <a:pPr algn="ctr" fontAlgn="t"/>
            <a:r>
              <a:rPr lang="en-US" dirty="0"/>
              <a:t>Oxidation of Metals in Aqueous Solutions</a:t>
            </a:r>
          </a:p>
          <a:p>
            <a:pPr algn="ctr" fontAlgn="t"/>
            <a:r>
              <a:rPr lang="en-US" dirty="0"/>
              <a:t>Balancing Simple Redox Equations</a:t>
            </a:r>
          </a:p>
          <a:p>
            <a:pPr algn="ctr" fontAlgn="t"/>
            <a:r>
              <a:rPr lang="en-US" dirty="0"/>
              <a:t>Other Types of Redox Reactions</a:t>
            </a:r>
          </a:p>
        </p:txBody>
      </p:sp>
    </p:spTree>
    <p:extLst>
      <p:ext uri="{BB962C8B-B14F-4D97-AF65-F5344CB8AC3E}">
        <p14:creationId xmlns:p14="http://schemas.microsoft.com/office/powerpoint/2010/main" val="47500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a:t>
            </a:r>
            <a:endParaRPr lang="en-IN" sz="1200" dirty="0">
              <a:solidFill>
                <a:srgbClr val="B60000"/>
              </a:solidFill>
            </a:endParaRPr>
          </a:p>
        </p:txBody>
      </p:sp>
      <p:sp>
        <p:nvSpPr>
          <p:cNvPr id="3" name="Content Placeholder 2"/>
          <p:cNvSpPr>
            <a:spLocks noGrp="1"/>
          </p:cNvSpPr>
          <p:nvPr>
            <p:ph idx="1"/>
          </p:nvPr>
        </p:nvSpPr>
        <p:spPr/>
        <p:txBody>
          <a:bodyPr/>
          <a:lstStyle/>
          <a:p>
            <a:r>
              <a:rPr lang="en-US" dirty="0">
                <a:solidFill>
                  <a:srgbClr val="4F74A7"/>
                </a:solidFill>
              </a:rPr>
              <a:t>Oxidation Numbers</a:t>
            </a:r>
          </a:p>
          <a:p>
            <a:pPr>
              <a:spcAft>
                <a:spcPts val="3000"/>
              </a:spcAft>
            </a:pPr>
            <a:r>
              <a:rPr lang="en-US" dirty="0"/>
              <a:t>An </a:t>
            </a:r>
            <a:r>
              <a:rPr lang="en-US" b="1" i="1" dirty="0"/>
              <a:t>oxidation-reduction reaction</a:t>
            </a:r>
            <a:r>
              <a:rPr lang="en-US" dirty="0"/>
              <a:t>, or </a:t>
            </a:r>
            <a:r>
              <a:rPr lang="en-US" b="1" i="1" dirty="0"/>
              <a:t>redox reaction </a:t>
            </a:r>
            <a:r>
              <a:rPr lang="en-US" dirty="0"/>
              <a:t>is a chemical reaction in which </a:t>
            </a:r>
            <a:r>
              <a:rPr lang="en-US" i="1" dirty="0"/>
              <a:t>electrons </a:t>
            </a:r>
            <a:r>
              <a:rPr lang="en-US" dirty="0"/>
              <a:t>are transferred from one reactant to another. </a:t>
            </a:r>
          </a:p>
          <a:p>
            <a:pPr algn="ctr">
              <a:spcAft>
                <a:spcPts val="3000"/>
              </a:spcAft>
            </a:pPr>
            <a:r>
              <a:rPr lang="en-US" i="0" dirty="0">
                <a:latin typeface="+mj-lt"/>
              </a:rPr>
              <a:t>Zn(</a:t>
            </a:r>
            <a:r>
              <a:rPr lang="en-US" i="1" dirty="0">
                <a:latin typeface="+mj-lt"/>
              </a:rPr>
              <a:t>s</a:t>
            </a:r>
            <a:r>
              <a:rPr lang="en-US" i="0" dirty="0">
                <a:latin typeface="+mj-lt"/>
              </a:rPr>
              <a:t>)+Cu</a:t>
            </a:r>
            <a:r>
              <a:rPr lang="en-US" i="0" baseline="30000" dirty="0">
                <a:latin typeface="+mj-lt"/>
              </a:rPr>
              <a:t>2+</a:t>
            </a:r>
            <a:r>
              <a:rPr lang="en-US" i="0" dirty="0">
                <a:latin typeface="+mj-lt"/>
              </a:rPr>
              <a:t>(</a:t>
            </a:r>
            <a:r>
              <a:rPr lang="en-US" i="1" dirty="0">
                <a:latin typeface="+mj-lt"/>
              </a:rPr>
              <a:t>aq</a:t>
            </a:r>
            <a:r>
              <a:rPr lang="en-US" i="0" dirty="0">
                <a:latin typeface="+mj-lt"/>
              </a:rPr>
              <a:t>)</a:t>
            </a:r>
            <a:r>
              <a:rPr lang="en-US" i="0" dirty="0">
                <a:latin typeface="+mj-lt"/>
                <a:ea typeface="Cambria Math" panose="02040503050406030204" pitchFamily="18" charset="0"/>
              </a:rPr>
              <a:t>⟶Zn</a:t>
            </a:r>
            <a:r>
              <a:rPr lang="en-US" i="0" baseline="30000" dirty="0">
                <a:latin typeface="+mj-lt"/>
                <a:ea typeface="Cambria Math" panose="02040503050406030204" pitchFamily="18" charset="0"/>
              </a:rPr>
              <a:t>2+</a:t>
            </a:r>
            <a:r>
              <a:rPr lang="en-US" i="0" dirty="0">
                <a:latin typeface="+mj-lt"/>
                <a:ea typeface="Cambria Math" panose="02040503050406030204" pitchFamily="18" charset="0"/>
              </a:rPr>
              <a:t>(</a:t>
            </a:r>
            <a:r>
              <a:rPr lang="en-US" i="1" dirty="0">
                <a:latin typeface="+mj-lt"/>
                <a:ea typeface="Cambria Math" panose="02040503050406030204" pitchFamily="18" charset="0"/>
              </a:rPr>
              <a:t>aq</a:t>
            </a:r>
            <a:r>
              <a:rPr lang="en-US" i="0" dirty="0">
                <a:latin typeface="+mj-lt"/>
                <a:ea typeface="Cambria Math" panose="02040503050406030204" pitchFamily="18" charset="0"/>
              </a:rPr>
              <a:t>)+Cu(</a:t>
            </a:r>
            <a:r>
              <a:rPr lang="en-US" i="1" dirty="0">
                <a:latin typeface="+mj-lt"/>
                <a:ea typeface="Cambria Math" panose="02040503050406030204" pitchFamily="18" charset="0"/>
              </a:rPr>
              <a:t>s</a:t>
            </a:r>
            <a:r>
              <a:rPr lang="en-US" i="0" dirty="0">
                <a:latin typeface="+mj-lt"/>
                <a:ea typeface="Cambria Math" panose="02040503050406030204" pitchFamily="18" charset="0"/>
              </a:rPr>
              <a:t>)</a:t>
            </a:r>
            <a:endParaRPr lang="en-US" dirty="0"/>
          </a:p>
          <a:p>
            <a:pPr>
              <a:spcAft>
                <a:spcPts val="3000"/>
              </a:spcAft>
            </a:pPr>
            <a:r>
              <a:rPr lang="en-US" dirty="0"/>
              <a:t>In this process, zinc atoms are </a:t>
            </a:r>
            <a:r>
              <a:rPr lang="en-US" i="1" dirty="0"/>
              <a:t>oxidized </a:t>
            </a:r>
            <a:r>
              <a:rPr lang="en-US" dirty="0"/>
              <a:t>(they lose electrons) and copper ions are </a:t>
            </a:r>
            <a:r>
              <a:rPr lang="en-US" i="1" dirty="0"/>
              <a:t>reduced </a:t>
            </a:r>
            <a:r>
              <a:rPr lang="en-US" dirty="0"/>
              <a:t>(they gain electrons).</a:t>
            </a:r>
          </a:p>
        </p:txBody>
      </p:sp>
    </p:spTree>
    <p:extLst>
      <p:ext uri="{BB962C8B-B14F-4D97-AF65-F5344CB8AC3E}">
        <p14:creationId xmlns:p14="http://schemas.microsoft.com/office/powerpoint/2010/main" val="3527618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2</a:t>
            </a:r>
            <a:endParaRPr lang="en-IN" dirty="0">
              <a:solidFill>
                <a:srgbClr val="B60000"/>
              </a:solidFill>
            </a:endParaRPr>
          </a:p>
        </p:txBody>
      </p:sp>
      <p:sp>
        <p:nvSpPr>
          <p:cNvPr id="3" name="Content Placeholder 2"/>
          <p:cNvSpPr>
            <a:spLocks noGrp="1"/>
          </p:cNvSpPr>
          <p:nvPr>
            <p:ph idx="1"/>
          </p:nvPr>
        </p:nvSpPr>
        <p:spPr>
          <a:xfrm>
            <a:off x="228600" y="1143000"/>
            <a:ext cx="8686800" cy="1066800"/>
          </a:xfrm>
        </p:spPr>
        <p:txBody>
          <a:bodyPr/>
          <a:lstStyle/>
          <a:p>
            <a:r>
              <a:rPr lang="en-US" dirty="0">
                <a:solidFill>
                  <a:srgbClr val="4F74A7"/>
                </a:solidFill>
              </a:rPr>
              <a:t>Oxidation Numbers</a:t>
            </a:r>
          </a:p>
          <a:p>
            <a:r>
              <a:rPr lang="en-US" sz="2600" dirty="0">
                <a:solidFill>
                  <a:prstClr val="black"/>
                </a:solidFill>
              </a:rPr>
              <a:t>Redox half-reactions:</a:t>
            </a:r>
          </a:p>
        </p:txBody>
      </p:sp>
      <p:graphicFrame>
        <p:nvGraphicFramePr>
          <p:cNvPr id="9" name="Object 3"/>
          <p:cNvGraphicFramePr>
            <a:graphicFrameLocks noChangeAspect="1"/>
          </p:cNvGraphicFramePr>
          <p:nvPr>
            <p:extLst>
              <p:ext uri="{D42A27DB-BD31-4B8C-83A1-F6EECF244321}">
                <p14:modId xmlns:p14="http://schemas.microsoft.com/office/powerpoint/2010/main" val="1053421754"/>
              </p:ext>
            </p:extLst>
          </p:nvPr>
        </p:nvGraphicFramePr>
        <p:xfrm>
          <a:off x="3276600" y="2346960"/>
          <a:ext cx="2971800" cy="495300"/>
        </p:xfrm>
        <a:graphic>
          <a:graphicData uri="http://schemas.openxmlformats.org/presentationml/2006/ole">
            <mc:AlternateContent xmlns:mc="http://schemas.openxmlformats.org/markup-compatibility/2006">
              <mc:Choice xmlns:v="urn:schemas-microsoft-com:vml" Requires="v">
                <p:oleObj spid="_x0000_s52809" name="Equation" r:id="rId3" imgW="1447560" imgH="241200" progId="Equation.DSMT4">
                  <p:embed/>
                </p:oleObj>
              </mc:Choice>
              <mc:Fallback>
                <p:oleObj name="Equation" r:id="rId3" imgW="1447560" imgH="241200" progId="Equation.DSMT4">
                  <p:embed/>
                  <p:pic>
                    <p:nvPicPr>
                      <p:cNvPr id="0" name=""/>
                      <p:cNvPicPr/>
                      <p:nvPr/>
                    </p:nvPicPr>
                    <p:blipFill>
                      <a:blip r:embed="rId4"/>
                      <a:stretch>
                        <a:fillRect/>
                      </a:stretch>
                    </p:blipFill>
                    <p:spPr>
                      <a:xfrm>
                        <a:off x="3276600" y="2346960"/>
                        <a:ext cx="2971800" cy="495300"/>
                      </a:xfrm>
                      <a:prstGeom prst="rect">
                        <a:avLst/>
                      </a:prstGeom>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181731655"/>
              </p:ext>
            </p:extLst>
          </p:nvPr>
        </p:nvGraphicFramePr>
        <p:xfrm>
          <a:off x="2133600" y="2979420"/>
          <a:ext cx="3390900" cy="511326"/>
        </p:xfrm>
        <a:graphic>
          <a:graphicData uri="http://schemas.openxmlformats.org/presentationml/2006/ole">
            <mc:AlternateContent xmlns:mc="http://schemas.openxmlformats.org/markup-compatibility/2006">
              <mc:Choice xmlns:v="urn:schemas-microsoft-com:vml" Requires="v">
                <p:oleObj spid="_x0000_s52810" name="Equation" r:id="rId5" imgW="1600200" imgH="241200" progId="Equation.DSMT4">
                  <p:embed/>
                </p:oleObj>
              </mc:Choice>
              <mc:Fallback>
                <p:oleObj name="Equation" r:id="rId5" imgW="1600200" imgH="241200" progId="Equation.DSMT4">
                  <p:embed/>
                  <p:pic>
                    <p:nvPicPr>
                      <p:cNvPr id="0" name=""/>
                      <p:cNvPicPr/>
                      <p:nvPr/>
                    </p:nvPicPr>
                    <p:blipFill>
                      <a:blip r:embed="rId6"/>
                      <a:stretch>
                        <a:fillRect/>
                      </a:stretch>
                    </p:blipFill>
                    <p:spPr>
                      <a:xfrm>
                        <a:off x="2133600" y="2979420"/>
                        <a:ext cx="3390900" cy="511326"/>
                      </a:xfrm>
                      <a:prstGeom prst="rect">
                        <a:avLst/>
                      </a:prstGeom>
                    </p:spPr>
                  </p:pic>
                </p:oleObj>
              </mc:Fallback>
            </mc:AlternateContent>
          </a:graphicData>
        </a:graphic>
      </p:graphicFrame>
      <p:cxnSp>
        <p:nvCxnSpPr>
          <p:cNvPr id="15" name="Straight Connector 5" descr="Equals">
            <a:extLst>
              <a:ext uri="{C183D7F6-B498-43B3-948B-1728B52AA6E4}">
                <adec:decorative xmlns:adec="http://schemas.microsoft.com/office/drawing/2017/decorative" val="1"/>
              </a:ext>
            </a:extLst>
          </p:cNvPr>
          <p:cNvCxnSpPr/>
          <p:nvPr/>
        </p:nvCxnSpPr>
        <p:spPr>
          <a:xfrm>
            <a:off x="1104900" y="3490746"/>
            <a:ext cx="6934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Object 6"/>
          <p:cNvGraphicFramePr>
            <a:graphicFrameLocks noChangeAspect="1"/>
          </p:cNvGraphicFramePr>
          <p:nvPr>
            <p:extLst>
              <p:ext uri="{D42A27DB-BD31-4B8C-83A1-F6EECF244321}">
                <p14:modId xmlns:p14="http://schemas.microsoft.com/office/powerpoint/2010/main" val="1241657941"/>
              </p:ext>
            </p:extLst>
          </p:nvPr>
        </p:nvGraphicFramePr>
        <p:xfrm>
          <a:off x="1663700" y="3631321"/>
          <a:ext cx="6184900" cy="481611"/>
        </p:xfrm>
        <a:graphic>
          <a:graphicData uri="http://schemas.openxmlformats.org/presentationml/2006/ole">
            <mc:AlternateContent xmlns:mc="http://schemas.openxmlformats.org/markup-compatibility/2006">
              <mc:Choice xmlns:v="urn:schemas-microsoft-com:vml" Requires="v">
                <p:oleObj spid="_x0000_s52811" name="Equation" r:id="rId7" imgW="3098520" imgH="241200" progId="Equation.DSMT4">
                  <p:embed/>
                </p:oleObj>
              </mc:Choice>
              <mc:Fallback>
                <p:oleObj name="Equation" r:id="rId7" imgW="3098520" imgH="241200" progId="Equation.DSMT4">
                  <p:embed/>
                  <p:pic>
                    <p:nvPicPr>
                      <p:cNvPr id="0" name=""/>
                      <p:cNvPicPr/>
                      <p:nvPr/>
                    </p:nvPicPr>
                    <p:blipFill>
                      <a:blip r:embed="rId8"/>
                      <a:stretch>
                        <a:fillRect/>
                      </a:stretch>
                    </p:blipFill>
                    <p:spPr>
                      <a:xfrm>
                        <a:off x="1663700" y="3631321"/>
                        <a:ext cx="6184900" cy="481611"/>
                      </a:xfrm>
                      <a:prstGeom prst="rect">
                        <a:avLst/>
                      </a:prstGeom>
                    </p:spPr>
                  </p:pic>
                </p:oleObj>
              </mc:Fallback>
            </mc:AlternateContent>
          </a:graphicData>
        </a:graphic>
      </p:graphicFrame>
      <p:sp>
        <p:nvSpPr>
          <p:cNvPr id="6" name="Content Placeholder 7"/>
          <p:cNvSpPr>
            <a:spLocks noGrp="1"/>
          </p:cNvSpPr>
          <p:nvPr>
            <p:ph idx="10"/>
          </p:nvPr>
        </p:nvSpPr>
        <p:spPr>
          <a:xfrm>
            <a:off x="320040" y="4260366"/>
            <a:ext cx="8686800" cy="2103120"/>
          </a:xfrm>
        </p:spPr>
        <p:txBody>
          <a:bodyPr/>
          <a:lstStyle/>
          <a:p>
            <a:pPr>
              <a:spcBef>
                <a:spcPts val="0"/>
              </a:spcBef>
            </a:pPr>
            <a:r>
              <a:rPr lang="en-US" sz="2600" b="1" i="1" dirty="0"/>
              <a:t>Oxidation </a:t>
            </a:r>
            <a:r>
              <a:rPr lang="en-US" sz="2600" dirty="0"/>
              <a:t>is the </a:t>
            </a:r>
            <a:r>
              <a:rPr lang="en-US" sz="2600" i="1" dirty="0"/>
              <a:t>loss </a:t>
            </a:r>
            <a:r>
              <a:rPr lang="en-US" sz="2600" dirty="0"/>
              <a:t>of electrons, and the </a:t>
            </a:r>
            <a:r>
              <a:rPr lang="en-US" sz="2600" i="1" dirty="0"/>
              <a:t>gain </a:t>
            </a:r>
            <a:r>
              <a:rPr lang="en-US" sz="2600" dirty="0"/>
              <a:t>of electrons is called </a:t>
            </a:r>
            <a:r>
              <a:rPr lang="en-US" sz="2600" b="1" i="1" dirty="0"/>
              <a:t>reduction. </a:t>
            </a:r>
          </a:p>
          <a:p>
            <a:pPr>
              <a:spcBef>
                <a:spcPts val="0"/>
              </a:spcBef>
            </a:pPr>
            <a:r>
              <a:rPr lang="en-US" sz="2600" dirty="0"/>
              <a:t>Zn is called the </a:t>
            </a:r>
            <a:r>
              <a:rPr lang="en-US" sz="2600" b="1" i="1" dirty="0"/>
              <a:t>reducing agent </a:t>
            </a:r>
            <a:r>
              <a:rPr lang="en-US" sz="2600" dirty="0"/>
              <a:t>because it donates electrons, causing Cu</a:t>
            </a:r>
            <a:r>
              <a:rPr lang="en-US" sz="2600" baseline="30000" dirty="0"/>
              <a:t>2+</a:t>
            </a:r>
            <a:r>
              <a:rPr lang="en-US" sz="2600" dirty="0"/>
              <a:t> to be reduced. Cu</a:t>
            </a:r>
            <a:r>
              <a:rPr lang="en-US" sz="2600" baseline="30000" dirty="0"/>
              <a:t>2+</a:t>
            </a:r>
            <a:r>
              <a:rPr lang="en-US" sz="2600" dirty="0"/>
              <a:t> is called the </a:t>
            </a:r>
            <a:r>
              <a:rPr lang="en-US" sz="2600" b="1" i="1" dirty="0"/>
              <a:t>oxidizing agent</a:t>
            </a:r>
            <a:r>
              <a:rPr lang="en-US" sz="2600" dirty="0"/>
              <a:t> because it accepts electrons, causing Zn to be oxidized. </a:t>
            </a:r>
          </a:p>
        </p:txBody>
      </p:sp>
    </p:spTree>
    <p:extLst>
      <p:ext uri="{BB962C8B-B14F-4D97-AF65-F5344CB8AC3E}">
        <p14:creationId xmlns:p14="http://schemas.microsoft.com/office/powerpoint/2010/main" val="3737444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3</a:t>
            </a:r>
            <a:endParaRPr lang="en-IN" dirty="0">
              <a:solidFill>
                <a:srgbClr val="B60000"/>
              </a:solidFill>
            </a:endParaRPr>
          </a:p>
        </p:txBody>
      </p:sp>
      <p:sp>
        <p:nvSpPr>
          <p:cNvPr id="3" name="Content Placeholder 2"/>
          <p:cNvSpPr>
            <a:spLocks noGrp="1"/>
          </p:cNvSpPr>
          <p:nvPr>
            <p:ph idx="1"/>
          </p:nvPr>
        </p:nvSpPr>
        <p:spPr>
          <a:xfrm>
            <a:off x="228600" y="1143000"/>
            <a:ext cx="8686800" cy="5410200"/>
          </a:xfrm>
        </p:spPr>
        <p:txBody>
          <a:bodyPr/>
          <a:lstStyle/>
          <a:p>
            <a:r>
              <a:rPr lang="en-IN" dirty="0">
                <a:solidFill>
                  <a:srgbClr val="4F74A7"/>
                </a:solidFill>
              </a:rPr>
              <a:t>Oxidation Numbers</a:t>
            </a:r>
          </a:p>
          <a:p>
            <a:pPr algn="ctr"/>
            <a:r>
              <a:rPr lang="en-US" i="0" dirty="0">
                <a:latin typeface="+mj-lt"/>
              </a:rPr>
              <a:t>H</a:t>
            </a:r>
            <a:r>
              <a:rPr lang="en-US" i="0" baseline="-25000" dirty="0">
                <a:latin typeface="+mj-lt"/>
              </a:rPr>
              <a:t>2</a:t>
            </a:r>
            <a:r>
              <a:rPr lang="en-US" i="0" dirty="0">
                <a:latin typeface="+mj-lt"/>
              </a:rPr>
              <a:t>(</a:t>
            </a:r>
            <a:r>
              <a:rPr lang="en-US" i="1" dirty="0">
                <a:latin typeface="+mj-lt"/>
              </a:rPr>
              <a:t>g</a:t>
            </a:r>
            <a:r>
              <a:rPr lang="en-US" i="0" dirty="0">
                <a:latin typeface="+mj-lt"/>
              </a:rPr>
              <a:t>)+F</a:t>
            </a:r>
            <a:r>
              <a:rPr lang="en-US" i="0" baseline="-25000" dirty="0">
                <a:latin typeface="+mj-lt"/>
              </a:rPr>
              <a:t>2</a:t>
            </a:r>
            <a:r>
              <a:rPr lang="en-US" i="0" dirty="0">
                <a:latin typeface="+mj-lt"/>
              </a:rPr>
              <a:t>(</a:t>
            </a:r>
            <a:r>
              <a:rPr lang="en-US" i="1" dirty="0">
                <a:latin typeface="+mj-lt"/>
              </a:rPr>
              <a:t>g</a:t>
            </a:r>
            <a:r>
              <a:rPr lang="en-US" i="0" dirty="0">
                <a:latin typeface="+mj-lt"/>
              </a:rPr>
              <a:t>)⟶2</a:t>
            </a:r>
            <a:r>
              <a:rPr lang="en-US" i="0" dirty="0">
                <a:latin typeface="+mj-lt"/>
                <a:ea typeface="Cambria Math" panose="02040503050406030204" pitchFamily="18" charset="0"/>
              </a:rPr>
              <a:t>HF(</a:t>
            </a:r>
            <a:r>
              <a:rPr lang="en-US" i="1" dirty="0">
                <a:latin typeface="+mj-lt"/>
                <a:ea typeface="Cambria Math" panose="02040503050406030204" pitchFamily="18" charset="0"/>
              </a:rPr>
              <a:t>g</a:t>
            </a:r>
            <a:r>
              <a:rPr lang="en-US" i="0" dirty="0">
                <a:latin typeface="+mj-lt"/>
                <a:ea typeface="Cambria Math" panose="02040503050406030204" pitchFamily="18" charset="0"/>
              </a:rPr>
              <a:t>)</a:t>
            </a:r>
            <a:endParaRPr lang="en-US" dirty="0"/>
          </a:p>
          <a:p>
            <a:pPr>
              <a:spcAft>
                <a:spcPts val="1000"/>
              </a:spcAft>
            </a:pPr>
            <a:r>
              <a:rPr lang="en-US" dirty="0"/>
              <a:t>Fluorine does not gain an electron per se— and hydrogen does not lose one. </a:t>
            </a:r>
            <a:endParaRPr lang="en-US" sz="1400" dirty="0"/>
          </a:p>
          <a:p>
            <a:pPr>
              <a:spcAft>
                <a:spcPts val="1000"/>
              </a:spcAft>
            </a:pPr>
            <a:r>
              <a:rPr lang="en-US" dirty="0"/>
              <a:t>Experimental evidence shows, however, that there is a partial transfer of electrons from H to F.</a:t>
            </a:r>
            <a:endParaRPr lang="en-US" sz="1400" dirty="0"/>
          </a:p>
          <a:p>
            <a:pPr>
              <a:spcAft>
                <a:spcPts val="1000"/>
              </a:spcAft>
            </a:pPr>
            <a:r>
              <a:rPr lang="en-US" dirty="0"/>
              <a:t>Oxidation Numbers provide us with a way to “balance the books” with regard to electrons in a chemical equation. The </a:t>
            </a:r>
            <a:r>
              <a:rPr lang="en-US" b="1" i="1" dirty="0"/>
              <a:t>oxidation number, </a:t>
            </a:r>
            <a:r>
              <a:rPr lang="en-US" dirty="0"/>
              <a:t>also called the </a:t>
            </a:r>
            <a:r>
              <a:rPr lang="en-US" b="1" i="1" dirty="0"/>
              <a:t>oxidation state, </a:t>
            </a:r>
            <a:r>
              <a:rPr lang="en-US" dirty="0"/>
              <a:t>is the charge an atom would have </a:t>
            </a:r>
            <a:r>
              <a:rPr lang="en-US" i="1" dirty="0"/>
              <a:t>if </a:t>
            </a:r>
            <a:r>
              <a:rPr lang="en-US" dirty="0"/>
              <a:t>electrons were transferred completely. </a:t>
            </a:r>
          </a:p>
        </p:txBody>
      </p:sp>
    </p:spTree>
    <p:extLst>
      <p:ext uri="{BB962C8B-B14F-4D97-AF65-F5344CB8AC3E}">
        <p14:creationId xmlns:p14="http://schemas.microsoft.com/office/powerpoint/2010/main" val="1353539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4</a:t>
            </a:r>
            <a:endParaRPr lang="en-IN" dirty="0">
              <a:solidFill>
                <a:srgbClr val="C00000"/>
              </a:solidFill>
            </a:endParaRPr>
          </a:p>
        </p:txBody>
      </p:sp>
      <p:sp>
        <p:nvSpPr>
          <p:cNvPr id="3" name="Content Placeholder 2"/>
          <p:cNvSpPr>
            <a:spLocks noGrp="1"/>
          </p:cNvSpPr>
          <p:nvPr>
            <p:ph idx="1"/>
          </p:nvPr>
        </p:nvSpPr>
        <p:spPr>
          <a:xfrm>
            <a:off x="228600" y="1143000"/>
            <a:ext cx="8686800" cy="533400"/>
          </a:xfrm>
        </p:spPr>
        <p:txBody>
          <a:bodyPr/>
          <a:lstStyle/>
          <a:p>
            <a:r>
              <a:rPr lang="en-US" dirty="0">
                <a:solidFill>
                  <a:srgbClr val="4F74A7"/>
                </a:solidFill>
              </a:rPr>
              <a:t>Oxidation Numbers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60974078"/>
              </p:ext>
            </p:extLst>
          </p:nvPr>
        </p:nvGraphicFramePr>
        <p:xfrm>
          <a:off x="2159228" y="1838960"/>
          <a:ext cx="4825544" cy="2468880"/>
        </p:xfrm>
        <a:graphic>
          <a:graphicData uri="http://schemas.openxmlformats.org/presentationml/2006/ole">
            <mc:AlternateContent xmlns:mc="http://schemas.openxmlformats.org/markup-compatibility/2006">
              <mc:Choice xmlns:v="urn:schemas-microsoft-com:vml" Requires="v">
                <p:oleObj spid="_x0000_s64524" name="Equation" r:id="rId3" imgW="1638000" imgH="838080" progId="Equation.DSMT4">
                  <p:embed/>
                </p:oleObj>
              </mc:Choice>
              <mc:Fallback>
                <p:oleObj name="Equation" r:id="rId3" imgW="1638000" imgH="838080" progId="Equation.DSMT4">
                  <p:embed/>
                  <p:pic>
                    <p:nvPicPr>
                      <p:cNvPr id="0" name=""/>
                      <p:cNvPicPr/>
                      <p:nvPr/>
                    </p:nvPicPr>
                    <p:blipFill>
                      <a:blip r:embed="rId4"/>
                      <a:stretch>
                        <a:fillRect/>
                      </a:stretch>
                    </p:blipFill>
                    <p:spPr>
                      <a:xfrm>
                        <a:off x="2159228" y="1838960"/>
                        <a:ext cx="4825544" cy="2468880"/>
                      </a:xfrm>
                      <a:prstGeom prst="rect">
                        <a:avLst/>
                      </a:prstGeom>
                    </p:spPr>
                  </p:pic>
                </p:oleObj>
              </mc:Fallback>
            </mc:AlternateContent>
          </a:graphicData>
        </a:graphic>
      </p:graphicFrame>
      <p:sp>
        <p:nvSpPr>
          <p:cNvPr id="5" name="Content Placeholder 4"/>
          <p:cNvSpPr>
            <a:spLocks noGrp="1"/>
          </p:cNvSpPr>
          <p:nvPr>
            <p:ph idx="10"/>
          </p:nvPr>
        </p:nvSpPr>
        <p:spPr>
          <a:xfrm>
            <a:off x="228600" y="4572000"/>
            <a:ext cx="8686800" cy="1798320"/>
          </a:xfrm>
        </p:spPr>
        <p:txBody>
          <a:bodyPr/>
          <a:lstStyle/>
          <a:p>
            <a:r>
              <a:rPr lang="en-US" dirty="0">
                <a:solidFill>
                  <a:prstClr val="black"/>
                </a:solidFill>
              </a:rPr>
              <a:t>The elements that show an </a:t>
            </a:r>
            <a:r>
              <a:rPr lang="en-US" i="1" dirty="0">
                <a:solidFill>
                  <a:prstClr val="black"/>
                </a:solidFill>
              </a:rPr>
              <a:t>increase </a:t>
            </a:r>
            <a:r>
              <a:rPr lang="en-US" dirty="0">
                <a:solidFill>
                  <a:prstClr val="black"/>
                </a:solidFill>
              </a:rPr>
              <a:t>in oxidation number—hydrogen in the preceding examples— are oxidized, whereas the elements that show a </a:t>
            </a:r>
            <a:r>
              <a:rPr lang="en-US" i="1" dirty="0">
                <a:solidFill>
                  <a:prstClr val="black"/>
                </a:solidFill>
              </a:rPr>
              <a:t>decrease </a:t>
            </a:r>
            <a:r>
              <a:rPr lang="en-US" dirty="0">
                <a:solidFill>
                  <a:prstClr val="black"/>
                </a:solidFill>
              </a:rPr>
              <a:t>in oxidation number—fluorine and nitrogen—are reduced.</a:t>
            </a:r>
            <a:endParaRPr lang="en-US" dirty="0"/>
          </a:p>
        </p:txBody>
      </p:sp>
    </p:spTree>
    <p:extLst>
      <p:ext uri="{BB962C8B-B14F-4D97-AF65-F5344CB8AC3E}">
        <p14:creationId xmlns:p14="http://schemas.microsoft.com/office/powerpoint/2010/main" val="1372660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5</a:t>
            </a:r>
            <a:endParaRPr lang="en-IN" dirty="0">
              <a:solidFill>
                <a:srgbClr val="B60000"/>
              </a:solidFill>
            </a:endParaRPr>
          </a:p>
        </p:txBody>
      </p:sp>
      <p:sp>
        <p:nvSpPr>
          <p:cNvPr id="3" name="Content Placeholder 2"/>
          <p:cNvSpPr>
            <a:spLocks noGrp="1"/>
          </p:cNvSpPr>
          <p:nvPr>
            <p:ph idx="1"/>
          </p:nvPr>
        </p:nvSpPr>
        <p:spPr>
          <a:xfrm>
            <a:off x="228600" y="1143000"/>
            <a:ext cx="8686800" cy="3581400"/>
          </a:xfrm>
        </p:spPr>
        <p:txBody>
          <a:bodyPr/>
          <a:lstStyle/>
          <a:p>
            <a:r>
              <a:rPr lang="en-US" dirty="0">
                <a:solidFill>
                  <a:srgbClr val="4F74A7"/>
                </a:solidFill>
              </a:rPr>
              <a:t>Oxidation Numbers</a:t>
            </a:r>
          </a:p>
          <a:p>
            <a:pPr>
              <a:spcAft>
                <a:spcPts val="3000"/>
              </a:spcAft>
            </a:pPr>
            <a:r>
              <a:rPr lang="en-US" dirty="0"/>
              <a:t>Because compounds are electrically neutral, the Oxidation Numbers in any compound will sum to zero. </a:t>
            </a:r>
          </a:p>
          <a:p>
            <a:pPr>
              <a:spcAft>
                <a:spcPts val="3000"/>
              </a:spcAft>
            </a:pPr>
            <a:r>
              <a:rPr lang="en-US" dirty="0"/>
              <a:t>For a polyatomic ion, Oxidation Numbers must sum to the charge on the ion. (The oxidation number of a monatomic ion is equal to its charge.)</a:t>
            </a:r>
            <a:endParaRPr lang="en-US" dirty="0">
              <a:solidFill>
                <a:prstClr val="black"/>
              </a:solidFill>
            </a:endParaRPr>
          </a:p>
        </p:txBody>
      </p:sp>
    </p:spTree>
    <p:extLst>
      <p:ext uri="{BB962C8B-B14F-4D97-AF65-F5344CB8AC3E}">
        <p14:creationId xmlns:p14="http://schemas.microsoft.com/office/powerpoint/2010/main" val="387304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6</a:t>
            </a:r>
            <a:endParaRPr lang="en-IN" dirty="0">
              <a:solidFill>
                <a:srgbClr val="B60000"/>
              </a:solidFill>
            </a:endParaRPr>
          </a:p>
        </p:txBody>
      </p:sp>
      <p:sp>
        <p:nvSpPr>
          <p:cNvPr id="3" name="Content Placeholder 2"/>
          <p:cNvSpPr>
            <a:spLocks noGrp="1"/>
          </p:cNvSpPr>
          <p:nvPr>
            <p:ph idx="1"/>
          </p:nvPr>
        </p:nvSpPr>
        <p:spPr>
          <a:xfrm>
            <a:off x="228600" y="1143000"/>
            <a:ext cx="8686800" cy="5410200"/>
          </a:xfrm>
        </p:spPr>
        <p:txBody>
          <a:bodyPr/>
          <a:lstStyle/>
          <a:p>
            <a:r>
              <a:rPr lang="en-US" dirty="0">
                <a:solidFill>
                  <a:srgbClr val="4F74A7"/>
                </a:solidFill>
              </a:rPr>
              <a:t>Oxidation Numbers</a:t>
            </a:r>
          </a:p>
          <a:p>
            <a:pPr>
              <a:spcAft>
                <a:spcPts val="1000"/>
              </a:spcAft>
            </a:pPr>
            <a:r>
              <a:rPr lang="en-US" dirty="0"/>
              <a:t>The following guidelines will help you assign Oxidation Numbers. There are essentially two rules: </a:t>
            </a:r>
          </a:p>
          <a:p>
            <a:pPr marL="514350" indent="-514350">
              <a:spcAft>
                <a:spcPts val="1000"/>
              </a:spcAft>
              <a:buAutoNum type="arabicPeriod"/>
            </a:pPr>
            <a:r>
              <a:rPr lang="en-US" dirty="0"/>
              <a:t>The oxidation number of any element, in its elemental form, is zero. </a:t>
            </a:r>
          </a:p>
          <a:p>
            <a:pPr marL="514350" indent="-514350">
              <a:spcAft>
                <a:spcPts val="1000"/>
              </a:spcAft>
              <a:buAutoNum type="arabicPeriod"/>
            </a:pPr>
            <a:r>
              <a:rPr lang="en-US" dirty="0"/>
              <a:t>The Oxidation Numbers in any chemical species must sum to the overall charge on the species. Oxidation Numbers must sum to zero for any molecule and must sum to the charge on any polyatomic ion. The oxidation number of a monatomic ion is equal to the charge on the ion. </a:t>
            </a:r>
            <a:endParaRPr lang="en-US" dirty="0">
              <a:solidFill>
                <a:prstClr val="black"/>
              </a:solidFill>
            </a:endParaRPr>
          </a:p>
        </p:txBody>
      </p:sp>
    </p:spTree>
    <p:extLst>
      <p:ext uri="{BB962C8B-B14F-4D97-AF65-F5344CB8AC3E}">
        <p14:creationId xmlns:p14="http://schemas.microsoft.com/office/powerpoint/2010/main" val="63840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solidFill>
                  <a:schemeClr val="bg1"/>
                </a:solidFill>
              </a:rPr>
              <a:t>4.1</a:t>
            </a:r>
            <a:r>
              <a:rPr lang="en-US" dirty="0"/>
              <a:t>	</a:t>
            </a:r>
            <a:r>
              <a:rPr lang="en-US" dirty="0">
                <a:solidFill>
                  <a:srgbClr val="B60000"/>
                </a:solidFill>
              </a:rPr>
              <a:t>General Properties of Aqueous Solutions</a:t>
            </a:r>
            <a:r>
              <a:rPr lang="en-US" sz="1200" dirty="0">
                <a:solidFill>
                  <a:srgbClr val="B60000"/>
                </a:solidFill>
              </a:rPr>
              <a:t> 2</a:t>
            </a:r>
          </a:p>
        </p:txBody>
      </p:sp>
      <p:sp>
        <p:nvSpPr>
          <p:cNvPr id="3" name="Content Placeholder 2"/>
          <p:cNvSpPr>
            <a:spLocks noGrp="1"/>
          </p:cNvSpPr>
          <p:nvPr>
            <p:ph idx="1"/>
          </p:nvPr>
        </p:nvSpPr>
        <p:spPr>
          <a:xfrm>
            <a:off x="228600" y="1143000"/>
            <a:ext cx="8686800" cy="4114800"/>
          </a:xfrm>
        </p:spPr>
        <p:txBody>
          <a:bodyPr/>
          <a:lstStyle/>
          <a:p>
            <a:pPr>
              <a:spcBef>
                <a:spcPts val="0"/>
              </a:spcBef>
            </a:pPr>
            <a:r>
              <a:rPr lang="en-US" dirty="0">
                <a:solidFill>
                  <a:srgbClr val="376092"/>
                </a:solidFill>
              </a:rPr>
              <a:t>Electrolytes and Nonelectrolytes</a:t>
            </a:r>
          </a:p>
          <a:p>
            <a:pPr>
              <a:spcBef>
                <a:spcPts val="0"/>
              </a:spcBef>
            </a:pPr>
            <a:r>
              <a:rPr lang="en-US" dirty="0"/>
              <a:t>An </a:t>
            </a:r>
            <a:r>
              <a:rPr lang="en-US" b="1" i="1" dirty="0"/>
              <a:t>electrolyte </a:t>
            </a:r>
            <a:r>
              <a:rPr lang="en-US" dirty="0"/>
              <a:t>is a substance that dissolves in water to yield a solution that conducts electricity. </a:t>
            </a:r>
            <a:endParaRPr lang="en-US" sz="1400" dirty="0"/>
          </a:p>
          <a:p>
            <a:pPr>
              <a:spcBef>
                <a:spcPts val="0"/>
              </a:spcBef>
            </a:pPr>
            <a:r>
              <a:rPr lang="en-US" dirty="0"/>
              <a:t>By contrast, a </a:t>
            </a:r>
            <a:r>
              <a:rPr lang="en-US" b="1" i="1" dirty="0"/>
              <a:t>nonelectrolyte </a:t>
            </a:r>
            <a:r>
              <a:rPr lang="en-US" dirty="0"/>
              <a:t>is a substance that dissolves in water to yield a solution that does </a:t>
            </a:r>
            <a:r>
              <a:rPr lang="en-US" i="1" dirty="0"/>
              <a:t>not </a:t>
            </a:r>
            <a:r>
              <a:rPr lang="en-US" dirty="0"/>
              <a:t>conduct electricity. </a:t>
            </a:r>
            <a:endParaRPr lang="en-US" sz="1400" dirty="0"/>
          </a:p>
          <a:p>
            <a:pPr>
              <a:spcBef>
                <a:spcPts val="0"/>
              </a:spcBef>
            </a:pPr>
            <a:r>
              <a:rPr lang="en-US" dirty="0"/>
              <a:t>The difference between an aqueous solution that conducts electricity and one that does not is the presence or absence of </a:t>
            </a:r>
            <a:r>
              <a:rPr lang="en-US" i="1" dirty="0"/>
              <a:t>ions.</a:t>
            </a:r>
          </a:p>
        </p:txBody>
      </p:sp>
      <p:graphicFrame>
        <p:nvGraphicFramePr>
          <p:cNvPr id="2" name="Object 3"/>
          <p:cNvGraphicFramePr>
            <a:graphicFrameLocks noChangeAspect="1"/>
          </p:cNvGraphicFramePr>
          <p:nvPr>
            <p:extLst>
              <p:ext uri="{D42A27DB-BD31-4B8C-83A1-F6EECF244321}">
                <p14:modId xmlns:p14="http://schemas.microsoft.com/office/powerpoint/2010/main" val="3708596347"/>
              </p:ext>
            </p:extLst>
          </p:nvPr>
        </p:nvGraphicFramePr>
        <p:xfrm>
          <a:off x="2694432" y="5334000"/>
          <a:ext cx="4443984" cy="548640"/>
        </p:xfrm>
        <a:graphic>
          <a:graphicData uri="http://schemas.openxmlformats.org/presentationml/2006/ole">
            <mc:AlternateContent xmlns:mc="http://schemas.openxmlformats.org/markup-compatibility/2006">
              <mc:Choice xmlns:v="urn:schemas-microsoft-com:vml" Requires="v">
                <p:oleObj spid="_x0000_s51611" name="Equation" r:id="rId3" imgW="2057400" imgH="253800" progId="Equation.DSMT4">
                  <p:embed/>
                </p:oleObj>
              </mc:Choice>
              <mc:Fallback>
                <p:oleObj name="Equation" r:id="rId3" imgW="2057400" imgH="253800" progId="Equation.DSMT4">
                  <p:embed/>
                  <p:pic>
                    <p:nvPicPr>
                      <p:cNvPr id="0" name=""/>
                      <p:cNvPicPr/>
                      <p:nvPr/>
                    </p:nvPicPr>
                    <p:blipFill>
                      <a:blip r:embed="rId4"/>
                      <a:stretch>
                        <a:fillRect/>
                      </a:stretch>
                    </p:blipFill>
                    <p:spPr>
                      <a:xfrm>
                        <a:off x="2694432" y="5334000"/>
                        <a:ext cx="4443984" cy="54864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01226578"/>
              </p:ext>
            </p:extLst>
          </p:nvPr>
        </p:nvGraphicFramePr>
        <p:xfrm>
          <a:off x="2667000" y="5932124"/>
          <a:ext cx="4498849" cy="548640"/>
        </p:xfrm>
        <a:graphic>
          <a:graphicData uri="http://schemas.openxmlformats.org/presentationml/2006/ole">
            <mc:AlternateContent xmlns:mc="http://schemas.openxmlformats.org/markup-compatibility/2006">
              <mc:Choice xmlns:v="urn:schemas-microsoft-com:vml" Requires="v">
                <p:oleObj spid="_x0000_s51612" name="Equation" r:id="rId5" imgW="2082600" imgH="253800" progId="Equation.DSMT4">
                  <p:embed/>
                </p:oleObj>
              </mc:Choice>
              <mc:Fallback>
                <p:oleObj name="Equation" r:id="rId5" imgW="2082600" imgH="253800" progId="Equation.DSMT4">
                  <p:embed/>
                  <p:pic>
                    <p:nvPicPr>
                      <p:cNvPr id="0" name=""/>
                      <p:cNvPicPr/>
                      <p:nvPr/>
                    </p:nvPicPr>
                    <p:blipFill>
                      <a:blip r:embed="rId6"/>
                      <a:stretch>
                        <a:fillRect/>
                      </a:stretch>
                    </p:blipFill>
                    <p:spPr>
                      <a:xfrm>
                        <a:off x="2667000" y="5932124"/>
                        <a:ext cx="4498849" cy="548640"/>
                      </a:xfrm>
                      <a:prstGeom prst="rect">
                        <a:avLst/>
                      </a:prstGeom>
                    </p:spPr>
                  </p:pic>
                </p:oleObj>
              </mc:Fallback>
            </mc:AlternateContent>
          </a:graphicData>
        </a:graphic>
      </p:graphicFrame>
    </p:spTree>
    <p:extLst>
      <p:ext uri="{BB962C8B-B14F-4D97-AF65-F5344CB8AC3E}">
        <p14:creationId xmlns:p14="http://schemas.microsoft.com/office/powerpoint/2010/main" val="2306630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7</a:t>
            </a:r>
            <a:endParaRPr lang="en-IN" dirty="0">
              <a:solidFill>
                <a:srgbClr val="B60000"/>
              </a:solidFill>
            </a:endParaRPr>
          </a:p>
        </p:txBody>
      </p:sp>
      <p:sp>
        <p:nvSpPr>
          <p:cNvPr id="3" name="Content Placeholder 2"/>
          <p:cNvSpPr>
            <a:spLocks noGrp="1"/>
          </p:cNvSpPr>
          <p:nvPr>
            <p:ph idx="1"/>
          </p:nvPr>
        </p:nvSpPr>
        <p:spPr>
          <a:xfrm>
            <a:off x="228600" y="1143000"/>
            <a:ext cx="8686800" cy="1066800"/>
          </a:xfrm>
        </p:spPr>
        <p:txBody>
          <a:bodyPr/>
          <a:lstStyle/>
          <a:p>
            <a:pPr>
              <a:spcBef>
                <a:spcPts val="0"/>
              </a:spcBef>
            </a:pPr>
            <a:r>
              <a:rPr lang="en-US" sz="2400" dirty="0">
                <a:solidFill>
                  <a:srgbClr val="4F74A7"/>
                </a:solidFill>
              </a:rPr>
              <a:t>Oxidation Numbers</a:t>
            </a:r>
          </a:p>
          <a:p>
            <a:pPr>
              <a:spcBef>
                <a:spcPts val="0"/>
              </a:spcBef>
            </a:pPr>
            <a:r>
              <a:rPr lang="en-US" sz="2000" b="1" dirty="0"/>
              <a:t>TABLE 4.5 </a:t>
            </a:r>
            <a:r>
              <a:rPr lang="en-US" sz="2000" dirty="0"/>
              <a:t>Elements with Reliable Oxidation Numbers in Compounds or Polyatomic Ions</a:t>
            </a:r>
          </a:p>
        </p:txBody>
      </p:sp>
      <p:graphicFrame>
        <p:nvGraphicFramePr>
          <p:cNvPr id="7" name="Table 3"/>
          <p:cNvGraphicFramePr>
            <a:graphicFrameLocks/>
          </p:cNvGraphicFramePr>
          <p:nvPr>
            <p:extLst>
              <p:ext uri="{D42A27DB-BD31-4B8C-83A1-F6EECF244321}">
                <p14:modId xmlns:p14="http://schemas.microsoft.com/office/powerpoint/2010/main" val="4243360300"/>
              </p:ext>
            </p:extLst>
          </p:nvPr>
        </p:nvGraphicFramePr>
        <p:xfrm>
          <a:off x="228600" y="2209800"/>
          <a:ext cx="8686800" cy="41757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303020">
                  <a:extLst>
                    <a:ext uri="{9D8B030D-6E8A-4147-A177-3AD203B41FA5}">
                      <a16:colId xmlns:a16="http://schemas.microsoft.com/office/drawing/2014/main" val="20001"/>
                    </a:ext>
                  </a:extLst>
                </a:gridCol>
                <a:gridCol w="5935980">
                  <a:extLst>
                    <a:ext uri="{9D8B030D-6E8A-4147-A177-3AD203B41FA5}">
                      <a16:colId xmlns:a16="http://schemas.microsoft.com/office/drawing/2014/main" val="20002"/>
                    </a:ext>
                  </a:extLst>
                </a:gridCol>
              </a:tblGrid>
              <a:tr h="510596">
                <a:tc>
                  <a:txBody>
                    <a:bodyPr/>
                    <a:lstStyle/>
                    <a:p>
                      <a:r>
                        <a:rPr lang="en-US" sz="1400" b="1" i="0" u="none" strike="noStrike" kern="1200" baseline="0" dirty="0">
                          <a:solidFill>
                            <a:schemeClr val="tx1"/>
                          </a:solidFill>
                          <a:latin typeface="+mn-lt"/>
                          <a:ea typeface="+mn-ea"/>
                          <a:cs typeface="+mn-cs"/>
                        </a:rPr>
                        <a:t>Element</a:t>
                      </a:r>
                      <a:endParaRPr lang="en-US" sz="1400" dirty="0">
                        <a:solidFill>
                          <a:schemeClr val="tx1"/>
                        </a:solidFill>
                      </a:endParaRPr>
                    </a:p>
                  </a:txBody>
                  <a:tcPr anchor="ctr">
                    <a:solidFill>
                      <a:srgbClr val="E2E3E4"/>
                    </a:solidFill>
                  </a:tcPr>
                </a:tc>
                <a:tc>
                  <a:txBody>
                    <a:bodyPr/>
                    <a:lstStyle/>
                    <a:p>
                      <a:r>
                        <a:rPr lang="en-US" sz="1400" b="1" i="0" u="none" strike="noStrike" kern="1200" baseline="0" dirty="0">
                          <a:solidFill>
                            <a:schemeClr val="tx1"/>
                          </a:solidFill>
                          <a:latin typeface="+mn-lt"/>
                          <a:ea typeface="+mn-ea"/>
                          <a:cs typeface="+mn-cs"/>
                        </a:rPr>
                        <a:t>Oxidation Number</a:t>
                      </a:r>
                      <a:endParaRPr lang="en-US" sz="1400" dirty="0">
                        <a:solidFill>
                          <a:schemeClr val="tx1"/>
                        </a:solidFill>
                      </a:endParaRPr>
                    </a:p>
                  </a:txBody>
                  <a:tcPr anchor="ctr">
                    <a:solidFill>
                      <a:srgbClr val="E2E3E4"/>
                    </a:solidFill>
                  </a:tcPr>
                </a:tc>
                <a:tc>
                  <a:txBody>
                    <a:bodyPr/>
                    <a:lstStyle/>
                    <a:p>
                      <a:r>
                        <a:rPr lang="en-US" sz="1400" b="1" i="0" u="none" strike="noStrike" kern="1200" baseline="0" dirty="0">
                          <a:solidFill>
                            <a:schemeClr val="tx1"/>
                          </a:solidFill>
                          <a:latin typeface="+mn-lt"/>
                          <a:ea typeface="+mn-ea"/>
                          <a:cs typeface="+mn-cs"/>
                        </a:rPr>
                        <a:t>Exceptions</a:t>
                      </a:r>
                      <a:endParaRPr lang="en-US" sz="1400" dirty="0">
                        <a:solidFill>
                          <a:schemeClr val="tx1"/>
                        </a:solidFill>
                      </a:endParaRPr>
                    </a:p>
                  </a:txBody>
                  <a:tcPr anchor="ctr">
                    <a:solidFill>
                      <a:srgbClr val="E2E3E4"/>
                    </a:solidFill>
                  </a:tcPr>
                </a:tc>
                <a:extLst>
                  <a:ext uri="{0D108BD9-81ED-4DB2-BD59-A6C34878D82A}">
                    <a16:rowId xmlns:a16="http://schemas.microsoft.com/office/drawing/2014/main" val="10000"/>
                  </a:ext>
                </a:extLst>
              </a:tr>
              <a:tr h="300350">
                <a:tc>
                  <a:txBody>
                    <a:bodyPr/>
                    <a:lstStyle/>
                    <a:p>
                      <a:r>
                        <a:rPr lang="en-US" sz="1400" b="0" i="0" u="none" strike="noStrike" kern="1200" baseline="0" dirty="0">
                          <a:solidFill>
                            <a:schemeClr val="dk1"/>
                          </a:solidFill>
                          <a:latin typeface="+mn-lt"/>
                          <a:ea typeface="+mn-ea"/>
                          <a:cs typeface="+mn-cs"/>
                        </a:rPr>
                        <a:t>Fluorine</a:t>
                      </a:r>
                      <a:endParaRPr lang="en-US" sz="1400" dirty="0"/>
                    </a:p>
                  </a:txBody>
                  <a:tcPr anchor="ctr">
                    <a:solidFill>
                      <a:srgbClr val="F3F3F4"/>
                    </a:solidFill>
                  </a:tcPr>
                </a:tc>
                <a:tc>
                  <a:txBody>
                    <a:bodyPr/>
                    <a:lstStyle/>
                    <a:p>
                      <a:r>
                        <a:rPr lang="en-US" sz="1400" b="0" i="0" u="none" strike="noStrike" kern="1200" baseline="0" dirty="0">
                          <a:solidFill>
                            <a:schemeClr val="dk1"/>
                          </a:solidFill>
                          <a:latin typeface="+mn-lt"/>
                          <a:ea typeface="+mn-ea"/>
                          <a:cs typeface="+mn-cs"/>
                        </a:rPr>
                        <a:t>−1</a:t>
                      </a:r>
                      <a:endParaRPr lang="en-US" sz="1400" dirty="0"/>
                    </a:p>
                  </a:txBody>
                  <a:tcPr anchor="ctr">
                    <a:solidFill>
                      <a:srgbClr val="F3F3F4"/>
                    </a:solidFill>
                  </a:tcPr>
                </a:tc>
                <a:tc>
                  <a:txBody>
                    <a:bodyPr/>
                    <a:lstStyle/>
                    <a:p>
                      <a:endParaRPr lang="en-US" sz="1400" dirty="0"/>
                    </a:p>
                  </a:txBody>
                  <a:tcPr anchor="ctr">
                    <a:solidFill>
                      <a:srgbClr val="F3F3F4"/>
                    </a:solidFill>
                  </a:tcPr>
                </a:tc>
                <a:extLst>
                  <a:ext uri="{0D108BD9-81ED-4DB2-BD59-A6C34878D82A}">
                    <a16:rowId xmlns:a16="http://schemas.microsoft.com/office/drawing/2014/main" val="10001"/>
                  </a:ext>
                </a:extLst>
              </a:tr>
              <a:tr h="510596">
                <a:tc>
                  <a:txBody>
                    <a:bodyPr/>
                    <a:lstStyle/>
                    <a:p>
                      <a:r>
                        <a:rPr lang="en-US" sz="1400" b="0" i="0" u="none" strike="noStrike" kern="1200" baseline="0" dirty="0">
                          <a:solidFill>
                            <a:schemeClr val="dk1"/>
                          </a:solidFill>
                          <a:latin typeface="+mn-lt"/>
                          <a:ea typeface="+mn-ea"/>
                          <a:cs typeface="+mn-cs"/>
                        </a:rPr>
                        <a:t>Group 1A or 2A metal</a:t>
                      </a:r>
                      <a:endParaRPr lang="en-US" sz="1400" dirty="0"/>
                    </a:p>
                  </a:txBody>
                  <a:tcPr anchor="ctr">
                    <a:solidFill>
                      <a:srgbClr val="F3F3F4"/>
                    </a:solidFill>
                  </a:tcPr>
                </a:tc>
                <a:tc>
                  <a:txBody>
                    <a:bodyPr/>
                    <a:lstStyle/>
                    <a:p>
                      <a:r>
                        <a:rPr lang="en-US" sz="1400" b="0" i="0" u="none" strike="noStrike" kern="1200" baseline="0" dirty="0">
                          <a:solidFill>
                            <a:schemeClr val="dk1"/>
                          </a:solidFill>
                          <a:latin typeface="+mn-lt"/>
                          <a:ea typeface="+mn-ea"/>
                          <a:cs typeface="+mn-cs"/>
                        </a:rPr>
                        <a:t>+ 1 or + 2, respectively</a:t>
                      </a:r>
                      <a:endParaRPr lang="en-US" sz="1400" dirty="0"/>
                    </a:p>
                  </a:txBody>
                  <a:tcPr anchor="ctr">
                    <a:solidFill>
                      <a:srgbClr val="F3F3F4"/>
                    </a:solidFill>
                  </a:tcPr>
                </a:tc>
                <a:tc>
                  <a:txBody>
                    <a:bodyPr/>
                    <a:lstStyle/>
                    <a:p>
                      <a:endParaRPr lang="en-US" sz="1400" dirty="0"/>
                    </a:p>
                  </a:txBody>
                  <a:tcPr anchor="ctr">
                    <a:solidFill>
                      <a:srgbClr val="F3F3F4"/>
                    </a:solidFill>
                  </a:tcPr>
                </a:tc>
                <a:extLst>
                  <a:ext uri="{0D108BD9-81ED-4DB2-BD59-A6C34878D82A}">
                    <a16:rowId xmlns:a16="http://schemas.microsoft.com/office/drawing/2014/main" val="10002"/>
                  </a:ext>
                </a:extLst>
              </a:tr>
              <a:tr h="510596">
                <a:tc>
                  <a:txBody>
                    <a:bodyPr/>
                    <a:lstStyle/>
                    <a:p>
                      <a:r>
                        <a:rPr lang="en-US" sz="1400" b="0" i="0" u="none" strike="noStrike" kern="1200" baseline="0" dirty="0">
                          <a:solidFill>
                            <a:schemeClr val="dk1"/>
                          </a:solidFill>
                          <a:latin typeface="+mn-lt"/>
                          <a:ea typeface="+mn-ea"/>
                          <a:cs typeface="+mn-cs"/>
                        </a:rPr>
                        <a:t>Hydrogen</a:t>
                      </a:r>
                      <a:endParaRPr lang="en-US" sz="1400" dirty="0"/>
                    </a:p>
                  </a:txBody>
                  <a:tcPr anchor="ctr">
                    <a:solidFill>
                      <a:srgbClr val="F3F3F4"/>
                    </a:solidFill>
                  </a:tcPr>
                </a:tc>
                <a:tc>
                  <a:txBody>
                    <a:bodyPr/>
                    <a:lstStyle/>
                    <a:p>
                      <a:r>
                        <a:rPr lang="en-US" sz="1400" b="0" i="0" u="none" strike="noStrike" kern="1200" baseline="0" dirty="0">
                          <a:solidFill>
                            <a:schemeClr val="dk1"/>
                          </a:solidFill>
                          <a:latin typeface="+mn-lt"/>
                          <a:ea typeface="+mn-ea"/>
                          <a:cs typeface="+mn-cs"/>
                        </a:rPr>
                        <a:t>+ 1</a:t>
                      </a:r>
                      <a:endParaRPr lang="en-US" sz="1400" dirty="0"/>
                    </a:p>
                  </a:txBody>
                  <a:tcPr anchor="ctr">
                    <a:solidFill>
                      <a:srgbClr val="F3F3F4"/>
                    </a:solidFill>
                  </a:tcPr>
                </a:tc>
                <a:tc>
                  <a:txBody>
                    <a:bodyPr/>
                    <a:lstStyle/>
                    <a:p>
                      <a:r>
                        <a:rPr lang="en-US" sz="1400" b="0" i="0" u="none" strike="noStrike" kern="1200" baseline="0" dirty="0">
                          <a:solidFill>
                            <a:schemeClr val="dk1"/>
                          </a:solidFill>
                          <a:latin typeface="+mn-lt"/>
                          <a:ea typeface="+mn-ea"/>
                          <a:cs typeface="+mn-cs"/>
                        </a:rPr>
                        <a:t>Any combination with a Group 1A or 2A metal to form a metal hydride. Examples: LiH and CaH</a:t>
                      </a:r>
                      <a:r>
                        <a:rPr lang="en-US" sz="1400" b="0" i="0" u="none" strike="noStrike" kern="1200" baseline="-25000" dirty="0">
                          <a:solidFill>
                            <a:schemeClr val="dk1"/>
                          </a:solidFill>
                          <a:latin typeface="+mn-lt"/>
                          <a:ea typeface="+mn-ea"/>
                          <a:cs typeface="+mn-cs"/>
                        </a:rPr>
                        <a:t>2</a:t>
                      </a:r>
                      <a:r>
                        <a:rPr lang="en-US" sz="1400" b="0" i="0" u="none" strike="noStrike" kern="1200" baseline="0" dirty="0">
                          <a:solidFill>
                            <a:schemeClr val="dk1"/>
                          </a:solidFill>
                          <a:latin typeface="+mn-lt"/>
                          <a:ea typeface="+mn-ea"/>
                          <a:cs typeface="+mn-cs"/>
                        </a:rPr>
                        <a:t>—the oxidation number of H is —1 in both examples.</a:t>
                      </a:r>
                      <a:endParaRPr lang="en-US" sz="1400" dirty="0"/>
                    </a:p>
                  </a:txBody>
                  <a:tcPr anchor="ctr">
                    <a:solidFill>
                      <a:srgbClr val="F3F3F4"/>
                    </a:solidFill>
                  </a:tcPr>
                </a:tc>
                <a:extLst>
                  <a:ext uri="{0D108BD9-81ED-4DB2-BD59-A6C34878D82A}">
                    <a16:rowId xmlns:a16="http://schemas.microsoft.com/office/drawing/2014/main" val="10003"/>
                  </a:ext>
                </a:extLst>
              </a:tr>
              <a:tr h="931086">
                <a:tc>
                  <a:txBody>
                    <a:bodyPr/>
                    <a:lstStyle/>
                    <a:p>
                      <a:r>
                        <a:rPr lang="en-US" sz="1400" b="0" i="0" u="none" strike="noStrike" kern="1200" baseline="0" dirty="0">
                          <a:solidFill>
                            <a:schemeClr val="dk1"/>
                          </a:solidFill>
                          <a:latin typeface="+mn-lt"/>
                          <a:ea typeface="+mn-ea"/>
                          <a:cs typeface="+mn-cs"/>
                        </a:rPr>
                        <a:t>Oxygen</a:t>
                      </a:r>
                      <a:endParaRPr lang="en-US" sz="1400" dirty="0"/>
                    </a:p>
                  </a:txBody>
                  <a:tcPr anchor="ctr">
                    <a:solidFill>
                      <a:srgbClr val="F3F3F4"/>
                    </a:solidFill>
                  </a:tcPr>
                </a:tc>
                <a:tc>
                  <a:txBody>
                    <a:bodyPr/>
                    <a:lstStyle/>
                    <a:p>
                      <a:r>
                        <a:rPr lang="en-US" sz="1400" b="0" i="0" u="none" strike="noStrike" kern="1200" baseline="0" dirty="0">
                          <a:solidFill>
                            <a:schemeClr val="dk1"/>
                          </a:solidFill>
                          <a:latin typeface="+mn-lt"/>
                          <a:ea typeface="+mn-ea"/>
                          <a:cs typeface="+mn-cs"/>
                        </a:rPr>
                        <a:t>−2</a:t>
                      </a:r>
                      <a:endParaRPr lang="en-US" sz="1400" dirty="0"/>
                    </a:p>
                  </a:txBody>
                  <a:tcPr anchor="ctr">
                    <a:solidFill>
                      <a:srgbClr val="F3F3F4"/>
                    </a:solidFill>
                  </a:tcPr>
                </a:tc>
                <a:tc>
                  <a:txBody>
                    <a:bodyPr/>
                    <a:lstStyle/>
                    <a:p>
                      <a:pPr rtl="0"/>
                      <a:r>
                        <a:rPr lang="en-US" sz="1400" b="0" i="0" u="none" strike="noStrike" kern="1200" baseline="0" dirty="0">
                          <a:solidFill>
                            <a:schemeClr val="dk1"/>
                          </a:solidFill>
                          <a:latin typeface="+mn-lt"/>
                          <a:ea typeface="+mn-ea"/>
                          <a:cs typeface="+mn-cs"/>
                        </a:rPr>
                        <a:t>Any combination with something higher on the list that necessitates its having a different oxidation number (see rule 2 for assigning Oxidation Numbers).</a:t>
                      </a:r>
                    </a:p>
                    <a:p>
                      <a:pPr rtl="0"/>
                      <a:r>
                        <a:rPr lang="en-US" sz="1400" b="0" i="0" u="none" strike="noStrike" kern="1200" baseline="0" dirty="0">
                          <a:solidFill>
                            <a:schemeClr val="dk1"/>
                          </a:solidFill>
                          <a:latin typeface="+mn-lt"/>
                          <a:ea typeface="+mn-ea"/>
                          <a:cs typeface="+mn-cs"/>
                        </a:rPr>
                        <a:t>Examples: H</a:t>
                      </a:r>
                      <a:r>
                        <a:rPr lang="en-US" sz="1400" b="0" i="0" u="none" strike="noStrike" kern="1200" baseline="-25000" dirty="0">
                          <a:solidFill>
                            <a:schemeClr val="dk1"/>
                          </a:solidFill>
                          <a:latin typeface="+mn-lt"/>
                          <a:ea typeface="+mn-ea"/>
                          <a:cs typeface="+mn-cs"/>
                        </a:rPr>
                        <a:t>2</a:t>
                      </a:r>
                      <a:r>
                        <a:rPr lang="en-US" sz="1400" b="0" i="0" u="none" strike="noStrike" kern="1200" baseline="0" dirty="0">
                          <a:solidFill>
                            <a:schemeClr val="dk1"/>
                          </a:solidFill>
                          <a:latin typeface="+mn-lt"/>
                          <a:ea typeface="+mn-ea"/>
                          <a:cs typeface="+mn-cs"/>
                        </a:rPr>
                        <a:t>O</a:t>
                      </a:r>
                      <a:r>
                        <a:rPr lang="en-US" sz="1400" b="0" i="0" u="none" strike="noStrike" kern="1200" baseline="-25000" dirty="0">
                          <a:solidFill>
                            <a:schemeClr val="dk1"/>
                          </a:solidFill>
                          <a:latin typeface="+mn-lt"/>
                          <a:ea typeface="+mn-ea"/>
                          <a:cs typeface="+mn-cs"/>
                        </a:rPr>
                        <a:t>2</a:t>
                      </a:r>
                      <a:r>
                        <a:rPr lang="en-US" sz="1400" b="0" i="0" u="none" strike="noStrike" kern="1200" baseline="0" dirty="0">
                          <a:solidFill>
                            <a:schemeClr val="dk1"/>
                          </a:solidFill>
                          <a:latin typeface="+mn-lt"/>
                          <a:ea typeface="+mn-ea"/>
                          <a:cs typeface="+mn-cs"/>
                        </a:rPr>
                        <a:t> and K0</a:t>
                      </a:r>
                      <a:r>
                        <a:rPr lang="en-US" sz="1400" b="0" i="0" u="none" strike="noStrike" kern="1200" baseline="-25000" dirty="0">
                          <a:solidFill>
                            <a:schemeClr val="dk1"/>
                          </a:solidFill>
                          <a:latin typeface="+mn-lt"/>
                          <a:ea typeface="+mn-ea"/>
                          <a:cs typeface="+mn-cs"/>
                        </a:rPr>
                        <a:t>2</a:t>
                      </a:r>
                      <a:r>
                        <a:rPr lang="en-US" sz="1400" b="0" i="0" u="none" strike="noStrike" kern="1200" baseline="0" dirty="0">
                          <a:solidFill>
                            <a:schemeClr val="dk1"/>
                          </a:solidFill>
                          <a:latin typeface="+mn-lt"/>
                          <a:ea typeface="+mn-ea"/>
                          <a:cs typeface="+mn-cs"/>
                        </a:rPr>
                        <a:t>—the oxidation number of O for H</a:t>
                      </a:r>
                      <a:r>
                        <a:rPr lang="en-US" sz="1400" b="0" i="0" u="none" strike="noStrike" kern="1200" baseline="-25000" dirty="0">
                          <a:solidFill>
                            <a:schemeClr val="dk1"/>
                          </a:solidFill>
                          <a:latin typeface="+mn-lt"/>
                          <a:ea typeface="+mn-ea"/>
                          <a:cs typeface="+mn-cs"/>
                        </a:rPr>
                        <a:t>2</a:t>
                      </a:r>
                      <a:r>
                        <a:rPr lang="en-US" sz="1400" b="0" i="0" u="none" strike="noStrike" kern="1200" baseline="0" dirty="0">
                          <a:solidFill>
                            <a:schemeClr val="dk1"/>
                          </a:solidFill>
                          <a:latin typeface="+mn-lt"/>
                          <a:ea typeface="+mn-ea"/>
                          <a:cs typeface="+mn-cs"/>
                        </a:rPr>
                        <a:t>O</a:t>
                      </a:r>
                      <a:r>
                        <a:rPr lang="en-US" sz="1400" b="0" i="0" u="none" strike="noStrike" kern="1200" baseline="-25000" dirty="0">
                          <a:solidFill>
                            <a:schemeClr val="dk1"/>
                          </a:solidFill>
                          <a:latin typeface="+mn-lt"/>
                          <a:ea typeface="+mn-ea"/>
                          <a:cs typeface="+mn-cs"/>
                        </a:rPr>
                        <a:t>2</a:t>
                      </a:r>
                      <a:r>
                        <a:rPr lang="en-US" sz="1400" b="0" i="0" u="none" strike="noStrike" kern="1200" baseline="0" dirty="0">
                          <a:solidFill>
                            <a:schemeClr val="dk1"/>
                          </a:solidFill>
                          <a:latin typeface="+mn-lt"/>
                          <a:ea typeface="+mn-ea"/>
                          <a:cs typeface="+mn-cs"/>
                        </a:rPr>
                        <a:t> is — 1 and for K0</a:t>
                      </a:r>
                      <a:r>
                        <a:rPr lang="en-US" sz="1400" b="0" i="0" u="none" strike="noStrike" kern="1200" baseline="-25000" dirty="0">
                          <a:solidFill>
                            <a:schemeClr val="dk1"/>
                          </a:solidFill>
                          <a:latin typeface="+mn-lt"/>
                          <a:ea typeface="+mn-ea"/>
                          <a:cs typeface="+mn-cs"/>
                        </a:rPr>
                        <a:t>2</a:t>
                      </a:r>
                      <a:r>
                        <a:rPr lang="en-US" sz="1400" b="0" i="0" u="none" strike="noStrike" kern="1200" baseline="0" dirty="0">
                          <a:solidFill>
                            <a:schemeClr val="dk1"/>
                          </a:solidFill>
                          <a:latin typeface="+mn-lt"/>
                          <a:ea typeface="+mn-ea"/>
                          <a:cs typeface="+mn-cs"/>
                        </a:rPr>
                        <a:t> is </a:t>
                      </a:r>
                      <a:r>
                        <a:rPr lang="en-US" sz="1400" b="1" i="0" u="none" strike="noStrike" kern="1200" baseline="0" dirty="0">
                          <a:solidFill>
                            <a:schemeClr val="dk1"/>
                          </a:solidFill>
                          <a:latin typeface="+mn-lt"/>
                          <a:ea typeface="+mn-ea"/>
                          <a:cs typeface="+mn-cs"/>
                        </a:rPr>
                        <a:t>— a.</a:t>
                      </a:r>
                      <a:endParaRPr lang="en-US" sz="1400" dirty="0"/>
                    </a:p>
                  </a:txBody>
                  <a:tcPr anchor="ctr">
                    <a:solidFill>
                      <a:srgbClr val="F3F3F4"/>
                    </a:solidFill>
                  </a:tcPr>
                </a:tc>
                <a:extLst>
                  <a:ext uri="{0D108BD9-81ED-4DB2-BD59-A6C34878D82A}">
                    <a16:rowId xmlns:a16="http://schemas.microsoft.com/office/drawing/2014/main" val="10004"/>
                  </a:ext>
                </a:extLst>
              </a:tr>
              <a:tr h="1351577">
                <a:tc>
                  <a:txBody>
                    <a:bodyPr/>
                    <a:lstStyle/>
                    <a:p>
                      <a:r>
                        <a:rPr lang="en-US" sz="1400" b="0" i="0" u="none" strike="noStrike" kern="1200" baseline="0" dirty="0">
                          <a:solidFill>
                            <a:schemeClr val="dk1"/>
                          </a:solidFill>
                          <a:latin typeface="+mn-lt"/>
                          <a:ea typeface="+mn-ea"/>
                          <a:cs typeface="+mn-cs"/>
                        </a:rPr>
                        <a:t>Group 7A (other than fluorine)</a:t>
                      </a:r>
                      <a:endParaRPr lang="en-US" sz="1400" dirty="0"/>
                    </a:p>
                  </a:txBody>
                  <a:tcPr anchor="ctr">
                    <a:solidFill>
                      <a:srgbClr val="F3F3F4"/>
                    </a:solidFill>
                  </a:tcPr>
                </a:tc>
                <a:tc>
                  <a:txBody>
                    <a:bodyPr/>
                    <a:lstStyle/>
                    <a:p>
                      <a:r>
                        <a:rPr lang="en-US" sz="1400" b="0" i="0" u="none" strike="noStrike" kern="1200" baseline="0" dirty="0">
                          <a:solidFill>
                            <a:schemeClr val="dk1"/>
                          </a:solidFill>
                          <a:latin typeface="+mn-lt"/>
                          <a:ea typeface="+mn-ea"/>
                          <a:cs typeface="+mn-cs"/>
                        </a:rPr>
                        <a:t>−1</a:t>
                      </a:r>
                      <a:endParaRPr lang="en-US" sz="1400" dirty="0"/>
                    </a:p>
                  </a:txBody>
                  <a:tcPr anchor="ctr">
                    <a:solidFill>
                      <a:srgbClr val="F3F3F4"/>
                    </a:solidFill>
                  </a:tcPr>
                </a:tc>
                <a:tc>
                  <a:txBody>
                    <a:bodyPr/>
                    <a:lstStyle/>
                    <a:p>
                      <a:r>
                        <a:rPr lang="en-US" sz="1400" b="0" i="0" u="none" strike="noStrike" kern="1200" baseline="0" dirty="0">
                          <a:solidFill>
                            <a:schemeClr val="dk1"/>
                          </a:solidFill>
                          <a:latin typeface="+mn-lt"/>
                          <a:ea typeface="+mn-ea"/>
                          <a:cs typeface="+mn-cs"/>
                        </a:rPr>
                        <a:t>Any combination with something higher on the list that necessitates its having a different oxidation number (see rule 2 for assigning Oxidation Numbers). Examples: C1F, </a:t>
                      </a:r>
                      <a:r>
                        <a:rPr lang="en-US" sz="1400" b="0" i="0" u="none" strike="noStrike" kern="1200" baseline="0" dirty="0">
                          <a:solidFill>
                            <a:schemeClr val="dk1"/>
                          </a:solidFill>
                          <a:latin typeface="+mj-lt"/>
                          <a:ea typeface="+mn-ea"/>
                          <a:cs typeface="+mn-cs"/>
                        </a:rPr>
                        <a:t>BrO</a:t>
                      </a:r>
                      <a:r>
                        <a:rPr lang="en-US" sz="1400" b="0" i="0" u="none" strike="noStrike" kern="1200" baseline="-25000" dirty="0">
                          <a:solidFill>
                            <a:schemeClr val="dk1"/>
                          </a:solidFill>
                          <a:latin typeface="+mj-lt"/>
                          <a:ea typeface="+mn-ea"/>
                          <a:cs typeface="+mn-cs"/>
                        </a:rPr>
                        <a:t>4</a:t>
                      </a:r>
                      <a:r>
                        <a:rPr lang="en-US" sz="1400" b="0" i="0" u="none" strike="noStrike" kern="1200" baseline="30000" dirty="0">
                          <a:solidFill>
                            <a:schemeClr val="dk1"/>
                          </a:solidFill>
                          <a:latin typeface="+mj-lt"/>
                          <a:ea typeface="+mn-ea"/>
                          <a:cs typeface="+mn-cs"/>
                        </a:rPr>
                        <a:t>−</a:t>
                      </a:r>
                      <a:r>
                        <a:rPr lang="en-US" sz="1400" b="0" i="0" u="none" strike="noStrike" kern="1200" baseline="0" dirty="0">
                          <a:solidFill>
                            <a:schemeClr val="dk1"/>
                          </a:solidFill>
                          <a:latin typeface="+mn-lt"/>
                          <a:ea typeface="+mn-ea"/>
                          <a:cs typeface="+mn-cs"/>
                        </a:rPr>
                        <a:t>, and </a:t>
                      </a:r>
                      <a:r>
                        <a:rPr lang="en-US" sz="1400" b="0" i="0" u="none" strike="noStrike" kern="1200" baseline="0" dirty="0">
                          <a:solidFill>
                            <a:schemeClr val="dk1"/>
                          </a:solidFill>
                          <a:latin typeface="+mj-lt"/>
                          <a:ea typeface="+mn-ea"/>
                          <a:cs typeface="+mn-cs"/>
                        </a:rPr>
                        <a:t>IO</a:t>
                      </a:r>
                      <a:r>
                        <a:rPr lang="en-US" sz="1400" b="0" i="0" u="none" strike="noStrike" kern="1200" baseline="-25000" dirty="0">
                          <a:solidFill>
                            <a:schemeClr val="dk1"/>
                          </a:solidFill>
                          <a:latin typeface="+mj-lt"/>
                          <a:ea typeface="+mn-ea"/>
                          <a:cs typeface="+mn-cs"/>
                        </a:rPr>
                        <a:t>3</a:t>
                      </a:r>
                      <a:r>
                        <a:rPr lang="en-US" sz="1400" b="0" i="0" u="none" strike="noStrike" kern="1200" baseline="30000" dirty="0">
                          <a:solidFill>
                            <a:schemeClr val="dk1"/>
                          </a:solidFill>
                          <a:latin typeface="+mj-lt"/>
                          <a:ea typeface="+mn-ea"/>
                          <a:cs typeface="+mn-cs"/>
                        </a:rPr>
                        <a:t>−</a:t>
                      </a:r>
                      <a:r>
                        <a:rPr lang="en-US" sz="1400" b="0" i="0" u="none" strike="noStrike" kern="1200" baseline="0" dirty="0">
                          <a:solidFill>
                            <a:schemeClr val="dk1"/>
                          </a:solidFill>
                          <a:latin typeface="+mn-lt"/>
                          <a:ea typeface="+mn-ea"/>
                          <a:cs typeface="+mn-cs"/>
                        </a:rPr>
                        <a:t>—the Oxidation Numbers of CI, Br, and I are +1, +7, and +5, respectively. Remember that these exceptions do not apply to fluorine, which </a:t>
                      </a:r>
                      <a:r>
                        <a:rPr lang="en-US" sz="1400" b="1" i="1" u="none" strike="noStrike" kern="1200" baseline="0" dirty="0">
                          <a:solidFill>
                            <a:schemeClr val="dk1"/>
                          </a:solidFill>
                          <a:latin typeface="+mn-lt"/>
                          <a:ea typeface="+mn-ea"/>
                          <a:cs typeface="+mn-cs"/>
                        </a:rPr>
                        <a:t>always </a:t>
                      </a:r>
                      <a:r>
                        <a:rPr lang="en-US" sz="1400" b="0" i="0" u="none" strike="noStrike" kern="1200" baseline="0" dirty="0">
                          <a:solidFill>
                            <a:schemeClr val="dk1"/>
                          </a:solidFill>
                          <a:latin typeface="+mn-lt"/>
                          <a:ea typeface="+mn-ea"/>
                          <a:cs typeface="+mn-cs"/>
                        </a:rPr>
                        <a:t>has an oxidation state of — 1 when it is part of a compound.</a:t>
                      </a:r>
                      <a:endParaRPr lang="en-US" sz="1400" dirty="0"/>
                    </a:p>
                  </a:txBody>
                  <a:tcPr anchor="ctr">
                    <a:solidFill>
                      <a:srgbClr val="F3F3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98645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4.5-1</a:t>
            </a:r>
            <a:endParaRPr lang="en-IN" dirty="0"/>
          </a:p>
        </p:txBody>
      </p:sp>
      <p:sp>
        <p:nvSpPr>
          <p:cNvPr id="3" name="Content Placeholder 2"/>
          <p:cNvSpPr>
            <a:spLocks noGrp="1"/>
          </p:cNvSpPr>
          <p:nvPr>
            <p:ph idx="1"/>
          </p:nvPr>
        </p:nvSpPr>
        <p:spPr>
          <a:xfrm>
            <a:off x="228600" y="1066800"/>
            <a:ext cx="8686800" cy="5334000"/>
          </a:xfrm>
        </p:spPr>
        <p:txBody>
          <a:bodyPr/>
          <a:lstStyle/>
          <a:p>
            <a:r>
              <a:rPr lang="en-US" dirty="0"/>
              <a:t>Determine the oxidation number of each atom in the following compounds and ion: </a:t>
            </a:r>
          </a:p>
          <a:p>
            <a:pPr algn="ctr">
              <a:spcAft>
                <a:spcPts val="3000"/>
              </a:spcAft>
            </a:pPr>
            <a:r>
              <a:rPr lang="en-US" dirty="0"/>
              <a:t>(a) SO</a:t>
            </a:r>
            <a:r>
              <a:rPr lang="en-US" baseline="-25000" dirty="0"/>
              <a:t>2</a:t>
            </a:r>
            <a:r>
              <a:rPr lang="en-US" dirty="0"/>
              <a:t>, (b) NaH, (c) CO</a:t>
            </a:r>
            <a:r>
              <a:rPr lang="en-US" baseline="-25000" dirty="0"/>
              <a:t>3</a:t>
            </a:r>
            <a:r>
              <a:rPr lang="en-US" baseline="30000" dirty="0"/>
              <a:t>2–</a:t>
            </a:r>
            <a:r>
              <a:rPr lang="en-US" dirty="0"/>
              <a:t>, (d) N</a:t>
            </a:r>
            <a:r>
              <a:rPr lang="en-US" baseline="-25000" dirty="0"/>
              <a:t>2</a:t>
            </a:r>
            <a:r>
              <a:rPr lang="en-US" dirty="0"/>
              <a:t>O</a:t>
            </a:r>
            <a:r>
              <a:rPr lang="en-US" baseline="-25000" dirty="0"/>
              <a:t>5</a:t>
            </a:r>
            <a:r>
              <a:rPr lang="en-US" dirty="0"/>
              <a:t>. </a:t>
            </a:r>
          </a:p>
          <a:p>
            <a:r>
              <a:rPr lang="en-US" b="1" dirty="0">
                <a:solidFill>
                  <a:srgbClr val="43638E"/>
                </a:solidFill>
              </a:rPr>
              <a:t>Strategy</a:t>
            </a:r>
          </a:p>
          <a:p>
            <a:r>
              <a:rPr lang="en-US" dirty="0"/>
              <a:t>For each compound, assign an oxidation number first to the element that appears higher in Table 4.5. Then use rule 2 to determine the oxidation number of the other element.</a:t>
            </a:r>
          </a:p>
        </p:txBody>
      </p:sp>
    </p:spTree>
    <p:extLst>
      <p:ext uri="{BB962C8B-B14F-4D97-AF65-F5344CB8AC3E}">
        <p14:creationId xmlns:p14="http://schemas.microsoft.com/office/powerpoint/2010/main" val="305346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4.5-2</a:t>
            </a:r>
            <a:endParaRPr lang="en-IN" dirty="0"/>
          </a:p>
        </p:txBody>
      </p:sp>
      <p:sp>
        <p:nvSpPr>
          <p:cNvPr id="3" name="Content Placeholder 2"/>
          <p:cNvSpPr>
            <a:spLocks noGrp="1"/>
          </p:cNvSpPr>
          <p:nvPr>
            <p:ph idx="1"/>
          </p:nvPr>
        </p:nvSpPr>
        <p:spPr>
          <a:xfrm>
            <a:off x="228600" y="1066800"/>
            <a:ext cx="8686800" cy="548640"/>
          </a:xfrm>
        </p:spPr>
        <p:txBody>
          <a:bodyPr/>
          <a:lstStyle/>
          <a:p>
            <a:r>
              <a:rPr lang="en-US" b="1" dirty="0">
                <a:solidFill>
                  <a:srgbClr val="43638E"/>
                </a:solidFill>
              </a:rPr>
              <a:t>Solution</a:t>
            </a:r>
          </a:p>
          <a:p>
            <a:r>
              <a:rPr lang="en-US" dirty="0"/>
              <a:t>a)</a:t>
            </a:r>
          </a:p>
        </p:txBody>
      </p:sp>
      <p:pic>
        <p:nvPicPr>
          <p:cNvPr id="18" name="Picture 3" descr="Refer to Table 4.5 to determine the oxidation states of SO2. "/>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122315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ontent Placeholder 4"/>
          <p:cNvSpPr>
            <a:spLocks noGrp="1"/>
          </p:cNvSpPr>
          <p:nvPr>
            <p:ph idx="11"/>
          </p:nvPr>
        </p:nvSpPr>
        <p:spPr>
          <a:xfrm>
            <a:off x="228600" y="4480560"/>
            <a:ext cx="548640" cy="548640"/>
          </a:xfrm>
        </p:spPr>
        <p:txBody>
          <a:bodyPr/>
          <a:lstStyle/>
          <a:p>
            <a:pPr lvl="0"/>
            <a:r>
              <a:rPr lang="en-US" dirty="0">
                <a:solidFill>
                  <a:prstClr val="black"/>
                </a:solidFill>
              </a:rPr>
              <a:t>b)</a:t>
            </a:r>
          </a:p>
        </p:txBody>
      </p:sp>
      <p:pic>
        <p:nvPicPr>
          <p:cNvPr id="21" name="Picture 5" descr="Refer to Table 4.5 to determine the oxidation states of NaH."/>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1219200" y="4480560"/>
            <a:ext cx="1188719"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6"/>
          <p:cNvSpPr>
            <a:spLocks noGrp="1"/>
          </p:cNvSpPr>
          <p:nvPr>
            <p:ph idx="23"/>
          </p:nvPr>
        </p:nvSpPr>
        <p:spPr>
          <a:xfrm>
            <a:off x="4886515" y="1676400"/>
            <a:ext cx="548640" cy="548640"/>
          </a:xfrm>
        </p:spPr>
        <p:txBody>
          <a:bodyPr/>
          <a:lstStyle/>
          <a:p>
            <a:r>
              <a:rPr lang="en-US" dirty="0"/>
              <a:t>c)</a:t>
            </a:r>
          </a:p>
        </p:txBody>
      </p:sp>
      <p:pic>
        <p:nvPicPr>
          <p:cNvPr id="24" name="Picture 7" descr="Refer to Table 4.5 to determine the oxidation states of CO3 2-."/>
          <p:cNvPicPr>
            <a:picLocks noGrp="1" noChangeAspect="1" noChangeArrowheads="1"/>
          </p:cNvPicPr>
          <p:nvPr>
            <p:ph idx="24"/>
          </p:nvPr>
        </p:nvPicPr>
        <p:blipFill>
          <a:blip r:embed="rId4">
            <a:extLst>
              <a:ext uri="{28A0092B-C50C-407E-A947-70E740481C1C}">
                <a14:useLocalDpi xmlns:a14="http://schemas.microsoft.com/office/drawing/2010/main" val="0"/>
              </a:ext>
            </a:extLst>
          </a:blip>
          <a:srcRect/>
          <a:stretch>
            <a:fillRect/>
          </a:stretch>
        </p:blipFill>
        <p:spPr bwMode="auto">
          <a:xfrm>
            <a:off x="5814100" y="1683021"/>
            <a:ext cx="113590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ontent Placeholder 8"/>
          <p:cNvSpPr>
            <a:spLocks noGrp="1"/>
          </p:cNvSpPr>
          <p:nvPr>
            <p:ph idx="25"/>
          </p:nvPr>
        </p:nvSpPr>
        <p:spPr>
          <a:xfrm>
            <a:off x="4886515" y="4480560"/>
            <a:ext cx="548640" cy="548640"/>
          </a:xfrm>
        </p:spPr>
        <p:txBody>
          <a:bodyPr/>
          <a:lstStyle/>
          <a:p>
            <a:r>
              <a:rPr lang="en-US" dirty="0"/>
              <a:t>d)</a:t>
            </a:r>
          </a:p>
        </p:txBody>
      </p:sp>
      <p:pic>
        <p:nvPicPr>
          <p:cNvPr id="26" name="Picture 9" descr="Refer to Table 4.5 to determine the oxidation states of N2O5."/>
          <p:cNvPicPr>
            <a:picLocks noGrp="1" noChangeAspect="1" noChangeArrowheads="1"/>
          </p:cNvPicPr>
          <p:nvPr>
            <p:ph idx="26"/>
          </p:nvPr>
        </p:nvPicPr>
        <p:blipFill>
          <a:blip r:embed="rId5">
            <a:extLst>
              <a:ext uri="{28A0092B-C50C-407E-A947-70E740481C1C}">
                <a14:useLocalDpi xmlns:a14="http://schemas.microsoft.com/office/drawing/2010/main" val="0"/>
              </a:ext>
            </a:extLst>
          </a:blip>
          <a:srcRect/>
          <a:stretch>
            <a:fillRect/>
          </a:stretch>
        </p:blipFill>
        <p:spPr bwMode="auto">
          <a:xfrm>
            <a:off x="5837108" y="4419600"/>
            <a:ext cx="124949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226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9</a:t>
            </a:r>
            <a:endParaRPr lang="en-IN" dirty="0">
              <a:solidFill>
                <a:srgbClr val="B60000"/>
              </a:solidFill>
            </a:endParaRPr>
          </a:p>
        </p:txBody>
      </p:sp>
      <p:sp>
        <p:nvSpPr>
          <p:cNvPr id="3" name="Content Placeholder 2"/>
          <p:cNvSpPr>
            <a:spLocks noGrp="1"/>
          </p:cNvSpPr>
          <p:nvPr>
            <p:ph idx="1"/>
          </p:nvPr>
        </p:nvSpPr>
        <p:spPr>
          <a:xfrm>
            <a:off x="228600" y="1143000"/>
            <a:ext cx="8686800" cy="4876800"/>
          </a:xfrm>
        </p:spPr>
        <p:txBody>
          <a:bodyPr/>
          <a:lstStyle/>
          <a:p>
            <a:r>
              <a:rPr lang="en-US" dirty="0">
                <a:solidFill>
                  <a:srgbClr val="4F74A7"/>
                </a:solidFill>
              </a:rPr>
              <a:t>Oxidation of Metals in Aqueous Solutions</a:t>
            </a:r>
          </a:p>
          <a:p>
            <a:pPr algn="ctr">
              <a:spcAft>
                <a:spcPts val="3000"/>
              </a:spcAft>
            </a:pPr>
            <a:r>
              <a:rPr lang="en-US" i="0" dirty="0">
                <a:latin typeface="+mj-lt"/>
              </a:rPr>
              <a:t>Cu(s) + ZnCl</a:t>
            </a:r>
            <a:r>
              <a:rPr lang="en-US" i="0" baseline="-25000" dirty="0">
                <a:latin typeface="+mj-lt"/>
              </a:rPr>
              <a:t>2</a:t>
            </a:r>
            <a:r>
              <a:rPr lang="en-US" i="0" dirty="0">
                <a:latin typeface="+mj-lt"/>
              </a:rPr>
              <a:t>(aq)</a:t>
            </a:r>
            <a:r>
              <a:rPr lang="en-US" i="0" dirty="0">
                <a:latin typeface="+mj-lt"/>
                <a:ea typeface="Cambria Math" panose="02040503050406030204" pitchFamily="18" charset="0"/>
              </a:rPr>
              <a:t>⟶no reaction</a:t>
            </a:r>
            <a:endParaRPr lang="en-US" dirty="0"/>
          </a:p>
          <a:p>
            <a:r>
              <a:rPr lang="en-US" dirty="0"/>
              <a:t>No reaction occurs between Cu(</a:t>
            </a:r>
            <a:r>
              <a:rPr lang="en-US" i="1" dirty="0"/>
              <a:t>s</a:t>
            </a:r>
            <a:r>
              <a:rPr lang="en-US" dirty="0"/>
              <a:t>) and Zn</a:t>
            </a:r>
            <a:r>
              <a:rPr lang="en-US" baseline="30000" dirty="0"/>
              <a:t>2+</a:t>
            </a:r>
            <a:r>
              <a:rPr lang="en-US" dirty="0"/>
              <a:t>(</a:t>
            </a:r>
            <a:r>
              <a:rPr lang="en-US" i="1" dirty="0"/>
              <a:t>aq</a:t>
            </a:r>
            <a:r>
              <a:rPr lang="en-US" dirty="0"/>
              <a:t>), whereas a reaction does occur between Zn(</a:t>
            </a:r>
            <a:r>
              <a:rPr lang="en-US" i="1" dirty="0"/>
              <a:t>s</a:t>
            </a:r>
            <a:r>
              <a:rPr lang="en-US" dirty="0"/>
              <a:t>) and Cu</a:t>
            </a:r>
            <a:r>
              <a:rPr lang="en-US" baseline="30000" dirty="0"/>
              <a:t>2+</a:t>
            </a:r>
            <a:r>
              <a:rPr lang="en-US" dirty="0"/>
              <a:t>(</a:t>
            </a:r>
            <a:r>
              <a:rPr lang="en-US" i="1" dirty="0"/>
              <a:t>aq</a:t>
            </a:r>
            <a:r>
              <a:rPr lang="en-US" dirty="0"/>
              <a:t>) because zinc is more easily oxidized than copper. </a:t>
            </a:r>
          </a:p>
        </p:txBody>
      </p:sp>
    </p:spTree>
    <p:extLst>
      <p:ext uri="{BB962C8B-B14F-4D97-AF65-F5344CB8AC3E}">
        <p14:creationId xmlns:p14="http://schemas.microsoft.com/office/powerpoint/2010/main" val="3346939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10</a:t>
            </a:r>
            <a:endParaRPr lang="en-IN" dirty="0">
              <a:solidFill>
                <a:srgbClr val="B60000"/>
              </a:solidFill>
            </a:endParaRPr>
          </a:p>
        </p:txBody>
      </p:sp>
      <p:sp>
        <p:nvSpPr>
          <p:cNvPr id="3" name="Content Placeholder 2"/>
          <p:cNvSpPr>
            <a:spLocks noGrp="1"/>
          </p:cNvSpPr>
          <p:nvPr>
            <p:ph idx="1"/>
          </p:nvPr>
        </p:nvSpPr>
        <p:spPr>
          <a:xfrm>
            <a:off x="228600" y="1143000"/>
            <a:ext cx="3429000" cy="838200"/>
          </a:xfrm>
        </p:spPr>
        <p:txBody>
          <a:bodyPr/>
          <a:lstStyle/>
          <a:p>
            <a:r>
              <a:rPr lang="en-US" sz="2400" dirty="0">
                <a:solidFill>
                  <a:srgbClr val="4F74A7"/>
                </a:solidFill>
              </a:rPr>
              <a:t>Oxidation of Metals in Aqueous Solutions</a:t>
            </a:r>
          </a:p>
        </p:txBody>
      </p:sp>
      <p:sp>
        <p:nvSpPr>
          <p:cNvPr id="4" name="Content Placeholder 3"/>
          <p:cNvSpPr>
            <a:spLocks noGrp="1"/>
          </p:cNvSpPr>
          <p:nvPr>
            <p:ph idx="10"/>
          </p:nvPr>
        </p:nvSpPr>
        <p:spPr>
          <a:xfrm>
            <a:off x="3803469" y="1108166"/>
            <a:ext cx="3052354" cy="287020"/>
          </a:xfrm>
        </p:spPr>
        <p:txBody>
          <a:bodyPr/>
          <a:lstStyle/>
          <a:p>
            <a:r>
              <a:rPr lang="en-IN" sz="1600" b="1" dirty="0"/>
              <a:t>TABLE 4.6	</a:t>
            </a:r>
            <a:r>
              <a:rPr lang="en-IN" sz="1600" dirty="0"/>
              <a:t>Activity Series</a:t>
            </a:r>
          </a:p>
        </p:txBody>
      </p:sp>
      <p:graphicFrame>
        <p:nvGraphicFramePr>
          <p:cNvPr id="12" name="Table 4"/>
          <p:cNvGraphicFramePr>
            <a:graphicFrameLocks noGrp="1"/>
          </p:cNvGraphicFramePr>
          <p:nvPr>
            <p:ph idx="12"/>
            <p:extLst>
              <p:ext uri="{D42A27DB-BD31-4B8C-83A1-F6EECF244321}">
                <p14:modId xmlns:p14="http://schemas.microsoft.com/office/powerpoint/2010/main" val="1980138743"/>
              </p:ext>
            </p:extLst>
          </p:nvPr>
        </p:nvGraphicFramePr>
        <p:xfrm>
          <a:off x="3803469" y="1395186"/>
          <a:ext cx="5120640" cy="5047488"/>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1755833758"/>
                    </a:ext>
                  </a:extLst>
                </a:gridCol>
                <a:gridCol w="2560320">
                  <a:extLst>
                    <a:ext uri="{9D8B030D-6E8A-4147-A177-3AD203B41FA5}">
                      <a16:colId xmlns:a16="http://schemas.microsoft.com/office/drawing/2014/main" val="2461009305"/>
                    </a:ext>
                  </a:extLst>
                </a:gridCol>
              </a:tblGrid>
              <a:tr h="182880">
                <a:tc>
                  <a:txBody>
                    <a:bodyPr/>
                    <a:lstStyle/>
                    <a:p>
                      <a:pPr algn="ctr"/>
                      <a:r>
                        <a:rPr lang="en-IN" sz="1200" b="1" i="0" u="none" strike="noStrike" kern="1200" baseline="0" dirty="0">
                          <a:solidFill>
                            <a:schemeClr val="tx1"/>
                          </a:solidFill>
                          <a:latin typeface="+mn-lt"/>
                          <a:ea typeface="+mn-ea"/>
                          <a:cs typeface="+mn-cs"/>
                        </a:rPr>
                        <a:t>Element </a:t>
                      </a:r>
                      <a:endParaRPr lang="en-IN" sz="1200" b="0" i="0" u="none" strike="noStrike" kern="1200" baseline="0" dirty="0">
                        <a:solidFill>
                          <a:schemeClr val="tx1"/>
                        </a:solidFill>
                        <a:latin typeface="+mn-lt"/>
                        <a:ea typeface="+mn-ea"/>
                        <a:cs typeface="+mn-cs"/>
                      </a:endParaRPr>
                    </a:p>
                  </a:txBody>
                  <a:tcPr marT="18288" marB="18288">
                    <a:solidFill>
                      <a:srgbClr val="E1E2E4"/>
                    </a:solidFill>
                  </a:tcPr>
                </a:tc>
                <a:tc>
                  <a:txBody>
                    <a:bodyPr/>
                    <a:lstStyle/>
                    <a:p>
                      <a:pPr algn="ctr"/>
                      <a:r>
                        <a:rPr lang="en-IN" sz="1200" b="1" i="0" u="none" strike="noStrike" kern="1200" baseline="0" dirty="0">
                          <a:solidFill>
                            <a:schemeClr val="tx1"/>
                          </a:solidFill>
                          <a:latin typeface="+mn-lt"/>
                          <a:ea typeface="+mn-ea"/>
                          <a:cs typeface="+mn-cs"/>
                        </a:rPr>
                        <a:t>Oxidation Half-Reaction </a:t>
                      </a:r>
                      <a:endParaRPr lang="en-IN" sz="1200" b="0" i="0" u="none" strike="noStrike" kern="1200" baseline="0" dirty="0">
                        <a:solidFill>
                          <a:schemeClr val="tx1"/>
                        </a:solidFill>
                        <a:latin typeface="+mn-lt"/>
                        <a:ea typeface="+mn-ea"/>
                        <a:cs typeface="+mn-cs"/>
                      </a:endParaRPr>
                    </a:p>
                  </a:txBody>
                  <a:tcPr marT="18288" marB="18288">
                    <a:solidFill>
                      <a:srgbClr val="E1E2E4"/>
                    </a:solidFill>
                  </a:tcPr>
                </a:tc>
                <a:extLst>
                  <a:ext uri="{0D108BD9-81ED-4DB2-BD59-A6C34878D82A}">
                    <a16:rowId xmlns:a16="http://schemas.microsoft.com/office/drawing/2014/main" val="2347596279"/>
                  </a:ext>
                </a:extLst>
              </a:tr>
              <a:tr h="182880">
                <a:tc>
                  <a:txBody>
                    <a:bodyPr/>
                    <a:lstStyle/>
                    <a:p>
                      <a:pPr algn="ctr"/>
                      <a:r>
                        <a:rPr lang="en-IN" sz="1200" b="0" i="0" u="none" strike="noStrike" kern="1200" baseline="0" dirty="0">
                          <a:solidFill>
                            <a:schemeClr val="dk1"/>
                          </a:solidFill>
                          <a:latin typeface="+mn-lt"/>
                          <a:ea typeface="+mn-ea"/>
                          <a:cs typeface="+mn-cs"/>
                        </a:rPr>
                        <a:t>Lithium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Li →Li</a:t>
                      </a:r>
                      <a:r>
                        <a:rPr lang="en-IN" sz="1200" b="0" i="0" u="none" strike="noStrike" kern="1200" baseline="30000" dirty="0">
                          <a:solidFill>
                            <a:schemeClr val="dk1"/>
                          </a:solidFill>
                          <a:latin typeface="+mn-lt"/>
                          <a:ea typeface="+mn-ea"/>
                          <a:cs typeface="+mn-cs"/>
                        </a:rPr>
                        <a:t>+</a:t>
                      </a:r>
                      <a:r>
                        <a:rPr lang="en-IN" sz="1200" b="0" i="0" u="none" strike="noStrike" kern="1200" baseline="0" dirty="0">
                          <a:solidFill>
                            <a:schemeClr val="dk1"/>
                          </a:solidFill>
                          <a:latin typeface="+mn-lt"/>
                          <a:ea typeface="+mn-ea"/>
                          <a:cs typeface="+mn-cs"/>
                        </a:rPr>
                        <a:t> + </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3859249202"/>
                  </a:ext>
                </a:extLst>
              </a:tr>
              <a:tr h="182880">
                <a:tc>
                  <a:txBody>
                    <a:bodyPr/>
                    <a:lstStyle/>
                    <a:p>
                      <a:pPr algn="ctr"/>
                      <a:r>
                        <a:rPr lang="en-IN" sz="1200" b="0" i="0" u="none" strike="noStrike" kern="1200" baseline="0" dirty="0">
                          <a:solidFill>
                            <a:schemeClr val="dk1"/>
                          </a:solidFill>
                          <a:latin typeface="+mn-lt"/>
                          <a:ea typeface="+mn-ea"/>
                          <a:cs typeface="+mn-cs"/>
                        </a:rPr>
                        <a:t>Potassium</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K→K</a:t>
                      </a:r>
                      <a:r>
                        <a:rPr lang="en-IN" sz="1200" b="0" i="0" u="none" strike="noStrike" kern="1200" baseline="30000" dirty="0">
                          <a:solidFill>
                            <a:schemeClr val="dk1"/>
                          </a:solidFill>
                          <a:latin typeface="+mn-lt"/>
                          <a:ea typeface="+mn-ea"/>
                          <a:cs typeface="+mn-cs"/>
                        </a:rPr>
                        <a:t>+</a:t>
                      </a:r>
                      <a:r>
                        <a:rPr lang="en-IN" sz="1200" b="0" i="0" u="none" strike="noStrike" kern="1200" baseline="0" dirty="0">
                          <a:solidFill>
                            <a:schemeClr val="dk1"/>
                          </a:solidFill>
                          <a:latin typeface="+mn-lt"/>
                          <a:ea typeface="+mn-ea"/>
                          <a:cs typeface="+mn-cs"/>
                        </a:rPr>
                        <a:t> + </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r>
                        <a:rPr lang="en-IN" sz="1200" b="0" i="0" u="none" strike="noStrike" kern="1200" baseline="0" dirty="0">
                          <a:solidFill>
                            <a:schemeClr val="dk1"/>
                          </a:solidFill>
                          <a:latin typeface="+mn-lt"/>
                          <a:ea typeface="+mn-ea"/>
                          <a:cs typeface="+mn-cs"/>
                        </a:rPr>
                        <a:t>  </a:t>
                      </a:r>
                    </a:p>
                  </a:txBody>
                  <a:tcPr marT="18288" marB="18288">
                    <a:solidFill>
                      <a:srgbClr val="F3F3F3"/>
                    </a:solidFill>
                  </a:tcPr>
                </a:tc>
                <a:extLst>
                  <a:ext uri="{0D108BD9-81ED-4DB2-BD59-A6C34878D82A}">
                    <a16:rowId xmlns:a16="http://schemas.microsoft.com/office/drawing/2014/main" val="1587629199"/>
                  </a:ext>
                </a:extLst>
              </a:tr>
              <a:tr h="182880">
                <a:tc>
                  <a:txBody>
                    <a:bodyPr/>
                    <a:lstStyle/>
                    <a:p>
                      <a:pPr algn="ctr"/>
                      <a:r>
                        <a:rPr lang="en-IN" sz="1200" b="0" i="0" u="none" strike="noStrike" kern="1200" baseline="0" dirty="0">
                          <a:solidFill>
                            <a:schemeClr val="dk1"/>
                          </a:solidFill>
                          <a:latin typeface="+mn-lt"/>
                          <a:ea typeface="+mn-ea"/>
                          <a:cs typeface="+mn-cs"/>
                        </a:rPr>
                        <a:t>Barium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Ba→Ba</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882910538"/>
                  </a:ext>
                </a:extLst>
              </a:tr>
              <a:tr h="182880">
                <a:tc>
                  <a:txBody>
                    <a:bodyPr/>
                    <a:lstStyle/>
                    <a:p>
                      <a:pPr algn="ctr"/>
                      <a:r>
                        <a:rPr lang="en-IN" sz="1200" b="0" i="0" u="none" strike="noStrike" kern="1200" baseline="0" dirty="0">
                          <a:solidFill>
                            <a:schemeClr val="dk1"/>
                          </a:solidFill>
                          <a:latin typeface="+mn-lt"/>
                          <a:ea typeface="+mn-ea"/>
                          <a:cs typeface="+mn-cs"/>
                        </a:rPr>
                        <a:t>Calcium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Ca→Ca</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1628150971"/>
                  </a:ext>
                </a:extLst>
              </a:tr>
              <a:tr h="182880">
                <a:tc>
                  <a:txBody>
                    <a:bodyPr/>
                    <a:lstStyle/>
                    <a:p>
                      <a:pPr algn="ctr"/>
                      <a:r>
                        <a:rPr lang="en-IN" sz="1200" b="0" i="0" u="none" strike="noStrike" kern="1200" baseline="0" dirty="0">
                          <a:solidFill>
                            <a:schemeClr val="dk1"/>
                          </a:solidFill>
                          <a:latin typeface="+mn-lt"/>
                          <a:ea typeface="+mn-ea"/>
                          <a:cs typeface="+mn-cs"/>
                        </a:rPr>
                        <a:t>Sodium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Na→Na</a:t>
                      </a:r>
                      <a:r>
                        <a:rPr lang="en-IN" sz="1200" b="0" i="0" u="none" strike="noStrike" kern="1200" baseline="30000" dirty="0">
                          <a:solidFill>
                            <a:schemeClr val="dk1"/>
                          </a:solidFill>
                          <a:latin typeface="+mn-lt"/>
                          <a:ea typeface="+mn-ea"/>
                          <a:cs typeface="+mn-cs"/>
                        </a:rPr>
                        <a:t>+</a:t>
                      </a:r>
                      <a:r>
                        <a:rPr lang="en-IN" sz="1200" b="0" i="0" u="none" strike="noStrike" kern="1200" baseline="0" dirty="0">
                          <a:solidFill>
                            <a:schemeClr val="dk1"/>
                          </a:solidFill>
                          <a:latin typeface="+mn-lt"/>
                          <a:ea typeface="+mn-ea"/>
                          <a:cs typeface="+mn-cs"/>
                        </a:rPr>
                        <a:t> + </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r>
                        <a:rPr lang="en-IN" sz="1200" b="0" i="0" u="none" strike="noStrike" kern="1200" baseline="0" dirty="0">
                          <a:solidFill>
                            <a:schemeClr val="dk1"/>
                          </a:solidFill>
                          <a:latin typeface="+mn-lt"/>
                          <a:ea typeface="+mn-ea"/>
                          <a:cs typeface="+mn-cs"/>
                        </a:rPr>
                        <a:t> </a:t>
                      </a:r>
                    </a:p>
                  </a:txBody>
                  <a:tcPr marT="18288" marB="18288">
                    <a:solidFill>
                      <a:srgbClr val="F3F3F3"/>
                    </a:solidFill>
                  </a:tcPr>
                </a:tc>
                <a:extLst>
                  <a:ext uri="{0D108BD9-81ED-4DB2-BD59-A6C34878D82A}">
                    <a16:rowId xmlns:a16="http://schemas.microsoft.com/office/drawing/2014/main" val="3279163519"/>
                  </a:ext>
                </a:extLst>
              </a:tr>
              <a:tr h="182880">
                <a:tc>
                  <a:txBody>
                    <a:bodyPr/>
                    <a:lstStyle/>
                    <a:p>
                      <a:pPr algn="ctr"/>
                      <a:r>
                        <a:rPr lang="en-IN" sz="1200" b="0" i="0" u="none" strike="noStrike" kern="1200" baseline="0" dirty="0">
                          <a:solidFill>
                            <a:schemeClr val="dk1"/>
                          </a:solidFill>
                          <a:latin typeface="+mn-lt"/>
                          <a:ea typeface="+mn-ea"/>
                          <a:cs typeface="+mn-cs"/>
                        </a:rPr>
                        <a:t>Magnesium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Mg→Mg</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r>
                        <a:rPr lang="en-IN" sz="1200" b="0" i="0" u="none" strike="noStrike" kern="1200" baseline="0" dirty="0">
                          <a:solidFill>
                            <a:schemeClr val="dk1"/>
                          </a:solidFill>
                          <a:latin typeface="+mn-lt"/>
                          <a:ea typeface="+mn-ea"/>
                          <a:cs typeface="+mn-cs"/>
                        </a:rPr>
                        <a:t> </a:t>
                      </a:r>
                    </a:p>
                  </a:txBody>
                  <a:tcPr marT="18288" marB="18288">
                    <a:solidFill>
                      <a:srgbClr val="F3F3F3"/>
                    </a:solidFill>
                  </a:tcPr>
                </a:tc>
                <a:extLst>
                  <a:ext uri="{0D108BD9-81ED-4DB2-BD59-A6C34878D82A}">
                    <a16:rowId xmlns:a16="http://schemas.microsoft.com/office/drawing/2014/main" val="449714128"/>
                  </a:ext>
                </a:extLst>
              </a:tr>
              <a:tr h="182880">
                <a:tc>
                  <a:txBody>
                    <a:bodyPr/>
                    <a:lstStyle/>
                    <a:p>
                      <a:pPr algn="ctr"/>
                      <a:r>
                        <a:rPr lang="en-IN" sz="1200" b="0" i="0" u="none" strike="noStrike" kern="1200" baseline="0" dirty="0">
                          <a:solidFill>
                            <a:schemeClr val="dk1"/>
                          </a:solidFill>
                          <a:latin typeface="+mn-lt"/>
                          <a:ea typeface="+mn-ea"/>
                          <a:cs typeface="+mn-cs"/>
                        </a:rPr>
                        <a:t>Aluminum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Al→Al</a:t>
                      </a:r>
                      <a:r>
                        <a:rPr lang="en-IN" sz="1200" b="0" i="0" u="none" strike="noStrike" kern="1200" baseline="30000" dirty="0">
                          <a:solidFill>
                            <a:schemeClr val="dk1"/>
                          </a:solidFill>
                          <a:latin typeface="+mn-lt"/>
                          <a:ea typeface="+mn-ea"/>
                          <a:cs typeface="+mn-cs"/>
                        </a:rPr>
                        <a:t>3+</a:t>
                      </a:r>
                      <a:r>
                        <a:rPr lang="en-IN" sz="1200" b="0" i="0" u="none" strike="noStrike" kern="1200" baseline="0" dirty="0">
                          <a:solidFill>
                            <a:schemeClr val="dk1"/>
                          </a:solidFill>
                          <a:latin typeface="+mn-lt"/>
                          <a:ea typeface="+mn-ea"/>
                          <a:cs typeface="+mn-cs"/>
                        </a:rPr>
                        <a:t> + 3</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r>
                        <a:rPr lang="en-IN" sz="1200" b="0" i="0" u="none" strike="noStrike" kern="1200" baseline="0" dirty="0">
                          <a:solidFill>
                            <a:schemeClr val="dk1"/>
                          </a:solidFill>
                          <a:latin typeface="+mn-lt"/>
                          <a:ea typeface="+mn-ea"/>
                          <a:cs typeface="+mn-cs"/>
                        </a:rPr>
                        <a:t> </a:t>
                      </a:r>
                    </a:p>
                  </a:txBody>
                  <a:tcPr marT="18288" marB="18288">
                    <a:solidFill>
                      <a:srgbClr val="F3F3F3"/>
                    </a:solidFill>
                  </a:tcPr>
                </a:tc>
                <a:extLst>
                  <a:ext uri="{0D108BD9-81ED-4DB2-BD59-A6C34878D82A}">
                    <a16:rowId xmlns:a16="http://schemas.microsoft.com/office/drawing/2014/main" val="2724277057"/>
                  </a:ext>
                </a:extLst>
              </a:tr>
              <a:tr h="182880">
                <a:tc>
                  <a:txBody>
                    <a:bodyPr/>
                    <a:lstStyle/>
                    <a:p>
                      <a:pPr algn="ctr"/>
                      <a:r>
                        <a:rPr lang="en-IN" sz="1200" b="0" i="0" u="none" strike="noStrike" kern="1200" baseline="0" dirty="0">
                          <a:solidFill>
                            <a:schemeClr val="dk1"/>
                          </a:solidFill>
                          <a:latin typeface="+mn-lt"/>
                          <a:ea typeface="+mn-ea"/>
                          <a:cs typeface="+mn-cs"/>
                        </a:rPr>
                        <a:t>Manganese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Mn→Mn</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2692090316"/>
                  </a:ext>
                </a:extLst>
              </a:tr>
              <a:tr h="182880">
                <a:tc>
                  <a:txBody>
                    <a:bodyPr/>
                    <a:lstStyle/>
                    <a:p>
                      <a:pPr algn="ctr"/>
                      <a:r>
                        <a:rPr lang="en-IN" sz="1200" b="0" i="0" u="none" strike="noStrike" kern="1200" baseline="0" dirty="0">
                          <a:solidFill>
                            <a:schemeClr val="dk1"/>
                          </a:solidFill>
                          <a:latin typeface="+mn-lt"/>
                          <a:ea typeface="+mn-ea"/>
                          <a:cs typeface="+mn-cs"/>
                        </a:rPr>
                        <a:t>Zinc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Zn→Zn</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3457144240"/>
                  </a:ext>
                </a:extLst>
              </a:tr>
              <a:tr h="182880">
                <a:tc>
                  <a:txBody>
                    <a:bodyPr/>
                    <a:lstStyle/>
                    <a:p>
                      <a:pPr algn="ctr"/>
                      <a:r>
                        <a:rPr lang="en-IN" sz="1200" b="0" i="0" u="none" strike="noStrike" kern="1200" baseline="0" dirty="0">
                          <a:solidFill>
                            <a:schemeClr val="dk1"/>
                          </a:solidFill>
                          <a:latin typeface="+mn-lt"/>
                          <a:ea typeface="+mn-ea"/>
                          <a:cs typeface="+mn-cs"/>
                        </a:rPr>
                        <a:t>Chromium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Cr→Cr</a:t>
                      </a:r>
                      <a:r>
                        <a:rPr lang="en-IN" sz="1200" b="0" i="0" u="none" strike="noStrike" kern="1200" baseline="30000" dirty="0">
                          <a:solidFill>
                            <a:schemeClr val="dk1"/>
                          </a:solidFill>
                          <a:latin typeface="+mn-lt"/>
                          <a:ea typeface="+mn-ea"/>
                          <a:cs typeface="+mn-cs"/>
                        </a:rPr>
                        <a:t>3+</a:t>
                      </a:r>
                      <a:r>
                        <a:rPr lang="en-IN" sz="1200" b="0" i="0" u="none" strike="noStrike" kern="1200" baseline="0" dirty="0">
                          <a:solidFill>
                            <a:schemeClr val="dk1"/>
                          </a:solidFill>
                          <a:latin typeface="+mn-lt"/>
                          <a:ea typeface="+mn-ea"/>
                          <a:cs typeface="+mn-cs"/>
                        </a:rPr>
                        <a:t> + 3</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2548605138"/>
                  </a:ext>
                </a:extLst>
              </a:tr>
              <a:tr h="182880">
                <a:tc>
                  <a:txBody>
                    <a:bodyPr/>
                    <a:lstStyle/>
                    <a:p>
                      <a:pPr algn="ctr"/>
                      <a:r>
                        <a:rPr lang="en-IN" sz="1200" b="0" i="0" u="none" strike="noStrike" kern="1200" baseline="0" dirty="0">
                          <a:solidFill>
                            <a:schemeClr val="dk1"/>
                          </a:solidFill>
                          <a:latin typeface="+mn-lt"/>
                          <a:ea typeface="+mn-ea"/>
                          <a:cs typeface="+mn-cs"/>
                        </a:rPr>
                        <a:t>Iron</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Fe→Fe</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2524938298"/>
                  </a:ext>
                </a:extLst>
              </a:tr>
              <a:tr h="182880">
                <a:tc>
                  <a:txBody>
                    <a:bodyPr/>
                    <a:lstStyle/>
                    <a:p>
                      <a:pPr algn="ctr"/>
                      <a:r>
                        <a:rPr lang="en-IN" sz="1200" b="0" i="0" u="none" strike="noStrike" kern="1200" baseline="0" dirty="0">
                          <a:solidFill>
                            <a:schemeClr val="dk1"/>
                          </a:solidFill>
                          <a:latin typeface="+mn-lt"/>
                          <a:ea typeface="+mn-ea"/>
                          <a:cs typeface="+mn-cs"/>
                        </a:rPr>
                        <a:t>Cadmium</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Cd→Cd</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3172110942"/>
                  </a:ext>
                </a:extLst>
              </a:tr>
              <a:tr h="182880">
                <a:tc>
                  <a:txBody>
                    <a:bodyPr/>
                    <a:lstStyle/>
                    <a:p>
                      <a:pPr algn="ctr"/>
                      <a:r>
                        <a:rPr lang="en-IN" sz="1200" b="0" i="0" u="none" strike="noStrike" kern="1200" baseline="0" dirty="0">
                          <a:solidFill>
                            <a:schemeClr val="dk1"/>
                          </a:solidFill>
                          <a:latin typeface="+mn-lt"/>
                          <a:ea typeface="+mn-ea"/>
                          <a:cs typeface="+mn-cs"/>
                        </a:rPr>
                        <a:t>Cobalt</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Co→Co</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3153683748"/>
                  </a:ext>
                </a:extLst>
              </a:tr>
              <a:tr h="182880">
                <a:tc>
                  <a:txBody>
                    <a:bodyPr/>
                    <a:lstStyle/>
                    <a:p>
                      <a:pPr algn="ctr"/>
                      <a:r>
                        <a:rPr lang="en-IN" sz="1200" b="0" i="0" u="none" strike="noStrike" kern="1200" baseline="0" dirty="0">
                          <a:solidFill>
                            <a:schemeClr val="dk1"/>
                          </a:solidFill>
                          <a:latin typeface="+mn-lt"/>
                          <a:ea typeface="+mn-ea"/>
                          <a:cs typeface="+mn-cs"/>
                        </a:rPr>
                        <a:t>Nickel</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Ni→Ni</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3289634483"/>
                  </a:ext>
                </a:extLst>
              </a:tr>
              <a:tr h="182880">
                <a:tc>
                  <a:txBody>
                    <a:bodyPr/>
                    <a:lstStyle/>
                    <a:p>
                      <a:pPr algn="ctr"/>
                      <a:r>
                        <a:rPr lang="en-IN" sz="1200" b="0" i="0" u="none" strike="noStrike" kern="1200" baseline="0" dirty="0">
                          <a:solidFill>
                            <a:schemeClr val="dk1"/>
                          </a:solidFill>
                          <a:latin typeface="+mn-lt"/>
                          <a:ea typeface="+mn-ea"/>
                          <a:cs typeface="+mn-cs"/>
                        </a:rPr>
                        <a:t>Tin</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Sn→Sn</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2282740723"/>
                  </a:ext>
                </a:extLst>
              </a:tr>
              <a:tr h="182880">
                <a:tc>
                  <a:txBody>
                    <a:bodyPr/>
                    <a:lstStyle/>
                    <a:p>
                      <a:pPr algn="ctr"/>
                      <a:r>
                        <a:rPr lang="en-IN" sz="1200" b="0" i="0" u="none" strike="noStrike" kern="1200" baseline="0" dirty="0">
                          <a:solidFill>
                            <a:schemeClr val="dk1"/>
                          </a:solidFill>
                          <a:latin typeface="+mn-lt"/>
                          <a:ea typeface="+mn-ea"/>
                          <a:cs typeface="+mn-cs"/>
                        </a:rPr>
                        <a:t>Lead</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Pb→Pb</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2833930064"/>
                  </a:ext>
                </a:extLst>
              </a:tr>
              <a:tr h="182880">
                <a:tc>
                  <a:txBody>
                    <a:bodyPr/>
                    <a:lstStyle/>
                    <a:p>
                      <a:pPr algn="ctr"/>
                      <a:r>
                        <a:rPr lang="en-IN" sz="1200" b="0" i="0" u="none" strike="noStrike" kern="1200" baseline="0" dirty="0">
                          <a:solidFill>
                            <a:schemeClr val="dk1"/>
                          </a:solidFill>
                          <a:latin typeface="+mn-lt"/>
                          <a:ea typeface="+mn-ea"/>
                          <a:cs typeface="+mn-cs"/>
                        </a:rPr>
                        <a:t>Hydrogen </a:t>
                      </a:r>
                    </a:p>
                  </a:txBody>
                  <a:tcPr marT="18288" marB="18288">
                    <a:solidFill>
                      <a:srgbClr val="FBCBDF"/>
                    </a:solidFill>
                  </a:tcPr>
                </a:tc>
                <a:tc>
                  <a:txBody>
                    <a:bodyPr/>
                    <a:lstStyle/>
                    <a:p>
                      <a:pPr algn="ctr"/>
                      <a:r>
                        <a:rPr lang="en-IN" sz="1200" b="0" i="0" u="none" strike="noStrike" kern="1200" baseline="0" dirty="0">
                          <a:solidFill>
                            <a:schemeClr val="dk1"/>
                          </a:solidFill>
                          <a:latin typeface="+mn-lt"/>
                          <a:ea typeface="+mn-ea"/>
                          <a:cs typeface="+mn-cs"/>
                        </a:rPr>
                        <a:t>H2→2H</a:t>
                      </a:r>
                      <a:r>
                        <a:rPr lang="en-IN" sz="1200" b="0" i="0" u="none" strike="noStrike" kern="1200" baseline="30000" dirty="0">
                          <a:solidFill>
                            <a:schemeClr val="dk1"/>
                          </a:solidFill>
                          <a:latin typeface="+mn-lt"/>
                          <a:ea typeface="+mn-ea"/>
                          <a:cs typeface="+mn-cs"/>
                        </a:rPr>
                        <a:t>+</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BCBDF"/>
                    </a:solidFill>
                  </a:tcPr>
                </a:tc>
                <a:extLst>
                  <a:ext uri="{0D108BD9-81ED-4DB2-BD59-A6C34878D82A}">
                    <a16:rowId xmlns:a16="http://schemas.microsoft.com/office/drawing/2014/main" val="1388406669"/>
                  </a:ext>
                </a:extLst>
              </a:tr>
              <a:tr h="182880">
                <a:tc>
                  <a:txBody>
                    <a:bodyPr/>
                    <a:lstStyle/>
                    <a:p>
                      <a:pPr algn="ctr"/>
                      <a:r>
                        <a:rPr lang="en-IN" sz="1200" b="0" i="0" u="none" strike="noStrike" kern="1200" baseline="0" dirty="0">
                          <a:solidFill>
                            <a:schemeClr val="dk1"/>
                          </a:solidFill>
                          <a:latin typeface="+mn-lt"/>
                          <a:ea typeface="+mn-ea"/>
                          <a:cs typeface="+mn-cs"/>
                        </a:rPr>
                        <a:t>Copper</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Cu→Cu</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2064563567"/>
                  </a:ext>
                </a:extLst>
              </a:tr>
              <a:tr h="182880">
                <a:tc>
                  <a:txBody>
                    <a:bodyPr/>
                    <a:lstStyle/>
                    <a:p>
                      <a:pPr algn="ctr"/>
                      <a:r>
                        <a:rPr lang="en-IN" sz="1200" b="0" i="0" u="none" strike="noStrike" kern="1200" baseline="0" dirty="0">
                          <a:solidFill>
                            <a:schemeClr val="dk1"/>
                          </a:solidFill>
                          <a:latin typeface="+mn-lt"/>
                          <a:ea typeface="+mn-ea"/>
                          <a:cs typeface="+mn-cs"/>
                        </a:rPr>
                        <a:t>Silver</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Ag→Ag</a:t>
                      </a:r>
                      <a:r>
                        <a:rPr lang="en-IN" sz="1200" b="0" i="0" u="none" strike="noStrike" kern="1200" baseline="30000" dirty="0">
                          <a:solidFill>
                            <a:schemeClr val="dk1"/>
                          </a:solidFill>
                          <a:latin typeface="+mn-lt"/>
                          <a:ea typeface="+mn-ea"/>
                          <a:cs typeface="+mn-cs"/>
                        </a:rPr>
                        <a:t>+</a:t>
                      </a:r>
                      <a:r>
                        <a:rPr lang="en-IN" sz="1200" b="0" i="0" u="none" strike="noStrike" kern="1200" baseline="0" dirty="0">
                          <a:solidFill>
                            <a:schemeClr val="dk1"/>
                          </a:solidFill>
                          <a:latin typeface="+mn-lt"/>
                          <a:ea typeface="+mn-ea"/>
                          <a:cs typeface="+mn-cs"/>
                        </a:rPr>
                        <a:t> + </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3914751250"/>
                  </a:ext>
                </a:extLst>
              </a:tr>
              <a:tr h="182880">
                <a:tc>
                  <a:txBody>
                    <a:bodyPr/>
                    <a:lstStyle/>
                    <a:p>
                      <a:pPr algn="ctr"/>
                      <a:r>
                        <a:rPr lang="en-IN" sz="1200" b="0" i="0" u="none" strike="noStrike" kern="1200" baseline="0" dirty="0">
                          <a:solidFill>
                            <a:schemeClr val="dk1"/>
                          </a:solidFill>
                          <a:latin typeface="+mn-lt"/>
                          <a:ea typeface="+mn-ea"/>
                          <a:cs typeface="+mn-cs"/>
                        </a:rPr>
                        <a:t>Mercury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Hg→Hg</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2803462021"/>
                  </a:ext>
                </a:extLst>
              </a:tr>
              <a:tr h="182880">
                <a:tc>
                  <a:txBody>
                    <a:bodyPr/>
                    <a:lstStyle/>
                    <a:p>
                      <a:pPr algn="ctr"/>
                      <a:r>
                        <a:rPr lang="en-IN" sz="1200" b="0" i="0" u="none" strike="noStrike" kern="1200" baseline="0" dirty="0">
                          <a:solidFill>
                            <a:schemeClr val="dk1"/>
                          </a:solidFill>
                          <a:latin typeface="+mn-lt"/>
                          <a:ea typeface="+mn-ea"/>
                          <a:cs typeface="+mn-cs"/>
                        </a:rPr>
                        <a:t>Platinum </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Pt→Pt</a:t>
                      </a:r>
                      <a:r>
                        <a:rPr lang="en-IN" sz="1200" b="0" i="0" u="none" strike="noStrike" kern="1200" baseline="30000" dirty="0">
                          <a:solidFill>
                            <a:schemeClr val="dk1"/>
                          </a:solidFill>
                          <a:latin typeface="+mn-lt"/>
                          <a:ea typeface="+mn-ea"/>
                          <a:cs typeface="+mn-cs"/>
                        </a:rPr>
                        <a:t>2+</a:t>
                      </a:r>
                      <a:r>
                        <a:rPr lang="en-IN" sz="1200" b="0" i="0" u="none" strike="noStrike" kern="1200" baseline="0" dirty="0">
                          <a:solidFill>
                            <a:schemeClr val="dk1"/>
                          </a:solidFill>
                          <a:latin typeface="+mn-lt"/>
                          <a:ea typeface="+mn-ea"/>
                          <a:cs typeface="+mn-cs"/>
                        </a:rPr>
                        <a:t> + 2</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2346353489"/>
                  </a:ext>
                </a:extLst>
              </a:tr>
              <a:tr h="182880">
                <a:tc>
                  <a:txBody>
                    <a:bodyPr/>
                    <a:lstStyle/>
                    <a:p>
                      <a:pPr algn="ctr"/>
                      <a:r>
                        <a:rPr lang="en-IN" sz="1200" b="0" i="0" u="none" strike="noStrike" kern="1200" baseline="0" dirty="0">
                          <a:solidFill>
                            <a:schemeClr val="dk1"/>
                          </a:solidFill>
                          <a:latin typeface="+mn-lt"/>
                          <a:ea typeface="+mn-ea"/>
                          <a:cs typeface="+mn-cs"/>
                        </a:rPr>
                        <a:t>Gold</a:t>
                      </a:r>
                    </a:p>
                  </a:txBody>
                  <a:tcPr marT="18288" marB="18288">
                    <a:solidFill>
                      <a:srgbClr val="F3F3F3"/>
                    </a:solidFill>
                  </a:tcPr>
                </a:tc>
                <a:tc>
                  <a:txBody>
                    <a:bodyPr/>
                    <a:lstStyle/>
                    <a:p>
                      <a:pPr algn="ctr"/>
                      <a:r>
                        <a:rPr lang="en-IN" sz="1200" b="0" i="0" u="none" strike="noStrike" kern="1200" baseline="0" dirty="0">
                          <a:solidFill>
                            <a:schemeClr val="dk1"/>
                          </a:solidFill>
                          <a:latin typeface="+mn-lt"/>
                          <a:ea typeface="+mn-ea"/>
                          <a:cs typeface="+mn-cs"/>
                        </a:rPr>
                        <a:t>Au→Au</a:t>
                      </a:r>
                      <a:r>
                        <a:rPr lang="en-IN" sz="1200" b="0" i="0" u="none" strike="noStrike" kern="1200" baseline="30000" dirty="0">
                          <a:solidFill>
                            <a:schemeClr val="dk1"/>
                          </a:solidFill>
                          <a:latin typeface="+mn-lt"/>
                          <a:ea typeface="+mn-ea"/>
                          <a:cs typeface="+mn-cs"/>
                        </a:rPr>
                        <a:t>3+</a:t>
                      </a:r>
                      <a:r>
                        <a:rPr lang="en-IN" sz="1200" b="0" i="0" u="none" strike="noStrike" kern="1200" baseline="0" dirty="0">
                          <a:solidFill>
                            <a:schemeClr val="dk1"/>
                          </a:solidFill>
                          <a:latin typeface="+mn-lt"/>
                          <a:ea typeface="+mn-ea"/>
                          <a:cs typeface="+mn-cs"/>
                        </a:rPr>
                        <a:t> + 3</a:t>
                      </a:r>
                      <a:r>
                        <a:rPr lang="en-IN" sz="1200" b="0" i="1" u="none" strike="noStrike" kern="1200" baseline="0" dirty="0">
                          <a:solidFill>
                            <a:schemeClr val="dk1"/>
                          </a:solidFill>
                          <a:latin typeface="+mn-lt"/>
                          <a:ea typeface="+mn-ea"/>
                          <a:cs typeface="+mn-cs"/>
                        </a:rPr>
                        <a:t>e</a:t>
                      </a:r>
                      <a:r>
                        <a:rPr lang="en-IN" sz="1200" b="0" i="0" u="none" strike="noStrike" kern="1200" baseline="30000" dirty="0">
                          <a:solidFill>
                            <a:schemeClr val="dk1"/>
                          </a:solidFill>
                          <a:latin typeface="+mn-lt"/>
                          <a:ea typeface="+mn-ea"/>
                          <a:cs typeface="+mn-cs"/>
                        </a:rPr>
                        <a:t>−</a:t>
                      </a:r>
                    </a:p>
                  </a:txBody>
                  <a:tcPr marT="18288" marB="18288">
                    <a:solidFill>
                      <a:srgbClr val="F3F3F3"/>
                    </a:solidFill>
                  </a:tcPr>
                </a:tc>
                <a:extLst>
                  <a:ext uri="{0D108BD9-81ED-4DB2-BD59-A6C34878D82A}">
                    <a16:rowId xmlns:a16="http://schemas.microsoft.com/office/drawing/2014/main" val="2956659319"/>
                  </a:ext>
                </a:extLst>
              </a:tr>
            </a:tbl>
          </a:graphicData>
        </a:graphic>
      </p:graphicFrame>
      <p:sp>
        <p:nvSpPr>
          <p:cNvPr id="8" name="Content Placeholder 5"/>
          <p:cNvSpPr>
            <a:spLocks noGrp="1"/>
          </p:cNvSpPr>
          <p:nvPr>
            <p:ph idx="11"/>
          </p:nvPr>
        </p:nvSpPr>
        <p:spPr>
          <a:xfrm rot="16200000">
            <a:off x="2832462" y="3675017"/>
            <a:ext cx="2518954" cy="350520"/>
          </a:xfrm>
        </p:spPr>
        <p:txBody>
          <a:bodyPr/>
          <a:lstStyle/>
          <a:p>
            <a:pPr algn="ctr"/>
            <a:r>
              <a:rPr lang="en-IN" sz="1600" dirty="0"/>
              <a:t>Increasing ease of oxidation </a:t>
            </a:r>
          </a:p>
        </p:txBody>
      </p:sp>
      <p:cxnSp>
        <p:nvCxnSpPr>
          <p:cNvPr id="6" name="Arrow  6"/>
          <p:cNvCxnSpPr/>
          <p:nvPr/>
        </p:nvCxnSpPr>
        <p:spPr>
          <a:xfrm flipV="1">
            <a:off x="4267200" y="1600200"/>
            <a:ext cx="0" cy="4842474"/>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174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11</a:t>
            </a:r>
            <a:endParaRPr lang="en-IN" dirty="0">
              <a:solidFill>
                <a:srgbClr val="C00000"/>
              </a:solidFill>
            </a:endParaRPr>
          </a:p>
        </p:txBody>
      </p:sp>
      <p:sp>
        <p:nvSpPr>
          <p:cNvPr id="3" name="Content Placeholder 2"/>
          <p:cNvSpPr>
            <a:spLocks noGrp="1"/>
          </p:cNvSpPr>
          <p:nvPr>
            <p:ph idx="1"/>
          </p:nvPr>
        </p:nvSpPr>
        <p:spPr>
          <a:xfrm>
            <a:off x="228600" y="1143000"/>
            <a:ext cx="8686800" cy="4953000"/>
          </a:xfrm>
        </p:spPr>
        <p:txBody>
          <a:bodyPr/>
          <a:lstStyle/>
          <a:p>
            <a:r>
              <a:rPr lang="en-US" dirty="0">
                <a:solidFill>
                  <a:srgbClr val="43638E"/>
                </a:solidFill>
              </a:rPr>
              <a:t>Oxidation of Metals in Aqueous Solutions</a:t>
            </a:r>
          </a:p>
          <a:p>
            <a:pPr>
              <a:spcAft>
                <a:spcPts val="3000"/>
              </a:spcAft>
            </a:pPr>
            <a:r>
              <a:rPr lang="en-US" dirty="0"/>
              <a:t>Metals listed at the top of the activity series are called the </a:t>
            </a:r>
            <a:r>
              <a:rPr lang="en-US" i="1" dirty="0"/>
              <a:t>active metals. </a:t>
            </a:r>
          </a:p>
          <a:p>
            <a:pPr>
              <a:spcAft>
                <a:spcPts val="3000"/>
              </a:spcAft>
            </a:pPr>
            <a:r>
              <a:rPr lang="en-US" dirty="0"/>
              <a:t>Metals at the bottom of the series, such as copper, silver, platinum, and gold, are called the </a:t>
            </a:r>
            <a:r>
              <a:rPr lang="en-US" i="1" dirty="0"/>
              <a:t>noble metals </a:t>
            </a:r>
            <a:r>
              <a:rPr lang="en-US" dirty="0"/>
              <a:t>because they have very little tendency to react.</a:t>
            </a:r>
          </a:p>
          <a:p>
            <a:pPr>
              <a:spcAft>
                <a:spcPts val="3000"/>
              </a:spcAft>
            </a:pPr>
            <a:r>
              <a:rPr lang="en-US" dirty="0"/>
              <a:t>Reactions in which hydrogen ion is reduced to hydrogen gas are known as </a:t>
            </a:r>
            <a:r>
              <a:rPr lang="en-US" b="1" i="1" dirty="0"/>
              <a:t>hydrogen displacement </a:t>
            </a:r>
            <a:r>
              <a:rPr lang="en-US" dirty="0"/>
              <a:t>reactions.</a:t>
            </a:r>
          </a:p>
        </p:txBody>
      </p:sp>
    </p:spTree>
    <p:extLst>
      <p:ext uri="{BB962C8B-B14F-4D97-AF65-F5344CB8AC3E}">
        <p14:creationId xmlns:p14="http://schemas.microsoft.com/office/powerpoint/2010/main" val="3103690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12</a:t>
            </a:r>
            <a:endParaRPr lang="en-IN" dirty="0">
              <a:solidFill>
                <a:srgbClr val="C00000"/>
              </a:solidFill>
            </a:endParaRPr>
          </a:p>
        </p:txBody>
      </p:sp>
      <p:sp>
        <p:nvSpPr>
          <p:cNvPr id="3" name="Content Placeholder 2"/>
          <p:cNvSpPr>
            <a:spLocks noGrp="1"/>
          </p:cNvSpPr>
          <p:nvPr>
            <p:ph idx="1"/>
          </p:nvPr>
        </p:nvSpPr>
        <p:spPr>
          <a:xfrm>
            <a:off x="228600" y="1143000"/>
            <a:ext cx="8686800" cy="533400"/>
          </a:xfrm>
        </p:spPr>
        <p:txBody>
          <a:bodyPr/>
          <a:lstStyle/>
          <a:p>
            <a:r>
              <a:rPr lang="en-US" dirty="0">
                <a:solidFill>
                  <a:srgbClr val="43638E"/>
                </a:solidFill>
              </a:rPr>
              <a:t>Balancing Simple Redox Equations</a:t>
            </a:r>
          </a:p>
        </p:txBody>
      </p:sp>
      <p:graphicFrame>
        <p:nvGraphicFramePr>
          <p:cNvPr id="9" name="Object 3"/>
          <p:cNvGraphicFramePr>
            <a:graphicFrameLocks noChangeAspect="1"/>
          </p:cNvGraphicFramePr>
          <p:nvPr>
            <p:extLst>
              <p:ext uri="{D42A27DB-BD31-4B8C-83A1-F6EECF244321}">
                <p14:modId xmlns:p14="http://schemas.microsoft.com/office/powerpoint/2010/main" val="1594129012"/>
              </p:ext>
            </p:extLst>
          </p:nvPr>
        </p:nvGraphicFramePr>
        <p:xfrm>
          <a:off x="2047874" y="1771011"/>
          <a:ext cx="4724401" cy="557538"/>
        </p:xfrm>
        <a:graphic>
          <a:graphicData uri="http://schemas.openxmlformats.org/presentationml/2006/ole">
            <mc:AlternateContent xmlns:mc="http://schemas.openxmlformats.org/markup-compatibility/2006">
              <mc:Choice xmlns:v="urn:schemas-microsoft-com:vml" Requires="v">
                <p:oleObj spid="_x0000_s61753" name="Equation" r:id="rId3" imgW="2044440" imgH="241200" progId="Equation.DSMT4">
                  <p:embed/>
                </p:oleObj>
              </mc:Choice>
              <mc:Fallback>
                <p:oleObj name="Equation" r:id="rId3" imgW="2044440" imgH="241200" progId="Equation.DSMT4">
                  <p:embed/>
                  <p:pic>
                    <p:nvPicPr>
                      <p:cNvPr id="0" name=""/>
                      <p:cNvPicPr/>
                      <p:nvPr/>
                    </p:nvPicPr>
                    <p:blipFill>
                      <a:blip r:embed="rId4"/>
                      <a:stretch>
                        <a:fillRect/>
                      </a:stretch>
                    </p:blipFill>
                    <p:spPr>
                      <a:xfrm>
                        <a:off x="2047874" y="1771011"/>
                        <a:ext cx="4724401" cy="557538"/>
                      </a:xfrm>
                      <a:prstGeom prst="rect">
                        <a:avLst/>
                      </a:prstGeom>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517538248"/>
              </p:ext>
            </p:extLst>
          </p:nvPr>
        </p:nvGraphicFramePr>
        <p:xfrm>
          <a:off x="3352801" y="2423160"/>
          <a:ext cx="3581400" cy="602182"/>
        </p:xfrm>
        <a:graphic>
          <a:graphicData uri="http://schemas.openxmlformats.org/presentationml/2006/ole">
            <mc:AlternateContent xmlns:mc="http://schemas.openxmlformats.org/markup-compatibility/2006">
              <mc:Choice xmlns:v="urn:schemas-microsoft-com:vml" Requires="v">
                <p:oleObj spid="_x0000_s61754" name="Equation" r:id="rId5" imgW="1434960" imgH="241200" progId="Equation.DSMT4">
                  <p:embed/>
                </p:oleObj>
              </mc:Choice>
              <mc:Fallback>
                <p:oleObj name="Equation" r:id="rId5" imgW="1434960" imgH="241200" progId="Equation.DSMT4">
                  <p:embed/>
                  <p:pic>
                    <p:nvPicPr>
                      <p:cNvPr id="0" name=""/>
                      <p:cNvPicPr/>
                      <p:nvPr/>
                    </p:nvPicPr>
                    <p:blipFill>
                      <a:blip r:embed="rId6"/>
                      <a:stretch>
                        <a:fillRect/>
                      </a:stretch>
                    </p:blipFill>
                    <p:spPr>
                      <a:xfrm>
                        <a:off x="3352801" y="2423160"/>
                        <a:ext cx="3581400" cy="602182"/>
                      </a:xfrm>
                      <a:prstGeom prst="rect">
                        <a:avLst/>
                      </a:prstGeom>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2538199720"/>
              </p:ext>
            </p:extLst>
          </p:nvPr>
        </p:nvGraphicFramePr>
        <p:xfrm>
          <a:off x="2047874" y="3259400"/>
          <a:ext cx="3661828" cy="626800"/>
        </p:xfrm>
        <a:graphic>
          <a:graphicData uri="http://schemas.openxmlformats.org/presentationml/2006/ole">
            <mc:AlternateContent xmlns:mc="http://schemas.openxmlformats.org/markup-compatibility/2006">
              <mc:Choice xmlns:v="urn:schemas-microsoft-com:vml" Requires="v">
                <p:oleObj spid="_x0000_s61755" name="Equation" r:id="rId7" imgW="1409400" imgH="241200" progId="Equation.DSMT4">
                  <p:embed/>
                </p:oleObj>
              </mc:Choice>
              <mc:Fallback>
                <p:oleObj name="Equation" r:id="rId7" imgW="1409400" imgH="241200" progId="Equation.DSMT4">
                  <p:embed/>
                  <p:pic>
                    <p:nvPicPr>
                      <p:cNvPr id="0" name=""/>
                      <p:cNvPicPr/>
                      <p:nvPr/>
                    </p:nvPicPr>
                    <p:blipFill>
                      <a:blip r:embed="rId8"/>
                      <a:stretch>
                        <a:fillRect/>
                      </a:stretch>
                    </p:blipFill>
                    <p:spPr>
                      <a:xfrm>
                        <a:off x="2047874" y="3259400"/>
                        <a:ext cx="3661828" cy="626800"/>
                      </a:xfrm>
                      <a:prstGeom prst="rect">
                        <a:avLst/>
                      </a:prstGeom>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997626404"/>
              </p:ext>
            </p:extLst>
          </p:nvPr>
        </p:nvGraphicFramePr>
        <p:xfrm>
          <a:off x="2819400" y="4157815"/>
          <a:ext cx="3952875" cy="663842"/>
        </p:xfrm>
        <a:graphic>
          <a:graphicData uri="http://schemas.openxmlformats.org/presentationml/2006/ole">
            <mc:AlternateContent xmlns:mc="http://schemas.openxmlformats.org/markup-compatibility/2006">
              <mc:Choice xmlns:v="urn:schemas-microsoft-com:vml" Requires="v">
                <p:oleObj spid="_x0000_s61756" name="Equation" r:id="rId9" imgW="1663560" imgH="279360" progId="Equation.DSMT4">
                  <p:embed/>
                </p:oleObj>
              </mc:Choice>
              <mc:Fallback>
                <p:oleObj name="Equation" r:id="rId9" imgW="1663560" imgH="279360" progId="Equation.DSMT4">
                  <p:embed/>
                  <p:pic>
                    <p:nvPicPr>
                      <p:cNvPr id="0" name=""/>
                      <p:cNvPicPr/>
                      <p:nvPr/>
                    </p:nvPicPr>
                    <p:blipFill>
                      <a:blip r:embed="rId10"/>
                      <a:stretch>
                        <a:fillRect/>
                      </a:stretch>
                    </p:blipFill>
                    <p:spPr>
                      <a:xfrm>
                        <a:off x="2819400" y="4157815"/>
                        <a:ext cx="3952875" cy="663842"/>
                      </a:xfrm>
                      <a:prstGeom prst="rect">
                        <a:avLst/>
                      </a:prstGeom>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610010800"/>
              </p:ext>
            </p:extLst>
          </p:nvPr>
        </p:nvGraphicFramePr>
        <p:xfrm>
          <a:off x="2819400" y="5044799"/>
          <a:ext cx="3929816" cy="670201"/>
        </p:xfrm>
        <a:graphic>
          <a:graphicData uri="http://schemas.openxmlformats.org/presentationml/2006/ole">
            <mc:AlternateContent xmlns:mc="http://schemas.openxmlformats.org/markup-compatibility/2006">
              <mc:Choice xmlns:v="urn:schemas-microsoft-com:vml" Requires="v">
                <p:oleObj spid="_x0000_s61757" name="Equation" r:id="rId11" imgW="1638000" imgH="279360" progId="Equation.DSMT4">
                  <p:embed/>
                </p:oleObj>
              </mc:Choice>
              <mc:Fallback>
                <p:oleObj name="Equation" r:id="rId11" imgW="1638000" imgH="279360" progId="Equation.DSMT4">
                  <p:embed/>
                  <p:pic>
                    <p:nvPicPr>
                      <p:cNvPr id="0" name=""/>
                      <p:cNvPicPr/>
                      <p:nvPr/>
                    </p:nvPicPr>
                    <p:blipFill>
                      <a:blip r:embed="rId12"/>
                      <a:stretch>
                        <a:fillRect/>
                      </a:stretch>
                    </p:blipFill>
                    <p:spPr>
                      <a:xfrm>
                        <a:off x="2819400" y="5044799"/>
                        <a:ext cx="3929816" cy="670201"/>
                      </a:xfrm>
                      <a:prstGeom prst="rect">
                        <a:avLst/>
                      </a:prstGeom>
                    </p:spPr>
                  </p:pic>
                </p:oleObj>
              </mc:Fallback>
            </mc:AlternateContent>
          </a:graphicData>
        </a:graphic>
      </p:graphicFrame>
    </p:spTree>
    <p:extLst>
      <p:ext uri="{BB962C8B-B14F-4D97-AF65-F5344CB8AC3E}">
        <p14:creationId xmlns:p14="http://schemas.microsoft.com/office/powerpoint/2010/main" val="141004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13</a:t>
            </a:r>
            <a:endParaRPr lang="en-IN" dirty="0">
              <a:solidFill>
                <a:srgbClr val="C00000"/>
              </a:solidFill>
            </a:endParaRPr>
          </a:p>
        </p:txBody>
      </p:sp>
      <p:sp>
        <p:nvSpPr>
          <p:cNvPr id="3" name="Content Placeholder 2"/>
          <p:cNvSpPr>
            <a:spLocks noGrp="1"/>
          </p:cNvSpPr>
          <p:nvPr>
            <p:ph idx="1"/>
          </p:nvPr>
        </p:nvSpPr>
        <p:spPr>
          <a:xfrm>
            <a:off x="228600" y="1143000"/>
            <a:ext cx="8686800" cy="457200"/>
          </a:xfrm>
        </p:spPr>
        <p:txBody>
          <a:bodyPr/>
          <a:lstStyle/>
          <a:p>
            <a:r>
              <a:rPr lang="en-US" dirty="0">
                <a:solidFill>
                  <a:srgbClr val="4F74A7"/>
                </a:solidFill>
              </a:rPr>
              <a:t>Balancing Simple Redox Equations</a:t>
            </a:r>
          </a:p>
        </p:txBody>
      </p:sp>
      <p:graphicFrame>
        <p:nvGraphicFramePr>
          <p:cNvPr id="9" name="Object 3"/>
          <p:cNvGraphicFramePr>
            <a:graphicFrameLocks noChangeAspect="1"/>
          </p:cNvGraphicFramePr>
          <p:nvPr>
            <p:extLst>
              <p:ext uri="{D42A27DB-BD31-4B8C-83A1-F6EECF244321}">
                <p14:modId xmlns:p14="http://schemas.microsoft.com/office/powerpoint/2010/main" val="2708374083"/>
              </p:ext>
            </p:extLst>
          </p:nvPr>
        </p:nvGraphicFramePr>
        <p:xfrm>
          <a:off x="2889329" y="1904999"/>
          <a:ext cx="4170947" cy="609600"/>
        </p:xfrm>
        <a:graphic>
          <a:graphicData uri="http://schemas.openxmlformats.org/presentationml/2006/ole">
            <mc:AlternateContent xmlns:mc="http://schemas.openxmlformats.org/markup-compatibility/2006">
              <mc:Choice xmlns:v="urn:schemas-microsoft-com:vml" Requires="v">
                <p:oleObj spid="_x0000_s55668" name="Equation" r:id="rId3" imgW="1650960" imgH="241200" progId="Equation.DSMT4">
                  <p:embed/>
                </p:oleObj>
              </mc:Choice>
              <mc:Fallback>
                <p:oleObj name="Equation" r:id="rId3" imgW="1650960" imgH="241200" progId="Equation.DSMT4">
                  <p:embed/>
                  <p:pic>
                    <p:nvPicPr>
                      <p:cNvPr id="0" name=""/>
                      <p:cNvPicPr/>
                      <p:nvPr/>
                    </p:nvPicPr>
                    <p:blipFill>
                      <a:blip r:embed="rId4"/>
                      <a:stretch>
                        <a:fillRect/>
                      </a:stretch>
                    </p:blipFill>
                    <p:spPr>
                      <a:xfrm>
                        <a:off x="2889329" y="1904999"/>
                        <a:ext cx="4170947" cy="609600"/>
                      </a:xfrm>
                      <a:prstGeom prst="rect">
                        <a:avLst/>
                      </a:prstGeom>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868338147"/>
              </p:ext>
            </p:extLst>
          </p:nvPr>
        </p:nvGraphicFramePr>
        <p:xfrm>
          <a:off x="1569720" y="2590107"/>
          <a:ext cx="4754880" cy="660400"/>
        </p:xfrm>
        <a:graphic>
          <a:graphicData uri="http://schemas.openxmlformats.org/presentationml/2006/ole">
            <mc:AlternateContent xmlns:mc="http://schemas.openxmlformats.org/markup-compatibility/2006">
              <mc:Choice xmlns:v="urn:schemas-microsoft-com:vml" Requires="v">
                <p:oleObj spid="_x0000_s55669" name="Equation" r:id="rId5" imgW="1714320" imgH="253800" progId="Equation.DSMT4">
                  <p:embed/>
                </p:oleObj>
              </mc:Choice>
              <mc:Fallback>
                <p:oleObj name="Equation" r:id="rId5" imgW="1714320" imgH="253800" progId="Equation.DSMT4">
                  <p:embed/>
                  <p:pic>
                    <p:nvPicPr>
                      <p:cNvPr id="0" name=""/>
                      <p:cNvPicPr/>
                      <p:nvPr/>
                    </p:nvPicPr>
                    <p:blipFill>
                      <a:blip r:embed="rId6"/>
                      <a:stretch>
                        <a:fillRect/>
                      </a:stretch>
                    </p:blipFill>
                    <p:spPr>
                      <a:xfrm>
                        <a:off x="1569720" y="2590107"/>
                        <a:ext cx="4754880" cy="660400"/>
                      </a:xfrm>
                      <a:prstGeom prst="rect">
                        <a:avLst/>
                      </a:prstGeom>
                    </p:spPr>
                  </p:pic>
                </p:oleObj>
              </mc:Fallback>
            </mc:AlternateContent>
          </a:graphicData>
        </a:graphic>
      </p:graphicFrame>
      <p:cxnSp>
        <p:nvCxnSpPr>
          <p:cNvPr id="11" name="Straight Connector 5" descr="equals">
            <a:extLst>
              <a:ext uri="{C183D7F6-B498-43B3-948B-1728B52AA6E4}">
                <adec:decorative xmlns:adec="http://schemas.microsoft.com/office/drawing/2017/decorative" val="1"/>
              </a:ext>
            </a:extLst>
          </p:cNvPr>
          <p:cNvCxnSpPr/>
          <p:nvPr/>
        </p:nvCxnSpPr>
        <p:spPr>
          <a:xfrm flipV="1">
            <a:off x="1143000" y="3351415"/>
            <a:ext cx="5943600" cy="13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Object 6"/>
          <p:cNvGraphicFramePr>
            <a:graphicFrameLocks noChangeAspect="1"/>
          </p:cNvGraphicFramePr>
          <p:nvPr>
            <p:extLst>
              <p:ext uri="{D42A27DB-BD31-4B8C-83A1-F6EECF244321}">
                <p14:modId xmlns:p14="http://schemas.microsoft.com/office/powerpoint/2010/main" val="3072368208"/>
              </p:ext>
            </p:extLst>
          </p:nvPr>
        </p:nvGraphicFramePr>
        <p:xfrm>
          <a:off x="1206038" y="3428308"/>
          <a:ext cx="5791200" cy="564271"/>
        </p:xfrm>
        <a:graphic>
          <a:graphicData uri="http://schemas.openxmlformats.org/presentationml/2006/ole">
            <mc:AlternateContent xmlns:mc="http://schemas.openxmlformats.org/markup-compatibility/2006">
              <mc:Choice xmlns:v="urn:schemas-microsoft-com:vml" Requires="v">
                <p:oleObj spid="_x0000_s55670" name="Equation" r:id="rId7" imgW="2476440" imgH="241200" progId="Equation.DSMT4">
                  <p:embed/>
                </p:oleObj>
              </mc:Choice>
              <mc:Fallback>
                <p:oleObj name="Equation" r:id="rId7" imgW="2476440" imgH="241200" progId="Equation.DSMT4">
                  <p:embed/>
                  <p:pic>
                    <p:nvPicPr>
                      <p:cNvPr id="0" name=""/>
                      <p:cNvPicPr/>
                      <p:nvPr/>
                    </p:nvPicPr>
                    <p:blipFill>
                      <a:blip r:embed="rId8"/>
                      <a:stretch>
                        <a:fillRect/>
                      </a:stretch>
                    </p:blipFill>
                    <p:spPr>
                      <a:xfrm>
                        <a:off x="1206038" y="3428308"/>
                        <a:ext cx="5791200" cy="564271"/>
                      </a:xfrm>
                      <a:prstGeom prst="rect">
                        <a:avLst/>
                      </a:prstGeom>
                    </p:spPr>
                  </p:pic>
                </p:oleObj>
              </mc:Fallback>
            </mc:AlternateContent>
          </a:graphicData>
        </a:graphic>
      </p:graphicFrame>
      <p:sp>
        <p:nvSpPr>
          <p:cNvPr id="4" name="Content Placeholder 7"/>
          <p:cNvSpPr>
            <a:spLocks noGrp="1"/>
          </p:cNvSpPr>
          <p:nvPr>
            <p:ph idx="10"/>
          </p:nvPr>
        </p:nvSpPr>
        <p:spPr>
          <a:xfrm>
            <a:off x="320040" y="4291940"/>
            <a:ext cx="8686800" cy="1188720"/>
          </a:xfrm>
        </p:spPr>
        <p:txBody>
          <a:bodyPr/>
          <a:lstStyle/>
          <a:p>
            <a:r>
              <a:rPr lang="en-US" dirty="0"/>
              <a:t>This method is known as the </a:t>
            </a:r>
            <a:r>
              <a:rPr lang="en-US" b="1" i="1" dirty="0"/>
              <a:t>half-reaction method </a:t>
            </a:r>
            <a:r>
              <a:rPr lang="en-US" dirty="0"/>
              <a:t>of balancing redox equations.</a:t>
            </a:r>
          </a:p>
        </p:txBody>
      </p:sp>
    </p:spTree>
    <p:extLst>
      <p:ext uri="{BB962C8B-B14F-4D97-AF65-F5344CB8AC3E}">
        <p14:creationId xmlns:p14="http://schemas.microsoft.com/office/powerpoint/2010/main" val="3034783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14</a:t>
            </a:r>
            <a:endParaRPr lang="en-IN" dirty="0">
              <a:solidFill>
                <a:srgbClr val="B60000"/>
              </a:solidFill>
            </a:endParaRPr>
          </a:p>
        </p:txBody>
      </p:sp>
      <p:sp>
        <p:nvSpPr>
          <p:cNvPr id="3" name="Content Placeholder 2"/>
          <p:cNvSpPr>
            <a:spLocks noGrp="1"/>
          </p:cNvSpPr>
          <p:nvPr>
            <p:ph idx="1"/>
          </p:nvPr>
        </p:nvSpPr>
        <p:spPr/>
        <p:txBody>
          <a:bodyPr/>
          <a:lstStyle/>
          <a:p>
            <a:r>
              <a:rPr lang="en-US" dirty="0">
                <a:solidFill>
                  <a:srgbClr val="4F74A7"/>
                </a:solidFill>
              </a:rPr>
              <a:t>Other Types of Redox Reactions</a:t>
            </a:r>
          </a:p>
          <a:p>
            <a:r>
              <a:rPr lang="en-US" b="1" dirty="0"/>
              <a:t>Combination Reactions </a:t>
            </a:r>
            <a:endParaRPr lang="en-US" dirty="0"/>
          </a:p>
          <a:p>
            <a:r>
              <a:rPr lang="en-US" dirty="0"/>
              <a:t>Combination reactions such as the formation of ammonia from its constituent elements can involve oxidation and reduction. </a:t>
            </a:r>
          </a:p>
        </p:txBody>
      </p:sp>
      <p:pic>
        <p:nvPicPr>
          <p:cNvPr id="9" name="Picture 3" descr="Nitrogen gas reacts with three moles of hydrogen gas to produce two moles of ammonia gas. "/>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817834" y="3874589"/>
            <a:ext cx="7508333" cy="2103120"/>
          </a:xfrm>
        </p:spPr>
      </p:pic>
      <p:sp>
        <p:nvSpPr>
          <p:cNvPr id="4" name="Text Placeholder 4"/>
          <p:cNvSpPr>
            <a:spLocks noGrp="1"/>
          </p:cNvSpPr>
          <p:nvPr>
            <p:ph type="body" sz="quarter" idx="21"/>
          </p:nvPr>
        </p:nvSpPr>
        <p:spPr/>
        <p:txBody>
          <a:bodyPr/>
          <a:lstStyle/>
          <a:p>
            <a:pPr lvl="0"/>
            <a:r>
              <a:rPr lang="en-US" dirty="0">
                <a:solidFill>
                  <a:prstClr val="white"/>
                </a:solidFill>
                <a:hlinkClick r:id="" action="ppaction://noaction"/>
              </a:rPr>
              <a:t>Access the text alternative for these images</a:t>
            </a:r>
            <a:endParaRPr lang="en-US" dirty="0">
              <a:solidFill>
                <a:prstClr val="white"/>
              </a:solidFill>
            </a:endParaRPr>
          </a:p>
        </p:txBody>
      </p:sp>
    </p:spTree>
    <p:extLst>
      <p:ext uri="{BB962C8B-B14F-4D97-AF65-F5344CB8AC3E}">
        <p14:creationId xmlns:p14="http://schemas.microsoft.com/office/powerpoint/2010/main" val="3608051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15</a:t>
            </a:r>
            <a:endParaRPr lang="en-IN" dirty="0">
              <a:solidFill>
                <a:srgbClr val="C00000"/>
              </a:solidFill>
            </a:endParaRPr>
          </a:p>
        </p:txBody>
      </p:sp>
      <p:sp>
        <p:nvSpPr>
          <p:cNvPr id="3" name="Content Placeholder 2"/>
          <p:cNvSpPr>
            <a:spLocks noGrp="1"/>
          </p:cNvSpPr>
          <p:nvPr>
            <p:ph idx="1"/>
          </p:nvPr>
        </p:nvSpPr>
        <p:spPr>
          <a:xfrm>
            <a:off x="228600" y="1142999"/>
            <a:ext cx="8686800" cy="1905001"/>
          </a:xfrm>
        </p:spPr>
        <p:txBody>
          <a:bodyPr/>
          <a:lstStyle/>
          <a:p>
            <a:pPr>
              <a:spcBef>
                <a:spcPts val="0"/>
              </a:spcBef>
            </a:pPr>
            <a:r>
              <a:rPr lang="en-US" dirty="0">
                <a:solidFill>
                  <a:srgbClr val="4F74A7"/>
                </a:solidFill>
              </a:rPr>
              <a:t>Other Types of Redox Reactions</a:t>
            </a:r>
          </a:p>
          <a:p>
            <a:pPr>
              <a:spcBef>
                <a:spcPts val="0"/>
              </a:spcBef>
            </a:pPr>
            <a:r>
              <a:rPr lang="en-US" b="1" dirty="0"/>
              <a:t>Decomposition </a:t>
            </a:r>
          </a:p>
          <a:p>
            <a:pPr>
              <a:spcBef>
                <a:spcPts val="0"/>
              </a:spcBef>
            </a:pPr>
            <a:r>
              <a:rPr lang="en-US" dirty="0"/>
              <a:t>Decomposition can also be a redox reaction, as illustrated by the following examples: </a:t>
            </a:r>
            <a:endParaRPr lang="en-US" dirty="0">
              <a:solidFill>
                <a:prstClr val="black"/>
              </a:solidFill>
            </a:endParaRPr>
          </a:p>
        </p:txBody>
      </p:sp>
      <p:pic>
        <p:nvPicPr>
          <p:cNvPr id="9" name="Picture 3" descr="Two moles of sodium hydride decompose to yield two moles of solid sodium and one mole of hydrogen gas. "/>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2096087" y="3185158"/>
            <a:ext cx="4951826" cy="1463040"/>
          </a:xfrm>
        </p:spPr>
      </p:pic>
      <p:pic>
        <p:nvPicPr>
          <p:cNvPr id="10" name="Picture 4" descr="Two moles of potassium chlorate decompose to yield two moles of potassium chloride and three moles of oxygen gas. "/>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2004779" y="4880137"/>
            <a:ext cx="5134443" cy="1463040"/>
          </a:xfrm>
        </p:spPr>
      </p:pic>
      <p:sp>
        <p:nvSpPr>
          <p:cNvPr id="4" name="Text Placeholder 5"/>
          <p:cNvSpPr>
            <a:spLocks noGrp="1"/>
          </p:cNvSpPr>
          <p:nvPr>
            <p:ph type="body" sz="quarter" idx="21"/>
          </p:nvPr>
        </p:nvSpPr>
        <p:spPr/>
        <p:txBody>
          <a:bodyPr/>
          <a:lstStyle/>
          <a:p>
            <a:pPr lvl="0"/>
            <a:r>
              <a:rPr lang="en-US" dirty="0">
                <a:solidFill>
                  <a:prstClr val="white"/>
                </a:solidFill>
                <a:hlinkClick r:id="" action="ppaction://noaction"/>
              </a:rPr>
              <a:t>Access the text alternative for these images</a:t>
            </a:r>
            <a:endParaRPr lang="en-US" dirty="0">
              <a:solidFill>
                <a:prstClr val="white"/>
              </a:solidFill>
            </a:endParaRPr>
          </a:p>
        </p:txBody>
      </p:sp>
    </p:spTree>
    <p:extLst>
      <p:ext uri="{BB962C8B-B14F-4D97-AF65-F5344CB8AC3E}">
        <p14:creationId xmlns:p14="http://schemas.microsoft.com/office/powerpoint/2010/main" val="124412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4.1</a:t>
            </a:r>
            <a:r>
              <a:rPr lang="en-US" dirty="0"/>
              <a:t>	</a:t>
            </a:r>
            <a:r>
              <a:rPr lang="en-US" dirty="0">
                <a:solidFill>
                  <a:srgbClr val="B60000"/>
                </a:solidFill>
              </a:rPr>
              <a:t>General Properties of Aqueous Solutions</a:t>
            </a:r>
            <a:r>
              <a:rPr lang="en-US" sz="1200" dirty="0">
                <a:solidFill>
                  <a:srgbClr val="B60000"/>
                </a:solidFill>
              </a:rPr>
              <a:t> 3</a:t>
            </a:r>
            <a:endParaRPr lang="en-US" sz="1200" dirty="0"/>
          </a:p>
        </p:txBody>
      </p:sp>
      <p:sp>
        <p:nvSpPr>
          <p:cNvPr id="12" name="Content Placeholder 2"/>
          <p:cNvSpPr>
            <a:spLocks noGrp="1"/>
          </p:cNvSpPr>
          <p:nvPr>
            <p:ph idx="1"/>
          </p:nvPr>
        </p:nvSpPr>
        <p:spPr>
          <a:xfrm>
            <a:off x="228600" y="1143000"/>
            <a:ext cx="8686800" cy="2971800"/>
          </a:xfrm>
        </p:spPr>
        <p:txBody>
          <a:bodyPr/>
          <a:lstStyle/>
          <a:p>
            <a:r>
              <a:rPr lang="en-US" dirty="0">
                <a:solidFill>
                  <a:srgbClr val="376092"/>
                </a:solidFill>
              </a:rPr>
              <a:t>Electrolytes and Nonelectrolytes</a:t>
            </a:r>
          </a:p>
          <a:p>
            <a:pPr>
              <a:spcAft>
                <a:spcPts val="3400"/>
              </a:spcAft>
            </a:pPr>
            <a:r>
              <a:rPr lang="en-US" b="1" i="1" dirty="0"/>
              <a:t>Dissociation </a:t>
            </a:r>
            <a:r>
              <a:rPr lang="en-US" dirty="0"/>
              <a:t>is the process by which an ionic compound, upon dissolution, breaks apart into its constituent ions.</a:t>
            </a:r>
          </a:p>
          <a:p>
            <a:pPr>
              <a:spcAft>
                <a:spcPts val="3400"/>
              </a:spcAft>
            </a:pPr>
            <a:r>
              <a:rPr lang="en-US" b="1" i="1" dirty="0"/>
              <a:t>Ionization </a:t>
            </a:r>
            <a:r>
              <a:rPr lang="en-US" dirty="0"/>
              <a:t>is the process by which a molecular compound forms ions when it dissolves.</a:t>
            </a:r>
          </a:p>
        </p:txBody>
      </p:sp>
      <p:graphicFrame>
        <p:nvGraphicFramePr>
          <p:cNvPr id="16" name="Object 3"/>
          <p:cNvGraphicFramePr>
            <a:graphicFrameLocks noChangeAspect="1"/>
          </p:cNvGraphicFramePr>
          <p:nvPr>
            <p:extLst>
              <p:ext uri="{D42A27DB-BD31-4B8C-83A1-F6EECF244321}">
                <p14:modId xmlns:p14="http://schemas.microsoft.com/office/powerpoint/2010/main" val="3877570938"/>
              </p:ext>
            </p:extLst>
          </p:nvPr>
        </p:nvGraphicFramePr>
        <p:xfrm>
          <a:off x="2057400" y="4251960"/>
          <a:ext cx="4800600" cy="635842"/>
        </p:xfrm>
        <a:graphic>
          <a:graphicData uri="http://schemas.openxmlformats.org/presentationml/2006/ole">
            <mc:AlternateContent xmlns:mc="http://schemas.openxmlformats.org/markup-compatibility/2006">
              <mc:Choice xmlns:v="urn:schemas-microsoft-com:vml" Requires="v">
                <p:oleObj spid="_x0000_s17098" name="Equation" r:id="rId3" imgW="1917360" imgH="253800" progId="Equation.DSMT4">
                  <p:embed/>
                </p:oleObj>
              </mc:Choice>
              <mc:Fallback>
                <p:oleObj name="Equation" r:id="rId3" imgW="1917360" imgH="253800" progId="Equation.DSMT4">
                  <p:embed/>
                  <p:pic>
                    <p:nvPicPr>
                      <p:cNvPr id="0" name=""/>
                      <p:cNvPicPr/>
                      <p:nvPr/>
                    </p:nvPicPr>
                    <p:blipFill>
                      <a:blip r:embed="rId4"/>
                      <a:stretch>
                        <a:fillRect/>
                      </a:stretch>
                    </p:blipFill>
                    <p:spPr>
                      <a:xfrm>
                        <a:off x="2057400" y="4251960"/>
                        <a:ext cx="4800600" cy="635842"/>
                      </a:xfrm>
                      <a:prstGeom prst="rect">
                        <a:avLst/>
                      </a:prstGeom>
                    </p:spPr>
                  </p:pic>
                </p:oleObj>
              </mc:Fallback>
            </mc:AlternateContent>
          </a:graphicData>
        </a:graphic>
      </p:graphicFrame>
    </p:spTree>
    <p:extLst>
      <p:ext uri="{BB962C8B-B14F-4D97-AF65-F5344CB8AC3E}">
        <p14:creationId xmlns:p14="http://schemas.microsoft.com/office/powerpoint/2010/main" val="1612422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16</a:t>
            </a:r>
            <a:endParaRPr lang="en-IN" dirty="0">
              <a:solidFill>
                <a:srgbClr val="C00000"/>
              </a:solidFill>
            </a:endParaRPr>
          </a:p>
        </p:txBody>
      </p:sp>
      <p:sp>
        <p:nvSpPr>
          <p:cNvPr id="3" name="Content Placeholder 2"/>
          <p:cNvSpPr>
            <a:spLocks noGrp="1"/>
          </p:cNvSpPr>
          <p:nvPr>
            <p:ph idx="1"/>
          </p:nvPr>
        </p:nvSpPr>
        <p:spPr>
          <a:xfrm>
            <a:off x="228600" y="1143000"/>
            <a:ext cx="8686800" cy="1905000"/>
          </a:xfrm>
        </p:spPr>
        <p:txBody>
          <a:bodyPr/>
          <a:lstStyle/>
          <a:p>
            <a:r>
              <a:rPr lang="en-US" dirty="0">
                <a:solidFill>
                  <a:srgbClr val="4F74A7"/>
                </a:solidFill>
              </a:rPr>
              <a:t>Other Types of Redox Reactions</a:t>
            </a:r>
          </a:p>
          <a:p>
            <a:r>
              <a:rPr lang="en-US" dirty="0"/>
              <a:t>The decomposition of hydrogen peroxide is an example of a </a:t>
            </a:r>
            <a:r>
              <a:rPr lang="en-US" b="1" i="1" dirty="0"/>
              <a:t>disproportionation reaction, </a:t>
            </a:r>
            <a:r>
              <a:rPr lang="en-US" dirty="0"/>
              <a:t>in which one element undergoes both oxidation and reduction. </a:t>
            </a:r>
            <a:endParaRPr lang="en-US" dirty="0">
              <a:solidFill>
                <a:prstClr val="black"/>
              </a:solidFill>
            </a:endParaRPr>
          </a:p>
        </p:txBody>
      </p:sp>
      <p:pic>
        <p:nvPicPr>
          <p:cNvPr id="9" name="Picture 3" descr="Hydrogen peroxide decomposes to yield water and oxygen. Hydrogen peroxide is both oxidized to oxygen and reduced to wate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236438" y="3314700"/>
            <a:ext cx="6671124" cy="2926080"/>
          </a:xfrm>
        </p:spPr>
      </p:pic>
      <p:sp>
        <p:nvSpPr>
          <p:cNvPr id="4" name="Text Placeholder 4"/>
          <p:cNvSpPr>
            <a:spLocks noGrp="1"/>
          </p:cNvSpPr>
          <p:nvPr>
            <p:ph type="body" sz="quarter" idx="21"/>
          </p:nvPr>
        </p:nvSpPr>
        <p:spPr/>
        <p:txBody>
          <a:bodyPr/>
          <a:lstStyle/>
          <a:p>
            <a:pPr lvl="0"/>
            <a:r>
              <a:rPr lang="en-US" dirty="0">
                <a:solidFill>
                  <a:prstClr val="white"/>
                </a:solidFill>
                <a:hlinkClick r:id="" action="ppaction://noaction"/>
              </a:rPr>
              <a:t>Access the text alternative for these images</a:t>
            </a:r>
            <a:endParaRPr lang="en-US" dirty="0">
              <a:solidFill>
                <a:prstClr val="white"/>
              </a:solidFill>
            </a:endParaRPr>
          </a:p>
        </p:txBody>
      </p:sp>
    </p:spTree>
    <p:extLst>
      <p:ext uri="{BB962C8B-B14F-4D97-AF65-F5344CB8AC3E}">
        <p14:creationId xmlns:p14="http://schemas.microsoft.com/office/powerpoint/2010/main" val="2103360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17</a:t>
            </a:r>
            <a:endParaRPr lang="en-IN" dirty="0">
              <a:solidFill>
                <a:srgbClr val="B60000"/>
              </a:solidFill>
            </a:endParaRPr>
          </a:p>
        </p:txBody>
      </p:sp>
      <p:sp>
        <p:nvSpPr>
          <p:cNvPr id="3" name="Content Placeholder 2"/>
          <p:cNvSpPr>
            <a:spLocks noGrp="1"/>
          </p:cNvSpPr>
          <p:nvPr>
            <p:ph idx="1"/>
          </p:nvPr>
        </p:nvSpPr>
        <p:spPr>
          <a:xfrm>
            <a:off x="228600" y="1143000"/>
            <a:ext cx="8686800" cy="1066800"/>
          </a:xfrm>
        </p:spPr>
        <p:txBody>
          <a:bodyPr/>
          <a:lstStyle/>
          <a:p>
            <a:r>
              <a:rPr lang="en-US" dirty="0">
                <a:solidFill>
                  <a:srgbClr val="4F74A7"/>
                </a:solidFill>
              </a:rPr>
              <a:t>Other Types of Redox Reactions</a:t>
            </a:r>
          </a:p>
          <a:p>
            <a:r>
              <a:rPr lang="en-US" b="1" i="1" dirty="0"/>
              <a:t>Combustion </a:t>
            </a:r>
            <a:r>
              <a:rPr lang="en-US" dirty="0"/>
              <a:t>is a redox process. </a:t>
            </a:r>
            <a:endParaRPr lang="en-US" dirty="0">
              <a:solidFill>
                <a:prstClr val="black"/>
              </a:solidFill>
            </a:endParaRPr>
          </a:p>
        </p:txBody>
      </p:sp>
      <p:pic>
        <p:nvPicPr>
          <p:cNvPr id="9" name="Picture 3" descr="Methane gas reacts with oxygen to yield carbon dioxide gas and liquid water. "/>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441673" y="2697480"/>
            <a:ext cx="8260655" cy="1645920"/>
          </a:xfrm>
        </p:spPr>
      </p:pic>
      <p:sp>
        <p:nvSpPr>
          <p:cNvPr id="4" name="Text Placeholder 4"/>
          <p:cNvSpPr>
            <a:spLocks noGrp="1"/>
          </p:cNvSpPr>
          <p:nvPr>
            <p:ph type="body" sz="quarter" idx="21"/>
          </p:nvPr>
        </p:nvSpPr>
        <p:spPr/>
        <p:txBody>
          <a:bodyPr/>
          <a:lstStyle/>
          <a:p>
            <a:pPr lvl="0"/>
            <a:r>
              <a:rPr lang="en-US" dirty="0">
                <a:solidFill>
                  <a:prstClr val="white"/>
                </a:solidFill>
                <a:hlinkClick r:id="" action="ppaction://noaction"/>
              </a:rPr>
              <a:t>Access the text alternative for these images</a:t>
            </a:r>
          </a:p>
        </p:txBody>
      </p:sp>
    </p:spTree>
    <p:extLst>
      <p:ext uri="{BB962C8B-B14F-4D97-AF65-F5344CB8AC3E}">
        <p14:creationId xmlns:p14="http://schemas.microsoft.com/office/powerpoint/2010/main" val="3081521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4.4	</a:t>
            </a:r>
            <a:r>
              <a:rPr lang="en-US" dirty="0">
                <a:solidFill>
                  <a:srgbClr val="B60000"/>
                </a:solidFill>
              </a:rPr>
              <a:t>Oxidation-Reduction Reactions</a:t>
            </a:r>
            <a:r>
              <a:rPr lang="en-US" sz="1200" dirty="0">
                <a:solidFill>
                  <a:srgbClr val="B60000"/>
                </a:solidFill>
              </a:rPr>
              <a:t> 18</a:t>
            </a:r>
            <a:endParaRPr lang="en-IN" dirty="0">
              <a:solidFill>
                <a:srgbClr val="B60000"/>
              </a:solidFill>
            </a:endParaRPr>
          </a:p>
        </p:txBody>
      </p:sp>
      <p:pic>
        <p:nvPicPr>
          <p:cNvPr id="9" name="Picture 2" descr="The periodic table in the illustration lists the oxidation numbers for each element, highlighting the most common oxidation numbe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561" y="990600"/>
            <a:ext cx="5840877" cy="5334000"/>
          </a:xfrm>
        </p:spPr>
      </p:pic>
    </p:spTree>
    <p:extLst>
      <p:ext uri="{BB962C8B-B14F-4D97-AF65-F5344CB8AC3E}">
        <p14:creationId xmlns:p14="http://schemas.microsoft.com/office/powerpoint/2010/main" val="3182163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4.5	</a:t>
            </a:r>
            <a:r>
              <a:rPr lang="en-US" dirty="0">
                <a:solidFill>
                  <a:srgbClr val="C00000"/>
                </a:solidFill>
              </a:rPr>
              <a:t>Concentration of Solutions</a:t>
            </a:r>
            <a:r>
              <a:rPr lang="en-US" sz="1200" dirty="0">
                <a:solidFill>
                  <a:srgbClr val="C00000"/>
                </a:solidFill>
              </a:rPr>
              <a:t> 3</a:t>
            </a:r>
            <a:endParaRPr lang="en-IN" sz="1200" dirty="0">
              <a:solidFill>
                <a:srgbClr val="C00000"/>
              </a:solidFill>
            </a:endParaRPr>
          </a:p>
        </p:txBody>
      </p:sp>
      <p:sp>
        <p:nvSpPr>
          <p:cNvPr id="3" name="Content Placeholder 2"/>
          <p:cNvSpPr>
            <a:spLocks noGrp="1"/>
          </p:cNvSpPr>
          <p:nvPr>
            <p:ph idx="1"/>
          </p:nvPr>
        </p:nvSpPr>
        <p:spPr>
          <a:xfrm>
            <a:off x="228600" y="1143000"/>
            <a:ext cx="8763000" cy="1524000"/>
          </a:xfrm>
        </p:spPr>
        <p:txBody>
          <a:bodyPr/>
          <a:lstStyle/>
          <a:p>
            <a:r>
              <a:rPr lang="en-US" dirty="0">
                <a:solidFill>
                  <a:srgbClr val="4F74A7"/>
                </a:solidFill>
              </a:rPr>
              <a:t>Molarity</a:t>
            </a:r>
          </a:p>
          <a:p>
            <a:r>
              <a:rPr lang="en-US" b="1" i="1" dirty="0"/>
              <a:t>Molarity, </a:t>
            </a:r>
            <a:r>
              <a:rPr lang="en-US" dirty="0"/>
              <a:t>or </a:t>
            </a:r>
            <a:r>
              <a:rPr lang="en-US" b="1" i="1" dirty="0"/>
              <a:t>molar concentration, </a:t>
            </a:r>
            <a:r>
              <a:rPr lang="en-US" dirty="0"/>
              <a:t>symbolized </a:t>
            </a:r>
            <a:r>
              <a:rPr lang="en-US" i="1" dirty="0"/>
              <a:t>M, </a:t>
            </a:r>
            <a:r>
              <a:rPr lang="en-US" dirty="0"/>
              <a:t>is defined as the number of moles of solute per liter of solution.</a:t>
            </a:r>
            <a:endParaRPr lang="en-US" dirty="0">
              <a:solidFill>
                <a:srgbClr val="4F74A7"/>
              </a:solidFill>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3935534975"/>
              </p:ext>
            </p:extLst>
          </p:nvPr>
        </p:nvGraphicFramePr>
        <p:xfrm>
          <a:off x="2740660" y="2804160"/>
          <a:ext cx="3662680" cy="915670"/>
        </p:xfrm>
        <a:graphic>
          <a:graphicData uri="http://schemas.openxmlformats.org/presentationml/2006/ole">
            <mc:AlternateContent xmlns:mc="http://schemas.openxmlformats.org/markup-compatibility/2006">
              <mc:Choice xmlns:v="urn:schemas-microsoft-com:vml" Requires="v">
                <p:oleObj spid="_x0000_s29086" name="Equation" r:id="rId3" imgW="1574640" imgH="393480" progId="Equation.DSMT4">
                  <p:embed/>
                </p:oleObj>
              </mc:Choice>
              <mc:Fallback>
                <p:oleObj name="Equation" r:id="rId3" imgW="1574640" imgH="393480" progId="Equation.DSMT4">
                  <p:embed/>
                  <p:pic>
                    <p:nvPicPr>
                      <p:cNvPr id="0" name=""/>
                      <p:cNvPicPr/>
                      <p:nvPr/>
                    </p:nvPicPr>
                    <p:blipFill>
                      <a:blip r:embed="rId4"/>
                      <a:stretch>
                        <a:fillRect/>
                      </a:stretch>
                    </p:blipFill>
                    <p:spPr>
                      <a:xfrm>
                        <a:off x="2740660" y="2804160"/>
                        <a:ext cx="3662680" cy="915670"/>
                      </a:xfrm>
                      <a:prstGeom prst="rect">
                        <a:avLst/>
                      </a:prstGeom>
                    </p:spPr>
                  </p:pic>
                </p:oleObj>
              </mc:Fallback>
            </mc:AlternateContent>
          </a:graphicData>
        </a:graphic>
      </p:graphicFrame>
    </p:spTree>
    <p:extLst>
      <p:ext uri="{BB962C8B-B14F-4D97-AF65-F5344CB8AC3E}">
        <p14:creationId xmlns:p14="http://schemas.microsoft.com/office/powerpoint/2010/main" val="2024152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4.8</a:t>
            </a:r>
            <a:r>
              <a:rPr lang="en-US" sz="1200" kern="0" dirty="0">
                <a:solidFill>
                  <a:srgbClr val="FFFFFF"/>
                </a:solidFill>
              </a:rPr>
              <a:t>(1)</a:t>
            </a:r>
            <a:endParaRPr lang="en-IN" sz="1200" dirty="0"/>
          </a:p>
        </p:txBody>
      </p:sp>
      <p:sp>
        <p:nvSpPr>
          <p:cNvPr id="12" name="Content Placeholder 2"/>
          <p:cNvSpPr>
            <a:spLocks noGrp="1"/>
          </p:cNvSpPr>
          <p:nvPr>
            <p:ph idx="1"/>
          </p:nvPr>
        </p:nvSpPr>
        <p:spPr/>
        <p:txBody>
          <a:bodyPr/>
          <a:lstStyle/>
          <a:p>
            <a:r>
              <a:rPr lang="en-US" sz="2600" dirty="0"/>
              <a:t>For an aqueous solution of glucose (C</a:t>
            </a:r>
            <a:r>
              <a:rPr lang="en-US" sz="2600" baseline="-25000" dirty="0"/>
              <a:t>6</a:t>
            </a:r>
            <a:r>
              <a:rPr lang="en-US" sz="2600" dirty="0"/>
              <a:t>H</a:t>
            </a:r>
            <a:r>
              <a:rPr lang="en-US" sz="2600" baseline="-25000" dirty="0"/>
              <a:t>12</a:t>
            </a:r>
            <a:r>
              <a:rPr lang="en-US" sz="2600" dirty="0"/>
              <a:t>O</a:t>
            </a:r>
            <a:r>
              <a:rPr lang="en-US" sz="2600" baseline="-25000" dirty="0"/>
              <a:t>6</a:t>
            </a:r>
            <a:r>
              <a:rPr lang="en-US" sz="2600" dirty="0"/>
              <a:t>), determine </a:t>
            </a:r>
          </a:p>
          <a:p>
            <a:pPr marL="514350" indent="-514350">
              <a:buAutoNum type="alphaLcParenBoth"/>
            </a:pPr>
            <a:r>
              <a:rPr lang="en-US" sz="2600" dirty="0"/>
              <a:t>the Molarity of 2.00 L of a solution that contains 50.0 g of glucose, </a:t>
            </a:r>
          </a:p>
          <a:p>
            <a:pPr marL="514350" indent="-514350">
              <a:buAutoNum type="alphaLcParenBoth"/>
            </a:pPr>
            <a:r>
              <a:rPr lang="en-US" sz="2600" dirty="0"/>
              <a:t>the volume of this solution that would contain 0.250 mol of glucose, and </a:t>
            </a:r>
          </a:p>
          <a:p>
            <a:pPr marL="514350" indent="-514350">
              <a:buAutoNum type="alphaLcParenBoth"/>
            </a:pPr>
            <a:r>
              <a:rPr lang="en-US" sz="2600" dirty="0"/>
              <a:t>the number of moles of glucose in 0.500 L of this solution.</a:t>
            </a:r>
          </a:p>
          <a:p>
            <a:pPr>
              <a:spcBef>
                <a:spcPts val="3000"/>
              </a:spcBef>
            </a:pPr>
            <a:r>
              <a:rPr lang="en-US" sz="2600" b="1" dirty="0">
                <a:solidFill>
                  <a:srgbClr val="43638E"/>
                </a:solidFill>
              </a:rPr>
              <a:t>Strategy</a:t>
            </a:r>
          </a:p>
          <a:p>
            <a:r>
              <a:rPr lang="en-US" sz="2600" dirty="0"/>
              <a:t>Convert the mass of glucose given to moles, and use the equations for interconversions of </a:t>
            </a:r>
            <a:r>
              <a:rPr lang="en-US" sz="2600" i="1" dirty="0"/>
              <a:t>M, </a:t>
            </a:r>
            <a:r>
              <a:rPr lang="en-US" sz="2600" dirty="0"/>
              <a:t>liters, and moles to calculate the answers.</a:t>
            </a:r>
          </a:p>
        </p:txBody>
      </p:sp>
    </p:spTree>
    <p:extLst>
      <p:ext uri="{BB962C8B-B14F-4D97-AF65-F5344CB8AC3E}">
        <p14:creationId xmlns:p14="http://schemas.microsoft.com/office/powerpoint/2010/main" val="1840902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4.8</a:t>
            </a:r>
            <a:r>
              <a:rPr lang="en-US" sz="1200" kern="0" dirty="0">
                <a:solidFill>
                  <a:srgbClr val="FFFFFF"/>
                </a:solidFill>
              </a:rPr>
              <a:t>(2)</a:t>
            </a:r>
            <a:endParaRPr lang="en-IN" dirty="0"/>
          </a:p>
        </p:txBody>
      </p:sp>
      <p:sp>
        <p:nvSpPr>
          <p:cNvPr id="3" name="Content Placeholder 2"/>
          <p:cNvSpPr>
            <a:spLocks noGrp="1"/>
          </p:cNvSpPr>
          <p:nvPr>
            <p:ph idx="1"/>
          </p:nvPr>
        </p:nvSpPr>
        <p:spPr>
          <a:xfrm>
            <a:off x="228600" y="1066800"/>
            <a:ext cx="8686800" cy="1127760"/>
          </a:xfrm>
        </p:spPr>
        <p:txBody>
          <a:bodyPr/>
          <a:lstStyle/>
          <a:p>
            <a:r>
              <a:rPr lang="en-US" b="1" dirty="0">
                <a:solidFill>
                  <a:srgbClr val="43638E"/>
                </a:solidFill>
              </a:rPr>
              <a:t>Setup</a:t>
            </a:r>
          </a:p>
          <a:p>
            <a:pPr>
              <a:spcAft>
                <a:spcPts val="2000"/>
              </a:spcAft>
            </a:pPr>
            <a:r>
              <a:rPr lang="en-US" dirty="0"/>
              <a:t>The molar mass of glucose is 180.2 g.</a:t>
            </a:r>
          </a:p>
        </p:txBody>
      </p:sp>
      <p:graphicFrame>
        <p:nvGraphicFramePr>
          <p:cNvPr id="6" name="Object 3"/>
          <p:cNvGraphicFramePr>
            <a:graphicFrameLocks noChangeAspect="1"/>
          </p:cNvGraphicFramePr>
          <p:nvPr>
            <p:extLst>
              <p:ext uri="{D42A27DB-BD31-4B8C-83A1-F6EECF244321}">
                <p14:modId xmlns:p14="http://schemas.microsoft.com/office/powerpoint/2010/main" val="3497741969"/>
              </p:ext>
            </p:extLst>
          </p:nvPr>
        </p:nvGraphicFramePr>
        <p:xfrm>
          <a:off x="1592263" y="2193925"/>
          <a:ext cx="5957887" cy="914400"/>
        </p:xfrm>
        <a:graphic>
          <a:graphicData uri="http://schemas.openxmlformats.org/presentationml/2006/ole">
            <mc:AlternateContent xmlns:mc="http://schemas.openxmlformats.org/markup-compatibility/2006">
              <mc:Choice xmlns:v="urn:schemas-microsoft-com:vml" Requires="v">
                <p:oleObj spid="_x0000_s54864" name="Equation" r:id="rId3" imgW="2730240" imgH="419040" progId="Equation.DSMT4">
                  <p:embed/>
                </p:oleObj>
              </mc:Choice>
              <mc:Fallback>
                <p:oleObj name="Equation" r:id="rId3" imgW="2730240" imgH="419040" progId="Equation.DSMT4">
                  <p:embed/>
                  <p:pic>
                    <p:nvPicPr>
                      <p:cNvPr id="0" name=""/>
                      <p:cNvPicPr/>
                      <p:nvPr/>
                    </p:nvPicPr>
                    <p:blipFill>
                      <a:blip r:embed="rId4"/>
                      <a:stretch>
                        <a:fillRect/>
                      </a:stretch>
                    </p:blipFill>
                    <p:spPr>
                      <a:xfrm>
                        <a:off x="1592263" y="2193925"/>
                        <a:ext cx="5957887" cy="914400"/>
                      </a:xfrm>
                      <a:prstGeom prst="rect">
                        <a:avLst/>
                      </a:prstGeom>
                    </p:spPr>
                  </p:pic>
                </p:oleObj>
              </mc:Fallback>
            </mc:AlternateContent>
          </a:graphicData>
        </a:graphic>
      </p:graphicFrame>
      <p:sp>
        <p:nvSpPr>
          <p:cNvPr id="7" name="Content Placeholder 4"/>
          <p:cNvSpPr>
            <a:spLocks noGrp="1"/>
          </p:cNvSpPr>
          <p:nvPr>
            <p:ph idx="10"/>
          </p:nvPr>
        </p:nvSpPr>
        <p:spPr>
          <a:xfrm>
            <a:off x="243840" y="3124200"/>
            <a:ext cx="8686800" cy="457200"/>
          </a:xfrm>
        </p:spPr>
        <p:txBody>
          <a:bodyPr/>
          <a:lstStyle/>
          <a:p>
            <a:r>
              <a:rPr lang="en-US" b="1" dirty="0">
                <a:solidFill>
                  <a:srgbClr val="43638E"/>
                </a:solidFill>
              </a:rPr>
              <a:t>Solution</a:t>
            </a:r>
          </a:p>
        </p:txBody>
      </p:sp>
      <p:graphicFrame>
        <p:nvGraphicFramePr>
          <p:cNvPr id="10" name="Object 5"/>
          <p:cNvGraphicFramePr>
            <a:graphicFrameLocks noChangeAspect="1"/>
          </p:cNvGraphicFramePr>
          <p:nvPr>
            <p:extLst>
              <p:ext uri="{D42A27DB-BD31-4B8C-83A1-F6EECF244321}">
                <p14:modId xmlns:p14="http://schemas.microsoft.com/office/powerpoint/2010/main" val="1550439309"/>
              </p:ext>
            </p:extLst>
          </p:nvPr>
        </p:nvGraphicFramePr>
        <p:xfrm>
          <a:off x="571500" y="3587750"/>
          <a:ext cx="4821238" cy="733425"/>
        </p:xfrm>
        <a:graphic>
          <a:graphicData uri="http://schemas.openxmlformats.org/presentationml/2006/ole">
            <mc:AlternateContent xmlns:mc="http://schemas.openxmlformats.org/markup-compatibility/2006">
              <mc:Choice xmlns:v="urn:schemas-microsoft-com:vml" Requires="v">
                <p:oleObj spid="_x0000_s54865" name="Equation" r:id="rId5" imgW="2666880" imgH="406080" progId="Equation.DSMT4">
                  <p:embed/>
                </p:oleObj>
              </mc:Choice>
              <mc:Fallback>
                <p:oleObj name="Equation" r:id="rId5" imgW="2666880" imgH="406080" progId="Equation.DSMT4">
                  <p:embed/>
                  <p:pic>
                    <p:nvPicPr>
                      <p:cNvPr id="0" name=""/>
                      <p:cNvPicPr/>
                      <p:nvPr/>
                    </p:nvPicPr>
                    <p:blipFill>
                      <a:blip r:embed="rId6"/>
                      <a:stretch>
                        <a:fillRect/>
                      </a:stretch>
                    </p:blipFill>
                    <p:spPr>
                      <a:xfrm>
                        <a:off x="571500" y="3587750"/>
                        <a:ext cx="4821238" cy="733425"/>
                      </a:xfrm>
                      <a:prstGeom prst="rect">
                        <a:avLst/>
                      </a:prstGeom>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908572223"/>
              </p:ext>
            </p:extLst>
          </p:nvPr>
        </p:nvGraphicFramePr>
        <p:xfrm>
          <a:off x="555625" y="4652963"/>
          <a:ext cx="4846638" cy="795337"/>
        </p:xfrm>
        <a:graphic>
          <a:graphicData uri="http://schemas.openxmlformats.org/presentationml/2006/ole">
            <mc:AlternateContent xmlns:mc="http://schemas.openxmlformats.org/markup-compatibility/2006">
              <mc:Choice xmlns:v="urn:schemas-microsoft-com:vml" Requires="v">
                <p:oleObj spid="_x0000_s54866" name="Equation" r:id="rId7" imgW="2476440" imgH="406080" progId="Equation.DSMT4">
                  <p:embed/>
                </p:oleObj>
              </mc:Choice>
              <mc:Fallback>
                <p:oleObj name="Equation" r:id="rId7" imgW="2476440" imgH="406080" progId="Equation.DSMT4">
                  <p:embed/>
                  <p:pic>
                    <p:nvPicPr>
                      <p:cNvPr id="0" name=""/>
                      <p:cNvPicPr/>
                      <p:nvPr/>
                    </p:nvPicPr>
                    <p:blipFill>
                      <a:blip r:embed="rId8"/>
                      <a:stretch>
                        <a:fillRect/>
                      </a:stretch>
                    </p:blipFill>
                    <p:spPr>
                      <a:xfrm>
                        <a:off x="555625" y="4652963"/>
                        <a:ext cx="4846638" cy="795337"/>
                      </a:xfrm>
                      <a:prstGeom prst="rect">
                        <a:avLst/>
                      </a:prstGeom>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3823288516"/>
              </p:ext>
            </p:extLst>
          </p:nvPr>
        </p:nvGraphicFramePr>
        <p:xfrm>
          <a:off x="555625" y="5778500"/>
          <a:ext cx="8064500" cy="493713"/>
        </p:xfrm>
        <a:graphic>
          <a:graphicData uri="http://schemas.openxmlformats.org/presentationml/2006/ole">
            <mc:AlternateContent xmlns:mc="http://schemas.openxmlformats.org/markup-compatibility/2006">
              <mc:Choice xmlns:v="urn:schemas-microsoft-com:vml" Requires="v">
                <p:oleObj spid="_x0000_s54867" name="Equation" r:id="rId9" imgW="3936960" imgH="241200" progId="Equation.DSMT4">
                  <p:embed/>
                </p:oleObj>
              </mc:Choice>
              <mc:Fallback>
                <p:oleObj name="Equation" r:id="rId9" imgW="3936960" imgH="241200" progId="Equation.DSMT4">
                  <p:embed/>
                  <p:pic>
                    <p:nvPicPr>
                      <p:cNvPr id="0" name=""/>
                      <p:cNvPicPr/>
                      <p:nvPr/>
                    </p:nvPicPr>
                    <p:blipFill>
                      <a:blip r:embed="rId10"/>
                      <a:stretch>
                        <a:fillRect/>
                      </a:stretch>
                    </p:blipFill>
                    <p:spPr>
                      <a:xfrm>
                        <a:off x="555625" y="5778500"/>
                        <a:ext cx="8064500" cy="493713"/>
                      </a:xfrm>
                      <a:prstGeom prst="rect">
                        <a:avLst/>
                      </a:prstGeom>
                    </p:spPr>
                  </p:pic>
                </p:oleObj>
              </mc:Fallback>
            </mc:AlternateContent>
          </a:graphicData>
        </a:graphic>
      </p:graphicFrame>
    </p:spTree>
    <p:extLst>
      <p:ext uri="{BB962C8B-B14F-4D97-AF65-F5344CB8AC3E}">
        <p14:creationId xmlns:p14="http://schemas.microsoft.com/office/powerpoint/2010/main" val="879396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4.5	</a:t>
            </a:r>
            <a:r>
              <a:rPr lang="en-US" dirty="0"/>
              <a:t> </a:t>
            </a:r>
            <a:r>
              <a:rPr lang="en-US" dirty="0">
                <a:solidFill>
                  <a:srgbClr val="C00000"/>
                </a:solidFill>
              </a:rPr>
              <a:t>Concentration of Solutions</a:t>
            </a:r>
            <a:r>
              <a:rPr lang="en-US" sz="1200" dirty="0">
                <a:solidFill>
                  <a:srgbClr val="C00000"/>
                </a:solidFill>
              </a:rPr>
              <a:t> 4</a:t>
            </a:r>
            <a:endParaRPr lang="en-IN" sz="1200" dirty="0">
              <a:solidFill>
                <a:srgbClr val="C00000"/>
              </a:solidFill>
            </a:endParaRPr>
          </a:p>
        </p:txBody>
      </p:sp>
      <p:sp>
        <p:nvSpPr>
          <p:cNvPr id="3" name="Content Placeholder 2"/>
          <p:cNvSpPr>
            <a:spLocks noGrp="1"/>
          </p:cNvSpPr>
          <p:nvPr>
            <p:ph idx="1"/>
          </p:nvPr>
        </p:nvSpPr>
        <p:spPr>
          <a:xfrm>
            <a:off x="228600" y="1143000"/>
            <a:ext cx="8686800" cy="2286000"/>
          </a:xfrm>
        </p:spPr>
        <p:txBody>
          <a:bodyPr/>
          <a:lstStyle/>
          <a:p>
            <a:r>
              <a:rPr lang="en-US" dirty="0">
                <a:solidFill>
                  <a:srgbClr val="4F74A7"/>
                </a:solidFill>
              </a:rPr>
              <a:t>Dilution</a:t>
            </a:r>
          </a:p>
          <a:p>
            <a:pPr>
              <a:spcAft>
                <a:spcPts val="3000"/>
              </a:spcAft>
            </a:pPr>
            <a:r>
              <a:rPr lang="en-US" b="1" i="1" dirty="0"/>
              <a:t>Dilution </a:t>
            </a:r>
            <a:r>
              <a:rPr lang="en-US" dirty="0"/>
              <a:t>is the process of preparing a less concentrated solution from a more concentrated one. </a:t>
            </a:r>
          </a:p>
          <a:p>
            <a:pPr>
              <a:spcAft>
                <a:spcPts val="2000"/>
              </a:spcAft>
            </a:pPr>
            <a:r>
              <a:rPr lang="en-US" sz="2400" i="0" dirty="0">
                <a:latin typeface="+mj-lt"/>
              </a:rPr>
              <a:t>moles of solute before Dilution </a:t>
            </a:r>
            <a:r>
              <a:rPr lang="en-US" sz="2400" i="0" dirty="0">
                <a:latin typeface="+mj-lt"/>
                <a:ea typeface="Cambria Math" panose="02040503050406030204" pitchFamily="18" charset="0"/>
              </a:rPr>
              <a:t>= </a:t>
            </a:r>
            <a:r>
              <a:rPr lang="en-US" sz="2400" i="0" dirty="0">
                <a:latin typeface="+mj-lt"/>
              </a:rPr>
              <a:t>moles of solute after Dilution</a:t>
            </a:r>
            <a:endParaRPr lang="en-US" sz="2400" dirty="0"/>
          </a:p>
        </p:txBody>
      </p:sp>
      <p:graphicFrame>
        <p:nvGraphicFramePr>
          <p:cNvPr id="8" name="Object 3"/>
          <p:cNvGraphicFramePr>
            <a:graphicFrameLocks noChangeAspect="1"/>
          </p:cNvGraphicFramePr>
          <p:nvPr>
            <p:extLst>
              <p:ext uri="{D42A27DB-BD31-4B8C-83A1-F6EECF244321}">
                <p14:modId xmlns:p14="http://schemas.microsoft.com/office/powerpoint/2010/main" val="1093337779"/>
              </p:ext>
            </p:extLst>
          </p:nvPr>
        </p:nvGraphicFramePr>
        <p:xfrm>
          <a:off x="1055688" y="3552825"/>
          <a:ext cx="6492875" cy="803275"/>
        </p:xfrm>
        <a:graphic>
          <a:graphicData uri="http://schemas.openxmlformats.org/presentationml/2006/ole">
            <mc:AlternateContent xmlns:mc="http://schemas.openxmlformats.org/markup-compatibility/2006">
              <mc:Choice xmlns:v="urn:schemas-microsoft-com:vml" Requires="v">
                <p:oleObj spid="_x0000_s32151" name="Equation" r:id="rId3" imgW="3288960" imgH="406080" progId="Equation.DSMT4">
                  <p:embed/>
                </p:oleObj>
              </mc:Choice>
              <mc:Fallback>
                <p:oleObj name="Equation" r:id="rId3" imgW="3288960" imgH="406080" progId="Equation.DSMT4">
                  <p:embed/>
                  <p:pic>
                    <p:nvPicPr>
                      <p:cNvPr id="0" name=""/>
                      <p:cNvPicPr/>
                      <p:nvPr/>
                    </p:nvPicPr>
                    <p:blipFill>
                      <a:blip r:embed="rId4"/>
                      <a:stretch>
                        <a:fillRect/>
                      </a:stretch>
                    </p:blipFill>
                    <p:spPr>
                      <a:xfrm>
                        <a:off x="1055688" y="3552825"/>
                        <a:ext cx="6492875" cy="803275"/>
                      </a:xfrm>
                      <a:prstGeom prst="rect">
                        <a:avLst/>
                      </a:prstGeom>
                    </p:spPr>
                  </p:pic>
                </p:oleObj>
              </mc:Fallback>
            </mc:AlternateContent>
          </a:graphicData>
        </a:graphic>
      </p:graphicFrame>
      <p:sp>
        <p:nvSpPr>
          <p:cNvPr id="9" name="Content Placeholder 4"/>
          <p:cNvSpPr>
            <a:spLocks noGrp="1"/>
          </p:cNvSpPr>
          <p:nvPr>
            <p:ph idx="10"/>
          </p:nvPr>
        </p:nvSpPr>
        <p:spPr>
          <a:xfrm>
            <a:off x="228600" y="4495800"/>
            <a:ext cx="8686800" cy="1889760"/>
          </a:xfrm>
        </p:spPr>
        <p:txBody>
          <a:bodyPr/>
          <a:lstStyle/>
          <a:p>
            <a:pPr algn="ctr"/>
            <a:r>
              <a:rPr lang="en-US" i="1" dirty="0">
                <a:latin typeface="+mj-lt"/>
              </a:rPr>
              <a:t>M</a:t>
            </a:r>
            <a:r>
              <a:rPr lang="en-US" i="0" baseline="-25000" dirty="0">
                <a:latin typeface="+mj-lt"/>
              </a:rPr>
              <a:t>c</a:t>
            </a:r>
            <a:r>
              <a:rPr lang="en-US" i="0" dirty="0">
                <a:latin typeface="+mj-lt"/>
              </a:rPr>
              <a:t> </a:t>
            </a:r>
            <a:r>
              <a:rPr lang="en-US" i="0" dirty="0">
                <a:latin typeface="+mj-lt"/>
                <a:ea typeface="Cambria Math" panose="02040503050406030204" pitchFamily="18" charset="0"/>
              </a:rPr>
              <a:t>× </a:t>
            </a:r>
            <a:r>
              <a:rPr lang="en-US" i="1" dirty="0">
                <a:latin typeface="+mj-lt"/>
              </a:rPr>
              <a:t>L</a:t>
            </a:r>
            <a:r>
              <a:rPr lang="en-US" i="0" baseline="-25000" dirty="0">
                <a:latin typeface="+mj-lt"/>
              </a:rPr>
              <a:t>c</a:t>
            </a:r>
            <a:r>
              <a:rPr lang="en-US" i="0" dirty="0">
                <a:latin typeface="+mj-lt"/>
              </a:rPr>
              <a:t> </a:t>
            </a:r>
            <a:r>
              <a:rPr lang="en-US" i="0" dirty="0">
                <a:latin typeface="+mj-lt"/>
                <a:ea typeface="Cambria Math" panose="02040503050406030204" pitchFamily="18" charset="0"/>
              </a:rPr>
              <a:t>= </a:t>
            </a:r>
            <a:r>
              <a:rPr lang="en-US" i="1" dirty="0">
                <a:latin typeface="+mj-lt"/>
              </a:rPr>
              <a:t>M</a:t>
            </a:r>
            <a:r>
              <a:rPr lang="en-US" i="0" baseline="-25000" dirty="0">
                <a:latin typeface="+mj-lt"/>
              </a:rPr>
              <a:t>d</a:t>
            </a:r>
            <a:r>
              <a:rPr lang="en-US" i="0" dirty="0">
                <a:latin typeface="+mj-lt"/>
              </a:rPr>
              <a:t> </a:t>
            </a:r>
            <a:r>
              <a:rPr lang="en-US" i="0" dirty="0">
                <a:latin typeface="+mj-lt"/>
                <a:ea typeface="Cambria Math" panose="02040503050406030204" pitchFamily="18" charset="0"/>
              </a:rPr>
              <a:t>× </a:t>
            </a:r>
            <a:r>
              <a:rPr lang="en-US" i="1" dirty="0">
                <a:latin typeface="+mj-lt"/>
              </a:rPr>
              <a:t>L</a:t>
            </a:r>
            <a:r>
              <a:rPr lang="en-US" i="0" baseline="-25000" dirty="0">
                <a:latin typeface="+mj-lt"/>
              </a:rPr>
              <a:t>d</a:t>
            </a:r>
            <a:r>
              <a:rPr lang="en-US" i="0" dirty="0">
                <a:latin typeface="+mj-lt"/>
              </a:rPr>
              <a:t> </a:t>
            </a:r>
            <a:endParaRPr lang="en-IN" dirty="0"/>
          </a:p>
          <a:p>
            <a:pPr algn="ctr"/>
            <a:r>
              <a:rPr lang="en-US" i="1" dirty="0">
                <a:latin typeface="+mj-lt"/>
              </a:rPr>
              <a:t>M</a:t>
            </a:r>
            <a:r>
              <a:rPr lang="en-US" i="0" baseline="-25000" dirty="0">
                <a:latin typeface="+mj-lt"/>
              </a:rPr>
              <a:t>c </a:t>
            </a:r>
            <a:r>
              <a:rPr lang="en-US" i="0" dirty="0">
                <a:latin typeface="+mj-lt"/>
                <a:ea typeface="Cambria Math" panose="02040503050406030204" pitchFamily="18" charset="0"/>
              </a:rPr>
              <a:t>× </a:t>
            </a:r>
            <a:r>
              <a:rPr lang="en-US" i="0" dirty="0">
                <a:latin typeface="+mj-lt"/>
              </a:rPr>
              <a:t>mL</a:t>
            </a:r>
            <a:r>
              <a:rPr lang="en-US" i="0" baseline="-25000" dirty="0">
                <a:latin typeface="+mj-lt"/>
              </a:rPr>
              <a:t>c </a:t>
            </a:r>
            <a:r>
              <a:rPr lang="en-US" i="0" dirty="0">
                <a:latin typeface="+mj-lt"/>
                <a:ea typeface="Cambria Math" panose="02040503050406030204" pitchFamily="18" charset="0"/>
              </a:rPr>
              <a:t>= </a:t>
            </a:r>
            <a:r>
              <a:rPr lang="en-US" i="1" dirty="0">
                <a:latin typeface="+mj-lt"/>
              </a:rPr>
              <a:t>M</a:t>
            </a:r>
            <a:r>
              <a:rPr lang="en-US" i="0" baseline="-25000" dirty="0">
                <a:latin typeface="+mj-lt"/>
              </a:rPr>
              <a:t>d </a:t>
            </a:r>
            <a:r>
              <a:rPr lang="en-US" i="0" dirty="0">
                <a:latin typeface="+mj-lt"/>
                <a:ea typeface="Cambria Math" panose="02040503050406030204" pitchFamily="18" charset="0"/>
              </a:rPr>
              <a:t>×</a:t>
            </a:r>
            <a:r>
              <a:rPr lang="en-US" dirty="0"/>
              <a:t> </a:t>
            </a:r>
            <a:r>
              <a:rPr lang="en-US" i="0" dirty="0">
                <a:latin typeface="+mj-lt"/>
              </a:rPr>
              <a:t>mL</a:t>
            </a:r>
            <a:r>
              <a:rPr lang="en-US" i="0" baseline="-25000" dirty="0"/>
              <a:t>d</a:t>
            </a:r>
            <a:endParaRPr lang="en-IN" baseline="-25000" dirty="0"/>
          </a:p>
          <a:p>
            <a:pPr algn="r"/>
            <a:r>
              <a:rPr lang="en-US" dirty="0"/>
              <a:t>millimoles (mmol) </a:t>
            </a:r>
          </a:p>
        </p:txBody>
      </p:sp>
    </p:spTree>
    <p:extLst>
      <p:ext uri="{BB962C8B-B14F-4D97-AF65-F5344CB8AC3E}">
        <p14:creationId xmlns:p14="http://schemas.microsoft.com/office/powerpoint/2010/main" val="260497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4.9</a:t>
            </a:r>
            <a:r>
              <a:rPr lang="en-US" sz="1200" kern="0" dirty="0">
                <a:solidFill>
                  <a:srgbClr val="FFFFFF"/>
                </a:solidFill>
              </a:rPr>
              <a:t>(1)</a:t>
            </a:r>
            <a:endParaRPr lang="en-IN" dirty="0"/>
          </a:p>
        </p:txBody>
      </p:sp>
      <p:sp>
        <p:nvSpPr>
          <p:cNvPr id="3" name="Content Placeholder 2"/>
          <p:cNvSpPr>
            <a:spLocks noGrp="1"/>
          </p:cNvSpPr>
          <p:nvPr>
            <p:ph idx="1"/>
          </p:nvPr>
        </p:nvSpPr>
        <p:spPr>
          <a:xfrm>
            <a:off x="228600" y="1066800"/>
            <a:ext cx="8686800" cy="5334000"/>
          </a:xfrm>
        </p:spPr>
        <p:txBody>
          <a:bodyPr/>
          <a:lstStyle/>
          <a:p>
            <a:pPr>
              <a:spcAft>
                <a:spcPts val="3000"/>
              </a:spcAft>
            </a:pPr>
            <a:r>
              <a:rPr lang="en-US" dirty="0"/>
              <a:t>What volume of 12.0 </a:t>
            </a:r>
            <a:r>
              <a:rPr lang="en-US" i="1" dirty="0"/>
              <a:t>M </a:t>
            </a:r>
            <a:r>
              <a:rPr lang="en-US" dirty="0"/>
              <a:t>HCl, a common laboratory stock solution, must be used to prepare 250.0 mL of 0.125 </a:t>
            </a:r>
            <a:r>
              <a:rPr lang="en-US" i="1" dirty="0"/>
              <a:t>M </a:t>
            </a:r>
            <a:r>
              <a:rPr lang="en-US" dirty="0"/>
              <a:t>HCl? </a:t>
            </a:r>
          </a:p>
          <a:p>
            <a:pPr>
              <a:spcAft>
                <a:spcPts val="3000"/>
              </a:spcAft>
            </a:pPr>
            <a:r>
              <a:rPr lang="en-US" b="1" dirty="0">
                <a:solidFill>
                  <a:srgbClr val="43638E"/>
                </a:solidFill>
              </a:rPr>
              <a:t>Strategy</a:t>
            </a:r>
          </a:p>
          <a:p>
            <a:pPr>
              <a:spcAft>
                <a:spcPts val="3000"/>
              </a:spcAft>
            </a:pPr>
            <a:r>
              <a:rPr lang="en-US" dirty="0"/>
              <a:t>Use </a:t>
            </a:r>
            <a:r>
              <a:rPr lang="en-US" i="1" dirty="0"/>
              <a:t>M</a:t>
            </a:r>
            <a:r>
              <a:rPr lang="en-US" baseline="-25000" dirty="0"/>
              <a:t>c</a:t>
            </a:r>
            <a:r>
              <a:rPr lang="en-US" dirty="0"/>
              <a:t> × mL</a:t>
            </a:r>
            <a:r>
              <a:rPr lang="en-US" baseline="-25000" dirty="0"/>
              <a:t>c</a:t>
            </a:r>
            <a:r>
              <a:rPr lang="en-US" dirty="0"/>
              <a:t> = </a:t>
            </a:r>
            <a:r>
              <a:rPr lang="en-US" i="1" dirty="0"/>
              <a:t>M</a:t>
            </a:r>
            <a:r>
              <a:rPr lang="en-US" baseline="-25000" dirty="0"/>
              <a:t>d</a:t>
            </a:r>
            <a:r>
              <a:rPr lang="en-US" dirty="0"/>
              <a:t> × mL</a:t>
            </a:r>
            <a:r>
              <a:rPr lang="en-US" baseline="-25000" dirty="0"/>
              <a:t>d</a:t>
            </a:r>
            <a:r>
              <a:rPr lang="en-US" dirty="0"/>
              <a:t>  to determine the volume of 12.0 </a:t>
            </a:r>
            <a:r>
              <a:rPr lang="en-US" i="1" dirty="0"/>
              <a:t>M </a:t>
            </a:r>
            <a:r>
              <a:rPr lang="en-US" dirty="0"/>
              <a:t>HCl required for the Dilution. </a:t>
            </a:r>
          </a:p>
          <a:p>
            <a:r>
              <a:rPr lang="en-US" b="1" dirty="0">
                <a:solidFill>
                  <a:srgbClr val="43638E"/>
                </a:solidFill>
              </a:rPr>
              <a:t>Setup</a:t>
            </a:r>
          </a:p>
          <a:p>
            <a:pPr algn="ctr"/>
            <a:r>
              <a:rPr lang="pl-PL" i="1" dirty="0"/>
              <a:t>M</a:t>
            </a:r>
            <a:r>
              <a:rPr lang="pl-PL" baseline="-25000" dirty="0"/>
              <a:t>c</a:t>
            </a:r>
            <a:r>
              <a:rPr lang="pl-PL" dirty="0"/>
              <a:t> </a:t>
            </a:r>
            <a:r>
              <a:rPr lang="en-US" dirty="0"/>
              <a:t>=</a:t>
            </a:r>
            <a:r>
              <a:rPr lang="pl-PL" dirty="0"/>
              <a:t> 12.0 </a:t>
            </a:r>
            <a:r>
              <a:rPr lang="pl-PL" i="1" dirty="0"/>
              <a:t>M, M</a:t>
            </a:r>
            <a:r>
              <a:rPr lang="pl-PL" baseline="-25000" dirty="0"/>
              <a:t>d</a:t>
            </a:r>
            <a:r>
              <a:rPr lang="pl-PL" dirty="0"/>
              <a:t> </a:t>
            </a:r>
            <a:r>
              <a:rPr lang="en-US" dirty="0"/>
              <a:t>=</a:t>
            </a:r>
            <a:r>
              <a:rPr lang="pl-PL" dirty="0"/>
              <a:t> 0.125 </a:t>
            </a:r>
            <a:r>
              <a:rPr lang="pl-PL" i="1" dirty="0"/>
              <a:t>M, </a:t>
            </a:r>
            <a:r>
              <a:rPr lang="pl-PL" dirty="0"/>
              <a:t>mL</a:t>
            </a:r>
            <a:r>
              <a:rPr lang="pl-PL" baseline="-25000" dirty="0"/>
              <a:t>d</a:t>
            </a:r>
            <a:r>
              <a:rPr lang="pl-PL" dirty="0"/>
              <a:t> </a:t>
            </a:r>
            <a:r>
              <a:rPr lang="en-US" dirty="0"/>
              <a:t>=</a:t>
            </a:r>
            <a:r>
              <a:rPr lang="pl-PL" dirty="0"/>
              <a:t> 250.0 mL</a:t>
            </a:r>
            <a:endParaRPr lang="en-US" dirty="0"/>
          </a:p>
        </p:txBody>
      </p:sp>
    </p:spTree>
    <p:extLst>
      <p:ext uri="{BB962C8B-B14F-4D97-AF65-F5344CB8AC3E}">
        <p14:creationId xmlns:p14="http://schemas.microsoft.com/office/powerpoint/2010/main" val="2802104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4.9</a:t>
            </a:r>
            <a:r>
              <a:rPr lang="en-US" sz="1200" kern="0" dirty="0">
                <a:solidFill>
                  <a:srgbClr val="FFFFFF"/>
                </a:solidFill>
              </a:rPr>
              <a:t>(2)</a:t>
            </a:r>
            <a:endParaRPr lang="en-IN" dirty="0"/>
          </a:p>
        </p:txBody>
      </p:sp>
      <p:sp>
        <p:nvSpPr>
          <p:cNvPr id="3" name="Content Placeholder 2"/>
          <p:cNvSpPr>
            <a:spLocks noGrp="1"/>
          </p:cNvSpPr>
          <p:nvPr>
            <p:ph idx="1"/>
          </p:nvPr>
        </p:nvSpPr>
        <p:spPr>
          <a:xfrm>
            <a:off x="228600" y="1066800"/>
            <a:ext cx="8686800" cy="1219200"/>
          </a:xfrm>
        </p:spPr>
        <p:txBody>
          <a:bodyPr/>
          <a:lstStyle/>
          <a:p>
            <a:pPr>
              <a:spcAft>
                <a:spcPts val="1500"/>
              </a:spcAft>
            </a:pPr>
            <a:r>
              <a:rPr lang="en-US" b="1" dirty="0">
                <a:solidFill>
                  <a:srgbClr val="43638E"/>
                </a:solidFill>
              </a:rPr>
              <a:t>Solution</a:t>
            </a:r>
          </a:p>
          <a:p>
            <a:pPr marL="1030288">
              <a:spcAft>
                <a:spcPts val="1500"/>
              </a:spcAft>
            </a:pPr>
            <a:r>
              <a:rPr lang="en-US" i="0" dirty="0">
                <a:latin typeface="+mj-lt"/>
              </a:rPr>
              <a:t>12.0 </a:t>
            </a:r>
            <a:r>
              <a:rPr lang="en-US" i="1" dirty="0">
                <a:latin typeface="+mj-lt"/>
              </a:rPr>
              <a:t>M</a:t>
            </a:r>
            <a:r>
              <a:rPr lang="en-US" i="0" dirty="0">
                <a:latin typeface="+mj-lt"/>
              </a:rPr>
              <a:t> </a:t>
            </a:r>
            <a:r>
              <a:rPr lang="en-US" i="0" dirty="0">
                <a:latin typeface="+mj-lt"/>
                <a:ea typeface="Cambria Math" panose="02040503050406030204" pitchFamily="18" charset="0"/>
              </a:rPr>
              <a:t>× mL</a:t>
            </a:r>
            <a:r>
              <a:rPr lang="en-US" i="0" baseline="-25000" dirty="0">
                <a:latin typeface="+mj-lt"/>
                <a:ea typeface="Cambria Math" panose="02040503050406030204" pitchFamily="18" charset="0"/>
              </a:rPr>
              <a:t>C </a:t>
            </a:r>
            <a:r>
              <a:rPr lang="en-US" i="0" dirty="0">
                <a:latin typeface="+mj-lt"/>
                <a:ea typeface="Cambria Math" panose="02040503050406030204" pitchFamily="18" charset="0"/>
              </a:rPr>
              <a:t>= 0.125 </a:t>
            </a:r>
            <a:r>
              <a:rPr lang="en-US" i="1" dirty="0">
                <a:latin typeface="+mj-lt"/>
                <a:ea typeface="Cambria Math" panose="02040503050406030204" pitchFamily="18" charset="0"/>
              </a:rPr>
              <a:t>M</a:t>
            </a:r>
            <a:r>
              <a:rPr lang="en-US" i="0" dirty="0">
                <a:latin typeface="+mj-lt"/>
                <a:ea typeface="Cambria Math" panose="02040503050406030204" pitchFamily="18" charset="0"/>
              </a:rPr>
              <a:t> × 250.0 mL</a:t>
            </a:r>
            <a:endParaRPr lang="en-US" dirty="0">
              <a:ea typeface="Cambria Math" panose="02040503050406030204" pitchFamily="18"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3271086545"/>
              </p:ext>
            </p:extLst>
          </p:nvPr>
        </p:nvGraphicFramePr>
        <p:xfrm>
          <a:off x="2590800" y="2514600"/>
          <a:ext cx="5105400" cy="846350"/>
        </p:xfrm>
        <a:graphic>
          <a:graphicData uri="http://schemas.openxmlformats.org/presentationml/2006/ole">
            <mc:AlternateContent xmlns:mc="http://schemas.openxmlformats.org/markup-compatibility/2006">
              <mc:Choice xmlns:v="urn:schemas-microsoft-com:vml" Requires="v">
                <p:oleObj spid="_x0000_s33154" name="Equation" r:id="rId3" imgW="2374560" imgH="393480" progId="Equation.DSMT4">
                  <p:embed/>
                </p:oleObj>
              </mc:Choice>
              <mc:Fallback>
                <p:oleObj name="Equation" r:id="rId3" imgW="2374560" imgH="393480" progId="Equation.DSMT4">
                  <p:embed/>
                  <p:pic>
                    <p:nvPicPr>
                      <p:cNvPr id="0" name=""/>
                      <p:cNvPicPr/>
                      <p:nvPr/>
                    </p:nvPicPr>
                    <p:blipFill>
                      <a:blip r:embed="rId4"/>
                      <a:stretch>
                        <a:fillRect/>
                      </a:stretch>
                    </p:blipFill>
                    <p:spPr>
                      <a:xfrm>
                        <a:off x="2590800" y="2514600"/>
                        <a:ext cx="5105400" cy="846350"/>
                      </a:xfrm>
                      <a:prstGeom prst="rect">
                        <a:avLst/>
                      </a:prstGeom>
                    </p:spPr>
                  </p:pic>
                </p:oleObj>
              </mc:Fallback>
            </mc:AlternateContent>
          </a:graphicData>
        </a:graphic>
      </p:graphicFrame>
    </p:spTree>
    <p:extLst>
      <p:ext uri="{BB962C8B-B14F-4D97-AF65-F5344CB8AC3E}">
        <p14:creationId xmlns:p14="http://schemas.microsoft.com/office/powerpoint/2010/main" val="819707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4.5	</a:t>
            </a:r>
            <a:r>
              <a:rPr lang="en-US" dirty="0">
                <a:solidFill>
                  <a:srgbClr val="B60000"/>
                </a:solidFill>
              </a:rPr>
              <a:t>Concentration of Solutions</a:t>
            </a:r>
            <a:r>
              <a:rPr lang="en-US" sz="1200" dirty="0">
                <a:solidFill>
                  <a:srgbClr val="B60000"/>
                </a:solidFill>
              </a:rPr>
              <a:t> 5</a:t>
            </a:r>
            <a:endParaRPr lang="en-IN" sz="1200" dirty="0">
              <a:solidFill>
                <a:srgbClr val="B60000"/>
              </a:solidFill>
            </a:endParaRPr>
          </a:p>
        </p:txBody>
      </p:sp>
      <p:sp>
        <p:nvSpPr>
          <p:cNvPr id="3" name="Content Placeholder 2"/>
          <p:cNvSpPr>
            <a:spLocks noGrp="1"/>
          </p:cNvSpPr>
          <p:nvPr>
            <p:ph idx="1"/>
          </p:nvPr>
        </p:nvSpPr>
        <p:spPr>
          <a:xfrm>
            <a:off x="228600" y="1143000"/>
            <a:ext cx="8686800" cy="457200"/>
          </a:xfrm>
        </p:spPr>
        <p:txBody>
          <a:bodyPr/>
          <a:lstStyle/>
          <a:p>
            <a:r>
              <a:rPr lang="en-US" dirty="0">
                <a:solidFill>
                  <a:srgbClr val="4F74A7"/>
                </a:solidFill>
              </a:rPr>
              <a:t>Serial Dilution</a:t>
            </a:r>
          </a:p>
        </p:txBody>
      </p:sp>
      <p:pic>
        <p:nvPicPr>
          <p:cNvPr id="11" name="Picture 3" descr="Serial dilution is represented by progressively lighter solutions in volumetric flasks. "/>
          <p:cNvPicPr>
            <a:picLocks noGrp="1" noChangeAspect="1"/>
          </p:cNvPicPr>
          <p:nvPr>
            <p:ph idx="10"/>
          </p:nvPr>
        </p:nvPicPr>
        <p:blipFill rotWithShape="1">
          <a:blip r:embed="rId2" cstate="hqprint">
            <a:extLst>
              <a:ext uri="{28A0092B-C50C-407E-A947-70E740481C1C}">
                <a14:useLocalDpi xmlns:a14="http://schemas.microsoft.com/office/drawing/2010/main" val="0"/>
              </a:ext>
            </a:extLst>
          </a:blip>
          <a:srcRect b="3402"/>
          <a:stretch/>
        </p:blipFill>
        <p:spPr>
          <a:xfrm>
            <a:off x="838200" y="1844040"/>
            <a:ext cx="2695533" cy="4328160"/>
          </a:xfrm>
        </p:spPr>
      </p:pic>
      <p:pic>
        <p:nvPicPr>
          <p:cNvPr id="12" name="Picture 4" descr="Serial dilution is represented by progressively lighter solutions in volumetric flasks. "/>
          <p:cNvPicPr>
            <a:picLocks noGrp="1" noChangeAspect="1"/>
          </p:cNvPicPr>
          <p:nvPr>
            <p:ph idx="11"/>
          </p:nvPr>
        </p:nvPicPr>
        <p:blipFill rotWithShape="1">
          <a:blip r:embed="rId3" cstate="hqprint">
            <a:extLst>
              <a:ext uri="{28A0092B-C50C-407E-A947-70E740481C1C}">
                <a14:useLocalDpi xmlns:a14="http://schemas.microsoft.com/office/drawing/2010/main" val="0"/>
              </a:ext>
            </a:extLst>
          </a:blip>
          <a:srcRect b="4471"/>
          <a:stretch/>
        </p:blipFill>
        <p:spPr>
          <a:xfrm>
            <a:off x="3962400" y="2209800"/>
            <a:ext cx="4751451" cy="3581400"/>
          </a:xfrm>
        </p:spPr>
      </p:pic>
      <p:sp>
        <p:nvSpPr>
          <p:cNvPr id="4" name="Text Placeholder 5"/>
          <p:cNvSpPr>
            <a:spLocks noGrp="1"/>
          </p:cNvSpPr>
          <p:nvPr>
            <p:ph type="body" sz="quarter" idx="21"/>
          </p:nvPr>
        </p:nvSpPr>
        <p:spPr/>
        <p:txBody>
          <a:bodyPr/>
          <a:lstStyle/>
          <a:p>
            <a:pPr lvl="0"/>
            <a:r>
              <a:rPr lang="en-US" dirty="0">
                <a:solidFill>
                  <a:prstClr val="white"/>
                </a:solidFill>
                <a:hlinkClick r:id="" action="ppaction://noaction"/>
              </a:rPr>
              <a:t>Access the text alternative for these images</a:t>
            </a:r>
            <a:endParaRPr lang="en-US" dirty="0">
              <a:solidFill>
                <a:prstClr val="white"/>
              </a:solidFill>
            </a:endParaRPr>
          </a:p>
        </p:txBody>
      </p:sp>
      <p:sp>
        <p:nvSpPr>
          <p:cNvPr id="7" name="Text Placeholder 6"/>
          <p:cNvSpPr>
            <a:spLocks noGrp="1"/>
          </p:cNvSpPr>
          <p:nvPr>
            <p:ph type="body" sz="quarter" idx="22"/>
          </p:nvPr>
        </p:nvSpPr>
        <p:spPr>
          <a:xfrm>
            <a:off x="6473952" y="6705600"/>
            <a:ext cx="2670048" cy="155448"/>
          </a:xfrm>
        </p:spPr>
        <p:txBody>
          <a:bodyPr/>
          <a:lstStyle/>
          <a:p>
            <a:r>
              <a:rPr lang="en-US" i="1" dirty="0"/>
              <a:t>©McGraw-Hill Education/ Charles D. Winters, photographer </a:t>
            </a:r>
            <a:endParaRPr lang="en-IN" dirty="0"/>
          </a:p>
        </p:txBody>
      </p:sp>
    </p:spTree>
    <p:extLst>
      <p:ext uri="{BB962C8B-B14F-4D97-AF65-F5344CB8AC3E}">
        <p14:creationId xmlns:p14="http://schemas.microsoft.com/office/powerpoint/2010/main" val="90237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4.1</a:t>
            </a:r>
            <a:r>
              <a:rPr lang="en-US" dirty="0">
                <a:solidFill>
                  <a:prstClr val="black"/>
                </a:solidFill>
              </a:rPr>
              <a:t>	</a:t>
            </a:r>
            <a:r>
              <a:rPr lang="en-US" dirty="0">
                <a:solidFill>
                  <a:srgbClr val="B60000"/>
                </a:solidFill>
              </a:rPr>
              <a:t>General Properties of Aqueous Solutions</a:t>
            </a:r>
            <a:r>
              <a:rPr lang="en-US" sz="1200" dirty="0">
                <a:solidFill>
                  <a:srgbClr val="B60000"/>
                </a:solidFill>
              </a:rPr>
              <a:t> 4</a:t>
            </a:r>
            <a:endParaRPr lang="en-US" sz="1200" dirty="0"/>
          </a:p>
        </p:txBody>
      </p:sp>
      <p:sp>
        <p:nvSpPr>
          <p:cNvPr id="11" name="Content Placeholder 2"/>
          <p:cNvSpPr>
            <a:spLocks noGrp="1"/>
          </p:cNvSpPr>
          <p:nvPr>
            <p:ph idx="1"/>
          </p:nvPr>
        </p:nvSpPr>
        <p:spPr>
          <a:xfrm>
            <a:off x="228599" y="1143000"/>
            <a:ext cx="8654143" cy="3276600"/>
          </a:xfrm>
        </p:spPr>
        <p:txBody>
          <a:bodyPr/>
          <a:lstStyle/>
          <a:p>
            <a:r>
              <a:rPr lang="en-US" dirty="0">
                <a:solidFill>
                  <a:srgbClr val="376092"/>
                </a:solidFill>
              </a:rPr>
              <a:t>Electrolytes and Nonelectrolytes</a:t>
            </a:r>
          </a:p>
          <a:p>
            <a:pPr>
              <a:spcAft>
                <a:spcPts val="3400"/>
              </a:spcAft>
            </a:pPr>
            <a:r>
              <a:rPr lang="en-US" dirty="0"/>
              <a:t>Acids constitute one of two important classes of molecular compounds that are electrolytes. </a:t>
            </a:r>
          </a:p>
          <a:p>
            <a:pPr>
              <a:spcAft>
                <a:spcPts val="3400"/>
              </a:spcAft>
            </a:pPr>
            <a:r>
              <a:rPr lang="en-US" dirty="0"/>
              <a:t>Molecular bases constitute the other one. A </a:t>
            </a:r>
            <a:r>
              <a:rPr lang="en-US" b="1" i="1" dirty="0"/>
              <a:t>base </a:t>
            </a:r>
            <a:r>
              <a:rPr lang="en-US" dirty="0"/>
              <a:t>is a compound that dissolves in water to produce hydroxide ions (OH</a:t>
            </a:r>
            <a:r>
              <a:rPr lang="en-US" baseline="30000" dirty="0"/>
              <a:t>–</a:t>
            </a:r>
            <a:r>
              <a:rPr lang="en-US" dirty="0"/>
              <a:t>).</a:t>
            </a:r>
          </a:p>
        </p:txBody>
      </p:sp>
      <p:graphicFrame>
        <p:nvGraphicFramePr>
          <p:cNvPr id="5" name="Object 3"/>
          <p:cNvGraphicFramePr>
            <a:graphicFrameLocks noChangeAspect="1"/>
          </p:cNvGraphicFramePr>
          <p:nvPr>
            <p:extLst>
              <p:ext uri="{D42A27DB-BD31-4B8C-83A1-F6EECF244321}">
                <p14:modId xmlns:p14="http://schemas.microsoft.com/office/powerpoint/2010/main" val="2894538341"/>
              </p:ext>
            </p:extLst>
          </p:nvPr>
        </p:nvGraphicFramePr>
        <p:xfrm>
          <a:off x="1388447" y="4846320"/>
          <a:ext cx="6367107" cy="640080"/>
        </p:xfrm>
        <a:graphic>
          <a:graphicData uri="http://schemas.openxmlformats.org/presentationml/2006/ole">
            <mc:AlternateContent xmlns:mc="http://schemas.openxmlformats.org/markup-compatibility/2006">
              <mc:Choice xmlns:v="urn:schemas-microsoft-com:vml" Requires="v">
                <p:oleObj spid="_x0000_s18118" name="Equation" r:id="rId3" imgW="2400120" imgH="241200" progId="Equation.DSMT4">
                  <p:embed/>
                </p:oleObj>
              </mc:Choice>
              <mc:Fallback>
                <p:oleObj name="Equation" r:id="rId3" imgW="2400120" imgH="241200" progId="Equation.DSMT4">
                  <p:embed/>
                  <p:pic>
                    <p:nvPicPr>
                      <p:cNvPr id="0" name=""/>
                      <p:cNvPicPr/>
                      <p:nvPr/>
                    </p:nvPicPr>
                    <p:blipFill>
                      <a:blip r:embed="rId4"/>
                      <a:stretch>
                        <a:fillRect/>
                      </a:stretch>
                    </p:blipFill>
                    <p:spPr>
                      <a:xfrm>
                        <a:off x="1388447" y="4846320"/>
                        <a:ext cx="6367107" cy="640080"/>
                      </a:xfrm>
                      <a:prstGeom prst="rect">
                        <a:avLst/>
                      </a:prstGeom>
                    </p:spPr>
                  </p:pic>
                </p:oleObj>
              </mc:Fallback>
            </mc:AlternateContent>
          </a:graphicData>
        </a:graphic>
      </p:graphicFrame>
    </p:spTree>
    <p:extLst>
      <p:ext uri="{BB962C8B-B14F-4D97-AF65-F5344CB8AC3E}">
        <p14:creationId xmlns:p14="http://schemas.microsoft.com/office/powerpoint/2010/main" val="424344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4.10</a:t>
            </a:r>
            <a:r>
              <a:rPr lang="en-US" sz="1200" kern="0" dirty="0">
                <a:solidFill>
                  <a:srgbClr val="FFFFFF"/>
                </a:solidFill>
              </a:rPr>
              <a:t>(1)</a:t>
            </a:r>
            <a:endParaRPr lang="en-IN" dirty="0"/>
          </a:p>
        </p:txBody>
      </p:sp>
      <p:sp>
        <p:nvSpPr>
          <p:cNvPr id="3" name="Content Placeholder 2"/>
          <p:cNvSpPr>
            <a:spLocks noGrp="1"/>
          </p:cNvSpPr>
          <p:nvPr>
            <p:ph idx="1"/>
          </p:nvPr>
        </p:nvSpPr>
        <p:spPr>
          <a:xfrm>
            <a:off x="228600" y="1066800"/>
            <a:ext cx="8321040" cy="3886200"/>
          </a:xfrm>
        </p:spPr>
        <p:txBody>
          <a:bodyPr/>
          <a:lstStyle/>
          <a:p>
            <a:r>
              <a:rPr lang="en-US" dirty="0"/>
              <a:t>Starting with a 2.00-</a:t>
            </a:r>
            <a:r>
              <a:rPr lang="en-US" i="1" dirty="0"/>
              <a:t>M </a:t>
            </a:r>
            <a:r>
              <a:rPr lang="en-US" dirty="0"/>
              <a:t>stock solution of hydrochloric acid, four standard solutions (1 to 4) are prepared by sequentially diluting 10.00 mL of each solution to 250.00 </a:t>
            </a:r>
            <a:r>
              <a:rPr lang="en-US" dirty="0" err="1"/>
              <a:t>mL.</a:t>
            </a:r>
            <a:r>
              <a:rPr lang="en-US" dirty="0"/>
              <a:t> Determine </a:t>
            </a:r>
          </a:p>
          <a:p>
            <a:r>
              <a:rPr lang="en-US" dirty="0"/>
              <a:t>(a) the concentrations of all four standard solutions and </a:t>
            </a:r>
          </a:p>
          <a:p>
            <a:r>
              <a:rPr lang="en-US" dirty="0"/>
              <a:t>(b) the number of moles of HCl in each solution. </a:t>
            </a:r>
          </a:p>
          <a:p>
            <a:pPr>
              <a:spcBef>
                <a:spcPts val="3000"/>
              </a:spcBef>
            </a:pPr>
            <a:r>
              <a:rPr lang="en-US" b="1" dirty="0">
                <a:solidFill>
                  <a:srgbClr val="43638E"/>
                </a:solidFill>
              </a:rPr>
              <a:t>Setup</a:t>
            </a:r>
          </a:p>
        </p:txBody>
      </p:sp>
      <p:graphicFrame>
        <p:nvGraphicFramePr>
          <p:cNvPr id="7" name="Object 3"/>
          <p:cNvGraphicFramePr>
            <a:graphicFrameLocks noChangeAspect="1"/>
          </p:cNvGraphicFramePr>
          <p:nvPr>
            <p:extLst>
              <p:ext uri="{D42A27DB-BD31-4B8C-83A1-F6EECF244321}">
                <p14:modId xmlns:p14="http://schemas.microsoft.com/office/powerpoint/2010/main" val="3595975356"/>
              </p:ext>
            </p:extLst>
          </p:nvPr>
        </p:nvGraphicFramePr>
        <p:xfrm>
          <a:off x="3495236" y="4876799"/>
          <a:ext cx="2153528" cy="1005840"/>
        </p:xfrm>
        <a:graphic>
          <a:graphicData uri="http://schemas.openxmlformats.org/presentationml/2006/ole">
            <mc:AlternateContent xmlns:mc="http://schemas.openxmlformats.org/markup-compatibility/2006">
              <mc:Choice xmlns:v="urn:schemas-microsoft-com:vml" Requires="v">
                <p:oleObj spid="_x0000_s34169" name="Equation" r:id="rId3" imgW="952200" imgH="444240" progId="Equation.DSMT4">
                  <p:embed/>
                </p:oleObj>
              </mc:Choice>
              <mc:Fallback>
                <p:oleObj name="Equation" r:id="rId3" imgW="952200" imgH="444240" progId="Equation.DSMT4">
                  <p:embed/>
                  <p:pic>
                    <p:nvPicPr>
                      <p:cNvPr id="0" name=""/>
                      <p:cNvPicPr/>
                      <p:nvPr/>
                    </p:nvPicPr>
                    <p:blipFill>
                      <a:blip r:embed="rId4"/>
                      <a:stretch>
                        <a:fillRect/>
                      </a:stretch>
                    </p:blipFill>
                    <p:spPr>
                      <a:xfrm>
                        <a:off x="3495236" y="4876799"/>
                        <a:ext cx="2153528" cy="1005840"/>
                      </a:xfrm>
                      <a:prstGeom prst="rect">
                        <a:avLst/>
                      </a:prstGeom>
                    </p:spPr>
                  </p:pic>
                </p:oleObj>
              </mc:Fallback>
            </mc:AlternateContent>
          </a:graphicData>
        </a:graphic>
      </p:graphicFrame>
      <p:sp>
        <p:nvSpPr>
          <p:cNvPr id="4" name="Content Placeholder 4"/>
          <p:cNvSpPr>
            <a:spLocks noGrp="1"/>
          </p:cNvSpPr>
          <p:nvPr>
            <p:ph idx="10"/>
          </p:nvPr>
        </p:nvSpPr>
        <p:spPr>
          <a:xfrm>
            <a:off x="243840" y="5943600"/>
            <a:ext cx="8686800" cy="457200"/>
          </a:xfrm>
        </p:spPr>
        <p:txBody>
          <a:bodyPr/>
          <a:lstStyle/>
          <a:p>
            <a:pPr algn="ctr"/>
            <a:r>
              <a:rPr lang="en-US" i="0" dirty="0">
                <a:latin typeface="+mj-lt"/>
              </a:rPr>
              <a:t>(b) mol = </a:t>
            </a:r>
            <a:r>
              <a:rPr lang="en-US" i="1" dirty="0">
                <a:latin typeface="+mj-lt"/>
              </a:rPr>
              <a:t>M </a:t>
            </a:r>
            <a:r>
              <a:rPr lang="en-US" i="0" dirty="0">
                <a:latin typeface="+mj-lt"/>
                <a:ea typeface="Cambria Math" panose="02040503050406030204" pitchFamily="18" charset="0"/>
              </a:rPr>
              <a:t>× L</a:t>
            </a:r>
            <a:r>
              <a:rPr lang="en-US" i="0" dirty="0">
                <a:latin typeface="+mj-lt"/>
              </a:rPr>
              <a:t>, 250.00 mL = 2.500 </a:t>
            </a:r>
            <a:r>
              <a:rPr lang="en-US" i="0" dirty="0">
                <a:latin typeface="+mj-lt"/>
                <a:ea typeface="Cambria Math" panose="02040503050406030204" pitchFamily="18" charset="0"/>
              </a:rPr>
              <a:t>× 10</a:t>
            </a:r>
            <a:r>
              <a:rPr lang="en-US" i="0" baseline="30000" dirty="0">
                <a:latin typeface="+mj-lt"/>
                <a:ea typeface="Cambria Math" panose="02040503050406030204" pitchFamily="18" charset="0"/>
              </a:rPr>
              <a:t>−1</a:t>
            </a:r>
            <a:r>
              <a:rPr lang="en-US" i="0" dirty="0">
                <a:latin typeface="+mj-lt"/>
                <a:ea typeface="Cambria Math" panose="02040503050406030204" pitchFamily="18" charset="0"/>
              </a:rPr>
              <a:t> L</a:t>
            </a:r>
            <a:endParaRPr lang="en-US" dirty="0"/>
          </a:p>
        </p:txBody>
      </p:sp>
    </p:spTree>
    <p:extLst>
      <p:ext uri="{BB962C8B-B14F-4D97-AF65-F5344CB8AC3E}">
        <p14:creationId xmlns:p14="http://schemas.microsoft.com/office/powerpoint/2010/main" val="427095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4.10</a:t>
            </a:r>
            <a:r>
              <a:rPr lang="en-US" sz="1200" kern="0" dirty="0">
                <a:solidFill>
                  <a:srgbClr val="FFFFFF"/>
                </a:solidFill>
              </a:rPr>
              <a:t>(2)</a:t>
            </a:r>
            <a:endParaRPr lang="en-IN" dirty="0"/>
          </a:p>
        </p:txBody>
      </p:sp>
      <p:sp>
        <p:nvSpPr>
          <p:cNvPr id="3" name="Content Placeholder 2"/>
          <p:cNvSpPr>
            <a:spLocks noGrp="1"/>
          </p:cNvSpPr>
          <p:nvPr>
            <p:ph idx="1"/>
          </p:nvPr>
        </p:nvSpPr>
        <p:spPr>
          <a:xfrm>
            <a:off x="228600" y="1066800"/>
            <a:ext cx="8686800" cy="533400"/>
          </a:xfrm>
        </p:spPr>
        <p:txBody>
          <a:bodyPr/>
          <a:lstStyle/>
          <a:p>
            <a:r>
              <a:rPr lang="en-US" b="1" dirty="0">
                <a:solidFill>
                  <a:srgbClr val="43638E"/>
                </a:solidFill>
              </a:rPr>
              <a:t>Solution</a:t>
            </a:r>
          </a:p>
          <a:p>
            <a:endParaRPr lang="en-US" b="1" dirty="0">
              <a:solidFill>
                <a:srgbClr val="43638E"/>
              </a:solidFill>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236429581"/>
              </p:ext>
            </p:extLst>
          </p:nvPr>
        </p:nvGraphicFramePr>
        <p:xfrm>
          <a:off x="328613" y="1660525"/>
          <a:ext cx="5667375" cy="806450"/>
        </p:xfrm>
        <a:graphic>
          <a:graphicData uri="http://schemas.openxmlformats.org/presentationml/2006/ole">
            <mc:AlternateContent xmlns:mc="http://schemas.openxmlformats.org/markup-compatibility/2006">
              <mc:Choice xmlns:v="urn:schemas-microsoft-com:vml" Requires="v">
                <p:oleObj spid="_x0000_s56770" name="Equation" r:id="rId3" imgW="2768400" imgH="393480" progId="Equation.DSMT4">
                  <p:embed/>
                </p:oleObj>
              </mc:Choice>
              <mc:Fallback>
                <p:oleObj name="Equation" r:id="rId3" imgW="2768400" imgH="393480" progId="Equation.DSMT4">
                  <p:embed/>
                  <p:pic>
                    <p:nvPicPr>
                      <p:cNvPr id="0" name=""/>
                      <p:cNvPicPr/>
                      <p:nvPr/>
                    </p:nvPicPr>
                    <p:blipFill>
                      <a:blip r:embed="rId4"/>
                      <a:stretch>
                        <a:fillRect/>
                      </a:stretch>
                    </p:blipFill>
                    <p:spPr>
                      <a:xfrm>
                        <a:off x="328613" y="1660525"/>
                        <a:ext cx="5667375" cy="806450"/>
                      </a:xfrm>
                      <a:prstGeom prst="rect">
                        <a:avLst/>
                      </a:prstGeom>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889883493"/>
              </p:ext>
            </p:extLst>
          </p:nvPr>
        </p:nvGraphicFramePr>
        <p:xfrm>
          <a:off x="863600" y="2716212"/>
          <a:ext cx="5588000" cy="858837"/>
        </p:xfrm>
        <a:graphic>
          <a:graphicData uri="http://schemas.openxmlformats.org/presentationml/2006/ole">
            <mc:AlternateContent xmlns:mc="http://schemas.openxmlformats.org/markup-compatibility/2006">
              <mc:Choice xmlns:v="urn:schemas-microsoft-com:vml" Requires="v">
                <p:oleObj spid="_x0000_s56771" name="Equation" r:id="rId5" imgW="2730240" imgH="419040" progId="Equation.DSMT4">
                  <p:embed/>
                </p:oleObj>
              </mc:Choice>
              <mc:Fallback>
                <p:oleObj name="Equation" r:id="rId5" imgW="2730240" imgH="419040" progId="Equation.DSMT4">
                  <p:embed/>
                  <p:pic>
                    <p:nvPicPr>
                      <p:cNvPr id="7" name="Object 3"/>
                      <p:cNvPicPr/>
                      <p:nvPr/>
                    </p:nvPicPr>
                    <p:blipFill>
                      <a:blip r:embed="rId6"/>
                      <a:stretch>
                        <a:fillRect/>
                      </a:stretch>
                    </p:blipFill>
                    <p:spPr>
                      <a:xfrm>
                        <a:off x="863600" y="2716212"/>
                        <a:ext cx="5588000" cy="858837"/>
                      </a:xfrm>
                      <a:prstGeom prst="rect">
                        <a:avLst/>
                      </a:prstGeom>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4148733825"/>
              </p:ext>
            </p:extLst>
          </p:nvPr>
        </p:nvGraphicFramePr>
        <p:xfrm>
          <a:off x="863600" y="3824286"/>
          <a:ext cx="5951538" cy="858838"/>
        </p:xfrm>
        <a:graphic>
          <a:graphicData uri="http://schemas.openxmlformats.org/presentationml/2006/ole">
            <mc:AlternateContent xmlns:mc="http://schemas.openxmlformats.org/markup-compatibility/2006">
              <mc:Choice xmlns:v="urn:schemas-microsoft-com:vml" Requires="v">
                <p:oleObj spid="_x0000_s56772" name="Equation" r:id="rId7" imgW="2908080" imgH="419040" progId="Equation.DSMT4">
                  <p:embed/>
                </p:oleObj>
              </mc:Choice>
              <mc:Fallback>
                <p:oleObj name="Equation" r:id="rId7" imgW="2908080" imgH="419040" progId="Equation.DSMT4">
                  <p:embed/>
                  <p:pic>
                    <p:nvPicPr>
                      <p:cNvPr id="11" name="Object 3"/>
                      <p:cNvPicPr/>
                      <p:nvPr/>
                    </p:nvPicPr>
                    <p:blipFill>
                      <a:blip r:embed="rId8"/>
                      <a:stretch>
                        <a:fillRect/>
                      </a:stretch>
                    </p:blipFill>
                    <p:spPr>
                      <a:xfrm>
                        <a:off x="863600" y="3824286"/>
                        <a:ext cx="5951538" cy="858838"/>
                      </a:xfrm>
                      <a:prstGeom prst="rect">
                        <a:avLst/>
                      </a:prstGeom>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96800116"/>
              </p:ext>
            </p:extLst>
          </p:nvPr>
        </p:nvGraphicFramePr>
        <p:xfrm>
          <a:off x="863600" y="4932362"/>
          <a:ext cx="5951538" cy="858838"/>
        </p:xfrm>
        <a:graphic>
          <a:graphicData uri="http://schemas.openxmlformats.org/presentationml/2006/ole">
            <mc:AlternateContent xmlns:mc="http://schemas.openxmlformats.org/markup-compatibility/2006">
              <mc:Choice xmlns:v="urn:schemas-microsoft-com:vml" Requires="v">
                <p:oleObj spid="_x0000_s56773" name="Equation" r:id="rId9" imgW="2908080" imgH="419040" progId="Equation.DSMT4">
                  <p:embed/>
                </p:oleObj>
              </mc:Choice>
              <mc:Fallback>
                <p:oleObj name="Equation" r:id="rId9" imgW="2908080" imgH="419040" progId="Equation.DSMT4">
                  <p:embed/>
                  <p:pic>
                    <p:nvPicPr>
                      <p:cNvPr id="12" name="Object 3"/>
                      <p:cNvPicPr/>
                      <p:nvPr/>
                    </p:nvPicPr>
                    <p:blipFill>
                      <a:blip r:embed="rId10"/>
                      <a:stretch>
                        <a:fillRect/>
                      </a:stretch>
                    </p:blipFill>
                    <p:spPr>
                      <a:xfrm>
                        <a:off x="863600" y="4932362"/>
                        <a:ext cx="5951538" cy="858838"/>
                      </a:xfrm>
                      <a:prstGeom prst="rect">
                        <a:avLst/>
                      </a:prstGeom>
                    </p:spPr>
                  </p:pic>
                </p:oleObj>
              </mc:Fallback>
            </mc:AlternateContent>
          </a:graphicData>
        </a:graphic>
      </p:graphicFrame>
    </p:spTree>
    <p:extLst>
      <p:ext uri="{BB962C8B-B14F-4D97-AF65-F5344CB8AC3E}">
        <p14:creationId xmlns:p14="http://schemas.microsoft.com/office/powerpoint/2010/main" val="2880249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4.10</a:t>
            </a:r>
            <a:r>
              <a:rPr lang="en-US" sz="1200" kern="0" dirty="0">
                <a:solidFill>
                  <a:srgbClr val="FFFFFF"/>
                </a:solidFill>
              </a:rPr>
              <a:t>(3)</a:t>
            </a:r>
            <a:endParaRPr lang="en-IN" dirty="0"/>
          </a:p>
        </p:txBody>
      </p:sp>
      <p:sp>
        <p:nvSpPr>
          <p:cNvPr id="3" name="Content Placeholder 2"/>
          <p:cNvSpPr>
            <a:spLocks noGrp="1"/>
          </p:cNvSpPr>
          <p:nvPr>
            <p:ph idx="1"/>
          </p:nvPr>
        </p:nvSpPr>
        <p:spPr>
          <a:xfrm>
            <a:off x="228600" y="1066800"/>
            <a:ext cx="8686800" cy="5257800"/>
          </a:xfrm>
        </p:spPr>
        <p:txBody>
          <a:bodyPr/>
          <a:lstStyle/>
          <a:p>
            <a:r>
              <a:rPr lang="en-US" b="1" dirty="0">
                <a:solidFill>
                  <a:srgbClr val="43638E"/>
                </a:solidFill>
              </a:rPr>
              <a:t>Solution</a:t>
            </a:r>
          </a:p>
          <a:p>
            <a:pPr marL="457200" indent="-457200">
              <a:spcAft>
                <a:spcPts val="500"/>
              </a:spcAft>
              <a:buFont typeface="+mj-lt"/>
              <a:buAutoNum type="alphaLcParenR" startAt="2"/>
            </a:pPr>
            <a:r>
              <a:rPr lang="en-US" sz="2400" i="0" dirty="0">
                <a:latin typeface="+mj-lt"/>
              </a:rPr>
              <a:t>mol</a:t>
            </a:r>
            <a:r>
              <a:rPr lang="en-US" sz="2400" i="0" baseline="-25000" dirty="0">
                <a:latin typeface="+mj-lt"/>
              </a:rPr>
              <a:t>1 </a:t>
            </a:r>
            <a:r>
              <a:rPr lang="en-US" sz="2400" i="0" dirty="0">
                <a:latin typeface="+mj-lt"/>
              </a:rPr>
              <a:t>= 8.00 </a:t>
            </a:r>
            <a:r>
              <a:rPr lang="en-US" sz="2400" i="0" dirty="0">
                <a:latin typeface="+mj-lt"/>
                <a:ea typeface="Cambria Math" panose="02040503050406030204" pitchFamily="18" charset="0"/>
              </a:rPr>
              <a:t>× 10</a:t>
            </a:r>
            <a:r>
              <a:rPr lang="en-US" sz="2400" i="0" baseline="30000" dirty="0">
                <a:latin typeface="+mj-lt"/>
                <a:ea typeface="Cambria Math" panose="02040503050406030204" pitchFamily="18" charset="0"/>
              </a:rPr>
              <a:t>−2 </a:t>
            </a:r>
            <a:r>
              <a:rPr lang="en-US" sz="2400" i="1" dirty="0">
                <a:latin typeface="+mj-lt"/>
                <a:ea typeface="Cambria Math" panose="02040503050406030204" pitchFamily="18" charset="0"/>
              </a:rPr>
              <a:t>M</a:t>
            </a:r>
            <a:r>
              <a:rPr lang="en-US" sz="2400" i="0" dirty="0">
                <a:latin typeface="+mj-lt"/>
                <a:ea typeface="Cambria Math" panose="02040503050406030204" pitchFamily="18" charset="0"/>
              </a:rPr>
              <a:t> × 2.500 × 10</a:t>
            </a:r>
            <a:r>
              <a:rPr lang="en-US" sz="2400" i="0" baseline="30000" dirty="0">
                <a:latin typeface="+mj-lt"/>
                <a:ea typeface="Cambria Math" panose="02040503050406030204" pitchFamily="18" charset="0"/>
              </a:rPr>
              <a:t>−1</a:t>
            </a:r>
            <a:r>
              <a:rPr lang="en-US" sz="2400" i="0" dirty="0">
                <a:latin typeface="+mj-lt"/>
                <a:ea typeface="Cambria Math" panose="02040503050406030204" pitchFamily="18" charset="0"/>
              </a:rPr>
              <a:t> L = 2.00</a:t>
            </a:r>
            <a:r>
              <a:rPr lang="en-US" sz="2400" b="0" i="0" dirty="0">
                <a:latin typeface="+mj-lt"/>
                <a:ea typeface="Cambria Math" panose="02040503050406030204" pitchFamily="18" charset="0"/>
              </a:rPr>
              <a:t> × </a:t>
            </a:r>
            <a:r>
              <a:rPr lang="en-US" sz="2400" i="0" dirty="0">
                <a:latin typeface="+mj-lt"/>
                <a:ea typeface="Cambria Math" panose="02040503050406030204" pitchFamily="18" charset="0"/>
              </a:rPr>
              <a:t>10</a:t>
            </a:r>
            <a:r>
              <a:rPr lang="en-US" sz="2400" i="0" baseline="30000" dirty="0">
                <a:latin typeface="+mj-lt"/>
                <a:ea typeface="Cambria Math" panose="02040503050406030204" pitchFamily="18" charset="0"/>
              </a:rPr>
              <a:t>−2</a:t>
            </a:r>
            <a:r>
              <a:rPr lang="en-US" sz="2400" i="0" dirty="0">
                <a:latin typeface="+mj-lt"/>
                <a:ea typeface="Cambria Math" panose="02040503050406030204" pitchFamily="18" charset="0"/>
              </a:rPr>
              <a:t> mol</a:t>
            </a:r>
            <a:endParaRPr lang="en-US" sz="2400" dirty="0"/>
          </a:p>
          <a:p>
            <a:pPr marL="457200">
              <a:spcAft>
                <a:spcPts val="500"/>
              </a:spcAft>
            </a:pPr>
            <a:r>
              <a:rPr lang="en-US" sz="2400" i="0" dirty="0">
                <a:latin typeface="+mj-lt"/>
              </a:rPr>
              <a:t>mol</a:t>
            </a:r>
            <a:r>
              <a:rPr lang="en-US" sz="2400" i="0" baseline="-25000" dirty="0">
                <a:latin typeface="+mj-lt"/>
              </a:rPr>
              <a:t>2 </a:t>
            </a:r>
            <a:r>
              <a:rPr lang="en-US" sz="2400" i="0" dirty="0">
                <a:latin typeface="+mj-lt"/>
              </a:rPr>
              <a:t>= 3.20 </a:t>
            </a:r>
            <a:r>
              <a:rPr lang="en-US" sz="2400" i="0" dirty="0">
                <a:latin typeface="+mj-lt"/>
                <a:ea typeface="Cambria Math" panose="02040503050406030204" pitchFamily="18" charset="0"/>
              </a:rPr>
              <a:t>× 10</a:t>
            </a:r>
            <a:r>
              <a:rPr lang="en-US" sz="2400" i="0" baseline="30000" dirty="0">
                <a:latin typeface="+mj-lt"/>
                <a:ea typeface="Cambria Math" panose="02040503050406030204" pitchFamily="18" charset="0"/>
              </a:rPr>
              <a:t>−3</a:t>
            </a:r>
            <a:r>
              <a:rPr lang="en-US" sz="2400" i="0" dirty="0">
                <a:latin typeface="+mj-lt"/>
                <a:ea typeface="Cambria Math" panose="02040503050406030204" pitchFamily="18" charset="0"/>
              </a:rPr>
              <a:t> </a:t>
            </a:r>
            <a:r>
              <a:rPr lang="en-US" sz="2400" i="1" dirty="0">
                <a:latin typeface="+mj-lt"/>
                <a:ea typeface="Cambria Math" panose="02040503050406030204" pitchFamily="18" charset="0"/>
              </a:rPr>
              <a:t>M</a:t>
            </a:r>
            <a:r>
              <a:rPr lang="en-US" sz="2400" i="0" dirty="0">
                <a:latin typeface="+mj-lt"/>
                <a:ea typeface="Cambria Math" panose="02040503050406030204" pitchFamily="18" charset="0"/>
              </a:rPr>
              <a:t> × 2.500 × 10</a:t>
            </a:r>
            <a:r>
              <a:rPr lang="en-US" sz="2400" i="0" baseline="30000" dirty="0">
                <a:latin typeface="+mj-lt"/>
                <a:ea typeface="Cambria Math" panose="02040503050406030204" pitchFamily="18" charset="0"/>
              </a:rPr>
              <a:t>−1</a:t>
            </a:r>
            <a:r>
              <a:rPr lang="en-US" sz="2400" i="0" dirty="0">
                <a:latin typeface="+mj-lt"/>
                <a:ea typeface="Cambria Math" panose="02040503050406030204" pitchFamily="18" charset="0"/>
              </a:rPr>
              <a:t> L = 8.00 × 10</a:t>
            </a:r>
            <a:r>
              <a:rPr lang="en-US" sz="2400" i="0" baseline="30000" dirty="0">
                <a:latin typeface="+mj-lt"/>
                <a:ea typeface="Cambria Math" panose="02040503050406030204" pitchFamily="18" charset="0"/>
              </a:rPr>
              <a:t>−4</a:t>
            </a:r>
            <a:r>
              <a:rPr lang="en-US" sz="2400" i="0" dirty="0">
                <a:latin typeface="+mj-lt"/>
                <a:ea typeface="Cambria Math" panose="02040503050406030204" pitchFamily="18" charset="0"/>
              </a:rPr>
              <a:t> mol</a:t>
            </a:r>
            <a:endParaRPr lang="en-US" sz="2400" dirty="0"/>
          </a:p>
          <a:p>
            <a:pPr marL="457200">
              <a:spcAft>
                <a:spcPts val="500"/>
              </a:spcAft>
            </a:pPr>
            <a:r>
              <a:rPr lang="en-US" sz="2400" i="0" dirty="0">
                <a:latin typeface="+mj-lt"/>
              </a:rPr>
              <a:t>mol</a:t>
            </a:r>
            <a:r>
              <a:rPr lang="en-US" sz="2400" i="0" baseline="-25000" dirty="0">
                <a:latin typeface="+mj-lt"/>
              </a:rPr>
              <a:t>3 </a:t>
            </a:r>
            <a:r>
              <a:rPr lang="en-US" sz="2400" i="0" dirty="0">
                <a:latin typeface="+mj-lt"/>
              </a:rPr>
              <a:t>= 1.28 </a:t>
            </a:r>
            <a:r>
              <a:rPr lang="en-US" sz="2400" i="0" dirty="0">
                <a:latin typeface="+mj-lt"/>
                <a:ea typeface="Cambria Math" panose="02040503050406030204" pitchFamily="18" charset="0"/>
              </a:rPr>
              <a:t>× 10</a:t>
            </a:r>
            <a:r>
              <a:rPr lang="en-US" sz="2400" i="0" baseline="30000" dirty="0">
                <a:latin typeface="+mj-lt"/>
                <a:ea typeface="Cambria Math" panose="02040503050406030204" pitchFamily="18" charset="0"/>
              </a:rPr>
              <a:t>−4</a:t>
            </a:r>
            <a:r>
              <a:rPr lang="en-US" sz="2400" i="0" dirty="0">
                <a:latin typeface="+mj-lt"/>
                <a:ea typeface="Cambria Math" panose="02040503050406030204" pitchFamily="18" charset="0"/>
              </a:rPr>
              <a:t>  </a:t>
            </a:r>
            <a:r>
              <a:rPr lang="en-US" sz="2400" i="1" dirty="0">
                <a:latin typeface="+mj-lt"/>
                <a:ea typeface="Cambria Math" panose="02040503050406030204" pitchFamily="18" charset="0"/>
              </a:rPr>
              <a:t>M</a:t>
            </a:r>
            <a:r>
              <a:rPr lang="en-US" sz="2400" i="0" dirty="0">
                <a:latin typeface="+mj-lt"/>
                <a:ea typeface="Cambria Math" panose="02040503050406030204" pitchFamily="18" charset="0"/>
              </a:rPr>
              <a:t> × 2.500 × 10</a:t>
            </a:r>
            <a:r>
              <a:rPr lang="en-US" sz="2400" i="0" baseline="30000" dirty="0">
                <a:latin typeface="+mj-lt"/>
                <a:ea typeface="Cambria Math" panose="02040503050406030204" pitchFamily="18" charset="0"/>
              </a:rPr>
              <a:t>−1</a:t>
            </a:r>
            <a:r>
              <a:rPr lang="en-US" sz="2400" dirty="0">
                <a:ea typeface="Cambria Math" panose="02040503050406030204" pitchFamily="18" charset="0"/>
              </a:rPr>
              <a:t> </a:t>
            </a:r>
            <a:r>
              <a:rPr lang="en-US" sz="2400" i="0" dirty="0">
                <a:latin typeface="+mj-lt"/>
                <a:ea typeface="Cambria Math" panose="02040503050406030204" pitchFamily="18" charset="0"/>
              </a:rPr>
              <a:t>L = 3.20 × 10</a:t>
            </a:r>
            <a:r>
              <a:rPr lang="en-US" sz="2400" i="0" baseline="30000" dirty="0">
                <a:latin typeface="+mj-lt"/>
                <a:ea typeface="Cambria Math" panose="02040503050406030204" pitchFamily="18" charset="0"/>
              </a:rPr>
              <a:t>−5</a:t>
            </a:r>
            <a:r>
              <a:rPr lang="en-US" sz="2400" i="0" dirty="0">
                <a:latin typeface="+mj-lt"/>
                <a:ea typeface="Cambria Math" panose="02040503050406030204" pitchFamily="18" charset="0"/>
              </a:rPr>
              <a:t> mol</a:t>
            </a:r>
            <a:endParaRPr lang="en-US" sz="2400" dirty="0"/>
          </a:p>
          <a:p>
            <a:pPr marL="457200">
              <a:spcAft>
                <a:spcPts val="500"/>
              </a:spcAft>
            </a:pPr>
            <a:r>
              <a:rPr lang="en-US" sz="2400" i="0" dirty="0">
                <a:latin typeface="+mj-lt"/>
              </a:rPr>
              <a:t>mol</a:t>
            </a:r>
            <a:r>
              <a:rPr lang="en-US" sz="2400" i="0" baseline="-25000" dirty="0">
                <a:latin typeface="+mj-lt"/>
              </a:rPr>
              <a:t>4 </a:t>
            </a:r>
            <a:r>
              <a:rPr lang="en-US" sz="2400" i="0" dirty="0">
                <a:latin typeface="+mj-lt"/>
              </a:rPr>
              <a:t>= 5.12 </a:t>
            </a:r>
            <a:r>
              <a:rPr lang="en-US" sz="2400" i="0" dirty="0">
                <a:latin typeface="+mj-lt"/>
                <a:ea typeface="Cambria Math" panose="02040503050406030204" pitchFamily="18" charset="0"/>
              </a:rPr>
              <a:t>× 10</a:t>
            </a:r>
            <a:r>
              <a:rPr lang="en-US" sz="2400" i="0" baseline="30000" dirty="0">
                <a:latin typeface="+mj-lt"/>
                <a:ea typeface="Cambria Math" panose="02040503050406030204" pitchFamily="18" charset="0"/>
              </a:rPr>
              <a:t>−6</a:t>
            </a:r>
            <a:r>
              <a:rPr lang="en-US" sz="2400" i="0" dirty="0">
                <a:latin typeface="+mj-lt"/>
                <a:ea typeface="Cambria Math" panose="02040503050406030204" pitchFamily="18" charset="0"/>
              </a:rPr>
              <a:t>  </a:t>
            </a:r>
            <a:r>
              <a:rPr lang="en-US" sz="2400" i="1" dirty="0">
                <a:latin typeface="+mj-lt"/>
                <a:ea typeface="Cambria Math" panose="02040503050406030204" pitchFamily="18" charset="0"/>
              </a:rPr>
              <a:t>M</a:t>
            </a:r>
            <a:r>
              <a:rPr lang="en-US" sz="2400" i="0" dirty="0">
                <a:latin typeface="+mj-lt"/>
                <a:ea typeface="Cambria Math" panose="02040503050406030204" pitchFamily="18" charset="0"/>
              </a:rPr>
              <a:t> × 2.500× 10</a:t>
            </a:r>
            <a:r>
              <a:rPr lang="en-US" sz="2400" i="0" baseline="30000" dirty="0">
                <a:latin typeface="+mj-lt"/>
                <a:ea typeface="Cambria Math" panose="02040503050406030204" pitchFamily="18" charset="0"/>
              </a:rPr>
              <a:t>−1</a:t>
            </a:r>
            <a:r>
              <a:rPr lang="en-US" sz="2400" i="0" dirty="0">
                <a:latin typeface="+mj-lt"/>
                <a:ea typeface="Cambria Math" panose="02040503050406030204" pitchFamily="18" charset="0"/>
              </a:rPr>
              <a:t>  L = 1.28 × 10</a:t>
            </a:r>
            <a:r>
              <a:rPr lang="en-US" sz="2400" i="0" baseline="30000" dirty="0">
                <a:latin typeface="+mj-lt"/>
                <a:ea typeface="Cambria Math" panose="02040503050406030204" pitchFamily="18" charset="0"/>
              </a:rPr>
              <a:t>−6</a:t>
            </a:r>
            <a:r>
              <a:rPr lang="en-US" sz="2400" i="0" dirty="0">
                <a:latin typeface="+mj-lt"/>
                <a:ea typeface="Cambria Math" panose="02040503050406030204" pitchFamily="18" charset="0"/>
              </a:rPr>
              <a:t> mol</a:t>
            </a:r>
            <a:endParaRPr lang="en-US" sz="2400" b="1" dirty="0">
              <a:solidFill>
                <a:srgbClr val="4F74A7"/>
              </a:solidFill>
            </a:endParaRPr>
          </a:p>
        </p:txBody>
      </p:sp>
    </p:spTree>
    <p:extLst>
      <p:ext uri="{BB962C8B-B14F-4D97-AF65-F5344CB8AC3E}">
        <p14:creationId xmlns:p14="http://schemas.microsoft.com/office/powerpoint/2010/main" val="2865792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4.5	</a:t>
            </a:r>
            <a:r>
              <a:rPr lang="en-US" dirty="0">
                <a:solidFill>
                  <a:srgbClr val="B60000"/>
                </a:solidFill>
              </a:rPr>
              <a:t>Concentration of Solutions</a:t>
            </a:r>
            <a:r>
              <a:rPr lang="en-US" sz="1200" dirty="0">
                <a:solidFill>
                  <a:srgbClr val="B60000"/>
                </a:solidFill>
              </a:rPr>
              <a:t> 6</a:t>
            </a:r>
            <a:endParaRPr lang="en-IN" sz="1200" dirty="0">
              <a:solidFill>
                <a:srgbClr val="B60000"/>
              </a:solidFill>
            </a:endParaRPr>
          </a:p>
        </p:txBody>
      </p:sp>
      <p:sp>
        <p:nvSpPr>
          <p:cNvPr id="3" name="Content Placeholder 2"/>
          <p:cNvSpPr>
            <a:spLocks noGrp="1"/>
          </p:cNvSpPr>
          <p:nvPr>
            <p:ph idx="1"/>
          </p:nvPr>
        </p:nvSpPr>
        <p:spPr>
          <a:xfrm>
            <a:off x="228600" y="1143000"/>
            <a:ext cx="8686800" cy="457200"/>
          </a:xfrm>
        </p:spPr>
        <p:txBody>
          <a:bodyPr/>
          <a:lstStyle/>
          <a:p>
            <a:r>
              <a:rPr lang="en-US" dirty="0">
                <a:solidFill>
                  <a:srgbClr val="4F74A7"/>
                </a:solidFill>
              </a:rPr>
              <a:t>Solution Stoichiometry</a:t>
            </a:r>
          </a:p>
        </p:txBody>
      </p:sp>
      <p:graphicFrame>
        <p:nvGraphicFramePr>
          <p:cNvPr id="17" name="Object 3"/>
          <p:cNvGraphicFramePr>
            <a:graphicFrameLocks noChangeAspect="1"/>
          </p:cNvGraphicFramePr>
          <p:nvPr>
            <p:extLst>
              <p:ext uri="{D42A27DB-BD31-4B8C-83A1-F6EECF244321}">
                <p14:modId xmlns:p14="http://schemas.microsoft.com/office/powerpoint/2010/main" val="2451985698"/>
              </p:ext>
            </p:extLst>
          </p:nvPr>
        </p:nvGraphicFramePr>
        <p:xfrm>
          <a:off x="1676400" y="1785257"/>
          <a:ext cx="5225146" cy="544286"/>
        </p:xfrm>
        <a:graphic>
          <a:graphicData uri="http://schemas.openxmlformats.org/presentationml/2006/ole">
            <mc:AlternateContent xmlns:mc="http://schemas.openxmlformats.org/markup-compatibility/2006">
              <mc:Choice xmlns:v="urn:schemas-microsoft-com:vml" Requires="v">
                <p:oleObj spid="_x0000_s36198" name="Equation" r:id="rId3" imgW="2438280" imgH="253800" progId="Equation.DSMT4">
                  <p:embed/>
                </p:oleObj>
              </mc:Choice>
              <mc:Fallback>
                <p:oleObj name="Equation" r:id="rId3" imgW="2438280" imgH="253800" progId="Equation.DSMT4">
                  <p:embed/>
                  <p:pic>
                    <p:nvPicPr>
                      <p:cNvPr id="0" name=""/>
                      <p:cNvPicPr/>
                      <p:nvPr/>
                    </p:nvPicPr>
                    <p:blipFill>
                      <a:blip r:embed="rId4"/>
                      <a:stretch>
                        <a:fillRect/>
                      </a:stretch>
                    </p:blipFill>
                    <p:spPr>
                      <a:xfrm>
                        <a:off x="1676400" y="1785257"/>
                        <a:ext cx="5225146" cy="544286"/>
                      </a:xfrm>
                      <a:prstGeom prst="rect">
                        <a:avLst/>
                      </a:prstGeom>
                    </p:spPr>
                  </p:pic>
                </p:oleObj>
              </mc:Fallback>
            </mc:AlternateContent>
          </a:graphicData>
        </a:graphic>
      </p:graphicFrame>
      <p:sp>
        <p:nvSpPr>
          <p:cNvPr id="14" name="Content Placeholder 4"/>
          <p:cNvSpPr>
            <a:spLocks noGrp="1"/>
          </p:cNvSpPr>
          <p:nvPr>
            <p:ph idx="10"/>
          </p:nvPr>
        </p:nvSpPr>
        <p:spPr>
          <a:xfrm>
            <a:off x="228600" y="2514600"/>
            <a:ext cx="8686800" cy="3870960"/>
          </a:xfrm>
        </p:spPr>
        <p:txBody>
          <a:bodyPr/>
          <a:lstStyle/>
          <a:p>
            <a:r>
              <a:rPr lang="en-US" dirty="0"/>
              <a:t>Therefore, a solution that is 0.35 </a:t>
            </a:r>
            <a:r>
              <a:rPr lang="en-US" i="1" dirty="0"/>
              <a:t>M </a:t>
            </a:r>
            <a:r>
              <a:rPr lang="en-US" dirty="0"/>
              <a:t>in Na</a:t>
            </a:r>
            <a:r>
              <a:rPr lang="en-US" baseline="-25000" dirty="0"/>
              <a:t>2</a:t>
            </a:r>
            <a:r>
              <a:rPr lang="en-US" dirty="0"/>
              <a:t>SO</a:t>
            </a:r>
            <a:r>
              <a:rPr lang="en-US" baseline="-25000" dirty="0"/>
              <a:t>4</a:t>
            </a:r>
            <a:r>
              <a:rPr lang="en-US" dirty="0"/>
              <a:t> is actually </a:t>
            </a:r>
          </a:p>
          <a:p>
            <a:pPr>
              <a:spcAft>
                <a:spcPts val="4000"/>
              </a:spcAft>
            </a:pPr>
            <a:r>
              <a:rPr lang="en-US" dirty="0"/>
              <a:t>0.70 </a:t>
            </a:r>
            <a:r>
              <a:rPr lang="en-US" i="1" dirty="0"/>
              <a:t>M </a:t>
            </a:r>
            <a:r>
              <a:rPr lang="en-US" dirty="0"/>
              <a:t>in Na</a:t>
            </a:r>
            <a:r>
              <a:rPr lang="en-US" baseline="30000" dirty="0"/>
              <a:t>+</a:t>
            </a:r>
            <a:r>
              <a:rPr lang="en-US" dirty="0"/>
              <a:t> and 0.35 </a:t>
            </a:r>
            <a:r>
              <a:rPr lang="en-US" i="1" dirty="0"/>
              <a:t>M </a:t>
            </a:r>
            <a:r>
              <a:rPr lang="en-US" dirty="0"/>
              <a:t>in </a:t>
            </a:r>
            <a:r>
              <a:rPr lang="en-US" i="0" dirty="0">
                <a:latin typeface="+mj-lt"/>
              </a:rPr>
              <a:t>SO</a:t>
            </a:r>
            <a:r>
              <a:rPr lang="en-US" i="0" baseline="-25000" dirty="0">
                <a:latin typeface="+mj-lt"/>
              </a:rPr>
              <a:t>4</a:t>
            </a:r>
            <a:r>
              <a:rPr lang="en-US" i="0" baseline="30000" dirty="0">
                <a:latin typeface="+mj-lt"/>
              </a:rPr>
              <a:t>2−</a:t>
            </a:r>
            <a:r>
              <a:rPr lang="en-US" dirty="0"/>
              <a:t>. </a:t>
            </a:r>
          </a:p>
          <a:p>
            <a:r>
              <a:rPr lang="en-US" dirty="0"/>
              <a:t>Square brackets around a chemical species can be read as “the concentration of” that species. For example, [Na</a:t>
            </a:r>
            <a:r>
              <a:rPr lang="en-US" baseline="30000" dirty="0"/>
              <a:t>+</a:t>
            </a:r>
            <a:r>
              <a:rPr lang="en-US" dirty="0"/>
              <a:t>] is read as “the concentration of sodium ion.” </a:t>
            </a:r>
          </a:p>
        </p:txBody>
      </p:sp>
    </p:spTree>
    <p:extLst>
      <p:ext uri="{BB962C8B-B14F-4D97-AF65-F5344CB8AC3E}">
        <p14:creationId xmlns:p14="http://schemas.microsoft.com/office/powerpoint/2010/main" val="10521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4.6	</a:t>
            </a:r>
            <a:r>
              <a:rPr lang="en-US" dirty="0">
                <a:solidFill>
                  <a:srgbClr val="B60000"/>
                </a:solidFill>
              </a:rPr>
              <a:t>Aqueous Reactions and Chemical Analysis</a:t>
            </a:r>
            <a:r>
              <a:rPr lang="en-US" sz="1200" dirty="0">
                <a:solidFill>
                  <a:srgbClr val="B60000"/>
                </a:solidFill>
              </a:rPr>
              <a:t> 2</a:t>
            </a:r>
            <a:endParaRPr lang="en-IN" sz="1200" dirty="0">
              <a:solidFill>
                <a:srgbClr val="B60000"/>
              </a:solidFill>
            </a:endParaRPr>
          </a:p>
        </p:txBody>
      </p:sp>
      <p:sp>
        <p:nvSpPr>
          <p:cNvPr id="3" name="Content Placeholder 2"/>
          <p:cNvSpPr>
            <a:spLocks noGrp="1"/>
          </p:cNvSpPr>
          <p:nvPr>
            <p:ph idx="1"/>
          </p:nvPr>
        </p:nvSpPr>
        <p:spPr>
          <a:xfrm>
            <a:off x="228600" y="1143000"/>
            <a:ext cx="8686800" cy="5105400"/>
          </a:xfrm>
        </p:spPr>
        <p:txBody>
          <a:bodyPr/>
          <a:lstStyle/>
          <a:p>
            <a:r>
              <a:rPr lang="en-US" dirty="0">
                <a:solidFill>
                  <a:srgbClr val="4F74A7"/>
                </a:solidFill>
              </a:rPr>
              <a:t>Acid-Base Titrations</a:t>
            </a:r>
          </a:p>
          <a:p>
            <a:pPr>
              <a:spcAft>
                <a:spcPts val="3000"/>
              </a:spcAft>
            </a:pPr>
            <a:r>
              <a:rPr lang="en-US" dirty="0"/>
              <a:t>In </a:t>
            </a:r>
            <a:r>
              <a:rPr lang="en-US" b="1" i="1" dirty="0"/>
              <a:t>titration, </a:t>
            </a:r>
            <a:r>
              <a:rPr lang="en-US" dirty="0"/>
              <a:t>a solution of accurately known concentration, called a </a:t>
            </a:r>
            <a:r>
              <a:rPr lang="en-US" b="1" i="1" dirty="0"/>
              <a:t>standard solution, </a:t>
            </a:r>
            <a:r>
              <a:rPr lang="en-US" dirty="0"/>
              <a:t>is added gradually to another solution of unknown concentration, until the chemical reaction between the two solutions is complete. </a:t>
            </a:r>
          </a:p>
          <a:p>
            <a:pPr>
              <a:spcAft>
                <a:spcPts val="3000"/>
              </a:spcAft>
            </a:pPr>
            <a:r>
              <a:rPr lang="en-US" dirty="0"/>
              <a:t>If we know the volumes of the standard and unknown solutions used in the titration, along with the concentration of the standard solution, we can calculate the concentration of the unknown solution.</a:t>
            </a:r>
          </a:p>
        </p:txBody>
      </p:sp>
    </p:spTree>
    <p:extLst>
      <p:ext uri="{BB962C8B-B14F-4D97-AF65-F5344CB8AC3E}">
        <p14:creationId xmlns:p14="http://schemas.microsoft.com/office/powerpoint/2010/main" val="4027618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4.6	</a:t>
            </a:r>
            <a:r>
              <a:rPr lang="en-US" dirty="0">
                <a:solidFill>
                  <a:srgbClr val="B60000"/>
                </a:solidFill>
              </a:rPr>
              <a:t>Aqueous Reactions and Chemical Analysis</a:t>
            </a:r>
            <a:r>
              <a:rPr lang="en-US" sz="1200" dirty="0">
                <a:solidFill>
                  <a:srgbClr val="B60000"/>
                </a:solidFill>
              </a:rPr>
              <a:t> 3</a:t>
            </a:r>
            <a:endParaRPr lang="en-IN" sz="1200" dirty="0">
              <a:solidFill>
                <a:srgbClr val="B60000"/>
              </a:solidFill>
            </a:endParaRPr>
          </a:p>
        </p:txBody>
      </p:sp>
      <p:sp>
        <p:nvSpPr>
          <p:cNvPr id="3" name="Content Placeholder 2"/>
          <p:cNvSpPr>
            <a:spLocks noGrp="1"/>
          </p:cNvSpPr>
          <p:nvPr>
            <p:ph idx="1"/>
          </p:nvPr>
        </p:nvSpPr>
        <p:spPr>
          <a:xfrm>
            <a:off x="228600" y="1143000"/>
            <a:ext cx="8686800" cy="5105400"/>
          </a:xfrm>
        </p:spPr>
        <p:txBody>
          <a:bodyPr/>
          <a:lstStyle/>
          <a:p>
            <a:r>
              <a:rPr lang="en-US" dirty="0">
                <a:solidFill>
                  <a:srgbClr val="4F74A7"/>
                </a:solidFill>
              </a:rPr>
              <a:t>Acid-Base Titrations</a:t>
            </a:r>
          </a:p>
          <a:p>
            <a:pPr>
              <a:spcAft>
                <a:spcPts val="3000"/>
              </a:spcAft>
            </a:pPr>
            <a:r>
              <a:rPr lang="en-US" dirty="0"/>
              <a:t>A solution of the strong base sodium hydroxide can be used as the standard solution in a titration, but it must first be </a:t>
            </a:r>
            <a:r>
              <a:rPr lang="en-US" i="1" dirty="0"/>
              <a:t>standardized, </a:t>
            </a:r>
            <a:r>
              <a:rPr lang="en-US" dirty="0"/>
              <a:t>because sodium hydroxide in solution reacts with carbon dioxide in the air, making its concentration unstable over time. </a:t>
            </a:r>
            <a:endParaRPr lang="en-US" dirty="0">
              <a:solidFill>
                <a:prstClr val="black"/>
              </a:solidFill>
            </a:endParaRPr>
          </a:p>
          <a:p>
            <a:pPr>
              <a:spcAft>
                <a:spcPts val="3000"/>
              </a:spcAft>
            </a:pPr>
            <a:r>
              <a:rPr lang="en-US" dirty="0"/>
              <a:t>We can standardize the sodium hydroxide solution by titrating it against an acid solution of accurately known concentration.</a:t>
            </a:r>
            <a:endParaRPr lang="en-US" dirty="0">
              <a:solidFill>
                <a:srgbClr val="4F74A7"/>
              </a:solidFill>
            </a:endParaRPr>
          </a:p>
          <a:p>
            <a:endParaRPr lang="en-US" dirty="0">
              <a:solidFill>
                <a:srgbClr val="4F74A7"/>
              </a:solidFill>
            </a:endParaRPr>
          </a:p>
        </p:txBody>
      </p:sp>
    </p:spTree>
    <p:extLst>
      <p:ext uri="{BB962C8B-B14F-4D97-AF65-F5344CB8AC3E}">
        <p14:creationId xmlns:p14="http://schemas.microsoft.com/office/powerpoint/2010/main" val="273766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solidFill>
                  <a:schemeClr val="bg1"/>
                </a:solidFill>
              </a:rPr>
              <a:t>4.6	</a:t>
            </a:r>
            <a:r>
              <a:rPr lang="en-US" dirty="0">
                <a:solidFill>
                  <a:srgbClr val="B60000"/>
                </a:solidFill>
              </a:rPr>
              <a:t>Aqueous Reactions and Chemical Analysis</a:t>
            </a:r>
            <a:r>
              <a:rPr lang="en-US" sz="1200" dirty="0">
                <a:solidFill>
                  <a:srgbClr val="B60000"/>
                </a:solidFill>
              </a:rPr>
              <a:t> 6</a:t>
            </a:r>
            <a:endParaRPr lang="en-IN" sz="1200" dirty="0">
              <a:solidFill>
                <a:srgbClr val="B60000"/>
              </a:solidFill>
            </a:endParaRPr>
          </a:p>
        </p:txBody>
      </p:sp>
      <p:sp>
        <p:nvSpPr>
          <p:cNvPr id="9" name="Content Placeholder 2"/>
          <p:cNvSpPr>
            <a:spLocks noGrp="1"/>
          </p:cNvSpPr>
          <p:nvPr>
            <p:ph idx="1"/>
          </p:nvPr>
        </p:nvSpPr>
        <p:spPr/>
        <p:txBody>
          <a:bodyPr/>
          <a:lstStyle/>
          <a:p>
            <a:r>
              <a:rPr lang="en-US" dirty="0">
                <a:solidFill>
                  <a:srgbClr val="4F74A7"/>
                </a:solidFill>
              </a:rPr>
              <a:t>Acid-Base Titrations</a:t>
            </a:r>
          </a:p>
          <a:p>
            <a:pPr>
              <a:spcAft>
                <a:spcPts val="3000"/>
              </a:spcAft>
            </a:pPr>
            <a:r>
              <a:rPr lang="en-US" dirty="0"/>
              <a:t>The point in the titration where the acid has been completely neutralized is called the </a:t>
            </a:r>
            <a:r>
              <a:rPr lang="en-US" b="1" i="1" dirty="0"/>
              <a:t>equivalence point. </a:t>
            </a:r>
          </a:p>
          <a:p>
            <a:pPr>
              <a:spcAft>
                <a:spcPts val="3000"/>
              </a:spcAft>
            </a:pPr>
            <a:r>
              <a:rPr lang="en-US" dirty="0"/>
              <a:t>It is usually signaled by the </a:t>
            </a:r>
            <a:r>
              <a:rPr lang="en-US" b="1" i="1" dirty="0"/>
              <a:t>endpoint, </a:t>
            </a:r>
            <a:r>
              <a:rPr lang="en-US" dirty="0"/>
              <a:t>where an indicator causes a sharp change in the color of the solution. In acid-base titrations, </a:t>
            </a:r>
            <a:r>
              <a:rPr lang="en-US" b="1" i="1" dirty="0"/>
              <a:t>indicators </a:t>
            </a:r>
            <a:r>
              <a:rPr lang="en-US" dirty="0"/>
              <a:t>are substances that have distinctly different colors in acidic and basic media.</a:t>
            </a:r>
          </a:p>
        </p:txBody>
      </p:sp>
    </p:spTree>
    <p:extLst>
      <p:ext uri="{BB962C8B-B14F-4D97-AF65-F5344CB8AC3E}">
        <p14:creationId xmlns:p14="http://schemas.microsoft.com/office/powerpoint/2010/main" val="1093120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4.13</a:t>
            </a:r>
            <a:r>
              <a:rPr lang="en-US" sz="1200" kern="0" dirty="0">
                <a:solidFill>
                  <a:srgbClr val="FFFFFF"/>
                </a:solidFill>
              </a:rPr>
              <a:t>(1)</a:t>
            </a:r>
            <a:endParaRPr lang="en-IN" dirty="0"/>
          </a:p>
        </p:txBody>
      </p:sp>
      <p:sp>
        <p:nvSpPr>
          <p:cNvPr id="3" name="Content Placeholder 2"/>
          <p:cNvSpPr>
            <a:spLocks noGrp="1"/>
          </p:cNvSpPr>
          <p:nvPr>
            <p:ph idx="1"/>
          </p:nvPr>
        </p:nvSpPr>
        <p:spPr>
          <a:xfrm>
            <a:off x="228600" y="1066800"/>
            <a:ext cx="8686800" cy="4953000"/>
          </a:xfrm>
        </p:spPr>
        <p:txBody>
          <a:bodyPr/>
          <a:lstStyle/>
          <a:p>
            <a:pPr>
              <a:spcAft>
                <a:spcPts val="3000"/>
              </a:spcAft>
            </a:pPr>
            <a:r>
              <a:rPr lang="en-US" dirty="0"/>
              <a:t>In a titration experiment, a student finds that 25.49 mL of an NaOH solution is needed to neutralize 0.7137 g of KHP. What is the concentration (in </a:t>
            </a:r>
            <a:r>
              <a:rPr lang="en-US" i="1" dirty="0"/>
              <a:t>M</a:t>
            </a:r>
            <a:r>
              <a:rPr lang="en-US" dirty="0"/>
              <a:t>) of the NaOH solution? </a:t>
            </a:r>
          </a:p>
          <a:p>
            <a:r>
              <a:rPr lang="en-US" b="1" dirty="0">
                <a:solidFill>
                  <a:srgbClr val="43638E"/>
                </a:solidFill>
              </a:rPr>
              <a:t>Setup</a:t>
            </a:r>
          </a:p>
          <a:p>
            <a:r>
              <a:rPr lang="en-US" dirty="0"/>
              <a:t>The molar mass of KHP (KHC</a:t>
            </a:r>
            <a:r>
              <a:rPr lang="en-US" baseline="-25000" dirty="0"/>
              <a:t>8</a:t>
            </a:r>
            <a:r>
              <a:rPr lang="en-US" dirty="0"/>
              <a:t>H</a:t>
            </a:r>
            <a:r>
              <a:rPr lang="en-US" baseline="-25000" dirty="0"/>
              <a:t>4</a:t>
            </a:r>
            <a:r>
              <a:rPr lang="en-US" dirty="0"/>
              <a:t>O</a:t>
            </a:r>
            <a:r>
              <a:rPr lang="en-US" baseline="-25000" dirty="0"/>
              <a:t>4</a:t>
            </a:r>
            <a:r>
              <a:rPr lang="en-US" dirty="0"/>
              <a:t>) =  </a:t>
            </a:r>
          </a:p>
          <a:p>
            <a:r>
              <a:rPr lang="en-US" dirty="0"/>
              <a:t>[39.1 g + 5(1.008 g) + 8(12.01 g) + 4(16.00 g)] = 204.2 g/mol. </a:t>
            </a:r>
          </a:p>
        </p:txBody>
      </p:sp>
    </p:spTree>
    <p:extLst>
      <p:ext uri="{BB962C8B-B14F-4D97-AF65-F5344CB8AC3E}">
        <p14:creationId xmlns:p14="http://schemas.microsoft.com/office/powerpoint/2010/main" val="4196973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4.13</a:t>
            </a:r>
            <a:r>
              <a:rPr lang="en-US" sz="1200" kern="0" dirty="0">
                <a:solidFill>
                  <a:srgbClr val="FFFFFF"/>
                </a:solidFill>
              </a:rPr>
              <a:t>(2)</a:t>
            </a:r>
            <a:endParaRPr lang="en-IN" dirty="0"/>
          </a:p>
        </p:txBody>
      </p:sp>
      <p:sp>
        <p:nvSpPr>
          <p:cNvPr id="3" name="Content Placeholder 2"/>
          <p:cNvSpPr>
            <a:spLocks noGrp="1"/>
          </p:cNvSpPr>
          <p:nvPr>
            <p:ph idx="1"/>
          </p:nvPr>
        </p:nvSpPr>
        <p:spPr>
          <a:xfrm>
            <a:off x="228600" y="1066800"/>
            <a:ext cx="8686800" cy="457200"/>
          </a:xfrm>
        </p:spPr>
        <p:txBody>
          <a:bodyPr/>
          <a:lstStyle/>
          <a:p>
            <a:r>
              <a:rPr lang="en-US" b="1" dirty="0">
                <a:solidFill>
                  <a:srgbClr val="43638E"/>
                </a:solidFill>
              </a:rPr>
              <a:t>Solution</a:t>
            </a:r>
          </a:p>
        </p:txBody>
      </p:sp>
      <p:graphicFrame>
        <p:nvGraphicFramePr>
          <p:cNvPr id="9" name="Object 3"/>
          <p:cNvGraphicFramePr>
            <a:graphicFrameLocks noChangeAspect="1"/>
          </p:cNvGraphicFramePr>
          <p:nvPr>
            <p:extLst>
              <p:ext uri="{D42A27DB-BD31-4B8C-83A1-F6EECF244321}">
                <p14:modId xmlns:p14="http://schemas.microsoft.com/office/powerpoint/2010/main" val="1017762613"/>
              </p:ext>
            </p:extLst>
          </p:nvPr>
        </p:nvGraphicFramePr>
        <p:xfrm>
          <a:off x="990600" y="1762615"/>
          <a:ext cx="6019800" cy="882904"/>
        </p:xfrm>
        <a:graphic>
          <a:graphicData uri="http://schemas.openxmlformats.org/presentationml/2006/ole">
            <mc:AlternateContent xmlns:mc="http://schemas.openxmlformats.org/markup-compatibility/2006">
              <mc:Choice xmlns:v="urn:schemas-microsoft-com:vml" Requires="v">
                <p:oleObj spid="_x0000_s43599" name="Equation" r:id="rId3" imgW="2857320" imgH="419040" progId="Equation.DSMT4">
                  <p:embed/>
                </p:oleObj>
              </mc:Choice>
              <mc:Fallback>
                <p:oleObj name="Equation" r:id="rId3" imgW="2857320" imgH="419040" progId="Equation.DSMT4">
                  <p:embed/>
                  <p:pic>
                    <p:nvPicPr>
                      <p:cNvPr id="0" name=""/>
                      <p:cNvPicPr/>
                      <p:nvPr/>
                    </p:nvPicPr>
                    <p:blipFill>
                      <a:blip r:embed="rId4"/>
                      <a:stretch>
                        <a:fillRect/>
                      </a:stretch>
                    </p:blipFill>
                    <p:spPr>
                      <a:xfrm>
                        <a:off x="990600" y="1762615"/>
                        <a:ext cx="6019800" cy="882904"/>
                      </a:xfrm>
                      <a:prstGeom prst="rect">
                        <a:avLst/>
                      </a:prstGeom>
                    </p:spPr>
                  </p:pic>
                </p:oleObj>
              </mc:Fallback>
            </mc:AlternateContent>
          </a:graphicData>
        </a:graphic>
      </p:graphicFrame>
      <p:sp>
        <p:nvSpPr>
          <p:cNvPr id="4" name="Content Placeholder 4"/>
          <p:cNvSpPr>
            <a:spLocks noGrp="1"/>
          </p:cNvSpPr>
          <p:nvPr>
            <p:ph idx="10"/>
          </p:nvPr>
        </p:nvSpPr>
        <p:spPr>
          <a:xfrm>
            <a:off x="243840" y="2898403"/>
            <a:ext cx="8686800" cy="1188720"/>
          </a:xfrm>
        </p:spPr>
        <p:txBody>
          <a:bodyPr/>
          <a:lstStyle/>
          <a:p>
            <a:pPr>
              <a:spcAft>
                <a:spcPts val="2000"/>
              </a:spcAft>
            </a:pPr>
            <a:r>
              <a:rPr lang="en-US" dirty="0"/>
              <a:t>Because moles of KHP = moles of NaOH, then moles of </a:t>
            </a:r>
          </a:p>
          <a:p>
            <a:pPr>
              <a:spcAft>
                <a:spcPts val="2000"/>
              </a:spcAft>
            </a:pPr>
            <a:r>
              <a:rPr lang="en-US" dirty="0"/>
              <a:t>NaOH = 0.003495 mol. </a:t>
            </a:r>
          </a:p>
        </p:txBody>
      </p:sp>
      <p:graphicFrame>
        <p:nvGraphicFramePr>
          <p:cNvPr id="10" name="Object 5"/>
          <p:cNvGraphicFramePr>
            <a:graphicFrameLocks noChangeAspect="1"/>
          </p:cNvGraphicFramePr>
          <p:nvPr>
            <p:extLst>
              <p:ext uri="{D42A27DB-BD31-4B8C-83A1-F6EECF244321}">
                <p14:modId xmlns:p14="http://schemas.microsoft.com/office/powerpoint/2010/main" val="3407257046"/>
              </p:ext>
            </p:extLst>
          </p:nvPr>
        </p:nvGraphicFramePr>
        <p:xfrm>
          <a:off x="1219200" y="4419600"/>
          <a:ext cx="6324600" cy="837874"/>
        </p:xfrm>
        <a:graphic>
          <a:graphicData uri="http://schemas.openxmlformats.org/presentationml/2006/ole">
            <mc:AlternateContent xmlns:mc="http://schemas.openxmlformats.org/markup-compatibility/2006">
              <mc:Choice xmlns:v="urn:schemas-microsoft-com:vml" Requires="v">
                <p:oleObj spid="_x0000_s43600" name="Equation" r:id="rId5" imgW="2971800" imgH="393480" progId="Equation.DSMT4">
                  <p:embed/>
                </p:oleObj>
              </mc:Choice>
              <mc:Fallback>
                <p:oleObj name="Equation" r:id="rId5" imgW="2971800" imgH="393480" progId="Equation.DSMT4">
                  <p:embed/>
                  <p:pic>
                    <p:nvPicPr>
                      <p:cNvPr id="0" name=""/>
                      <p:cNvPicPr/>
                      <p:nvPr/>
                    </p:nvPicPr>
                    <p:blipFill>
                      <a:blip r:embed="rId6"/>
                      <a:stretch>
                        <a:fillRect/>
                      </a:stretch>
                    </p:blipFill>
                    <p:spPr>
                      <a:xfrm>
                        <a:off x="1219200" y="4419600"/>
                        <a:ext cx="6324600" cy="837874"/>
                      </a:xfrm>
                      <a:prstGeom prst="rect">
                        <a:avLst/>
                      </a:prstGeom>
                    </p:spPr>
                  </p:pic>
                </p:oleObj>
              </mc:Fallback>
            </mc:AlternateContent>
          </a:graphicData>
        </a:graphic>
      </p:graphicFrame>
    </p:spTree>
    <p:extLst>
      <p:ext uri="{BB962C8B-B14F-4D97-AF65-F5344CB8AC3E}">
        <p14:creationId xmlns:p14="http://schemas.microsoft.com/office/powerpoint/2010/main" val="4058120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4.14</a:t>
            </a:r>
            <a:r>
              <a:rPr lang="en-US" sz="1200" kern="0" dirty="0">
                <a:solidFill>
                  <a:srgbClr val="FFFFFF"/>
                </a:solidFill>
              </a:rPr>
              <a:t>(1)</a:t>
            </a:r>
            <a:endParaRPr lang="en-IN" dirty="0"/>
          </a:p>
        </p:txBody>
      </p:sp>
      <p:sp>
        <p:nvSpPr>
          <p:cNvPr id="3" name="Content Placeholder 2"/>
          <p:cNvSpPr>
            <a:spLocks noGrp="1"/>
          </p:cNvSpPr>
          <p:nvPr>
            <p:ph idx="1"/>
          </p:nvPr>
        </p:nvSpPr>
        <p:spPr>
          <a:xfrm>
            <a:off x="228600" y="1066800"/>
            <a:ext cx="8686800" cy="2971800"/>
          </a:xfrm>
        </p:spPr>
        <p:txBody>
          <a:bodyPr/>
          <a:lstStyle/>
          <a:p>
            <a:pPr>
              <a:spcAft>
                <a:spcPts val="2000"/>
              </a:spcAft>
            </a:pPr>
            <a:r>
              <a:rPr lang="en-US" dirty="0"/>
              <a:t>What volume (in mL) of a 0.203 </a:t>
            </a:r>
            <a:r>
              <a:rPr lang="en-US" i="1" dirty="0"/>
              <a:t>M </a:t>
            </a:r>
            <a:r>
              <a:rPr lang="en-US" dirty="0"/>
              <a:t>NaOH solution is needed to neutralize 25.0 mL of a 0.188 </a:t>
            </a:r>
            <a:r>
              <a:rPr lang="en-US" i="1" dirty="0"/>
              <a:t>M </a:t>
            </a:r>
            <a:r>
              <a:rPr lang="en-US" dirty="0"/>
              <a:t>H</a:t>
            </a:r>
            <a:r>
              <a:rPr lang="en-US" baseline="-25000" dirty="0"/>
              <a:t>2</a:t>
            </a:r>
            <a:r>
              <a:rPr lang="en-US" dirty="0"/>
              <a:t>SO</a:t>
            </a:r>
            <a:r>
              <a:rPr lang="en-US" baseline="-25000" dirty="0"/>
              <a:t>4</a:t>
            </a:r>
            <a:r>
              <a:rPr lang="en-US" dirty="0"/>
              <a:t> solution? </a:t>
            </a:r>
          </a:p>
          <a:p>
            <a:r>
              <a:rPr lang="en-US" b="1" dirty="0">
                <a:solidFill>
                  <a:srgbClr val="43638E"/>
                </a:solidFill>
              </a:rPr>
              <a:t>Strategy</a:t>
            </a:r>
          </a:p>
          <a:p>
            <a:pPr algn="ctr">
              <a:spcAft>
                <a:spcPts val="2000"/>
              </a:spcAft>
            </a:pPr>
            <a:r>
              <a:rPr lang="en-US" i="0" dirty="0">
                <a:latin typeface="+mj-lt"/>
              </a:rPr>
              <a:t>2NaOH (</a:t>
            </a:r>
            <a:r>
              <a:rPr lang="en-US" i="1" dirty="0">
                <a:latin typeface="+mj-lt"/>
              </a:rPr>
              <a:t>aq</a:t>
            </a:r>
            <a:r>
              <a:rPr lang="en-US" i="0" dirty="0">
                <a:latin typeface="+mj-lt"/>
              </a:rPr>
              <a:t>) + H</a:t>
            </a:r>
            <a:r>
              <a:rPr lang="en-US" i="0" baseline="-25000" dirty="0">
                <a:latin typeface="+mj-lt"/>
              </a:rPr>
              <a:t>2</a:t>
            </a:r>
            <a:r>
              <a:rPr lang="en-US" i="0" dirty="0">
                <a:latin typeface="+mj-lt"/>
              </a:rPr>
              <a:t>SO</a:t>
            </a:r>
            <a:r>
              <a:rPr lang="en-US" i="0" baseline="-25000" dirty="0">
                <a:latin typeface="+mj-lt"/>
              </a:rPr>
              <a:t>4 </a:t>
            </a:r>
            <a:r>
              <a:rPr lang="en-US" i="0" dirty="0">
                <a:latin typeface="+mj-lt"/>
              </a:rPr>
              <a:t>(</a:t>
            </a:r>
            <a:r>
              <a:rPr lang="en-US" i="1" dirty="0">
                <a:latin typeface="+mj-lt"/>
              </a:rPr>
              <a:t>aq</a:t>
            </a:r>
            <a:r>
              <a:rPr lang="en-US" i="0" dirty="0">
                <a:latin typeface="+mj-lt"/>
              </a:rPr>
              <a:t>) </a:t>
            </a:r>
            <a:r>
              <a:rPr lang="en-US" i="0" dirty="0">
                <a:latin typeface="+mj-lt"/>
                <a:ea typeface="Cambria Math" panose="02040503050406030204" pitchFamily="18" charset="0"/>
              </a:rPr>
              <a:t>→ 2H</a:t>
            </a:r>
            <a:r>
              <a:rPr lang="en-US" i="0" baseline="-25000" dirty="0">
                <a:latin typeface="+mj-lt"/>
                <a:ea typeface="Cambria Math" panose="02040503050406030204" pitchFamily="18" charset="0"/>
              </a:rPr>
              <a:t>2</a:t>
            </a:r>
            <a:r>
              <a:rPr lang="en-US" i="0" dirty="0">
                <a:latin typeface="+mj-lt"/>
                <a:ea typeface="Cambria Math" panose="02040503050406030204" pitchFamily="18" charset="0"/>
              </a:rPr>
              <a:t>O(</a:t>
            </a:r>
            <a:r>
              <a:rPr lang="en-US" i="1" dirty="0">
                <a:latin typeface="+mj-lt"/>
                <a:ea typeface="Cambria Math" panose="02040503050406030204" pitchFamily="18" charset="0"/>
              </a:rPr>
              <a:t>l</a:t>
            </a:r>
            <a:r>
              <a:rPr lang="en-US" i="0" dirty="0">
                <a:latin typeface="+mj-lt"/>
                <a:ea typeface="Cambria Math" panose="02040503050406030204" pitchFamily="18" charset="0"/>
              </a:rPr>
              <a:t>) + Na</a:t>
            </a:r>
            <a:r>
              <a:rPr lang="en-US" i="0" baseline="-25000" dirty="0">
                <a:latin typeface="+mj-lt"/>
                <a:ea typeface="Cambria Math" panose="02040503050406030204" pitchFamily="18" charset="0"/>
              </a:rPr>
              <a:t>2</a:t>
            </a:r>
            <a:r>
              <a:rPr lang="en-US" i="0" dirty="0">
                <a:latin typeface="+mj-lt"/>
                <a:ea typeface="Cambria Math" panose="02040503050406030204" pitchFamily="18" charset="0"/>
              </a:rPr>
              <a:t>SO</a:t>
            </a:r>
            <a:r>
              <a:rPr lang="en-US" i="0" baseline="-25000" dirty="0">
                <a:latin typeface="+mj-lt"/>
                <a:ea typeface="Cambria Math" panose="02040503050406030204" pitchFamily="18" charset="0"/>
              </a:rPr>
              <a:t>4 </a:t>
            </a:r>
            <a:r>
              <a:rPr lang="en-US" i="0" dirty="0">
                <a:latin typeface="+mj-lt"/>
                <a:ea typeface="Cambria Math" panose="02040503050406030204" pitchFamily="18" charset="0"/>
              </a:rPr>
              <a:t>(</a:t>
            </a:r>
            <a:r>
              <a:rPr lang="en-US" i="1" dirty="0">
                <a:latin typeface="+mj-lt"/>
                <a:ea typeface="Cambria Math" panose="02040503050406030204" pitchFamily="18" charset="0"/>
              </a:rPr>
              <a:t>aq</a:t>
            </a:r>
            <a:r>
              <a:rPr lang="en-US" i="0" dirty="0">
                <a:latin typeface="+mj-lt"/>
                <a:ea typeface="Cambria Math" panose="02040503050406030204" pitchFamily="18" charset="0"/>
              </a:rPr>
              <a:t>)</a:t>
            </a:r>
            <a:endParaRPr lang="en-US" dirty="0">
              <a:solidFill>
                <a:srgbClr val="43638E"/>
              </a:solidFill>
            </a:endParaRPr>
          </a:p>
          <a:p>
            <a:r>
              <a:rPr lang="en-US" b="1" dirty="0">
                <a:solidFill>
                  <a:srgbClr val="43638E"/>
                </a:solidFill>
              </a:rPr>
              <a:t>Setup</a:t>
            </a:r>
            <a:endParaRPr lang="en-US" dirty="0">
              <a:solidFill>
                <a:srgbClr val="43638E"/>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4054252918"/>
              </p:ext>
            </p:extLst>
          </p:nvPr>
        </p:nvGraphicFramePr>
        <p:xfrm>
          <a:off x="914400" y="4267200"/>
          <a:ext cx="6781800" cy="1043354"/>
        </p:xfrm>
        <a:graphic>
          <a:graphicData uri="http://schemas.openxmlformats.org/presentationml/2006/ole">
            <mc:AlternateContent xmlns:mc="http://schemas.openxmlformats.org/markup-compatibility/2006">
              <mc:Choice xmlns:v="urn:schemas-microsoft-com:vml" Requires="v">
                <p:oleObj spid="_x0000_s44614" name="Equation" r:id="rId3" imgW="2806560" imgH="431640" progId="Equation.DSMT4">
                  <p:embed/>
                </p:oleObj>
              </mc:Choice>
              <mc:Fallback>
                <p:oleObj name="Equation" r:id="rId3" imgW="2806560" imgH="431640" progId="Equation.DSMT4">
                  <p:embed/>
                  <p:pic>
                    <p:nvPicPr>
                      <p:cNvPr id="0" name=""/>
                      <p:cNvPicPr/>
                      <p:nvPr/>
                    </p:nvPicPr>
                    <p:blipFill>
                      <a:blip r:embed="rId4"/>
                      <a:stretch>
                        <a:fillRect/>
                      </a:stretch>
                    </p:blipFill>
                    <p:spPr>
                      <a:xfrm>
                        <a:off x="914400" y="4267200"/>
                        <a:ext cx="6781800" cy="1043354"/>
                      </a:xfrm>
                      <a:prstGeom prst="rect">
                        <a:avLst/>
                      </a:prstGeom>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227980735"/>
              </p:ext>
            </p:extLst>
          </p:nvPr>
        </p:nvGraphicFramePr>
        <p:xfrm>
          <a:off x="923108" y="5541330"/>
          <a:ext cx="7605011" cy="859470"/>
        </p:xfrm>
        <a:graphic>
          <a:graphicData uri="http://schemas.openxmlformats.org/presentationml/2006/ole">
            <mc:AlternateContent xmlns:mc="http://schemas.openxmlformats.org/markup-compatibility/2006">
              <mc:Choice xmlns:v="urn:schemas-microsoft-com:vml" Requires="v">
                <p:oleObj spid="_x0000_s44615" name="Equation" r:id="rId5" imgW="3708360" imgH="419040" progId="Equation.DSMT4">
                  <p:embed/>
                </p:oleObj>
              </mc:Choice>
              <mc:Fallback>
                <p:oleObj name="Equation" r:id="rId5" imgW="3708360" imgH="419040" progId="Equation.DSMT4">
                  <p:embed/>
                  <p:pic>
                    <p:nvPicPr>
                      <p:cNvPr id="0" name=""/>
                      <p:cNvPicPr/>
                      <p:nvPr/>
                    </p:nvPicPr>
                    <p:blipFill>
                      <a:blip r:embed="rId6"/>
                      <a:stretch>
                        <a:fillRect/>
                      </a:stretch>
                    </p:blipFill>
                    <p:spPr>
                      <a:xfrm>
                        <a:off x="923108" y="5541330"/>
                        <a:ext cx="7605011" cy="859470"/>
                      </a:xfrm>
                      <a:prstGeom prst="rect">
                        <a:avLst/>
                      </a:prstGeom>
                    </p:spPr>
                  </p:pic>
                </p:oleObj>
              </mc:Fallback>
            </mc:AlternateContent>
          </a:graphicData>
        </a:graphic>
      </p:graphicFrame>
    </p:spTree>
    <p:extLst>
      <p:ext uri="{BB962C8B-B14F-4D97-AF65-F5344CB8AC3E}">
        <p14:creationId xmlns:p14="http://schemas.microsoft.com/office/powerpoint/2010/main" val="77423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4.1</a:t>
            </a:r>
            <a:r>
              <a:rPr lang="en-US" dirty="0"/>
              <a:t>	</a:t>
            </a:r>
            <a:r>
              <a:rPr lang="en-US" dirty="0">
                <a:solidFill>
                  <a:srgbClr val="B60000"/>
                </a:solidFill>
              </a:rPr>
              <a:t>General Properties of Aqueous Solutions</a:t>
            </a:r>
            <a:r>
              <a:rPr lang="en-US" sz="1200" dirty="0">
                <a:solidFill>
                  <a:srgbClr val="B60000"/>
                </a:solidFill>
              </a:rPr>
              <a:t> 5</a:t>
            </a:r>
            <a:endParaRPr lang="en-US" sz="1200" dirty="0"/>
          </a:p>
        </p:txBody>
      </p:sp>
      <p:sp>
        <p:nvSpPr>
          <p:cNvPr id="4" name="Content Placeholder 2"/>
          <p:cNvSpPr>
            <a:spLocks noGrp="1"/>
          </p:cNvSpPr>
          <p:nvPr>
            <p:ph idx="1"/>
          </p:nvPr>
        </p:nvSpPr>
        <p:spPr>
          <a:xfrm>
            <a:off x="228600" y="1143000"/>
            <a:ext cx="8686800" cy="5181600"/>
          </a:xfrm>
        </p:spPr>
        <p:txBody>
          <a:bodyPr/>
          <a:lstStyle/>
          <a:p>
            <a:r>
              <a:rPr lang="en-US" dirty="0">
                <a:solidFill>
                  <a:srgbClr val="376092"/>
                </a:solidFill>
              </a:rPr>
              <a:t>Strong Electrolytes and Weak Electrolytes</a:t>
            </a:r>
          </a:p>
          <a:p>
            <a:pPr>
              <a:spcAft>
                <a:spcPts val="3400"/>
              </a:spcAft>
            </a:pPr>
            <a:r>
              <a:rPr lang="en-US" dirty="0"/>
              <a:t>An electrolyte that dissociates completely is known as a </a:t>
            </a:r>
            <a:r>
              <a:rPr lang="en-US" b="1" i="1" dirty="0"/>
              <a:t>strong electrolyte. </a:t>
            </a:r>
          </a:p>
          <a:p>
            <a:pPr>
              <a:spcAft>
                <a:spcPts val="3400"/>
              </a:spcAft>
            </a:pPr>
            <a:r>
              <a:rPr lang="en-US" dirty="0"/>
              <a:t>All water-soluble ionic compounds dissociate completely upon dissolving, so all water-soluble ionic compounds are strong electrolytes.</a:t>
            </a:r>
          </a:p>
        </p:txBody>
      </p:sp>
    </p:spTree>
    <p:extLst>
      <p:ext uri="{BB962C8B-B14F-4D97-AF65-F5344CB8AC3E}">
        <p14:creationId xmlns:p14="http://schemas.microsoft.com/office/powerpoint/2010/main" val="4141301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4.14</a:t>
            </a:r>
            <a:r>
              <a:rPr lang="en-US" sz="1200" kern="0" dirty="0">
                <a:solidFill>
                  <a:srgbClr val="FFFFFF"/>
                </a:solidFill>
              </a:rPr>
              <a:t>(2)</a:t>
            </a:r>
            <a:endParaRPr lang="en-IN" dirty="0"/>
          </a:p>
        </p:txBody>
      </p:sp>
      <p:sp>
        <p:nvSpPr>
          <p:cNvPr id="3" name="Content Placeholder 2"/>
          <p:cNvSpPr>
            <a:spLocks noGrp="1"/>
          </p:cNvSpPr>
          <p:nvPr>
            <p:ph idx="1"/>
          </p:nvPr>
        </p:nvSpPr>
        <p:spPr>
          <a:xfrm>
            <a:off x="228600" y="1066800"/>
            <a:ext cx="8686800" cy="1066800"/>
          </a:xfrm>
        </p:spPr>
        <p:txBody>
          <a:bodyPr/>
          <a:lstStyle/>
          <a:p>
            <a:r>
              <a:rPr lang="en-US" b="1" dirty="0">
                <a:solidFill>
                  <a:srgbClr val="43638E"/>
                </a:solidFill>
              </a:rPr>
              <a:t>Solution</a:t>
            </a:r>
          </a:p>
          <a:p>
            <a:pPr>
              <a:spcAft>
                <a:spcPts val="3000"/>
              </a:spcAft>
            </a:pPr>
            <a:r>
              <a:rPr lang="en-US" sz="2400" i="0" dirty="0">
                <a:latin typeface="+mj-lt"/>
              </a:rPr>
              <a:t>millomoles of H</a:t>
            </a:r>
            <a:r>
              <a:rPr lang="en-US" sz="2400" i="0" baseline="-25000" dirty="0">
                <a:latin typeface="+mj-lt"/>
              </a:rPr>
              <a:t>2</a:t>
            </a:r>
            <a:r>
              <a:rPr lang="en-US" sz="2400" i="0" dirty="0">
                <a:latin typeface="+mj-lt"/>
              </a:rPr>
              <a:t>SO</a:t>
            </a:r>
            <a:r>
              <a:rPr lang="en-US" sz="2400" i="0" baseline="-25000" dirty="0">
                <a:latin typeface="+mj-lt"/>
              </a:rPr>
              <a:t>4 </a:t>
            </a:r>
            <a:r>
              <a:rPr lang="en-US" sz="2400" i="0" dirty="0">
                <a:latin typeface="+mj-lt"/>
              </a:rPr>
              <a:t>= 0.188 </a:t>
            </a:r>
            <a:r>
              <a:rPr lang="en-US" sz="2400" i="1" dirty="0">
                <a:latin typeface="+mj-lt"/>
              </a:rPr>
              <a:t>M</a:t>
            </a:r>
            <a:r>
              <a:rPr lang="en-US" sz="2400" i="0" dirty="0">
                <a:latin typeface="+mj-lt"/>
              </a:rPr>
              <a:t> </a:t>
            </a:r>
            <a:r>
              <a:rPr lang="en-US" sz="2400" i="0" dirty="0">
                <a:latin typeface="+mj-lt"/>
                <a:ea typeface="Cambria Math" panose="02040503050406030204" pitchFamily="18" charset="0"/>
              </a:rPr>
              <a:t>× 25.0 mL = 4.70 mmol</a:t>
            </a:r>
            <a:endParaRPr lang="en-US" sz="2400" dirty="0"/>
          </a:p>
        </p:txBody>
      </p:sp>
      <p:graphicFrame>
        <p:nvGraphicFramePr>
          <p:cNvPr id="9" name="Object 3"/>
          <p:cNvGraphicFramePr>
            <a:graphicFrameLocks noChangeAspect="1"/>
          </p:cNvGraphicFramePr>
          <p:nvPr>
            <p:extLst>
              <p:ext uri="{D42A27DB-BD31-4B8C-83A1-F6EECF244321}">
                <p14:modId xmlns:p14="http://schemas.microsoft.com/office/powerpoint/2010/main" val="1439981667"/>
              </p:ext>
            </p:extLst>
          </p:nvPr>
        </p:nvGraphicFramePr>
        <p:xfrm>
          <a:off x="304800" y="2362200"/>
          <a:ext cx="8305800" cy="830580"/>
        </p:xfrm>
        <a:graphic>
          <a:graphicData uri="http://schemas.openxmlformats.org/presentationml/2006/ole">
            <mc:AlternateContent xmlns:mc="http://schemas.openxmlformats.org/markup-compatibility/2006">
              <mc:Choice xmlns:v="urn:schemas-microsoft-com:vml" Requires="v">
                <p:oleObj spid="_x0000_s63592" name="Equation" r:id="rId3" imgW="4317840" imgH="431640" progId="Equation.DSMT4">
                  <p:embed/>
                </p:oleObj>
              </mc:Choice>
              <mc:Fallback>
                <p:oleObj name="Equation" r:id="rId3" imgW="4317840" imgH="431640" progId="Equation.DSMT4">
                  <p:embed/>
                  <p:pic>
                    <p:nvPicPr>
                      <p:cNvPr id="0" name=""/>
                      <p:cNvPicPr/>
                      <p:nvPr/>
                    </p:nvPicPr>
                    <p:blipFill>
                      <a:blip r:embed="rId4"/>
                      <a:stretch>
                        <a:fillRect/>
                      </a:stretch>
                    </p:blipFill>
                    <p:spPr>
                      <a:xfrm>
                        <a:off x="304800" y="2362200"/>
                        <a:ext cx="8305800" cy="830580"/>
                      </a:xfrm>
                      <a:prstGeom prst="rect">
                        <a:avLst/>
                      </a:prstGeom>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072177013"/>
              </p:ext>
            </p:extLst>
          </p:nvPr>
        </p:nvGraphicFramePr>
        <p:xfrm>
          <a:off x="5638800" y="3421380"/>
          <a:ext cx="2692582" cy="388620"/>
        </p:xfrm>
        <a:graphic>
          <a:graphicData uri="http://schemas.openxmlformats.org/presentationml/2006/ole">
            <mc:AlternateContent xmlns:mc="http://schemas.openxmlformats.org/markup-compatibility/2006">
              <mc:Choice xmlns:v="urn:schemas-microsoft-com:vml" Requires="v">
                <p:oleObj spid="_x0000_s63593" name="Equation" r:id="rId5" imgW="1231560" imgH="177480" progId="Equation.DSMT4">
                  <p:embed/>
                </p:oleObj>
              </mc:Choice>
              <mc:Fallback>
                <p:oleObj name="Equation" r:id="rId5" imgW="1231560" imgH="177480" progId="Equation.DSMT4">
                  <p:embed/>
                  <p:pic>
                    <p:nvPicPr>
                      <p:cNvPr id="0" name=""/>
                      <p:cNvPicPr/>
                      <p:nvPr/>
                    </p:nvPicPr>
                    <p:blipFill>
                      <a:blip r:embed="rId6"/>
                      <a:stretch>
                        <a:fillRect/>
                      </a:stretch>
                    </p:blipFill>
                    <p:spPr>
                      <a:xfrm>
                        <a:off x="5638800" y="3421380"/>
                        <a:ext cx="2692582" cy="388620"/>
                      </a:xfrm>
                      <a:prstGeom prst="rect">
                        <a:avLst/>
                      </a:prstGeom>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549080124"/>
              </p:ext>
            </p:extLst>
          </p:nvPr>
        </p:nvGraphicFramePr>
        <p:xfrm>
          <a:off x="204788" y="4114800"/>
          <a:ext cx="8507412" cy="784225"/>
        </p:xfrm>
        <a:graphic>
          <a:graphicData uri="http://schemas.openxmlformats.org/presentationml/2006/ole">
            <mc:AlternateContent xmlns:mc="http://schemas.openxmlformats.org/markup-compatibility/2006">
              <mc:Choice xmlns:v="urn:schemas-microsoft-com:vml" Requires="v">
                <p:oleObj spid="_x0000_s63594" name="Equation" r:id="rId7" imgW="4267080" imgH="393480" progId="Equation.DSMT4">
                  <p:embed/>
                </p:oleObj>
              </mc:Choice>
              <mc:Fallback>
                <p:oleObj name="Equation" r:id="rId7" imgW="4267080" imgH="393480" progId="Equation.DSMT4">
                  <p:embed/>
                  <p:pic>
                    <p:nvPicPr>
                      <p:cNvPr id="0" name=""/>
                      <p:cNvPicPr/>
                      <p:nvPr/>
                    </p:nvPicPr>
                    <p:blipFill>
                      <a:blip r:embed="rId8"/>
                      <a:stretch>
                        <a:fillRect/>
                      </a:stretch>
                    </p:blipFill>
                    <p:spPr>
                      <a:xfrm>
                        <a:off x="204788" y="4114800"/>
                        <a:ext cx="8507412" cy="784225"/>
                      </a:xfrm>
                      <a:prstGeom prst="rect">
                        <a:avLst/>
                      </a:prstGeom>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823090181"/>
              </p:ext>
            </p:extLst>
          </p:nvPr>
        </p:nvGraphicFramePr>
        <p:xfrm>
          <a:off x="3797300" y="5220878"/>
          <a:ext cx="1366884" cy="341721"/>
        </p:xfrm>
        <a:graphic>
          <a:graphicData uri="http://schemas.openxmlformats.org/presentationml/2006/ole">
            <mc:AlternateContent xmlns:mc="http://schemas.openxmlformats.org/markup-compatibility/2006">
              <mc:Choice xmlns:v="urn:schemas-microsoft-com:vml" Requires="v">
                <p:oleObj spid="_x0000_s63595" name="Equation" r:id="rId9" imgW="660240" imgH="164880" progId="Equation.DSMT4">
                  <p:embed/>
                </p:oleObj>
              </mc:Choice>
              <mc:Fallback>
                <p:oleObj name="Equation" r:id="rId9" imgW="660240" imgH="164880" progId="Equation.DSMT4">
                  <p:embed/>
                  <p:pic>
                    <p:nvPicPr>
                      <p:cNvPr id="0" name=""/>
                      <p:cNvPicPr/>
                      <p:nvPr/>
                    </p:nvPicPr>
                    <p:blipFill>
                      <a:blip r:embed="rId10"/>
                      <a:stretch>
                        <a:fillRect/>
                      </a:stretch>
                    </p:blipFill>
                    <p:spPr>
                      <a:xfrm>
                        <a:off x="3797300" y="5220878"/>
                        <a:ext cx="1366884" cy="341721"/>
                      </a:xfrm>
                      <a:prstGeom prst="rect">
                        <a:avLst/>
                      </a:prstGeom>
                    </p:spPr>
                  </p:pic>
                </p:oleObj>
              </mc:Fallback>
            </mc:AlternateContent>
          </a:graphicData>
        </a:graphic>
      </p:graphicFrame>
    </p:spTree>
    <p:extLst>
      <p:ext uri="{BB962C8B-B14F-4D97-AF65-F5344CB8AC3E}">
        <p14:creationId xmlns:p14="http://schemas.microsoft.com/office/powerpoint/2010/main" val="518280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4.15</a:t>
            </a:r>
            <a:r>
              <a:rPr lang="en-US" sz="1200" kern="0" dirty="0">
                <a:solidFill>
                  <a:srgbClr val="FFFFFF"/>
                </a:solidFill>
              </a:rPr>
              <a:t>(1)</a:t>
            </a:r>
            <a:endParaRPr lang="en-IN" dirty="0"/>
          </a:p>
        </p:txBody>
      </p:sp>
      <p:sp>
        <p:nvSpPr>
          <p:cNvPr id="3" name="Content Placeholder 2"/>
          <p:cNvSpPr>
            <a:spLocks noGrp="1"/>
          </p:cNvSpPr>
          <p:nvPr>
            <p:ph idx="1"/>
          </p:nvPr>
        </p:nvSpPr>
        <p:spPr>
          <a:xfrm>
            <a:off x="228600" y="1066800"/>
            <a:ext cx="8686800" cy="5334000"/>
          </a:xfrm>
        </p:spPr>
        <p:txBody>
          <a:bodyPr/>
          <a:lstStyle/>
          <a:p>
            <a:pPr>
              <a:spcAft>
                <a:spcPts val="1000"/>
              </a:spcAft>
            </a:pPr>
            <a:r>
              <a:rPr lang="en-US" sz="2600" dirty="0"/>
              <a:t>A 0.1216-g sample of a monoprotic acid is dissolved in 25 mL water, and the resulting solution is titrated with 0.1104 </a:t>
            </a:r>
            <a:r>
              <a:rPr lang="en-US" sz="2600" i="1" dirty="0"/>
              <a:t>M </a:t>
            </a:r>
            <a:r>
              <a:rPr lang="en-US" sz="2600" dirty="0"/>
              <a:t>NaOH solution. A 12.5-mL volume of the base is required to neutralize the acid. Calculate the molar mass of the acid. </a:t>
            </a:r>
          </a:p>
          <a:p>
            <a:r>
              <a:rPr lang="en-US" sz="2600" b="1" dirty="0">
                <a:solidFill>
                  <a:srgbClr val="43638E"/>
                </a:solidFill>
              </a:rPr>
              <a:t>Strategy</a:t>
            </a:r>
          </a:p>
          <a:p>
            <a:pPr>
              <a:spcAft>
                <a:spcPts val="1200"/>
              </a:spcAft>
            </a:pPr>
            <a:r>
              <a:rPr lang="en-US" sz="2600" dirty="0"/>
              <a:t>Using the concentration and volume of the base, we can determine the number of moles of base required to neutralize the acid. </a:t>
            </a:r>
          </a:p>
          <a:p>
            <a:pPr>
              <a:spcAft>
                <a:spcPts val="1200"/>
              </a:spcAft>
            </a:pPr>
            <a:r>
              <a:rPr lang="en-US" sz="2600" dirty="0"/>
              <a:t>We then determine the number of moles of acid and divide the mass of the acid by the number of moles to get molar mass.</a:t>
            </a:r>
          </a:p>
        </p:txBody>
      </p:sp>
    </p:spTree>
    <p:extLst>
      <p:ext uri="{BB962C8B-B14F-4D97-AF65-F5344CB8AC3E}">
        <p14:creationId xmlns:p14="http://schemas.microsoft.com/office/powerpoint/2010/main" val="619484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4.15</a:t>
            </a:r>
            <a:r>
              <a:rPr lang="en-US" sz="1200" kern="0" dirty="0">
                <a:solidFill>
                  <a:srgbClr val="FFFFFF"/>
                </a:solidFill>
              </a:rPr>
              <a:t>(2)</a:t>
            </a:r>
            <a:endParaRPr lang="en-IN" dirty="0"/>
          </a:p>
        </p:txBody>
      </p:sp>
      <p:sp>
        <p:nvSpPr>
          <p:cNvPr id="3" name="Content Placeholder 2"/>
          <p:cNvSpPr>
            <a:spLocks noGrp="1"/>
          </p:cNvSpPr>
          <p:nvPr>
            <p:ph idx="1"/>
          </p:nvPr>
        </p:nvSpPr>
        <p:spPr>
          <a:xfrm>
            <a:off x="228600" y="1066800"/>
            <a:ext cx="8686800" cy="3733800"/>
          </a:xfrm>
        </p:spPr>
        <p:txBody>
          <a:bodyPr/>
          <a:lstStyle/>
          <a:p>
            <a:pPr>
              <a:spcBef>
                <a:spcPts val="0"/>
              </a:spcBef>
            </a:pPr>
            <a:r>
              <a:rPr lang="en-US" b="1" dirty="0">
                <a:solidFill>
                  <a:srgbClr val="43638E"/>
                </a:solidFill>
              </a:rPr>
              <a:t>Setup</a:t>
            </a:r>
          </a:p>
          <a:p>
            <a:pPr>
              <a:spcBef>
                <a:spcPts val="0"/>
              </a:spcBef>
              <a:spcAft>
                <a:spcPts val="2400"/>
              </a:spcAft>
            </a:pPr>
            <a:r>
              <a:rPr lang="en-US" dirty="0"/>
              <a:t>Because the acid is monoprotic, it will react in a 1:1 ratio with the base; therefore, the number of moles of acid will be equal to the number of moles of base. The volume of base in liters is 0.0125 L. </a:t>
            </a:r>
            <a:endParaRPr lang="en-US" dirty="0">
              <a:solidFill>
                <a:prstClr val="black"/>
              </a:solidFill>
            </a:endParaRPr>
          </a:p>
          <a:p>
            <a:pPr>
              <a:spcAft>
                <a:spcPts val="1200"/>
              </a:spcAft>
            </a:pPr>
            <a:r>
              <a:rPr lang="en-US" b="1" dirty="0">
                <a:solidFill>
                  <a:srgbClr val="43638E"/>
                </a:solidFill>
              </a:rPr>
              <a:t>Solution</a:t>
            </a:r>
          </a:p>
          <a:p>
            <a:pPr algn="ctr">
              <a:spcAft>
                <a:spcPts val="3000"/>
              </a:spcAft>
            </a:pPr>
            <a:r>
              <a:rPr lang="en-US" i="0" dirty="0">
                <a:latin typeface="+mj-lt"/>
              </a:rPr>
              <a:t>moles of base = 0.0125 L </a:t>
            </a:r>
            <a:r>
              <a:rPr lang="en-US" i="0" dirty="0">
                <a:latin typeface="+mj-lt"/>
                <a:ea typeface="Cambria Math" panose="02040503050406030204" pitchFamily="18" charset="0"/>
              </a:rPr>
              <a:t>× 0.1104 </a:t>
            </a:r>
            <a:r>
              <a:rPr lang="en-US" i="0" dirty="0" err="1">
                <a:latin typeface="+mj-lt"/>
                <a:ea typeface="Cambria Math" panose="02040503050406030204" pitchFamily="18" charset="0"/>
              </a:rPr>
              <a:t>mol</a:t>
            </a:r>
            <a:r>
              <a:rPr lang="en-US" i="0" dirty="0">
                <a:latin typeface="+mj-lt"/>
                <a:ea typeface="Cambria Math" panose="02040503050406030204" pitchFamily="18" charset="0"/>
              </a:rPr>
              <a:t>/L = 0.00138</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3751199467"/>
              </p:ext>
            </p:extLst>
          </p:nvPr>
        </p:nvGraphicFramePr>
        <p:xfrm>
          <a:off x="914400" y="5029200"/>
          <a:ext cx="7315200" cy="868855"/>
        </p:xfrm>
        <a:graphic>
          <a:graphicData uri="http://schemas.openxmlformats.org/presentationml/2006/ole">
            <mc:AlternateContent xmlns:mc="http://schemas.openxmlformats.org/markup-compatibility/2006">
              <mc:Choice xmlns:v="urn:schemas-microsoft-com:vml" Requires="v">
                <p:oleObj spid="_x0000_s46353" name="Equation" r:id="rId3" imgW="3314520" imgH="393480" progId="Equation.DSMT4">
                  <p:embed/>
                </p:oleObj>
              </mc:Choice>
              <mc:Fallback>
                <p:oleObj name="Equation" r:id="rId3" imgW="3314520" imgH="393480" progId="Equation.DSMT4">
                  <p:embed/>
                  <p:pic>
                    <p:nvPicPr>
                      <p:cNvPr id="0" name=""/>
                      <p:cNvPicPr/>
                      <p:nvPr/>
                    </p:nvPicPr>
                    <p:blipFill>
                      <a:blip r:embed="rId4"/>
                      <a:stretch>
                        <a:fillRect/>
                      </a:stretch>
                    </p:blipFill>
                    <p:spPr>
                      <a:xfrm>
                        <a:off x="914400" y="5029200"/>
                        <a:ext cx="7315200" cy="868855"/>
                      </a:xfrm>
                      <a:prstGeom prst="rect">
                        <a:avLst/>
                      </a:prstGeom>
                    </p:spPr>
                  </p:pic>
                </p:oleObj>
              </mc:Fallback>
            </mc:AlternateContent>
          </a:graphicData>
        </a:graphic>
      </p:graphicFrame>
    </p:spTree>
    <p:extLst>
      <p:ext uri="{BB962C8B-B14F-4D97-AF65-F5344CB8AC3E}">
        <p14:creationId xmlns:p14="http://schemas.microsoft.com/office/powerpoint/2010/main" val="408280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4.1</a:t>
            </a:r>
            <a:r>
              <a:rPr lang="en-US" dirty="0"/>
              <a:t>	</a:t>
            </a:r>
            <a:r>
              <a:rPr lang="en-US" dirty="0">
                <a:solidFill>
                  <a:srgbClr val="B60000"/>
                </a:solidFill>
              </a:rPr>
              <a:t>General Properties of Aqueous Solutions</a:t>
            </a:r>
            <a:r>
              <a:rPr lang="en-US" sz="1200" dirty="0">
                <a:solidFill>
                  <a:srgbClr val="B60000"/>
                </a:solidFill>
              </a:rPr>
              <a:t> 6</a:t>
            </a:r>
            <a:endParaRPr lang="en-US" sz="1200" dirty="0"/>
          </a:p>
        </p:txBody>
      </p:sp>
      <p:sp>
        <p:nvSpPr>
          <p:cNvPr id="4" name="Content Placeholder 2"/>
          <p:cNvSpPr>
            <a:spLocks noGrp="1"/>
          </p:cNvSpPr>
          <p:nvPr>
            <p:ph idx="1"/>
          </p:nvPr>
        </p:nvSpPr>
        <p:spPr>
          <a:xfrm>
            <a:off x="228600" y="1143000"/>
            <a:ext cx="8686800" cy="1295400"/>
          </a:xfrm>
        </p:spPr>
        <p:txBody>
          <a:bodyPr/>
          <a:lstStyle/>
          <a:p>
            <a:r>
              <a:rPr lang="en-US" dirty="0">
                <a:solidFill>
                  <a:srgbClr val="376092"/>
                </a:solidFill>
              </a:rPr>
              <a:t>Strong Electrolytes and Weak Electrolytes</a:t>
            </a:r>
          </a:p>
          <a:p>
            <a:r>
              <a:rPr lang="en-US" sz="2400" dirty="0"/>
              <a:t>The list of molecular compounds that are strong electrolytes is fairly short.</a:t>
            </a:r>
          </a:p>
        </p:txBody>
      </p:sp>
      <p:sp>
        <p:nvSpPr>
          <p:cNvPr id="5" name="Content Placeholder 3"/>
          <p:cNvSpPr>
            <a:spLocks noGrp="1"/>
          </p:cNvSpPr>
          <p:nvPr>
            <p:ph idx="10"/>
          </p:nvPr>
        </p:nvSpPr>
        <p:spPr>
          <a:xfrm>
            <a:off x="302623" y="2575560"/>
            <a:ext cx="8686800" cy="426720"/>
          </a:xfrm>
        </p:spPr>
        <p:txBody>
          <a:bodyPr/>
          <a:lstStyle/>
          <a:p>
            <a:r>
              <a:rPr lang="en-US" sz="2200" b="1" dirty="0"/>
              <a:t>TABLE 4.1 </a:t>
            </a:r>
            <a:r>
              <a:rPr lang="en-US" sz="2200" dirty="0"/>
              <a:t>The Strong</a:t>
            </a:r>
            <a:r>
              <a:rPr lang="en-US" sz="2200" b="1" dirty="0"/>
              <a:t> </a:t>
            </a:r>
            <a:r>
              <a:rPr lang="en-US" sz="2200" dirty="0"/>
              <a:t>Acids</a:t>
            </a:r>
          </a:p>
        </p:txBody>
      </p:sp>
      <p:graphicFrame>
        <p:nvGraphicFramePr>
          <p:cNvPr id="11" name="Table 4"/>
          <p:cNvGraphicFramePr>
            <a:graphicFrameLocks/>
          </p:cNvGraphicFramePr>
          <p:nvPr>
            <p:extLst>
              <p:ext uri="{D42A27DB-BD31-4B8C-83A1-F6EECF244321}">
                <p14:modId xmlns:p14="http://schemas.microsoft.com/office/powerpoint/2010/main" val="2817221585"/>
              </p:ext>
            </p:extLst>
          </p:nvPr>
        </p:nvGraphicFramePr>
        <p:xfrm>
          <a:off x="302623" y="3176451"/>
          <a:ext cx="7749540" cy="333756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Acid</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3E4"/>
                    </a:solidFill>
                  </a:tcPr>
                </a:tc>
                <a:tc>
                  <a:txBody>
                    <a:bodyPr/>
                    <a:lstStyle/>
                    <a:p>
                      <a:pPr algn="ctr"/>
                      <a:r>
                        <a:rPr lang="en-US" sz="1800" b="1" i="0" u="none" strike="noStrike" kern="1200" baseline="0" dirty="0">
                          <a:solidFill>
                            <a:schemeClr val="tx1"/>
                          </a:solidFill>
                          <a:latin typeface="+mn-lt"/>
                          <a:ea typeface="+mn-ea"/>
                          <a:cs typeface="+mn-cs"/>
                        </a:rPr>
                        <a:t>Ionization Equation</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3E4"/>
                    </a:solidFill>
                  </a:tcPr>
                </a:tc>
                <a:extLst>
                  <a:ext uri="{0D108BD9-81ED-4DB2-BD59-A6C34878D82A}">
                    <a16:rowId xmlns:a16="http://schemas.microsoft.com/office/drawing/2014/main" val="10000"/>
                  </a:ext>
                </a:extLst>
              </a:tr>
              <a:tr h="370840">
                <a:tc>
                  <a:txBody>
                    <a:bodyPr/>
                    <a:lstStyle/>
                    <a:p>
                      <a:pPr algn="ctr"/>
                      <a:r>
                        <a:rPr lang="en-US" sz="1800" b="0" i="0" u="none" strike="noStrike" kern="1200" baseline="0" dirty="0">
                          <a:solidFill>
                            <a:schemeClr val="dk1"/>
                          </a:solidFill>
                          <a:latin typeface="+mn-lt"/>
                          <a:ea typeface="+mn-ea"/>
                          <a:cs typeface="+mn-cs"/>
                        </a:rPr>
                        <a:t>Hydrochloric acid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tc>
                  <a:txBody>
                    <a:bodyPr/>
                    <a:lstStyle/>
                    <a:p>
                      <a:pPr algn="ctr"/>
                      <a:r>
                        <a:rPr lang="en-US" b="0" i="0" dirty="0">
                          <a:latin typeface="+mj-lt"/>
                        </a:rPr>
                        <a:t>HCl(aq)→</a:t>
                      </a:r>
                      <a:r>
                        <a:rPr lang="en-US" b="0" i="0" dirty="0">
                          <a:latin typeface="+mj-lt"/>
                          <a:ea typeface="Cambria Math" panose="02040503050406030204" pitchFamily="18" charset="0"/>
                        </a:rPr>
                        <a:t>H</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(aq)+Cl</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extLst>
                  <a:ext uri="{0D108BD9-81ED-4DB2-BD59-A6C34878D82A}">
                    <a16:rowId xmlns:a16="http://schemas.microsoft.com/office/drawing/2014/main" val="10001"/>
                  </a:ext>
                </a:extLst>
              </a:tr>
              <a:tr h="370840">
                <a:tc>
                  <a:txBody>
                    <a:bodyPr/>
                    <a:lstStyle/>
                    <a:p>
                      <a:pPr algn="ctr"/>
                      <a:r>
                        <a:rPr lang="en-US" sz="1800" b="0" i="0" u="none" strike="noStrike" kern="1200" baseline="0" dirty="0">
                          <a:solidFill>
                            <a:schemeClr val="dk1"/>
                          </a:solidFill>
                          <a:latin typeface="+mn-lt"/>
                          <a:ea typeface="+mn-ea"/>
                          <a:cs typeface="+mn-cs"/>
                        </a:rPr>
                        <a:t>Hydrobromic acid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tc>
                  <a:txBody>
                    <a:bodyPr/>
                    <a:lstStyle/>
                    <a:p>
                      <a:pPr algn="ctr"/>
                      <a:r>
                        <a:rPr lang="en-US" b="0" i="0" dirty="0">
                          <a:latin typeface="+mj-lt"/>
                        </a:rPr>
                        <a:t>HBr(aq)</a:t>
                      </a:r>
                      <a:r>
                        <a:rPr lang="en-US" b="0" i="0" dirty="0">
                          <a:latin typeface="+mj-lt"/>
                          <a:ea typeface="Cambria Math" panose="02040503050406030204" pitchFamily="18" charset="0"/>
                        </a:rPr>
                        <a:t>→H</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(aq)+Br</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extLst>
                  <a:ext uri="{0D108BD9-81ED-4DB2-BD59-A6C34878D82A}">
                    <a16:rowId xmlns:a16="http://schemas.microsoft.com/office/drawing/2014/main" val="10002"/>
                  </a:ext>
                </a:extLst>
              </a:tr>
              <a:tr h="370840">
                <a:tc>
                  <a:txBody>
                    <a:bodyPr/>
                    <a:lstStyle/>
                    <a:p>
                      <a:pPr algn="ctr"/>
                      <a:r>
                        <a:rPr lang="en-US" sz="1800" b="0" i="0" u="none" strike="noStrike" kern="1200" baseline="0" dirty="0">
                          <a:solidFill>
                            <a:schemeClr val="dk1"/>
                          </a:solidFill>
                          <a:latin typeface="+mn-lt"/>
                          <a:ea typeface="+mn-ea"/>
                          <a:cs typeface="+mn-cs"/>
                        </a:rPr>
                        <a:t>Hydroiodic acid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tc>
                  <a:txBody>
                    <a:bodyPr/>
                    <a:lstStyle/>
                    <a:p>
                      <a:pPr algn="ctr"/>
                      <a:r>
                        <a:rPr lang="en-US" b="0" i="0" dirty="0">
                          <a:latin typeface="+mj-lt"/>
                        </a:rPr>
                        <a:t>HI(aq)</a:t>
                      </a:r>
                      <a:r>
                        <a:rPr lang="en-US" b="0" i="0" dirty="0">
                          <a:latin typeface="+mj-lt"/>
                          <a:ea typeface="Cambria Math" panose="02040503050406030204" pitchFamily="18" charset="0"/>
                        </a:rPr>
                        <a:t>→H</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 (aq)+I</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extLst>
                  <a:ext uri="{0D108BD9-81ED-4DB2-BD59-A6C34878D82A}">
                    <a16:rowId xmlns:a16="http://schemas.microsoft.com/office/drawing/2014/main" val="10003"/>
                  </a:ext>
                </a:extLst>
              </a:tr>
              <a:tr h="370840">
                <a:tc>
                  <a:txBody>
                    <a:bodyPr/>
                    <a:lstStyle/>
                    <a:p>
                      <a:pPr algn="ctr"/>
                      <a:r>
                        <a:rPr lang="en-US" sz="1800" b="0" i="0" u="none" strike="noStrike" kern="1200" baseline="0" dirty="0">
                          <a:solidFill>
                            <a:schemeClr val="dk1"/>
                          </a:solidFill>
                          <a:latin typeface="+mn-lt"/>
                          <a:ea typeface="+mn-ea"/>
                          <a:cs typeface="+mn-cs"/>
                        </a:rPr>
                        <a:t>Nitric acid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tc>
                  <a:txBody>
                    <a:bodyPr/>
                    <a:lstStyle/>
                    <a:p>
                      <a:pPr algn="ctr"/>
                      <a:r>
                        <a:rPr lang="en-US" b="0" i="0" dirty="0">
                          <a:latin typeface="+mj-lt"/>
                        </a:rPr>
                        <a:t>HNO</a:t>
                      </a:r>
                      <a:r>
                        <a:rPr lang="en-US" b="0" i="0" baseline="-25000" dirty="0">
                          <a:latin typeface="+mj-lt"/>
                        </a:rPr>
                        <a:t>3</a:t>
                      </a:r>
                      <a:r>
                        <a:rPr lang="en-US" b="0" i="0" dirty="0">
                          <a:latin typeface="+mj-lt"/>
                          <a:ea typeface="Cambria Math" panose="02040503050406030204" pitchFamily="18" charset="0"/>
                        </a:rPr>
                        <a:t>(</a:t>
                      </a:r>
                      <a:r>
                        <a:rPr lang="en-US" b="0" i="0" dirty="0">
                          <a:latin typeface="+mj-lt"/>
                        </a:rPr>
                        <a:t>aq)</a:t>
                      </a:r>
                      <a:r>
                        <a:rPr lang="en-US" b="0" i="0" dirty="0">
                          <a:latin typeface="+mj-lt"/>
                          <a:ea typeface="Cambria Math" panose="02040503050406030204" pitchFamily="18" charset="0"/>
                        </a:rPr>
                        <a:t>→H</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(aq)+NO</a:t>
                      </a:r>
                      <a:r>
                        <a:rPr lang="en-US" b="0" i="0" baseline="-25000" dirty="0">
                          <a:latin typeface="+mj-lt"/>
                          <a:ea typeface="Cambria Math" panose="02040503050406030204" pitchFamily="18" charset="0"/>
                        </a:rPr>
                        <a:t>3</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extLst>
                  <a:ext uri="{0D108BD9-81ED-4DB2-BD59-A6C34878D82A}">
                    <a16:rowId xmlns:a16="http://schemas.microsoft.com/office/drawing/2014/main" val="10004"/>
                  </a:ext>
                </a:extLst>
              </a:tr>
              <a:tr h="370840">
                <a:tc>
                  <a:txBody>
                    <a:bodyPr/>
                    <a:lstStyle/>
                    <a:p>
                      <a:pPr algn="ctr"/>
                      <a:r>
                        <a:rPr lang="en-US" sz="1800" b="0" i="0" u="none" strike="noStrike" kern="1200" baseline="0" dirty="0">
                          <a:solidFill>
                            <a:schemeClr val="dk1"/>
                          </a:solidFill>
                          <a:latin typeface="+mn-lt"/>
                          <a:ea typeface="+mn-ea"/>
                          <a:cs typeface="+mn-cs"/>
                        </a:rPr>
                        <a:t>Chloric acid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tc>
                  <a:txBody>
                    <a:bodyPr/>
                    <a:lstStyle/>
                    <a:p>
                      <a:pPr algn="ctr"/>
                      <a:r>
                        <a:rPr lang="en-US" b="0" i="0" dirty="0">
                          <a:latin typeface="+mj-lt"/>
                        </a:rPr>
                        <a:t>HCIO</a:t>
                      </a:r>
                      <a:r>
                        <a:rPr lang="en-US" b="0" i="0" baseline="-25000" dirty="0">
                          <a:latin typeface="+mj-lt"/>
                        </a:rPr>
                        <a:t>3</a:t>
                      </a:r>
                      <a:r>
                        <a:rPr lang="en-US" b="0" i="0" dirty="0">
                          <a:latin typeface="+mj-lt"/>
                        </a:rPr>
                        <a:t>(aq)</a:t>
                      </a:r>
                      <a:r>
                        <a:rPr lang="en-US" b="0" i="0" dirty="0">
                          <a:latin typeface="+mj-lt"/>
                          <a:ea typeface="Cambria Math" panose="02040503050406030204" pitchFamily="18" charset="0"/>
                        </a:rPr>
                        <a:t>→H</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(aq)+CIO</a:t>
                      </a:r>
                      <a:r>
                        <a:rPr lang="en-US" b="0" i="0" baseline="-25000" dirty="0">
                          <a:latin typeface="+mj-lt"/>
                          <a:ea typeface="Cambria Math" panose="02040503050406030204" pitchFamily="18" charset="0"/>
                        </a:rPr>
                        <a:t>3</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extLst>
                  <a:ext uri="{0D108BD9-81ED-4DB2-BD59-A6C34878D82A}">
                    <a16:rowId xmlns:a16="http://schemas.microsoft.com/office/drawing/2014/main" val="10005"/>
                  </a:ext>
                </a:extLst>
              </a:tr>
              <a:tr h="370840">
                <a:tc>
                  <a:txBody>
                    <a:bodyPr/>
                    <a:lstStyle/>
                    <a:p>
                      <a:pPr algn="ctr"/>
                      <a:r>
                        <a:rPr lang="en-US" sz="1800" b="0" i="0" u="none" strike="noStrike" kern="1200" baseline="0" dirty="0">
                          <a:solidFill>
                            <a:schemeClr val="dk1"/>
                          </a:solidFill>
                          <a:latin typeface="+mn-lt"/>
                          <a:ea typeface="+mn-ea"/>
                          <a:cs typeface="+mn-cs"/>
                        </a:rPr>
                        <a:t>Perchloric acid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tc>
                  <a:txBody>
                    <a:bodyPr/>
                    <a:lstStyle/>
                    <a:p>
                      <a:pPr algn="ctr"/>
                      <a:r>
                        <a:rPr lang="en-US" b="0" i="0" dirty="0">
                          <a:latin typeface="+mj-lt"/>
                        </a:rPr>
                        <a:t>HCIO</a:t>
                      </a:r>
                      <a:r>
                        <a:rPr lang="en-US" b="0" i="0" baseline="-25000" dirty="0">
                          <a:latin typeface="+mj-lt"/>
                        </a:rPr>
                        <a:t>4</a:t>
                      </a:r>
                      <a:r>
                        <a:rPr lang="en-US" b="0" i="0" dirty="0">
                          <a:latin typeface="+mj-lt"/>
                        </a:rPr>
                        <a:t>(aq)</a:t>
                      </a:r>
                      <a:r>
                        <a:rPr lang="en-US" b="0" i="0" dirty="0">
                          <a:latin typeface="+mj-lt"/>
                          <a:ea typeface="Cambria Math" panose="02040503050406030204" pitchFamily="18" charset="0"/>
                        </a:rPr>
                        <a:t>→H</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(aq)+CIO</a:t>
                      </a:r>
                      <a:r>
                        <a:rPr lang="en-US" b="0" i="0" baseline="-25000" dirty="0">
                          <a:latin typeface="+mj-lt"/>
                          <a:ea typeface="Cambria Math" panose="02040503050406030204" pitchFamily="18" charset="0"/>
                        </a:rPr>
                        <a:t>4</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extLst>
                  <a:ext uri="{0D108BD9-81ED-4DB2-BD59-A6C34878D82A}">
                    <a16:rowId xmlns:a16="http://schemas.microsoft.com/office/drawing/2014/main" val="10006"/>
                  </a:ext>
                </a:extLst>
              </a:tr>
              <a:tr h="370840">
                <a:tc>
                  <a:txBody>
                    <a:bodyPr/>
                    <a:lstStyle/>
                    <a:p>
                      <a:pPr algn="ctr"/>
                      <a:r>
                        <a:rPr lang="en-US" sz="1800" b="0" i="0" u="none" strike="noStrike" kern="1200" baseline="0" dirty="0">
                          <a:solidFill>
                            <a:schemeClr val="dk1"/>
                          </a:solidFill>
                          <a:latin typeface="+mn-lt"/>
                          <a:ea typeface="+mn-ea"/>
                          <a:cs typeface="+mn-cs"/>
                        </a:rPr>
                        <a:t>Sulfuric acid*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tc>
                  <a:txBody>
                    <a:bodyPr/>
                    <a:lstStyle/>
                    <a:p>
                      <a:pPr algn="ctr"/>
                      <a:r>
                        <a:rPr lang="en-US" b="0" i="0" dirty="0">
                          <a:latin typeface="+mj-lt"/>
                        </a:rPr>
                        <a:t>H</a:t>
                      </a:r>
                      <a:r>
                        <a:rPr lang="en-US" b="0" i="0" baseline="-25000" dirty="0">
                          <a:latin typeface="+mj-lt"/>
                        </a:rPr>
                        <a:t>2</a:t>
                      </a:r>
                      <a:r>
                        <a:rPr lang="en-US" b="0" i="0" dirty="0">
                          <a:latin typeface="+mj-lt"/>
                        </a:rPr>
                        <a:t>SO</a:t>
                      </a:r>
                      <a:r>
                        <a:rPr lang="en-US" b="0" i="0" baseline="-25000" dirty="0">
                          <a:latin typeface="+mj-lt"/>
                        </a:rPr>
                        <a:t>4</a:t>
                      </a:r>
                      <a:r>
                        <a:rPr lang="en-US" b="0" i="0" dirty="0">
                          <a:latin typeface="+mj-lt"/>
                        </a:rPr>
                        <a:t>(aq)→</a:t>
                      </a:r>
                      <a:r>
                        <a:rPr lang="en-US" b="0" i="0" dirty="0">
                          <a:latin typeface="+mj-lt"/>
                          <a:ea typeface="Cambria Math" panose="02040503050406030204" pitchFamily="18" charset="0"/>
                        </a:rPr>
                        <a:t>H</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(aq)+HSO</a:t>
                      </a:r>
                      <a:r>
                        <a:rPr lang="en-US" b="0" i="0" baseline="-25000" dirty="0">
                          <a:latin typeface="+mj-lt"/>
                          <a:ea typeface="Cambria Math" panose="02040503050406030204" pitchFamily="18" charset="0"/>
                        </a:rPr>
                        <a:t>4</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extLst>
                  <a:ext uri="{0D108BD9-81ED-4DB2-BD59-A6C34878D82A}">
                    <a16:rowId xmlns:a16="http://schemas.microsoft.com/office/drawing/2014/main" val="10007"/>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tc>
                  <a:txBody>
                    <a:bodyPr/>
                    <a:lstStyle/>
                    <a:p>
                      <a:pPr algn="ctr"/>
                      <a:r>
                        <a:rPr lang="en-US" b="0" i="0" dirty="0">
                          <a:latin typeface="+mj-lt"/>
                        </a:rPr>
                        <a:t>HSO</a:t>
                      </a:r>
                      <a:r>
                        <a:rPr lang="en-US" b="0" i="0" baseline="-25000" dirty="0">
                          <a:latin typeface="+mj-lt"/>
                        </a:rPr>
                        <a:t>4</a:t>
                      </a:r>
                      <a:r>
                        <a:rPr lang="en-US" b="0" i="0" baseline="30000" dirty="0">
                          <a:latin typeface="+mj-lt"/>
                        </a:rPr>
                        <a:t>−</a:t>
                      </a:r>
                      <a:r>
                        <a:rPr lang="en-US" b="0" i="0" dirty="0">
                          <a:latin typeface="+mj-lt"/>
                        </a:rPr>
                        <a:t>(aq)</a:t>
                      </a:r>
                      <a:r>
                        <a:rPr lang="en-US" b="0" i="0" dirty="0">
                          <a:latin typeface="+mj-lt"/>
                          <a:ea typeface="Cambria Math" panose="02040503050406030204" pitchFamily="18" charset="0"/>
                        </a:rPr>
                        <a:t>⇆H</a:t>
                      </a:r>
                      <a:r>
                        <a:rPr lang="en-US" b="0" i="0" baseline="30000" dirty="0">
                          <a:latin typeface="+mj-lt"/>
                          <a:ea typeface="Cambria Math" panose="02040503050406030204" pitchFamily="18" charset="0"/>
                        </a:rPr>
                        <a:t>+</a:t>
                      </a:r>
                      <a:r>
                        <a:rPr lang="en-US" b="0" i="0" dirty="0">
                          <a:latin typeface="+mj-lt"/>
                          <a:ea typeface="Cambria Math" panose="02040503050406030204" pitchFamily="18" charset="0"/>
                        </a:rPr>
                        <a:t>(aq)+SO</a:t>
                      </a:r>
                      <a:r>
                        <a:rPr lang="en-US" b="0" i="0" baseline="-25000" dirty="0">
                          <a:latin typeface="+mj-lt"/>
                          <a:ea typeface="Cambria Math" panose="02040503050406030204" pitchFamily="18" charset="0"/>
                        </a:rPr>
                        <a:t>4</a:t>
                      </a:r>
                      <a:r>
                        <a:rPr lang="en-US" b="0" i="0" baseline="30000" dirty="0">
                          <a:latin typeface="+mj-lt"/>
                          <a:ea typeface="Cambria Math" panose="02040503050406030204" pitchFamily="18" charset="0"/>
                        </a:rPr>
                        <a:t>2−</a:t>
                      </a:r>
                      <a:r>
                        <a:rPr lang="en-US" b="0" i="0" dirty="0">
                          <a:latin typeface="+mj-lt"/>
                          <a:ea typeface="Cambria Math" panose="02040503050406030204" pitchFamily="18" charset="0"/>
                        </a:rPr>
                        <a:t>(aq)</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1253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4.1-1</a:t>
            </a:r>
            <a:endParaRPr lang="en-US" dirty="0"/>
          </a:p>
        </p:txBody>
      </p:sp>
      <p:sp>
        <p:nvSpPr>
          <p:cNvPr id="3" name="Content Placeholder 2"/>
          <p:cNvSpPr>
            <a:spLocks noGrp="1"/>
          </p:cNvSpPr>
          <p:nvPr>
            <p:ph idx="1"/>
          </p:nvPr>
        </p:nvSpPr>
        <p:spPr/>
        <p:txBody>
          <a:bodyPr/>
          <a:lstStyle/>
          <a:p>
            <a:pPr>
              <a:spcAft>
                <a:spcPts val="3400"/>
              </a:spcAft>
            </a:pPr>
            <a:r>
              <a:rPr lang="en-US" dirty="0"/>
              <a:t>Classify each of the following compounds as a nonelectrolyte, a weak electrolyte, or a strong electrolyte: </a:t>
            </a:r>
          </a:p>
          <a:p>
            <a:pPr marL="514350" indent="-514350">
              <a:buAutoNum type="alphaLcParenBoth"/>
            </a:pPr>
            <a:r>
              <a:rPr lang="en-US" dirty="0"/>
              <a:t>methanol (CH</a:t>
            </a:r>
            <a:r>
              <a:rPr lang="en-US" baseline="-25000" dirty="0"/>
              <a:t>3</a:t>
            </a:r>
            <a:r>
              <a:rPr lang="en-US" dirty="0"/>
              <a:t>OH)</a:t>
            </a:r>
          </a:p>
          <a:p>
            <a:pPr marL="514350" indent="-514350">
              <a:buAutoNum type="alphaLcParenBoth"/>
            </a:pPr>
            <a:r>
              <a:rPr lang="en-US" dirty="0"/>
              <a:t>sodium hydroxide (NaOH)</a:t>
            </a:r>
          </a:p>
          <a:p>
            <a:pPr marL="514350" indent="-514350">
              <a:buAutoNum type="alphaLcParenBoth"/>
            </a:pPr>
            <a:r>
              <a:rPr lang="en-US" dirty="0"/>
              <a:t>ethylamine (C</a:t>
            </a:r>
            <a:r>
              <a:rPr lang="en-US" baseline="-25000" dirty="0"/>
              <a:t>2</a:t>
            </a:r>
            <a:r>
              <a:rPr lang="en-US" dirty="0"/>
              <a:t>H</a:t>
            </a:r>
            <a:r>
              <a:rPr lang="en-US" baseline="-25000" dirty="0"/>
              <a:t>5</a:t>
            </a:r>
            <a:r>
              <a:rPr lang="en-US" dirty="0"/>
              <a:t>NH</a:t>
            </a:r>
            <a:r>
              <a:rPr lang="en-US" baseline="-25000" dirty="0"/>
              <a:t>2</a:t>
            </a:r>
            <a:r>
              <a:rPr lang="en-US" dirty="0"/>
              <a:t>)</a:t>
            </a:r>
          </a:p>
          <a:p>
            <a:pPr marL="514350" indent="-514350">
              <a:buAutoNum type="alphaLcParenBoth"/>
            </a:pPr>
            <a:r>
              <a:rPr lang="en-US" dirty="0"/>
              <a:t>hydrofluoric acid (HF) </a:t>
            </a:r>
          </a:p>
        </p:txBody>
      </p:sp>
    </p:spTree>
    <p:extLst>
      <p:ext uri="{BB962C8B-B14F-4D97-AF65-F5344CB8AC3E}">
        <p14:creationId xmlns:p14="http://schemas.microsoft.com/office/powerpoint/2010/main" val="116216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rgbClr val="FFFFFF"/>
                </a:solidFill>
              </a:rPr>
              <a:t>4.1-2</a:t>
            </a:r>
            <a:endParaRPr lang="en-US" dirty="0"/>
          </a:p>
        </p:txBody>
      </p:sp>
      <p:sp>
        <p:nvSpPr>
          <p:cNvPr id="3" name="Content Placeholder 2"/>
          <p:cNvSpPr>
            <a:spLocks noGrp="1"/>
          </p:cNvSpPr>
          <p:nvPr>
            <p:ph idx="1"/>
          </p:nvPr>
        </p:nvSpPr>
        <p:spPr>
          <a:xfrm>
            <a:off x="228600" y="1066800"/>
            <a:ext cx="8686800" cy="1066800"/>
          </a:xfrm>
        </p:spPr>
        <p:txBody>
          <a:bodyPr/>
          <a:lstStyle/>
          <a:p>
            <a:r>
              <a:rPr lang="en-US" b="1" dirty="0">
                <a:solidFill>
                  <a:srgbClr val="376092"/>
                </a:solidFill>
              </a:rPr>
              <a:t>Solution</a:t>
            </a:r>
          </a:p>
          <a:p>
            <a:r>
              <a:rPr lang="en-US" dirty="0">
                <a:solidFill>
                  <a:prstClr val="black"/>
                </a:solidFill>
              </a:rPr>
              <a:t>(a) methanol (CH</a:t>
            </a:r>
            <a:r>
              <a:rPr lang="en-US" baseline="-25000" dirty="0">
                <a:solidFill>
                  <a:prstClr val="black"/>
                </a:solidFill>
              </a:rPr>
              <a:t>3</a:t>
            </a:r>
            <a:r>
              <a:rPr lang="en-US" dirty="0">
                <a:solidFill>
                  <a:prstClr val="black"/>
                </a:solidFill>
              </a:rPr>
              <a:t>OH): nonelectrolyte</a:t>
            </a:r>
          </a:p>
        </p:txBody>
      </p:sp>
      <p:pic>
        <p:nvPicPr>
          <p:cNvPr id="10" name="Picture 3" descr="A flow chart classifying electrolytes is shown. Compounds are classified as molecular or ionic, acidic or basic, and strongly or weakly electrolytic."/>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2042530" y="2285999"/>
            <a:ext cx="5058941" cy="4297680"/>
          </a:xfrm>
        </p:spPr>
      </p:pic>
    </p:spTree>
    <p:extLst>
      <p:ext uri="{BB962C8B-B14F-4D97-AF65-F5344CB8AC3E}">
        <p14:creationId xmlns:p14="http://schemas.microsoft.com/office/powerpoint/2010/main" val="3453001895"/>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1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4490</TotalTime>
  <Words>3343</Words>
  <Application>Microsoft Office PowerPoint</Application>
  <PresentationFormat>On-screen Show (4:3)</PresentationFormat>
  <Paragraphs>381</Paragraphs>
  <Slides>62</Slides>
  <Notes>1</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62</vt:i4>
      </vt:variant>
    </vt:vector>
  </HeadingPairs>
  <TitlesOfParts>
    <vt:vector size="79" baseType="lpstr">
      <vt:lpstr>Arial</vt:lpstr>
      <vt:lpstr>ArumSans Bd</vt:lpstr>
      <vt:lpstr>ArumSans Bold</vt:lpstr>
      <vt:lpstr>ArumSans Regular</vt:lpstr>
      <vt:lpstr>Calibri</vt:lpstr>
      <vt:lpstr>Cambria Math</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Chemistry</vt:lpstr>
      <vt:lpstr>4.1 General Properties of Aqueous Solutions 1</vt:lpstr>
      <vt:lpstr>4.1 General Properties of Aqueous Solutions 2</vt:lpstr>
      <vt:lpstr>4.1 General Properties of Aqueous Solutions 3</vt:lpstr>
      <vt:lpstr>4.1 General Properties of Aqueous Solutions 4</vt:lpstr>
      <vt:lpstr>4.1 General Properties of Aqueous Solutions 5</vt:lpstr>
      <vt:lpstr>4.1 General Properties of Aqueous Solutions 6</vt:lpstr>
      <vt:lpstr>SAMPLE PROBLEM     4.1-1</vt:lpstr>
      <vt:lpstr>SAMPLE PROBLEM     4.1-2</vt:lpstr>
      <vt:lpstr>SAMPLE PROBLEM     4.1-3</vt:lpstr>
      <vt:lpstr>SAMPLE PROBLEM     4.1-4</vt:lpstr>
      <vt:lpstr>SAMPLE PROBLEM     4.1-5</vt:lpstr>
      <vt:lpstr>4.2 Precipitation Reactions 6</vt:lpstr>
      <vt:lpstr>4.2 Precipitation Reactions 7</vt:lpstr>
      <vt:lpstr>SAMPLE PROBLEM    4.3-1</vt:lpstr>
      <vt:lpstr>SAMPLE PROBLEM    4.3-2</vt:lpstr>
      <vt:lpstr>SAMPLE PROBLEM    4.3-3</vt:lpstr>
      <vt:lpstr>4.3 Acid-Base Reactions 1</vt:lpstr>
      <vt:lpstr>4.3 Acid-Base Reactions 2</vt:lpstr>
      <vt:lpstr>4.3 Acid-Base Reactions 3</vt:lpstr>
      <vt:lpstr>4.3 Acid-Base Reactions 4</vt:lpstr>
      <vt:lpstr>4.3  Acid-Base Reactions 8</vt:lpstr>
      <vt:lpstr>4.4      Oxidation-Reduction Reactions</vt:lpstr>
      <vt:lpstr>4.4 Oxidation-Reduction Reactions 1</vt:lpstr>
      <vt:lpstr>4.4 Oxidation-Reduction Reactions 2</vt:lpstr>
      <vt:lpstr>4.4 Oxidation-Reduction Reactions 3</vt:lpstr>
      <vt:lpstr>4.4 Oxidation-Reduction Reactions 4</vt:lpstr>
      <vt:lpstr>4.4 Oxidation-Reduction Reactions 5</vt:lpstr>
      <vt:lpstr>4.4 Oxidation-Reduction Reactions 6</vt:lpstr>
      <vt:lpstr>4.4 Oxidation-Reduction Reactions 7</vt:lpstr>
      <vt:lpstr>SAMPLE PROBLEM    4.5-1</vt:lpstr>
      <vt:lpstr>SAMPLE PROBLEM    4.5-2</vt:lpstr>
      <vt:lpstr>4.4 Oxidation-Reduction Reactions 9</vt:lpstr>
      <vt:lpstr>4.4 Oxidation-Reduction Reactions 10</vt:lpstr>
      <vt:lpstr>4.4 Oxidation-Reduction Reactions 11</vt:lpstr>
      <vt:lpstr>4.4 Oxidation-Reduction Reactions 12</vt:lpstr>
      <vt:lpstr>4.4 Oxidation-Reduction Reactions 13</vt:lpstr>
      <vt:lpstr>4.4 Oxidation-Reduction Reactions 14</vt:lpstr>
      <vt:lpstr>4.4 Oxidation-Reduction Reactions 15</vt:lpstr>
      <vt:lpstr>4.4 Oxidation-Reduction Reactions 16</vt:lpstr>
      <vt:lpstr>4.4 Oxidation-Reduction Reactions 17</vt:lpstr>
      <vt:lpstr>4.4 Oxidation-Reduction Reactions 18</vt:lpstr>
      <vt:lpstr>4.5 Concentration of Solutions 3</vt:lpstr>
      <vt:lpstr>SAMPLE PROBLEM    4.8(1)</vt:lpstr>
      <vt:lpstr>SAMPLE PROBLEM    4.8(2)</vt:lpstr>
      <vt:lpstr>4.5  Concentration of Solutions 4</vt:lpstr>
      <vt:lpstr>SAMPLE PROBLEM    4.9(1)</vt:lpstr>
      <vt:lpstr>SAMPLE PROBLEM    4.9(2)</vt:lpstr>
      <vt:lpstr>4.5 Concentration of Solutions 5</vt:lpstr>
      <vt:lpstr>SAMPLE PROBLEM   4.10(1)</vt:lpstr>
      <vt:lpstr>SAMPLE PROBLEM   4.10(2)</vt:lpstr>
      <vt:lpstr>SAMPLE PROBLEM   4.10(3)</vt:lpstr>
      <vt:lpstr>4.5 Concentration of Solutions 6</vt:lpstr>
      <vt:lpstr>4.6 Aqueous Reactions and Chemical Analysis 2</vt:lpstr>
      <vt:lpstr>4.6 Aqueous Reactions and Chemical Analysis 3</vt:lpstr>
      <vt:lpstr>4.6 Aqueous Reactions and Chemical Analysis 6</vt:lpstr>
      <vt:lpstr>SAMPLE PROBLEM   4.13(1)</vt:lpstr>
      <vt:lpstr>SAMPLE PROBLEM   4.13(2)</vt:lpstr>
      <vt:lpstr>SAMPLE PROBLEM   4.14(1)</vt:lpstr>
      <vt:lpstr>SAMPLE PROBLEM   4.14(2)</vt:lpstr>
      <vt:lpstr>SAMPLE PROBLEM   4.15(1)</vt:lpstr>
      <vt:lpstr>SAMPLE PROBLEM   4.15(2)</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Terrence P. Sherlock</cp:lastModifiedBy>
  <cp:revision>1115</cp:revision>
  <dcterms:created xsi:type="dcterms:W3CDTF">2017-12-05T17:18:18Z</dcterms:created>
  <dcterms:modified xsi:type="dcterms:W3CDTF">2019-07-26T21:07:23Z</dcterms:modified>
</cp:coreProperties>
</file>