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tif" ContentType="image/tif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6.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8.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859" r:id="rId2"/>
    <p:sldMasterId id="2147483744" r:id="rId3"/>
    <p:sldMasterId id="2147483780" r:id="rId4"/>
    <p:sldMasterId id="2147483838" r:id="rId5"/>
    <p:sldMasterId id="2147483713" r:id="rId6"/>
    <p:sldMasterId id="2147483674" r:id="rId7"/>
    <p:sldMasterId id="2147483897" r:id="rId8"/>
    <p:sldMasterId id="2147483960" r:id="rId9"/>
  </p:sldMasterIdLst>
  <p:notesMasterIdLst>
    <p:notesMasterId r:id="rId78"/>
  </p:notesMasterIdLst>
  <p:handoutMasterIdLst>
    <p:handoutMasterId r:id="rId79"/>
  </p:handoutMasterIdLst>
  <p:sldIdLst>
    <p:sldId id="273" r:id="rId10"/>
    <p:sldId id="325" r:id="rId11"/>
    <p:sldId id="326" r:id="rId12"/>
    <p:sldId id="327" r:id="rId13"/>
    <p:sldId id="331" r:id="rId14"/>
    <p:sldId id="346" r:id="rId15"/>
    <p:sldId id="405" r:id="rId16"/>
    <p:sldId id="334" r:id="rId17"/>
    <p:sldId id="333" r:id="rId18"/>
    <p:sldId id="407" r:id="rId19"/>
    <p:sldId id="408" r:id="rId20"/>
    <p:sldId id="409" r:id="rId21"/>
    <p:sldId id="342" r:id="rId22"/>
    <p:sldId id="343" r:id="rId23"/>
    <p:sldId id="344" r:id="rId24"/>
    <p:sldId id="345" r:id="rId25"/>
    <p:sldId id="353" r:id="rId26"/>
    <p:sldId id="354" r:id="rId27"/>
    <p:sldId id="355" r:id="rId28"/>
    <p:sldId id="414" r:id="rId29"/>
    <p:sldId id="347" r:id="rId30"/>
    <p:sldId id="349" r:id="rId31"/>
    <p:sldId id="371" r:id="rId32"/>
    <p:sldId id="373" r:id="rId33"/>
    <p:sldId id="377" r:id="rId34"/>
    <p:sldId id="378" r:id="rId35"/>
    <p:sldId id="379" r:id="rId36"/>
    <p:sldId id="380" r:id="rId37"/>
    <p:sldId id="394" r:id="rId38"/>
    <p:sldId id="396" r:id="rId39"/>
    <p:sldId id="416" r:id="rId40"/>
    <p:sldId id="417" r:id="rId41"/>
    <p:sldId id="418" r:id="rId42"/>
    <p:sldId id="419" r:id="rId43"/>
    <p:sldId id="420" r:id="rId44"/>
    <p:sldId id="391" r:id="rId45"/>
    <p:sldId id="376" r:id="rId46"/>
    <p:sldId id="392" r:id="rId47"/>
    <p:sldId id="393" r:id="rId48"/>
    <p:sldId id="395" r:id="rId49"/>
    <p:sldId id="397" r:id="rId50"/>
    <p:sldId id="421" r:id="rId51"/>
    <p:sldId id="422" r:id="rId52"/>
    <p:sldId id="423" r:id="rId53"/>
    <p:sldId id="424" r:id="rId54"/>
    <p:sldId id="425" r:id="rId55"/>
    <p:sldId id="426" r:id="rId56"/>
    <p:sldId id="427" r:id="rId57"/>
    <p:sldId id="428" r:id="rId58"/>
    <p:sldId id="429" r:id="rId59"/>
    <p:sldId id="434" r:id="rId60"/>
    <p:sldId id="435" r:id="rId61"/>
    <p:sldId id="436" r:id="rId62"/>
    <p:sldId id="437" r:id="rId63"/>
    <p:sldId id="438" r:id="rId64"/>
    <p:sldId id="439" r:id="rId65"/>
    <p:sldId id="440" r:id="rId66"/>
    <p:sldId id="441" r:id="rId67"/>
    <p:sldId id="442" r:id="rId68"/>
    <p:sldId id="443" r:id="rId69"/>
    <p:sldId id="444" r:id="rId70"/>
    <p:sldId id="445" r:id="rId71"/>
    <p:sldId id="446" r:id="rId72"/>
    <p:sldId id="447" r:id="rId73"/>
    <p:sldId id="450" r:id="rId74"/>
    <p:sldId id="451" r:id="rId75"/>
    <p:sldId id="452" r:id="rId76"/>
    <p:sldId id="453"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4662D401-0641-41B3-B687-DDF7A58DCDF3}">
          <p14:sldIdLst>
            <p14:sldId id="273"/>
            <p14:sldId id="325"/>
            <p14:sldId id="326"/>
            <p14:sldId id="327"/>
            <p14:sldId id="331"/>
            <p14:sldId id="346"/>
            <p14:sldId id="405"/>
            <p14:sldId id="334"/>
            <p14:sldId id="333"/>
            <p14:sldId id="407"/>
            <p14:sldId id="408"/>
            <p14:sldId id="409"/>
            <p14:sldId id="342"/>
            <p14:sldId id="343"/>
            <p14:sldId id="344"/>
            <p14:sldId id="345"/>
            <p14:sldId id="353"/>
            <p14:sldId id="354"/>
            <p14:sldId id="355"/>
            <p14:sldId id="414"/>
            <p14:sldId id="347"/>
            <p14:sldId id="349"/>
            <p14:sldId id="371"/>
            <p14:sldId id="373"/>
            <p14:sldId id="377"/>
            <p14:sldId id="378"/>
            <p14:sldId id="379"/>
            <p14:sldId id="380"/>
            <p14:sldId id="394"/>
            <p14:sldId id="396"/>
            <p14:sldId id="416"/>
            <p14:sldId id="417"/>
            <p14:sldId id="418"/>
            <p14:sldId id="419"/>
            <p14:sldId id="420"/>
            <p14:sldId id="391"/>
            <p14:sldId id="376"/>
            <p14:sldId id="392"/>
            <p14:sldId id="393"/>
            <p14:sldId id="395"/>
            <p14:sldId id="397"/>
            <p14:sldId id="421"/>
            <p14:sldId id="422"/>
            <p14:sldId id="423"/>
            <p14:sldId id="424"/>
            <p14:sldId id="425"/>
            <p14:sldId id="426"/>
            <p14:sldId id="427"/>
            <p14:sldId id="428"/>
            <p14:sldId id="429"/>
            <p14:sldId id="434"/>
            <p14:sldId id="435"/>
            <p14:sldId id="436"/>
            <p14:sldId id="437"/>
            <p14:sldId id="438"/>
            <p14:sldId id="439"/>
            <p14:sldId id="440"/>
            <p14:sldId id="441"/>
            <p14:sldId id="442"/>
            <p14:sldId id="443"/>
            <p14:sldId id="444"/>
            <p14:sldId id="445"/>
            <p14:sldId id="446"/>
            <p14:sldId id="447"/>
            <p14:sldId id="450"/>
            <p14:sldId id="451"/>
            <p14:sldId id="452"/>
            <p14:sldId id="453"/>
          </p14:sldIdLst>
        </p14:section>
        <p14:section name="Appendix: Image Descriptions for Unsighted Students" id="{F75E8F0D-AAAB-4B6C-99D8-3CF9558F1952}">
          <p14:sldIdLst/>
        </p14:section>
      </p14:sectionLst>
    </p:ext>
    <p:ext uri="{EFAFB233-063F-42B5-8137-9DF3F51BA10A}">
      <p15:sldGuideLst xmlns:p15="http://schemas.microsoft.com/office/powerpoint/2012/main">
        <p15:guide id="1" orient="horz" pos="3408">
          <p15:clr>
            <a:srgbClr val="A4A3A4"/>
          </p15:clr>
        </p15:guide>
        <p15:guide id="2" orient="horz" pos="3600">
          <p15:clr>
            <a:srgbClr val="A4A3A4"/>
          </p15:clr>
        </p15:guide>
        <p15:guide id="3" orient="horz" pos="912" userDrawn="1">
          <p15:clr>
            <a:srgbClr val="A4A3A4"/>
          </p15:clr>
        </p15:guide>
        <p15:guide id="4" orient="horz" pos="3360">
          <p15:clr>
            <a:srgbClr val="A4A3A4"/>
          </p15:clr>
        </p15:guide>
        <p15:guide id="5" pos="5616">
          <p15:clr>
            <a:srgbClr val="A4A3A4"/>
          </p15:clr>
        </p15:guide>
        <p15:guide id="6" pos="43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638E"/>
    <a:srgbClr val="B60000"/>
    <a:srgbClr val="E2D5EA"/>
    <a:srgbClr val="C6E3FA"/>
    <a:srgbClr val="FFF799"/>
    <a:srgbClr val="376092"/>
    <a:srgbClr val="F3F3F4"/>
    <a:srgbClr val="E2E3E4"/>
    <a:srgbClr val="5E5F61"/>
    <a:srgbClr val="6A6A6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149" autoAdjust="0"/>
    <p:restoredTop sz="95706" autoAdjust="0"/>
  </p:normalViewPr>
  <p:slideViewPr>
    <p:cSldViewPr>
      <p:cViewPr varScale="1">
        <p:scale>
          <a:sx n="86" d="100"/>
          <a:sy n="86" d="100"/>
        </p:scale>
        <p:origin x="1378" y="62"/>
      </p:cViewPr>
      <p:guideLst>
        <p:guide orient="horz" pos="3408"/>
        <p:guide orient="horz" pos="3600"/>
        <p:guide orient="horz" pos="912"/>
        <p:guide orient="horz" pos="3360"/>
        <p:guide pos="5616"/>
        <p:guide pos="4320"/>
      </p:guideLst>
    </p:cSldViewPr>
  </p:slideViewPr>
  <p:outlineViewPr>
    <p:cViewPr>
      <p:scale>
        <a:sx n="33" d="100"/>
        <a:sy n="33" d="100"/>
      </p:scale>
      <p:origin x="0" y="-1500"/>
    </p:cViewPr>
  </p:outlineViewPr>
  <p:notesTextViewPr>
    <p:cViewPr>
      <p:scale>
        <a:sx n="100" d="100"/>
        <a:sy n="100" d="100"/>
      </p:scale>
      <p:origin x="0" y="0"/>
    </p:cViewPr>
  </p:notesTextViewPr>
  <p:sorterViewPr>
    <p:cViewPr>
      <p:scale>
        <a:sx n="130" d="100"/>
        <a:sy n="130" d="100"/>
      </p:scale>
      <p:origin x="0" y="-25632"/>
    </p:cViewPr>
  </p:sorterViewPr>
  <p:notesViewPr>
    <p:cSldViewPr>
      <p:cViewPr varScale="1">
        <p:scale>
          <a:sx n="73" d="100"/>
          <a:sy n="73" d="100"/>
        </p:scale>
        <p:origin x="199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16" Type="http://schemas.openxmlformats.org/officeDocument/2006/relationships/slide" Target="slides/slide7.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2.xml"/><Relationship Id="rId82" Type="http://schemas.openxmlformats.org/officeDocument/2006/relationships/theme" Target="theme/theme1.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slide" Target="slides/slide60.xml"/><Relationship Id="rId77" Type="http://schemas.openxmlformats.org/officeDocument/2006/relationships/slide" Target="slides/slide68.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slide" Target="slides/slide58.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slide" Target="slides/slide61.xml"/><Relationship Id="rId75" Type="http://schemas.openxmlformats.org/officeDocument/2006/relationships/slide" Target="slides/slide66.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7" Type="http://schemas.openxmlformats.org/officeDocument/2006/relationships/slideMaster" Target="slideMasters/slideMaster7.xml"/><Relationship Id="rId71" Type="http://schemas.openxmlformats.org/officeDocument/2006/relationships/slide" Target="slides/slide62.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24CCBF-31CF-4FCA-A5B4-50142834420A}" type="datetimeFigureOut">
              <a:rPr lang="en-US" smtClean="0"/>
              <a:t>7/26/2019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895618-5249-4F12-80E4-2F3A0FD18481}" type="slidenum">
              <a:rPr lang="en-US" smtClean="0"/>
              <a:t>‹#›</a:t>
            </a:fld>
            <a:endParaRPr lang="en-US"/>
          </a:p>
        </p:txBody>
      </p:sp>
    </p:spTree>
    <p:extLst>
      <p:ext uri="{BB962C8B-B14F-4D97-AF65-F5344CB8AC3E}">
        <p14:creationId xmlns:p14="http://schemas.microsoft.com/office/powerpoint/2010/main" val="47211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4B720-C9F6-4BFC-BC5C-B1B8D70204DA}" type="datetimeFigureOut">
              <a:rPr lang="en-US" smtClean="0"/>
              <a:t>7/26/2019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003D02-7E89-4EBF-B123-9C334E1BFEF7}" type="slidenum">
              <a:rPr lang="en-US" smtClean="0"/>
              <a:t>‹#›</a:t>
            </a:fld>
            <a:endParaRPr lang="en-US"/>
          </a:p>
        </p:txBody>
      </p:sp>
    </p:spTree>
    <p:extLst>
      <p:ext uri="{BB962C8B-B14F-4D97-AF65-F5344CB8AC3E}">
        <p14:creationId xmlns:p14="http://schemas.microsoft.com/office/powerpoint/2010/main" val="618904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003D02-7E89-4EBF-B123-9C334E1BFEF7}" type="slidenum">
              <a:rPr lang="en-US" smtClean="0"/>
              <a:t>1</a:t>
            </a:fld>
            <a:endParaRPr lang="en-US"/>
          </a:p>
        </p:txBody>
      </p:sp>
    </p:spTree>
    <p:extLst>
      <p:ext uri="{BB962C8B-B14F-4D97-AF65-F5344CB8AC3E}">
        <p14:creationId xmlns:p14="http://schemas.microsoft.com/office/powerpoint/2010/main" val="2706450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1560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hite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ite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hite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ite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marL="0" indent="0">
              <a:spcAft>
                <a:spcPts val="800"/>
              </a:spcAft>
              <a:buFont typeface="Arial" panose="020B0604020202020204" pitchFamily="34" charset="0"/>
              <a:buNone/>
              <a:defRPr sz="2400"/>
            </a:lvl1pPr>
            <a:lvl2pPr marL="742950" indent="-285750">
              <a:spcAft>
                <a:spcPts val="800"/>
              </a:spcAft>
              <a:buFont typeface="Arial" panose="020B0604020202020204" pitchFamily="34" charset="0"/>
              <a:buChar char="•"/>
              <a:defRPr sz="2000"/>
            </a:lvl2pPr>
            <a:lvl3pPr marL="1143000" indent="-228600">
              <a:spcAft>
                <a:spcPts val="800"/>
              </a:spcAft>
              <a:buFont typeface="Arial" panose="020B0604020202020204" pitchFamily="34" charset="0"/>
              <a:buChar char="•"/>
              <a:defRPr sz="1800"/>
            </a:lvl3pPr>
            <a:lvl4pPr marL="1600200" indent="-228600">
              <a:spcAft>
                <a:spcPts val="800"/>
              </a:spcAft>
              <a:buFont typeface="Arial" panose="020B0604020202020204" pitchFamily="34" charset="0"/>
              <a:buChar char="•"/>
              <a:defRPr sz="1600"/>
            </a:lvl4pPr>
            <a:lvl5pPr marL="2057400" indent="-22860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7" hasCustomPrompt="1"/>
          </p:nvPr>
        </p:nvSpPr>
        <p:spPr>
          <a:xfrm>
            <a:off x="3465912" y="6605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562023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Bar-12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159416" y="1066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159416" y="19812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p:cNvSpPr>
            <a:spLocks noGrp="1"/>
          </p:cNvSpPr>
          <p:nvPr>
            <p:ph sz="quarter" idx="14"/>
          </p:nvPr>
        </p:nvSpPr>
        <p:spPr>
          <a:xfrm>
            <a:off x="159416" y="28956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159416" y="38100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159416" y="47244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6"/>
          <p:cNvSpPr>
            <a:spLocks noGrp="1"/>
          </p:cNvSpPr>
          <p:nvPr>
            <p:ph sz="quarter" idx="11"/>
          </p:nvPr>
        </p:nvSpPr>
        <p:spPr>
          <a:xfrm>
            <a:off x="159416" y="5638800"/>
            <a:ext cx="4114800" cy="82296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7"/>
          <p:cNvSpPr>
            <a:spLocks noGrp="1"/>
          </p:cNvSpPr>
          <p:nvPr>
            <p:ph sz="quarter" idx="18"/>
          </p:nvPr>
        </p:nvSpPr>
        <p:spPr>
          <a:xfrm>
            <a:off x="4800600" y="1066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dirty="0"/>
              <a:t>Click to edit Master text styles</a:t>
            </a:r>
          </a:p>
          <a:p>
            <a:pPr marL="800100" lvl="1" indent="-342900">
              <a:spcAft>
                <a:spcPts val="800"/>
              </a:spcAft>
              <a:buFont typeface="Arial" panose="020B0604020202020204" pitchFamily="34" charset="0"/>
              <a:buChar char="•"/>
            </a:pPr>
            <a:r>
              <a:rPr lang="en-US" dirty="0"/>
              <a:t>Second level</a:t>
            </a:r>
          </a:p>
          <a:p>
            <a:pPr marL="1200150" lvl="2" indent="-285750">
              <a:spcAft>
                <a:spcPts val="800"/>
              </a:spcAft>
              <a:buFont typeface="Arial" panose="020B0604020202020204" pitchFamily="34" charset="0"/>
            </a:pPr>
            <a:r>
              <a:rPr lang="en-US" dirty="0"/>
              <a:t>Third level</a:t>
            </a:r>
          </a:p>
          <a:p>
            <a:pPr marL="1657350" lvl="3" indent="-285750">
              <a:spcAft>
                <a:spcPts val="800"/>
              </a:spcAft>
              <a:buFont typeface="Arial" panose="020B0604020202020204" pitchFamily="34" charset="0"/>
              <a:buChar char="•"/>
            </a:pPr>
            <a:r>
              <a:rPr lang="en-US" dirty="0"/>
              <a:t>Fourth level</a:t>
            </a:r>
          </a:p>
          <a:p>
            <a:pPr marL="2114550" lvl="4" indent="-285750">
              <a:spcAft>
                <a:spcPts val="800"/>
              </a:spcAft>
              <a:buFont typeface="Arial" panose="020B0604020202020204" pitchFamily="34" charset="0"/>
              <a:buChar char="•"/>
            </a:pPr>
            <a:r>
              <a:rPr lang="en-US" dirty="0"/>
              <a:t>Fifth level</a:t>
            </a:r>
          </a:p>
        </p:txBody>
      </p:sp>
      <p:sp>
        <p:nvSpPr>
          <p:cNvPr id="19" name="Content Placeholder 8"/>
          <p:cNvSpPr>
            <a:spLocks noGrp="1"/>
          </p:cNvSpPr>
          <p:nvPr>
            <p:ph sz="quarter" idx="19"/>
          </p:nvPr>
        </p:nvSpPr>
        <p:spPr>
          <a:xfrm>
            <a:off x="4800600" y="19812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1" name="Content Placeholder 9"/>
          <p:cNvSpPr>
            <a:spLocks noGrp="1"/>
          </p:cNvSpPr>
          <p:nvPr>
            <p:ph sz="quarter" idx="20"/>
          </p:nvPr>
        </p:nvSpPr>
        <p:spPr>
          <a:xfrm>
            <a:off x="4800600" y="28956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3" name="Content Placeholder 10"/>
          <p:cNvSpPr>
            <a:spLocks noGrp="1"/>
          </p:cNvSpPr>
          <p:nvPr>
            <p:ph sz="quarter" idx="21"/>
          </p:nvPr>
        </p:nvSpPr>
        <p:spPr>
          <a:xfrm>
            <a:off x="4800600" y="38100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5" name="Content Placeholder 11"/>
          <p:cNvSpPr>
            <a:spLocks noGrp="1"/>
          </p:cNvSpPr>
          <p:nvPr>
            <p:ph sz="quarter" idx="22"/>
          </p:nvPr>
        </p:nvSpPr>
        <p:spPr>
          <a:xfrm>
            <a:off x="4800600" y="47244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27" name="Content Placeholder 12"/>
          <p:cNvSpPr>
            <a:spLocks noGrp="1"/>
          </p:cNvSpPr>
          <p:nvPr>
            <p:ph sz="quarter" idx="23"/>
          </p:nvPr>
        </p:nvSpPr>
        <p:spPr>
          <a:xfrm>
            <a:off x="4800600" y="5638800"/>
            <a:ext cx="4114800" cy="822960"/>
          </a:xfrm>
          <a:prstGeom prst="rect">
            <a:avLst/>
          </a:prstGeom>
        </p:spPr>
        <p:txBody>
          <a:bodyPr/>
          <a:lstStyle>
            <a:lvl1pPr>
              <a:defRPr lang="en-US" sz="2400" smtClean="0"/>
            </a:lvl1pPr>
            <a:lvl2pPr>
              <a:defRPr lang="en-US" sz="2000" smtClean="0"/>
            </a:lvl2pPr>
            <a:lvl3pPr>
              <a:defRPr lang="en-US" sz="1800" smtClean="0"/>
            </a:lvl3pPr>
            <a:lvl4pPr>
              <a:defRPr lang="en-US" sz="1600" smtClean="0"/>
            </a:lvl4pPr>
            <a:lvl5pPr>
              <a:defRPr lang="en-US" sz="1600"/>
            </a:lvl5pPr>
          </a:lstStyle>
          <a:p>
            <a:pPr marL="0" lvl="0" indent="0">
              <a:spcAft>
                <a:spcPts val="800"/>
              </a:spcAft>
              <a:buFont typeface="Arial" panose="020B0604020202020204" pitchFamily="34" charset="0"/>
              <a:buNone/>
            </a:pPr>
            <a:r>
              <a:rPr lang="en-US"/>
              <a:t>Click to edit Master text styles</a:t>
            </a:r>
          </a:p>
          <a:p>
            <a:pPr marL="800100" lvl="1" indent="-342900">
              <a:spcAft>
                <a:spcPts val="800"/>
              </a:spcAft>
              <a:buFont typeface="Arial" panose="020B0604020202020204" pitchFamily="34" charset="0"/>
              <a:buChar char="•"/>
            </a:pPr>
            <a:r>
              <a:rPr lang="en-US"/>
              <a:t>Second level</a:t>
            </a:r>
          </a:p>
          <a:p>
            <a:pPr marL="1200150" lvl="2" indent="-285750">
              <a:spcAft>
                <a:spcPts val="800"/>
              </a:spcAft>
              <a:buFont typeface="Arial" panose="020B0604020202020204" pitchFamily="34" charset="0"/>
            </a:pPr>
            <a:r>
              <a:rPr lang="en-US"/>
              <a:t>Third level</a:t>
            </a:r>
          </a:p>
          <a:p>
            <a:pPr marL="1657350" lvl="3" indent="-285750">
              <a:spcAft>
                <a:spcPts val="800"/>
              </a:spcAft>
              <a:buFont typeface="Arial" panose="020B0604020202020204" pitchFamily="34" charset="0"/>
              <a:buChar char="•"/>
            </a:pPr>
            <a:r>
              <a:rPr lang="en-US"/>
              <a:t>Fourth level</a:t>
            </a:r>
          </a:p>
          <a:p>
            <a:pPr marL="2114550" lvl="4" indent="-285750">
              <a:spcAft>
                <a:spcPts val="800"/>
              </a:spcAft>
              <a:buFont typeface="Arial" panose="020B0604020202020204" pitchFamily="34" charset="0"/>
              <a:buChar char="•"/>
            </a:pPr>
            <a:r>
              <a:rPr lang="en-US"/>
              <a:t>Fifth level</a:t>
            </a:r>
          </a:p>
        </p:txBody>
      </p:sp>
      <p:sp>
        <p:nvSpPr>
          <p:cNvPr id="13" name="Jump Link"/>
          <p:cNvSpPr>
            <a:spLocks noGrp="1"/>
          </p:cNvSpPr>
          <p:nvPr>
            <p:ph type="body" sz="quarter" idx="17" hasCustomPrompt="1"/>
          </p:nvPr>
        </p:nvSpPr>
        <p:spPr>
          <a:xfrm>
            <a:off x="3467512"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1" name="Photo Credit"/>
          <p:cNvSpPr>
            <a:spLocks noGrp="1"/>
          </p:cNvSpPr>
          <p:nvPr>
            <p:ph type="body" sz="quarter" idx="16"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980540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1187976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5612"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Jump Link"/>
          <p:cNvSpPr>
            <a:spLocks noGrp="1"/>
          </p:cNvSpPr>
          <p:nvPr>
            <p:ph type="body" sz="quarter" idx="17" hasCustomPrompt="1"/>
          </p:nvPr>
        </p:nvSpPr>
        <p:spPr>
          <a:xfrm>
            <a:off x="3465912" y="65532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87407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124200" y="3429000"/>
            <a:ext cx="6019800" cy="1752600"/>
          </a:xfrm>
          <a:prstGeom prst="rect">
            <a:avLst/>
          </a:prstGeom>
          <a:solidFill>
            <a:srgbClr val="5252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276600" y="35052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276600" y="4190999"/>
            <a:ext cx="5699760" cy="914400"/>
          </a:xfrm>
          <a:prstGeom prst="rect">
            <a:avLst/>
          </a:prstGeom>
        </p:spPr>
        <p:txBody>
          <a:bodyPr/>
          <a:lstStyle>
            <a:lvl1pPr marL="0" indent="0" algn="r">
              <a:buNone/>
              <a:defRPr sz="2800" b="0">
                <a:solidFill>
                  <a:schemeClr val="bg1"/>
                </a:solidFill>
                <a:latin typeface="+mj-lt"/>
              </a:defRPr>
            </a:lvl1pPr>
            <a:lvl2pPr marL="457200" indent="0" algn="r">
              <a:buNone/>
              <a:defRPr sz="2400" b="0">
                <a:solidFill>
                  <a:schemeClr val="bg1"/>
                </a:solidFill>
                <a:latin typeface="ArumSans Bd" panose="020B0B04010000020C00" pitchFamily="34" charset="0"/>
              </a:defRPr>
            </a:lvl2pPr>
            <a:lvl3pPr marL="914400" indent="0" algn="r">
              <a:buNone/>
              <a:defRPr sz="2400" b="0">
                <a:solidFill>
                  <a:schemeClr val="bg1"/>
                </a:solidFill>
                <a:latin typeface="ArumSans Bd" panose="020B0B04010000020C00" pitchFamily="34" charset="0"/>
              </a:defRPr>
            </a:lvl3pPr>
            <a:lvl4pPr marL="1371600" indent="0" algn="r">
              <a:buNone/>
              <a:defRPr sz="2400" b="0">
                <a:solidFill>
                  <a:schemeClr val="bg1"/>
                </a:solidFill>
                <a:latin typeface="ArumSans Bd" panose="020B0B04010000020C00" pitchFamily="34" charset="0"/>
              </a:defRPr>
            </a:lvl4pPr>
            <a:lvl5pPr marL="1828800" indent="0" algn="r">
              <a:buNone/>
              <a:defRPr sz="2400" b="0">
                <a:solidFill>
                  <a:schemeClr val="bg1"/>
                </a:solidFill>
                <a:latin typeface="ArumSans Bd" panose="020B0B04010000020C00" pitchFamily="34" charset="0"/>
              </a:defRPr>
            </a:lvl5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10" name="Content Placeholder 7"/>
          <p:cNvSpPr>
            <a:spLocks noGrp="1"/>
          </p:cNvSpPr>
          <p:nvPr>
            <p:ph sz="quarter" idx="13"/>
          </p:nvPr>
        </p:nvSpPr>
        <p:spPr>
          <a:xfrm>
            <a:off x="0" y="6771640"/>
            <a:ext cx="9144000" cy="91440"/>
          </a:xfrm>
          <a:prstGeom prst="rect">
            <a:avLst/>
          </a:prstGeom>
        </p:spPr>
        <p:txBody>
          <a:bodyPr lIns="45720" rIns="45720" anchor="ctr"/>
          <a:lstStyle>
            <a:lvl1pPr algn="l">
              <a:defRPr sz="800">
                <a:solidFill>
                  <a:srgbClr val="6A6A6A"/>
                </a:solidFill>
              </a:defRPr>
            </a:lvl1pPr>
          </a:lstStyle>
          <a:p>
            <a:pPr lvl="0"/>
            <a:r>
              <a:rPr lang="en-US" dirty="0"/>
              <a:t>Click to edit Master text styles</a:t>
            </a:r>
          </a:p>
        </p:txBody>
      </p:sp>
    </p:spTree>
    <p:extLst>
      <p:ext uri="{BB962C8B-B14F-4D97-AF65-F5344CB8AC3E}">
        <p14:creationId xmlns:p14="http://schemas.microsoft.com/office/powerpoint/2010/main" val="34806866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Jump Link"/>
          <p:cNvSpPr>
            <a:spLocks noGrp="1"/>
          </p:cNvSpPr>
          <p:nvPr>
            <p:ph type="body" sz="quarter" idx="17" hasCustomPrompt="1"/>
          </p:nvPr>
        </p:nvSpPr>
        <p:spPr>
          <a:xfrm>
            <a:off x="3465912" y="601980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5873770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Jump Link"/>
          <p:cNvSpPr>
            <a:spLocks noGrp="1"/>
          </p:cNvSpPr>
          <p:nvPr>
            <p:ph type="body" sz="quarter" idx="13" hasCustomPrompt="1"/>
          </p:nvPr>
        </p:nvSpPr>
        <p:spPr>
          <a:xfrm>
            <a:off x="4999894"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97504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488875"/>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91004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Jump Link"/>
          <p:cNvSpPr>
            <a:spLocks noGrp="1"/>
          </p:cNvSpPr>
          <p:nvPr>
            <p:ph type="body" sz="quarter" idx="12" hasCustomPrompt="1"/>
          </p:nvPr>
        </p:nvSpPr>
        <p:spPr>
          <a:xfrm>
            <a:off x="3357063" y="510540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26611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RedBar-Title and Content">
    <p:spTree>
      <p:nvGrpSpPr>
        <p:cNvPr id="1" name=""/>
        <p:cNvGrpSpPr/>
        <p:nvPr/>
      </p:nvGrpSpPr>
      <p:grpSpPr>
        <a:xfrm>
          <a:off x="0" y="0"/>
          <a:ext cx="0" cy="0"/>
          <a:chOff x="0" y="0"/>
          <a:chExt cx="0" cy="0"/>
        </a:xfrm>
      </p:grpSpPr>
      <p:grpSp>
        <p:nvGrpSpPr>
          <p:cNvPr id="7" name="Group 6"/>
          <p:cNvGrpSpPr/>
          <p:nvPr userDrawn="1"/>
        </p:nvGrpSpPr>
        <p:grpSpPr>
          <a:xfrm>
            <a:off x="0" y="0"/>
            <a:ext cx="2146742" cy="1143000"/>
            <a:chOff x="0" y="0"/>
            <a:chExt cx="2146742" cy="1143000"/>
          </a:xfrm>
        </p:grpSpPr>
        <p:sp>
          <p:nvSpPr>
            <p:cNvPr id="10" name="Rectangle 9"/>
            <p:cNvSpPr/>
            <p:nvPr/>
          </p:nvSpPr>
          <p:spPr>
            <a:xfrm>
              <a:off x="0" y="0"/>
              <a:ext cx="354518" cy="1143000"/>
            </a:xfrm>
            <a:prstGeom prst="rect">
              <a:avLst/>
            </a:prstGeom>
            <a:solidFill>
              <a:srgbClr val="4F74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p:cNvGrpSpPr/>
            <p:nvPr/>
          </p:nvGrpSpPr>
          <p:grpSpPr>
            <a:xfrm>
              <a:off x="125918" y="152400"/>
              <a:ext cx="2020824" cy="846385"/>
              <a:chOff x="265176" y="405825"/>
              <a:chExt cx="2020824" cy="846385"/>
            </a:xfrm>
            <a:effectLst>
              <a:outerShdw blurRad="50800" dist="88900" dir="2700000" algn="tl" rotWithShape="0">
                <a:prstClr val="black">
                  <a:alpha val="23000"/>
                </a:prstClr>
              </a:outerShdw>
            </a:effectLst>
          </p:grpSpPr>
          <p:sp>
            <p:nvSpPr>
              <p:cNvPr id="12" name="Rectangle 11"/>
              <p:cNvSpPr/>
              <p:nvPr userDrawn="1"/>
            </p:nvSpPr>
            <p:spPr>
              <a:xfrm>
                <a:off x="266700" y="405825"/>
                <a:ext cx="2019300" cy="584775"/>
              </a:xfrm>
              <a:prstGeom prst="rect">
                <a:avLst/>
              </a:prstGeom>
              <a:solidFill>
                <a:srgbClr val="CE1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Triangle 12"/>
              <p:cNvSpPr/>
              <p:nvPr userDrawn="1"/>
            </p:nvSpPr>
            <p:spPr>
              <a:xfrm flipH="1" flipV="1">
                <a:off x="265176" y="990600"/>
                <a:ext cx="228600" cy="261610"/>
              </a:xfrm>
              <a:prstGeom prst="rtTriangle">
                <a:avLst/>
              </a:prstGeom>
              <a:solidFill>
                <a:srgbClr val="9101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 name="Slide Title"/>
          <p:cNvSpPr>
            <a:spLocks noGrp="1"/>
          </p:cNvSpPr>
          <p:nvPr>
            <p:ph type="title" hasCustomPrompt="1"/>
          </p:nvPr>
        </p:nvSpPr>
        <p:spPr>
          <a:xfrm>
            <a:off x="57150" y="212725"/>
            <a:ext cx="2926080" cy="457200"/>
          </a:xfrm>
          <a:prstGeom prst="rect">
            <a:avLst/>
          </a:prstGeom>
        </p:spPr>
        <p:txBody>
          <a:bodyPr anchor="ctr"/>
          <a:lstStyle>
            <a:lvl1pPr marL="0" indent="0" algn="l">
              <a:lnSpc>
                <a:spcPct val="90000"/>
              </a:lnSpc>
              <a:buFont typeface="Arial" panose="020B0604020202020204" pitchFamily="34" charset="0"/>
              <a:buNone/>
              <a:defRPr sz="3200" b="0">
                <a:solidFill>
                  <a:schemeClr val="bg1"/>
                </a:solidFill>
                <a:latin typeface="Arial" panose="020B0604020202020204" pitchFamily="34" charset="0"/>
                <a:cs typeface="Arial" panose="020B0604020202020204" pitchFamily="34" charset="0"/>
              </a:defRPr>
            </a:lvl1pPr>
          </a:lstStyle>
          <a:p>
            <a:r>
              <a:rPr lang="en-US" dirty="0"/>
              <a:t>CHAPTER  </a:t>
            </a:r>
          </a:p>
        </p:txBody>
      </p:sp>
      <p:sp>
        <p:nvSpPr>
          <p:cNvPr id="3" name="Content Placeholder 1"/>
          <p:cNvSpPr>
            <a:spLocks noGrp="1"/>
          </p:cNvSpPr>
          <p:nvPr>
            <p:ph idx="1" hasCustomPrompt="1"/>
          </p:nvPr>
        </p:nvSpPr>
        <p:spPr>
          <a:xfrm>
            <a:off x="3230880" y="0"/>
            <a:ext cx="5852160" cy="1143000"/>
          </a:xfrm>
          <a:prstGeom prst="rect">
            <a:avLst/>
          </a:prstGeom>
        </p:spPr>
        <p:txBody>
          <a:bodyPr/>
          <a:lstStyle>
            <a:lvl1pPr marL="0" indent="0">
              <a:spcBef>
                <a:spcPts val="600"/>
              </a:spcBef>
              <a:spcAft>
                <a:spcPts val="600"/>
              </a:spcAft>
              <a:buFont typeface="Arial" panose="020B0604020202020204" pitchFamily="34" charset="0"/>
              <a:buNone/>
              <a:defRPr sz="3200">
                <a:latin typeface="Arial" panose="020B0604020202020204" pitchFamily="34" charset="0"/>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quarter" idx="10"/>
          </p:nvPr>
        </p:nvSpPr>
        <p:spPr>
          <a:xfrm>
            <a:off x="457200" y="1828800"/>
            <a:ext cx="8229600" cy="4648200"/>
          </a:xfrm>
          <a:prstGeom prst="rect">
            <a:avLst/>
          </a:prstGeom>
        </p:spPr>
        <p:txBody>
          <a:bodyPr/>
          <a:lstStyle>
            <a:lvl1pPr marL="0" indent="0">
              <a:buNone/>
              <a:defRPr/>
            </a:lvl1pPr>
          </a:lstStyle>
          <a:p>
            <a:pPr lvl="0"/>
            <a:r>
              <a:rPr lang="en-US" dirty="0"/>
              <a:t>Edit Master text styles</a:t>
            </a:r>
          </a:p>
        </p:txBody>
      </p:sp>
    </p:spTree>
    <p:extLst>
      <p:ext uri="{BB962C8B-B14F-4D97-AF65-F5344CB8AC3E}">
        <p14:creationId xmlns:p14="http://schemas.microsoft.com/office/powerpoint/2010/main" val="3940389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Red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228600" y="2133600"/>
            <a:ext cx="8686800" cy="2286000"/>
          </a:xfrm>
          <a:prstGeom prst="rect">
            <a:avLst/>
          </a:prstGeom>
        </p:spPr>
        <p:txBody>
          <a:bodyPr anchor="ctr"/>
          <a:lstStyle>
            <a:lvl1pPr marL="0" indent="0" algn="ctr">
              <a:lnSpc>
                <a:spcPct val="100000"/>
              </a:lnSpc>
              <a:buFont typeface="Arial" panose="020B0604020202020204" pitchFamily="34" charset="0"/>
              <a:buNone/>
              <a:defRPr sz="4800" b="1">
                <a:solidFill>
                  <a:srgbClr val="B60000"/>
                </a:solidFill>
                <a:latin typeface="+mj-lt"/>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759044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2120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8626553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391668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4116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4206240" cy="5135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4709160" y="1143000"/>
            <a:ext cx="4206240" cy="5135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9"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05344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Tagline-Gray BG, Title-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581400"/>
            <a:ext cx="561594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3682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305562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4846320"/>
            <a:ext cx="8686800" cy="15544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139949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258064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389636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521208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6986870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2145792"/>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3026664"/>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3907536"/>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4788408"/>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228600" y="566928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3754312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228600" y="192024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25755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228600" y="323088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388620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228600" y="454152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5"/>
          </p:nvPr>
        </p:nvSpPr>
        <p:spPr>
          <a:xfrm>
            <a:off x="228600" y="519684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16"/>
          </p:nvPr>
        </p:nvSpPr>
        <p:spPr>
          <a:xfrm>
            <a:off x="228600" y="5852160"/>
            <a:ext cx="8686800" cy="54864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6"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592764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chemeClr val="tx1"/>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
          <p:cNvSpPr>
            <a:spLocks noGrp="1"/>
          </p:cNvSpPr>
          <p:nvPr>
            <p:ph idx="10"/>
          </p:nvPr>
        </p:nvSpPr>
        <p:spPr>
          <a:xfrm>
            <a:off x="4709160" y="114300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1"/>
          <p:cNvSpPr>
            <a:spLocks noGrp="1"/>
          </p:cNvSpPr>
          <p:nvPr>
            <p:ph idx="11"/>
          </p:nvPr>
        </p:nvSpPr>
        <p:spPr>
          <a:xfrm>
            <a:off x="228600" y="2145792"/>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idx="12"/>
          </p:nvPr>
        </p:nvSpPr>
        <p:spPr>
          <a:xfrm>
            <a:off x="4709160" y="2145792"/>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
          <p:cNvSpPr>
            <a:spLocks noGrp="1"/>
          </p:cNvSpPr>
          <p:nvPr>
            <p:ph idx="13"/>
          </p:nvPr>
        </p:nvSpPr>
        <p:spPr>
          <a:xfrm>
            <a:off x="228600" y="3026664"/>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4"/>
          </p:nvPr>
        </p:nvSpPr>
        <p:spPr>
          <a:xfrm>
            <a:off x="4709160" y="3026664"/>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
          <p:cNvSpPr>
            <a:spLocks noGrp="1"/>
          </p:cNvSpPr>
          <p:nvPr>
            <p:ph idx="15"/>
          </p:nvPr>
        </p:nvSpPr>
        <p:spPr>
          <a:xfrm>
            <a:off x="228600" y="3907536"/>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
          <p:cNvSpPr>
            <a:spLocks noGrp="1"/>
          </p:cNvSpPr>
          <p:nvPr>
            <p:ph idx="16"/>
          </p:nvPr>
        </p:nvSpPr>
        <p:spPr>
          <a:xfrm>
            <a:off x="4709160" y="3907536"/>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
          <p:cNvSpPr>
            <a:spLocks noGrp="1"/>
          </p:cNvSpPr>
          <p:nvPr>
            <p:ph idx="17"/>
          </p:nvPr>
        </p:nvSpPr>
        <p:spPr>
          <a:xfrm>
            <a:off x="228600" y="4788408"/>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18"/>
          </p:nvPr>
        </p:nvSpPr>
        <p:spPr>
          <a:xfrm>
            <a:off x="4709160" y="4788408"/>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1"/>
          <p:cNvSpPr>
            <a:spLocks noGrp="1"/>
          </p:cNvSpPr>
          <p:nvPr>
            <p:ph idx="19"/>
          </p:nvPr>
        </p:nvSpPr>
        <p:spPr>
          <a:xfrm>
            <a:off x="228600" y="566928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
          <p:cNvSpPr>
            <a:spLocks noGrp="1"/>
          </p:cNvSpPr>
          <p:nvPr>
            <p:ph idx="20"/>
          </p:nvPr>
        </p:nvSpPr>
        <p:spPr>
          <a:xfrm>
            <a:off x="4709160" y="5669280"/>
            <a:ext cx="420624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2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162743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RedBar-Title and Content">
    <p:spTree>
      <p:nvGrpSpPr>
        <p:cNvPr id="1" name=""/>
        <p:cNvGrpSpPr/>
        <p:nvPr/>
      </p:nvGrpSpPr>
      <p:grpSpPr>
        <a:xfrm>
          <a:off x="0" y="0"/>
          <a:ext cx="0" cy="0"/>
          <a:chOff x="0" y="0"/>
          <a:chExt cx="0" cy="0"/>
        </a:xfrm>
      </p:grpSpPr>
      <p:sp>
        <p:nvSpPr>
          <p:cNvPr id="7" name="Snip Single Corner Rectangle 6"/>
          <p:cNvSpPr/>
          <p:nvPr userDrawn="1"/>
        </p:nvSpPr>
        <p:spPr>
          <a:xfrm>
            <a:off x="0" y="0"/>
            <a:ext cx="1371600" cy="548640"/>
          </a:xfrm>
          <a:prstGeom prst="snip1Rect">
            <a:avLst>
              <a:gd name="adj" fmla="val 44253"/>
            </a:avLst>
          </a:prstGeom>
          <a:solidFill>
            <a:srgbClr val="5E5F61"/>
          </a:solidFill>
          <a:ln>
            <a:noFill/>
          </a:ln>
          <a:effectLst>
            <a:outerShdw blurRad="50800" dist="101600" dir="2700000" algn="tl"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Title"/>
          <p:cNvSpPr>
            <a:spLocks noGrp="1"/>
          </p:cNvSpPr>
          <p:nvPr>
            <p:ph type="title"/>
          </p:nvPr>
        </p:nvSpPr>
        <p:spPr>
          <a:xfrm>
            <a:off x="320040" y="0"/>
            <a:ext cx="8595360" cy="1005840"/>
          </a:xfrm>
          <a:prstGeom prst="rect">
            <a:avLst/>
          </a:prstGeom>
        </p:spPr>
        <p:txBody>
          <a:bodyPr anchor="t"/>
          <a:lstStyle>
            <a:lvl1pPr marL="1188720" indent="-1188720" algn="l">
              <a:lnSpc>
                <a:spcPct val="100000"/>
              </a:lnSpc>
              <a:buFont typeface="Arial" panose="020B0604020202020204" pitchFamily="34" charset="0"/>
              <a:buNone/>
              <a:defRPr sz="3600" b="0">
                <a:solidFill>
                  <a:srgbClr val="B60000"/>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143000"/>
            <a:ext cx="8686800" cy="5212080"/>
          </a:xfrm>
          <a:prstGeom prst="rect">
            <a:avLst/>
          </a:prstGeom>
        </p:spPr>
        <p:txBody>
          <a:bodyPr/>
          <a:lstStyle>
            <a:lvl1pPr marL="0" indent="0">
              <a:spcBef>
                <a:spcPts val="600"/>
              </a:spcBef>
              <a:spcAft>
                <a:spcPts val="600"/>
              </a:spcAft>
              <a:buFont typeface="Arial" panose="020B0604020202020204" pitchFamily="34" charset="0"/>
              <a:buNone/>
              <a:defRPr sz="24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6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2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0"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244745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5303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3004777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4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3886200"/>
            <a:ext cx="8686800" cy="246888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2"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0003446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5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258064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389636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5212080"/>
            <a:ext cx="8686800" cy="11887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42653843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6_RedBar-Title and Content">
    <p:spTree>
      <p:nvGrpSpPr>
        <p:cNvPr id="1" name=""/>
        <p:cNvGrpSpPr/>
        <p:nvPr/>
      </p:nvGrpSpPr>
      <p:grpSpPr>
        <a:xfrm>
          <a:off x="0" y="0"/>
          <a:ext cx="0" cy="0"/>
          <a:chOff x="0" y="0"/>
          <a:chExt cx="0" cy="0"/>
        </a:xfrm>
      </p:grpSpPr>
      <p:sp>
        <p:nvSpPr>
          <p:cNvPr id="11" name="Rectangle 10"/>
          <p:cNvSpPr/>
          <p:nvPr userDrawn="1"/>
        </p:nvSpPr>
        <p:spPr>
          <a:xfrm>
            <a:off x="0" y="929489"/>
            <a:ext cx="9144000" cy="5760720"/>
          </a:xfrm>
          <a:prstGeom prst="rect">
            <a:avLst/>
          </a:prstGeom>
          <a:solidFill>
            <a:srgbClr val="F2E8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 lastClr="FFFFFF"/>
              </a:solidFill>
              <a:effectLst/>
              <a:uLnTx/>
              <a:uFillTx/>
              <a:latin typeface="Calibri"/>
              <a:ea typeface="+mn-ea"/>
              <a:cs typeface="+mn-cs"/>
            </a:endParaRP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982413"/>
          </a:xfrm>
          <a:prstGeom prst="rect">
            <a:avLst/>
          </a:prstGeom>
        </p:spPr>
      </p:pic>
      <p:sp>
        <p:nvSpPr>
          <p:cNvPr id="6" name="Slide Title"/>
          <p:cNvSpPr>
            <a:spLocks noGrp="1"/>
          </p:cNvSpPr>
          <p:nvPr>
            <p:ph type="title"/>
          </p:nvPr>
        </p:nvSpPr>
        <p:spPr>
          <a:xfrm>
            <a:off x="243840" y="0"/>
            <a:ext cx="8595360" cy="1005840"/>
          </a:xfrm>
          <a:prstGeom prst="rect">
            <a:avLst/>
          </a:prstGeom>
        </p:spPr>
        <p:txBody>
          <a:bodyPr anchor="ctr"/>
          <a:lstStyle>
            <a:lvl1pPr marL="0" indent="0" algn="l" defTabSz="365760">
              <a:lnSpc>
                <a:spcPct val="100000"/>
              </a:lnSpc>
              <a:buFont typeface="Arial" panose="020B0604020202020204" pitchFamily="34" charset="0"/>
              <a:buNone/>
              <a:defRPr sz="2800" b="1">
                <a:solidFill>
                  <a:srgbClr val="FFF799"/>
                </a:solidFill>
                <a:latin typeface="+mj-lt"/>
                <a:cs typeface="Arial" panose="020B0604020202020204" pitchFamily="34" charset="0"/>
              </a:defRPr>
            </a:lvl1pPr>
          </a:lstStyle>
          <a:p>
            <a:r>
              <a:rPr lang="en-US" dirty="0"/>
              <a:t>Click to edit Master title style</a:t>
            </a:r>
          </a:p>
        </p:txBody>
      </p:sp>
      <p:sp>
        <p:nvSpPr>
          <p:cNvPr id="3" name="Content Placeholder 1"/>
          <p:cNvSpPr>
            <a:spLocks noGrp="1"/>
          </p:cNvSpPr>
          <p:nvPr>
            <p:ph idx="1"/>
          </p:nvPr>
        </p:nvSpPr>
        <p:spPr>
          <a:xfrm>
            <a:off x="228600" y="1066800"/>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
          <p:cNvSpPr>
            <a:spLocks noGrp="1"/>
          </p:cNvSpPr>
          <p:nvPr>
            <p:ph idx="10"/>
          </p:nvPr>
        </p:nvSpPr>
        <p:spPr>
          <a:xfrm>
            <a:off x="228600" y="1990791"/>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
        <p:nvSpPr>
          <p:cNvPr id="9" name="Content Placeholder 1"/>
          <p:cNvSpPr>
            <a:spLocks noGrp="1"/>
          </p:cNvSpPr>
          <p:nvPr>
            <p:ph idx="11"/>
          </p:nvPr>
        </p:nvSpPr>
        <p:spPr>
          <a:xfrm>
            <a:off x="228600" y="2914782"/>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1"/>
          <p:cNvSpPr>
            <a:spLocks noGrp="1"/>
          </p:cNvSpPr>
          <p:nvPr>
            <p:ph idx="12"/>
          </p:nvPr>
        </p:nvSpPr>
        <p:spPr>
          <a:xfrm>
            <a:off x="228600" y="3838773"/>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4"/>
          <p:cNvSpPr>
            <a:spLocks noGrp="1"/>
          </p:cNvSpPr>
          <p:nvPr>
            <p:ph type="body" sz="quarter" idx="21" hasCustomPrompt="1"/>
          </p:nvPr>
        </p:nvSpPr>
        <p:spPr>
          <a:xfrm>
            <a:off x="3200400" y="6477000"/>
            <a:ext cx="2743200" cy="182880"/>
          </a:xfrm>
          <a:prstGeom prst="rect">
            <a:avLst/>
          </a:prstGeom>
        </p:spPr>
        <p:txBody>
          <a:bodyPr lIns="0" tIns="0" rIns="0" bIns="0"/>
          <a:lstStyle>
            <a:lvl1pPr marL="0" indent="0" algn="ctr">
              <a:buNone/>
              <a:defRPr sz="1000"/>
            </a:lvl1pPr>
          </a:lstStyle>
          <a:p>
            <a:pPr lvl="0"/>
            <a:r>
              <a:rPr lang="en-US" dirty="0"/>
              <a:t>Add “Access the text alternative for slide images.”</a:t>
            </a:r>
          </a:p>
        </p:txBody>
      </p:sp>
      <p:sp>
        <p:nvSpPr>
          <p:cNvPr id="14" name="Text Placeholder 10"/>
          <p:cNvSpPr>
            <a:spLocks noGrp="1"/>
          </p:cNvSpPr>
          <p:nvPr>
            <p:ph type="body" sz="quarter" idx="22" hasCustomPrompt="1"/>
          </p:nvPr>
        </p:nvSpPr>
        <p:spPr>
          <a:xfrm>
            <a:off x="6473952" y="6705600"/>
            <a:ext cx="2670048" cy="155448"/>
          </a:xfrm>
          <a:prstGeom prst="rect">
            <a:avLst/>
          </a:prstGeom>
        </p:spPr>
        <p:txBody>
          <a:bodyPr wrap="none" lIns="0" tIns="0" rIns="45720" bIns="0"/>
          <a:lstStyle>
            <a:lvl1pPr marL="0" indent="0" algn="r">
              <a:buNone/>
              <a:defRPr sz="800">
                <a:solidFill>
                  <a:schemeClr val="bg1"/>
                </a:solidFill>
              </a:defRPr>
            </a:lvl1pPr>
          </a:lstStyle>
          <a:p>
            <a:pPr lvl="0"/>
            <a:r>
              <a:rPr lang="en-US" dirty="0"/>
              <a:t>Insert Photo Credit Here</a:t>
            </a:r>
          </a:p>
        </p:txBody>
      </p:sp>
      <p:sp>
        <p:nvSpPr>
          <p:cNvPr id="15" name="Content Placeholder 1"/>
          <p:cNvSpPr>
            <a:spLocks noGrp="1"/>
          </p:cNvSpPr>
          <p:nvPr>
            <p:ph idx="23"/>
          </p:nvPr>
        </p:nvSpPr>
        <p:spPr>
          <a:xfrm>
            <a:off x="228600" y="4762764"/>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1"/>
          <p:cNvSpPr>
            <a:spLocks noGrp="1"/>
          </p:cNvSpPr>
          <p:nvPr>
            <p:ph idx="24"/>
          </p:nvPr>
        </p:nvSpPr>
        <p:spPr>
          <a:xfrm>
            <a:off x="228600" y="5686753"/>
            <a:ext cx="8686800" cy="731520"/>
          </a:xfrm>
          <a:prstGeom prst="rect">
            <a:avLst/>
          </a:prstGeom>
        </p:spPr>
        <p:txBody>
          <a:bodyPr/>
          <a:lstStyle>
            <a:lvl1pPr marL="0" indent="0">
              <a:spcBef>
                <a:spcPts val="600"/>
              </a:spcBef>
              <a:spcAft>
                <a:spcPts val="600"/>
              </a:spcAft>
              <a:buFont typeface="Arial" panose="020B0604020202020204" pitchFamily="34" charset="0"/>
              <a:buNone/>
              <a:defRPr sz="2800">
                <a:latin typeface="+mj-lt"/>
                <a:cs typeface="Arial" panose="020B0604020202020204" pitchFamily="34" charset="0"/>
              </a:defRPr>
            </a:lvl1pPr>
            <a:lvl2pPr marL="457200" indent="-342900">
              <a:spcBef>
                <a:spcPts val="600"/>
              </a:spcBef>
              <a:spcAft>
                <a:spcPts val="600"/>
              </a:spcAft>
              <a:buClr>
                <a:schemeClr val="tx1"/>
              </a:buClr>
              <a:buFont typeface="Arial" panose="020B0604020202020204" pitchFamily="34" charset="0"/>
              <a:buChar char="•"/>
              <a:defRPr sz="2400">
                <a:latin typeface="+mj-lt"/>
                <a:cs typeface="Arial" panose="020B0604020202020204" pitchFamily="34" charset="0"/>
              </a:defRPr>
            </a:lvl2pPr>
            <a:lvl3pPr marL="822960" indent="-274320">
              <a:spcBef>
                <a:spcPts val="600"/>
              </a:spcBef>
              <a:spcAft>
                <a:spcPts val="600"/>
              </a:spcAft>
              <a:buClr>
                <a:schemeClr val="tx1"/>
              </a:buClr>
              <a:buFont typeface="Arial" panose="020B0604020202020204" pitchFamily="34" charset="0"/>
              <a:buChar char="•"/>
              <a:defRPr sz="2000">
                <a:latin typeface="+mj-lt"/>
                <a:cs typeface="Arial" panose="020B0604020202020204" pitchFamily="34" charset="0"/>
              </a:defRPr>
            </a:lvl3pPr>
            <a:lvl4pPr marL="1188720" indent="-274320">
              <a:spcBef>
                <a:spcPts val="600"/>
              </a:spcBef>
              <a:spcAft>
                <a:spcPts val="600"/>
              </a:spcAft>
              <a:buClr>
                <a:schemeClr val="tx1"/>
              </a:buClr>
              <a:buFont typeface="Arial" panose="020B0604020202020204" pitchFamily="34" charset="0"/>
              <a:buChar char="•"/>
              <a:defRPr sz="1800">
                <a:latin typeface="+mj-lt"/>
                <a:cs typeface="Arial" panose="020B0604020202020204" pitchFamily="34" charset="0"/>
              </a:defRPr>
            </a:lvl4pPr>
            <a:lvl5pPr marL="1554480" indent="-228600">
              <a:spcBef>
                <a:spcPts val="600"/>
              </a:spcBef>
              <a:spcAft>
                <a:spcPts val="600"/>
              </a:spcAft>
              <a:buClr>
                <a:schemeClr val="tx1"/>
              </a:buClr>
              <a:buFont typeface="Arial" panose="020B0604020202020204" pitchFamily="34" charset="0"/>
              <a:buChar char="•"/>
              <a:defRPr sz="14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54844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Tagline-Gray BG, Title-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833503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35706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0"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3194019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Jump Link"/>
          <p:cNvSpPr>
            <a:spLocks noGrp="1"/>
          </p:cNvSpPr>
          <p:nvPr>
            <p:ph type="body" sz="quarter" idx="12" hasCustomPrompt="1"/>
          </p:nvPr>
        </p:nvSpPr>
        <p:spPr>
          <a:xfrm>
            <a:off x="3273243" y="65294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2"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7505567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marL="0" indent="0">
              <a:spcAft>
                <a:spcPts val="800"/>
              </a:spcAft>
              <a:buFont typeface="Arial" panose="020B0604020202020204" pitchFamily="34" charset="0"/>
              <a:buNone/>
              <a:defRPr sz="2000"/>
            </a:lvl1pPr>
            <a:lvl2pPr marL="742950" indent="-285750">
              <a:spcAft>
                <a:spcPts val="800"/>
              </a:spcAft>
              <a:buFont typeface="Arial" panose="020B0604020202020204" pitchFamily="34" charset="0"/>
              <a:buChar char="•"/>
              <a:defRPr sz="1800"/>
            </a:lvl2pPr>
            <a:lvl3pPr marL="1200150" indent="-285750">
              <a:spcAft>
                <a:spcPts val="800"/>
              </a:spcAft>
              <a:buFont typeface="Arial" panose="020B0604020202020204" pitchFamily="34" charset="0"/>
              <a:buChar char="•"/>
              <a:defRPr sz="1600"/>
            </a:lvl3pPr>
            <a:lvl4pPr marL="1657350" indent="-285750">
              <a:spcAft>
                <a:spcPts val="800"/>
              </a:spcAft>
              <a:buFont typeface="Arial" panose="020B0604020202020204" pitchFamily="34" charset="0"/>
              <a:buChar char="•"/>
              <a:defRPr sz="1400"/>
            </a:lvl4pPr>
            <a:lvl5pPr marL="2114550" indent="-285750">
              <a:spcAft>
                <a:spcPts val="800"/>
              </a:spcAft>
              <a:buFont typeface="Arial" panose="020B0604020202020204" pitchFamily="34" charset="0"/>
              <a:buChar cha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357063" y="5996050"/>
            <a:ext cx="2429874"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1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207924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02643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8"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4853900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ed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marL="0" indent="0">
              <a:spcAft>
                <a:spcPts val="800"/>
              </a:spcAft>
              <a:buFont typeface="Arial" panose="020B0604020202020204" pitchFamily="34" charset="0"/>
              <a:buNone/>
              <a:defRPr sz="2400"/>
            </a:lvl1pPr>
            <a:lvl2pPr marL="800100" indent="-342900">
              <a:spcAft>
                <a:spcPts val="800"/>
              </a:spcAft>
              <a:buFont typeface="Arial" panose="020B0604020202020204" pitchFamily="34" charset="0"/>
              <a:buChar char="•"/>
              <a:defRPr sz="2000"/>
            </a:lvl2pPr>
            <a:lvl3pPr marL="1200150" indent="-285750">
              <a:spcAft>
                <a:spcPts val="800"/>
              </a:spcAft>
              <a:buFont typeface="Arial" panose="020B0604020202020204" pitchFamily="34" charset="0"/>
              <a:buChar char="•"/>
              <a:defRPr sz="1800"/>
            </a:lvl3pPr>
            <a:lvl4pPr marL="1657350" indent="-285750">
              <a:spcAft>
                <a:spcPts val="800"/>
              </a:spcAft>
              <a:buFont typeface="Arial" panose="020B0604020202020204" pitchFamily="34" charset="0"/>
              <a:buChar char="•"/>
              <a:defRPr sz="1600"/>
            </a:lvl4pPr>
            <a:lvl5pPr marL="2114550" indent="-285750">
              <a:spcAft>
                <a:spcPts val="800"/>
              </a:spcAft>
              <a:buFont typeface="Arial" panose="020B0604020202020204" pitchFamily="34" charset="0"/>
              <a:buChar cha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1908587" y="65294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9164351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ed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Jump Link"/>
          <p:cNvSpPr>
            <a:spLocks noGrp="1"/>
          </p:cNvSpPr>
          <p:nvPr>
            <p:ph type="body" sz="quarter" idx="16" hasCustomPrompt="1"/>
          </p:nvPr>
        </p:nvSpPr>
        <p:spPr>
          <a:xfrm>
            <a:off x="3467512" y="5081650"/>
            <a:ext cx="2208976" cy="99950"/>
          </a:xfrm>
          <a:prstGeom prst="rect">
            <a:avLst/>
          </a:prstGeom>
        </p:spPr>
        <p:txBody>
          <a:bodyPr lIns="0" tIns="0" rIns="0" bIns="0"/>
          <a:lstStyle>
            <a:lvl1pPr marL="0" indent="0" algn="ctr">
              <a:buNone/>
              <a:defRPr sz="800"/>
            </a:lvl1pPr>
          </a:lstStyle>
          <a:p>
            <a:pPr lvl="0"/>
            <a:r>
              <a:rPr lang="en-US" dirty="0"/>
              <a:t>Add “Access the text alternative for slide images.”</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1579501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d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5"/>
          <p:cNvSpPr>
            <a:spLocks noGrp="1"/>
          </p:cNvSpPr>
          <p:nvPr>
            <p:ph type="media" sz="quarter" idx="11"/>
          </p:nvPr>
        </p:nvSpPr>
        <p:spPr>
          <a:xfrm>
            <a:off x="0" y="1066799"/>
            <a:ext cx="9144000" cy="5315957"/>
          </a:xfrm>
          <a:prstGeom prst="rect">
            <a:avLst/>
          </a:prstGeom>
        </p:spPr>
        <p:txBody>
          <a:bodyPr/>
          <a:lstStyle>
            <a:lvl1pPr marL="0" indent="0">
              <a:buNone/>
              <a:defRPr/>
            </a:lvl1pPr>
          </a:lstStyle>
          <a:p>
            <a:endParaRPr lang="en-US"/>
          </a:p>
        </p:txBody>
      </p:sp>
      <p:sp>
        <p:nvSpPr>
          <p:cNvPr id="5" name="Video Credit"/>
          <p:cNvSpPr>
            <a:spLocks noGrp="1"/>
          </p:cNvSpPr>
          <p:nvPr>
            <p:ph type="body" sz="quarter" idx="12"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Video Credit Here</a:t>
            </a:r>
          </a:p>
        </p:txBody>
      </p:sp>
    </p:spTree>
    <p:extLst>
      <p:ext uri="{BB962C8B-B14F-4D97-AF65-F5344CB8AC3E}">
        <p14:creationId xmlns:p14="http://schemas.microsoft.com/office/powerpoint/2010/main" val="246929799"/>
      </p:ext>
    </p:extLst>
  </p:cSld>
  <p:clrMapOvr>
    <a:masterClrMapping/>
  </p:clrMapOvr>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No 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 Tagline-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Tagline-SimpleTitle&amp;Subtitle">
    <p:spTree>
      <p:nvGrpSpPr>
        <p:cNvPr id="1" name=""/>
        <p:cNvGrpSpPr/>
        <p:nvPr/>
      </p:nvGrpSpPr>
      <p:grpSpPr>
        <a:xfrm>
          <a:off x="0" y="0"/>
          <a:ext cx="0" cy="0"/>
          <a:chOff x="0" y="0"/>
          <a:chExt cx="0" cy="0"/>
        </a:xfrm>
      </p:grpSpPr>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9" name="Slide Title"/>
          <p:cNvSpPr>
            <a:spLocks noGrp="1"/>
          </p:cNvSpPr>
          <p:nvPr>
            <p:ph type="title"/>
          </p:nvPr>
        </p:nvSpPr>
        <p:spPr>
          <a:xfrm>
            <a:off x="762000" y="152400"/>
            <a:ext cx="7620000" cy="1097280"/>
          </a:xfrm>
          <a:prstGeom prst="rect">
            <a:avLst/>
          </a:prstGeom>
        </p:spPr>
        <p:txBody>
          <a:bodyPr anchor="ctr"/>
          <a:lstStyle>
            <a:lvl1pPr>
              <a:defRPr sz="3600" b="0">
                <a:solidFill>
                  <a:srgbClr val="B60000"/>
                </a:solidFill>
                <a:latin typeface="+mj-lt"/>
                <a:cs typeface="Arial" panose="020B0604020202020204" pitchFamily="34" charset="0"/>
              </a:defRPr>
            </a:lvl1pPr>
          </a:lstStyle>
          <a:p>
            <a:r>
              <a:rPr lang="en-US" dirty="0"/>
              <a:t>Click to edit Master title style</a:t>
            </a:r>
          </a:p>
        </p:txBody>
      </p:sp>
      <p:sp>
        <p:nvSpPr>
          <p:cNvPr id="10" name="Content Placeholder 1"/>
          <p:cNvSpPr>
            <a:spLocks noGrp="1"/>
          </p:cNvSpPr>
          <p:nvPr>
            <p:ph idx="1"/>
          </p:nvPr>
        </p:nvSpPr>
        <p:spPr>
          <a:xfrm>
            <a:off x="457200" y="1447800"/>
            <a:ext cx="8229600" cy="4754880"/>
          </a:xfrm>
          <a:prstGeom prst="rect">
            <a:avLst/>
          </a:prstGeom>
        </p:spPr>
        <p:txBody>
          <a:bodyPr/>
          <a:lstStyle>
            <a:lvl1pPr marL="0" indent="0" algn="l">
              <a:spcBef>
                <a:spcPts val="1200"/>
              </a:spcBef>
              <a:spcAft>
                <a:spcPts val="600"/>
              </a:spcAft>
              <a:buFont typeface="Arial" panose="020B0604020202020204" pitchFamily="34" charset="0"/>
              <a:buNone/>
              <a:defRPr sz="3200">
                <a:latin typeface="+mj-lt"/>
                <a:cs typeface="Arial" panose="020B0604020202020204" pitchFamily="34" charset="0"/>
              </a:defRPr>
            </a:lvl1pPr>
            <a:lvl2pPr marL="457200" indent="-342900" algn="l">
              <a:spcBef>
                <a:spcPts val="1200"/>
              </a:spcBef>
              <a:spcAft>
                <a:spcPts val="600"/>
              </a:spcAft>
              <a:buClr>
                <a:schemeClr val="tx1"/>
              </a:buClr>
              <a:buFont typeface="Arial" panose="020B0604020202020204" pitchFamily="34" charset="0"/>
              <a:buChar char="•"/>
              <a:defRPr sz="2800">
                <a:latin typeface="+mj-lt"/>
                <a:cs typeface="Arial" panose="020B0604020202020204" pitchFamily="34" charset="0"/>
              </a:defRPr>
            </a:lvl2pPr>
            <a:lvl3pPr marL="822960" indent="-274320" algn="l">
              <a:spcBef>
                <a:spcPts val="1200"/>
              </a:spcBef>
              <a:spcAft>
                <a:spcPts val="600"/>
              </a:spcAft>
              <a:buClr>
                <a:schemeClr val="tx1"/>
              </a:buClr>
              <a:buFont typeface="Arial" panose="020B0604020202020204" pitchFamily="34" charset="0"/>
              <a:buChar char="•"/>
              <a:defRPr sz="2400">
                <a:latin typeface="+mj-lt"/>
                <a:cs typeface="Arial" panose="020B0604020202020204" pitchFamily="34" charset="0"/>
              </a:defRPr>
            </a:lvl3pPr>
            <a:lvl4pPr marL="1188720" indent="-274320" algn="l">
              <a:spcBef>
                <a:spcPts val="1200"/>
              </a:spcBef>
              <a:spcAft>
                <a:spcPts val="600"/>
              </a:spcAft>
              <a:buClr>
                <a:schemeClr val="tx1"/>
              </a:buClr>
              <a:buFont typeface="Arial" panose="020B0604020202020204" pitchFamily="34" charset="0"/>
              <a:buChar char="•"/>
              <a:defRPr sz="2000">
                <a:latin typeface="+mj-lt"/>
                <a:cs typeface="Arial" panose="020B0604020202020204" pitchFamily="34" charset="0"/>
              </a:defRPr>
            </a:lvl4pPr>
            <a:lvl5pPr marL="1554480" indent="-228600" algn="l">
              <a:spcBef>
                <a:spcPts val="1200"/>
              </a:spcBef>
              <a:spcAft>
                <a:spcPts val="600"/>
              </a:spcAft>
              <a:buClr>
                <a:schemeClr val="tx1"/>
              </a:buClr>
              <a:buFont typeface="Arial" panose="020B0604020202020204" pitchFamily="34" charset="0"/>
              <a:buChar char="•"/>
              <a:defRPr sz="16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213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859920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No Tagline-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Tagline-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1"/>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o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oTagline-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mn-lt"/>
              </a:defRPr>
            </a:lvl1pPr>
            <a:lvl5pPr>
              <a:defRPr/>
            </a:lvl5pPr>
          </a:lstStyle>
          <a:p>
            <a:pPr lvl="0"/>
            <a:r>
              <a:rPr lang="en-US" dirty="0"/>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mallRedBar-Gray BG, Title &amp; Subtitle Left1_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mallRedBar-Gray BG, Title Only Left">
    <p:spTree>
      <p:nvGrpSpPr>
        <p:cNvPr id="1" name=""/>
        <p:cNvGrpSpPr/>
        <p:nvPr/>
      </p:nvGrpSpPr>
      <p:grpSpPr>
        <a:xfrm>
          <a:off x="0" y="0"/>
          <a:ext cx="0" cy="0"/>
          <a:chOff x="0" y="0"/>
          <a:chExt cx="0" cy="0"/>
        </a:xfrm>
      </p:grpSpPr>
      <p:sp>
        <p:nvSpPr>
          <p:cNvPr id="8" name="Title background"/>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6916897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mallRedBar-Gray BG, Title Only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0761728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mallRedBar-SimpleTitle&amp;Subtitle">
    <p:spTree>
      <p:nvGrpSpPr>
        <p:cNvPr id="1" name=""/>
        <p:cNvGrpSpPr/>
        <p:nvPr/>
      </p:nvGrpSpPr>
      <p:grpSpPr>
        <a:xfrm>
          <a:off x="0" y="0"/>
          <a:ext cx="0" cy="0"/>
          <a:chOff x="0" y="0"/>
          <a:chExt cx="0" cy="0"/>
        </a:xfrm>
      </p:grpSpPr>
      <p:sp>
        <p:nvSpPr>
          <p:cNvPr id="2" name="Slide Title"/>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423552719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mallRedBar-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2229479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edTagline-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10755641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llRedBar-Title above text">
    <p:spTree>
      <p:nvGrpSpPr>
        <p:cNvPr id="1" name=""/>
        <p:cNvGrpSpPr/>
        <p:nvPr/>
      </p:nvGrpSpPr>
      <p:grpSpPr>
        <a:xfrm>
          <a:off x="0" y="0"/>
          <a:ext cx="0" cy="0"/>
          <a:chOff x="0" y="0"/>
          <a:chExt cx="0" cy="0"/>
        </a:xfrm>
      </p:grpSpPr>
      <p:sp>
        <p:nvSpPr>
          <p:cNvPr id="2" name="Slide Title"/>
          <p:cNvSpPr>
            <a:spLocks noGrp="1"/>
          </p:cNvSpPr>
          <p:nvPr>
            <p:ph type="title"/>
          </p:nvPr>
        </p:nvSpPr>
        <p:spPr>
          <a:xfrm>
            <a:off x="685800" y="2775099"/>
            <a:ext cx="7772400" cy="1362075"/>
          </a:xfrm>
          <a:prstGeom prst="rect">
            <a:avLst/>
          </a:prstGeom>
        </p:spPr>
        <p:txBody>
          <a:bodyPr anchor="b" anchorCtr="0"/>
          <a:lstStyle>
            <a:lvl1pPr algn="l">
              <a:spcBef>
                <a:spcPts val="480"/>
              </a:spcBef>
              <a:defRPr sz="3600" b="1" cap="all">
                <a:solidFill>
                  <a:schemeClr val="bg2"/>
                </a:solidFill>
                <a:latin typeface="+mj-lt"/>
              </a:defRPr>
            </a:lvl1pPr>
          </a:lstStyle>
          <a:p>
            <a:r>
              <a:rPr lang="en-US" dirty="0"/>
              <a:t>Click to edit Master title style</a:t>
            </a:r>
          </a:p>
        </p:txBody>
      </p:sp>
      <p:sp>
        <p:nvSpPr>
          <p:cNvPr id="3" name="Text Placeholder 1"/>
          <p:cNvSpPr>
            <a:spLocks noGrp="1"/>
          </p:cNvSpPr>
          <p:nvPr>
            <p:ph type="body" idx="1"/>
          </p:nvPr>
        </p:nvSpPr>
        <p:spPr>
          <a:xfrm>
            <a:off x="685800" y="4138613"/>
            <a:ext cx="7772400" cy="1500187"/>
          </a:xfrm>
          <a:prstGeom prst="rect">
            <a:avLst/>
          </a:prstGeom>
        </p:spPr>
        <p:txBody>
          <a:bodyPr anchor="t" anchorCtr="0"/>
          <a:lstStyle>
            <a:lvl1pPr marL="0" indent="0">
              <a:spcBef>
                <a:spcPts val="0"/>
              </a:spcBef>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Photo Credit"/>
          <p:cNvSpPr>
            <a:spLocks noGrp="1"/>
          </p:cNvSpPr>
          <p:nvPr>
            <p:ph type="body" sz="quarter" idx="11" hasCustomPrompt="1"/>
          </p:nvPr>
        </p:nvSpPr>
        <p:spPr>
          <a:xfrm>
            <a:off x="6477000" y="6705600"/>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Tree>
    <p:extLst>
      <p:ext uri="{BB962C8B-B14F-4D97-AF65-F5344CB8AC3E}">
        <p14:creationId xmlns:p14="http://schemas.microsoft.com/office/powerpoint/2010/main" val="369556950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ue Slide Title above text">
    <p:spTree>
      <p:nvGrpSpPr>
        <p:cNvPr id="1" name=""/>
        <p:cNvGrpSpPr/>
        <p:nvPr/>
      </p:nvGrpSpPr>
      <p:grpSpPr>
        <a:xfrm>
          <a:off x="0" y="0"/>
          <a:ext cx="0" cy="0"/>
          <a:chOff x="0" y="0"/>
          <a:chExt cx="0" cy="0"/>
        </a:xfrm>
      </p:grpSpPr>
      <p:sp>
        <p:nvSpPr>
          <p:cNvPr id="2" name="Slide Title"/>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dirty="0"/>
              <a:t>Click to edit Master title style</a:t>
            </a:r>
          </a:p>
        </p:txBody>
      </p:sp>
      <p:sp>
        <p:nvSpPr>
          <p:cNvPr id="3" name="Subtitle 1"/>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3887237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Blue Slide Text above title">
    <p:spTree>
      <p:nvGrpSpPr>
        <p:cNvPr id="1" name=""/>
        <p:cNvGrpSpPr/>
        <p:nvPr/>
      </p:nvGrpSpPr>
      <p:grpSpPr>
        <a:xfrm>
          <a:off x="0" y="0"/>
          <a:ext cx="0" cy="0"/>
          <a:chOff x="0" y="0"/>
          <a:chExt cx="0" cy="0"/>
        </a:xfrm>
      </p:grpSpPr>
      <p:sp>
        <p:nvSpPr>
          <p:cNvPr id="2" name="Slide Title"/>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dirty="0"/>
              <a:t>Click to edit Master title style</a:t>
            </a:r>
          </a:p>
        </p:txBody>
      </p:sp>
      <p:sp>
        <p:nvSpPr>
          <p:cNvPr id="3" name="Text Placeholder 1"/>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Jump Link"/>
          <p:cNvSpPr>
            <a:spLocks noGrp="1"/>
          </p:cNvSpPr>
          <p:nvPr>
            <p:ph type="body" sz="quarter" idx="11" hasCustomPrompt="1"/>
          </p:nvPr>
        </p:nvSpPr>
        <p:spPr>
          <a:xfrm>
            <a:off x="3356610" y="66294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lain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9492145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lain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7338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2"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656260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Red Bar Footer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5"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
        <p:nvSpPr>
          <p:cNvPr id="8" name="Text Placeholder 1"/>
          <p:cNvSpPr>
            <a:spLocks noGrp="1"/>
          </p:cNvSpPr>
          <p:nvPr>
            <p:ph type="body" sz="quarter" idx="12"/>
          </p:nvPr>
        </p:nvSpPr>
        <p:spPr>
          <a:xfrm>
            <a:off x="457200" y="990600"/>
            <a:ext cx="8229600" cy="54102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Tree>
    <p:extLst>
      <p:ext uri="{BB962C8B-B14F-4D97-AF65-F5344CB8AC3E}">
        <p14:creationId xmlns:p14="http://schemas.microsoft.com/office/powerpoint/2010/main" val="267836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ed Bar Footer_Appendix_2-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1" name="Text Placeholder 1"/>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117974"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5" name="Text Placeholder 2"/>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3" name="Jump link"/>
          <p:cNvSpPr>
            <a:spLocks noGrp="1"/>
          </p:cNvSpPr>
          <p:nvPr>
            <p:ph type="body" sz="quarter" idx="13"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109974784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Red Bar Footer_Appendix_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Text Placeholder 1"/>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7" name="Header 3"/>
          <p:cNvSpPr>
            <a:spLocks noGrp="1"/>
          </p:cNvSpPr>
          <p:nvPr>
            <p:ph type="body" sz="quarter" idx="12"/>
          </p:nvPr>
        </p:nvSpPr>
        <p:spPr>
          <a:xfrm>
            <a:off x="457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5" name="Text Placeholder 3"/>
          <p:cNvSpPr>
            <a:spLocks noGrp="1"/>
          </p:cNvSpPr>
          <p:nvPr>
            <p:ph type="body" sz="quarter" idx="16"/>
          </p:nvPr>
        </p:nvSpPr>
        <p:spPr>
          <a:xfrm>
            <a:off x="457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0" name="Header 4"/>
          <p:cNvSpPr>
            <a:spLocks noGrp="1"/>
          </p:cNvSpPr>
          <p:nvPr>
            <p:ph type="body" sz="quarter" idx="13"/>
          </p:nvPr>
        </p:nvSpPr>
        <p:spPr>
          <a:xfrm>
            <a:off x="4648200" y="3657600"/>
            <a:ext cx="4038600" cy="609600"/>
          </a:xfrm>
          <a:prstGeom prst="rect">
            <a:avLst/>
          </a:prstGeom>
        </p:spPr>
        <p:txBody>
          <a:bodyPr anchor="b"/>
          <a:lstStyle>
            <a:lvl1pPr>
              <a:defRPr lang="en-US" sz="18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27" name="Text Placeholder 4"/>
          <p:cNvSpPr>
            <a:spLocks noGrp="1"/>
          </p:cNvSpPr>
          <p:nvPr>
            <p:ph type="body" sz="quarter" idx="17"/>
          </p:nvPr>
        </p:nvSpPr>
        <p:spPr>
          <a:xfrm>
            <a:off x="4648200" y="4267200"/>
            <a:ext cx="4038600" cy="2133600"/>
          </a:xfrm>
          <a:prstGeom prst="rect">
            <a:avLst/>
          </a:prstGeom>
        </p:spPr>
        <p:txBody>
          <a:bodyPr/>
          <a:lstStyle>
            <a:lvl1pPr marL="0" indent="0">
              <a:spcAft>
                <a:spcPts val="800"/>
              </a:spcAft>
              <a:buNone/>
              <a:defRPr sz="2000"/>
            </a:lvl1pPr>
          </a:lstStyle>
          <a:p>
            <a:pPr lvl="0"/>
            <a:r>
              <a:rPr lang="en-US" dirty="0"/>
              <a:t>Click to edit Master text styles</a:t>
            </a:r>
          </a:p>
        </p:txBody>
      </p:sp>
      <p:sp>
        <p:nvSpPr>
          <p:cNvPr id="18" name="Jump Link"/>
          <p:cNvSpPr>
            <a:spLocks noGrp="1"/>
          </p:cNvSpPr>
          <p:nvPr>
            <p:ph type="body" sz="quarter" idx="11" hasCustomPrompt="1"/>
          </p:nvPr>
        </p:nvSpPr>
        <p:spPr>
          <a:xfrm>
            <a:off x="3356610" y="6477000"/>
            <a:ext cx="2430780" cy="152400"/>
          </a:xfrm>
          <a:prstGeom prst="rect">
            <a:avLst/>
          </a:prstGeom>
        </p:spPr>
        <p:txBody>
          <a:bodyPr/>
          <a:lstStyle>
            <a:lvl1pPr marL="0" indent="0" algn="ctr">
              <a:buNone/>
              <a:defRPr sz="800" baseline="0">
                <a:solidFill>
                  <a:srgbClr val="6A6A6A"/>
                </a:solidFill>
              </a:defRPr>
            </a:lvl1pPr>
          </a:lstStyle>
          <a:p>
            <a:pPr lvl="0"/>
            <a:r>
              <a:rPr lang="en-US" dirty="0"/>
              <a:t>Add “Return to previous slide.”</a:t>
            </a:r>
          </a:p>
        </p:txBody>
      </p:sp>
    </p:spTree>
    <p:extLst>
      <p:ext uri="{BB962C8B-B14F-4D97-AF65-F5344CB8AC3E}">
        <p14:creationId xmlns:p14="http://schemas.microsoft.com/office/powerpoint/2010/main" val="311237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Tagline-Title above text">
    <p:spTree>
      <p:nvGrpSpPr>
        <p:cNvPr id="1" name=""/>
        <p:cNvGrpSpPr/>
        <p:nvPr/>
      </p:nvGrpSpPr>
      <p:grpSpPr>
        <a:xfrm>
          <a:off x="0" y="0"/>
          <a:ext cx="0" cy="0"/>
          <a:chOff x="0" y="0"/>
          <a:chExt cx="0" cy="0"/>
        </a:xfrm>
      </p:grpSpPr>
      <p:sp>
        <p:nvSpPr>
          <p:cNvPr id="2" name="Slide Title"/>
          <p:cNvSpPr>
            <a:spLocks noGrp="1"/>
          </p:cNvSpPr>
          <p:nvPr>
            <p:ph type="title" hasCustomPrompt="1"/>
          </p:nvPr>
        </p:nvSpPr>
        <p:spPr>
          <a:xfrm>
            <a:off x="1463040" y="381000"/>
            <a:ext cx="6217920" cy="731520"/>
          </a:xfrm>
          <a:prstGeom prst="rect">
            <a:avLst/>
          </a:prstGeom>
        </p:spPr>
        <p:txBody>
          <a:bodyPr anchor="ctr" anchorCtr="0"/>
          <a:lstStyle>
            <a:lvl1pPr algn="ctr">
              <a:spcBef>
                <a:spcPts val="480"/>
              </a:spcBef>
              <a:defRPr sz="3200" b="0" i="1" cap="none">
                <a:solidFill>
                  <a:srgbClr val="376092"/>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1"/>
          <p:cNvSpPr>
            <a:spLocks noGrp="1"/>
          </p:cNvSpPr>
          <p:nvPr>
            <p:ph type="body" idx="1"/>
          </p:nvPr>
        </p:nvSpPr>
        <p:spPr>
          <a:xfrm>
            <a:off x="1463040" y="1338072"/>
            <a:ext cx="6217920" cy="640080"/>
          </a:xfrm>
          <a:prstGeom prst="rect">
            <a:avLst/>
          </a:prstGeom>
        </p:spPr>
        <p:txBody>
          <a:bodyPr anchor="t" anchorCtr="0"/>
          <a:lstStyle>
            <a:lvl1pPr marL="0" indent="0" algn="ctr">
              <a:spcBef>
                <a:spcPts val="0"/>
              </a:spcBef>
              <a:buNone/>
              <a:defRPr sz="3200" b="1">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6"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sp>
        <p:nvSpPr>
          <p:cNvPr id="7" name="Text Placeholder 1"/>
          <p:cNvSpPr>
            <a:spLocks noGrp="1"/>
          </p:cNvSpPr>
          <p:nvPr>
            <p:ph type="body" idx="14"/>
          </p:nvPr>
        </p:nvSpPr>
        <p:spPr>
          <a:xfrm>
            <a:off x="1463040" y="2203704"/>
            <a:ext cx="6217920" cy="6400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9" name="Text Placeholder 1"/>
          <p:cNvSpPr>
            <a:spLocks noGrp="1"/>
          </p:cNvSpPr>
          <p:nvPr>
            <p:ph type="body" idx="15"/>
          </p:nvPr>
        </p:nvSpPr>
        <p:spPr>
          <a:xfrm>
            <a:off x="1463040" y="3069336"/>
            <a:ext cx="6217920" cy="640080"/>
          </a:xfrm>
          <a:prstGeom prst="rect">
            <a:avLst/>
          </a:prstGeom>
        </p:spPr>
        <p:txBody>
          <a:bodyPr anchor="t" anchorCtr="0"/>
          <a:lstStyle>
            <a:lvl1pPr marL="0" indent="0" algn="ctr">
              <a:spcBef>
                <a:spcPts val="0"/>
              </a:spcBef>
              <a:buNone/>
              <a:defRPr sz="3200" b="1">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0" name="Text Placeholder 1"/>
          <p:cNvSpPr>
            <a:spLocks noGrp="1"/>
          </p:cNvSpPr>
          <p:nvPr>
            <p:ph type="body" idx="16"/>
          </p:nvPr>
        </p:nvSpPr>
        <p:spPr>
          <a:xfrm>
            <a:off x="1463040" y="3934968"/>
            <a:ext cx="6217920" cy="6400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11" name="Text Placeholder 1"/>
          <p:cNvSpPr>
            <a:spLocks noGrp="1"/>
          </p:cNvSpPr>
          <p:nvPr>
            <p:ph type="body" idx="17"/>
          </p:nvPr>
        </p:nvSpPr>
        <p:spPr>
          <a:xfrm>
            <a:off x="1463040" y="4800600"/>
            <a:ext cx="6217920" cy="1097280"/>
          </a:xfrm>
          <a:prstGeom prst="rect">
            <a:avLst/>
          </a:prstGeom>
        </p:spPr>
        <p:txBody>
          <a:bodyPr anchor="t" anchorCtr="0"/>
          <a:lstStyle>
            <a:lvl1pPr marL="0" indent="0" algn="ctr">
              <a:spcBef>
                <a:spcPts val="0"/>
              </a:spcBef>
              <a:buNone/>
              <a:defRPr sz="3200">
                <a:solidFill>
                  <a:srgbClr val="376092"/>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5" name="Text Placeholder 4"/>
          <p:cNvSpPr>
            <a:spLocks noGrp="1"/>
          </p:cNvSpPr>
          <p:nvPr>
            <p:ph type="body" sz="quarter" idx="18"/>
          </p:nvPr>
        </p:nvSpPr>
        <p:spPr>
          <a:xfrm>
            <a:off x="0" y="6758940"/>
            <a:ext cx="9144000" cy="91440"/>
          </a:xfrm>
          <a:prstGeom prst="rect">
            <a:avLst/>
          </a:prstGeom>
        </p:spPr>
        <p:txBody>
          <a:bodyPr lIns="45720" rIns="45720" anchor="ctr" anchorCtr="0"/>
          <a:lstStyle>
            <a:lvl1pPr algn="l">
              <a:defRPr sz="800">
                <a:solidFill>
                  <a:srgbClr val="6A6A6A"/>
                </a:solidFill>
              </a:defRPr>
            </a:lvl1pPr>
          </a:lstStyle>
          <a:p>
            <a:pPr lvl="0"/>
            <a:r>
              <a:rPr lang="en-US" dirty="0"/>
              <a:t>Edit Master text styles</a:t>
            </a:r>
          </a:p>
        </p:txBody>
      </p:sp>
    </p:spTree>
    <p:extLst>
      <p:ext uri="{BB962C8B-B14F-4D97-AF65-F5344CB8AC3E}">
        <p14:creationId xmlns:p14="http://schemas.microsoft.com/office/powerpoint/2010/main" val="3307410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49530" y="3429000"/>
            <a:ext cx="561594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49530" y="4114800"/>
            <a:ext cx="561594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4004973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Right">
    <p:spTree>
      <p:nvGrpSpPr>
        <p:cNvPr id="1" name=""/>
        <p:cNvGrpSpPr/>
        <p:nvPr/>
      </p:nvGrpSpPr>
      <p:grpSpPr>
        <a:xfrm>
          <a:off x="0" y="0"/>
          <a:ext cx="0" cy="0"/>
          <a:chOff x="0" y="0"/>
          <a:chExt cx="0" cy="0"/>
        </a:xfrm>
      </p:grpSpPr>
      <p:sp>
        <p:nvSpPr>
          <p:cNvPr id="8" name="Title Background"/>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Slide Title"/>
          <p:cNvSpPr>
            <a:spLocks noGrp="1"/>
          </p:cNvSpPr>
          <p:nvPr>
            <p:ph type="ctrTitle"/>
          </p:nvPr>
        </p:nvSpPr>
        <p:spPr>
          <a:xfrm>
            <a:off x="3436620" y="3581400"/>
            <a:ext cx="569976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3436620" y="4260273"/>
            <a:ext cx="569976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384814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3.gif"/><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theme" Target="../theme/theme4.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5" Type="http://schemas.openxmlformats.org/officeDocument/2006/relationships/slideLayout" Target="../slideLayouts/slideLayout58.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8.xml"/><Relationship Id="rId2" Type="http://schemas.openxmlformats.org/officeDocument/2006/relationships/slideLayout" Target="../slideLayouts/slideLayout67.xml"/><Relationship Id="rId1" Type="http://schemas.openxmlformats.org/officeDocument/2006/relationships/slideLayout" Target="../slideLayouts/slideLayout66.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MH Tagline" descr="Tagline: Because learning changes everythin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33" r:id="rId5"/>
    <p:sldLayoutId id="2147483734" r:id="rId6"/>
    <p:sldLayoutId id="2147483914"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21"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751" r:id="rId1"/>
    <p:sldLayoutId id="2147483896" r:id="rId2"/>
    <p:sldLayoutId id="2147483965" r:id="rId3"/>
    <p:sldLayoutId id="2147483753" r:id="rId4"/>
    <p:sldLayoutId id="2147483908" r:id="rId5"/>
    <p:sldLayoutId id="2147483950" r:id="rId6"/>
    <p:sldLayoutId id="2147483757" r:id="rId7"/>
    <p:sldLayoutId id="2147483877" r:id="rId8"/>
    <p:sldLayoutId id="2147483761" r:id="rId9"/>
    <p:sldLayoutId id="2147483800"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Copyright" descr="©McGraw-Hill Education&#10;"/>
          <p:cNvSpPr txBox="1">
            <a:spLocks/>
          </p:cNvSpPr>
          <p:nvPr userDrawn="1"/>
        </p:nvSpPr>
        <p:spPr>
          <a:xfrm>
            <a:off x="0" y="6705600"/>
            <a:ext cx="155448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©2020 McGraw-Hill Education</a:t>
            </a:r>
          </a:p>
        </p:txBody>
      </p:sp>
      <p:sp>
        <p:nvSpPr>
          <p:cNvPr id="6" name="TextBox 5"/>
          <p:cNvSpPr txBox="1"/>
          <p:nvPr userDrawn="1"/>
        </p:nvSpPr>
        <p:spPr>
          <a:xfrm>
            <a:off x="8534400" y="6397823"/>
            <a:ext cx="548640" cy="307777"/>
          </a:xfrm>
          <a:prstGeom prst="rect">
            <a:avLst/>
          </a:prstGeom>
          <a:noFill/>
        </p:spPr>
        <p:txBody>
          <a:bodyPr wrap="none" rtlCol="0">
            <a:spAutoFit/>
          </a:bodyPr>
          <a:lstStyle/>
          <a:p>
            <a:pPr algn="r"/>
            <a:fld id="{4ABA21E6-4DD4-4FBE-AD0A-C2399D55596A}" type="slidenum">
              <a:rPr lang="en-US" sz="1400" smtClean="0"/>
              <a:pPr algn="r"/>
              <a:t>‹#›</a:t>
            </a:fld>
            <a:endParaRPr lang="en-US" sz="1400" dirty="0"/>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970" r:id="rId1"/>
    <p:sldLayoutId id="2147483981" r:id="rId2"/>
    <p:sldLayoutId id="2147483951" r:id="rId3"/>
    <p:sldLayoutId id="2147483972" r:id="rId4"/>
    <p:sldLayoutId id="2147483978" r:id="rId5"/>
    <p:sldLayoutId id="2147483973" r:id="rId6"/>
    <p:sldLayoutId id="2147483977" r:id="rId7"/>
    <p:sldLayoutId id="2147483974" r:id="rId8"/>
    <p:sldLayoutId id="2147483975" r:id="rId9"/>
    <p:sldLayoutId id="2147483976" r:id="rId10"/>
    <p:sldLayoutId id="2147483982" r:id="rId11"/>
    <p:sldLayoutId id="2147483971" r:id="rId12"/>
    <p:sldLayoutId id="2147483979" r:id="rId13"/>
    <p:sldLayoutId id="2147483980" r:id="rId14"/>
    <p:sldLayoutId id="2147483983" r:id="rId15"/>
    <p:sldLayoutId id="2147483953" r:id="rId16"/>
    <p:sldLayoutId id="2147483954" r:id="rId17"/>
    <p:sldLayoutId id="2147483955" r:id="rId18"/>
    <p:sldLayoutId id="2147483956" r:id="rId19"/>
    <p:sldLayoutId id="2147483957" r:id="rId20"/>
    <p:sldLayoutId id="2147483958" r:id="rId21"/>
    <p:sldLayoutId id="2147483959" r:id="rId2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Copyright" descr="©McGraw-Hill Education&#10;"/>
          <p:cNvSpPr txBox="1"/>
          <p:nvPr userDrawn="1"/>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Background"/>
          <p:cNvSpPr/>
          <p:nvPr userDrawn="1"/>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MH BG Image"/>
          <p:cNvPicPr>
            <a:picLocks noChangeAspect="1"/>
          </p:cNvPicPr>
          <p:nvPr userDrawn="1"/>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Copyright" descr="©McGraw-Hill Education"/>
          <p:cNvSpPr txBox="1"/>
          <p:nvPr userDrawn="1"/>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677" r:id="rId1"/>
    <p:sldLayoutId id="2147483769"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902" r:id="rId1"/>
    <p:sldLayoutId id="2147483906" r:id="rId2"/>
    <p:sldLayoutId id="2147483755"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d Bar"/>
          <p:cNvSpPr/>
          <p:nvPr userDrawn="1"/>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236652239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36.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7.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8.xml"/><Relationship Id="rId1" Type="http://schemas.openxmlformats.org/officeDocument/2006/relationships/vmlDrawing" Target="../drawings/vmlDrawing6.vml"/><Relationship Id="rId4" Type="http://schemas.openxmlformats.org/officeDocument/2006/relationships/image" Target="../media/image17.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0.bin"/><Relationship Id="rId7" Type="http://schemas.openxmlformats.org/officeDocument/2006/relationships/oleObject" Target="../embeddings/oleObject12.bin"/><Relationship Id="rId2" Type="http://schemas.openxmlformats.org/officeDocument/2006/relationships/slideLayout" Target="../slideLayouts/slideLayout28.xml"/><Relationship Id="rId1" Type="http://schemas.openxmlformats.org/officeDocument/2006/relationships/vmlDrawing" Target="../drawings/vmlDrawing7.vml"/><Relationship Id="rId6" Type="http://schemas.openxmlformats.org/officeDocument/2006/relationships/image" Target="../media/image20.wmf"/><Relationship Id="rId5" Type="http://schemas.openxmlformats.org/officeDocument/2006/relationships/oleObject" Target="../embeddings/oleObject11.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7.xml"/><Relationship Id="rId1" Type="http://schemas.openxmlformats.org/officeDocument/2006/relationships/vmlDrawing" Target="../drawings/vmlDrawing8.vml"/><Relationship Id="rId6" Type="http://schemas.openxmlformats.org/officeDocument/2006/relationships/image" Target="../media/image24.wmf"/><Relationship Id="rId5" Type="http://schemas.openxmlformats.org/officeDocument/2006/relationships/oleObject" Target="../embeddings/oleObject15.bin"/><Relationship Id="rId4" Type="http://schemas.openxmlformats.org/officeDocument/2006/relationships/image" Target="../media/image23.wmf"/></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6.xml"/><Relationship Id="rId1" Type="http://schemas.openxmlformats.org/officeDocument/2006/relationships/vmlDrawing" Target="../drawings/vmlDrawing9.vml"/><Relationship Id="rId4" Type="http://schemas.openxmlformats.org/officeDocument/2006/relationships/image" Target="../media/image26.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7.xml"/><Relationship Id="rId1" Type="http://schemas.openxmlformats.org/officeDocument/2006/relationships/vmlDrawing" Target="../drawings/vmlDrawing10.vml"/><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1.xml"/><Relationship Id="rId4" Type="http://schemas.openxmlformats.org/officeDocument/2006/relationships/image" Target="../media/image3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33.xml"/><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6.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6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38.xml"/></Relationships>
</file>

<file path=ppt/slides/_rels/slide6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8.xml"/></Relationships>
</file>

<file path=ppt/slides/_rels/slide6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8.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6.xml"/><Relationship Id="rId1" Type="http://schemas.openxmlformats.org/officeDocument/2006/relationships/vmlDrawing" Target="../drawings/vmlDrawing2.vml"/><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Chemistry</a:t>
            </a:r>
          </a:p>
        </p:txBody>
      </p:sp>
      <p:sp>
        <p:nvSpPr>
          <p:cNvPr id="8" name="Text Placeholder 2"/>
          <p:cNvSpPr>
            <a:spLocks noGrp="1"/>
          </p:cNvSpPr>
          <p:nvPr>
            <p:ph type="body" idx="1"/>
          </p:nvPr>
        </p:nvSpPr>
        <p:spPr/>
        <p:txBody>
          <a:bodyPr/>
          <a:lstStyle/>
          <a:p>
            <a:r>
              <a:rPr lang="en-US" dirty="0"/>
              <a:t>Fifth Edition</a:t>
            </a:r>
          </a:p>
        </p:txBody>
      </p:sp>
      <p:sp>
        <p:nvSpPr>
          <p:cNvPr id="11" name="Text Placeholder 3"/>
          <p:cNvSpPr>
            <a:spLocks noGrp="1"/>
          </p:cNvSpPr>
          <p:nvPr>
            <p:ph type="body" idx="14"/>
          </p:nvPr>
        </p:nvSpPr>
        <p:spPr/>
        <p:txBody>
          <a:bodyPr/>
          <a:lstStyle/>
          <a:p>
            <a:r>
              <a:rPr lang="en-US" dirty="0"/>
              <a:t>Julia Burdge</a:t>
            </a:r>
          </a:p>
        </p:txBody>
      </p:sp>
      <p:sp>
        <p:nvSpPr>
          <p:cNvPr id="12" name="Text Placeholder 4"/>
          <p:cNvSpPr>
            <a:spLocks noGrp="1"/>
          </p:cNvSpPr>
          <p:nvPr>
            <p:ph type="body" idx="15"/>
          </p:nvPr>
        </p:nvSpPr>
        <p:spPr/>
        <p:txBody>
          <a:bodyPr/>
          <a:lstStyle/>
          <a:p>
            <a:r>
              <a:rPr lang="en-US" dirty="0"/>
              <a:t>Lecture PowerPoints</a:t>
            </a:r>
          </a:p>
        </p:txBody>
      </p:sp>
      <p:sp>
        <p:nvSpPr>
          <p:cNvPr id="13" name="Text Placeholder 5"/>
          <p:cNvSpPr>
            <a:spLocks noGrp="1"/>
          </p:cNvSpPr>
          <p:nvPr>
            <p:ph type="body" idx="16"/>
          </p:nvPr>
        </p:nvSpPr>
        <p:spPr/>
        <p:txBody>
          <a:bodyPr/>
          <a:lstStyle/>
          <a:p>
            <a:r>
              <a:rPr lang="en-US" dirty="0"/>
              <a:t>Chapter 6</a:t>
            </a:r>
          </a:p>
        </p:txBody>
      </p:sp>
      <p:sp>
        <p:nvSpPr>
          <p:cNvPr id="14" name="Text Placeholder 6"/>
          <p:cNvSpPr>
            <a:spLocks noGrp="1"/>
          </p:cNvSpPr>
          <p:nvPr>
            <p:ph type="body" idx="17"/>
          </p:nvPr>
        </p:nvSpPr>
        <p:spPr/>
        <p:txBody>
          <a:bodyPr/>
          <a:lstStyle/>
          <a:p>
            <a:r>
              <a:rPr lang="en-US" dirty="0"/>
              <a:t>Quantum Theory and the Electronic Structure of Atoms</a:t>
            </a:r>
          </a:p>
        </p:txBody>
      </p:sp>
      <p:sp>
        <p:nvSpPr>
          <p:cNvPr id="15" name="Text Placeholder 7"/>
          <p:cNvSpPr>
            <a:spLocks noGrp="1"/>
          </p:cNvSpPr>
          <p:nvPr>
            <p:ph type="body" sz="quarter" idx="18"/>
          </p:nvPr>
        </p:nvSpPr>
        <p:spPr/>
        <p:txBody>
          <a:bodyPr/>
          <a:lstStyle/>
          <a:p>
            <a:pPr lvl="0"/>
            <a:r>
              <a:rPr lang="en-US" dirty="0"/>
              <a:t>©2020 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341476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6.2		Setup</a:t>
            </a:r>
            <a:endParaRPr lang="en-IN" dirty="0"/>
          </a:p>
        </p:txBody>
      </p:sp>
      <p:sp>
        <p:nvSpPr>
          <p:cNvPr id="3" name="Content Placeholder 2"/>
          <p:cNvSpPr>
            <a:spLocks noGrp="1"/>
          </p:cNvSpPr>
          <p:nvPr>
            <p:ph idx="1"/>
          </p:nvPr>
        </p:nvSpPr>
        <p:spPr>
          <a:xfrm>
            <a:off x="228600" y="1066800"/>
            <a:ext cx="8412480" cy="1981200"/>
          </a:xfrm>
        </p:spPr>
        <p:txBody>
          <a:bodyPr/>
          <a:lstStyle/>
          <a:p>
            <a:r>
              <a:rPr lang="en-US" dirty="0"/>
              <a:t>How much more energy per photon is there in green light of wavelength 532 nm than in red light of wavelength 635 nm?</a:t>
            </a:r>
            <a:endParaRPr lang="en-US" b="1" dirty="0">
              <a:solidFill>
                <a:srgbClr val="4F74A7"/>
              </a:solidFill>
            </a:endParaRPr>
          </a:p>
          <a:p>
            <a:r>
              <a:rPr lang="en-US" b="1" dirty="0">
                <a:solidFill>
                  <a:srgbClr val="4F74A7"/>
                </a:solidFill>
              </a:rPr>
              <a:t>Setup </a:t>
            </a:r>
          </a:p>
        </p:txBody>
      </p:sp>
      <p:graphicFrame>
        <p:nvGraphicFramePr>
          <p:cNvPr id="4" name="Object 3"/>
          <p:cNvGraphicFramePr>
            <a:graphicFrameLocks noChangeAspect="1"/>
          </p:cNvGraphicFramePr>
          <p:nvPr>
            <p:extLst>
              <p:ext uri="{D42A27DB-BD31-4B8C-83A1-F6EECF244321}">
                <p14:modId xmlns:p14="http://schemas.microsoft.com/office/powerpoint/2010/main" val="1577670103"/>
              </p:ext>
            </p:extLst>
          </p:nvPr>
        </p:nvGraphicFramePr>
        <p:xfrm>
          <a:off x="1743869" y="3108325"/>
          <a:ext cx="5243512" cy="957263"/>
        </p:xfrm>
        <a:graphic>
          <a:graphicData uri="http://schemas.openxmlformats.org/presentationml/2006/ole">
            <mc:AlternateContent xmlns:mc="http://schemas.openxmlformats.org/markup-compatibility/2006">
              <mc:Choice xmlns:v="urn:schemas-microsoft-com:vml" Requires="v">
                <p:oleObj spid="_x0000_s33027" name="Equation" r:id="rId3" imgW="2298600" imgH="419040" progId="Equation.DSMT4">
                  <p:embed/>
                </p:oleObj>
              </mc:Choice>
              <mc:Fallback>
                <p:oleObj name="Equation" r:id="rId3" imgW="2298600" imgH="419040" progId="Equation.DSMT4">
                  <p:embed/>
                  <p:pic>
                    <p:nvPicPr>
                      <p:cNvPr id="0" name=""/>
                      <p:cNvPicPr/>
                      <p:nvPr/>
                    </p:nvPicPr>
                    <p:blipFill>
                      <a:blip r:embed="rId4"/>
                      <a:stretch>
                        <a:fillRect/>
                      </a:stretch>
                    </p:blipFill>
                    <p:spPr>
                      <a:xfrm>
                        <a:off x="1743869" y="3108325"/>
                        <a:ext cx="5243512" cy="957263"/>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109442523"/>
              </p:ext>
            </p:extLst>
          </p:nvPr>
        </p:nvGraphicFramePr>
        <p:xfrm>
          <a:off x="1808163" y="4125913"/>
          <a:ext cx="5114925" cy="938212"/>
        </p:xfrm>
        <a:graphic>
          <a:graphicData uri="http://schemas.openxmlformats.org/presentationml/2006/ole">
            <mc:AlternateContent xmlns:mc="http://schemas.openxmlformats.org/markup-compatibility/2006">
              <mc:Choice xmlns:v="urn:schemas-microsoft-com:vml" Requires="v">
                <p:oleObj spid="_x0000_s33028" name="Equation" r:id="rId5" imgW="2286000" imgH="419040" progId="Equation.DSMT4">
                  <p:embed/>
                </p:oleObj>
              </mc:Choice>
              <mc:Fallback>
                <p:oleObj name="Equation" r:id="rId5" imgW="2286000" imgH="419040" progId="Equation.DSMT4">
                  <p:embed/>
                  <p:pic>
                    <p:nvPicPr>
                      <p:cNvPr id="0" name=""/>
                      <p:cNvPicPr/>
                      <p:nvPr/>
                    </p:nvPicPr>
                    <p:blipFill>
                      <a:blip r:embed="rId6"/>
                      <a:stretch>
                        <a:fillRect/>
                      </a:stretch>
                    </p:blipFill>
                    <p:spPr>
                      <a:xfrm>
                        <a:off x="1808163" y="4125913"/>
                        <a:ext cx="5114925" cy="938212"/>
                      </a:xfrm>
                      <a:prstGeom prst="rect">
                        <a:avLst/>
                      </a:prstGeom>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4194089449"/>
              </p:ext>
            </p:extLst>
          </p:nvPr>
        </p:nvGraphicFramePr>
        <p:xfrm>
          <a:off x="1489075" y="5124450"/>
          <a:ext cx="5753100" cy="514350"/>
        </p:xfrm>
        <a:graphic>
          <a:graphicData uri="http://schemas.openxmlformats.org/presentationml/2006/ole">
            <mc:AlternateContent xmlns:mc="http://schemas.openxmlformats.org/markup-compatibility/2006">
              <mc:Choice xmlns:v="urn:schemas-microsoft-com:vml" Requires="v">
                <p:oleObj spid="_x0000_s33029" name="Equation" r:id="rId7" imgW="2412720" imgH="215640" progId="Equation.DSMT4">
                  <p:embed/>
                </p:oleObj>
              </mc:Choice>
              <mc:Fallback>
                <p:oleObj name="Equation" r:id="rId7" imgW="2412720" imgH="215640" progId="Equation.DSMT4">
                  <p:embed/>
                  <p:pic>
                    <p:nvPicPr>
                      <p:cNvPr id="0" name=""/>
                      <p:cNvPicPr/>
                      <p:nvPr/>
                    </p:nvPicPr>
                    <p:blipFill>
                      <a:blip r:embed="rId8"/>
                      <a:stretch>
                        <a:fillRect/>
                      </a:stretch>
                    </p:blipFill>
                    <p:spPr>
                      <a:xfrm>
                        <a:off x="1489075" y="5124450"/>
                        <a:ext cx="5753100" cy="514350"/>
                      </a:xfrm>
                      <a:prstGeom prst="rect">
                        <a:avLst/>
                      </a:prstGeom>
                    </p:spPr>
                  </p:pic>
                </p:oleObj>
              </mc:Fallback>
            </mc:AlternateContent>
          </a:graphicData>
        </a:graphic>
      </p:graphicFrame>
    </p:spTree>
    <p:extLst>
      <p:ext uri="{BB962C8B-B14F-4D97-AF65-F5344CB8AC3E}">
        <p14:creationId xmlns:p14="http://schemas.microsoft.com/office/powerpoint/2010/main" val="153584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6.2 		Solution</a:t>
            </a:r>
            <a:r>
              <a:rPr lang="en-US" sz="1200" kern="0" dirty="0">
                <a:solidFill>
                  <a:schemeClr val="bg1"/>
                </a:solidFill>
              </a:rPr>
              <a:t> 1</a:t>
            </a:r>
            <a:endParaRPr lang="en-IN" sz="1200" dirty="0"/>
          </a:p>
        </p:txBody>
      </p:sp>
      <p:sp>
        <p:nvSpPr>
          <p:cNvPr id="3" name="Content Placeholder 2"/>
          <p:cNvSpPr>
            <a:spLocks noGrp="1"/>
          </p:cNvSpPr>
          <p:nvPr>
            <p:ph idx="1"/>
          </p:nvPr>
        </p:nvSpPr>
        <p:spPr>
          <a:xfrm>
            <a:off x="228600" y="1066800"/>
            <a:ext cx="8686800" cy="457200"/>
          </a:xfrm>
        </p:spPr>
        <p:txBody>
          <a:bodyPr/>
          <a:lstStyle/>
          <a:p>
            <a:r>
              <a:rPr lang="en-US" b="1" dirty="0">
                <a:solidFill>
                  <a:srgbClr val="4F74A7"/>
                </a:solidFill>
              </a:rPr>
              <a:t>Solution</a:t>
            </a:r>
          </a:p>
        </p:txBody>
      </p:sp>
      <p:graphicFrame>
        <p:nvGraphicFramePr>
          <p:cNvPr id="10" name="Object 3"/>
          <p:cNvGraphicFramePr>
            <a:graphicFrameLocks noChangeAspect="1"/>
          </p:cNvGraphicFramePr>
          <p:nvPr>
            <p:extLst>
              <p:ext uri="{D42A27DB-BD31-4B8C-83A1-F6EECF244321}">
                <p14:modId xmlns:p14="http://schemas.microsoft.com/office/powerpoint/2010/main" val="2020882925"/>
              </p:ext>
            </p:extLst>
          </p:nvPr>
        </p:nvGraphicFramePr>
        <p:xfrm>
          <a:off x="1827213" y="1584325"/>
          <a:ext cx="5489575" cy="979488"/>
        </p:xfrm>
        <a:graphic>
          <a:graphicData uri="http://schemas.openxmlformats.org/presentationml/2006/ole">
            <mc:AlternateContent xmlns:mc="http://schemas.openxmlformats.org/markup-compatibility/2006">
              <mc:Choice xmlns:v="urn:schemas-microsoft-com:vml" Requires="v">
                <p:oleObj spid="_x0000_s19280" name="Equation" r:id="rId3" imgW="2349360" imgH="419040" progId="Equation.DSMT4">
                  <p:embed/>
                </p:oleObj>
              </mc:Choice>
              <mc:Fallback>
                <p:oleObj name="Equation" r:id="rId3" imgW="2349360" imgH="419040" progId="Equation.DSMT4">
                  <p:embed/>
                  <p:pic>
                    <p:nvPicPr>
                      <p:cNvPr id="0" name=""/>
                      <p:cNvPicPr/>
                      <p:nvPr/>
                    </p:nvPicPr>
                    <p:blipFill>
                      <a:blip r:embed="rId4"/>
                      <a:stretch>
                        <a:fillRect/>
                      </a:stretch>
                    </p:blipFill>
                    <p:spPr>
                      <a:xfrm>
                        <a:off x="1827213" y="1584325"/>
                        <a:ext cx="5489575" cy="979488"/>
                      </a:xfrm>
                      <a:prstGeom prst="rect">
                        <a:avLst/>
                      </a:prstGeom>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10817488"/>
              </p:ext>
            </p:extLst>
          </p:nvPr>
        </p:nvGraphicFramePr>
        <p:xfrm>
          <a:off x="541020" y="2902880"/>
          <a:ext cx="8001000" cy="644769"/>
        </p:xfrm>
        <a:graphic>
          <a:graphicData uri="http://schemas.openxmlformats.org/presentationml/2006/ole">
            <mc:AlternateContent xmlns:mc="http://schemas.openxmlformats.org/markup-compatibility/2006">
              <mc:Choice xmlns:v="urn:schemas-microsoft-com:vml" Requires="v">
                <p:oleObj spid="_x0000_s19281" name="Equation" r:id="rId5" imgW="3466800" imgH="279360" progId="Equation.DSMT4">
                  <p:embed/>
                </p:oleObj>
              </mc:Choice>
              <mc:Fallback>
                <p:oleObj name="Equation" r:id="rId5" imgW="3466800" imgH="279360" progId="Equation.DSMT4">
                  <p:embed/>
                  <p:pic>
                    <p:nvPicPr>
                      <p:cNvPr id="0" name=""/>
                      <p:cNvPicPr/>
                      <p:nvPr/>
                    </p:nvPicPr>
                    <p:blipFill>
                      <a:blip r:embed="rId6"/>
                      <a:stretch>
                        <a:fillRect/>
                      </a:stretch>
                    </p:blipFill>
                    <p:spPr>
                      <a:xfrm>
                        <a:off x="541020" y="2902880"/>
                        <a:ext cx="8001000" cy="644769"/>
                      </a:xfrm>
                      <a:prstGeom prst="rect">
                        <a:avLst/>
                      </a:prstGeom>
                    </p:spPr>
                  </p:pic>
                </p:oleObj>
              </mc:Fallback>
            </mc:AlternateContent>
          </a:graphicData>
        </a:graphic>
      </p:graphicFrame>
      <p:sp>
        <p:nvSpPr>
          <p:cNvPr id="6" name="Content Placeholder 5"/>
          <p:cNvSpPr>
            <a:spLocks noGrp="1"/>
          </p:cNvSpPr>
          <p:nvPr>
            <p:ph idx="10"/>
          </p:nvPr>
        </p:nvSpPr>
        <p:spPr>
          <a:xfrm>
            <a:off x="228600" y="3886200"/>
            <a:ext cx="8686800" cy="2362200"/>
          </a:xfrm>
        </p:spPr>
        <p:txBody>
          <a:bodyPr/>
          <a:lstStyle/>
          <a:p>
            <a:pPr>
              <a:spcAft>
                <a:spcPts val="2400"/>
              </a:spcAft>
            </a:pPr>
            <a:r>
              <a:rPr lang="en-US" dirty="0"/>
              <a:t>The energy of a single photon with wavelength 532 nm is </a:t>
            </a:r>
            <a:r>
              <a:rPr lang="en-US" i="0" dirty="0"/>
              <a:t>3.74 </a:t>
            </a:r>
            <a:r>
              <a:rPr lang="en-US" i="0" dirty="0">
                <a:ea typeface="Cambria Math" panose="02040503050406030204" pitchFamily="18" charset="0"/>
              </a:rPr>
              <a:t>× 10</a:t>
            </a:r>
            <a:r>
              <a:rPr lang="en-US" i="0" baseline="30000" dirty="0">
                <a:ea typeface="Cambria Math" panose="02040503050406030204" pitchFamily="18" charset="0"/>
              </a:rPr>
              <a:t>−19</a:t>
            </a:r>
            <a:r>
              <a:rPr lang="en-US" i="0" dirty="0">
                <a:ea typeface="Cambria Math" panose="02040503050406030204" pitchFamily="18" charset="0"/>
              </a:rPr>
              <a:t> J</a:t>
            </a:r>
            <a:r>
              <a:rPr lang="en-US" dirty="0"/>
              <a:t>.</a:t>
            </a:r>
          </a:p>
          <a:p>
            <a:r>
              <a:rPr lang="en-US" dirty="0"/>
              <a:t>Following the same procedure, the energy of a photon of wavelength 635 nm is </a:t>
            </a:r>
            <a:r>
              <a:rPr lang="en-US" i="0" dirty="0"/>
              <a:t>3.13 </a:t>
            </a:r>
            <a:r>
              <a:rPr lang="en-US" i="0" dirty="0">
                <a:ea typeface="Cambria Math" panose="02040503050406030204" pitchFamily="18" charset="0"/>
              </a:rPr>
              <a:t>× 10</a:t>
            </a:r>
            <a:r>
              <a:rPr lang="en-US" i="0" baseline="30000" dirty="0">
                <a:ea typeface="Cambria Math" panose="02040503050406030204" pitchFamily="18" charset="0"/>
              </a:rPr>
              <a:t>−19</a:t>
            </a:r>
            <a:r>
              <a:rPr lang="en-US" dirty="0"/>
              <a:t> J. </a:t>
            </a:r>
          </a:p>
        </p:txBody>
      </p:sp>
    </p:spTree>
    <p:extLst>
      <p:ext uri="{BB962C8B-B14F-4D97-AF65-F5344CB8AC3E}">
        <p14:creationId xmlns:p14="http://schemas.microsoft.com/office/powerpoint/2010/main" val="2270771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6.2	 	Solution</a:t>
            </a:r>
            <a:r>
              <a:rPr lang="en-US" sz="1200" kern="0" dirty="0">
                <a:solidFill>
                  <a:schemeClr val="bg1"/>
                </a:solidFill>
              </a:rPr>
              <a:t> 2</a:t>
            </a:r>
            <a:endParaRPr lang="en-IN" sz="1200" dirty="0"/>
          </a:p>
        </p:txBody>
      </p:sp>
      <p:sp>
        <p:nvSpPr>
          <p:cNvPr id="3" name="Content Placeholder 2"/>
          <p:cNvSpPr>
            <a:spLocks noGrp="1"/>
          </p:cNvSpPr>
          <p:nvPr>
            <p:ph idx="1"/>
          </p:nvPr>
        </p:nvSpPr>
        <p:spPr>
          <a:xfrm>
            <a:off x="228600" y="1066800"/>
            <a:ext cx="8686800" cy="1066800"/>
          </a:xfrm>
        </p:spPr>
        <p:txBody>
          <a:bodyPr/>
          <a:lstStyle/>
          <a:p>
            <a:r>
              <a:rPr lang="en-US" b="1" dirty="0">
                <a:solidFill>
                  <a:srgbClr val="4F74A7"/>
                </a:solidFill>
              </a:rPr>
              <a:t>Solution</a:t>
            </a:r>
          </a:p>
          <a:p>
            <a:r>
              <a:rPr lang="en-US" dirty="0"/>
              <a:t>The difference between them is </a:t>
            </a:r>
            <a:endParaRPr lang="en-US" b="1" dirty="0">
              <a:solidFill>
                <a:srgbClr val="4F74A7"/>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74903330"/>
              </p:ext>
            </p:extLst>
          </p:nvPr>
        </p:nvGraphicFramePr>
        <p:xfrm>
          <a:off x="1143000" y="2398077"/>
          <a:ext cx="7108825" cy="720725"/>
        </p:xfrm>
        <a:graphic>
          <a:graphicData uri="http://schemas.openxmlformats.org/presentationml/2006/ole">
            <mc:AlternateContent xmlns:mc="http://schemas.openxmlformats.org/markup-compatibility/2006">
              <mc:Choice xmlns:v="urn:schemas-microsoft-com:vml" Requires="v">
                <p:oleObj spid="_x0000_s19870" name="Equation" r:id="rId3" imgW="2755800" imgH="279360" progId="Equation.DSMT4">
                  <p:embed/>
                </p:oleObj>
              </mc:Choice>
              <mc:Fallback>
                <p:oleObj name="Equation" r:id="rId3" imgW="2755800" imgH="279360" progId="Equation.DSMT4">
                  <p:embed/>
                  <p:pic>
                    <p:nvPicPr>
                      <p:cNvPr id="0" name=""/>
                      <p:cNvPicPr/>
                      <p:nvPr/>
                    </p:nvPicPr>
                    <p:blipFill>
                      <a:blip r:embed="rId4"/>
                      <a:stretch>
                        <a:fillRect/>
                      </a:stretch>
                    </p:blipFill>
                    <p:spPr>
                      <a:xfrm>
                        <a:off x="1143000" y="2398077"/>
                        <a:ext cx="7108825" cy="720725"/>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6" name="Content Placeholder 4"/>
              <p:cNvSpPr>
                <a:spLocks noGrp="1"/>
              </p:cNvSpPr>
              <p:nvPr>
                <p:ph idx="10"/>
              </p:nvPr>
            </p:nvSpPr>
            <p:spPr>
              <a:xfrm>
                <a:off x="243840" y="3383279"/>
                <a:ext cx="8686800" cy="2057400"/>
              </a:xfrm>
            </p:spPr>
            <p:txBody>
              <a:bodyPr/>
              <a:lstStyle/>
              <a:p>
                <a:r>
                  <a:rPr lang="en-US" dirty="0"/>
                  <a:t>Therefore, a photon of green light </a:t>
                </a:r>
                <a:r>
                  <a:rPr lang="en-US" i="0" dirty="0">
                    <a:latin typeface="+mj-lt"/>
                  </a:rPr>
                  <a:t>(</a:t>
                </a:r>
                <a:r>
                  <a:rPr lang="en-US" i="0" dirty="0">
                    <a:latin typeface="+mj-lt"/>
                    <a:sym typeface="Symbol"/>
                  </a:rPr>
                  <a:t></a:t>
                </a:r>
                <a:r>
                  <a:rPr lang="en-US" i="0" dirty="0">
                    <a:latin typeface="+mj-lt"/>
                  </a:rPr>
                  <a:t> = 532 nm) </a:t>
                </a:r>
                <a:r>
                  <a:rPr lang="en-US" dirty="0"/>
                  <a:t>has </a:t>
                </a:r>
              </a:p>
              <a:p>
                <a:r>
                  <a:rPr lang="en-US" i="0" dirty="0">
                    <a:latin typeface="+mj-lt"/>
                    <a:ea typeface="Cambria Math" panose="02040503050406030204" pitchFamily="18" charset="0"/>
                  </a:rPr>
                  <a:t>6.1 × 10</a:t>
                </a:r>
                <a:r>
                  <a:rPr lang="en-US" i="0" baseline="30000" dirty="0">
                    <a:latin typeface="+mj-lt"/>
                    <a:ea typeface="Cambria Math" panose="02040503050406030204" pitchFamily="18" charset="0"/>
                  </a:rPr>
                  <a:t>−20</a:t>
                </a:r>
                <a14:m>
                  <m:oMath xmlns:m="http://schemas.openxmlformats.org/officeDocument/2006/math">
                    <m:r>
                      <a:rPr lang="en-US" b="0" i="0" smtClean="0">
                        <a:latin typeface="Cambria Math" panose="02040503050406030204" pitchFamily="18" charset="0"/>
                        <a:ea typeface="Cambria Math" panose="02040503050406030204" pitchFamily="18" charset="0"/>
                      </a:rPr>
                      <m:t> </m:t>
                    </m:r>
                  </m:oMath>
                </a14:m>
                <a:r>
                  <a:rPr lang="en-US" i="0" dirty="0">
                    <a:latin typeface="+mj-lt"/>
                    <a:ea typeface="Cambria Math" panose="02040503050406030204" pitchFamily="18" charset="0"/>
                  </a:rPr>
                  <a:t>J</a:t>
                </a:r>
                <a:r>
                  <a:rPr lang="en-US" dirty="0"/>
                  <a:t> </a:t>
                </a:r>
                <a:r>
                  <a:rPr lang="en-US" i="1" dirty="0"/>
                  <a:t>more </a:t>
                </a:r>
                <a:r>
                  <a:rPr lang="en-US" dirty="0"/>
                  <a:t>energy than a photon of red light </a:t>
                </a:r>
                <a:r>
                  <a:rPr lang="en-US" i="0" dirty="0">
                    <a:latin typeface="+mj-lt"/>
                  </a:rPr>
                  <a:t>(</a:t>
                </a:r>
                <a:r>
                  <a:rPr lang="en-US" i="0" dirty="0">
                    <a:latin typeface="+mj-lt"/>
                    <a:sym typeface="Symbol"/>
                  </a:rPr>
                  <a:t></a:t>
                </a:r>
                <a:r>
                  <a:rPr lang="en-US" i="0" dirty="0">
                    <a:latin typeface="+mj-lt"/>
                  </a:rPr>
                  <a:t> = 635 nm)</a:t>
                </a:r>
                <a:r>
                  <a:rPr lang="en-US" dirty="0"/>
                  <a:t>. </a:t>
                </a:r>
                <a:endParaRPr lang="en-US" dirty="0">
                  <a:solidFill>
                    <a:prstClr val="black"/>
                  </a:solidFill>
                </a:endParaRPr>
              </a:p>
            </p:txBody>
          </p:sp>
        </mc:Choice>
        <mc:Fallback xmlns="">
          <p:sp>
            <p:nvSpPr>
              <p:cNvPr id="6" name="Content Placeholder 4"/>
              <p:cNvSpPr>
                <a:spLocks noGrp="1" noRot="1" noChangeAspect="1" noMove="1" noResize="1" noEditPoints="1" noAdjustHandles="1" noChangeArrowheads="1" noChangeShapeType="1" noTextEdit="1"/>
              </p:cNvSpPr>
              <p:nvPr>
                <p:ph idx="10"/>
              </p:nvPr>
            </p:nvSpPr>
            <p:spPr>
              <a:xfrm>
                <a:off x="243840" y="3383279"/>
                <a:ext cx="8686800" cy="2057400"/>
              </a:xfrm>
              <a:blipFill>
                <a:blip r:embed="rId5"/>
                <a:stretch>
                  <a:fillRect l="-1404" t="-3561"/>
                </a:stretch>
              </a:blipFill>
            </p:spPr>
            <p:txBody>
              <a:bodyPr/>
              <a:lstStyle/>
              <a:p>
                <a:r>
                  <a:rPr lang="en-IN">
                    <a:noFill/>
                  </a:rPr>
                  <a:t> </a:t>
                </a:r>
              </a:p>
            </p:txBody>
          </p:sp>
        </mc:Fallback>
      </mc:AlternateContent>
    </p:spTree>
    <p:extLst>
      <p:ext uri="{BB962C8B-B14F-4D97-AF65-F5344CB8AC3E}">
        <p14:creationId xmlns:p14="http://schemas.microsoft.com/office/powerpoint/2010/main" val="2636836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6.3	</a:t>
            </a:r>
            <a:r>
              <a:rPr lang="en-US" dirty="0">
                <a:solidFill>
                  <a:srgbClr val="B60000"/>
                </a:solidFill>
              </a:rPr>
              <a:t>Bohr’s Theory of the Hydrogen Atom</a:t>
            </a:r>
            <a:r>
              <a:rPr lang="en-US" sz="1200" dirty="0">
                <a:solidFill>
                  <a:srgbClr val="B60000"/>
                </a:solidFill>
              </a:rPr>
              <a:t> 3</a:t>
            </a:r>
            <a:endParaRPr lang="en-US" sz="1200" dirty="0"/>
          </a:p>
        </p:txBody>
      </p:sp>
      <p:pic>
        <p:nvPicPr>
          <p:cNvPr id="9" name="Picture 2" descr="The line spectra of several elements are represented. "/>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3736"/>
          <a:stretch/>
        </p:blipFill>
        <p:spPr bwMode="auto">
          <a:xfrm>
            <a:off x="773089" y="1142999"/>
            <a:ext cx="7597823"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a:spLocks noGrp="1"/>
          </p:cNvSpPr>
          <p:nvPr>
            <p:ph type="body" sz="quarter" idx="22"/>
          </p:nvPr>
        </p:nvSpPr>
        <p:spPr>
          <a:xfrm>
            <a:off x="6473952" y="6705600"/>
            <a:ext cx="2670048" cy="155448"/>
          </a:xfrm>
        </p:spPr>
        <p:txBody>
          <a:bodyPr/>
          <a:lstStyle/>
          <a:p>
            <a:r>
              <a:rPr lang="en-IN" dirty="0"/>
              <a:t>©</a:t>
            </a:r>
            <a:r>
              <a:rPr lang="en-IN" i="1" dirty="0"/>
              <a:t>McGraw-Hill Education</a:t>
            </a:r>
            <a:endParaRPr lang="en-IN" dirty="0"/>
          </a:p>
        </p:txBody>
      </p:sp>
    </p:spTree>
    <p:extLst>
      <p:ext uri="{BB962C8B-B14F-4D97-AF65-F5344CB8AC3E}">
        <p14:creationId xmlns:p14="http://schemas.microsoft.com/office/powerpoint/2010/main" val="996412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6.3	</a:t>
            </a:r>
            <a:r>
              <a:rPr lang="en-US" dirty="0">
                <a:solidFill>
                  <a:srgbClr val="B60000"/>
                </a:solidFill>
              </a:rPr>
              <a:t>Bohr’s Theory of the Hydrogen Atom</a:t>
            </a:r>
            <a:r>
              <a:rPr lang="en-US" sz="1200" dirty="0">
                <a:solidFill>
                  <a:srgbClr val="B60000"/>
                </a:solidFill>
              </a:rPr>
              <a:t> 4</a:t>
            </a:r>
            <a:endParaRPr lang="en-US" sz="1200" dirty="0"/>
          </a:p>
        </p:txBody>
      </p:sp>
      <p:sp>
        <p:nvSpPr>
          <p:cNvPr id="3" name="Content Placeholder 2"/>
          <p:cNvSpPr>
            <a:spLocks noGrp="1"/>
          </p:cNvSpPr>
          <p:nvPr>
            <p:ph idx="1"/>
          </p:nvPr>
        </p:nvSpPr>
        <p:spPr>
          <a:xfrm>
            <a:off x="228600" y="1143000"/>
            <a:ext cx="8686800" cy="1524000"/>
          </a:xfrm>
        </p:spPr>
        <p:txBody>
          <a:bodyPr/>
          <a:lstStyle/>
          <a:p>
            <a:r>
              <a:rPr lang="en-US" dirty="0">
                <a:solidFill>
                  <a:srgbClr val="376092"/>
                </a:solidFill>
              </a:rPr>
              <a:t>Atomic Line Spectra</a:t>
            </a:r>
          </a:p>
          <a:p>
            <a:pPr>
              <a:spcAft>
                <a:spcPts val="1600"/>
              </a:spcAft>
            </a:pPr>
            <a:r>
              <a:rPr lang="en-US" dirty="0"/>
              <a:t>Johannes Rydberg developed an equation that could calculate all the wavelengths of hydrogen’s spectral lines: </a:t>
            </a:r>
          </a:p>
        </p:txBody>
      </p:sp>
      <p:graphicFrame>
        <p:nvGraphicFramePr>
          <p:cNvPr id="8" name="Object 3"/>
          <p:cNvGraphicFramePr>
            <a:graphicFrameLocks noChangeAspect="1"/>
          </p:cNvGraphicFramePr>
          <p:nvPr>
            <p:extLst>
              <p:ext uri="{D42A27DB-BD31-4B8C-83A1-F6EECF244321}">
                <p14:modId xmlns:p14="http://schemas.microsoft.com/office/powerpoint/2010/main" val="1240319961"/>
              </p:ext>
            </p:extLst>
          </p:nvPr>
        </p:nvGraphicFramePr>
        <p:xfrm>
          <a:off x="2803525" y="2803525"/>
          <a:ext cx="2792413" cy="1235075"/>
        </p:xfrm>
        <a:graphic>
          <a:graphicData uri="http://schemas.openxmlformats.org/presentationml/2006/ole">
            <mc:AlternateContent xmlns:mc="http://schemas.openxmlformats.org/markup-compatibility/2006">
              <mc:Choice xmlns:v="urn:schemas-microsoft-com:vml" Requires="v">
                <p:oleObj spid="_x0000_s1618" name="Equation" r:id="rId3" imgW="1091880" imgH="482400" progId="Equation.DSMT4">
                  <p:embed/>
                </p:oleObj>
              </mc:Choice>
              <mc:Fallback>
                <p:oleObj name="Equation" r:id="rId3" imgW="1091880" imgH="482400" progId="Equation.DSMT4">
                  <p:embed/>
                  <p:pic>
                    <p:nvPicPr>
                      <p:cNvPr id="0" name=""/>
                      <p:cNvPicPr/>
                      <p:nvPr/>
                    </p:nvPicPr>
                    <p:blipFill>
                      <a:blip r:embed="rId4"/>
                      <a:stretch>
                        <a:fillRect/>
                      </a:stretch>
                    </p:blipFill>
                    <p:spPr>
                      <a:xfrm>
                        <a:off x="2803525" y="2803525"/>
                        <a:ext cx="2792413" cy="1235075"/>
                      </a:xfrm>
                      <a:prstGeom prst="rect">
                        <a:avLst/>
                      </a:prstGeom>
                    </p:spPr>
                  </p:pic>
                </p:oleObj>
              </mc:Fallback>
            </mc:AlternateContent>
          </a:graphicData>
        </a:graphic>
      </p:graphicFrame>
      <p:sp>
        <p:nvSpPr>
          <p:cNvPr id="4" name="Content Placeholder 4"/>
          <p:cNvSpPr>
            <a:spLocks noGrp="1"/>
          </p:cNvSpPr>
          <p:nvPr>
            <p:ph idx="10"/>
          </p:nvPr>
        </p:nvSpPr>
        <p:spPr>
          <a:xfrm>
            <a:off x="320040" y="4175759"/>
            <a:ext cx="8686800" cy="1874520"/>
          </a:xfrm>
        </p:spPr>
        <p:txBody>
          <a:bodyPr/>
          <a:lstStyle/>
          <a:p>
            <a:r>
              <a:rPr lang="en-US" dirty="0"/>
              <a:t>In this equation, now known as the </a:t>
            </a:r>
            <a:r>
              <a:rPr lang="en-US" i="1" dirty="0"/>
              <a:t>Rydberg equation, </a:t>
            </a:r>
            <a:r>
              <a:rPr lang="en-US" i="0" dirty="0">
                <a:latin typeface="+mj-lt"/>
                <a:sym typeface="Symbol"/>
              </a:rPr>
              <a:t></a:t>
            </a:r>
            <a:r>
              <a:rPr lang="en-US" dirty="0"/>
              <a:t> is the wavelength of a line in the spectrum; </a:t>
            </a:r>
            <a:r>
              <a:rPr lang="en-US" i="0" dirty="0">
                <a:latin typeface="+mj-lt"/>
              </a:rPr>
              <a:t>R</a:t>
            </a:r>
            <a:r>
              <a:rPr lang="en-US" i="0" baseline="-25000" dirty="0">
                <a:latin typeface="+mj-lt"/>
              </a:rPr>
              <a:t>∞</a:t>
            </a:r>
            <a:r>
              <a:rPr lang="en-US" dirty="0"/>
              <a:t> is the Rydberg constant </a:t>
            </a:r>
            <a:r>
              <a:rPr lang="en-US" i="0" dirty="0">
                <a:latin typeface="+mj-lt"/>
              </a:rPr>
              <a:t>(1.09737316 </a:t>
            </a:r>
            <a:r>
              <a:rPr lang="en-US" i="0" dirty="0">
                <a:latin typeface="+mj-lt"/>
                <a:ea typeface="Cambria Math" panose="02040503050406030204" pitchFamily="18" charset="0"/>
              </a:rPr>
              <a:t>×10</a:t>
            </a:r>
            <a:r>
              <a:rPr lang="en-US" i="0" baseline="30000" dirty="0">
                <a:latin typeface="+mj-lt"/>
                <a:ea typeface="Cambria Math" panose="02040503050406030204" pitchFamily="18" charset="0"/>
              </a:rPr>
              <a:t>7</a:t>
            </a:r>
            <a:r>
              <a:rPr lang="en-US" dirty="0">
                <a:ea typeface="Cambria Math" panose="02040503050406030204" pitchFamily="18" charset="0"/>
              </a:rPr>
              <a:t> </a:t>
            </a:r>
            <a:r>
              <a:rPr lang="en-US" i="0" dirty="0">
                <a:latin typeface="+mj-lt"/>
                <a:ea typeface="Cambria Math" panose="02040503050406030204" pitchFamily="18" charset="0"/>
              </a:rPr>
              <a:t>m</a:t>
            </a:r>
            <a:r>
              <a:rPr lang="en-US" i="0" baseline="30000" dirty="0">
                <a:latin typeface="+mj-lt"/>
                <a:ea typeface="Cambria Math" panose="02040503050406030204" pitchFamily="18" charset="0"/>
              </a:rPr>
              <a:t>−1</a:t>
            </a:r>
            <a:r>
              <a:rPr lang="en-US" i="0" dirty="0">
                <a:latin typeface="+mj-lt"/>
              </a:rPr>
              <a:t>)</a:t>
            </a:r>
            <a:r>
              <a:rPr lang="en-US" dirty="0"/>
              <a:t>; and </a:t>
            </a:r>
            <a:r>
              <a:rPr lang="en-US" i="1" dirty="0">
                <a:latin typeface="+mj-lt"/>
              </a:rPr>
              <a:t>n</a:t>
            </a:r>
            <a:r>
              <a:rPr lang="en-US" i="0" baseline="-25000" dirty="0">
                <a:latin typeface="+mj-lt"/>
              </a:rPr>
              <a:t>1</a:t>
            </a:r>
            <a:r>
              <a:rPr lang="en-US" dirty="0"/>
              <a:t> and </a:t>
            </a:r>
            <a:r>
              <a:rPr lang="en-US" i="1" dirty="0">
                <a:latin typeface="+mj-lt"/>
              </a:rPr>
              <a:t>n</a:t>
            </a:r>
            <a:r>
              <a:rPr lang="en-US" i="0" baseline="-25000" dirty="0">
                <a:latin typeface="+mj-lt"/>
              </a:rPr>
              <a:t>2</a:t>
            </a:r>
            <a:r>
              <a:rPr lang="en-US" dirty="0"/>
              <a:t> are positive integers, where </a:t>
            </a:r>
            <a:r>
              <a:rPr lang="en-US" i="1" dirty="0">
                <a:latin typeface="+mj-lt"/>
              </a:rPr>
              <a:t>n</a:t>
            </a:r>
            <a:r>
              <a:rPr lang="en-US" i="0" baseline="-25000" dirty="0">
                <a:latin typeface="+mj-lt"/>
              </a:rPr>
              <a:t>2 </a:t>
            </a:r>
            <a:r>
              <a:rPr lang="en-US" i="0" dirty="0">
                <a:latin typeface="+mj-lt"/>
                <a:ea typeface="Cambria Math" panose="02040503050406030204" pitchFamily="18" charset="0"/>
              </a:rPr>
              <a:t>&gt; </a:t>
            </a:r>
            <a:r>
              <a:rPr lang="en-US" i="1" dirty="0">
                <a:latin typeface="+mj-lt"/>
              </a:rPr>
              <a:t>n</a:t>
            </a:r>
            <a:r>
              <a:rPr lang="en-US" i="0" baseline="-25000" dirty="0">
                <a:latin typeface="+mj-lt"/>
              </a:rPr>
              <a:t>1</a:t>
            </a:r>
            <a:r>
              <a:rPr lang="en-US" dirty="0"/>
              <a:t>. </a:t>
            </a:r>
          </a:p>
        </p:txBody>
      </p:sp>
    </p:spTree>
    <p:extLst>
      <p:ext uri="{BB962C8B-B14F-4D97-AF65-F5344CB8AC3E}">
        <p14:creationId xmlns:p14="http://schemas.microsoft.com/office/powerpoint/2010/main" val="2079854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6.3	</a:t>
            </a:r>
            <a:r>
              <a:rPr lang="en-US" dirty="0">
                <a:solidFill>
                  <a:srgbClr val="B60000"/>
                </a:solidFill>
              </a:rPr>
              <a:t>Bohr’s Theory of the Hydrogen Atom</a:t>
            </a:r>
            <a:r>
              <a:rPr lang="en-US" sz="1200" dirty="0">
                <a:solidFill>
                  <a:srgbClr val="B60000"/>
                </a:solidFill>
              </a:rPr>
              <a:t> 5</a:t>
            </a:r>
            <a:endParaRPr lang="en-US" sz="1200" dirty="0"/>
          </a:p>
        </p:txBody>
      </p:sp>
      <p:sp>
        <p:nvSpPr>
          <p:cNvPr id="3" name="Content Placeholder 2"/>
          <p:cNvSpPr>
            <a:spLocks noGrp="1"/>
          </p:cNvSpPr>
          <p:nvPr>
            <p:ph idx="1"/>
          </p:nvPr>
        </p:nvSpPr>
        <p:spPr>
          <a:xfrm>
            <a:off x="228600" y="1143000"/>
            <a:ext cx="8763000" cy="5212080"/>
          </a:xfrm>
        </p:spPr>
        <p:txBody>
          <a:bodyPr/>
          <a:lstStyle/>
          <a:p>
            <a:r>
              <a:rPr lang="en-US" dirty="0">
                <a:solidFill>
                  <a:srgbClr val="376092"/>
                </a:solidFill>
              </a:rPr>
              <a:t>The Line Spectrum of Hydrogen</a:t>
            </a:r>
          </a:p>
          <a:p>
            <a:r>
              <a:rPr lang="en-US" dirty="0"/>
              <a:t>According to the laws of classical physics, an electron moving in an orbit of a hydrogen atom would radiate away energy in the form of electromagnetic waves. </a:t>
            </a:r>
          </a:p>
          <a:p>
            <a:r>
              <a:rPr lang="en-US" dirty="0"/>
              <a:t>Thus, such an electron would quickly spiral into the nucleus and annihilate itself with the proton. </a:t>
            </a:r>
          </a:p>
        </p:txBody>
      </p:sp>
    </p:spTree>
    <p:extLst>
      <p:ext uri="{BB962C8B-B14F-4D97-AF65-F5344CB8AC3E}">
        <p14:creationId xmlns:p14="http://schemas.microsoft.com/office/powerpoint/2010/main" val="37138861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6.3	</a:t>
            </a:r>
            <a:r>
              <a:rPr lang="en-US" dirty="0">
                <a:solidFill>
                  <a:srgbClr val="B60000"/>
                </a:solidFill>
              </a:rPr>
              <a:t>Bohr’s Theory of the Hydrogen Atom</a:t>
            </a:r>
            <a:r>
              <a:rPr lang="en-US" sz="1200" dirty="0">
                <a:solidFill>
                  <a:srgbClr val="B60000"/>
                </a:solidFill>
              </a:rPr>
              <a:t> 6</a:t>
            </a:r>
            <a:endParaRPr lang="en-US" sz="1200" dirty="0"/>
          </a:p>
        </p:txBody>
      </p:sp>
      <p:sp>
        <p:nvSpPr>
          <p:cNvPr id="3" name="Content Placeholder 2"/>
          <p:cNvSpPr>
            <a:spLocks noGrp="1"/>
          </p:cNvSpPr>
          <p:nvPr>
            <p:ph idx="1"/>
          </p:nvPr>
        </p:nvSpPr>
        <p:spPr>
          <a:xfrm>
            <a:off x="228600" y="1143000"/>
            <a:ext cx="8686800" cy="5212080"/>
          </a:xfrm>
        </p:spPr>
        <p:txBody>
          <a:bodyPr/>
          <a:lstStyle/>
          <a:p>
            <a:r>
              <a:rPr lang="en-US" dirty="0">
                <a:solidFill>
                  <a:srgbClr val="376092"/>
                </a:solidFill>
              </a:rPr>
              <a:t>The Line Spectrum of Hydrogen</a:t>
            </a:r>
          </a:p>
          <a:p>
            <a:pPr>
              <a:spcAft>
                <a:spcPts val="3300"/>
              </a:spcAft>
            </a:pPr>
            <a:r>
              <a:rPr lang="en-US" dirty="0"/>
              <a:t>Bohr postulated that the electron in atomic hydrogen is allowed to occupy only certain orbits of specific energies. </a:t>
            </a:r>
          </a:p>
          <a:p>
            <a:pPr>
              <a:spcAft>
                <a:spcPts val="3400"/>
              </a:spcAft>
            </a:pPr>
            <a:r>
              <a:rPr lang="en-US" dirty="0"/>
              <a:t>In other words, the energies of the electron are quantized. </a:t>
            </a:r>
          </a:p>
          <a:p>
            <a:pPr>
              <a:spcAft>
                <a:spcPts val="3200"/>
              </a:spcAft>
            </a:pPr>
            <a:r>
              <a:rPr lang="en-US" dirty="0"/>
              <a:t>An electron in any of the allowed orbits will not radiate energy and therefore will not spiral into the nucleus.</a:t>
            </a:r>
          </a:p>
        </p:txBody>
      </p:sp>
    </p:spTree>
    <p:extLst>
      <p:ext uri="{BB962C8B-B14F-4D97-AF65-F5344CB8AC3E}">
        <p14:creationId xmlns:p14="http://schemas.microsoft.com/office/powerpoint/2010/main" val="2322216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6.3	</a:t>
            </a:r>
            <a:r>
              <a:rPr lang="en-US" dirty="0">
                <a:solidFill>
                  <a:srgbClr val="B60000"/>
                </a:solidFill>
              </a:rPr>
              <a:t>Bohr’s Theory of the Hydrogen Atom</a:t>
            </a:r>
            <a:r>
              <a:rPr lang="en-US" sz="1200" dirty="0">
                <a:solidFill>
                  <a:srgbClr val="B60000"/>
                </a:solidFill>
              </a:rPr>
              <a:t> 9</a:t>
            </a:r>
          </a:p>
        </p:txBody>
      </p:sp>
      <p:sp>
        <p:nvSpPr>
          <p:cNvPr id="3" name="Content Placeholder 2"/>
          <p:cNvSpPr>
            <a:spLocks noGrp="1"/>
          </p:cNvSpPr>
          <p:nvPr>
            <p:ph idx="1"/>
          </p:nvPr>
        </p:nvSpPr>
        <p:spPr>
          <a:xfrm>
            <a:off x="228600" y="1143000"/>
            <a:ext cx="8686800" cy="2286000"/>
          </a:xfrm>
        </p:spPr>
        <p:txBody>
          <a:bodyPr/>
          <a:lstStyle/>
          <a:p>
            <a:r>
              <a:rPr lang="en-US" dirty="0">
                <a:solidFill>
                  <a:srgbClr val="376092"/>
                </a:solidFill>
              </a:rPr>
              <a:t>The Line Spectrum of Hydrogen</a:t>
            </a:r>
          </a:p>
          <a:p>
            <a:r>
              <a:rPr lang="en-US" dirty="0">
                <a:solidFill>
                  <a:prstClr val="black"/>
                </a:solidFill>
              </a:rPr>
              <a:t>Conversely, radiant energy (in the form of a photon) is </a:t>
            </a:r>
            <a:r>
              <a:rPr lang="en-US" i="1" dirty="0">
                <a:solidFill>
                  <a:prstClr val="black"/>
                </a:solidFill>
              </a:rPr>
              <a:t>emitted </a:t>
            </a:r>
            <a:r>
              <a:rPr lang="en-US" dirty="0">
                <a:solidFill>
                  <a:prstClr val="black"/>
                </a:solidFill>
              </a:rPr>
              <a:t>when the electron moves from a higher-energy excited state to a lower-energy excited state or the ground state.</a:t>
            </a:r>
          </a:p>
        </p:txBody>
      </p:sp>
      <p:pic>
        <p:nvPicPr>
          <p:cNvPr id="7" name="Picture 3" descr="A mechanical analogy for the emission process can be represented by a ball that can rest on any step but not between steps."/>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3280313" y="3535680"/>
            <a:ext cx="2583374" cy="3017520"/>
          </a:xfrm>
          <a:prstGeom prst="rect">
            <a:avLst/>
          </a:prstGeom>
        </p:spPr>
      </p:pic>
    </p:spTree>
    <p:extLst>
      <p:ext uri="{BB962C8B-B14F-4D97-AF65-F5344CB8AC3E}">
        <p14:creationId xmlns:p14="http://schemas.microsoft.com/office/powerpoint/2010/main" val="353551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6.3	</a:t>
            </a:r>
            <a:r>
              <a:rPr lang="en-US" dirty="0">
                <a:solidFill>
                  <a:srgbClr val="B60000"/>
                </a:solidFill>
              </a:rPr>
              <a:t>Bohr’s Theory of the Hydrogen Atom</a:t>
            </a:r>
            <a:r>
              <a:rPr lang="en-US" sz="1200" dirty="0">
                <a:solidFill>
                  <a:srgbClr val="B60000"/>
                </a:solidFill>
              </a:rPr>
              <a:t> 10</a:t>
            </a:r>
            <a:endParaRPr lang="en-US" sz="1200" dirty="0"/>
          </a:p>
        </p:txBody>
      </p:sp>
      <p:sp>
        <p:nvSpPr>
          <p:cNvPr id="3" name="Content Placeholder 2"/>
          <p:cNvSpPr>
            <a:spLocks noGrp="1"/>
          </p:cNvSpPr>
          <p:nvPr>
            <p:ph idx="1"/>
          </p:nvPr>
        </p:nvSpPr>
        <p:spPr>
          <a:xfrm>
            <a:off x="228600" y="1143000"/>
            <a:ext cx="8686800" cy="1066800"/>
          </a:xfrm>
        </p:spPr>
        <p:txBody>
          <a:bodyPr/>
          <a:lstStyle/>
          <a:p>
            <a:r>
              <a:rPr lang="en-US" dirty="0">
                <a:solidFill>
                  <a:srgbClr val="376092"/>
                </a:solidFill>
              </a:rPr>
              <a:t>The Line Spectrum of Hydrogen</a:t>
            </a:r>
          </a:p>
          <a:p>
            <a:pPr algn="ctr"/>
            <a:r>
              <a:rPr lang="el-GR" i="0" dirty="0">
                <a:latin typeface="+mj-lt"/>
                <a:ea typeface="Cambria Math" panose="02040503050406030204" pitchFamily="18" charset="0"/>
              </a:rPr>
              <a:t>Δ</a:t>
            </a:r>
            <a:r>
              <a:rPr lang="en-US" i="1" dirty="0">
                <a:latin typeface="+mj-lt"/>
                <a:ea typeface="Cambria Math" panose="02040503050406030204" pitchFamily="18" charset="0"/>
              </a:rPr>
              <a:t>E</a:t>
            </a:r>
            <a:r>
              <a:rPr lang="en-US" i="0" dirty="0">
                <a:latin typeface="+mj-lt"/>
                <a:ea typeface="Cambria Math" panose="02040503050406030204" pitchFamily="18" charset="0"/>
              </a:rPr>
              <a:t> = </a:t>
            </a:r>
            <a:r>
              <a:rPr lang="en-US" i="1" dirty="0">
                <a:latin typeface="+mj-lt"/>
                <a:ea typeface="Cambria Math" panose="02040503050406030204" pitchFamily="18" charset="0"/>
              </a:rPr>
              <a:t>E</a:t>
            </a:r>
            <a:r>
              <a:rPr lang="en-US" i="0" baseline="-25000" dirty="0">
                <a:latin typeface="+mj-lt"/>
                <a:ea typeface="Cambria Math" panose="02040503050406030204" pitchFamily="18" charset="0"/>
              </a:rPr>
              <a:t>f</a:t>
            </a:r>
            <a:r>
              <a:rPr lang="en-US" i="0" dirty="0">
                <a:latin typeface="+mj-lt"/>
                <a:ea typeface="Cambria Math" panose="02040503050406030204" pitchFamily="18" charset="0"/>
              </a:rPr>
              <a:t> − </a:t>
            </a:r>
            <a:r>
              <a:rPr lang="en-US" i="1" dirty="0">
                <a:latin typeface="+mj-lt"/>
                <a:ea typeface="Cambria Math" panose="02040503050406030204" pitchFamily="18" charset="0"/>
              </a:rPr>
              <a:t>E</a:t>
            </a:r>
            <a:r>
              <a:rPr lang="en-US" i="0" baseline="-25000" dirty="0">
                <a:latin typeface="+mj-lt"/>
                <a:ea typeface="Cambria Math" panose="02040503050406030204" pitchFamily="18" charset="0"/>
              </a:rPr>
              <a:t>i</a:t>
            </a:r>
            <a:r>
              <a:rPr lang="en-US" i="0" dirty="0">
                <a:latin typeface="+mj-lt"/>
                <a:ea typeface="Cambria Math" panose="02040503050406030204" pitchFamily="18" charset="0"/>
              </a:rPr>
              <a:t> </a:t>
            </a:r>
            <a:endParaRPr lang="en-US" dirty="0">
              <a:solidFill>
                <a:srgbClr val="376092"/>
              </a:solidFill>
            </a:endParaRPr>
          </a:p>
        </p:txBody>
      </p:sp>
      <p:graphicFrame>
        <p:nvGraphicFramePr>
          <p:cNvPr id="5" name="Object 3"/>
          <p:cNvGraphicFramePr>
            <a:graphicFrameLocks noChangeAspect="1"/>
          </p:cNvGraphicFramePr>
          <p:nvPr>
            <p:extLst>
              <p:ext uri="{D42A27DB-BD31-4B8C-83A1-F6EECF244321}">
                <p14:modId xmlns:p14="http://schemas.microsoft.com/office/powerpoint/2010/main" val="2458247896"/>
              </p:ext>
            </p:extLst>
          </p:nvPr>
        </p:nvGraphicFramePr>
        <p:xfrm>
          <a:off x="461963" y="2378075"/>
          <a:ext cx="3495675" cy="1079500"/>
        </p:xfrm>
        <a:graphic>
          <a:graphicData uri="http://schemas.openxmlformats.org/presentationml/2006/ole">
            <mc:AlternateContent xmlns:mc="http://schemas.openxmlformats.org/markup-compatibility/2006">
              <mc:Choice xmlns:v="urn:schemas-microsoft-com:vml" Requires="v">
                <p:oleObj spid="_x0000_s32142" name="Equation" r:id="rId3" imgW="1562040" imgH="482400" progId="Equation.DSMT4">
                  <p:embed/>
                </p:oleObj>
              </mc:Choice>
              <mc:Fallback>
                <p:oleObj name="Equation" r:id="rId3" imgW="1562040" imgH="482400" progId="Equation.DSMT4">
                  <p:embed/>
                  <p:pic>
                    <p:nvPicPr>
                      <p:cNvPr id="0" name=""/>
                      <p:cNvPicPr/>
                      <p:nvPr/>
                    </p:nvPicPr>
                    <p:blipFill>
                      <a:blip r:embed="rId4"/>
                      <a:stretch>
                        <a:fillRect/>
                      </a:stretch>
                    </p:blipFill>
                    <p:spPr>
                      <a:xfrm>
                        <a:off x="461963" y="2378075"/>
                        <a:ext cx="3495675" cy="1079500"/>
                      </a:xfrm>
                      <a:prstGeom prst="rect">
                        <a:avLst/>
                      </a:prstGeom>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2989870820"/>
              </p:ext>
            </p:extLst>
          </p:nvPr>
        </p:nvGraphicFramePr>
        <p:xfrm>
          <a:off x="4656138" y="2378075"/>
          <a:ext cx="3338512" cy="1047750"/>
        </p:xfrm>
        <a:graphic>
          <a:graphicData uri="http://schemas.openxmlformats.org/presentationml/2006/ole">
            <mc:AlternateContent xmlns:mc="http://schemas.openxmlformats.org/markup-compatibility/2006">
              <mc:Choice xmlns:v="urn:schemas-microsoft-com:vml" Requires="v">
                <p:oleObj spid="_x0000_s32143" name="Equation" r:id="rId5" imgW="1536480" imgH="482400" progId="Equation.DSMT4">
                  <p:embed/>
                </p:oleObj>
              </mc:Choice>
              <mc:Fallback>
                <p:oleObj name="Equation" r:id="rId5" imgW="1536480" imgH="482400" progId="Equation.DSMT4">
                  <p:embed/>
                  <p:pic>
                    <p:nvPicPr>
                      <p:cNvPr id="0" name=""/>
                      <p:cNvPicPr/>
                      <p:nvPr/>
                    </p:nvPicPr>
                    <p:blipFill>
                      <a:blip r:embed="rId6"/>
                      <a:stretch>
                        <a:fillRect/>
                      </a:stretch>
                    </p:blipFill>
                    <p:spPr>
                      <a:xfrm>
                        <a:off x="4656138" y="2378075"/>
                        <a:ext cx="3338512" cy="1047750"/>
                      </a:xfrm>
                      <a:prstGeom prst="rect">
                        <a:avLst/>
                      </a:prstGeom>
                    </p:spPr>
                  </p:pic>
                </p:oleObj>
              </mc:Fallback>
            </mc:AlternateContent>
          </a:graphicData>
        </a:graphic>
      </p:graphicFrame>
      <p:graphicFrame>
        <p:nvGraphicFramePr>
          <p:cNvPr id="8" name="Object 5"/>
          <p:cNvGraphicFramePr>
            <a:graphicFrameLocks noChangeAspect="1"/>
          </p:cNvGraphicFramePr>
          <p:nvPr>
            <p:extLst>
              <p:ext uri="{D42A27DB-BD31-4B8C-83A1-F6EECF244321}">
                <p14:modId xmlns:p14="http://schemas.microsoft.com/office/powerpoint/2010/main" val="2390304316"/>
              </p:ext>
            </p:extLst>
          </p:nvPr>
        </p:nvGraphicFramePr>
        <p:xfrm>
          <a:off x="1598613" y="3624263"/>
          <a:ext cx="6343650" cy="1176337"/>
        </p:xfrm>
        <a:graphic>
          <a:graphicData uri="http://schemas.openxmlformats.org/presentationml/2006/ole">
            <mc:AlternateContent xmlns:mc="http://schemas.openxmlformats.org/markup-compatibility/2006">
              <mc:Choice xmlns:v="urn:schemas-microsoft-com:vml" Requires="v">
                <p:oleObj spid="_x0000_s32144" name="Equation" r:id="rId7" imgW="2603160" imgH="482400" progId="Equation.DSMT4">
                  <p:embed/>
                </p:oleObj>
              </mc:Choice>
              <mc:Fallback>
                <p:oleObj name="Equation" r:id="rId7" imgW="2603160" imgH="482400" progId="Equation.DSMT4">
                  <p:embed/>
                  <p:pic>
                    <p:nvPicPr>
                      <p:cNvPr id="0" name=""/>
                      <p:cNvPicPr/>
                      <p:nvPr/>
                    </p:nvPicPr>
                    <p:blipFill>
                      <a:blip r:embed="rId8"/>
                      <a:stretch>
                        <a:fillRect/>
                      </a:stretch>
                    </p:blipFill>
                    <p:spPr>
                      <a:xfrm>
                        <a:off x="1598613" y="3624263"/>
                        <a:ext cx="6343650" cy="1176337"/>
                      </a:xfrm>
                      <a:prstGeom prst="rect">
                        <a:avLst/>
                      </a:prstGeom>
                    </p:spPr>
                  </p:pic>
                </p:oleObj>
              </mc:Fallback>
            </mc:AlternateContent>
          </a:graphicData>
        </a:graphic>
      </p:graphicFrame>
      <p:graphicFrame>
        <p:nvGraphicFramePr>
          <p:cNvPr id="9" name="Object 6"/>
          <p:cNvGraphicFramePr>
            <a:graphicFrameLocks noChangeAspect="1"/>
          </p:cNvGraphicFramePr>
          <p:nvPr>
            <p:extLst>
              <p:ext uri="{D42A27DB-BD31-4B8C-83A1-F6EECF244321}">
                <p14:modId xmlns:p14="http://schemas.microsoft.com/office/powerpoint/2010/main" val="4260697662"/>
              </p:ext>
            </p:extLst>
          </p:nvPr>
        </p:nvGraphicFramePr>
        <p:xfrm>
          <a:off x="2736850" y="4968875"/>
          <a:ext cx="4432300" cy="1255713"/>
        </p:xfrm>
        <a:graphic>
          <a:graphicData uri="http://schemas.openxmlformats.org/presentationml/2006/ole">
            <mc:AlternateContent xmlns:mc="http://schemas.openxmlformats.org/markup-compatibility/2006">
              <mc:Choice xmlns:v="urn:schemas-microsoft-com:vml" Requires="v">
                <p:oleObj spid="_x0000_s32145" name="Equation" r:id="rId9" imgW="1701720" imgH="482400" progId="Equation.DSMT4">
                  <p:embed/>
                </p:oleObj>
              </mc:Choice>
              <mc:Fallback>
                <p:oleObj name="Equation" r:id="rId9" imgW="1701720" imgH="482400" progId="Equation.DSMT4">
                  <p:embed/>
                  <p:pic>
                    <p:nvPicPr>
                      <p:cNvPr id="0" name=""/>
                      <p:cNvPicPr/>
                      <p:nvPr/>
                    </p:nvPicPr>
                    <p:blipFill>
                      <a:blip r:embed="rId10"/>
                      <a:stretch>
                        <a:fillRect/>
                      </a:stretch>
                    </p:blipFill>
                    <p:spPr>
                      <a:xfrm>
                        <a:off x="2736850" y="4968875"/>
                        <a:ext cx="4432300" cy="1255713"/>
                      </a:xfrm>
                      <a:prstGeom prst="rect">
                        <a:avLst/>
                      </a:prstGeom>
                    </p:spPr>
                  </p:pic>
                </p:oleObj>
              </mc:Fallback>
            </mc:AlternateContent>
          </a:graphicData>
        </a:graphic>
      </p:graphicFrame>
    </p:spTree>
    <p:extLst>
      <p:ext uri="{BB962C8B-B14F-4D97-AF65-F5344CB8AC3E}">
        <p14:creationId xmlns:p14="http://schemas.microsoft.com/office/powerpoint/2010/main" val="4232812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6.3	</a:t>
            </a:r>
            <a:r>
              <a:rPr lang="en-US" dirty="0">
                <a:solidFill>
                  <a:srgbClr val="B60000"/>
                </a:solidFill>
              </a:rPr>
              <a:t>Bohr’s Theory of the Hydrogen Atom</a:t>
            </a:r>
            <a:r>
              <a:rPr lang="en-US" sz="1200" dirty="0">
                <a:solidFill>
                  <a:srgbClr val="B60000"/>
                </a:solidFill>
              </a:rPr>
              <a:t> 11</a:t>
            </a:r>
            <a:endParaRPr lang="en-US" sz="1200" dirty="0"/>
          </a:p>
        </p:txBody>
      </p:sp>
      <p:sp>
        <p:nvSpPr>
          <p:cNvPr id="3" name="Content Placeholder 2"/>
          <p:cNvSpPr>
            <a:spLocks noGrp="1"/>
          </p:cNvSpPr>
          <p:nvPr>
            <p:ph idx="1"/>
          </p:nvPr>
        </p:nvSpPr>
        <p:spPr>
          <a:xfrm>
            <a:off x="228600" y="1143000"/>
            <a:ext cx="8686800" cy="598805"/>
          </a:xfrm>
        </p:spPr>
        <p:txBody>
          <a:bodyPr/>
          <a:lstStyle/>
          <a:p>
            <a:r>
              <a:rPr lang="en-US" dirty="0">
                <a:solidFill>
                  <a:srgbClr val="376092"/>
                </a:solidFill>
              </a:rPr>
              <a:t>The Line Spectrum of Hydrogen</a:t>
            </a:r>
          </a:p>
        </p:txBody>
      </p:sp>
      <p:graphicFrame>
        <p:nvGraphicFramePr>
          <p:cNvPr id="4" name="Object 3"/>
          <p:cNvGraphicFramePr>
            <a:graphicFrameLocks noChangeAspect="1"/>
          </p:cNvGraphicFramePr>
          <p:nvPr>
            <p:extLst>
              <p:ext uri="{D42A27DB-BD31-4B8C-83A1-F6EECF244321}">
                <p14:modId xmlns:p14="http://schemas.microsoft.com/office/powerpoint/2010/main" val="1808748107"/>
              </p:ext>
            </p:extLst>
          </p:nvPr>
        </p:nvGraphicFramePr>
        <p:xfrm>
          <a:off x="1520825" y="1879600"/>
          <a:ext cx="5570538" cy="1216025"/>
        </p:xfrm>
        <a:graphic>
          <a:graphicData uri="http://schemas.openxmlformats.org/presentationml/2006/ole">
            <mc:AlternateContent xmlns:mc="http://schemas.openxmlformats.org/markup-compatibility/2006">
              <mc:Choice xmlns:v="urn:schemas-microsoft-com:vml" Requires="v">
                <p:oleObj spid="_x0000_s34953" name="Equation" r:id="rId3" imgW="2209680" imgH="482400" progId="Equation.DSMT4">
                  <p:embed/>
                </p:oleObj>
              </mc:Choice>
              <mc:Fallback>
                <p:oleObj name="Equation" r:id="rId3" imgW="2209680" imgH="482400" progId="Equation.DSMT4">
                  <p:embed/>
                  <p:pic>
                    <p:nvPicPr>
                      <p:cNvPr id="0" name=""/>
                      <p:cNvPicPr/>
                      <p:nvPr/>
                    </p:nvPicPr>
                    <p:blipFill>
                      <a:blip r:embed="rId4"/>
                      <a:stretch>
                        <a:fillRect/>
                      </a:stretch>
                    </p:blipFill>
                    <p:spPr>
                      <a:xfrm>
                        <a:off x="1520825" y="1879600"/>
                        <a:ext cx="5570538" cy="12160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050964273"/>
              </p:ext>
            </p:extLst>
          </p:nvPr>
        </p:nvGraphicFramePr>
        <p:xfrm>
          <a:off x="1855788" y="3232150"/>
          <a:ext cx="4595812" cy="1274763"/>
        </p:xfrm>
        <a:graphic>
          <a:graphicData uri="http://schemas.openxmlformats.org/presentationml/2006/ole">
            <mc:AlternateContent xmlns:mc="http://schemas.openxmlformats.org/markup-compatibility/2006">
              <mc:Choice xmlns:v="urn:schemas-microsoft-com:vml" Requires="v">
                <p:oleObj spid="_x0000_s34954" name="Equation" r:id="rId5" imgW="1739880" imgH="482400" progId="Equation.DSMT4">
                  <p:embed/>
                </p:oleObj>
              </mc:Choice>
              <mc:Fallback>
                <p:oleObj name="Equation" r:id="rId5" imgW="1739880" imgH="482400" progId="Equation.DSMT4">
                  <p:embed/>
                  <p:pic>
                    <p:nvPicPr>
                      <p:cNvPr id="0" name=""/>
                      <p:cNvPicPr/>
                      <p:nvPr/>
                    </p:nvPicPr>
                    <p:blipFill>
                      <a:blip r:embed="rId6"/>
                      <a:stretch>
                        <a:fillRect/>
                      </a:stretch>
                    </p:blipFill>
                    <p:spPr>
                      <a:xfrm>
                        <a:off x="1855788" y="3232150"/>
                        <a:ext cx="4595812" cy="1274763"/>
                      </a:xfrm>
                      <a:prstGeom prst="rect">
                        <a:avLst/>
                      </a:prstGeom>
                    </p:spPr>
                  </p:pic>
                </p:oleObj>
              </mc:Fallback>
            </mc:AlternateContent>
          </a:graphicData>
        </a:graphic>
      </p:graphicFrame>
    </p:spTree>
    <p:extLst>
      <p:ext uri="{BB962C8B-B14F-4D97-AF65-F5344CB8AC3E}">
        <p14:creationId xmlns:p14="http://schemas.microsoft.com/office/powerpoint/2010/main" val="3068443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solidFill>
                  <a:schemeClr val="bg1"/>
                </a:solidFill>
              </a:rPr>
              <a:t>6.1</a:t>
            </a:r>
            <a:r>
              <a:rPr lang="en-US" dirty="0"/>
              <a:t>	</a:t>
            </a:r>
            <a:r>
              <a:rPr lang="en-US" dirty="0">
                <a:solidFill>
                  <a:srgbClr val="B60000"/>
                </a:solidFill>
              </a:rPr>
              <a:t>The Nature of Light</a:t>
            </a:r>
            <a:r>
              <a:rPr lang="en-US" sz="1200" dirty="0">
                <a:solidFill>
                  <a:srgbClr val="B60000"/>
                </a:solidFill>
              </a:rPr>
              <a:t> 2</a:t>
            </a:r>
          </a:p>
        </p:txBody>
      </p:sp>
      <p:sp>
        <p:nvSpPr>
          <p:cNvPr id="3" name="Content Placeholder 2"/>
          <p:cNvSpPr>
            <a:spLocks noGrp="1"/>
          </p:cNvSpPr>
          <p:nvPr>
            <p:ph idx="1"/>
          </p:nvPr>
        </p:nvSpPr>
        <p:spPr>
          <a:xfrm>
            <a:off x="228600" y="1143000"/>
            <a:ext cx="8686800" cy="2057400"/>
          </a:xfrm>
        </p:spPr>
        <p:txBody>
          <a:bodyPr/>
          <a:lstStyle/>
          <a:p>
            <a:pPr>
              <a:spcAft>
                <a:spcPts val="1200"/>
              </a:spcAft>
            </a:pPr>
            <a:r>
              <a:rPr lang="en-US" dirty="0">
                <a:solidFill>
                  <a:srgbClr val="376092"/>
                </a:solidFill>
              </a:rPr>
              <a:t>Properties of Waves</a:t>
            </a:r>
          </a:p>
          <a:p>
            <a:pPr>
              <a:spcAft>
                <a:spcPts val="1200"/>
              </a:spcAft>
            </a:pPr>
            <a:r>
              <a:rPr lang="en-US" b="1" i="1" dirty="0"/>
              <a:t>Wavelength </a:t>
            </a:r>
            <a:r>
              <a:rPr lang="en-US" i="0" dirty="0">
                <a:latin typeface="+mj-lt"/>
                <a:ea typeface="Cambria Math" panose="02040503050406030204" pitchFamily="18" charset="0"/>
                <a:sym typeface="Symbol"/>
              </a:rPr>
              <a:t>λ</a:t>
            </a:r>
            <a:r>
              <a:rPr lang="en-US" i="1" dirty="0"/>
              <a:t> </a:t>
            </a:r>
            <a:r>
              <a:rPr lang="en-US" dirty="0"/>
              <a:t>(lambda) is the distance between identical points on successive waves (for example, successive peaks or successive troughs).</a:t>
            </a:r>
          </a:p>
        </p:txBody>
      </p:sp>
      <p:pic>
        <p:nvPicPr>
          <p:cNvPr id="7" name="Picture 3" descr="Wavelength is the distance between successive peaks or troughs. "/>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1396282" y="3505200"/>
            <a:ext cx="6351436"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663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6.3	</a:t>
            </a:r>
            <a:r>
              <a:rPr lang="en-US" dirty="0">
                <a:solidFill>
                  <a:srgbClr val="B60000"/>
                </a:solidFill>
              </a:rPr>
              <a:t>Bohr’s Theory of the Hydrogen Atom</a:t>
            </a:r>
            <a:r>
              <a:rPr lang="en-US" sz="1200" dirty="0">
                <a:solidFill>
                  <a:srgbClr val="B60000"/>
                </a:solidFill>
              </a:rPr>
              <a:t> 13</a:t>
            </a:r>
          </a:p>
        </p:txBody>
      </p:sp>
      <p:pic>
        <p:nvPicPr>
          <p:cNvPr id="6" name="Picture 2" descr="Energy levels in the hydrogen atom and the various emission series. Each series terminates at a different value of 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423852" y="838200"/>
            <a:ext cx="4296296" cy="576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32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6.4		Setup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Calculate the wavelength (in nm) of the photon emitted when an electron transitions from the </a:t>
                </a:r>
                <a:r>
                  <a:rPr lang="en-US" i="1" dirty="0"/>
                  <a:t>n </a:t>
                </a:r>
                <a:r>
                  <a:rPr lang="en-US" dirty="0"/>
                  <a:t>= 4 state to the </a:t>
                </a:r>
                <a:r>
                  <a:rPr lang="en-US" i="1" dirty="0"/>
                  <a:t>n </a:t>
                </a:r>
                <a:r>
                  <a:rPr lang="en-US" dirty="0"/>
                  <a:t>= 2 state in a hydrogen atom.</a:t>
                </a:r>
                <a:endParaRPr lang="en-US" b="1" dirty="0">
                  <a:solidFill>
                    <a:srgbClr val="376092"/>
                  </a:solidFill>
                </a:endParaRPr>
              </a:p>
              <a:p>
                <a:r>
                  <a:rPr lang="en-US" b="1" dirty="0">
                    <a:solidFill>
                      <a:srgbClr val="43638E"/>
                    </a:solidFill>
                  </a:rPr>
                  <a:t>Setup</a:t>
                </a:r>
              </a:p>
              <a:p>
                <a:r>
                  <a:rPr lang="en-US" dirty="0"/>
                  <a:t>According to the problem, the transition is from </a:t>
                </a:r>
                <a:r>
                  <a:rPr lang="en-US" i="1" dirty="0"/>
                  <a:t>n </a:t>
                </a:r>
                <a:r>
                  <a:rPr lang="en-US" dirty="0"/>
                  <a:t>= 4 to </a:t>
                </a:r>
                <a:r>
                  <a:rPr lang="en-US" i="1" dirty="0"/>
                  <a:t>n </a:t>
                </a:r>
                <a:r>
                  <a:rPr lang="en-US" dirty="0"/>
                  <a:t>= 2, so </a:t>
                </a:r>
                <a:r>
                  <a:rPr lang="en-US" i="1" dirty="0">
                    <a:latin typeface="+mj-lt"/>
                  </a:rPr>
                  <a:t>n</a:t>
                </a:r>
                <a:r>
                  <a:rPr lang="en-US" i="0" baseline="-25000" dirty="0">
                    <a:latin typeface="+mj-lt"/>
                  </a:rPr>
                  <a:t>i </a:t>
                </a:r>
                <a:r>
                  <a:rPr lang="en-US" i="0" dirty="0">
                    <a:latin typeface="+mj-lt"/>
                  </a:rPr>
                  <a:t>= 4</a:t>
                </a:r>
                <a:r>
                  <a:rPr lang="en-US" dirty="0"/>
                  <a:t> and </a:t>
                </a:r>
                <a:r>
                  <a:rPr lang="en-US" i="1" dirty="0">
                    <a:latin typeface="+mj-lt"/>
                  </a:rPr>
                  <a:t>n</a:t>
                </a:r>
                <a:r>
                  <a:rPr lang="en-US" i="0" baseline="-25000" dirty="0">
                    <a:latin typeface="+mj-lt"/>
                  </a:rPr>
                  <a:t>f</a:t>
                </a:r>
                <a:r>
                  <a:rPr lang="en-US" i="0" dirty="0">
                    <a:latin typeface="+mj-lt"/>
                  </a:rPr>
                  <a:t> = 2</a:t>
                </a:r>
                <a:r>
                  <a:rPr lang="en-US" dirty="0"/>
                  <a:t>. The required constants are </a:t>
                </a:r>
              </a:p>
              <a:p>
                <a:r>
                  <a:rPr lang="en-US" i="1" dirty="0"/>
                  <a:t>h</a:t>
                </a:r>
                <a:r>
                  <a:rPr lang="en-US" dirty="0"/>
                  <a:t> </a:t>
                </a:r>
                <a:r>
                  <a:rPr lang="en-US" i="0" dirty="0">
                    <a:latin typeface="+mj-lt"/>
                  </a:rPr>
                  <a:t>= 6.63 ×</a:t>
                </a:r>
                <a:r>
                  <a:rPr lang="en-US" dirty="0">
                    <a:ea typeface="Cambria Math" panose="02040503050406030204" pitchFamily="18" charset="0"/>
                  </a:rPr>
                  <a:t> </a:t>
                </a:r>
                <a:r>
                  <a:rPr lang="en-US" i="0" dirty="0">
                    <a:latin typeface="+mj-lt"/>
                    <a:ea typeface="Cambria Math" panose="02040503050406030204" pitchFamily="18" charset="0"/>
                  </a:rPr>
                  <a:t>10</a:t>
                </a:r>
                <a:r>
                  <a:rPr lang="en-US" i="0" baseline="30000" dirty="0">
                    <a:latin typeface="+mj-lt"/>
                    <a:ea typeface="Cambria Math" panose="02040503050406030204" pitchFamily="18" charset="0"/>
                  </a:rPr>
                  <a:t>−34</a:t>
                </a:r>
                <a:r>
                  <a:rPr lang="en-US" i="0" dirty="0">
                    <a:latin typeface="+mj-lt"/>
                    <a:ea typeface="Cambria Math" panose="02040503050406030204" pitchFamily="18" charset="0"/>
                  </a:rPr>
                  <a:t> J⋅s</a:t>
                </a:r>
                <a:r>
                  <a:rPr lang="en-US" dirty="0"/>
                  <a:t> and </a:t>
                </a:r>
                <a:r>
                  <a:rPr lang="en-US" i="1" dirty="0">
                    <a:latin typeface="+mj-lt"/>
                  </a:rPr>
                  <a:t>c</a:t>
                </a:r>
                <a14:m>
                  <m:oMath xmlns:m="http://schemas.openxmlformats.org/officeDocument/2006/math">
                    <m:r>
                      <a:rPr lang="en-US" b="0" i="1" smtClean="0">
                        <a:latin typeface="Cambria Math" panose="02040503050406030204" pitchFamily="18" charset="0"/>
                      </a:rPr>
                      <m:t> </m:t>
                    </m:r>
                  </m:oMath>
                </a14:m>
                <a:r>
                  <a:rPr lang="en-US" i="0" dirty="0">
                    <a:latin typeface="+mj-lt"/>
                  </a:rPr>
                  <a:t>= 3.00 ×</a:t>
                </a:r>
                <a:r>
                  <a:rPr lang="en-US" dirty="0">
                    <a:ea typeface="Cambria Math" panose="02040503050406030204" pitchFamily="18" charset="0"/>
                  </a:rPr>
                  <a:t> </a:t>
                </a:r>
                <a:r>
                  <a:rPr lang="en-US" i="0" dirty="0">
                    <a:latin typeface="+mj-lt"/>
                    <a:ea typeface="Cambria Math" panose="02040503050406030204" pitchFamily="18" charset="0"/>
                  </a:rPr>
                  <a:t>10</a:t>
                </a:r>
                <a:r>
                  <a:rPr lang="en-US" i="0" baseline="30000" dirty="0">
                    <a:latin typeface="+mj-lt"/>
                    <a:ea typeface="Cambria Math" panose="02040503050406030204" pitchFamily="18" charset="0"/>
                  </a:rPr>
                  <a:t>8 </a:t>
                </a:r>
                <a:r>
                  <a:rPr lang="en-US" i="0" dirty="0">
                    <a:latin typeface="+mj-lt"/>
                    <a:ea typeface="Cambria Math" panose="02040503050406030204" pitchFamily="18" charset="0"/>
                  </a:rPr>
                  <a:t>m/s</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474" t="-1034" r="-211"/>
                </a:stretch>
              </a:blipFill>
            </p:spPr>
            <p:txBody>
              <a:bodyPr/>
              <a:lstStyle/>
              <a:p>
                <a:r>
                  <a:rPr lang="en-IN">
                    <a:noFill/>
                  </a:rPr>
                  <a:t> </a:t>
                </a:r>
              </a:p>
            </p:txBody>
          </p:sp>
        </mc:Fallback>
      </mc:AlternateContent>
    </p:spTree>
    <p:extLst>
      <p:ext uri="{BB962C8B-B14F-4D97-AF65-F5344CB8AC3E}">
        <p14:creationId xmlns:p14="http://schemas.microsoft.com/office/powerpoint/2010/main" val="3453001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6.4		Solution</a:t>
            </a:r>
            <a:endParaRPr lang="en-US" dirty="0"/>
          </a:p>
        </p:txBody>
      </p:sp>
      <p:sp>
        <p:nvSpPr>
          <p:cNvPr id="3" name="Content Placeholder 2"/>
          <p:cNvSpPr>
            <a:spLocks noGrp="1"/>
          </p:cNvSpPr>
          <p:nvPr>
            <p:ph idx="1"/>
          </p:nvPr>
        </p:nvSpPr>
        <p:spPr>
          <a:xfrm>
            <a:off x="228600" y="1066800"/>
            <a:ext cx="8686800" cy="533400"/>
          </a:xfrm>
        </p:spPr>
        <p:txBody>
          <a:bodyPr/>
          <a:lstStyle/>
          <a:p>
            <a:r>
              <a:rPr lang="en-US" b="1" dirty="0">
                <a:solidFill>
                  <a:srgbClr val="376092"/>
                </a:solidFill>
              </a:rPr>
              <a:t>Solution </a:t>
            </a:r>
          </a:p>
        </p:txBody>
      </p:sp>
      <p:graphicFrame>
        <p:nvGraphicFramePr>
          <p:cNvPr id="6" name="Object 3"/>
          <p:cNvGraphicFramePr>
            <a:graphicFrameLocks noChangeAspect="1"/>
          </p:cNvGraphicFramePr>
          <p:nvPr>
            <p:extLst>
              <p:ext uri="{D42A27DB-BD31-4B8C-83A1-F6EECF244321}">
                <p14:modId xmlns:p14="http://schemas.microsoft.com/office/powerpoint/2010/main" val="2684472079"/>
              </p:ext>
            </p:extLst>
          </p:nvPr>
        </p:nvGraphicFramePr>
        <p:xfrm>
          <a:off x="819150" y="1752600"/>
          <a:ext cx="7505700" cy="2984500"/>
        </p:xfrm>
        <a:graphic>
          <a:graphicData uri="http://schemas.openxmlformats.org/presentationml/2006/ole">
            <mc:AlternateContent xmlns:mc="http://schemas.openxmlformats.org/markup-compatibility/2006">
              <mc:Choice xmlns:v="urn:schemas-microsoft-com:vml" Requires="v">
                <p:oleObj spid="_x0000_s34021" name="Equation" r:id="rId3" imgW="2971800" imgH="1180800" progId="Equation.DSMT4">
                  <p:embed/>
                </p:oleObj>
              </mc:Choice>
              <mc:Fallback>
                <p:oleObj name="Equation" r:id="rId3" imgW="2971800" imgH="1180800" progId="Equation.DSMT4">
                  <p:embed/>
                  <p:pic>
                    <p:nvPicPr>
                      <p:cNvPr id="0" name=""/>
                      <p:cNvPicPr/>
                      <p:nvPr/>
                    </p:nvPicPr>
                    <p:blipFill>
                      <a:blip r:embed="rId4"/>
                      <a:stretch>
                        <a:fillRect/>
                      </a:stretch>
                    </p:blipFill>
                    <p:spPr>
                      <a:xfrm>
                        <a:off x="819150" y="1752600"/>
                        <a:ext cx="7505700" cy="2984500"/>
                      </a:xfrm>
                      <a:prstGeom prst="rect">
                        <a:avLst/>
                      </a:prstGeom>
                    </p:spPr>
                  </p:pic>
                </p:oleObj>
              </mc:Fallback>
            </mc:AlternateContent>
          </a:graphicData>
        </a:graphic>
      </p:graphicFrame>
    </p:spTree>
    <p:extLst>
      <p:ext uri="{BB962C8B-B14F-4D97-AF65-F5344CB8AC3E}">
        <p14:creationId xmlns:p14="http://schemas.microsoft.com/office/powerpoint/2010/main" val="2567724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6.5	</a:t>
            </a:r>
            <a:r>
              <a:rPr lang="en-US" dirty="0">
                <a:solidFill>
                  <a:srgbClr val="B60000"/>
                </a:solidFill>
              </a:rPr>
              <a:t>Quantum Mechanics</a:t>
            </a:r>
            <a:r>
              <a:rPr lang="en-US" sz="1200" dirty="0">
                <a:solidFill>
                  <a:srgbClr val="B60000"/>
                </a:solidFill>
              </a:rPr>
              <a:t> 1</a:t>
            </a:r>
          </a:p>
        </p:txBody>
      </p:sp>
      <p:sp>
        <p:nvSpPr>
          <p:cNvPr id="3" name="Content Placeholder 2"/>
          <p:cNvSpPr>
            <a:spLocks noGrp="1"/>
          </p:cNvSpPr>
          <p:nvPr>
            <p:ph idx="1"/>
          </p:nvPr>
        </p:nvSpPr>
        <p:spPr>
          <a:xfrm>
            <a:off x="228600" y="1143000"/>
            <a:ext cx="8686800" cy="3886200"/>
          </a:xfrm>
        </p:spPr>
        <p:txBody>
          <a:bodyPr/>
          <a:lstStyle/>
          <a:p>
            <a:r>
              <a:rPr lang="en-US" dirty="0">
                <a:solidFill>
                  <a:srgbClr val="376092"/>
                </a:solidFill>
              </a:rPr>
              <a:t>The Uncertainty Principle</a:t>
            </a:r>
          </a:p>
          <a:p>
            <a:r>
              <a:rPr lang="en-US" dirty="0"/>
              <a:t>To describe the problem of trying to locate a subatomic particle that behaves like a wave, Werner Heisenberg formulated what is now known as the </a:t>
            </a:r>
            <a:r>
              <a:rPr lang="en-US" b="1" i="1" dirty="0"/>
              <a:t>Heisenberg uncertainty principle: </a:t>
            </a:r>
          </a:p>
          <a:p>
            <a:r>
              <a:rPr lang="en-US" dirty="0"/>
              <a:t>It is impossible to know simultaneously both the </a:t>
            </a:r>
            <a:r>
              <a:rPr lang="en-US" i="1" dirty="0"/>
              <a:t>momentum p </a:t>
            </a:r>
            <a:r>
              <a:rPr lang="en-US" dirty="0"/>
              <a:t>and the </a:t>
            </a:r>
            <a:r>
              <a:rPr lang="en-US" i="1" dirty="0"/>
              <a:t>position x </a:t>
            </a:r>
            <a:r>
              <a:rPr lang="en-US" dirty="0"/>
              <a:t>of a particle with certainty. Stated mathematically, </a:t>
            </a:r>
          </a:p>
        </p:txBody>
      </p:sp>
      <p:graphicFrame>
        <p:nvGraphicFramePr>
          <p:cNvPr id="4" name="Object 3"/>
          <p:cNvGraphicFramePr>
            <a:graphicFrameLocks noChangeAspect="1"/>
          </p:cNvGraphicFramePr>
          <p:nvPr>
            <p:extLst>
              <p:ext uri="{D42A27DB-BD31-4B8C-83A1-F6EECF244321}">
                <p14:modId xmlns:p14="http://schemas.microsoft.com/office/powerpoint/2010/main" val="2741519191"/>
              </p:ext>
            </p:extLst>
          </p:nvPr>
        </p:nvGraphicFramePr>
        <p:xfrm>
          <a:off x="3108325" y="5165725"/>
          <a:ext cx="2166938" cy="1066800"/>
        </p:xfrm>
        <a:graphic>
          <a:graphicData uri="http://schemas.openxmlformats.org/presentationml/2006/ole">
            <mc:AlternateContent xmlns:mc="http://schemas.openxmlformats.org/markup-compatibility/2006">
              <mc:Choice xmlns:v="urn:schemas-microsoft-com:vml" Requires="v">
                <p:oleObj spid="_x0000_s27954" name="Equation" r:id="rId3" imgW="799920" imgH="393480" progId="Equation.DSMT4">
                  <p:embed/>
                </p:oleObj>
              </mc:Choice>
              <mc:Fallback>
                <p:oleObj name="Equation" r:id="rId3" imgW="799920" imgH="393480" progId="Equation.DSMT4">
                  <p:embed/>
                  <p:pic>
                    <p:nvPicPr>
                      <p:cNvPr id="0" name=""/>
                      <p:cNvPicPr/>
                      <p:nvPr/>
                    </p:nvPicPr>
                    <p:blipFill>
                      <a:blip r:embed="rId4"/>
                      <a:stretch>
                        <a:fillRect/>
                      </a:stretch>
                    </p:blipFill>
                    <p:spPr>
                      <a:xfrm>
                        <a:off x="3108325" y="5165725"/>
                        <a:ext cx="2166938" cy="1066800"/>
                      </a:xfrm>
                      <a:prstGeom prst="rect">
                        <a:avLst/>
                      </a:prstGeom>
                    </p:spPr>
                  </p:pic>
                </p:oleObj>
              </mc:Fallback>
            </mc:AlternateContent>
          </a:graphicData>
        </a:graphic>
      </p:graphicFrame>
    </p:spTree>
    <p:extLst>
      <p:ext uri="{BB962C8B-B14F-4D97-AF65-F5344CB8AC3E}">
        <p14:creationId xmlns:p14="http://schemas.microsoft.com/office/powerpoint/2010/main" val="1898190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6.5	</a:t>
            </a:r>
            <a:r>
              <a:rPr lang="en-US" dirty="0">
                <a:solidFill>
                  <a:srgbClr val="B60000"/>
                </a:solidFill>
              </a:rPr>
              <a:t>Quantum Mechanics</a:t>
            </a:r>
            <a:r>
              <a:rPr lang="en-US" sz="1200" dirty="0">
                <a:solidFill>
                  <a:srgbClr val="B60000"/>
                </a:solidFill>
              </a:rPr>
              <a:t> 3</a:t>
            </a:r>
          </a:p>
        </p:txBody>
      </p:sp>
      <p:sp>
        <p:nvSpPr>
          <p:cNvPr id="3" name="Content Placeholder 2"/>
          <p:cNvSpPr>
            <a:spLocks noGrp="1"/>
          </p:cNvSpPr>
          <p:nvPr>
            <p:ph idx="1"/>
          </p:nvPr>
        </p:nvSpPr>
        <p:spPr>
          <a:xfrm>
            <a:off x="228600" y="1143000"/>
            <a:ext cx="8763000" cy="5394960"/>
          </a:xfrm>
        </p:spPr>
        <p:txBody>
          <a:bodyPr/>
          <a:lstStyle/>
          <a:p>
            <a:r>
              <a:rPr lang="en-US" dirty="0">
                <a:solidFill>
                  <a:srgbClr val="376092"/>
                </a:solidFill>
              </a:rPr>
              <a:t>The Schrödinger Equation</a:t>
            </a:r>
          </a:p>
          <a:p>
            <a:r>
              <a:rPr lang="en-US" dirty="0"/>
              <a:t>Erwin Schrödinger, using a complex mathematical technique, formulated an equation that describes the behavior and energies of submicroscopic particles in general.</a:t>
            </a:r>
          </a:p>
          <a:p>
            <a:r>
              <a:rPr lang="en-US" dirty="0"/>
              <a:t>The </a:t>
            </a:r>
            <a:r>
              <a:rPr lang="en-US" i="1" dirty="0"/>
              <a:t>Schrödinger equation </a:t>
            </a:r>
            <a:r>
              <a:rPr lang="en-US" dirty="0"/>
              <a:t>requires advanced calculus to solve, and we will not discuss it here. </a:t>
            </a:r>
          </a:p>
          <a:p>
            <a:r>
              <a:rPr lang="en-US" dirty="0"/>
              <a:t>The equation, however, incorporates both particle behavior, in terms of mass </a:t>
            </a:r>
            <a:r>
              <a:rPr lang="en-US" i="1" dirty="0"/>
              <a:t>m, </a:t>
            </a:r>
            <a:r>
              <a:rPr lang="en-US" dirty="0"/>
              <a:t>and wave behavior, in terms of a </a:t>
            </a:r>
            <a:r>
              <a:rPr lang="en-US" i="1" dirty="0"/>
              <a:t>wave function </a:t>
            </a:r>
            <a:r>
              <a:rPr lang="en-US" i="1" dirty="0">
                <a:latin typeface="+mj-lt"/>
                <a:ea typeface="Cambria Math" panose="02040503050406030204" pitchFamily="18" charset="0"/>
                <a:sym typeface="Symbol"/>
              </a:rPr>
              <a:t>ψ</a:t>
            </a:r>
            <a:r>
              <a:rPr lang="en-US" i="1" dirty="0"/>
              <a:t> </a:t>
            </a:r>
            <a:r>
              <a:rPr lang="en-US" dirty="0"/>
              <a:t>(psi), which depends on the location in space of the system (such as an electron in an atom). </a:t>
            </a:r>
          </a:p>
        </p:txBody>
      </p:sp>
    </p:spTree>
    <p:extLst>
      <p:ext uri="{BB962C8B-B14F-4D97-AF65-F5344CB8AC3E}">
        <p14:creationId xmlns:p14="http://schemas.microsoft.com/office/powerpoint/2010/main" val="1200425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6.5	</a:t>
            </a:r>
            <a:r>
              <a:rPr lang="en-US" dirty="0">
                <a:solidFill>
                  <a:srgbClr val="B60000"/>
                </a:solidFill>
              </a:rPr>
              <a:t>Quantum Mechanics</a:t>
            </a:r>
            <a:r>
              <a:rPr lang="en-US" sz="1200" dirty="0">
                <a:solidFill>
                  <a:srgbClr val="B60000"/>
                </a:solidFill>
              </a:rPr>
              <a:t> 4</a:t>
            </a:r>
            <a:endParaRPr lang="en-US" sz="1200" dirty="0"/>
          </a:p>
        </p:txBody>
      </p:sp>
      <p:sp>
        <p:nvSpPr>
          <p:cNvPr id="3" name="Content Placeholder 2"/>
          <p:cNvSpPr>
            <a:spLocks noGrp="1"/>
          </p:cNvSpPr>
          <p:nvPr>
            <p:ph idx="1"/>
          </p:nvPr>
        </p:nvSpPr>
        <p:spPr>
          <a:xfrm>
            <a:off x="228600" y="1143000"/>
            <a:ext cx="8686800" cy="4953000"/>
          </a:xfrm>
        </p:spPr>
        <p:txBody>
          <a:bodyPr/>
          <a:lstStyle/>
          <a:p>
            <a:r>
              <a:rPr lang="en-US" dirty="0">
                <a:solidFill>
                  <a:srgbClr val="376092"/>
                </a:solidFill>
              </a:rPr>
              <a:t>The Schrödinger Equation</a:t>
            </a:r>
          </a:p>
          <a:p>
            <a:pPr>
              <a:spcAft>
                <a:spcPts val="3300"/>
              </a:spcAft>
            </a:pPr>
            <a:r>
              <a:rPr lang="en-US" dirty="0"/>
              <a:t>The wave function itself has no direct physical meaning. </a:t>
            </a:r>
          </a:p>
          <a:p>
            <a:pPr>
              <a:spcAft>
                <a:spcPts val="3400"/>
              </a:spcAft>
            </a:pPr>
            <a:r>
              <a:rPr lang="en-US" dirty="0"/>
              <a:t>However, the probability of finding the electron in a certain region in space is proportional to the square of the wave function, </a:t>
            </a:r>
            <a:r>
              <a:rPr lang="en-US" i="0" dirty="0">
                <a:latin typeface="+mj-lt"/>
                <a:ea typeface="Cambria Math" panose="02040503050406030204" pitchFamily="18" charset="0"/>
              </a:rPr>
              <a:t>ψ</a:t>
            </a:r>
            <a:r>
              <a:rPr lang="en-US" i="0" baseline="30000" dirty="0">
                <a:latin typeface="+mj-lt"/>
              </a:rPr>
              <a:t>2</a:t>
            </a:r>
            <a:r>
              <a:rPr lang="en-US" dirty="0"/>
              <a:t>. </a:t>
            </a:r>
          </a:p>
          <a:p>
            <a:pPr>
              <a:spcAft>
                <a:spcPts val="2800"/>
              </a:spcAft>
            </a:pPr>
            <a:r>
              <a:rPr lang="en-US" dirty="0"/>
              <a:t>The idea of relating </a:t>
            </a:r>
            <a:r>
              <a:rPr lang="en-US" i="0" dirty="0">
                <a:latin typeface="+mj-lt"/>
                <a:ea typeface="Cambria Math" panose="02040503050406030204" pitchFamily="18" charset="0"/>
              </a:rPr>
              <a:t>ψ</a:t>
            </a:r>
            <a:r>
              <a:rPr lang="en-US" i="0" baseline="30000" dirty="0">
                <a:latin typeface="+mj-lt"/>
              </a:rPr>
              <a:t>2</a:t>
            </a:r>
            <a:r>
              <a:rPr lang="en-US" dirty="0"/>
              <a:t> to probability stemmed from a wave theory analogy. </a:t>
            </a:r>
            <a:endParaRPr lang="en-US" dirty="0">
              <a:solidFill>
                <a:prstClr val="black"/>
              </a:solidFill>
            </a:endParaRPr>
          </a:p>
        </p:txBody>
      </p:sp>
    </p:spTree>
    <p:extLst>
      <p:ext uri="{BB962C8B-B14F-4D97-AF65-F5344CB8AC3E}">
        <p14:creationId xmlns:p14="http://schemas.microsoft.com/office/powerpoint/2010/main" val="1950616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6.5	</a:t>
            </a:r>
            <a:r>
              <a:rPr lang="en-US" dirty="0">
                <a:solidFill>
                  <a:srgbClr val="B60000"/>
                </a:solidFill>
              </a:rPr>
              <a:t>Quantum Mechanics</a:t>
            </a:r>
            <a:r>
              <a:rPr lang="en-US" sz="1200" dirty="0">
                <a:solidFill>
                  <a:srgbClr val="B60000"/>
                </a:solidFill>
              </a:rPr>
              <a:t> 5</a:t>
            </a:r>
            <a:endParaRPr lang="en-US" sz="1200" dirty="0"/>
          </a:p>
        </p:txBody>
      </p:sp>
      <p:sp>
        <p:nvSpPr>
          <p:cNvPr id="3" name="Content Placeholder 2"/>
          <p:cNvSpPr>
            <a:spLocks noGrp="1"/>
          </p:cNvSpPr>
          <p:nvPr>
            <p:ph idx="1"/>
          </p:nvPr>
        </p:nvSpPr>
        <p:spPr>
          <a:xfrm>
            <a:off x="228600" y="1143000"/>
            <a:ext cx="8686800" cy="5181600"/>
          </a:xfrm>
        </p:spPr>
        <p:txBody>
          <a:bodyPr/>
          <a:lstStyle/>
          <a:p>
            <a:r>
              <a:rPr lang="en-US" dirty="0">
                <a:solidFill>
                  <a:srgbClr val="376092"/>
                </a:solidFill>
              </a:rPr>
              <a:t>The Quantum Mechanical Description of the Hydrogen Atom</a:t>
            </a:r>
          </a:p>
          <a:p>
            <a:r>
              <a:rPr lang="en-US" dirty="0"/>
              <a:t>The Schrödinger equation specifies the possible energy states the electron can occupy in a hydrogen atom and identifies the corresponding wave functions </a:t>
            </a:r>
            <a:r>
              <a:rPr lang="en-US" i="0" dirty="0">
                <a:latin typeface="+mj-lt"/>
              </a:rPr>
              <a:t>(</a:t>
            </a:r>
            <a:r>
              <a:rPr lang="en-US" dirty="0">
                <a:ea typeface="Cambria Math" panose="02040503050406030204" pitchFamily="18" charset="0"/>
              </a:rPr>
              <a:t>ψ</a:t>
            </a:r>
            <a:r>
              <a:rPr lang="en-US" i="0" dirty="0">
                <a:latin typeface="+mj-lt"/>
              </a:rPr>
              <a:t>)</a:t>
            </a:r>
            <a:r>
              <a:rPr lang="en-US" dirty="0"/>
              <a:t>.</a:t>
            </a:r>
          </a:p>
          <a:p>
            <a:r>
              <a:rPr lang="en-US" dirty="0"/>
              <a:t> These energy states and wave functions are characterized by a set of </a:t>
            </a:r>
            <a:r>
              <a:rPr lang="en-US" i="1" dirty="0"/>
              <a:t>quantum numbers </a:t>
            </a:r>
            <a:r>
              <a:rPr lang="en-US" dirty="0"/>
              <a:t>(to be discussed shortly), with which we can construct a comprehensive model of the hydrogen atom. </a:t>
            </a:r>
          </a:p>
        </p:txBody>
      </p:sp>
    </p:spTree>
    <p:extLst>
      <p:ext uri="{BB962C8B-B14F-4D97-AF65-F5344CB8AC3E}">
        <p14:creationId xmlns:p14="http://schemas.microsoft.com/office/powerpoint/2010/main" val="3796331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6.5	</a:t>
            </a:r>
            <a:r>
              <a:rPr lang="en-US" dirty="0">
                <a:solidFill>
                  <a:srgbClr val="B60000"/>
                </a:solidFill>
              </a:rPr>
              <a:t>Quantum Mechanics</a:t>
            </a:r>
            <a:r>
              <a:rPr lang="en-US" sz="1200" dirty="0">
                <a:solidFill>
                  <a:srgbClr val="B60000"/>
                </a:solidFill>
              </a:rPr>
              <a:t> 6</a:t>
            </a:r>
            <a:endParaRPr lang="en-US" sz="1200" dirty="0"/>
          </a:p>
        </p:txBody>
      </p:sp>
      <p:sp>
        <p:nvSpPr>
          <p:cNvPr id="3" name="Content Placeholder 2"/>
          <p:cNvSpPr>
            <a:spLocks noGrp="1"/>
          </p:cNvSpPr>
          <p:nvPr>
            <p:ph idx="1"/>
          </p:nvPr>
        </p:nvSpPr>
        <p:spPr>
          <a:xfrm>
            <a:off x="228600" y="1143000"/>
            <a:ext cx="8686800" cy="914400"/>
          </a:xfrm>
        </p:spPr>
        <p:txBody>
          <a:bodyPr/>
          <a:lstStyle/>
          <a:p>
            <a:r>
              <a:rPr lang="en-US" dirty="0">
                <a:solidFill>
                  <a:srgbClr val="376092"/>
                </a:solidFill>
              </a:rPr>
              <a:t>The Quantum Mechanical Description of the Hydrogen Atom</a:t>
            </a:r>
          </a:p>
        </p:txBody>
      </p:sp>
      <p:sp>
        <p:nvSpPr>
          <p:cNvPr id="14" name="Content Placeholder 3"/>
          <p:cNvSpPr>
            <a:spLocks noGrp="1"/>
          </p:cNvSpPr>
          <p:nvPr>
            <p:ph idx="11"/>
          </p:nvPr>
        </p:nvSpPr>
        <p:spPr>
          <a:xfrm>
            <a:off x="228600" y="2194560"/>
            <a:ext cx="4648200" cy="4434840"/>
          </a:xfrm>
        </p:spPr>
        <p:txBody>
          <a:bodyPr/>
          <a:lstStyle/>
          <a:p>
            <a:pPr>
              <a:spcAft>
                <a:spcPts val="3300"/>
              </a:spcAft>
            </a:pPr>
            <a:r>
              <a:rPr lang="en-US" dirty="0"/>
              <a:t>The square of the wave function, </a:t>
            </a:r>
            <a:r>
              <a:rPr lang="en-US" i="0" dirty="0">
                <a:latin typeface="+mj-lt"/>
                <a:ea typeface="Cambria Math" panose="02040503050406030204" pitchFamily="18" charset="0"/>
              </a:rPr>
              <a:t>ψ</a:t>
            </a:r>
            <a:r>
              <a:rPr lang="en-US" i="0" baseline="30000" dirty="0">
                <a:latin typeface="+mj-lt"/>
              </a:rPr>
              <a:t>2</a:t>
            </a:r>
            <a:r>
              <a:rPr lang="en-US" dirty="0"/>
              <a:t>, defines the distribution of </a:t>
            </a:r>
            <a:r>
              <a:rPr lang="en-US" b="1" i="1" dirty="0"/>
              <a:t>electron density</a:t>
            </a:r>
            <a:r>
              <a:rPr lang="en-US" dirty="0"/>
              <a:t> in three-dimensional space around the nucleus. </a:t>
            </a:r>
          </a:p>
          <a:p>
            <a:pPr>
              <a:spcAft>
                <a:spcPts val="2800"/>
              </a:spcAft>
            </a:pPr>
            <a:r>
              <a:rPr lang="en-US" dirty="0"/>
              <a:t>Regions of high electron density represent a high probability of locating the electron. </a:t>
            </a:r>
            <a:endParaRPr lang="en-US" dirty="0">
              <a:solidFill>
                <a:prstClr val="black"/>
              </a:solidFill>
            </a:endParaRPr>
          </a:p>
        </p:txBody>
      </p:sp>
      <p:pic>
        <p:nvPicPr>
          <p:cNvPr id="13" name="Picture 4" descr="A higher probability of finding the electron closer to the nucleus is represented by darker electron density directly surrounding the nucleus."/>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4889863" y="2194560"/>
            <a:ext cx="4045702" cy="3566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513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6.5	</a:t>
            </a:r>
            <a:r>
              <a:rPr lang="en-US" dirty="0">
                <a:solidFill>
                  <a:srgbClr val="B60000"/>
                </a:solidFill>
              </a:rPr>
              <a:t>Quantum Mechanics</a:t>
            </a:r>
            <a:r>
              <a:rPr lang="en-US" sz="1200" dirty="0">
                <a:solidFill>
                  <a:srgbClr val="B60000"/>
                </a:solidFill>
              </a:rPr>
              <a:t> 7</a:t>
            </a:r>
            <a:endParaRPr lang="en-US" sz="1200" dirty="0"/>
          </a:p>
        </p:txBody>
      </p:sp>
      <p:sp>
        <p:nvSpPr>
          <p:cNvPr id="3" name="Content Placeholder 2"/>
          <p:cNvSpPr>
            <a:spLocks noGrp="1"/>
          </p:cNvSpPr>
          <p:nvPr>
            <p:ph idx="1"/>
          </p:nvPr>
        </p:nvSpPr>
        <p:spPr>
          <a:xfrm>
            <a:off x="228600" y="1143000"/>
            <a:ext cx="8686800" cy="5410200"/>
          </a:xfrm>
        </p:spPr>
        <p:txBody>
          <a:bodyPr/>
          <a:lstStyle/>
          <a:p>
            <a:pPr>
              <a:spcBef>
                <a:spcPts val="0"/>
              </a:spcBef>
            </a:pPr>
            <a:r>
              <a:rPr lang="en-US" dirty="0">
                <a:solidFill>
                  <a:srgbClr val="376092"/>
                </a:solidFill>
              </a:rPr>
              <a:t>The Quantum Mechanical Description of the Hydrogen Atom</a:t>
            </a:r>
          </a:p>
          <a:p>
            <a:pPr>
              <a:spcBef>
                <a:spcPts val="0"/>
              </a:spcBef>
            </a:pPr>
            <a:r>
              <a:rPr lang="en-US" dirty="0"/>
              <a:t>To distinguish the quantum mechanical description of an atom from Bohr’s model, we speak of an atomic </a:t>
            </a:r>
            <a:r>
              <a:rPr lang="en-US" i="1" dirty="0"/>
              <a:t>orbital, </a:t>
            </a:r>
            <a:r>
              <a:rPr lang="en-US" dirty="0"/>
              <a:t>rather than an orbit. </a:t>
            </a:r>
          </a:p>
          <a:p>
            <a:pPr>
              <a:spcBef>
                <a:spcPts val="0"/>
              </a:spcBef>
            </a:pPr>
            <a:r>
              <a:rPr lang="en-US" dirty="0"/>
              <a:t>An </a:t>
            </a:r>
            <a:r>
              <a:rPr lang="en-US" b="1" i="1" dirty="0"/>
              <a:t>atomic orbital </a:t>
            </a:r>
            <a:r>
              <a:rPr lang="en-US" dirty="0"/>
              <a:t>can be thought of as the wave function of an electron in an atom. </a:t>
            </a:r>
          </a:p>
          <a:p>
            <a:pPr>
              <a:spcBef>
                <a:spcPts val="0"/>
              </a:spcBef>
            </a:pPr>
            <a:r>
              <a:rPr lang="en-US" dirty="0"/>
              <a:t>When we say that an electron is in a certain orbital, we mean that the distribution of the electron density or the probability of locating the electron in space is described by the square of the wave function associated with that orbital. </a:t>
            </a:r>
            <a:endParaRPr lang="en-US" dirty="0">
              <a:solidFill>
                <a:prstClr val="black"/>
              </a:solidFill>
            </a:endParaRPr>
          </a:p>
        </p:txBody>
      </p:sp>
    </p:spTree>
    <p:extLst>
      <p:ext uri="{BB962C8B-B14F-4D97-AF65-F5344CB8AC3E}">
        <p14:creationId xmlns:p14="http://schemas.microsoft.com/office/powerpoint/2010/main" val="943296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 </a:t>
            </a:r>
          </a:p>
        </p:txBody>
      </p:sp>
      <p:sp>
        <p:nvSpPr>
          <p:cNvPr id="3" name="Content Placeholder 2"/>
          <p:cNvSpPr>
            <a:spLocks noGrp="1"/>
          </p:cNvSpPr>
          <p:nvPr>
            <p:ph idx="1"/>
          </p:nvPr>
        </p:nvSpPr>
        <p:spPr/>
        <p:txBody>
          <a:bodyPr/>
          <a:lstStyle/>
          <a:p>
            <a:pPr algn="ctr">
              <a:spcAft>
                <a:spcPts val="1200"/>
              </a:spcAft>
            </a:pPr>
            <a:r>
              <a:rPr lang="en-GB" sz="3200" b="1" dirty="0">
                <a:solidFill>
                  <a:srgbClr val="4F74A7"/>
                </a:solidFill>
              </a:rPr>
              <a:t>Topics</a:t>
            </a:r>
          </a:p>
          <a:p>
            <a:pPr algn="ctr" fontAlgn="t"/>
            <a:r>
              <a:rPr lang="en-US" dirty="0"/>
              <a:t>Principal Quantum Number (</a:t>
            </a:r>
            <a:r>
              <a:rPr lang="en-US" i="1" dirty="0"/>
              <a:t>n</a:t>
            </a:r>
            <a:r>
              <a:rPr lang="en-US" dirty="0"/>
              <a:t>)</a:t>
            </a:r>
          </a:p>
          <a:p>
            <a:pPr algn="ctr" fontAlgn="t"/>
            <a:r>
              <a:rPr lang="en-US" dirty="0"/>
              <a:t>Angular Momentum Quantum Number (</a:t>
            </a:r>
            <a:r>
              <a:rPr lang="en-US" i="1" dirty="0"/>
              <a:t>l</a:t>
            </a:r>
            <a:r>
              <a:rPr lang="en-US" dirty="0"/>
              <a:t>)</a:t>
            </a:r>
          </a:p>
          <a:p>
            <a:pPr algn="ctr"/>
            <a:r>
              <a:rPr lang="en-US" dirty="0"/>
              <a:t>Magnetic Quantum Number </a:t>
            </a:r>
            <a:r>
              <a:rPr lang="en-US" i="0" dirty="0">
                <a:latin typeface="+mj-lt"/>
              </a:rPr>
              <a:t>(</a:t>
            </a:r>
            <a:r>
              <a:rPr lang="en-US" i="1" dirty="0">
                <a:latin typeface="+mj-lt"/>
              </a:rPr>
              <a:t>m</a:t>
            </a:r>
            <a:r>
              <a:rPr lang="en-US" i="1" baseline="-25000" dirty="0">
                <a:latin typeface="+mj-lt"/>
              </a:rPr>
              <a:t>l</a:t>
            </a:r>
            <a:r>
              <a:rPr lang="en-US" i="0" dirty="0">
                <a:latin typeface="+mj-lt"/>
              </a:rPr>
              <a:t>)</a:t>
            </a:r>
            <a:endParaRPr lang="en-US" dirty="0"/>
          </a:p>
          <a:p>
            <a:pPr algn="ctr"/>
            <a:r>
              <a:rPr lang="en-US" dirty="0"/>
              <a:t>Electron Spin Quantum Number (</a:t>
            </a:r>
            <a:r>
              <a:rPr lang="en-US" i="1" dirty="0" err="1"/>
              <a:t>m</a:t>
            </a:r>
            <a:r>
              <a:rPr lang="en-US" i="1" baseline="-25000" dirty="0" err="1"/>
              <a:t>s</a:t>
            </a:r>
            <a:r>
              <a:rPr lang="en-US" dirty="0"/>
              <a:t>)</a:t>
            </a:r>
          </a:p>
        </p:txBody>
      </p:sp>
    </p:spTree>
    <p:extLst>
      <p:ext uri="{BB962C8B-B14F-4D97-AF65-F5344CB8AC3E}">
        <p14:creationId xmlns:p14="http://schemas.microsoft.com/office/powerpoint/2010/main" val="2156122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white"/>
                </a:solidFill>
              </a:rPr>
              <a:t>6.1</a:t>
            </a:r>
            <a:r>
              <a:rPr lang="en-US" dirty="0">
                <a:solidFill>
                  <a:prstClr val="black"/>
                </a:solidFill>
              </a:rPr>
              <a:t>	</a:t>
            </a:r>
            <a:r>
              <a:rPr lang="en-US" dirty="0">
                <a:solidFill>
                  <a:srgbClr val="B60000"/>
                </a:solidFill>
              </a:rPr>
              <a:t>The Nature of Light</a:t>
            </a:r>
            <a:r>
              <a:rPr lang="en-US" sz="1200" dirty="0">
                <a:solidFill>
                  <a:srgbClr val="B60000"/>
                </a:solidFill>
              </a:rPr>
              <a:t> 3</a:t>
            </a:r>
            <a:endParaRPr lang="en-US" sz="1200" dirty="0"/>
          </a:p>
        </p:txBody>
      </p:sp>
      <p:sp>
        <p:nvSpPr>
          <p:cNvPr id="12" name="Content Placeholder 2"/>
          <p:cNvSpPr>
            <a:spLocks noGrp="1"/>
          </p:cNvSpPr>
          <p:nvPr>
            <p:ph idx="1"/>
          </p:nvPr>
        </p:nvSpPr>
        <p:spPr>
          <a:xfrm>
            <a:off x="228600" y="1143000"/>
            <a:ext cx="8686800" cy="1524000"/>
          </a:xfrm>
        </p:spPr>
        <p:txBody>
          <a:bodyPr/>
          <a:lstStyle/>
          <a:p>
            <a:r>
              <a:rPr lang="en-US" dirty="0">
                <a:solidFill>
                  <a:srgbClr val="376092"/>
                </a:solidFill>
              </a:rPr>
              <a:t>Properties of Waves</a:t>
            </a:r>
          </a:p>
          <a:p>
            <a:r>
              <a:rPr lang="en-US" dirty="0">
                <a:solidFill>
                  <a:prstClr val="black"/>
                </a:solidFill>
              </a:rPr>
              <a:t>The </a:t>
            </a:r>
            <a:r>
              <a:rPr lang="en-US" b="1" i="1" dirty="0">
                <a:solidFill>
                  <a:prstClr val="black"/>
                </a:solidFill>
              </a:rPr>
              <a:t>frequency </a:t>
            </a:r>
            <a:r>
              <a:rPr lang="en-US" b="1" i="1" dirty="0">
                <a:solidFill>
                  <a:prstClr val="black"/>
                </a:solidFill>
                <a:latin typeface="+mj-lt"/>
                <a:ea typeface="Cambria Math" panose="02040503050406030204" pitchFamily="18" charset="0"/>
                <a:sym typeface="Symbol"/>
              </a:rPr>
              <a:t>ν</a:t>
            </a:r>
            <a:r>
              <a:rPr lang="en-US" b="1" i="1" dirty="0">
                <a:solidFill>
                  <a:prstClr val="black"/>
                </a:solidFill>
                <a:sym typeface="Symbol"/>
              </a:rPr>
              <a:t> </a:t>
            </a:r>
            <a:r>
              <a:rPr lang="en-US" dirty="0">
                <a:solidFill>
                  <a:prstClr val="black"/>
                </a:solidFill>
                <a:sym typeface="Symbol"/>
              </a:rPr>
              <a:t>(nu)</a:t>
            </a:r>
            <a:r>
              <a:rPr lang="en-US" b="1" dirty="0">
                <a:solidFill>
                  <a:prstClr val="black"/>
                </a:solidFill>
                <a:sym typeface="Symbol"/>
              </a:rPr>
              <a:t> </a:t>
            </a:r>
            <a:r>
              <a:rPr lang="en-US" dirty="0">
                <a:solidFill>
                  <a:prstClr val="black"/>
                </a:solidFill>
              </a:rPr>
              <a:t>is the </a:t>
            </a:r>
            <a:r>
              <a:rPr lang="en-US" i="1" dirty="0">
                <a:solidFill>
                  <a:prstClr val="black"/>
                </a:solidFill>
              </a:rPr>
              <a:t>number </a:t>
            </a:r>
            <a:r>
              <a:rPr lang="en-US" dirty="0">
                <a:solidFill>
                  <a:prstClr val="black"/>
                </a:solidFill>
              </a:rPr>
              <a:t>of waves that pass through a particular point in 1 second.</a:t>
            </a:r>
          </a:p>
        </p:txBody>
      </p:sp>
      <p:pic>
        <p:nvPicPr>
          <p:cNvPr id="13" name="Picture 3" descr="Frequency is the number of waves passing through a point in 1 second. "/>
          <p:cNvPicPr>
            <a:picLocks noGrp="1" noChangeAspect="1" noChangeArrowheads="1"/>
          </p:cNvPicPr>
          <p:nvPr>
            <p:ph idx="12"/>
          </p:nvPr>
        </p:nvPicPr>
        <p:blipFill>
          <a:blip r:embed="rId2">
            <a:extLst>
              <a:ext uri="{28A0092B-C50C-407E-A947-70E740481C1C}">
                <a14:useLocalDpi xmlns:a14="http://schemas.microsoft.com/office/drawing/2010/main" val="0"/>
              </a:ext>
            </a:extLst>
          </a:blip>
          <a:stretch>
            <a:fillRect/>
          </a:stretch>
        </p:blipFill>
        <p:spPr bwMode="auto">
          <a:xfrm>
            <a:off x="1396282" y="2971800"/>
            <a:ext cx="6351436" cy="256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242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1</a:t>
            </a:r>
            <a:endParaRPr lang="en-US" sz="1200" dirty="0"/>
          </a:p>
        </p:txBody>
      </p:sp>
      <p:sp>
        <p:nvSpPr>
          <p:cNvPr id="3" name="Content Placeholder 2"/>
          <p:cNvSpPr>
            <a:spLocks noGrp="1"/>
          </p:cNvSpPr>
          <p:nvPr>
            <p:ph idx="1"/>
          </p:nvPr>
        </p:nvSpPr>
        <p:spPr>
          <a:xfrm>
            <a:off x="228600" y="1143000"/>
            <a:ext cx="8686800" cy="5181600"/>
          </a:xfrm>
        </p:spPr>
        <p:txBody>
          <a:bodyPr/>
          <a:lstStyle/>
          <a:p>
            <a:r>
              <a:rPr lang="en-US" dirty="0">
                <a:solidFill>
                  <a:srgbClr val="376092"/>
                </a:solidFill>
              </a:rPr>
              <a:t>Principal Quantum Number (n)</a:t>
            </a:r>
          </a:p>
          <a:p>
            <a:r>
              <a:rPr lang="en-US" dirty="0"/>
              <a:t>In quantum mechanics, three </a:t>
            </a:r>
            <a:r>
              <a:rPr lang="en-US" b="1" i="1" dirty="0"/>
              <a:t>quantum numbers </a:t>
            </a:r>
            <a:r>
              <a:rPr lang="en-US" dirty="0"/>
              <a:t>are required to describe the </a:t>
            </a:r>
            <a:r>
              <a:rPr lang="en-US" i="1" dirty="0"/>
              <a:t>distribution of electron density </a:t>
            </a:r>
            <a:r>
              <a:rPr lang="en-US" dirty="0"/>
              <a:t>in an atom.</a:t>
            </a:r>
          </a:p>
          <a:p>
            <a:r>
              <a:rPr lang="en-US" dirty="0"/>
              <a:t>These numbers are derived from the mathematical solution of Schrödinger’s equation for the hydrogen atom. </a:t>
            </a:r>
          </a:p>
        </p:txBody>
      </p:sp>
    </p:spTree>
    <p:extLst>
      <p:ext uri="{BB962C8B-B14F-4D97-AF65-F5344CB8AC3E}">
        <p14:creationId xmlns:p14="http://schemas.microsoft.com/office/powerpoint/2010/main" val="209028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2</a:t>
            </a:r>
            <a:endParaRPr lang="en-US" sz="1200" dirty="0"/>
          </a:p>
        </p:txBody>
      </p:sp>
      <p:sp>
        <p:nvSpPr>
          <p:cNvPr id="3" name="Content Placeholder 2"/>
          <p:cNvSpPr>
            <a:spLocks noGrp="1"/>
          </p:cNvSpPr>
          <p:nvPr>
            <p:ph idx="1"/>
          </p:nvPr>
        </p:nvSpPr>
        <p:spPr>
          <a:xfrm>
            <a:off x="228600" y="1143000"/>
            <a:ext cx="8686800" cy="5181600"/>
          </a:xfrm>
        </p:spPr>
        <p:txBody>
          <a:bodyPr/>
          <a:lstStyle/>
          <a:p>
            <a:r>
              <a:rPr lang="en-US" dirty="0">
                <a:solidFill>
                  <a:srgbClr val="376092"/>
                </a:solidFill>
              </a:rPr>
              <a:t>Principal Quantum Number (n)</a:t>
            </a:r>
          </a:p>
          <a:p>
            <a:pPr>
              <a:spcAft>
                <a:spcPts val="3300"/>
              </a:spcAft>
            </a:pPr>
            <a:r>
              <a:rPr lang="en-US" dirty="0">
                <a:solidFill>
                  <a:prstClr val="black"/>
                </a:solidFill>
              </a:rPr>
              <a:t>The </a:t>
            </a:r>
            <a:r>
              <a:rPr lang="en-US" b="1" i="1" dirty="0">
                <a:solidFill>
                  <a:prstClr val="black"/>
                </a:solidFill>
              </a:rPr>
              <a:t>principal quantum number (n) </a:t>
            </a:r>
            <a:r>
              <a:rPr lang="en-US" dirty="0">
                <a:solidFill>
                  <a:prstClr val="black"/>
                </a:solidFill>
              </a:rPr>
              <a:t>designates the </a:t>
            </a:r>
            <a:r>
              <a:rPr lang="en-US" i="1" dirty="0">
                <a:solidFill>
                  <a:prstClr val="black"/>
                </a:solidFill>
              </a:rPr>
              <a:t>size </a:t>
            </a:r>
            <a:r>
              <a:rPr lang="en-US" dirty="0">
                <a:solidFill>
                  <a:prstClr val="black"/>
                </a:solidFill>
              </a:rPr>
              <a:t>of the orbital. The larger </a:t>
            </a:r>
            <a:r>
              <a:rPr lang="en-US" i="1" dirty="0">
                <a:solidFill>
                  <a:prstClr val="black"/>
                </a:solidFill>
              </a:rPr>
              <a:t>n </a:t>
            </a:r>
            <a:r>
              <a:rPr lang="en-US" dirty="0">
                <a:solidFill>
                  <a:prstClr val="black"/>
                </a:solidFill>
              </a:rPr>
              <a:t>is, the greater the average distance of an electron in the orbital from the nucleus and therefore the larger the orbital.</a:t>
            </a:r>
            <a:endParaRPr lang="en-US" i="1" dirty="0">
              <a:solidFill>
                <a:prstClr val="black"/>
              </a:solidFill>
            </a:endParaRPr>
          </a:p>
          <a:p>
            <a:pPr algn="ctr"/>
            <a:r>
              <a:rPr lang="en-US" i="1" dirty="0">
                <a:solidFill>
                  <a:prstClr val="black"/>
                </a:solidFill>
              </a:rPr>
              <a:t>n</a:t>
            </a:r>
            <a:r>
              <a:rPr lang="en-US" dirty="0">
                <a:solidFill>
                  <a:prstClr val="black"/>
                </a:solidFill>
              </a:rPr>
              <a:t> = 1, 2, 3, …</a:t>
            </a:r>
          </a:p>
        </p:txBody>
      </p:sp>
    </p:spTree>
    <p:extLst>
      <p:ext uri="{BB962C8B-B14F-4D97-AF65-F5344CB8AC3E}">
        <p14:creationId xmlns:p14="http://schemas.microsoft.com/office/powerpoint/2010/main" val="3548393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3</a:t>
            </a:r>
            <a:endParaRPr lang="en-US" sz="1200" dirty="0"/>
          </a:p>
        </p:txBody>
      </p:sp>
      <p:sp>
        <p:nvSpPr>
          <p:cNvPr id="3" name="Content Placeholder 2"/>
          <p:cNvSpPr>
            <a:spLocks noGrp="1"/>
          </p:cNvSpPr>
          <p:nvPr>
            <p:ph idx="1"/>
          </p:nvPr>
        </p:nvSpPr>
        <p:spPr>
          <a:xfrm>
            <a:off x="228600" y="1143000"/>
            <a:ext cx="8706394" cy="3429000"/>
          </a:xfrm>
        </p:spPr>
        <p:txBody>
          <a:bodyPr/>
          <a:lstStyle/>
          <a:p>
            <a:r>
              <a:rPr lang="pt-BR" dirty="0">
                <a:solidFill>
                  <a:srgbClr val="376092"/>
                </a:solidFill>
              </a:rPr>
              <a:t>Angular Momentum Quantum Number (l)</a:t>
            </a:r>
          </a:p>
          <a:p>
            <a:r>
              <a:rPr lang="en-US" dirty="0"/>
              <a:t>The </a:t>
            </a:r>
            <a:r>
              <a:rPr lang="en-US" b="1" i="1" dirty="0"/>
              <a:t>angular momentum quantum number </a:t>
            </a:r>
            <a:r>
              <a:rPr lang="en-US" b="1" dirty="0"/>
              <a:t>(</a:t>
            </a:r>
            <a:r>
              <a:rPr lang="en-US" i="1" dirty="0">
                <a:latin typeface="Times New Roman" pitchFamily="18" charset="0"/>
                <a:cs typeface="Times New Roman" pitchFamily="18" charset="0"/>
              </a:rPr>
              <a:t>l</a:t>
            </a:r>
            <a:r>
              <a:rPr lang="en-US" b="1" dirty="0"/>
              <a:t>)</a:t>
            </a:r>
            <a:r>
              <a:rPr lang="en-US" b="1" i="1" dirty="0"/>
              <a:t> </a:t>
            </a:r>
            <a:r>
              <a:rPr lang="en-US" dirty="0"/>
              <a:t>describes the </a:t>
            </a:r>
            <a:r>
              <a:rPr lang="en-US" i="1" dirty="0"/>
              <a:t>shape </a:t>
            </a:r>
            <a:r>
              <a:rPr lang="en-US" dirty="0"/>
              <a:t>of the atomic orbital. </a:t>
            </a:r>
            <a:endParaRPr lang="en-US" sz="1400" dirty="0"/>
          </a:p>
          <a:p>
            <a:r>
              <a:rPr lang="en-US" dirty="0"/>
              <a:t>The values of </a:t>
            </a:r>
            <a:r>
              <a:rPr lang="en-US" i="1" dirty="0">
                <a:latin typeface="Times New Roman" pitchFamily="18" charset="0"/>
                <a:cs typeface="Times New Roman" pitchFamily="18" charset="0"/>
              </a:rPr>
              <a:t>l</a:t>
            </a:r>
            <a:r>
              <a:rPr lang="en-US" dirty="0"/>
              <a:t> are integers that depend on the value of the principal quantum number, </a:t>
            </a:r>
            <a:r>
              <a:rPr lang="en-US" i="1" dirty="0"/>
              <a:t>n.</a:t>
            </a:r>
            <a:endParaRPr lang="en-US" sz="1400" i="1" dirty="0"/>
          </a:p>
          <a:p>
            <a:r>
              <a:rPr lang="en-US" i="1" dirty="0"/>
              <a:t> </a:t>
            </a:r>
            <a:r>
              <a:rPr lang="en-US" dirty="0"/>
              <a:t>For a given value of </a:t>
            </a:r>
            <a:r>
              <a:rPr lang="en-US" i="1" dirty="0"/>
              <a:t>n, </a:t>
            </a:r>
            <a:r>
              <a:rPr lang="en-US" dirty="0"/>
              <a:t>the possible values of </a:t>
            </a:r>
            <a:r>
              <a:rPr lang="en-US" i="1" dirty="0">
                <a:latin typeface="Times New Roman" pitchFamily="18" charset="0"/>
                <a:cs typeface="Times New Roman" pitchFamily="18" charset="0"/>
              </a:rPr>
              <a:t>l</a:t>
            </a:r>
            <a:r>
              <a:rPr lang="en-US" dirty="0"/>
              <a:t> range from 0 to </a:t>
            </a:r>
            <a:r>
              <a:rPr lang="en-US" i="1" dirty="0"/>
              <a:t>n </a:t>
            </a:r>
            <a:r>
              <a:rPr lang="en-US" dirty="0"/>
              <a:t>– 1. </a:t>
            </a:r>
          </a:p>
        </p:txBody>
      </p:sp>
      <p:graphicFrame>
        <p:nvGraphicFramePr>
          <p:cNvPr id="4" name="Table 3"/>
          <p:cNvGraphicFramePr>
            <a:graphicFrameLocks noGrp="1"/>
          </p:cNvGraphicFramePr>
          <p:nvPr>
            <p:extLst>
              <p:ext uri="{D42A27DB-BD31-4B8C-83A1-F6EECF244321}">
                <p14:modId xmlns:p14="http://schemas.microsoft.com/office/powerpoint/2010/main" val="1358174723"/>
              </p:ext>
            </p:extLst>
          </p:nvPr>
        </p:nvGraphicFramePr>
        <p:xfrm>
          <a:off x="716280" y="4876800"/>
          <a:ext cx="7711440" cy="1158240"/>
        </p:xfrm>
        <a:graphic>
          <a:graphicData uri="http://schemas.openxmlformats.org/drawingml/2006/table">
            <a:tbl>
              <a:tblPr firstRow="1" bandRow="1">
                <a:tableStyleId>{5C22544A-7EE6-4342-B048-85BDC9FD1C3A}</a:tableStyleId>
              </a:tblPr>
              <a:tblGrid>
                <a:gridCol w="2651760">
                  <a:extLst>
                    <a:ext uri="{9D8B030D-6E8A-4147-A177-3AD203B41FA5}">
                      <a16:colId xmlns:a16="http://schemas.microsoft.com/office/drawing/2014/main" val="4133553413"/>
                    </a:ext>
                  </a:extLst>
                </a:gridCol>
                <a:gridCol w="1264920">
                  <a:extLst>
                    <a:ext uri="{9D8B030D-6E8A-4147-A177-3AD203B41FA5}">
                      <a16:colId xmlns:a16="http://schemas.microsoft.com/office/drawing/2014/main" val="1864453034"/>
                    </a:ext>
                  </a:extLst>
                </a:gridCol>
                <a:gridCol w="1264920">
                  <a:extLst>
                    <a:ext uri="{9D8B030D-6E8A-4147-A177-3AD203B41FA5}">
                      <a16:colId xmlns:a16="http://schemas.microsoft.com/office/drawing/2014/main" val="598013689"/>
                    </a:ext>
                  </a:extLst>
                </a:gridCol>
                <a:gridCol w="1264920">
                  <a:extLst>
                    <a:ext uri="{9D8B030D-6E8A-4147-A177-3AD203B41FA5}">
                      <a16:colId xmlns:a16="http://schemas.microsoft.com/office/drawing/2014/main" val="3305632956"/>
                    </a:ext>
                  </a:extLst>
                </a:gridCol>
                <a:gridCol w="1264920">
                  <a:extLst>
                    <a:ext uri="{9D8B030D-6E8A-4147-A177-3AD203B41FA5}">
                      <a16:colId xmlns:a16="http://schemas.microsoft.com/office/drawing/2014/main" val="3327199995"/>
                    </a:ext>
                  </a:extLst>
                </a:gridCol>
              </a:tblGrid>
              <a:tr h="57912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b="0" i="1" dirty="0">
                          <a:solidFill>
                            <a:schemeClr val="tx1"/>
                          </a:solidFill>
                          <a:latin typeface="+mj-lt"/>
                        </a:rPr>
                        <a:t>l</a:t>
                      </a:r>
                      <a:endParaRPr lang="en-US" sz="2400" b="0" i="1"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0</a:t>
                      </a:r>
                      <a:endParaRPr lang="en-IN" sz="2400" b="0" dirty="0">
                        <a:solidFill>
                          <a:schemeClr val="tx1"/>
                        </a:solidFill>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1</a:t>
                      </a:r>
                      <a:endParaRPr lang="en-IN" sz="2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2</a:t>
                      </a:r>
                      <a:endParaRPr lang="en-IN" sz="2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b="0" dirty="0">
                          <a:solidFill>
                            <a:schemeClr val="tx1"/>
                          </a:solidFill>
                        </a:rPr>
                        <a:t>3</a:t>
                      </a:r>
                      <a:endParaRPr lang="en-IN" sz="2400" b="0" dirty="0">
                        <a:solidFill>
                          <a:schemeClr val="tx1"/>
                        </a:solidFill>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5679109"/>
                  </a:ext>
                </a:extLst>
              </a:tr>
              <a:tr h="57912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0" dirty="0">
                          <a:solidFill>
                            <a:schemeClr val="tx1"/>
                          </a:solidFill>
                        </a:rPr>
                        <a:t>Orbital designation</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i="1" dirty="0"/>
                        <a:t>s</a:t>
                      </a:r>
                      <a:endParaRPr lang="en-IN" sz="2400" i="1"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i="1" dirty="0"/>
                        <a:t>p</a:t>
                      </a:r>
                      <a:endParaRPr lang="en-IN" sz="2400" i="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i="1" dirty="0"/>
                        <a:t>d</a:t>
                      </a:r>
                      <a:endParaRPr lang="en-IN" sz="2400" i="1" dirty="0"/>
                    </a:p>
                  </a:txBody>
                  <a:tcP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2400" i="1" dirty="0"/>
                        <a:t>f</a:t>
                      </a:r>
                      <a:endParaRPr lang="en-IN" sz="2400" i="1" dirty="0"/>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749648222"/>
                  </a:ext>
                </a:extLst>
              </a:tr>
            </a:tbl>
          </a:graphicData>
        </a:graphic>
      </p:graphicFrame>
    </p:spTree>
    <p:extLst>
      <p:ext uri="{BB962C8B-B14F-4D97-AF65-F5344CB8AC3E}">
        <p14:creationId xmlns:p14="http://schemas.microsoft.com/office/powerpoint/2010/main" val="36968372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4</a:t>
            </a:r>
            <a:endParaRPr lang="en-US" sz="1200" dirty="0"/>
          </a:p>
        </p:txBody>
      </p:sp>
      <p:sp>
        <p:nvSpPr>
          <p:cNvPr id="3" name="Content Placeholder 2"/>
          <p:cNvSpPr>
            <a:spLocks noGrp="1"/>
          </p:cNvSpPr>
          <p:nvPr>
            <p:ph idx="1"/>
          </p:nvPr>
        </p:nvSpPr>
        <p:spPr>
          <a:xfrm>
            <a:off x="228600" y="1143000"/>
            <a:ext cx="8763000" cy="5181600"/>
          </a:xfrm>
        </p:spPr>
        <p:txBody>
          <a:bodyPr/>
          <a:lstStyle/>
          <a:p>
            <a:r>
              <a:rPr lang="pt-BR" dirty="0">
                <a:solidFill>
                  <a:srgbClr val="376092"/>
                </a:solidFill>
              </a:rPr>
              <a:t>Angular Momentum Quantum Number (l)</a:t>
            </a:r>
          </a:p>
          <a:p>
            <a:r>
              <a:rPr lang="en-US" dirty="0"/>
              <a:t>A collection of orbitals with the same value of </a:t>
            </a:r>
            <a:r>
              <a:rPr lang="en-US" i="1" dirty="0"/>
              <a:t>n </a:t>
            </a:r>
            <a:r>
              <a:rPr lang="en-US" dirty="0"/>
              <a:t>is frequently called a </a:t>
            </a:r>
            <a:r>
              <a:rPr lang="en-US" i="1" dirty="0"/>
              <a:t>shell. </a:t>
            </a:r>
            <a:endParaRPr lang="en-US" sz="1400" i="1" dirty="0"/>
          </a:p>
          <a:p>
            <a:r>
              <a:rPr lang="en-US" dirty="0"/>
              <a:t>One or more orbitals with the same </a:t>
            </a:r>
            <a:r>
              <a:rPr lang="en-US" i="1" dirty="0"/>
              <a:t>n </a:t>
            </a:r>
            <a:r>
              <a:rPr lang="en-US" dirty="0"/>
              <a:t>and </a:t>
            </a:r>
            <a:r>
              <a:rPr lang="en-US" i="1" dirty="0">
                <a:latin typeface="Times New Roman" pitchFamily="18" charset="0"/>
                <a:cs typeface="Times New Roman" pitchFamily="18" charset="0"/>
              </a:rPr>
              <a:t>l</a:t>
            </a:r>
            <a:r>
              <a:rPr lang="en-US" dirty="0"/>
              <a:t> values are referred to as a </a:t>
            </a:r>
            <a:r>
              <a:rPr lang="en-US" i="1" dirty="0"/>
              <a:t>subshell. </a:t>
            </a:r>
          </a:p>
          <a:p>
            <a:r>
              <a:rPr lang="en-US" dirty="0"/>
              <a:t>For example, the shell designated by </a:t>
            </a:r>
            <a:r>
              <a:rPr lang="en-US" i="1" dirty="0"/>
              <a:t>n </a:t>
            </a:r>
            <a:r>
              <a:rPr lang="en-US" dirty="0"/>
              <a:t>= 2 is composed of two subshells: </a:t>
            </a:r>
            <a:r>
              <a:rPr lang="en-US" i="1" dirty="0">
                <a:latin typeface="Times New Roman" pitchFamily="18" charset="0"/>
                <a:cs typeface="Times New Roman" pitchFamily="18" charset="0"/>
              </a:rPr>
              <a:t>l</a:t>
            </a:r>
            <a:r>
              <a:rPr lang="en-US" dirty="0"/>
              <a:t> = 0 and </a:t>
            </a:r>
            <a:r>
              <a:rPr lang="en-US" i="1" dirty="0">
                <a:latin typeface="Times New Roman" pitchFamily="18" charset="0"/>
                <a:cs typeface="Times New Roman" pitchFamily="18" charset="0"/>
              </a:rPr>
              <a:t>l</a:t>
            </a:r>
            <a:r>
              <a:rPr lang="en-US" dirty="0"/>
              <a:t> = 1 (the allowed values of </a:t>
            </a:r>
            <a:r>
              <a:rPr lang="en-US" i="1" dirty="0">
                <a:latin typeface="Times New Roman" pitchFamily="18" charset="0"/>
                <a:cs typeface="Times New Roman" pitchFamily="18" charset="0"/>
              </a:rPr>
              <a:t>l</a:t>
            </a:r>
            <a:r>
              <a:rPr lang="en-US" dirty="0"/>
              <a:t> </a:t>
            </a:r>
            <a:br>
              <a:rPr lang="en-US" dirty="0"/>
            </a:br>
            <a:r>
              <a:rPr lang="en-US" dirty="0"/>
              <a:t>for </a:t>
            </a:r>
            <a:r>
              <a:rPr lang="en-US" i="1" dirty="0"/>
              <a:t>n </a:t>
            </a:r>
            <a:r>
              <a:rPr lang="en-US" dirty="0"/>
              <a:t>= 2). </a:t>
            </a:r>
          </a:p>
          <a:p>
            <a:r>
              <a:rPr lang="en-US" dirty="0"/>
              <a:t>These subshells are called the 2</a:t>
            </a:r>
            <a:r>
              <a:rPr lang="en-US" i="1" dirty="0"/>
              <a:t>s </a:t>
            </a:r>
            <a:r>
              <a:rPr lang="en-US" dirty="0"/>
              <a:t>and 2</a:t>
            </a:r>
            <a:r>
              <a:rPr lang="en-US" i="1" dirty="0"/>
              <a:t>p </a:t>
            </a:r>
            <a:r>
              <a:rPr lang="en-US" dirty="0"/>
              <a:t>subshells where 2 denotes the value of </a:t>
            </a:r>
            <a:r>
              <a:rPr lang="en-US" i="1" dirty="0"/>
              <a:t>n, </a:t>
            </a:r>
            <a:r>
              <a:rPr lang="en-US" dirty="0"/>
              <a:t>and </a:t>
            </a:r>
            <a:r>
              <a:rPr lang="en-US" i="1" dirty="0"/>
              <a:t>s </a:t>
            </a:r>
            <a:r>
              <a:rPr lang="en-US" dirty="0"/>
              <a:t>and </a:t>
            </a:r>
            <a:r>
              <a:rPr lang="en-US" i="1" dirty="0"/>
              <a:t>p </a:t>
            </a:r>
            <a:r>
              <a:rPr lang="en-US" dirty="0"/>
              <a:t>denote the values of </a:t>
            </a:r>
            <a:r>
              <a:rPr lang="en-US" i="1" dirty="0">
                <a:latin typeface="Times New Roman" pitchFamily="18" charset="0"/>
                <a:cs typeface="Times New Roman" pitchFamily="18" charset="0"/>
              </a:rPr>
              <a:t>l</a:t>
            </a:r>
            <a:r>
              <a:rPr lang="en-US" dirty="0"/>
              <a:t>. </a:t>
            </a:r>
            <a:endParaRPr lang="en-US" dirty="0">
              <a:solidFill>
                <a:prstClr val="black"/>
              </a:solidFill>
            </a:endParaRPr>
          </a:p>
        </p:txBody>
      </p:sp>
    </p:spTree>
    <p:extLst>
      <p:ext uri="{BB962C8B-B14F-4D97-AF65-F5344CB8AC3E}">
        <p14:creationId xmlns:p14="http://schemas.microsoft.com/office/powerpoint/2010/main" val="31074614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5</a:t>
            </a:r>
            <a:endParaRPr lang="en-US" sz="1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143000"/>
                <a:ext cx="8503920" cy="3962400"/>
              </a:xfrm>
            </p:spPr>
            <p:txBody>
              <a:bodyPr/>
              <a:lstStyle/>
              <a:p>
                <a:r>
                  <a:rPr lang="en-US" dirty="0">
                    <a:solidFill>
                      <a:srgbClr val="43638E"/>
                    </a:solidFill>
                  </a:rPr>
                  <a:t>Magnetic Quantum Number </a:t>
                </a:r>
                <a:r>
                  <a:rPr lang="en-US" i="0" dirty="0">
                    <a:solidFill>
                      <a:srgbClr val="43638E"/>
                    </a:solidFill>
                    <a:latin typeface="+mj-lt"/>
                  </a:rPr>
                  <a:t>(m</a:t>
                </a:r>
                <a:r>
                  <a:rPr lang="en-US" i="1" baseline="-25000" dirty="0">
                    <a:solidFill>
                      <a:srgbClr val="43638E"/>
                    </a:solidFill>
                    <a:latin typeface="+mj-lt"/>
                  </a:rPr>
                  <a:t>l</a:t>
                </a:r>
                <a:r>
                  <a:rPr lang="en-US" i="0" dirty="0">
                    <a:solidFill>
                      <a:srgbClr val="43638E"/>
                    </a:solidFill>
                    <a:latin typeface="+mj-lt"/>
                  </a:rPr>
                  <a:t>)</a:t>
                </a:r>
                <a:endParaRPr lang="en-US" dirty="0">
                  <a:solidFill>
                    <a:srgbClr val="43638E"/>
                  </a:solidFill>
                </a:endParaRPr>
              </a:p>
              <a:p>
                <a:r>
                  <a:rPr lang="en-US" dirty="0"/>
                  <a:t>The </a:t>
                </a:r>
                <a:r>
                  <a:rPr lang="en-US" b="1" i="1" dirty="0"/>
                  <a:t>magnetic quantum number </a:t>
                </a:r>
                <a:r>
                  <a:rPr lang="en-US" b="1" i="0" dirty="0">
                    <a:latin typeface="+mj-lt"/>
                  </a:rPr>
                  <a:t>(</a:t>
                </a:r>
                <a:r>
                  <a:rPr lang="en-US" b="1" i="1" dirty="0">
                    <a:latin typeface="+mj-lt"/>
                  </a:rPr>
                  <a:t>m</a:t>
                </a:r>
                <a:r>
                  <a:rPr lang="en-US" b="1" i="1" baseline="-25000" dirty="0">
                    <a:latin typeface="+mj-lt"/>
                  </a:rPr>
                  <a:t>l</a:t>
                </a:r>
                <a:r>
                  <a:rPr lang="en-US" b="1" i="0" dirty="0">
                    <a:latin typeface="+mj-lt"/>
                  </a:rPr>
                  <a:t>)</a:t>
                </a:r>
                <a:r>
                  <a:rPr lang="en-US" b="1" i="1" dirty="0"/>
                  <a:t> </a:t>
                </a:r>
                <a:r>
                  <a:rPr lang="en-US" dirty="0"/>
                  <a:t>describes the </a:t>
                </a:r>
                <a:r>
                  <a:rPr lang="en-US" i="1" dirty="0"/>
                  <a:t>orientation </a:t>
                </a:r>
                <a:r>
                  <a:rPr lang="en-US" dirty="0"/>
                  <a:t>of the orbital in space. </a:t>
                </a:r>
              </a:p>
              <a:p>
                <a:r>
                  <a:rPr lang="en-US" dirty="0"/>
                  <a:t>Within a subshell, the value of </a:t>
                </a:r>
                <a:r>
                  <a:rPr lang="en-US" i="1" dirty="0"/>
                  <a:t>m</a:t>
                </a:r>
                <a:r>
                  <a:rPr lang="en-US" i="1" baseline="-25000" dirty="0">
                    <a:latin typeface="Times New Roman" pitchFamily="18" charset="0"/>
                    <a:cs typeface="Times New Roman" pitchFamily="18" charset="0"/>
                  </a:rPr>
                  <a:t>l</a:t>
                </a:r>
                <a:r>
                  <a:rPr lang="en-US" dirty="0"/>
                  <a:t> depends on the value of </a:t>
                </a:r>
                <a:r>
                  <a:rPr lang="en-US" i="1" dirty="0">
                    <a:latin typeface="Times New Roman" pitchFamily="18" charset="0"/>
                    <a:cs typeface="Times New Roman" pitchFamily="18" charset="0"/>
                  </a:rPr>
                  <a:t>l</a:t>
                </a:r>
                <a:r>
                  <a:rPr lang="en-US" dirty="0"/>
                  <a:t>. For a certain value of </a:t>
                </a:r>
                <a:r>
                  <a:rPr lang="en-US" i="1" dirty="0">
                    <a:latin typeface="Times New Roman" pitchFamily="18" charset="0"/>
                    <a:cs typeface="Times New Roman" pitchFamily="18" charset="0"/>
                  </a:rPr>
                  <a:t>l</a:t>
                </a:r>
                <a:r>
                  <a:rPr lang="en-US" dirty="0"/>
                  <a:t>, there are </a:t>
                </a:r>
                <a:r>
                  <a:rPr lang="en-US" i="0" dirty="0">
                    <a:latin typeface="+mj-lt"/>
                  </a:rPr>
                  <a:t>(2</a:t>
                </a:r>
                <a:r>
                  <a:rPr lang="en-US" i="1" dirty="0">
                    <a:latin typeface="+mj-lt"/>
                    <a:cs typeface="Times New Roman" pitchFamily="18" charset="0"/>
                  </a:rPr>
                  <a:t>l</a:t>
                </a:r>
                <a:r>
                  <a:rPr lang="en-US" i="0" dirty="0">
                    <a:latin typeface="+mj-lt"/>
                  </a:rPr>
                  <a:t> + 1)</a:t>
                </a:r>
                <a:r>
                  <a:rPr lang="en-US" dirty="0"/>
                  <a:t> integral values of </a:t>
                </a:r>
                <a14:m>
                  <m:oMath xmlns:m="http://schemas.openxmlformats.org/officeDocument/2006/math">
                    <m:r>
                      <a:rPr lang="en-US" i="1" dirty="0">
                        <a:latin typeface="Cambria Math" panose="02040503050406030204" pitchFamily="18" charset="0"/>
                      </a:rPr>
                      <m:t>𝑚</m:t>
                    </m:r>
                    <m:r>
                      <a:rPr lang="en-US" i="1" baseline="-25000" dirty="0">
                        <a:latin typeface="Cambria Math" panose="02040503050406030204" pitchFamily="18" charset="0"/>
                        <a:cs typeface="Times New Roman" pitchFamily="18" charset="0"/>
                      </a:rPr>
                      <m:t>𝑙</m:t>
                    </m:r>
                  </m:oMath>
                </a14:m>
                <a:r>
                  <a:rPr lang="en-US" dirty="0"/>
                  <a:t> as follows:</a:t>
                </a:r>
              </a:p>
              <a:p>
                <a:pPr indent="3436938">
                  <a:tabLst>
                    <a:tab pos="3200400" algn="l"/>
                  </a:tabLst>
                </a:pPr>
                <a:r>
                  <a:rPr lang="en-US" dirty="0"/>
                  <a:t>–</a:t>
                </a:r>
                <a:r>
                  <a:rPr lang="en-US" i="1" dirty="0">
                    <a:latin typeface="Times New Roman" pitchFamily="18" charset="0"/>
                    <a:cs typeface="Times New Roman" pitchFamily="18" charset="0"/>
                  </a:rPr>
                  <a:t>l</a:t>
                </a:r>
                <a:r>
                  <a:rPr lang="en-US" dirty="0"/>
                  <a:t>, …, 0 , …, +</a:t>
                </a:r>
                <a:r>
                  <a:rPr lang="en-US" i="1" dirty="0">
                    <a:latin typeface="Times New Roman" pitchFamily="18" charset="0"/>
                    <a:cs typeface="Times New Roman" pitchFamily="18" charset="0"/>
                  </a:rPr>
                  <a:t>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143000"/>
                <a:ext cx="8503920" cy="3962400"/>
              </a:xfrm>
              <a:blipFill>
                <a:blip r:embed="rId2"/>
                <a:stretch>
                  <a:fillRect l="-1505" t="-1538"/>
                </a:stretch>
              </a:blipFill>
            </p:spPr>
            <p:txBody>
              <a:bodyPr/>
              <a:lstStyle/>
              <a:p>
                <a:r>
                  <a:rPr lang="en-US">
                    <a:noFill/>
                  </a:rPr>
                  <a:t> </a:t>
                </a:r>
              </a:p>
            </p:txBody>
          </p:sp>
        </mc:Fallback>
      </mc:AlternateContent>
    </p:spTree>
    <p:extLst>
      <p:ext uri="{BB962C8B-B14F-4D97-AF65-F5344CB8AC3E}">
        <p14:creationId xmlns:p14="http://schemas.microsoft.com/office/powerpoint/2010/main" val="676787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6</a:t>
            </a:r>
            <a:endParaRPr lang="en-US" sz="1200" dirty="0"/>
          </a:p>
        </p:txBody>
      </p:sp>
      <p:sp>
        <p:nvSpPr>
          <p:cNvPr id="3" name="Content Placeholder 2"/>
          <p:cNvSpPr>
            <a:spLocks noGrp="1"/>
          </p:cNvSpPr>
          <p:nvPr>
            <p:ph idx="1"/>
          </p:nvPr>
        </p:nvSpPr>
        <p:spPr>
          <a:xfrm>
            <a:off x="228600" y="1143000"/>
            <a:ext cx="8686800" cy="457200"/>
          </a:xfrm>
        </p:spPr>
        <p:txBody>
          <a:bodyPr/>
          <a:lstStyle/>
          <a:p>
            <a:r>
              <a:rPr lang="en-US" sz="2400" b="1" dirty="0"/>
              <a:t>TABLE 6.2 Allowed values of the Quantum Numbers </a:t>
            </a:r>
            <a:r>
              <a:rPr lang="en-US" sz="2400" b="1" i="1" dirty="0">
                <a:latin typeface="+mj-lt"/>
              </a:rPr>
              <a:t>n</a:t>
            </a:r>
            <a:r>
              <a:rPr lang="en-US" sz="2400" b="1" dirty="0"/>
              <a:t>, </a:t>
            </a:r>
            <a:r>
              <a:rPr lang="en-US" sz="2400" b="1" i="1" dirty="0">
                <a:latin typeface="+mj-lt"/>
              </a:rPr>
              <a:t>l</a:t>
            </a:r>
            <a:r>
              <a:rPr lang="en-US" sz="2400" b="1" dirty="0"/>
              <a:t>, and </a:t>
            </a:r>
            <a:r>
              <a:rPr lang="en-US" sz="2400" b="1" i="1" dirty="0">
                <a:latin typeface="+mj-lt"/>
              </a:rPr>
              <a:t>m</a:t>
            </a:r>
            <a:r>
              <a:rPr lang="en-US" sz="2400" b="1" i="1" baseline="-25000" dirty="0">
                <a:latin typeface="+mj-lt"/>
              </a:rPr>
              <a:t>l</a:t>
            </a:r>
            <a:r>
              <a:rPr lang="en-US" sz="2400" dirty="0"/>
              <a:t> </a:t>
            </a:r>
          </a:p>
        </p:txBody>
      </p:sp>
      <p:graphicFrame>
        <p:nvGraphicFramePr>
          <p:cNvPr id="4" name="Table 3"/>
          <p:cNvGraphicFramePr>
            <a:graphicFrameLocks/>
          </p:cNvGraphicFramePr>
          <p:nvPr>
            <p:extLst>
              <p:ext uri="{D42A27DB-BD31-4B8C-83A1-F6EECF244321}">
                <p14:modId xmlns:p14="http://schemas.microsoft.com/office/powerpoint/2010/main" val="2870172919"/>
              </p:ext>
            </p:extLst>
          </p:nvPr>
        </p:nvGraphicFramePr>
        <p:xfrm>
          <a:off x="1051560" y="1737360"/>
          <a:ext cx="7040880" cy="4632960"/>
        </p:xfrm>
        <a:graphic>
          <a:graphicData uri="http://schemas.openxmlformats.org/drawingml/2006/table">
            <a:tbl>
              <a:tblPr firstRow="1" bandRow="1">
                <a:tableStyleId>{5C22544A-7EE6-4342-B048-85BDC9FD1C3A}</a:tableStyleId>
              </a:tblPr>
              <a:tblGrid>
                <a:gridCol w="1690552">
                  <a:extLst>
                    <a:ext uri="{9D8B030D-6E8A-4147-A177-3AD203B41FA5}">
                      <a16:colId xmlns:a16="http://schemas.microsoft.com/office/drawing/2014/main" val="20000"/>
                    </a:ext>
                  </a:extLst>
                </a:gridCol>
                <a:gridCol w="1783444">
                  <a:extLst>
                    <a:ext uri="{9D8B030D-6E8A-4147-A177-3AD203B41FA5}">
                      <a16:colId xmlns:a16="http://schemas.microsoft.com/office/drawing/2014/main" val="20001"/>
                    </a:ext>
                  </a:extLst>
                </a:gridCol>
                <a:gridCol w="1585282">
                  <a:extLst>
                    <a:ext uri="{9D8B030D-6E8A-4147-A177-3AD203B41FA5}">
                      <a16:colId xmlns:a16="http://schemas.microsoft.com/office/drawing/2014/main" val="20002"/>
                    </a:ext>
                  </a:extLst>
                </a:gridCol>
                <a:gridCol w="1981602">
                  <a:extLst>
                    <a:ext uri="{9D8B030D-6E8A-4147-A177-3AD203B41FA5}">
                      <a16:colId xmlns:a16="http://schemas.microsoft.com/office/drawing/2014/main" val="20003"/>
                    </a:ext>
                  </a:extLst>
                </a:gridCol>
              </a:tblGrid>
              <a:tr h="360947">
                <a:tc>
                  <a:txBody>
                    <a:bodyPr/>
                    <a:lstStyle/>
                    <a:p>
                      <a:pPr algn="ctr"/>
                      <a:r>
                        <a:rPr lang="en-US" sz="1800" dirty="0">
                          <a:solidFill>
                            <a:srgbClr val="231F20"/>
                          </a:solidFill>
                        </a:rPr>
                        <a:t>When </a:t>
                      </a:r>
                      <a:r>
                        <a:rPr lang="en-US" sz="1800" i="1" dirty="0">
                          <a:solidFill>
                            <a:srgbClr val="231F20"/>
                          </a:solidFill>
                          <a:latin typeface="+mj-lt"/>
                        </a:rPr>
                        <a:t>n</a:t>
                      </a:r>
                      <a:r>
                        <a:rPr lang="en-US" sz="1800" dirty="0">
                          <a:solidFill>
                            <a:srgbClr val="231F20"/>
                          </a:solidFill>
                        </a:rPr>
                        <a:t> is</a:t>
                      </a:r>
                    </a:p>
                  </a:txBody>
                  <a:tcPr>
                    <a:solidFill>
                      <a:srgbClr val="E2E3E4"/>
                    </a:solidFill>
                  </a:tcPr>
                </a:tc>
                <a:tc>
                  <a:txBody>
                    <a:bodyPr/>
                    <a:lstStyle/>
                    <a:p>
                      <a:pPr algn="ctr"/>
                      <a:r>
                        <a:rPr lang="en-US" sz="1800" b="1" i="1" dirty="0">
                          <a:solidFill>
                            <a:srgbClr val="231F20"/>
                          </a:solidFill>
                          <a:latin typeface="+mj-lt"/>
                        </a:rPr>
                        <a:t>l </a:t>
                      </a:r>
                      <a:r>
                        <a:rPr lang="en-US" sz="1800" b="1" i="0" dirty="0">
                          <a:solidFill>
                            <a:srgbClr val="231F20"/>
                          </a:solidFill>
                          <a:latin typeface="+mj-lt"/>
                        </a:rPr>
                        <a:t>can be</a:t>
                      </a:r>
                      <a:endParaRPr lang="en-US" sz="1800" dirty="0">
                        <a:solidFill>
                          <a:srgbClr val="231F20"/>
                        </a:solidFill>
                      </a:endParaRPr>
                    </a:p>
                  </a:txBody>
                  <a:tcPr>
                    <a:solidFill>
                      <a:srgbClr val="E2E3E4"/>
                    </a:solidFill>
                  </a:tcPr>
                </a:tc>
                <a:tc>
                  <a:txBody>
                    <a:bodyPr/>
                    <a:lstStyle/>
                    <a:p>
                      <a:pPr algn="ctr"/>
                      <a:r>
                        <a:rPr lang="en-US" sz="1800" b="1" i="0" dirty="0">
                          <a:solidFill>
                            <a:srgbClr val="231F20"/>
                          </a:solidFill>
                          <a:latin typeface="+mj-lt"/>
                        </a:rPr>
                        <a:t>When </a:t>
                      </a:r>
                      <a:r>
                        <a:rPr lang="en-US" sz="1800" b="1" i="1" dirty="0">
                          <a:solidFill>
                            <a:srgbClr val="231F20"/>
                          </a:solidFill>
                          <a:latin typeface="+mj-lt"/>
                        </a:rPr>
                        <a:t>l</a:t>
                      </a:r>
                      <a:r>
                        <a:rPr lang="en-US" sz="1800" b="1" i="0" dirty="0">
                          <a:solidFill>
                            <a:srgbClr val="231F20"/>
                          </a:solidFill>
                          <a:latin typeface="+mj-lt"/>
                        </a:rPr>
                        <a:t> is</a:t>
                      </a:r>
                      <a:endParaRPr lang="en-US" sz="1800" dirty="0">
                        <a:solidFill>
                          <a:srgbClr val="231F20"/>
                        </a:solidFill>
                      </a:endParaRPr>
                    </a:p>
                  </a:txBody>
                  <a:tcPr>
                    <a:solidFill>
                      <a:srgbClr val="E2E3E4"/>
                    </a:solidFill>
                  </a:tcPr>
                </a:tc>
                <a:tc>
                  <a:txBody>
                    <a:bodyPr/>
                    <a:lstStyle/>
                    <a:p>
                      <a:pPr algn="ctr"/>
                      <a:r>
                        <a:rPr lang="en-US" sz="1800" b="1" i="1" dirty="0">
                          <a:solidFill>
                            <a:srgbClr val="231F20"/>
                          </a:solidFill>
                          <a:latin typeface="+mj-lt"/>
                        </a:rPr>
                        <a:t>m</a:t>
                      </a:r>
                      <a:r>
                        <a:rPr lang="en-US" sz="1800" b="1" i="1" baseline="-25000" dirty="0">
                          <a:solidFill>
                            <a:srgbClr val="231F20"/>
                          </a:solidFill>
                          <a:latin typeface="+mj-lt"/>
                        </a:rPr>
                        <a:t>l</a:t>
                      </a:r>
                      <a:r>
                        <a:rPr lang="en-US" sz="1800" dirty="0">
                          <a:solidFill>
                            <a:srgbClr val="231F20"/>
                          </a:solidFill>
                        </a:rPr>
                        <a:t> can be</a:t>
                      </a:r>
                    </a:p>
                  </a:txBody>
                  <a:tcPr>
                    <a:solidFill>
                      <a:srgbClr val="E2E3E4"/>
                    </a:solidFill>
                  </a:tcPr>
                </a:tc>
                <a:extLst>
                  <a:ext uri="{0D108BD9-81ED-4DB2-BD59-A6C34878D82A}">
                    <a16:rowId xmlns:a16="http://schemas.microsoft.com/office/drawing/2014/main" val="10000"/>
                  </a:ext>
                </a:extLst>
              </a:tr>
              <a:tr h="330868">
                <a:tc>
                  <a:txBody>
                    <a:bodyPr/>
                    <a:lstStyle/>
                    <a:p>
                      <a:pPr algn="ctr"/>
                      <a:r>
                        <a:rPr lang="en-US" sz="1600" dirty="0">
                          <a:solidFill>
                            <a:srgbClr val="231F20"/>
                          </a:solidFill>
                        </a:rPr>
                        <a:t>1</a:t>
                      </a:r>
                    </a:p>
                  </a:txBody>
                  <a:tcPr>
                    <a:solidFill>
                      <a:srgbClr val="F3F3F4"/>
                    </a:solidFill>
                  </a:tcPr>
                </a:tc>
                <a:tc>
                  <a:txBody>
                    <a:bodyPr/>
                    <a:lstStyle/>
                    <a:p>
                      <a:pPr algn="ctr"/>
                      <a:r>
                        <a:rPr lang="en-US" sz="1600" dirty="0">
                          <a:solidFill>
                            <a:srgbClr val="231F20"/>
                          </a:solidFill>
                        </a:rPr>
                        <a:t>Only 0</a:t>
                      </a:r>
                    </a:p>
                  </a:txBody>
                  <a:tcPr>
                    <a:solidFill>
                      <a:srgbClr val="F3F3F4"/>
                    </a:solidFill>
                  </a:tcPr>
                </a:tc>
                <a:tc>
                  <a:txBody>
                    <a:bodyPr/>
                    <a:lstStyle/>
                    <a:p>
                      <a:pPr algn="ctr"/>
                      <a:r>
                        <a:rPr lang="en-US" sz="1600" dirty="0">
                          <a:solidFill>
                            <a:srgbClr val="231F20"/>
                          </a:solidFill>
                        </a:rPr>
                        <a:t>0</a:t>
                      </a:r>
                    </a:p>
                  </a:txBody>
                  <a:tcPr>
                    <a:solidFill>
                      <a:srgbClr val="F3F3F4"/>
                    </a:solidFill>
                  </a:tcPr>
                </a:tc>
                <a:tc>
                  <a:txBody>
                    <a:bodyPr/>
                    <a:lstStyle/>
                    <a:p>
                      <a:pPr algn="ctr"/>
                      <a:r>
                        <a:rPr lang="en-US" sz="1600" dirty="0">
                          <a:solidFill>
                            <a:srgbClr val="231F20"/>
                          </a:solidFill>
                        </a:rPr>
                        <a:t>Only 0</a:t>
                      </a:r>
                    </a:p>
                  </a:txBody>
                  <a:tcPr>
                    <a:solidFill>
                      <a:srgbClr val="F3F3F4"/>
                    </a:solidFill>
                  </a:tcPr>
                </a:tc>
                <a:extLst>
                  <a:ext uri="{0D108BD9-81ED-4DB2-BD59-A6C34878D82A}">
                    <a16:rowId xmlns:a16="http://schemas.microsoft.com/office/drawing/2014/main" val="10001"/>
                  </a:ext>
                </a:extLst>
              </a:tr>
              <a:tr h="330868">
                <a:tc>
                  <a:txBody>
                    <a:bodyPr/>
                    <a:lstStyle/>
                    <a:p>
                      <a:pPr algn="ctr"/>
                      <a:r>
                        <a:rPr lang="en-US" sz="1600" dirty="0">
                          <a:solidFill>
                            <a:srgbClr val="231F20"/>
                          </a:solidFill>
                        </a:rPr>
                        <a:t>2</a:t>
                      </a:r>
                    </a:p>
                  </a:txBody>
                  <a:tcPr>
                    <a:solidFill>
                      <a:srgbClr val="F3F3F4"/>
                    </a:solidFill>
                  </a:tcPr>
                </a:tc>
                <a:tc>
                  <a:txBody>
                    <a:bodyPr/>
                    <a:lstStyle/>
                    <a:p>
                      <a:pPr algn="ctr"/>
                      <a:r>
                        <a:rPr lang="en-US" sz="1600" dirty="0">
                          <a:solidFill>
                            <a:srgbClr val="231F20"/>
                          </a:solidFill>
                        </a:rPr>
                        <a:t>0 or 1</a:t>
                      </a:r>
                    </a:p>
                  </a:txBody>
                  <a:tcPr>
                    <a:solidFill>
                      <a:srgbClr val="F3F3F4"/>
                    </a:solidFill>
                  </a:tcPr>
                </a:tc>
                <a:tc>
                  <a:txBody>
                    <a:bodyPr/>
                    <a:lstStyle/>
                    <a:p>
                      <a:pPr algn="ctr"/>
                      <a:r>
                        <a:rPr lang="en-US" sz="1600" dirty="0">
                          <a:solidFill>
                            <a:srgbClr val="231F20"/>
                          </a:solidFill>
                        </a:rPr>
                        <a:t>0</a:t>
                      </a:r>
                    </a:p>
                  </a:txBody>
                  <a:tcPr>
                    <a:solidFill>
                      <a:srgbClr val="F3F3F4"/>
                    </a:solidFill>
                  </a:tcPr>
                </a:tc>
                <a:tc>
                  <a:txBody>
                    <a:bodyPr/>
                    <a:lstStyle/>
                    <a:p>
                      <a:pPr algn="ctr"/>
                      <a:r>
                        <a:rPr lang="en-US" sz="1600" dirty="0">
                          <a:solidFill>
                            <a:srgbClr val="231F20"/>
                          </a:solidFill>
                        </a:rPr>
                        <a:t>Only 0</a:t>
                      </a:r>
                    </a:p>
                  </a:txBody>
                  <a:tcPr>
                    <a:solidFill>
                      <a:srgbClr val="F3F3F4"/>
                    </a:solidFill>
                  </a:tcPr>
                </a:tc>
                <a:extLst>
                  <a:ext uri="{0D108BD9-81ED-4DB2-BD59-A6C34878D82A}">
                    <a16:rowId xmlns:a16="http://schemas.microsoft.com/office/drawing/2014/main" val="10002"/>
                  </a:ext>
                </a:extLst>
              </a:tr>
              <a:tr h="330868">
                <a:tc>
                  <a:txBody>
                    <a:bodyPr/>
                    <a:lstStyle/>
                    <a:p>
                      <a:pPr algn="ctr"/>
                      <a:endParaRPr lang="en-US" sz="1600" dirty="0">
                        <a:solidFill>
                          <a:srgbClr val="231F20"/>
                        </a:solidFill>
                      </a:endParaRPr>
                    </a:p>
                  </a:txBody>
                  <a:tcPr>
                    <a:solidFill>
                      <a:srgbClr val="F3F3F4"/>
                    </a:solidFill>
                  </a:tcPr>
                </a:tc>
                <a:tc>
                  <a:txBody>
                    <a:bodyPr/>
                    <a:lstStyle/>
                    <a:p>
                      <a:pPr algn="ctr"/>
                      <a:endParaRPr lang="en-US" sz="1600" dirty="0">
                        <a:solidFill>
                          <a:srgbClr val="231F20"/>
                        </a:solidFill>
                      </a:endParaRPr>
                    </a:p>
                  </a:txBody>
                  <a:tcPr>
                    <a:solidFill>
                      <a:srgbClr val="F3F3F4"/>
                    </a:solidFill>
                  </a:tcPr>
                </a:tc>
                <a:tc>
                  <a:txBody>
                    <a:bodyPr/>
                    <a:lstStyle/>
                    <a:p>
                      <a:pPr algn="ctr"/>
                      <a:r>
                        <a:rPr lang="en-US" sz="1600" dirty="0">
                          <a:solidFill>
                            <a:srgbClr val="231F20"/>
                          </a:solidFill>
                        </a:rPr>
                        <a:t>1</a:t>
                      </a:r>
                    </a:p>
                  </a:txBody>
                  <a:tcPr>
                    <a:solidFill>
                      <a:srgbClr val="F3F3F4"/>
                    </a:solidFill>
                  </a:tcPr>
                </a:tc>
                <a:tc>
                  <a:txBody>
                    <a:bodyPr/>
                    <a:lstStyle/>
                    <a:p>
                      <a:pPr algn="ctr"/>
                      <a:r>
                        <a:rPr lang="en-US" sz="1600" dirty="0">
                          <a:solidFill>
                            <a:srgbClr val="231F20"/>
                          </a:solidFill>
                        </a:rPr>
                        <a:t>-1, 0, or +1</a:t>
                      </a:r>
                    </a:p>
                  </a:txBody>
                  <a:tcPr>
                    <a:solidFill>
                      <a:srgbClr val="F3F3F4"/>
                    </a:solidFill>
                  </a:tcPr>
                </a:tc>
                <a:extLst>
                  <a:ext uri="{0D108BD9-81ED-4DB2-BD59-A6C34878D82A}">
                    <a16:rowId xmlns:a16="http://schemas.microsoft.com/office/drawing/2014/main" val="10003"/>
                  </a:ext>
                </a:extLst>
              </a:tr>
              <a:tr h="330868">
                <a:tc>
                  <a:txBody>
                    <a:bodyPr/>
                    <a:lstStyle/>
                    <a:p>
                      <a:pPr algn="ctr"/>
                      <a:r>
                        <a:rPr lang="en-US" sz="1600" dirty="0">
                          <a:solidFill>
                            <a:srgbClr val="231F20"/>
                          </a:solidFill>
                        </a:rPr>
                        <a:t>3</a:t>
                      </a:r>
                    </a:p>
                  </a:txBody>
                  <a:tcPr>
                    <a:solidFill>
                      <a:srgbClr val="F3F3F4"/>
                    </a:solidFill>
                  </a:tcPr>
                </a:tc>
                <a:tc>
                  <a:txBody>
                    <a:bodyPr/>
                    <a:lstStyle/>
                    <a:p>
                      <a:pPr algn="ctr"/>
                      <a:r>
                        <a:rPr lang="en-US" sz="1600" dirty="0">
                          <a:solidFill>
                            <a:srgbClr val="231F20"/>
                          </a:solidFill>
                        </a:rPr>
                        <a:t>0, 1, or 2 </a:t>
                      </a:r>
                    </a:p>
                  </a:txBody>
                  <a:tcPr>
                    <a:solidFill>
                      <a:srgbClr val="F3F3F4"/>
                    </a:solidFill>
                  </a:tcPr>
                </a:tc>
                <a:tc>
                  <a:txBody>
                    <a:bodyPr/>
                    <a:lstStyle/>
                    <a:p>
                      <a:pPr algn="ctr"/>
                      <a:r>
                        <a:rPr lang="en-US" sz="1600" dirty="0">
                          <a:solidFill>
                            <a:srgbClr val="231F20"/>
                          </a:solidFill>
                        </a:rPr>
                        <a:t>0</a:t>
                      </a:r>
                    </a:p>
                  </a:txBody>
                  <a:tcPr>
                    <a:solidFill>
                      <a:srgbClr val="F3F3F4"/>
                    </a:solidFill>
                  </a:tcPr>
                </a:tc>
                <a:tc>
                  <a:txBody>
                    <a:bodyPr/>
                    <a:lstStyle/>
                    <a:p>
                      <a:pPr algn="ctr"/>
                      <a:r>
                        <a:rPr lang="en-US" sz="1600" dirty="0">
                          <a:solidFill>
                            <a:srgbClr val="231F20"/>
                          </a:solidFill>
                        </a:rPr>
                        <a:t>Only 0</a:t>
                      </a:r>
                    </a:p>
                  </a:txBody>
                  <a:tcPr>
                    <a:solidFill>
                      <a:srgbClr val="F3F3F4"/>
                    </a:solidFill>
                  </a:tcPr>
                </a:tc>
                <a:extLst>
                  <a:ext uri="{0D108BD9-81ED-4DB2-BD59-A6C34878D82A}">
                    <a16:rowId xmlns:a16="http://schemas.microsoft.com/office/drawing/2014/main" val="10004"/>
                  </a:ext>
                </a:extLst>
              </a:tr>
              <a:tr h="330868">
                <a:tc>
                  <a:txBody>
                    <a:bodyPr/>
                    <a:lstStyle/>
                    <a:p>
                      <a:pPr algn="ctr"/>
                      <a:endParaRPr lang="en-US" sz="1600" dirty="0">
                        <a:solidFill>
                          <a:srgbClr val="231F20"/>
                        </a:solidFill>
                      </a:endParaRPr>
                    </a:p>
                  </a:txBody>
                  <a:tcPr>
                    <a:solidFill>
                      <a:srgbClr val="F3F3F4"/>
                    </a:solidFill>
                  </a:tcPr>
                </a:tc>
                <a:tc>
                  <a:txBody>
                    <a:bodyPr/>
                    <a:lstStyle/>
                    <a:p>
                      <a:pPr algn="ctr"/>
                      <a:endParaRPr lang="en-US" sz="1600" dirty="0">
                        <a:solidFill>
                          <a:srgbClr val="231F20"/>
                        </a:solidFill>
                      </a:endParaRPr>
                    </a:p>
                  </a:txBody>
                  <a:tcPr>
                    <a:solidFill>
                      <a:srgbClr val="F3F3F4"/>
                    </a:solidFill>
                  </a:tcPr>
                </a:tc>
                <a:tc>
                  <a:txBody>
                    <a:bodyPr/>
                    <a:lstStyle/>
                    <a:p>
                      <a:pPr algn="ctr"/>
                      <a:r>
                        <a:rPr lang="en-US" sz="1600" dirty="0">
                          <a:solidFill>
                            <a:srgbClr val="231F20"/>
                          </a:solidFill>
                        </a:rPr>
                        <a:t>1</a:t>
                      </a:r>
                    </a:p>
                  </a:txBody>
                  <a:tcPr>
                    <a:solidFill>
                      <a:srgbClr val="F3F3F4"/>
                    </a:solidFill>
                  </a:tcPr>
                </a:tc>
                <a:tc>
                  <a:txBody>
                    <a:bodyPr/>
                    <a:lstStyle/>
                    <a:p>
                      <a:pPr algn="ctr"/>
                      <a:r>
                        <a:rPr lang="en-US" sz="1600" dirty="0">
                          <a:solidFill>
                            <a:srgbClr val="231F20"/>
                          </a:solidFill>
                        </a:rPr>
                        <a:t>-1, 0, or +1</a:t>
                      </a:r>
                    </a:p>
                  </a:txBody>
                  <a:tcPr>
                    <a:solidFill>
                      <a:srgbClr val="F3F3F4"/>
                    </a:solidFill>
                  </a:tcPr>
                </a:tc>
                <a:extLst>
                  <a:ext uri="{0D108BD9-81ED-4DB2-BD59-A6C34878D82A}">
                    <a16:rowId xmlns:a16="http://schemas.microsoft.com/office/drawing/2014/main" val="2035110916"/>
                  </a:ext>
                </a:extLst>
              </a:tr>
              <a:tr h="330868">
                <a:tc>
                  <a:txBody>
                    <a:bodyPr/>
                    <a:lstStyle/>
                    <a:p>
                      <a:pPr algn="ctr"/>
                      <a:endParaRPr lang="en-US" sz="1600" dirty="0">
                        <a:solidFill>
                          <a:srgbClr val="231F20"/>
                        </a:solidFill>
                      </a:endParaRPr>
                    </a:p>
                  </a:txBody>
                  <a:tcPr>
                    <a:solidFill>
                      <a:srgbClr val="F3F3F4"/>
                    </a:solidFill>
                  </a:tcPr>
                </a:tc>
                <a:tc>
                  <a:txBody>
                    <a:bodyPr/>
                    <a:lstStyle/>
                    <a:p>
                      <a:pPr algn="ctr"/>
                      <a:endParaRPr lang="en-US" sz="1600" dirty="0">
                        <a:solidFill>
                          <a:srgbClr val="231F20"/>
                        </a:solidFill>
                      </a:endParaRPr>
                    </a:p>
                  </a:txBody>
                  <a:tcPr>
                    <a:solidFill>
                      <a:srgbClr val="F3F3F4"/>
                    </a:solidFill>
                  </a:tcPr>
                </a:tc>
                <a:tc>
                  <a:txBody>
                    <a:bodyPr/>
                    <a:lstStyle/>
                    <a:p>
                      <a:pPr algn="ctr"/>
                      <a:r>
                        <a:rPr lang="en-US" sz="1600" dirty="0">
                          <a:solidFill>
                            <a:srgbClr val="231F20"/>
                          </a:solidFill>
                        </a:rPr>
                        <a:t>2</a:t>
                      </a:r>
                    </a:p>
                  </a:txBody>
                  <a:tcPr>
                    <a:solidFill>
                      <a:srgbClr val="F3F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1F20"/>
                          </a:solidFill>
                        </a:rPr>
                        <a:t>-2,-1, 0, +1, or +2</a:t>
                      </a:r>
                    </a:p>
                  </a:txBody>
                  <a:tcPr>
                    <a:solidFill>
                      <a:srgbClr val="F3F3F4"/>
                    </a:solidFill>
                  </a:tcPr>
                </a:tc>
                <a:extLst>
                  <a:ext uri="{0D108BD9-81ED-4DB2-BD59-A6C34878D82A}">
                    <a16:rowId xmlns:a16="http://schemas.microsoft.com/office/drawing/2014/main" val="1707132675"/>
                  </a:ext>
                </a:extLst>
              </a:tr>
              <a:tr h="330868">
                <a:tc>
                  <a:txBody>
                    <a:bodyPr/>
                    <a:lstStyle/>
                    <a:p>
                      <a:pPr algn="ctr"/>
                      <a:r>
                        <a:rPr lang="en-US" sz="1600" dirty="0">
                          <a:solidFill>
                            <a:srgbClr val="231F20"/>
                          </a:solidFill>
                        </a:rPr>
                        <a:t>4</a:t>
                      </a:r>
                    </a:p>
                  </a:txBody>
                  <a:tcPr>
                    <a:solidFill>
                      <a:srgbClr val="F3F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1F20"/>
                          </a:solidFill>
                        </a:rPr>
                        <a:t>0, 1, 2,or 3 </a:t>
                      </a:r>
                    </a:p>
                  </a:txBody>
                  <a:tcPr>
                    <a:solidFill>
                      <a:srgbClr val="F3F3F4"/>
                    </a:solidFill>
                  </a:tcPr>
                </a:tc>
                <a:tc>
                  <a:txBody>
                    <a:bodyPr/>
                    <a:lstStyle/>
                    <a:p>
                      <a:pPr algn="ctr"/>
                      <a:r>
                        <a:rPr lang="en-US" sz="1600" dirty="0">
                          <a:solidFill>
                            <a:srgbClr val="231F20"/>
                          </a:solidFill>
                        </a:rPr>
                        <a:t>0</a:t>
                      </a:r>
                    </a:p>
                  </a:txBody>
                  <a:tcPr>
                    <a:solidFill>
                      <a:srgbClr val="F3F3F4"/>
                    </a:solidFill>
                  </a:tcPr>
                </a:tc>
                <a:tc>
                  <a:txBody>
                    <a:bodyPr/>
                    <a:lstStyle/>
                    <a:p>
                      <a:pPr algn="ctr"/>
                      <a:r>
                        <a:rPr lang="en-US" sz="1600" dirty="0">
                          <a:solidFill>
                            <a:srgbClr val="231F20"/>
                          </a:solidFill>
                        </a:rPr>
                        <a:t>Only 0</a:t>
                      </a:r>
                    </a:p>
                  </a:txBody>
                  <a:tcPr>
                    <a:solidFill>
                      <a:srgbClr val="F3F3F4"/>
                    </a:solidFill>
                  </a:tcPr>
                </a:tc>
                <a:extLst>
                  <a:ext uri="{0D108BD9-81ED-4DB2-BD59-A6C34878D82A}">
                    <a16:rowId xmlns:a16="http://schemas.microsoft.com/office/drawing/2014/main" val="950801112"/>
                  </a:ext>
                </a:extLst>
              </a:tr>
              <a:tr h="330868">
                <a:tc>
                  <a:txBody>
                    <a:bodyPr/>
                    <a:lstStyle/>
                    <a:p>
                      <a:pPr algn="ctr"/>
                      <a:endParaRPr lang="en-US" sz="1600" dirty="0">
                        <a:solidFill>
                          <a:srgbClr val="231F20"/>
                        </a:solidFill>
                      </a:endParaRPr>
                    </a:p>
                  </a:txBody>
                  <a:tcPr>
                    <a:solidFill>
                      <a:srgbClr val="F3F3F4"/>
                    </a:solidFill>
                  </a:tcPr>
                </a:tc>
                <a:tc>
                  <a:txBody>
                    <a:bodyPr/>
                    <a:lstStyle/>
                    <a:p>
                      <a:pPr algn="ctr"/>
                      <a:endParaRPr lang="en-US" sz="1600" dirty="0">
                        <a:solidFill>
                          <a:srgbClr val="231F20"/>
                        </a:solidFill>
                      </a:endParaRPr>
                    </a:p>
                  </a:txBody>
                  <a:tcPr>
                    <a:solidFill>
                      <a:srgbClr val="F3F3F4"/>
                    </a:solidFill>
                  </a:tcPr>
                </a:tc>
                <a:tc>
                  <a:txBody>
                    <a:bodyPr/>
                    <a:lstStyle/>
                    <a:p>
                      <a:pPr algn="ctr"/>
                      <a:r>
                        <a:rPr lang="en-US" sz="1600" dirty="0">
                          <a:solidFill>
                            <a:srgbClr val="231F20"/>
                          </a:solidFill>
                        </a:rPr>
                        <a:t>1</a:t>
                      </a:r>
                    </a:p>
                  </a:txBody>
                  <a:tcPr>
                    <a:solidFill>
                      <a:srgbClr val="F3F3F4"/>
                    </a:solidFill>
                  </a:tcPr>
                </a:tc>
                <a:tc>
                  <a:txBody>
                    <a:bodyPr/>
                    <a:lstStyle/>
                    <a:p>
                      <a:pPr algn="ctr"/>
                      <a:r>
                        <a:rPr lang="en-US" sz="1600" dirty="0">
                          <a:solidFill>
                            <a:srgbClr val="231F20"/>
                          </a:solidFill>
                        </a:rPr>
                        <a:t>-1, 0, or +1</a:t>
                      </a:r>
                    </a:p>
                  </a:txBody>
                  <a:tcPr>
                    <a:solidFill>
                      <a:srgbClr val="F3F3F4"/>
                    </a:solidFill>
                  </a:tcPr>
                </a:tc>
                <a:extLst>
                  <a:ext uri="{0D108BD9-81ED-4DB2-BD59-A6C34878D82A}">
                    <a16:rowId xmlns:a16="http://schemas.microsoft.com/office/drawing/2014/main" val="623714158"/>
                  </a:ext>
                </a:extLst>
              </a:tr>
              <a:tr h="330868">
                <a:tc>
                  <a:txBody>
                    <a:bodyPr/>
                    <a:lstStyle/>
                    <a:p>
                      <a:pPr algn="ctr"/>
                      <a:endParaRPr lang="en-US" sz="1600" dirty="0">
                        <a:solidFill>
                          <a:srgbClr val="231F20"/>
                        </a:solidFill>
                      </a:endParaRPr>
                    </a:p>
                  </a:txBody>
                  <a:tcPr>
                    <a:solidFill>
                      <a:srgbClr val="F3F3F4"/>
                    </a:solidFill>
                  </a:tcPr>
                </a:tc>
                <a:tc>
                  <a:txBody>
                    <a:bodyPr/>
                    <a:lstStyle/>
                    <a:p>
                      <a:pPr algn="ctr"/>
                      <a:endParaRPr lang="en-US" sz="1600" dirty="0">
                        <a:solidFill>
                          <a:srgbClr val="231F20"/>
                        </a:solidFill>
                      </a:endParaRPr>
                    </a:p>
                  </a:txBody>
                  <a:tcPr>
                    <a:solidFill>
                      <a:srgbClr val="F3F3F4"/>
                    </a:solidFill>
                  </a:tcPr>
                </a:tc>
                <a:tc>
                  <a:txBody>
                    <a:bodyPr/>
                    <a:lstStyle/>
                    <a:p>
                      <a:pPr algn="ctr"/>
                      <a:r>
                        <a:rPr lang="en-US" sz="1600" dirty="0">
                          <a:solidFill>
                            <a:srgbClr val="231F20"/>
                          </a:solidFill>
                        </a:rPr>
                        <a:t>2</a:t>
                      </a:r>
                    </a:p>
                  </a:txBody>
                  <a:tcPr>
                    <a:solidFill>
                      <a:srgbClr val="F3F3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231F20"/>
                          </a:solidFill>
                        </a:rPr>
                        <a:t>-2,-1, 0, +1,or +2</a:t>
                      </a:r>
                    </a:p>
                  </a:txBody>
                  <a:tcPr>
                    <a:solidFill>
                      <a:srgbClr val="F3F3F4"/>
                    </a:solidFill>
                  </a:tcPr>
                </a:tc>
                <a:extLst>
                  <a:ext uri="{0D108BD9-81ED-4DB2-BD59-A6C34878D82A}">
                    <a16:rowId xmlns:a16="http://schemas.microsoft.com/office/drawing/2014/main" val="3307853129"/>
                  </a:ext>
                </a:extLst>
              </a:tr>
              <a:tr h="330868">
                <a:tc>
                  <a:txBody>
                    <a:bodyPr/>
                    <a:lstStyle/>
                    <a:p>
                      <a:pPr algn="ctr"/>
                      <a:endParaRPr lang="en-US" sz="1600" dirty="0">
                        <a:solidFill>
                          <a:srgbClr val="231F20"/>
                        </a:solidFill>
                      </a:endParaRPr>
                    </a:p>
                  </a:txBody>
                  <a:tcPr>
                    <a:solidFill>
                      <a:srgbClr val="F3F3F4"/>
                    </a:solidFill>
                  </a:tcPr>
                </a:tc>
                <a:tc>
                  <a:txBody>
                    <a:bodyPr/>
                    <a:lstStyle/>
                    <a:p>
                      <a:pPr algn="ctr"/>
                      <a:endParaRPr lang="en-US" sz="1600" dirty="0">
                        <a:solidFill>
                          <a:srgbClr val="231F20"/>
                        </a:solidFill>
                      </a:endParaRPr>
                    </a:p>
                  </a:txBody>
                  <a:tcPr>
                    <a:solidFill>
                      <a:srgbClr val="F3F3F4"/>
                    </a:solidFill>
                  </a:tcPr>
                </a:tc>
                <a:tc>
                  <a:txBody>
                    <a:bodyPr/>
                    <a:lstStyle/>
                    <a:p>
                      <a:pPr algn="ctr"/>
                      <a:r>
                        <a:rPr lang="en-US" sz="1600" dirty="0">
                          <a:solidFill>
                            <a:srgbClr val="231F20"/>
                          </a:solidFill>
                        </a:rPr>
                        <a:t>3</a:t>
                      </a:r>
                    </a:p>
                  </a:txBody>
                  <a:tcPr>
                    <a:solidFill>
                      <a:srgbClr val="F3F3F4"/>
                    </a:solidFill>
                  </a:tcPr>
                </a:tc>
                <a:tc>
                  <a:txBody>
                    <a:bodyPr/>
                    <a:lstStyle/>
                    <a:p>
                      <a:pPr algn="ctr"/>
                      <a:r>
                        <a:rPr lang="en-US" sz="1600" dirty="0">
                          <a:solidFill>
                            <a:srgbClr val="231F20"/>
                          </a:solidFill>
                        </a:rPr>
                        <a:t>-3,-2,-1,0,+1,+2,or +3</a:t>
                      </a:r>
                    </a:p>
                  </a:txBody>
                  <a:tcPr>
                    <a:solidFill>
                      <a:srgbClr val="F3F3F4"/>
                    </a:solidFill>
                  </a:tcPr>
                </a:tc>
                <a:extLst>
                  <a:ext uri="{0D108BD9-81ED-4DB2-BD59-A6C34878D82A}">
                    <a16:rowId xmlns:a16="http://schemas.microsoft.com/office/drawing/2014/main" val="850194539"/>
                  </a:ext>
                </a:extLst>
              </a:tr>
              <a:tr h="300789">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extLst>
                  <a:ext uri="{0D108BD9-81ED-4DB2-BD59-A6C34878D82A}">
                    <a16:rowId xmlns:a16="http://schemas.microsoft.com/office/drawing/2014/main" val="2762838426"/>
                  </a:ext>
                </a:extLst>
              </a:tr>
              <a:tr h="300789">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extLst>
                  <a:ext uri="{0D108BD9-81ED-4DB2-BD59-A6C34878D82A}">
                    <a16:rowId xmlns:a16="http://schemas.microsoft.com/office/drawing/2014/main" val="3388788967"/>
                  </a:ext>
                </a:extLst>
              </a:tr>
              <a:tr h="300789">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tc>
                  <a:txBody>
                    <a:bodyPr/>
                    <a:lstStyle/>
                    <a:p>
                      <a:pPr algn="ctr"/>
                      <a:r>
                        <a:rPr lang="en-US" sz="1400" dirty="0">
                          <a:solidFill>
                            <a:srgbClr val="231F20"/>
                          </a:solidFill>
                        </a:rPr>
                        <a:t>.</a:t>
                      </a:r>
                    </a:p>
                  </a:txBody>
                  <a:tcPr>
                    <a:solidFill>
                      <a:srgbClr val="F3F3F4"/>
                    </a:solidFill>
                  </a:tcPr>
                </a:tc>
                <a:extLst>
                  <a:ext uri="{0D108BD9-81ED-4DB2-BD59-A6C34878D82A}">
                    <a16:rowId xmlns:a16="http://schemas.microsoft.com/office/drawing/2014/main" val="2652038822"/>
                  </a:ext>
                </a:extLst>
              </a:tr>
            </a:tbl>
          </a:graphicData>
        </a:graphic>
      </p:graphicFrame>
    </p:spTree>
    <p:extLst>
      <p:ext uri="{BB962C8B-B14F-4D97-AF65-F5344CB8AC3E}">
        <p14:creationId xmlns:p14="http://schemas.microsoft.com/office/powerpoint/2010/main" val="1034765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7</a:t>
            </a:r>
          </a:p>
        </p:txBody>
      </p:sp>
      <p:sp>
        <p:nvSpPr>
          <p:cNvPr id="3" name="Content Placeholder 2"/>
          <p:cNvSpPr>
            <a:spLocks noGrp="1"/>
          </p:cNvSpPr>
          <p:nvPr>
            <p:ph idx="1"/>
          </p:nvPr>
        </p:nvSpPr>
        <p:spPr>
          <a:xfrm>
            <a:off x="228600" y="1143000"/>
            <a:ext cx="8590292" cy="533400"/>
          </a:xfrm>
        </p:spPr>
        <p:txBody>
          <a:bodyPr/>
          <a:lstStyle/>
          <a:p>
            <a:r>
              <a:rPr lang="en-US" dirty="0">
                <a:solidFill>
                  <a:srgbClr val="43638E"/>
                </a:solidFill>
              </a:rPr>
              <a:t>Magnetic Quantum Number </a:t>
            </a:r>
            <a:r>
              <a:rPr lang="en-US" i="0" dirty="0">
                <a:solidFill>
                  <a:srgbClr val="43638E"/>
                </a:solidFill>
                <a:latin typeface="+mj-lt"/>
              </a:rPr>
              <a:t>(</a:t>
            </a:r>
            <a:r>
              <a:rPr lang="en-US" i="1" dirty="0">
                <a:solidFill>
                  <a:srgbClr val="43638E"/>
                </a:solidFill>
                <a:latin typeface="+mj-lt"/>
              </a:rPr>
              <a:t>m</a:t>
            </a:r>
            <a:r>
              <a:rPr lang="en-US" i="1" baseline="-25000" dirty="0">
                <a:solidFill>
                  <a:srgbClr val="43638E"/>
                </a:solidFill>
                <a:latin typeface="+mj-lt"/>
              </a:rPr>
              <a:t>l</a:t>
            </a:r>
            <a:r>
              <a:rPr lang="en-US" i="0" dirty="0">
                <a:solidFill>
                  <a:srgbClr val="43638E"/>
                </a:solidFill>
                <a:latin typeface="+mj-lt"/>
              </a:rPr>
              <a:t>)</a:t>
            </a:r>
            <a:endParaRPr lang="en-US" dirty="0">
              <a:solidFill>
                <a:srgbClr val="43638E"/>
              </a:solidFill>
            </a:endParaRPr>
          </a:p>
        </p:txBody>
      </p:sp>
      <p:pic>
        <p:nvPicPr>
          <p:cNvPr id="8" name="Picture 3" descr="Illustration of how quantum numbers designate shells, subshells, and orbitals. The n number is related to the l number and subshell. "/>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457200" y="2362200"/>
            <a:ext cx="8229600" cy="2507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055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6.7		Setup</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066800"/>
                <a:ext cx="8686800" cy="4495800"/>
              </a:xfrm>
            </p:spPr>
            <p:txBody>
              <a:bodyPr/>
              <a:lstStyle/>
              <a:p>
                <a:pPr>
                  <a:spcAft>
                    <a:spcPts val="3300"/>
                  </a:spcAft>
                </a:pPr>
                <a:r>
                  <a:rPr lang="en-US" dirty="0"/>
                  <a:t>What are the possible values for the magnetic quantum number </a:t>
                </a:r>
                <a:r>
                  <a:rPr lang="en-US" i="0" dirty="0">
                    <a:latin typeface="+mj-lt"/>
                  </a:rPr>
                  <a:t>(</a:t>
                </a:r>
                <a:r>
                  <a:rPr lang="en-US" i="1" dirty="0">
                    <a:latin typeface="+mj-lt"/>
                  </a:rPr>
                  <a:t>m</a:t>
                </a:r>
                <a:r>
                  <a:rPr lang="en-US" i="1" baseline="-25000" dirty="0">
                    <a:latin typeface="+mj-lt"/>
                  </a:rPr>
                  <a:t>l</a:t>
                </a:r>
                <a:r>
                  <a:rPr lang="en-US" i="0" dirty="0">
                    <a:latin typeface="+mj-lt"/>
                  </a:rPr>
                  <a:t>)</a:t>
                </a:r>
                <a:r>
                  <a:rPr lang="en-US" dirty="0"/>
                  <a:t> when the principal quantum number (</a:t>
                </a:r>
                <a:r>
                  <a:rPr lang="en-US" i="1" dirty="0"/>
                  <a:t>n</a:t>
                </a:r>
                <a:r>
                  <a:rPr lang="en-US" dirty="0"/>
                  <a:t>) is 3 and the angular momentum quantum number (</a:t>
                </a:r>
                <a:r>
                  <a:rPr lang="en-US" i="1" dirty="0">
                    <a:latin typeface="+mj-lt"/>
                    <a:cs typeface="Times New Roman" pitchFamily="18" charset="0"/>
                  </a:rPr>
                  <a:t>l</a:t>
                </a:r>
                <a:r>
                  <a:rPr lang="en-US" dirty="0"/>
                  <a:t>) is 1? </a:t>
                </a:r>
              </a:p>
              <a:p>
                <a:r>
                  <a:rPr lang="en-US" b="1" dirty="0">
                    <a:solidFill>
                      <a:srgbClr val="43638E"/>
                    </a:solidFill>
                  </a:rPr>
                  <a:t>Setup</a:t>
                </a:r>
              </a:p>
              <a:p>
                <a:pPr>
                  <a:spcAft>
                    <a:spcPts val="3400"/>
                  </a:spcAft>
                </a:pPr>
                <a:r>
                  <a:rPr lang="en-US" dirty="0"/>
                  <a:t>The possible values of </a:t>
                </a:r>
                <a14:m>
                  <m:oMath xmlns:m="http://schemas.openxmlformats.org/officeDocument/2006/math">
                    <m:r>
                      <m:rPr>
                        <m:sty m:val="p"/>
                      </m:rPr>
                      <a:rPr lang="en-US" dirty="0">
                        <a:latin typeface="Cambria Math" panose="02040503050406030204" pitchFamily="18" charset="0"/>
                      </a:rPr>
                      <m:t>m</m:t>
                    </m:r>
                    <m:r>
                      <a:rPr lang="en-US" i="1" baseline="-25000" dirty="0">
                        <a:latin typeface="Cambria Math" panose="02040503050406030204" pitchFamily="18" charset="0"/>
                        <a:cs typeface="Times New Roman" pitchFamily="18" charset="0"/>
                      </a:rPr>
                      <m:t>𝑙</m:t>
                    </m:r>
                  </m:oMath>
                </a14:m>
                <a:r>
                  <a:rPr lang="en-US" dirty="0"/>
                  <a:t> are –</a:t>
                </a:r>
                <a:r>
                  <a:rPr lang="en-US" i="1" dirty="0">
                    <a:latin typeface="+mj-lt"/>
                    <a:cs typeface="Times New Roman" pitchFamily="18" charset="0"/>
                  </a:rPr>
                  <a:t>l</a:t>
                </a:r>
                <a:r>
                  <a:rPr lang="en-US" dirty="0"/>
                  <a:t>, . . . , 0, . . . , +</a:t>
                </a:r>
                <a:r>
                  <a:rPr lang="en-US" i="1" dirty="0">
                    <a:cs typeface="Times New Roman" pitchFamily="18" charset="0"/>
                  </a:rPr>
                  <a:t>l</a:t>
                </a:r>
                <a:r>
                  <a:rPr lang="en-US" dirty="0"/>
                  <a:t>.</a:t>
                </a:r>
              </a:p>
              <a:p>
                <a:r>
                  <a:rPr lang="en-US" b="1" dirty="0">
                    <a:solidFill>
                      <a:srgbClr val="43638E"/>
                    </a:solidFill>
                  </a:rPr>
                  <a:t>Solution</a:t>
                </a:r>
              </a:p>
              <a:p>
                <a:r>
                  <a:rPr lang="en-US" dirty="0"/>
                  <a:t>The possible values of </a:t>
                </a:r>
                <a14:m>
                  <m:oMath xmlns:m="http://schemas.openxmlformats.org/officeDocument/2006/math">
                    <m:r>
                      <m:rPr>
                        <m:sty m:val="p"/>
                      </m:rPr>
                      <a:rPr lang="en-US" dirty="0">
                        <a:latin typeface="Cambria Math" panose="02040503050406030204" pitchFamily="18" charset="0"/>
                      </a:rPr>
                      <m:t>m</m:t>
                    </m:r>
                    <m:r>
                      <a:rPr lang="en-US" i="1" baseline="-25000" dirty="0">
                        <a:latin typeface="Cambria Math" panose="02040503050406030204" pitchFamily="18" charset="0"/>
                        <a:cs typeface="Times New Roman" pitchFamily="18" charset="0"/>
                      </a:rPr>
                      <m:t>𝑙</m:t>
                    </m:r>
                  </m:oMath>
                </a14:m>
                <a:r>
                  <a:rPr lang="en-US" dirty="0"/>
                  <a:t> are –1, 0, and +1.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066800"/>
                <a:ext cx="8686800" cy="4495800"/>
              </a:xfrm>
              <a:blipFill>
                <a:blip r:embed="rId2"/>
                <a:stretch>
                  <a:fillRect l="-1474" t="-1220" b="-1355"/>
                </a:stretch>
              </a:blipFill>
            </p:spPr>
            <p:txBody>
              <a:bodyPr/>
              <a:lstStyle/>
              <a:p>
                <a:r>
                  <a:rPr lang="en-US">
                    <a:noFill/>
                  </a:rPr>
                  <a:t> </a:t>
                </a:r>
              </a:p>
            </p:txBody>
          </p:sp>
        </mc:Fallback>
      </mc:AlternateContent>
    </p:spTree>
    <p:extLst>
      <p:ext uri="{BB962C8B-B14F-4D97-AF65-F5344CB8AC3E}">
        <p14:creationId xmlns:p14="http://schemas.microsoft.com/office/powerpoint/2010/main" val="3161735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8</a:t>
            </a:r>
          </a:p>
        </p:txBody>
      </p:sp>
      <p:sp>
        <p:nvSpPr>
          <p:cNvPr id="3" name="Content Placeholder 2"/>
          <p:cNvSpPr>
            <a:spLocks noGrp="1"/>
          </p:cNvSpPr>
          <p:nvPr>
            <p:ph idx="1"/>
          </p:nvPr>
        </p:nvSpPr>
        <p:spPr>
          <a:xfrm>
            <a:off x="228600" y="1143000"/>
            <a:ext cx="5486400" cy="5257800"/>
          </a:xfrm>
        </p:spPr>
        <p:txBody>
          <a:bodyPr/>
          <a:lstStyle/>
          <a:p>
            <a:r>
              <a:rPr lang="en-US" dirty="0">
                <a:solidFill>
                  <a:srgbClr val="43638E"/>
                </a:solidFill>
              </a:rPr>
              <a:t>Electron Spin Quantum Number (</a:t>
            </a:r>
            <a:r>
              <a:rPr lang="en-US" i="1" dirty="0" err="1">
                <a:solidFill>
                  <a:srgbClr val="43638E"/>
                </a:solidFill>
                <a:latin typeface="+mj-lt"/>
              </a:rPr>
              <a:t>m</a:t>
            </a:r>
            <a:r>
              <a:rPr lang="en-US" i="1" baseline="-25000" dirty="0" err="1">
                <a:solidFill>
                  <a:srgbClr val="43638E"/>
                </a:solidFill>
                <a:latin typeface="+mj-lt"/>
              </a:rPr>
              <a:t>s</a:t>
            </a:r>
            <a:r>
              <a:rPr lang="en-US" dirty="0">
                <a:solidFill>
                  <a:srgbClr val="43638E"/>
                </a:solidFill>
              </a:rPr>
              <a:t>)</a:t>
            </a:r>
          </a:p>
          <a:p>
            <a:r>
              <a:rPr lang="en-US" dirty="0"/>
              <a:t>Whereas three quantum numbers are sufficient to describe an atomic orbital, an additional quantum number becomes necessary to describe an electron that occupies the orbital. </a:t>
            </a:r>
          </a:p>
          <a:p>
            <a:r>
              <a:rPr lang="en-US" dirty="0"/>
              <a:t>Electrons possess a magnetic field, as if they were </a:t>
            </a:r>
            <a:r>
              <a:rPr lang="en-US" i="1" dirty="0"/>
              <a:t>spinning</a:t>
            </a:r>
            <a:r>
              <a:rPr lang="en-US" dirty="0"/>
              <a:t>.</a:t>
            </a:r>
          </a:p>
        </p:txBody>
      </p:sp>
      <p:pic>
        <p:nvPicPr>
          <p:cNvPr id="8" name="Picture 3" descr="Clockwise and counterclockwise spins of an electron. The magnetic fields generated are analogous to those from the two magnets. "/>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5475884" y="2209800"/>
            <a:ext cx="344668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6812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9</a:t>
            </a:r>
          </a:p>
        </p:txBody>
      </p:sp>
      <p:sp>
        <p:nvSpPr>
          <p:cNvPr id="3" name="Content Placeholder 2"/>
          <p:cNvSpPr>
            <a:spLocks noGrp="1"/>
          </p:cNvSpPr>
          <p:nvPr>
            <p:ph idx="1"/>
          </p:nvPr>
        </p:nvSpPr>
        <p:spPr>
          <a:xfrm>
            <a:off x="228600" y="1143000"/>
            <a:ext cx="8686800" cy="5257800"/>
          </a:xfrm>
        </p:spPr>
        <p:txBody>
          <a:bodyPr/>
          <a:lstStyle/>
          <a:p>
            <a:r>
              <a:rPr lang="en-US" dirty="0">
                <a:solidFill>
                  <a:srgbClr val="43638E"/>
                </a:solidFill>
              </a:rPr>
              <a:t>Electron Spin Quantum Number </a:t>
            </a:r>
            <a:r>
              <a:rPr lang="en-US" i="0" dirty="0">
                <a:solidFill>
                  <a:srgbClr val="43638E"/>
                </a:solidFill>
                <a:latin typeface="+mj-lt"/>
              </a:rPr>
              <a:t>(</a:t>
            </a:r>
            <a:r>
              <a:rPr lang="en-US" i="1" dirty="0">
                <a:solidFill>
                  <a:srgbClr val="43638E"/>
                </a:solidFill>
                <a:latin typeface="+mj-lt"/>
              </a:rPr>
              <a:t>m</a:t>
            </a:r>
            <a:r>
              <a:rPr lang="en-US" i="1" baseline="-25000" dirty="0">
                <a:solidFill>
                  <a:srgbClr val="43638E"/>
                </a:solidFill>
                <a:latin typeface="+mj-lt"/>
              </a:rPr>
              <a:t>s</a:t>
            </a:r>
            <a:r>
              <a:rPr lang="en-US" i="0" dirty="0">
                <a:solidFill>
                  <a:srgbClr val="43638E"/>
                </a:solidFill>
                <a:latin typeface="+mj-lt"/>
              </a:rPr>
              <a:t>)</a:t>
            </a:r>
          </a:p>
          <a:p>
            <a:pPr>
              <a:spcAft>
                <a:spcPts val="3200"/>
              </a:spcAft>
            </a:pPr>
            <a:r>
              <a:rPr lang="en-US" dirty="0"/>
              <a:t>To specify the electron’s spin, we use the </a:t>
            </a:r>
            <a:r>
              <a:rPr lang="en-US" b="1" i="1" dirty="0"/>
              <a:t>electron spin quantum number </a:t>
            </a:r>
            <a:r>
              <a:rPr lang="en-US" b="1" i="0" dirty="0">
                <a:latin typeface="+mj-lt"/>
              </a:rPr>
              <a:t>(</a:t>
            </a:r>
            <a:r>
              <a:rPr lang="en-US" b="1" i="1" dirty="0" err="1"/>
              <a:t>m</a:t>
            </a:r>
            <a:r>
              <a:rPr lang="en-US" b="1" i="1" baseline="-25000" dirty="0" err="1"/>
              <a:t>s</a:t>
            </a:r>
            <a:r>
              <a:rPr lang="en-US" b="1" i="0" dirty="0">
                <a:latin typeface="+mj-lt"/>
              </a:rPr>
              <a:t>)</a:t>
            </a:r>
            <a:r>
              <a:rPr lang="en-US" b="1" i="1" dirty="0"/>
              <a:t>. </a:t>
            </a:r>
          </a:p>
          <a:p>
            <a:pPr>
              <a:spcAft>
                <a:spcPts val="3400"/>
              </a:spcAft>
            </a:pPr>
            <a:r>
              <a:rPr lang="en-US" dirty="0"/>
              <a:t>Because there are two possible directions of spin, opposite each other, </a:t>
            </a:r>
            <a:r>
              <a:rPr lang="en-US" i="1" dirty="0">
                <a:latin typeface="+mj-lt"/>
              </a:rPr>
              <a:t>m</a:t>
            </a:r>
            <a:r>
              <a:rPr lang="en-US" i="1" baseline="-25000" dirty="0">
                <a:latin typeface="+mj-lt"/>
              </a:rPr>
              <a:t>s</a:t>
            </a:r>
            <a:r>
              <a:rPr lang="en-US" i="1" dirty="0"/>
              <a:t> </a:t>
            </a:r>
            <a:r>
              <a:rPr lang="en-US" dirty="0"/>
              <a:t>has </a:t>
            </a:r>
            <a:r>
              <a:rPr lang="en-US" i="1" dirty="0"/>
              <a:t>two </a:t>
            </a:r>
            <a:r>
              <a:rPr lang="en-US" dirty="0"/>
              <a:t>possible values: </a:t>
            </a:r>
            <a:r>
              <a:rPr lang="en-US" i="0" dirty="0">
                <a:latin typeface="+mj-lt"/>
              </a:rPr>
              <a:t>+1/2</a:t>
            </a:r>
            <a:r>
              <a:rPr lang="en-US" dirty="0"/>
              <a:t> and </a:t>
            </a:r>
            <a:r>
              <a:rPr lang="en-US" i="0" dirty="0">
                <a:latin typeface="+mj-lt"/>
              </a:rPr>
              <a:t>–1/2</a:t>
            </a:r>
            <a:r>
              <a:rPr lang="en-US" dirty="0"/>
              <a:t>. </a:t>
            </a:r>
          </a:p>
          <a:p>
            <a:pPr>
              <a:spcAft>
                <a:spcPts val="2800"/>
              </a:spcAft>
            </a:pPr>
            <a:r>
              <a:rPr lang="en-US" dirty="0"/>
              <a:t>Two electrons in the same orbital with opposite spins are referred to as “</a:t>
            </a:r>
            <a:r>
              <a:rPr lang="en-US" i="1" dirty="0"/>
              <a:t>paired</a:t>
            </a:r>
            <a:r>
              <a:rPr lang="en-US" dirty="0"/>
              <a:t>.” </a:t>
            </a:r>
            <a:endParaRPr lang="en-US" dirty="0">
              <a:solidFill>
                <a:prstClr val="black"/>
              </a:solidFill>
            </a:endParaRPr>
          </a:p>
        </p:txBody>
      </p:sp>
    </p:spTree>
    <p:extLst>
      <p:ext uri="{BB962C8B-B14F-4D97-AF65-F5344CB8AC3E}">
        <p14:creationId xmlns:p14="http://schemas.microsoft.com/office/powerpoint/2010/main" val="3672937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6.1</a:t>
            </a:r>
            <a:r>
              <a:rPr lang="en-US" dirty="0"/>
              <a:t>	</a:t>
            </a:r>
            <a:r>
              <a:rPr lang="en-US" dirty="0">
                <a:solidFill>
                  <a:srgbClr val="B60000"/>
                </a:solidFill>
              </a:rPr>
              <a:t>The Nature of Light</a:t>
            </a:r>
            <a:r>
              <a:rPr lang="en-US" sz="1200" dirty="0">
                <a:solidFill>
                  <a:srgbClr val="B60000"/>
                </a:solidFill>
              </a:rPr>
              <a:t> 4</a:t>
            </a:r>
            <a:endParaRPr lang="en-US" sz="1200" dirty="0"/>
          </a:p>
        </p:txBody>
      </p:sp>
      <p:sp>
        <p:nvSpPr>
          <p:cNvPr id="11" name="Content Placeholder 2"/>
          <p:cNvSpPr>
            <a:spLocks noGrp="1"/>
          </p:cNvSpPr>
          <p:nvPr>
            <p:ph idx="1"/>
          </p:nvPr>
        </p:nvSpPr>
        <p:spPr>
          <a:xfrm>
            <a:off x="228600" y="1143000"/>
            <a:ext cx="8686800" cy="1524000"/>
          </a:xfrm>
        </p:spPr>
        <p:txBody>
          <a:bodyPr/>
          <a:lstStyle/>
          <a:p>
            <a:r>
              <a:rPr lang="en-US" dirty="0">
                <a:solidFill>
                  <a:srgbClr val="376092"/>
                </a:solidFill>
              </a:rPr>
              <a:t>Properties of Waves</a:t>
            </a:r>
          </a:p>
          <a:p>
            <a:r>
              <a:rPr lang="en-US" b="1" i="1" dirty="0">
                <a:solidFill>
                  <a:prstClr val="black"/>
                </a:solidFill>
              </a:rPr>
              <a:t>Amplitude </a:t>
            </a:r>
            <a:r>
              <a:rPr lang="en-US" dirty="0">
                <a:solidFill>
                  <a:prstClr val="black"/>
                </a:solidFill>
              </a:rPr>
              <a:t>is the vertical distance from the midline of a wave to the top of the peak or the bottom of the trough. </a:t>
            </a:r>
          </a:p>
        </p:txBody>
      </p:sp>
      <p:pic>
        <p:nvPicPr>
          <p:cNvPr id="6" name="Picture 3" descr="Amplitude is the vertical distance from the midline of a wave to the top of a peak."/>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1509701" y="2971800"/>
            <a:ext cx="6124599" cy="2468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445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6.6	</a:t>
            </a:r>
            <a:r>
              <a:rPr lang="en-US" dirty="0">
                <a:solidFill>
                  <a:srgbClr val="B60000"/>
                </a:solidFill>
              </a:rPr>
              <a:t>Quantum Numbers</a:t>
            </a:r>
            <a:r>
              <a:rPr lang="en-US" sz="1200" dirty="0">
                <a:solidFill>
                  <a:srgbClr val="B60000"/>
                </a:solidFill>
              </a:rPr>
              <a:t> 10</a:t>
            </a:r>
            <a:endParaRPr lang="en-US" sz="1200" dirty="0"/>
          </a:p>
        </p:txBody>
      </p:sp>
      <p:sp>
        <p:nvSpPr>
          <p:cNvPr id="3" name="Content Placeholder 2"/>
          <p:cNvSpPr>
            <a:spLocks noGrp="1"/>
          </p:cNvSpPr>
          <p:nvPr>
            <p:ph idx="1"/>
          </p:nvPr>
        </p:nvSpPr>
        <p:spPr>
          <a:xfrm>
            <a:off x="228600" y="1143000"/>
            <a:ext cx="8686800" cy="4724400"/>
          </a:xfrm>
        </p:spPr>
        <p:txBody>
          <a:bodyPr/>
          <a:lstStyle/>
          <a:p>
            <a:r>
              <a:rPr lang="en-US" dirty="0">
                <a:solidFill>
                  <a:srgbClr val="43638E"/>
                </a:solidFill>
              </a:rPr>
              <a:t>Electron Spin Quantum Number (</a:t>
            </a:r>
            <a:r>
              <a:rPr lang="en-US" i="1" dirty="0">
                <a:solidFill>
                  <a:srgbClr val="43638E"/>
                </a:solidFill>
                <a:latin typeface="+mj-lt"/>
              </a:rPr>
              <a:t>m</a:t>
            </a:r>
            <a:r>
              <a:rPr lang="en-US" i="1" baseline="-25000" dirty="0">
                <a:solidFill>
                  <a:srgbClr val="43638E"/>
                </a:solidFill>
                <a:latin typeface="+mj-lt"/>
              </a:rPr>
              <a:t>s</a:t>
            </a:r>
            <a:r>
              <a:rPr lang="en-US" dirty="0">
                <a:solidFill>
                  <a:srgbClr val="43638E"/>
                </a:solidFill>
              </a:rPr>
              <a:t>)</a:t>
            </a:r>
          </a:p>
          <a:p>
            <a:pPr>
              <a:spcAft>
                <a:spcPts val="3300"/>
              </a:spcAft>
            </a:pPr>
            <a:r>
              <a:rPr lang="en-US" dirty="0"/>
              <a:t>To summarize, we can designate an </a:t>
            </a:r>
            <a:r>
              <a:rPr lang="en-US" i="1" dirty="0"/>
              <a:t>orbital </a:t>
            </a:r>
            <a:r>
              <a:rPr lang="en-US" dirty="0"/>
              <a:t>in an atom with a set of </a:t>
            </a:r>
            <a:r>
              <a:rPr lang="en-US" i="1" dirty="0"/>
              <a:t>three </a:t>
            </a:r>
            <a:r>
              <a:rPr lang="en-US" dirty="0"/>
              <a:t>quantum numbers. </a:t>
            </a:r>
          </a:p>
          <a:p>
            <a:pPr>
              <a:spcAft>
                <a:spcPts val="3400"/>
              </a:spcAft>
            </a:pPr>
            <a:r>
              <a:rPr lang="en-US" dirty="0"/>
              <a:t>These three quantum numbers indicate the size (</a:t>
            </a:r>
            <a:r>
              <a:rPr lang="en-US" i="1" dirty="0"/>
              <a:t>n</a:t>
            </a:r>
            <a:r>
              <a:rPr lang="en-US" dirty="0"/>
              <a:t>), shape (</a:t>
            </a:r>
            <a:r>
              <a:rPr lang="en-US" i="1" dirty="0">
                <a:latin typeface="+mj-lt"/>
                <a:cs typeface="Times New Roman" pitchFamily="18" charset="0"/>
              </a:rPr>
              <a:t>l</a:t>
            </a:r>
            <a:r>
              <a:rPr lang="en-US" dirty="0"/>
              <a:t>), and orientation (</a:t>
            </a:r>
            <a:r>
              <a:rPr lang="en-US" i="1" dirty="0">
                <a:latin typeface="+mj-lt"/>
              </a:rPr>
              <a:t>m</a:t>
            </a:r>
            <a:r>
              <a:rPr lang="en-US" i="1" baseline="-25000" dirty="0">
                <a:latin typeface="+mj-lt"/>
              </a:rPr>
              <a:t>l</a:t>
            </a:r>
            <a:r>
              <a:rPr lang="en-US" dirty="0"/>
              <a:t>) of the orbital. </a:t>
            </a:r>
          </a:p>
          <a:p>
            <a:pPr>
              <a:spcAft>
                <a:spcPts val="2800"/>
              </a:spcAft>
            </a:pPr>
            <a:r>
              <a:rPr lang="en-US" dirty="0"/>
              <a:t>A fourth quantum number (</a:t>
            </a:r>
            <a:r>
              <a:rPr lang="en-US" i="1" dirty="0">
                <a:latin typeface="+mj-lt"/>
              </a:rPr>
              <a:t>m</a:t>
            </a:r>
            <a:r>
              <a:rPr lang="en-US" i="1" baseline="-25000" dirty="0">
                <a:latin typeface="+mj-lt"/>
              </a:rPr>
              <a:t>s</a:t>
            </a:r>
            <a:r>
              <a:rPr lang="en-US" dirty="0"/>
              <a:t>) is necessary to designate the spin of an electron in the orbital. </a:t>
            </a:r>
            <a:endParaRPr lang="en-US" dirty="0">
              <a:solidFill>
                <a:prstClr val="black"/>
              </a:solidFill>
            </a:endParaRPr>
          </a:p>
        </p:txBody>
      </p:sp>
    </p:spTree>
    <p:extLst>
      <p:ext uri="{BB962C8B-B14F-4D97-AF65-F5344CB8AC3E}">
        <p14:creationId xmlns:p14="http://schemas.microsoft.com/office/powerpoint/2010/main" val="1073769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 </a:t>
            </a:r>
            <a:endParaRPr lang="en-US" dirty="0"/>
          </a:p>
        </p:txBody>
      </p:sp>
      <p:sp>
        <p:nvSpPr>
          <p:cNvPr id="3" name="Content Placeholder 2"/>
          <p:cNvSpPr>
            <a:spLocks noGrp="1"/>
          </p:cNvSpPr>
          <p:nvPr>
            <p:ph idx="1"/>
          </p:nvPr>
        </p:nvSpPr>
        <p:spPr>
          <a:xfrm>
            <a:off x="228600" y="1143000"/>
            <a:ext cx="8610600" cy="3048000"/>
          </a:xfrm>
        </p:spPr>
        <p:txBody>
          <a:bodyPr/>
          <a:lstStyle/>
          <a:p>
            <a:pPr algn="ctr"/>
            <a:r>
              <a:rPr lang="en-US" b="1" dirty="0">
                <a:solidFill>
                  <a:srgbClr val="43638E"/>
                </a:solidFill>
              </a:rPr>
              <a:t>Topics</a:t>
            </a:r>
          </a:p>
          <a:p>
            <a:pPr algn="ctr" fontAlgn="t"/>
            <a:r>
              <a:rPr lang="en-US" i="1" dirty="0"/>
              <a:t>s</a:t>
            </a:r>
            <a:r>
              <a:rPr lang="en-US" dirty="0"/>
              <a:t> Orbitals</a:t>
            </a:r>
          </a:p>
          <a:p>
            <a:pPr algn="ctr"/>
            <a:r>
              <a:rPr lang="en-US" i="1" dirty="0"/>
              <a:t>p</a:t>
            </a:r>
            <a:r>
              <a:rPr lang="en-US" dirty="0"/>
              <a:t> Orbitals</a:t>
            </a:r>
          </a:p>
          <a:p>
            <a:pPr algn="ctr" fontAlgn="t"/>
            <a:r>
              <a:rPr lang="en-US" i="1" dirty="0"/>
              <a:t>d</a:t>
            </a:r>
            <a:r>
              <a:rPr lang="en-US" dirty="0"/>
              <a:t> Orbitals and Other Higher-Energy Orbitals</a:t>
            </a:r>
          </a:p>
          <a:p>
            <a:pPr algn="ctr"/>
            <a:r>
              <a:rPr lang="en-US" dirty="0"/>
              <a:t>Energies of Orbitals</a:t>
            </a:r>
          </a:p>
        </p:txBody>
      </p:sp>
    </p:spTree>
    <p:extLst>
      <p:ext uri="{BB962C8B-B14F-4D97-AF65-F5344CB8AC3E}">
        <p14:creationId xmlns:p14="http://schemas.microsoft.com/office/powerpoint/2010/main" val="42269321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1</a:t>
            </a:r>
            <a:endParaRPr lang="en-US" sz="1200" dirty="0"/>
          </a:p>
        </p:txBody>
      </p:sp>
      <p:sp>
        <p:nvSpPr>
          <p:cNvPr id="3" name="Content Placeholder 2"/>
          <p:cNvSpPr>
            <a:spLocks noGrp="1"/>
          </p:cNvSpPr>
          <p:nvPr>
            <p:ph idx="1"/>
          </p:nvPr>
        </p:nvSpPr>
        <p:spPr>
          <a:xfrm>
            <a:off x="228600" y="1143000"/>
            <a:ext cx="8686800" cy="5257800"/>
          </a:xfrm>
        </p:spPr>
        <p:txBody>
          <a:bodyPr/>
          <a:lstStyle/>
          <a:p>
            <a:r>
              <a:rPr lang="en-US" dirty="0">
                <a:solidFill>
                  <a:srgbClr val="43638E"/>
                </a:solidFill>
              </a:rPr>
              <a:t>s Orbitals</a:t>
            </a:r>
          </a:p>
          <a:p>
            <a:r>
              <a:rPr lang="en-US" dirty="0"/>
              <a:t>For any value of the principal quantum number (</a:t>
            </a:r>
            <a:r>
              <a:rPr lang="en-US" i="1" dirty="0"/>
              <a:t>n</a:t>
            </a:r>
            <a:r>
              <a:rPr lang="en-US" dirty="0"/>
              <a:t>), the value 0 is possible for the angular momentum quantum number (</a:t>
            </a:r>
            <a:r>
              <a:rPr lang="en-US" i="1" dirty="0">
                <a:latin typeface="Times New Roman" pitchFamily="18" charset="0"/>
                <a:cs typeface="Times New Roman" pitchFamily="18" charset="0"/>
              </a:rPr>
              <a:t>l</a:t>
            </a:r>
            <a:r>
              <a:rPr lang="en-US" dirty="0"/>
              <a:t>), corresponding to an </a:t>
            </a:r>
            <a:r>
              <a:rPr lang="en-US" i="1" dirty="0"/>
              <a:t>s </a:t>
            </a:r>
            <a:r>
              <a:rPr lang="en-US" dirty="0"/>
              <a:t>subshell. </a:t>
            </a:r>
          </a:p>
          <a:p>
            <a:r>
              <a:rPr lang="en-US" dirty="0"/>
              <a:t>Furthermore, when </a:t>
            </a:r>
            <a:r>
              <a:rPr lang="en-US" i="1" dirty="0">
                <a:latin typeface="Times New Roman" pitchFamily="18" charset="0"/>
                <a:cs typeface="Times New Roman" pitchFamily="18" charset="0"/>
              </a:rPr>
              <a:t>l</a:t>
            </a:r>
            <a:r>
              <a:rPr lang="en-US" dirty="0"/>
              <a:t> = 0, the magnetic quantum number (</a:t>
            </a:r>
            <a:r>
              <a:rPr lang="en-US" i="1" dirty="0">
                <a:latin typeface="+mj-lt"/>
              </a:rPr>
              <a:t>m</a:t>
            </a:r>
            <a:r>
              <a:rPr lang="en-US" i="1" baseline="-25000" dirty="0">
                <a:latin typeface="+mj-lt"/>
              </a:rPr>
              <a:t>l</a:t>
            </a:r>
            <a:r>
              <a:rPr lang="en-US" dirty="0"/>
              <a:t>) has only one possible value, 0, corresponding to an </a:t>
            </a:r>
            <a:r>
              <a:rPr lang="en-US" i="1" dirty="0"/>
              <a:t>s </a:t>
            </a:r>
            <a:r>
              <a:rPr lang="en-US" dirty="0"/>
              <a:t>orbital. </a:t>
            </a:r>
          </a:p>
          <a:p>
            <a:r>
              <a:rPr lang="en-US" dirty="0"/>
              <a:t>Therefore, there is an </a:t>
            </a:r>
            <a:r>
              <a:rPr lang="en-US" i="1" dirty="0"/>
              <a:t>s </a:t>
            </a:r>
            <a:r>
              <a:rPr lang="en-US" dirty="0"/>
              <a:t>subshell in every shell, and each </a:t>
            </a:r>
            <a:r>
              <a:rPr lang="en-US" i="1" dirty="0"/>
              <a:t>s </a:t>
            </a:r>
            <a:r>
              <a:rPr lang="en-US" dirty="0"/>
              <a:t>subshell contains just one orbital, an </a:t>
            </a:r>
            <a:r>
              <a:rPr lang="en-US" b="1" i="1" dirty="0"/>
              <a:t>s orbital. </a:t>
            </a:r>
            <a:endParaRPr lang="en-US" dirty="0"/>
          </a:p>
        </p:txBody>
      </p:sp>
    </p:spTree>
    <p:extLst>
      <p:ext uri="{BB962C8B-B14F-4D97-AF65-F5344CB8AC3E}">
        <p14:creationId xmlns:p14="http://schemas.microsoft.com/office/powerpoint/2010/main" val="3570500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2</a:t>
            </a:r>
            <a:endParaRPr lang="en-US" sz="1200" dirty="0"/>
          </a:p>
        </p:txBody>
      </p:sp>
      <p:pic>
        <p:nvPicPr>
          <p:cNvPr id="5" name="Picture 2" descr="A probability density and corresponding relief map is illustrated and the radial probability distribution for the 1s, 2s, and 3s orbitals of hydrogen."/>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499812" y="762000"/>
            <a:ext cx="6144377"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46461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3</a:t>
            </a:r>
            <a:endParaRPr lang="en-US" sz="1200" dirty="0"/>
          </a:p>
        </p:txBody>
      </p:sp>
      <p:sp>
        <p:nvSpPr>
          <p:cNvPr id="3" name="Content Placeholder 2"/>
          <p:cNvSpPr>
            <a:spLocks noGrp="1"/>
          </p:cNvSpPr>
          <p:nvPr>
            <p:ph idx="1"/>
          </p:nvPr>
        </p:nvSpPr>
        <p:spPr>
          <a:xfrm>
            <a:off x="228600" y="1143000"/>
            <a:ext cx="8686800" cy="1524000"/>
          </a:xfrm>
        </p:spPr>
        <p:txBody>
          <a:bodyPr/>
          <a:lstStyle/>
          <a:p>
            <a:r>
              <a:rPr lang="en-US" i="1" dirty="0">
                <a:solidFill>
                  <a:srgbClr val="43638E"/>
                </a:solidFill>
              </a:rPr>
              <a:t>s</a:t>
            </a:r>
            <a:r>
              <a:rPr lang="en-US" dirty="0">
                <a:solidFill>
                  <a:srgbClr val="43638E"/>
                </a:solidFill>
              </a:rPr>
              <a:t> Orbitals</a:t>
            </a:r>
          </a:p>
          <a:p>
            <a:r>
              <a:rPr lang="en-US" dirty="0"/>
              <a:t>All </a:t>
            </a:r>
            <a:r>
              <a:rPr lang="en-US" i="1" dirty="0"/>
              <a:t>s </a:t>
            </a:r>
            <a:r>
              <a:rPr lang="en-US" dirty="0"/>
              <a:t>orbitals are spherical in shape but differ in size, which increases as the principal quantum number increases. </a:t>
            </a:r>
            <a:endParaRPr lang="en-US" dirty="0">
              <a:solidFill>
                <a:prstClr val="black"/>
              </a:solidFill>
            </a:endParaRPr>
          </a:p>
        </p:txBody>
      </p:sp>
    </p:spTree>
    <p:extLst>
      <p:ext uri="{BB962C8B-B14F-4D97-AF65-F5344CB8AC3E}">
        <p14:creationId xmlns:p14="http://schemas.microsoft.com/office/powerpoint/2010/main" val="744596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4</a:t>
            </a:r>
            <a:endParaRPr lang="en-US" sz="1200" dirty="0"/>
          </a:p>
        </p:txBody>
      </p:sp>
      <p:sp>
        <p:nvSpPr>
          <p:cNvPr id="3" name="Content Placeholder 2"/>
          <p:cNvSpPr>
            <a:spLocks noGrp="1"/>
          </p:cNvSpPr>
          <p:nvPr>
            <p:ph idx="1"/>
          </p:nvPr>
        </p:nvSpPr>
        <p:spPr>
          <a:xfrm>
            <a:off x="228600" y="1143000"/>
            <a:ext cx="8686800" cy="5181600"/>
          </a:xfrm>
        </p:spPr>
        <p:txBody>
          <a:bodyPr/>
          <a:lstStyle/>
          <a:p>
            <a:r>
              <a:rPr lang="en-US" i="1" dirty="0">
                <a:solidFill>
                  <a:srgbClr val="43638E"/>
                </a:solidFill>
              </a:rPr>
              <a:t>p</a:t>
            </a:r>
            <a:r>
              <a:rPr lang="en-US" dirty="0">
                <a:solidFill>
                  <a:srgbClr val="43638E"/>
                </a:solidFill>
              </a:rPr>
              <a:t> Orbitals</a:t>
            </a:r>
          </a:p>
          <a:p>
            <a:pPr>
              <a:spcAft>
                <a:spcPts val="3300"/>
              </a:spcAft>
            </a:pPr>
            <a:r>
              <a:rPr lang="en-US" dirty="0"/>
              <a:t>When the principal quantum number (</a:t>
            </a:r>
            <a:r>
              <a:rPr lang="en-US" i="1" dirty="0"/>
              <a:t>n</a:t>
            </a:r>
            <a:r>
              <a:rPr lang="en-US" dirty="0"/>
              <a:t>) is 2 or greater, the value 1 is possible for the angular momentum quantum number (</a:t>
            </a:r>
            <a:r>
              <a:rPr lang="en-US" i="1" dirty="0">
                <a:latin typeface="Times New Roman" pitchFamily="18" charset="0"/>
                <a:cs typeface="Times New Roman" pitchFamily="18" charset="0"/>
              </a:rPr>
              <a:t>l</a:t>
            </a:r>
            <a:r>
              <a:rPr lang="en-US" dirty="0"/>
              <a:t>), corresponding to a </a:t>
            </a:r>
            <a:r>
              <a:rPr lang="en-US" i="1" dirty="0"/>
              <a:t>p </a:t>
            </a:r>
            <a:r>
              <a:rPr lang="en-US" dirty="0"/>
              <a:t>subshell. </a:t>
            </a:r>
          </a:p>
          <a:p>
            <a:pPr>
              <a:spcAft>
                <a:spcPts val="2800"/>
              </a:spcAft>
            </a:pPr>
            <a:r>
              <a:rPr lang="en-US" dirty="0"/>
              <a:t>And, when </a:t>
            </a:r>
            <a:r>
              <a:rPr lang="en-US" i="1" dirty="0">
                <a:latin typeface="Times New Roman" pitchFamily="18" charset="0"/>
                <a:cs typeface="Times New Roman" pitchFamily="18" charset="0"/>
              </a:rPr>
              <a:t>l</a:t>
            </a:r>
            <a:r>
              <a:rPr lang="en-US" dirty="0"/>
              <a:t> = 1, the magnetic quantum number (</a:t>
            </a:r>
            <a:r>
              <a:rPr lang="en-US" i="1" dirty="0">
                <a:latin typeface="+mj-lt"/>
              </a:rPr>
              <a:t>m</a:t>
            </a:r>
            <a:r>
              <a:rPr lang="en-US" i="1" baseline="-25000" dirty="0">
                <a:latin typeface="+mj-lt"/>
              </a:rPr>
              <a:t>l</a:t>
            </a:r>
            <a:r>
              <a:rPr lang="en-US" dirty="0"/>
              <a:t>) has three possible values: –1, 0, and +1, each corresponding to a different </a:t>
            </a:r>
            <a:r>
              <a:rPr lang="en-US" b="1" i="1" dirty="0"/>
              <a:t>p orbital.</a:t>
            </a:r>
            <a:endParaRPr lang="en-US" dirty="0"/>
          </a:p>
        </p:txBody>
      </p:sp>
    </p:spTree>
    <p:extLst>
      <p:ext uri="{BB962C8B-B14F-4D97-AF65-F5344CB8AC3E}">
        <p14:creationId xmlns:p14="http://schemas.microsoft.com/office/powerpoint/2010/main" val="32225098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5</a:t>
            </a:r>
            <a:endParaRPr lang="en-US" sz="1200" dirty="0"/>
          </a:p>
        </p:txBody>
      </p:sp>
      <p:sp>
        <p:nvSpPr>
          <p:cNvPr id="3" name="Content Placeholder 2"/>
          <p:cNvSpPr>
            <a:spLocks noGrp="1"/>
          </p:cNvSpPr>
          <p:nvPr>
            <p:ph idx="1"/>
          </p:nvPr>
        </p:nvSpPr>
        <p:spPr>
          <a:xfrm>
            <a:off x="228600" y="1143000"/>
            <a:ext cx="8686800" cy="1981200"/>
          </a:xfrm>
        </p:spPr>
        <p:txBody>
          <a:bodyPr/>
          <a:lstStyle/>
          <a:p>
            <a:pPr>
              <a:spcBef>
                <a:spcPts val="0"/>
              </a:spcBef>
            </a:pPr>
            <a:r>
              <a:rPr lang="en-US" i="1" dirty="0">
                <a:solidFill>
                  <a:srgbClr val="43638E"/>
                </a:solidFill>
              </a:rPr>
              <a:t>p</a:t>
            </a:r>
            <a:r>
              <a:rPr lang="en-US" dirty="0">
                <a:solidFill>
                  <a:srgbClr val="43638E"/>
                </a:solidFill>
              </a:rPr>
              <a:t> Orbitals</a:t>
            </a:r>
          </a:p>
          <a:p>
            <a:pPr>
              <a:spcBef>
                <a:spcPts val="0"/>
              </a:spcBef>
            </a:pPr>
            <a:r>
              <a:rPr lang="en-US" dirty="0">
                <a:solidFill>
                  <a:prstClr val="black"/>
                </a:solidFill>
              </a:rPr>
              <a:t>Therefore, there is a </a:t>
            </a:r>
            <a:r>
              <a:rPr lang="en-US" i="1" dirty="0">
                <a:solidFill>
                  <a:prstClr val="black"/>
                </a:solidFill>
              </a:rPr>
              <a:t>p </a:t>
            </a:r>
            <a:r>
              <a:rPr lang="en-US" dirty="0">
                <a:solidFill>
                  <a:prstClr val="black"/>
                </a:solidFill>
              </a:rPr>
              <a:t>subshell in every shell for which </a:t>
            </a:r>
            <a:br>
              <a:rPr lang="en-US" dirty="0">
                <a:solidFill>
                  <a:prstClr val="black"/>
                </a:solidFill>
              </a:rPr>
            </a:br>
            <a:r>
              <a:rPr lang="en-US" i="0" dirty="0">
                <a:solidFill>
                  <a:prstClr val="black"/>
                </a:solidFill>
                <a:latin typeface="+mj-lt"/>
              </a:rPr>
              <a:t>n </a:t>
            </a:r>
            <a:r>
              <a:rPr lang="en-US" i="0" dirty="0">
                <a:solidFill>
                  <a:prstClr val="black"/>
                </a:solidFill>
                <a:latin typeface="+mj-lt"/>
                <a:sym typeface="Symbol"/>
              </a:rPr>
              <a:t> </a:t>
            </a:r>
            <a:r>
              <a:rPr lang="en-US" i="0" dirty="0">
                <a:solidFill>
                  <a:prstClr val="black"/>
                </a:solidFill>
                <a:latin typeface="+mj-lt"/>
              </a:rPr>
              <a:t>2</a:t>
            </a:r>
            <a:r>
              <a:rPr lang="en-US" dirty="0">
                <a:solidFill>
                  <a:prstClr val="black"/>
                </a:solidFill>
              </a:rPr>
              <a:t>, and each </a:t>
            </a:r>
            <a:r>
              <a:rPr lang="en-US" i="1" dirty="0">
                <a:solidFill>
                  <a:prstClr val="black"/>
                </a:solidFill>
              </a:rPr>
              <a:t>p </a:t>
            </a:r>
            <a:r>
              <a:rPr lang="en-US" dirty="0">
                <a:solidFill>
                  <a:prstClr val="black"/>
                </a:solidFill>
              </a:rPr>
              <a:t>subshell contains three </a:t>
            </a:r>
            <a:r>
              <a:rPr lang="en-US" i="1" dirty="0">
                <a:solidFill>
                  <a:prstClr val="black"/>
                </a:solidFill>
              </a:rPr>
              <a:t>p </a:t>
            </a:r>
            <a:r>
              <a:rPr lang="en-US" dirty="0">
                <a:solidFill>
                  <a:prstClr val="black"/>
                </a:solidFill>
              </a:rPr>
              <a:t>orbitals. </a:t>
            </a:r>
          </a:p>
          <a:p>
            <a:pPr>
              <a:spcBef>
                <a:spcPts val="0"/>
              </a:spcBef>
            </a:pPr>
            <a:r>
              <a:rPr lang="en-US" dirty="0">
                <a:solidFill>
                  <a:prstClr val="black"/>
                </a:solidFill>
              </a:rPr>
              <a:t>These three </a:t>
            </a:r>
            <a:r>
              <a:rPr lang="en-US" i="1" dirty="0">
                <a:solidFill>
                  <a:prstClr val="black"/>
                </a:solidFill>
              </a:rPr>
              <a:t>p </a:t>
            </a:r>
            <a:r>
              <a:rPr lang="en-US" dirty="0">
                <a:solidFill>
                  <a:prstClr val="black"/>
                </a:solidFill>
              </a:rPr>
              <a:t>orbitals are labeled </a:t>
            </a:r>
            <a:r>
              <a:rPr lang="en-US" i="1" dirty="0">
                <a:solidFill>
                  <a:prstClr val="black"/>
                </a:solidFill>
                <a:latin typeface="+mj-lt"/>
              </a:rPr>
              <a:t>p</a:t>
            </a:r>
            <a:r>
              <a:rPr lang="en-US" i="1" baseline="-25000" dirty="0">
                <a:solidFill>
                  <a:prstClr val="black"/>
                </a:solidFill>
                <a:latin typeface="+mj-lt"/>
              </a:rPr>
              <a:t>x</a:t>
            </a:r>
            <a:r>
              <a:rPr lang="en-US" i="1" dirty="0">
                <a:solidFill>
                  <a:prstClr val="black"/>
                </a:solidFill>
              </a:rPr>
              <a:t> , </a:t>
            </a:r>
            <a:r>
              <a:rPr lang="en-US" i="1" dirty="0">
                <a:solidFill>
                  <a:prstClr val="black"/>
                </a:solidFill>
                <a:latin typeface="+mj-lt"/>
              </a:rPr>
              <a:t>p</a:t>
            </a:r>
            <a:r>
              <a:rPr lang="en-US" i="1" baseline="-25000" dirty="0">
                <a:solidFill>
                  <a:prstClr val="black"/>
                </a:solidFill>
                <a:latin typeface="+mj-lt"/>
              </a:rPr>
              <a:t>y</a:t>
            </a:r>
            <a:r>
              <a:rPr lang="en-US" i="1" dirty="0">
                <a:solidFill>
                  <a:prstClr val="black"/>
                </a:solidFill>
              </a:rPr>
              <a:t> , </a:t>
            </a:r>
            <a:r>
              <a:rPr lang="en-US" dirty="0">
                <a:solidFill>
                  <a:prstClr val="black"/>
                </a:solidFill>
              </a:rPr>
              <a:t>and </a:t>
            </a:r>
            <a:r>
              <a:rPr lang="en-US" i="1" dirty="0">
                <a:solidFill>
                  <a:prstClr val="black"/>
                </a:solidFill>
                <a:latin typeface="+mj-lt"/>
              </a:rPr>
              <a:t>p</a:t>
            </a:r>
            <a:r>
              <a:rPr lang="en-US" i="1" baseline="-25000" dirty="0">
                <a:solidFill>
                  <a:prstClr val="black"/>
                </a:solidFill>
                <a:latin typeface="+mj-lt"/>
              </a:rPr>
              <a:t>z</a:t>
            </a:r>
            <a:r>
              <a:rPr lang="en-US" i="1" dirty="0">
                <a:solidFill>
                  <a:prstClr val="black"/>
                </a:solidFill>
              </a:rPr>
              <a:t> .</a:t>
            </a:r>
            <a:endParaRPr lang="en-US" dirty="0">
              <a:solidFill>
                <a:srgbClr val="43638E"/>
              </a:solidFill>
            </a:endParaRPr>
          </a:p>
        </p:txBody>
      </p:sp>
      <p:pic>
        <p:nvPicPr>
          <p:cNvPr id="9" name="Picture 3" descr="The electron distribution in a p orbital is represented by two lobes radiating outward from the origin of a three dimensional axes system. "/>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215045" y="3272246"/>
            <a:ext cx="6713910" cy="2926080"/>
          </a:xfrm>
        </p:spPr>
      </p:pic>
      <p:sp>
        <p:nvSpPr>
          <p:cNvPr id="4" name="Text Placeholder 4"/>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Tree>
    <p:extLst>
      <p:ext uri="{BB962C8B-B14F-4D97-AF65-F5344CB8AC3E}">
        <p14:creationId xmlns:p14="http://schemas.microsoft.com/office/powerpoint/2010/main" val="1578425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6</a:t>
            </a:r>
            <a:endParaRPr lang="en-US" sz="1200" dirty="0"/>
          </a:p>
        </p:txBody>
      </p:sp>
      <p:sp>
        <p:nvSpPr>
          <p:cNvPr id="3" name="Content Placeholder 2"/>
          <p:cNvSpPr>
            <a:spLocks noGrp="1"/>
          </p:cNvSpPr>
          <p:nvPr>
            <p:ph idx="1"/>
          </p:nvPr>
        </p:nvSpPr>
        <p:spPr>
          <a:xfrm>
            <a:off x="228600" y="1143000"/>
            <a:ext cx="8686800" cy="3048000"/>
          </a:xfrm>
        </p:spPr>
        <p:txBody>
          <a:bodyPr/>
          <a:lstStyle/>
          <a:p>
            <a:r>
              <a:rPr lang="en-US" i="1" dirty="0">
                <a:solidFill>
                  <a:srgbClr val="43638E"/>
                </a:solidFill>
              </a:rPr>
              <a:t>p</a:t>
            </a:r>
            <a:r>
              <a:rPr lang="en-US" dirty="0">
                <a:solidFill>
                  <a:srgbClr val="43638E"/>
                </a:solidFill>
              </a:rPr>
              <a:t> Orbitals</a:t>
            </a:r>
          </a:p>
          <a:p>
            <a:pPr>
              <a:spcAft>
                <a:spcPts val="3300"/>
              </a:spcAft>
            </a:pPr>
            <a:r>
              <a:rPr lang="en-US" dirty="0"/>
              <a:t>These three </a:t>
            </a:r>
            <a:r>
              <a:rPr lang="en-US" i="1" dirty="0"/>
              <a:t>p </a:t>
            </a:r>
            <a:r>
              <a:rPr lang="en-US" dirty="0"/>
              <a:t>orbitals are identical in size, shape, and energy; they differ from one another only in orientation. </a:t>
            </a:r>
            <a:endParaRPr lang="en-US" dirty="0">
              <a:solidFill>
                <a:prstClr val="black"/>
              </a:solidFill>
            </a:endParaRPr>
          </a:p>
          <a:p>
            <a:pPr>
              <a:spcAft>
                <a:spcPts val="2800"/>
              </a:spcAft>
            </a:pPr>
            <a:r>
              <a:rPr lang="en-US" dirty="0"/>
              <a:t>Like </a:t>
            </a:r>
            <a:r>
              <a:rPr lang="en-US" i="1" dirty="0"/>
              <a:t>s </a:t>
            </a:r>
            <a:r>
              <a:rPr lang="en-US" dirty="0"/>
              <a:t>orbitals, </a:t>
            </a:r>
            <a:r>
              <a:rPr lang="en-US" i="1" dirty="0"/>
              <a:t>p </a:t>
            </a:r>
            <a:r>
              <a:rPr lang="en-US" dirty="0"/>
              <a:t>orbitals increase in size from 2</a:t>
            </a:r>
            <a:r>
              <a:rPr lang="en-US" i="1" dirty="0"/>
              <a:t>p </a:t>
            </a:r>
            <a:r>
              <a:rPr lang="en-US" dirty="0"/>
              <a:t>to 3</a:t>
            </a:r>
            <a:r>
              <a:rPr lang="en-US" i="1" dirty="0"/>
              <a:t>p </a:t>
            </a:r>
            <a:r>
              <a:rPr lang="en-US" dirty="0"/>
              <a:t>to 4</a:t>
            </a:r>
            <a:r>
              <a:rPr lang="en-US" i="1" dirty="0"/>
              <a:t>p </a:t>
            </a:r>
            <a:r>
              <a:rPr lang="en-US" dirty="0"/>
              <a:t>orbital and so on. </a:t>
            </a:r>
            <a:endParaRPr lang="en-US" dirty="0">
              <a:solidFill>
                <a:prstClr val="black"/>
              </a:solidFill>
            </a:endParaRPr>
          </a:p>
        </p:txBody>
      </p:sp>
    </p:spTree>
    <p:extLst>
      <p:ext uri="{BB962C8B-B14F-4D97-AF65-F5344CB8AC3E}">
        <p14:creationId xmlns:p14="http://schemas.microsoft.com/office/powerpoint/2010/main" val="8706232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7</a:t>
            </a:r>
            <a:endParaRPr lang="en-US" sz="1200" dirty="0"/>
          </a:p>
        </p:txBody>
      </p:sp>
      <p:sp>
        <p:nvSpPr>
          <p:cNvPr id="3" name="Content Placeholder 2"/>
          <p:cNvSpPr>
            <a:spLocks noGrp="1"/>
          </p:cNvSpPr>
          <p:nvPr>
            <p:ph idx="1"/>
          </p:nvPr>
        </p:nvSpPr>
        <p:spPr>
          <a:xfrm>
            <a:off x="228600" y="1143000"/>
            <a:ext cx="8763000" cy="3810000"/>
          </a:xfrm>
        </p:spPr>
        <p:txBody>
          <a:bodyPr/>
          <a:lstStyle/>
          <a:p>
            <a:r>
              <a:rPr lang="en-US" i="1" dirty="0">
                <a:solidFill>
                  <a:srgbClr val="43638E"/>
                </a:solidFill>
              </a:rPr>
              <a:t>d</a:t>
            </a:r>
            <a:r>
              <a:rPr lang="en-US" dirty="0">
                <a:solidFill>
                  <a:srgbClr val="43638E"/>
                </a:solidFill>
              </a:rPr>
              <a:t> Orbitals and Other Higher-Energy Orbitals</a:t>
            </a:r>
          </a:p>
          <a:p>
            <a:pPr>
              <a:spcAft>
                <a:spcPts val="3300"/>
              </a:spcAft>
            </a:pPr>
            <a:r>
              <a:rPr lang="en-US" dirty="0"/>
              <a:t>When the principal quantum number (</a:t>
            </a:r>
            <a:r>
              <a:rPr lang="en-US" i="1" dirty="0"/>
              <a:t>n</a:t>
            </a:r>
            <a:r>
              <a:rPr lang="en-US" dirty="0"/>
              <a:t>) is 3 or greater, the value 2 is possible for the angular momentum quantum number (</a:t>
            </a:r>
            <a:r>
              <a:rPr lang="en-US" i="1" dirty="0">
                <a:latin typeface="Times New Roman" pitchFamily="18" charset="0"/>
                <a:cs typeface="Times New Roman" pitchFamily="18" charset="0"/>
              </a:rPr>
              <a:t>l</a:t>
            </a:r>
            <a:r>
              <a:rPr lang="en-US" dirty="0"/>
              <a:t>), corresponding to a </a:t>
            </a:r>
            <a:r>
              <a:rPr lang="en-US" i="1" dirty="0"/>
              <a:t>d </a:t>
            </a:r>
            <a:r>
              <a:rPr lang="en-US" dirty="0"/>
              <a:t>subshell. </a:t>
            </a:r>
          </a:p>
          <a:p>
            <a:pPr>
              <a:spcAft>
                <a:spcPts val="2800"/>
              </a:spcAft>
            </a:pPr>
            <a:r>
              <a:rPr lang="en-US" dirty="0"/>
              <a:t>When </a:t>
            </a:r>
            <a:r>
              <a:rPr lang="en-US" i="1" dirty="0">
                <a:latin typeface="Times New Roman" pitchFamily="18" charset="0"/>
                <a:cs typeface="Times New Roman" pitchFamily="18" charset="0"/>
              </a:rPr>
              <a:t>l</a:t>
            </a:r>
            <a:r>
              <a:rPr lang="en-US" dirty="0"/>
              <a:t> = 2, the magnetic quantum number (</a:t>
            </a:r>
            <a:r>
              <a:rPr lang="en-US" i="1" dirty="0">
                <a:latin typeface="+mj-lt"/>
              </a:rPr>
              <a:t>m</a:t>
            </a:r>
            <a:r>
              <a:rPr lang="en-US" i="1" baseline="-25000" dirty="0">
                <a:latin typeface="+mj-lt"/>
              </a:rPr>
              <a:t>l</a:t>
            </a:r>
            <a:r>
              <a:rPr lang="en-US" dirty="0"/>
              <a:t>) has </a:t>
            </a:r>
            <a:r>
              <a:rPr lang="en-US" i="1" dirty="0"/>
              <a:t>five </a:t>
            </a:r>
            <a:r>
              <a:rPr lang="en-US" dirty="0"/>
              <a:t>possible values, –2, –1, 0, +1, and +2, each corresponding to a different </a:t>
            </a:r>
            <a:r>
              <a:rPr lang="en-US" b="1" i="1" dirty="0"/>
              <a:t>d orbital. </a:t>
            </a:r>
            <a:endParaRPr lang="en-US" dirty="0"/>
          </a:p>
        </p:txBody>
      </p:sp>
    </p:spTree>
    <p:extLst>
      <p:ext uri="{BB962C8B-B14F-4D97-AF65-F5344CB8AC3E}">
        <p14:creationId xmlns:p14="http://schemas.microsoft.com/office/powerpoint/2010/main" val="33389074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8</a:t>
            </a:r>
            <a:endParaRPr lang="en-US" sz="1200" dirty="0"/>
          </a:p>
        </p:txBody>
      </p:sp>
      <p:sp>
        <p:nvSpPr>
          <p:cNvPr id="3" name="Content Placeholder 2"/>
          <p:cNvSpPr>
            <a:spLocks noGrp="1"/>
          </p:cNvSpPr>
          <p:nvPr>
            <p:ph idx="1"/>
          </p:nvPr>
        </p:nvSpPr>
        <p:spPr>
          <a:xfrm>
            <a:off x="228600" y="1143000"/>
            <a:ext cx="8686800" cy="533400"/>
          </a:xfrm>
        </p:spPr>
        <p:txBody>
          <a:bodyPr/>
          <a:lstStyle/>
          <a:p>
            <a:r>
              <a:rPr lang="en-US" i="1" dirty="0">
                <a:solidFill>
                  <a:srgbClr val="43638E"/>
                </a:solidFill>
              </a:rPr>
              <a:t>d</a:t>
            </a:r>
            <a:r>
              <a:rPr lang="en-US" dirty="0">
                <a:solidFill>
                  <a:srgbClr val="43638E"/>
                </a:solidFill>
              </a:rPr>
              <a:t> Orbitals and Other Higher-Energy Orbitals</a:t>
            </a:r>
          </a:p>
        </p:txBody>
      </p:sp>
      <p:pic>
        <p:nvPicPr>
          <p:cNvPr id="6" name="Picture 3" descr="The boundary surfaces for the d orbitals are complex in nature. "/>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457200" y="2057400"/>
            <a:ext cx="8229600" cy="3055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6686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6.1	</a:t>
            </a:r>
            <a:r>
              <a:rPr lang="en-US" dirty="0">
                <a:solidFill>
                  <a:srgbClr val="B60000"/>
                </a:solidFill>
              </a:rPr>
              <a:t>The Nature of Light</a:t>
            </a:r>
            <a:r>
              <a:rPr lang="en-US" sz="1200" dirty="0">
                <a:solidFill>
                  <a:srgbClr val="B60000"/>
                </a:solidFill>
              </a:rPr>
              <a:t> 5</a:t>
            </a:r>
          </a:p>
        </p:txBody>
      </p:sp>
      <p:sp>
        <p:nvSpPr>
          <p:cNvPr id="3" name="Content Placeholder 2"/>
          <p:cNvSpPr>
            <a:spLocks noGrp="1"/>
          </p:cNvSpPr>
          <p:nvPr>
            <p:ph idx="1"/>
          </p:nvPr>
        </p:nvSpPr>
        <p:spPr/>
        <p:txBody>
          <a:bodyPr/>
          <a:lstStyle/>
          <a:p>
            <a:r>
              <a:rPr lang="en-US" dirty="0">
                <a:solidFill>
                  <a:srgbClr val="376092"/>
                </a:solidFill>
              </a:rPr>
              <a:t>Properties of Waves</a:t>
            </a:r>
          </a:p>
          <a:p>
            <a:pPr>
              <a:spcAft>
                <a:spcPts val="3400"/>
              </a:spcAft>
            </a:pPr>
            <a:r>
              <a:rPr lang="en-US" dirty="0"/>
              <a:t>The speed of light through a vacuum, </a:t>
            </a:r>
            <a:r>
              <a:rPr lang="en-US" i="1" dirty="0"/>
              <a:t>c, </a:t>
            </a:r>
            <a:r>
              <a:rPr lang="en-US" dirty="0"/>
              <a:t>is </a:t>
            </a:r>
          </a:p>
          <a:p>
            <a:pPr algn="ctr">
              <a:spcAft>
                <a:spcPts val="3300"/>
              </a:spcAft>
            </a:pPr>
            <a:r>
              <a:rPr lang="en-US" i="1" dirty="0"/>
              <a:t>c</a:t>
            </a:r>
            <a:r>
              <a:rPr lang="en-US" i="0" dirty="0">
                <a:latin typeface="+mj-lt"/>
              </a:rPr>
              <a:t> </a:t>
            </a:r>
            <a:r>
              <a:rPr lang="en-US" i="0" dirty="0">
                <a:latin typeface="+mj-lt"/>
                <a:ea typeface="Cambria Math" panose="02040503050406030204" pitchFamily="18" charset="0"/>
              </a:rPr>
              <a:t>= 2.99792458 × 10</a:t>
            </a:r>
            <a:r>
              <a:rPr lang="en-US" i="0" baseline="30000" dirty="0">
                <a:latin typeface="+mj-lt"/>
                <a:ea typeface="Cambria Math" panose="02040503050406030204" pitchFamily="18" charset="0"/>
              </a:rPr>
              <a:t>8</a:t>
            </a:r>
            <a:r>
              <a:rPr lang="en-US" dirty="0">
                <a:ea typeface="Cambria Math" panose="02040503050406030204" pitchFamily="18" charset="0"/>
              </a:rPr>
              <a:t> </a:t>
            </a:r>
            <a:r>
              <a:rPr lang="en-US" i="0" dirty="0">
                <a:latin typeface="+mj-lt"/>
                <a:ea typeface="Cambria Math" panose="02040503050406030204" pitchFamily="18" charset="0"/>
              </a:rPr>
              <a:t>m ∕s. </a:t>
            </a:r>
            <a:endParaRPr lang="en-US" dirty="0"/>
          </a:p>
          <a:p>
            <a:pPr>
              <a:spcAft>
                <a:spcPts val="500"/>
              </a:spcAft>
            </a:pPr>
            <a:r>
              <a:rPr lang="en-US" dirty="0"/>
              <a:t>The speed, wavelength, and frequency of a wave are related by the equation </a:t>
            </a:r>
          </a:p>
          <a:p>
            <a:pPr algn="ctr">
              <a:spcAft>
                <a:spcPts val="2800"/>
              </a:spcAft>
            </a:pPr>
            <a:r>
              <a:rPr lang="en-US" i="1" dirty="0"/>
              <a:t>c </a:t>
            </a:r>
            <a:r>
              <a:rPr lang="en-US" i="0" dirty="0">
                <a:latin typeface="+mj-lt"/>
                <a:ea typeface="Cambria Math" panose="02040503050406030204" pitchFamily="18" charset="0"/>
              </a:rPr>
              <a:t>= </a:t>
            </a:r>
            <a:r>
              <a:rPr lang="en-US" i="0" dirty="0" err="1">
                <a:latin typeface="+mj-lt"/>
                <a:ea typeface="Cambria Math" panose="02040503050406030204" pitchFamily="18" charset="0"/>
              </a:rPr>
              <a:t>λ</a:t>
            </a:r>
            <a:r>
              <a:rPr lang="en-US" i="1" dirty="0" err="1">
                <a:ea typeface="Cambria Math" panose="02040503050406030204" pitchFamily="18" charset="0"/>
              </a:rPr>
              <a:t>ν</a:t>
            </a:r>
            <a:endParaRPr lang="en-US" i="1" dirty="0">
              <a:solidFill>
                <a:prstClr val="black"/>
              </a:solidFill>
            </a:endParaRPr>
          </a:p>
          <a:p>
            <a:pPr>
              <a:spcAft>
                <a:spcPts val="3400"/>
              </a:spcAft>
            </a:pPr>
            <a:r>
              <a:rPr lang="en-US" dirty="0"/>
              <a:t>where </a:t>
            </a:r>
            <a:r>
              <a:rPr lang="en-US" i="0" dirty="0">
                <a:latin typeface="+mj-lt"/>
                <a:sym typeface="Symbol"/>
              </a:rPr>
              <a:t></a:t>
            </a:r>
            <a:r>
              <a:rPr lang="en-US" dirty="0"/>
              <a:t> and </a:t>
            </a:r>
            <a:r>
              <a:rPr lang="en-US" i="0" dirty="0">
                <a:latin typeface="+mj-lt"/>
                <a:ea typeface="Cambria Math" panose="02040503050406030204" pitchFamily="18" charset="0"/>
                <a:sym typeface="Symbol"/>
              </a:rPr>
              <a:t>ν</a:t>
            </a:r>
            <a:r>
              <a:rPr lang="en-US" dirty="0"/>
              <a:t> are expressed in meters (m) and reciprocal seconds </a:t>
            </a:r>
            <a:r>
              <a:rPr lang="en-US" i="0" dirty="0">
                <a:latin typeface="+mj-lt"/>
              </a:rPr>
              <a:t>(s</a:t>
            </a:r>
            <a:r>
              <a:rPr lang="en-US" i="0" baseline="30000" dirty="0">
                <a:latin typeface="+mj-lt"/>
                <a:ea typeface="Cambria Math" panose="02040503050406030204" pitchFamily="18" charset="0"/>
              </a:rPr>
              <a:t>−</a:t>
            </a:r>
            <a:r>
              <a:rPr lang="en-US" i="0" baseline="30000" dirty="0">
                <a:latin typeface="+mj-lt"/>
              </a:rPr>
              <a:t>1</a:t>
            </a:r>
            <a:r>
              <a:rPr lang="en-US" i="0" dirty="0">
                <a:latin typeface="+mj-lt"/>
              </a:rPr>
              <a:t>)</a:t>
            </a:r>
            <a:r>
              <a:rPr lang="en-US" dirty="0"/>
              <a:t>, respectively. </a:t>
            </a:r>
            <a:endParaRPr lang="en-US" dirty="0">
              <a:solidFill>
                <a:prstClr val="black"/>
              </a:solidFill>
            </a:endParaRPr>
          </a:p>
        </p:txBody>
      </p:sp>
    </p:spTree>
    <p:extLst>
      <p:ext uri="{BB962C8B-B14F-4D97-AF65-F5344CB8AC3E}">
        <p14:creationId xmlns:p14="http://schemas.microsoft.com/office/powerpoint/2010/main" val="26384568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6.7	</a:t>
            </a:r>
            <a:r>
              <a:rPr lang="en-US" dirty="0">
                <a:solidFill>
                  <a:srgbClr val="B60000"/>
                </a:solidFill>
              </a:rPr>
              <a:t>Atomic Orbitals</a:t>
            </a:r>
            <a:r>
              <a:rPr lang="en-US" sz="1200" dirty="0">
                <a:solidFill>
                  <a:srgbClr val="B60000"/>
                </a:solidFill>
              </a:rPr>
              <a:t> 9</a:t>
            </a:r>
            <a:endParaRPr lang="en-US" sz="1200" dirty="0"/>
          </a:p>
        </p:txBody>
      </p:sp>
      <p:sp>
        <p:nvSpPr>
          <p:cNvPr id="3" name="Content Placeholder 2"/>
          <p:cNvSpPr>
            <a:spLocks noGrp="1"/>
          </p:cNvSpPr>
          <p:nvPr>
            <p:ph idx="1"/>
          </p:nvPr>
        </p:nvSpPr>
        <p:spPr>
          <a:xfrm>
            <a:off x="228600" y="1143000"/>
            <a:ext cx="8686800" cy="5105400"/>
          </a:xfrm>
        </p:spPr>
        <p:txBody>
          <a:bodyPr/>
          <a:lstStyle/>
          <a:p>
            <a:r>
              <a:rPr lang="en-US" i="1" dirty="0">
                <a:solidFill>
                  <a:srgbClr val="43638E"/>
                </a:solidFill>
              </a:rPr>
              <a:t>d</a:t>
            </a:r>
            <a:r>
              <a:rPr lang="en-US" dirty="0">
                <a:solidFill>
                  <a:srgbClr val="43638E"/>
                </a:solidFill>
              </a:rPr>
              <a:t> Orbitals and Other Higher-Energy Orbitals</a:t>
            </a:r>
          </a:p>
          <a:p>
            <a:pPr>
              <a:spcAft>
                <a:spcPts val="3300"/>
              </a:spcAft>
            </a:pPr>
            <a:r>
              <a:rPr lang="en-US" dirty="0"/>
              <a:t>All the 3</a:t>
            </a:r>
            <a:r>
              <a:rPr lang="en-US" i="1" dirty="0"/>
              <a:t>d </a:t>
            </a:r>
            <a:r>
              <a:rPr lang="en-US" dirty="0"/>
              <a:t>orbitals in an atom are identical in energy and are labeled with subscripts denoting their orientation with respect to the </a:t>
            </a:r>
            <a:r>
              <a:rPr lang="en-US" i="1" dirty="0"/>
              <a:t>x, y, </a:t>
            </a:r>
            <a:r>
              <a:rPr lang="en-US" dirty="0"/>
              <a:t>and </a:t>
            </a:r>
            <a:r>
              <a:rPr lang="en-US" i="1" dirty="0"/>
              <a:t>z </a:t>
            </a:r>
            <a:r>
              <a:rPr lang="en-US" dirty="0"/>
              <a:t>axes and to the planes defined by them. </a:t>
            </a:r>
          </a:p>
          <a:p>
            <a:pPr>
              <a:spcAft>
                <a:spcPts val="2800"/>
              </a:spcAft>
            </a:pPr>
            <a:r>
              <a:rPr lang="en-US" dirty="0"/>
              <a:t>The </a:t>
            </a:r>
            <a:r>
              <a:rPr lang="en-US" i="1" dirty="0"/>
              <a:t>d </a:t>
            </a:r>
            <a:r>
              <a:rPr lang="en-US" dirty="0"/>
              <a:t>orbitals that have higher principal quantum numbers (4</a:t>
            </a:r>
            <a:r>
              <a:rPr lang="en-US" i="1" dirty="0"/>
              <a:t>d, </a:t>
            </a:r>
            <a:r>
              <a:rPr lang="en-US" dirty="0"/>
              <a:t>5</a:t>
            </a:r>
            <a:r>
              <a:rPr lang="en-US" i="1" dirty="0"/>
              <a:t>d, </a:t>
            </a:r>
            <a:r>
              <a:rPr lang="en-US" dirty="0"/>
              <a:t>etc.) have shapes similar to those shown for the 3</a:t>
            </a:r>
            <a:r>
              <a:rPr lang="en-US" i="1" dirty="0"/>
              <a:t>d </a:t>
            </a:r>
            <a:r>
              <a:rPr lang="en-US" dirty="0"/>
              <a:t>orbitals .</a:t>
            </a:r>
            <a:endParaRPr lang="en-US" dirty="0">
              <a:solidFill>
                <a:prstClr val="black"/>
              </a:solidFill>
            </a:endParaRPr>
          </a:p>
        </p:txBody>
      </p:sp>
    </p:spTree>
    <p:extLst>
      <p:ext uri="{BB962C8B-B14F-4D97-AF65-F5344CB8AC3E}">
        <p14:creationId xmlns:p14="http://schemas.microsoft.com/office/powerpoint/2010/main" val="8111192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1</a:t>
            </a:r>
            <a:endParaRPr lang="en-US" sz="1200" dirty="0"/>
          </a:p>
        </p:txBody>
      </p:sp>
      <p:sp>
        <p:nvSpPr>
          <p:cNvPr id="3" name="Content Placeholder 2"/>
          <p:cNvSpPr>
            <a:spLocks noGrp="1"/>
          </p:cNvSpPr>
          <p:nvPr>
            <p:ph idx="1"/>
          </p:nvPr>
        </p:nvSpPr>
        <p:spPr>
          <a:xfrm>
            <a:off x="228600" y="1143000"/>
            <a:ext cx="8763000" cy="4419600"/>
          </a:xfrm>
        </p:spPr>
        <p:txBody>
          <a:bodyPr/>
          <a:lstStyle/>
          <a:p>
            <a:r>
              <a:rPr lang="en-US" dirty="0">
                <a:solidFill>
                  <a:srgbClr val="43638E"/>
                </a:solidFill>
              </a:rPr>
              <a:t>Energies of Atomic Orbitals in Many-Electron Systems</a:t>
            </a:r>
          </a:p>
          <a:p>
            <a:r>
              <a:rPr lang="en-US" dirty="0"/>
              <a:t>The hydrogen atom is a particularly simple system because it contains only one electron. </a:t>
            </a:r>
          </a:p>
          <a:p>
            <a:r>
              <a:rPr lang="en-US" dirty="0"/>
              <a:t>The electron may reside in the 1</a:t>
            </a:r>
            <a:r>
              <a:rPr lang="en-US" i="1" dirty="0"/>
              <a:t>s </a:t>
            </a:r>
            <a:r>
              <a:rPr lang="en-US" dirty="0"/>
              <a:t>orbital (the </a:t>
            </a:r>
            <a:r>
              <a:rPr lang="en-US" i="1" dirty="0"/>
              <a:t>ground state</a:t>
            </a:r>
            <a:r>
              <a:rPr lang="en-US" dirty="0"/>
              <a:t>), or it may be found in some higher-energy orbital (an </a:t>
            </a:r>
            <a:r>
              <a:rPr lang="en-US" i="1" dirty="0"/>
              <a:t>excited state</a:t>
            </a:r>
            <a:r>
              <a:rPr lang="en-US" dirty="0"/>
              <a:t>). </a:t>
            </a:r>
          </a:p>
          <a:p>
            <a:r>
              <a:rPr lang="en-US" dirty="0"/>
              <a:t>With many-electron systems, we need to know the ground-state </a:t>
            </a:r>
            <a:r>
              <a:rPr lang="en-US" b="1" i="1" dirty="0"/>
              <a:t>electron configuration</a:t>
            </a:r>
            <a:r>
              <a:rPr lang="en-US" dirty="0"/>
              <a:t>—that is, how the electrons are distributed in the various atomic orbitals. </a:t>
            </a:r>
          </a:p>
        </p:txBody>
      </p:sp>
    </p:spTree>
    <p:extLst>
      <p:ext uri="{BB962C8B-B14F-4D97-AF65-F5344CB8AC3E}">
        <p14:creationId xmlns:p14="http://schemas.microsoft.com/office/powerpoint/2010/main" val="7331791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2</a:t>
            </a:r>
            <a:endParaRPr lang="en-US" sz="1200" dirty="0"/>
          </a:p>
        </p:txBody>
      </p:sp>
      <p:sp>
        <p:nvSpPr>
          <p:cNvPr id="3" name="Content Placeholder 2"/>
          <p:cNvSpPr>
            <a:spLocks noGrp="1"/>
          </p:cNvSpPr>
          <p:nvPr>
            <p:ph idx="1"/>
          </p:nvPr>
        </p:nvSpPr>
        <p:spPr>
          <a:xfrm>
            <a:off x="228600" y="1143000"/>
            <a:ext cx="8763000" cy="3352800"/>
          </a:xfrm>
        </p:spPr>
        <p:txBody>
          <a:bodyPr/>
          <a:lstStyle/>
          <a:p>
            <a:r>
              <a:rPr lang="en-US" dirty="0">
                <a:solidFill>
                  <a:srgbClr val="43638E"/>
                </a:solidFill>
              </a:rPr>
              <a:t>Energies of Atomic Orbitals in Many-Electron Systems</a:t>
            </a:r>
          </a:p>
          <a:p>
            <a:pPr>
              <a:spcAft>
                <a:spcPts val="3300"/>
              </a:spcAft>
            </a:pPr>
            <a:r>
              <a:rPr lang="en-US" dirty="0">
                <a:solidFill>
                  <a:prstClr val="black"/>
                </a:solidFill>
              </a:rPr>
              <a:t>To do this, we need to know the relative energies of atomic orbitals in a many-electron system, which differ from those in a one-electron system such as hydrogen. </a:t>
            </a:r>
          </a:p>
          <a:p>
            <a:r>
              <a:rPr lang="en-US" dirty="0">
                <a:solidFill>
                  <a:prstClr val="black"/>
                </a:solidFill>
              </a:rPr>
              <a:t>In many-electron atoms, electrostatic interactions cause the energies of the orbitals in a shell to </a:t>
            </a:r>
            <a:r>
              <a:rPr lang="en-US" i="1" dirty="0">
                <a:solidFill>
                  <a:prstClr val="black"/>
                </a:solidFill>
              </a:rPr>
              <a:t>split</a:t>
            </a:r>
            <a:r>
              <a:rPr lang="en-US" dirty="0">
                <a:solidFill>
                  <a:prstClr val="black"/>
                </a:solidFill>
              </a:rPr>
              <a:t>.</a:t>
            </a:r>
          </a:p>
        </p:txBody>
      </p:sp>
    </p:spTree>
    <p:extLst>
      <p:ext uri="{BB962C8B-B14F-4D97-AF65-F5344CB8AC3E}">
        <p14:creationId xmlns:p14="http://schemas.microsoft.com/office/powerpoint/2010/main" val="7792210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3</a:t>
            </a:r>
            <a:endParaRPr lang="en-US" sz="1200" dirty="0"/>
          </a:p>
        </p:txBody>
      </p:sp>
      <p:pic>
        <p:nvPicPr>
          <p:cNvPr id="5" name="Picture 2" descr="The orbital energy levels in many-electron atoms is illustrated. For a given value of n, orbital energy increases with the value of l."/>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304476" y="685800"/>
            <a:ext cx="4535048" cy="585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95609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4</a:t>
            </a:r>
            <a:endParaRPr lang="en-US" sz="1200"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1143000"/>
                <a:ext cx="8763000" cy="3886200"/>
              </a:xfrm>
            </p:spPr>
            <p:txBody>
              <a:bodyPr/>
              <a:lstStyle/>
              <a:p>
                <a:r>
                  <a:rPr lang="en-US" dirty="0">
                    <a:solidFill>
                      <a:srgbClr val="43638E"/>
                    </a:solidFill>
                  </a:rPr>
                  <a:t>The Pauli Exclusion Principle</a:t>
                </a:r>
              </a:p>
              <a:p>
                <a:r>
                  <a:rPr lang="en-US" dirty="0"/>
                  <a:t>According to the </a:t>
                </a:r>
                <a:r>
                  <a:rPr lang="en-US" b="1" i="1" dirty="0"/>
                  <a:t>Pauli</a:t>
                </a:r>
                <a:r>
                  <a:rPr lang="en-US" dirty="0"/>
                  <a:t> </a:t>
                </a:r>
                <a:r>
                  <a:rPr lang="en-US" b="1" i="1" dirty="0"/>
                  <a:t>exclusion principle, </a:t>
                </a:r>
                <a:r>
                  <a:rPr lang="en-US" dirty="0"/>
                  <a:t>no two electrons in the same atom can have the same four quantum numbers. </a:t>
                </a:r>
              </a:p>
              <a:p>
                <a:r>
                  <a:rPr lang="en-US" dirty="0"/>
                  <a:t>If two electrons in an atom have the same </a:t>
                </a:r>
                <a:r>
                  <a:rPr lang="en-US" i="1" dirty="0"/>
                  <a:t>n, </a:t>
                </a:r>
                <a:r>
                  <a:rPr lang="en-US" i="1" dirty="0">
                    <a:latin typeface="Times New Roman" pitchFamily="18" charset="0"/>
                    <a:cs typeface="Times New Roman" pitchFamily="18" charset="0"/>
                  </a:rPr>
                  <a:t>l</a:t>
                </a:r>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𝑙</m:t>
                        </m:r>
                      </m:sub>
                    </m:sSub>
                  </m:oMath>
                </a14:m>
                <a:r>
                  <a:rPr lang="en-US" dirty="0"/>
                  <a:t> values (meaning that they occupy the same </a:t>
                </a:r>
                <a:r>
                  <a:rPr lang="en-US" i="1" dirty="0"/>
                  <a:t>orbital</a:t>
                </a:r>
                <a:r>
                  <a:rPr lang="en-US" dirty="0"/>
                  <a:t>), then they must have different values of </a:t>
                </a:r>
                <a:r>
                  <a:rPr lang="en-US" i="1" dirty="0">
                    <a:latin typeface="+mj-lt"/>
                  </a:rPr>
                  <a:t>m</a:t>
                </a:r>
                <a:r>
                  <a:rPr lang="en-US" i="1" baseline="-25000" dirty="0">
                    <a:latin typeface="+mj-lt"/>
                  </a:rPr>
                  <a:t>s</a:t>
                </a:r>
                <a:r>
                  <a:rPr lang="en-US" i="1" dirty="0"/>
                  <a:t>; </a:t>
                </a:r>
                <a:r>
                  <a:rPr lang="en-US" dirty="0"/>
                  <a:t>that is, one must have </a:t>
                </a:r>
                <a:r>
                  <a:rPr lang="en-US" i="1" dirty="0">
                    <a:latin typeface="+mj-lt"/>
                  </a:rPr>
                  <a:t>m</a:t>
                </a:r>
                <a:r>
                  <a:rPr lang="en-US" i="1" baseline="-25000" dirty="0">
                    <a:latin typeface="+mj-lt"/>
                  </a:rPr>
                  <a:t>s</a:t>
                </a:r>
                <a:r>
                  <a:rPr lang="en-US" i="0" dirty="0">
                    <a:latin typeface="+mj-lt"/>
                  </a:rPr>
                  <a:t>= –1/2</a:t>
                </a:r>
                <a:r>
                  <a:rPr lang="en-US" dirty="0"/>
                  <a:t> and the other must have </a:t>
                </a:r>
                <a:r>
                  <a:rPr lang="en-US" i="1" dirty="0">
                    <a:latin typeface="+mj-lt"/>
                  </a:rPr>
                  <a:t>m</a:t>
                </a:r>
                <a:r>
                  <a:rPr lang="en-US" i="1" baseline="-25000" dirty="0">
                    <a:latin typeface="+mj-lt"/>
                  </a:rPr>
                  <a:t>s</a:t>
                </a:r>
                <a:r>
                  <a:rPr lang="en-US" i="0" baseline="-25000" dirty="0">
                    <a:latin typeface="+mj-lt"/>
                  </a:rPr>
                  <a:t> </a:t>
                </a:r>
                <a:r>
                  <a:rPr lang="en-US" i="0" dirty="0">
                    <a:latin typeface="+mj-lt"/>
                  </a:rPr>
                  <a:t>= +1/2</a:t>
                </a:r>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1143000"/>
                <a:ext cx="8763000" cy="3886200"/>
              </a:xfrm>
              <a:blipFill>
                <a:blip r:embed="rId2"/>
                <a:stretch>
                  <a:fillRect l="-1461" t="-1570" r="-2296" b="-2512"/>
                </a:stretch>
              </a:blipFill>
            </p:spPr>
            <p:txBody>
              <a:bodyPr/>
              <a:lstStyle/>
              <a:p>
                <a:r>
                  <a:rPr lang="en-IN">
                    <a:noFill/>
                  </a:rPr>
                  <a:t> </a:t>
                </a:r>
              </a:p>
            </p:txBody>
          </p:sp>
        </mc:Fallback>
      </mc:AlternateContent>
    </p:spTree>
    <p:extLst>
      <p:ext uri="{BB962C8B-B14F-4D97-AF65-F5344CB8AC3E}">
        <p14:creationId xmlns:p14="http://schemas.microsoft.com/office/powerpoint/2010/main" val="18152341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5</a:t>
            </a:r>
            <a:endParaRPr lang="en-US" sz="1200" dirty="0"/>
          </a:p>
        </p:txBody>
      </p:sp>
      <p:sp>
        <p:nvSpPr>
          <p:cNvPr id="3" name="Content Placeholder 2"/>
          <p:cNvSpPr>
            <a:spLocks noGrp="1"/>
          </p:cNvSpPr>
          <p:nvPr>
            <p:ph idx="1"/>
          </p:nvPr>
        </p:nvSpPr>
        <p:spPr>
          <a:xfrm>
            <a:off x="228600" y="1143000"/>
            <a:ext cx="8763000" cy="3733800"/>
          </a:xfrm>
        </p:spPr>
        <p:txBody>
          <a:bodyPr/>
          <a:lstStyle/>
          <a:p>
            <a:r>
              <a:rPr lang="en-US" dirty="0">
                <a:solidFill>
                  <a:srgbClr val="43638E"/>
                </a:solidFill>
              </a:rPr>
              <a:t>The Pauli Exclusion Principle</a:t>
            </a:r>
          </a:p>
          <a:p>
            <a:pPr>
              <a:spcAft>
                <a:spcPts val="3300"/>
              </a:spcAft>
            </a:pPr>
            <a:r>
              <a:rPr lang="en-US" dirty="0"/>
              <a:t>Because there are only two possible values for </a:t>
            </a:r>
            <a:r>
              <a:rPr lang="en-US" i="1" dirty="0">
                <a:latin typeface="+mj-lt"/>
              </a:rPr>
              <a:t>m</a:t>
            </a:r>
            <a:r>
              <a:rPr lang="en-US" i="1" baseline="-25000" dirty="0">
                <a:latin typeface="+mj-lt"/>
              </a:rPr>
              <a:t>s </a:t>
            </a:r>
            <a:r>
              <a:rPr lang="en-US" i="1" dirty="0"/>
              <a:t>, </a:t>
            </a:r>
            <a:r>
              <a:rPr lang="en-US" dirty="0"/>
              <a:t>and no two electrons in the same orbital may have the same value for </a:t>
            </a:r>
            <a:r>
              <a:rPr lang="en-US" i="1" dirty="0">
                <a:latin typeface="+mj-lt"/>
              </a:rPr>
              <a:t>m</a:t>
            </a:r>
            <a:r>
              <a:rPr lang="en-US" i="1" baseline="-25000" dirty="0">
                <a:latin typeface="+mj-lt"/>
              </a:rPr>
              <a:t>s </a:t>
            </a:r>
            <a:r>
              <a:rPr lang="en-US" i="1" dirty="0"/>
              <a:t>, </a:t>
            </a:r>
            <a:r>
              <a:rPr lang="en-US" dirty="0"/>
              <a:t>a maximum of </a:t>
            </a:r>
            <a:r>
              <a:rPr lang="en-US" i="1" dirty="0"/>
              <a:t>two </a:t>
            </a:r>
            <a:r>
              <a:rPr lang="en-US" dirty="0"/>
              <a:t>electrons may occupy an atomic orbital, and these two electrons must have opposite spins. </a:t>
            </a:r>
          </a:p>
          <a:p>
            <a:pPr>
              <a:spcAft>
                <a:spcPts val="2800"/>
              </a:spcAft>
            </a:pPr>
            <a:r>
              <a:rPr lang="en-US" dirty="0"/>
              <a:t>Two electrons in the same orbital with opposite spins are said to have </a:t>
            </a:r>
            <a:r>
              <a:rPr lang="en-US" i="1" dirty="0"/>
              <a:t>paired spins.</a:t>
            </a:r>
            <a:endParaRPr lang="en-US" dirty="0">
              <a:solidFill>
                <a:prstClr val="black"/>
              </a:solidFill>
            </a:endParaRPr>
          </a:p>
        </p:txBody>
      </p:sp>
    </p:spTree>
    <p:extLst>
      <p:ext uri="{BB962C8B-B14F-4D97-AF65-F5344CB8AC3E}">
        <p14:creationId xmlns:p14="http://schemas.microsoft.com/office/powerpoint/2010/main" val="23730752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6</a:t>
            </a:r>
            <a:endParaRPr lang="en-US" sz="1200" dirty="0"/>
          </a:p>
        </p:txBody>
      </p:sp>
      <p:sp>
        <p:nvSpPr>
          <p:cNvPr id="3" name="Content Placeholder 2"/>
          <p:cNvSpPr>
            <a:spLocks noGrp="1"/>
          </p:cNvSpPr>
          <p:nvPr>
            <p:ph idx="1"/>
          </p:nvPr>
        </p:nvSpPr>
        <p:spPr/>
        <p:txBody>
          <a:bodyPr/>
          <a:lstStyle/>
          <a:p>
            <a:r>
              <a:rPr lang="en-US" dirty="0">
                <a:solidFill>
                  <a:srgbClr val="43638E"/>
                </a:solidFill>
              </a:rPr>
              <a:t>The Pauli Exclusion Principle</a:t>
            </a:r>
          </a:p>
          <a:p>
            <a:r>
              <a:rPr lang="en-US" dirty="0">
                <a:solidFill>
                  <a:prstClr val="black"/>
                </a:solidFill>
              </a:rPr>
              <a:t>Orbital Notation and Orbital Diagrams</a:t>
            </a:r>
          </a:p>
        </p:txBody>
      </p:sp>
      <p:pic>
        <p:nvPicPr>
          <p:cNvPr id="12" name="Picture 3" descr="Orbital notation contains the principle quantum number, the angular momentum quantum number, and the number of electrons in the orbital or subshell."/>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57200" y="2703639"/>
            <a:ext cx="8229600" cy="1639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4" descr="For hydrogen, the 1s orbital contains one electron which can be noted as an upward facing arrow within a box."/>
          <p:cNvPicPr>
            <a:picLocks noGrp="1" noChangeAspect="1" noChangeArrowheads="1"/>
          </p:cNvPicPr>
          <p:nvPr>
            <p:ph idx="11"/>
          </p:nvPr>
        </p:nvPicPr>
        <p:blipFill>
          <a:blip r:embed="rId3">
            <a:extLst>
              <a:ext uri="{28A0092B-C50C-407E-A947-70E740481C1C}">
                <a14:useLocalDpi xmlns:a14="http://schemas.microsoft.com/office/drawing/2010/main" val="0"/>
              </a:ext>
            </a:extLst>
          </a:blip>
          <a:srcRect/>
          <a:stretch>
            <a:fillRect/>
          </a:stretch>
        </p:blipFill>
        <p:spPr bwMode="auto">
          <a:xfrm>
            <a:off x="2209800" y="5029200"/>
            <a:ext cx="161910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5" descr="For the helium atom, the two electrons filling the 1s2 orbital can be noted with an upward and downward arrow within a box."/>
          <p:cNvPicPr>
            <a:picLocks noGrp="1" noChangeAspect="1" noChangeArrowheads="1"/>
          </p:cNvPicPr>
          <p:nvPr>
            <p:ph idx="12"/>
          </p:nvPr>
        </p:nvPicPr>
        <p:blipFill>
          <a:blip r:embed="rId4">
            <a:extLst>
              <a:ext uri="{28A0092B-C50C-407E-A947-70E740481C1C}">
                <a14:useLocalDpi xmlns:a14="http://schemas.microsoft.com/office/drawing/2010/main" val="0"/>
              </a:ext>
            </a:extLst>
          </a:blip>
          <a:srcRect/>
          <a:stretch>
            <a:fillRect/>
          </a:stretch>
        </p:blipFill>
        <p:spPr bwMode="auto">
          <a:xfrm>
            <a:off x="5377689" y="5120640"/>
            <a:ext cx="1766422"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37507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7</a:t>
            </a:r>
            <a:endParaRPr lang="en-US" sz="1200" dirty="0"/>
          </a:p>
        </p:txBody>
      </p:sp>
      <p:sp>
        <p:nvSpPr>
          <p:cNvPr id="3" name="Content Placeholder 2"/>
          <p:cNvSpPr>
            <a:spLocks noGrp="1"/>
          </p:cNvSpPr>
          <p:nvPr>
            <p:ph idx="1"/>
          </p:nvPr>
        </p:nvSpPr>
        <p:spPr>
          <a:xfrm>
            <a:off x="228600" y="1143000"/>
            <a:ext cx="8763000" cy="4419600"/>
          </a:xfrm>
        </p:spPr>
        <p:txBody>
          <a:bodyPr/>
          <a:lstStyle/>
          <a:p>
            <a:r>
              <a:rPr lang="en-US" dirty="0">
                <a:solidFill>
                  <a:srgbClr val="43638E"/>
                </a:solidFill>
              </a:rPr>
              <a:t>The Aufbau Principle</a:t>
            </a:r>
          </a:p>
          <a:p>
            <a:r>
              <a:rPr lang="en-US" dirty="0"/>
              <a:t>We can continue the process of writing electron configurations for elements based on the order of orbital energies and the Pauli exclusion principle. </a:t>
            </a:r>
          </a:p>
          <a:p>
            <a:r>
              <a:rPr lang="en-US" dirty="0"/>
              <a:t>This process is based on the </a:t>
            </a:r>
            <a:r>
              <a:rPr lang="en-US" b="1" i="1" dirty="0"/>
              <a:t>Aufbau principle, </a:t>
            </a:r>
            <a:r>
              <a:rPr lang="en-US" dirty="0"/>
              <a:t>which makes it possible to “build” the periodic table of the elements and determine their electron configurations by steps. </a:t>
            </a:r>
          </a:p>
          <a:p>
            <a:r>
              <a:rPr lang="en-US" dirty="0"/>
              <a:t>Each step involves adding one proton to the nucleus and one electron to the appropriate atomic orbital. </a:t>
            </a:r>
          </a:p>
        </p:txBody>
      </p:sp>
    </p:spTree>
    <p:extLst>
      <p:ext uri="{BB962C8B-B14F-4D97-AF65-F5344CB8AC3E}">
        <p14:creationId xmlns:p14="http://schemas.microsoft.com/office/powerpoint/2010/main" val="2369185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8</a:t>
            </a:r>
            <a:endParaRPr lang="en-US" sz="1200" dirty="0"/>
          </a:p>
        </p:txBody>
      </p:sp>
      <p:sp>
        <p:nvSpPr>
          <p:cNvPr id="3" name="Content Placeholder 2"/>
          <p:cNvSpPr>
            <a:spLocks noGrp="1"/>
          </p:cNvSpPr>
          <p:nvPr>
            <p:ph idx="1"/>
          </p:nvPr>
        </p:nvSpPr>
        <p:spPr/>
        <p:txBody>
          <a:bodyPr/>
          <a:lstStyle/>
          <a:p>
            <a:r>
              <a:rPr lang="en-US" dirty="0">
                <a:solidFill>
                  <a:srgbClr val="43638E"/>
                </a:solidFill>
              </a:rPr>
              <a:t>The Aufbau Principle</a:t>
            </a:r>
          </a:p>
        </p:txBody>
      </p:sp>
      <p:pic>
        <p:nvPicPr>
          <p:cNvPr id="15" name="Picture 3" descr="The lithium atom can be represented by an upward facing arrow and downward occupying the 1s shell and an upward facing arrow in the 2s shell."/>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2791797" y="1663700"/>
            <a:ext cx="3186332"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a:spLocks noGrp="1"/>
          </p:cNvSpPr>
          <p:nvPr>
            <p:ph idx="11"/>
          </p:nvPr>
        </p:nvSpPr>
        <p:spPr>
          <a:xfrm>
            <a:off x="7360920" y="2075180"/>
            <a:ext cx="1554480" cy="548640"/>
          </a:xfrm>
        </p:spPr>
        <p:txBody>
          <a:bodyPr/>
          <a:lstStyle/>
          <a:p>
            <a:r>
              <a:rPr lang="en-US" i="0" dirty="0">
                <a:latin typeface="+mj-lt"/>
              </a:rPr>
              <a:t>1</a:t>
            </a:r>
            <a:r>
              <a:rPr lang="en-US" i="1" dirty="0">
                <a:latin typeface="+mj-lt"/>
              </a:rPr>
              <a:t>s</a:t>
            </a:r>
            <a:r>
              <a:rPr lang="en-US" i="0" baseline="30000" dirty="0">
                <a:latin typeface="+mj-lt"/>
              </a:rPr>
              <a:t>2</a:t>
            </a:r>
            <a:r>
              <a:rPr lang="en-US" i="0" dirty="0">
                <a:latin typeface="+mj-lt"/>
              </a:rPr>
              <a:t>2</a:t>
            </a:r>
            <a:r>
              <a:rPr lang="en-US" i="1" dirty="0">
                <a:latin typeface="+mj-lt"/>
              </a:rPr>
              <a:t>s</a:t>
            </a:r>
            <a:r>
              <a:rPr lang="en-US" i="0" baseline="30000" dirty="0"/>
              <a:t>1</a:t>
            </a:r>
            <a:endParaRPr lang="en-US" baseline="30000" dirty="0"/>
          </a:p>
        </p:txBody>
      </p:sp>
      <p:pic>
        <p:nvPicPr>
          <p:cNvPr id="16" name="Picture 5" descr="The beryllium electron diagram has an upward and downward facing arrow in the 1s orbital and an upward and downward facing arrow in the 2s orbital."/>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2724892" y="3266440"/>
            <a:ext cx="332014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6"/>
          <p:cNvSpPr>
            <a:spLocks noGrp="1"/>
          </p:cNvSpPr>
          <p:nvPr>
            <p:ph idx="13"/>
          </p:nvPr>
        </p:nvSpPr>
        <p:spPr>
          <a:xfrm>
            <a:off x="7360920" y="3677920"/>
            <a:ext cx="1554480" cy="548640"/>
          </a:xfrm>
        </p:spPr>
        <p:txBody>
          <a:bodyPr/>
          <a:lstStyle/>
          <a:p>
            <a:r>
              <a:rPr lang="en-US" dirty="0"/>
              <a:t>1</a:t>
            </a:r>
            <a:r>
              <a:rPr lang="en-US" i="1" dirty="0"/>
              <a:t>s</a:t>
            </a:r>
            <a:r>
              <a:rPr lang="en-US" baseline="30000" dirty="0"/>
              <a:t>2</a:t>
            </a:r>
            <a:r>
              <a:rPr lang="en-US" dirty="0"/>
              <a:t>2</a:t>
            </a:r>
            <a:r>
              <a:rPr lang="en-US" i="1" dirty="0"/>
              <a:t>s</a:t>
            </a:r>
            <a:r>
              <a:rPr lang="en-US" baseline="30000" dirty="0"/>
              <a:t>2</a:t>
            </a:r>
          </a:p>
        </p:txBody>
      </p:sp>
      <p:pic>
        <p:nvPicPr>
          <p:cNvPr id="17" name="Picture 7" descr="Boron can be represented by filled 1s and 2s orbitals. The remaining electron occupies one box of the 2p orbital with an upward arrow. "/>
          <p:cNvPicPr>
            <a:picLocks noGrp="1" noChangeAspect="1" noChangeArrowheads="1"/>
          </p:cNvPicPr>
          <p:nvPr>
            <p:ph idx="14"/>
          </p:nvPr>
        </p:nvPicPr>
        <p:blipFill>
          <a:blip r:embed="rId4">
            <a:extLst>
              <a:ext uri="{28A0092B-C50C-407E-A947-70E740481C1C}">
                <a14:useLocalDpi xmlns:a14="http://schemas.microsoft.com/office/drawing/2010/main" val="0"/>
              </a:ext>
            </a:extLst>
          </a:blip>
          <a:srcRect/>
          <a:stretch>
            <a:fillRect/>
          </a:stretch>
        </p:blipFill>
        <p:spPr bwMode="auto">
          <a:xfrm>
            <a:off x="1600200" y="4876800"/>
            <a:ext cx="5569527"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Content Placeholder 8"/>
          <p:cNvSpPr>
            <a:spLocks noGrp="1"/>
          </p:cNvSpPr>
          <p:nvPr>
            <p:ph idx="15"/>
          </p:nvPr>
        </p:nvSpPr>
        <p:spPr>
          <a:xfrm>
            <a:off x="7360920" y="5288280"/>
            <a:ext cx="1554480" cy="548640"/>
          </a:xfrm>
        </p:spPr>
        <p:txBody>
          <a:bodyPr/>
          <a:lstStyle/>
          <a:p>
            <a:r>
              <a:rPr lang="en-US" dirty="0"/>
              <a:t>1</a:t>
            </a:r>
            <a:r>
              <a:rPr lang="en-US" i="1" dirty="0"/>
              <a:t>s</a:t>
            </a:r>
            <a:r>
              <a:rPr lang="en-US" baseline="30000" dirty="0"/>
              <a:t>2</a:t>
            </a:r>
            <a:r>
              <a:rPr lang="en-US" dirty="0"/>
              <a:t>2</a:t>
            </a:r>
            <a:r>
              <a:rPr lang="en-US" i="1" dirty="0"/>
              <a:t>s</a:t>
            </a:r>
            <a:r>
              <a:rPr lang="en-US" baseline="30000" dirty="0"/>
              <a:t>2</a:t>
            </a:r>
            <a:r>
              <a:rPr lang="en-US" dirty="0"/>
              <a:t>2</a:t>
            </a:r>
            <a:r>
              <a:rPr lang="en-US" i="1" dirty="0"/>
              <a:t>p</a:t>
            </a:r>
            <a:r>
              <a:rPr lang="en-US" baseline="30000" dirty="0"/>
              <a:t>1</a:t>
            </a:r>
          </a:p>
        </p:txBody>
      </p:sp>
    </p:spTree>
    <p:extLst>
      <p:ext uri="{BB962C8B-B14F-4D97-AF65-F5344CB8AC3E}">
        <p14:creationId xmlns:p14="http://schemas.microsoft.com/office/powerpoint/2010/main" val="40222544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9</a:t>
            </a:r>
            <a:endParaRPr lang="en-US" sz="1200" dirty="0"/>
          </a:p>
        </p:txBody>
      </p:sp>
      <p:sp>
        <p:nvSpPr>
          <p:cNvPr id="3" name="Content Placeholder 2"/>
          <p:cNvSpPr>
            <a:spLocks noGrp="1"/>
          </p:cNvSpPr>
          <p:nvPr>
            <p:ph idx="1"/>
          </p:nvPr>
        </p:nvSpPr>
        <p:spPr>
          <a:xfrm>
            <a:off x="228600" y="1143000"/>
            <a:ext cx="8686800" cy="1905000"/>
          </a:xfrm>
        </p:spPr>
        <p:txBody>
          <a:bodyPr/>
          <a:lstStyle/>
          <a:p>
            <a:r>
              <a:rPr lang="en-US" dirty="0">
                <a:solidFill>
                  <a:srgbClr val="43638E"/>
                </a:solidFill>
              </a:rPr>
              <a:t>Hund’s Rule</a:t>
            </a:r>
          </a:p>
          <a:p>
            <a:r>
              <a:rPr lang="en-US" dirty="0"/>
              <a:t>According to </a:t>
            </a:r>
            <a:r>
              <a:rPr lang="en-US" b="1" i="1" dirty="0"/>
              <a:t>Hund’s</a:t>
            </a:r>
            <a:r>
              <a:rPr lang="en-US" dirty="0"/>
              <a:t> </a:t>
            </a:r>
            <a:r>
              <a:rPr lang="en-US" b="1" i="1" dirty="0"/>
              <a:t>rule, </a:t>
            </a:r>
            <a:r>
              <a:rPr lang="en-US" dirty="0"/>
              <a:t>the most stable arrangement of electrons in orbitals of equal energy is the one in which the number of electrons with the same spin is maximized.</a:t>
            </a:r>
          </a:p>
        </p:txBody>
      </p:sp>
      <p:pic>
        <p:nvPicPr>
          <p:cNvPr id="13" name="Picture 3" descr="Hund's rule dictates that two upward arrows, one each are assigned to the boxes contained within the 2p orbital."/>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1514474" y="3362389"/>
            <a:ext cx="5212080" cy="124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4"/>
          <p:cNvSpPr>
            <a:spLocks noGrp="1"/>
          </p:cNvSpPr>
          <p:nvPr>
            <p:ph idx="11"/>
          </p:nvPr>
        </p:nvSpPr>
        <p:spPr>
          <a:xfrm>
            <a:off x="7040880" y="3505200"/>
            <a:ext cx="1645920" cy="548640"/>
          </a:xfrm>
        </p:spPr>
        <p:txBody>
          <a:bodyPr/>
          <a:lstStyle/>
          <a:p>
            <a:r>
              <a:rPr lang="en-US" dirty="0"/>
              <a:t>1</a:t>
            </a:r>
            <a:r>
              <a:rPr lang="en-US" i="1" dirty="0"/>
              <a:t>s</a:t>
            </a:r>
            <a:r>
              <a:rPr lang="en-US" baseline="30000" dirty="0"/>
              <a:t>2</a:t>
            </a:r>
            <a:r>
              <a:rPr lang="en-US" dirty="0"/>
              <a:t>2</a:t>
            </a:r>
            <a:r>
              <a:rPr lang="en-US" i="1" dirty="0"/>
              <a:t>s</a:t>
            </a:r>
            <a:r>
              <a:rPr lang="en-US" baseline="30000" dirty="0"/>
              <a:t>2</a:t>
            </a:r>
            <a:r>
              <a:rPr lang="en-US" dirty="0"/>
              <a:t>2</a:t>
            </a:r>
            <a:r>
              <a:rPr lang="en-US" i="1" dirty="0"/>
              <a:t>p</a:t>
            </a:r>
            <a:r>
              <a:rPr lang="en-US" baseline="30000" dirty="0"/>
              <a:t>2</a:t>
            </a:r>
          </a:p>
        </p:txBody>
      </p:sp>
      <p:pic>
        <p:nvPicPr>
          <p:cNvPr id="14" name="Picture 5" descr="Hund's rule dictates that the three electrons in the 2p orbital are represented with upward arrows, one in each box. "/>
          <p:cNvPicPr>
            <a:picLocks noGrp="1" noChangeAspect="1" noChangeArrowheads="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1514474" y="5029199"/>
            <a:ext cx="5212080" cy="1252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ontent Placeholder 6"/>
          <p:cNvSpPr>
            <a:spLocks noGrp="1"/>
          </p:cNvSpPr>
          <p:nvPr>
            <p:ph idx="13"/>
          </p:nvPr>
        </p:nvSpPr>
        <p:spPr>
          <a:xfrm>
            <a:off x="7040880" y="5166360"/>
            <a:ext cx="1645920" cy="548640"/>
          </a:xfrm>
        </p:spPr>
        <p:txBody>
          <a:bodyPr/>
          <a:lstStyle/>
          <a:p>
            <a:r>
              <a:rPr lang="en-US" dirty="0"/>
              <a:t>1</a:t>
            </a:r>
            <a:r>
              <a:rPr lang="en-US" i="1" dirty="0"/>
              <a:t>s</a:t>
            </a:r>
            <a:r>
              <a:rPr lang="en-US" baseline="30000" dirty="0"/>
              <a:t>2</a:t>
            </a:r>
            <a:r>
              <a:rPr lang="en-US" dirty="0"/>
              <a:t>2</a:t>
            </a:r>
            <a:r>
              <a:rPr lang="en-US" i="1" dirty="0"/>
              <a:t>s</a:t>
            </a:r>
            <a:r>
              <a:rPr lang="en-US" baseline="30000" dirty="0"/>
              <a:t>2</a:t>
            </a:r>
            <a:r>
              <a:rPr lang="en-US" dirty="0"/>
              <a:t>2</a:t>
            </a:r>
            <a:r>
              <a:rPr lang="en-US" i="1" dirty="0"/>
              <a:t>p</a:t>
            </a:r>
            <a:r>
              <a:rPr lang="en-US" baseline="30000" dirty="0"/>
              <a:t>3</a:t>
            </a:r>
          </a:p>
        </p:txBody>
      </p:sp>
    </p:spTree>
    <p:extLst>
      <p:ext uri="{BB962C8B-B14F-4D97-AF65-F5344CB8AC3E}">
        <p14:creationId xmlns:p14="http://schemas.microsoft.com/office/powerpoint/2010/main" val="4070619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6.1		Setup</a:t>
            </a:r>
            <a:endParaRPr lang="en-US" dirty="0"/>
          </a:p>
        </p:txBody>
      </p:sp>
      <p:sp>
        <p:nvSpPr>
          <p:cNvPr id="3" name="Content Placeholder 2"/>
          <p:cNvSpPr>
            <a:spLocks noGrp="1"/>
          </p:cNvSpPr>
          <p:nvPr>
            <p:ph idx="1"/>
          </p:nvPr>
        </p:nvSpPr>
        <p:spPr>
          <a:xfrm>
            <a:off x="228600" y="1066800"/>
            <a:ext cx="8686800" cy="4114800"/>
          </a:xfrm>
        </p:spPr>
        <p:txBody>
          <a:bodyPr/>
          <a:lstStyle/>
          <a:p>
            <a:pPr>
              <a:spcAft>
                <a:spcPts val="3300"/>
              </a:spcAft>
            </a:pPr>
            <a:r>
              <a:rPr lang="en-US" dirty="0"/>
              <a:t>One type of laser used in the treatment of vascular skin lesions is a neodymium-doped yttrium aluminum garnet or Nd:YAG laser. </a:t>
            </a:r>
          </a:p>
          <a:p>
            <a:pPr>
              <a:spcBef>
                <a:spcPts val="0"/>
              </a:spcBef>
              <a:spcAft>
                <a:spcPts val="3400"/>
              </a:spcAft>
            </a:pPr>
            <a:r>
              <a:rPr lang="en-US" dirty="0"/>
              <a:t>The wavelength commonly used in these treatments is 532 nm. What is the frequency of this radiation? </a:t>
            </a:r>
          </a:p>
          <a:p>
            <a:r>
              <a:rPr lang="en-US" b="1" dirty="0">
                <a:solidFill>
                  <a:srgbClr val="43638E"/>
                </a:solidFill>
                <a:latin typeface="Calibri" panose="020F0502020204030204" pitchFamily="34" charset="0"/>
              </a:rPr>
              <a:t>Setup</a:t>
            </a:r>
          </a:p>
          <a:p>
            <a:pPr>
              <a:spcAft>
                <a:spcPts val="2000"/>
              </a:spcAft>
            </a:pPr>
            <a:r>
              <a:rPr lang="en-US" dirty="0"/>
              <a:t>Solving for frequency gives </a:t>
            </a:r>
            <a:r>
              <a:rPr lang="en-US" i="1" dirty="0">
                <a:latin typeface="+mj-lt"/>
                <a:sym typeface="Symbol"/>
              </a:rPr>
              <a:t></a:t>
            </a:r>
            <a:r>
              <a:rPr lang="en-US" i="1" dirty="0">
                <a:latin typeface="+mj-lt"/>
              </a:rPr>
              <a:t> </a:t>
            </a:r>
            <a:r>
              <a:rPr lang="en-US" dirty="0">
                <a:latin typeface="+mj-lt"/>
              </a:rPr>
              <a:t>=</a:t>
            </a:r>
            <a:r>
              <a:rPr lang="en-US" i="1" dirty="0">
                <a:latin typeface="+mj-lt"/>
              </a:rPr>
              <a:t> c/</a:t>
            </a:r>
            <a:r>
              <a:rPr lang="en-US" i="1" dirty="0">
                <a:latin typeface="+mj-lt"/>
                <a:ea typeface="Cambria Math" panose="02040503050406030204" pitchFamily="18" charset="0"/>
              </a:rPr>
              <a:t>λ</a:t>
            </a:r>
            <a:r>
              <a:rPr lang="en-US" dirty="0"/>
              <a:t>. </a:t>
            </a:r>
          </a:p>
        </p:txBody>
      </p:sp>
      <p:graphicFrame>
        <p:nvGraphicFramePr>
          <p:cNvPr id="4" name="Object 3"/>
          <p:cNvGraphicFramePr>
            <a:graphicFrameLocks noChangeAspect="1"/>
          </p:cNvGraphicFramePr>
          <p:nvPr>
            <p:extLst>
              <p:ext uri="{D42A27DB-BD31-4B8C-83A1-F6EECF244321}">
                <p14:modId xmlns:p14="http://schemas.microsoft.com/office/powerpoint/2010/main" val="3386435979"/>
              </p:ext>
            </p:extLst>
          </p:nvPr>
        </p:nvGraphicFramePr>
        <p:xfrm>
          <a:off x="419100" y="5334000"/>
          <a:ext cx="8307388" cy="1079500"/>
        </p:xfrm>
        <a:graphic>
          <a:graphicData uri="http://schemas.openxmlformats.org/presentationml/2006/ole">
            <mc:AlternateContent xmlns:mc="http://schemas.openxmlformats.org/markup-compatibility/2006">
              <mc:Choice xmlns:v="urn:schemas-microsoft-com:vml" Requires="v">
                <p:oleObj spid="_x0000_s15810" name="Equation" r:id="rId3" imgW="3225600" imgH="419040" progId="Equation.DSMT4">
                  <p:embed/>
                </p:oleObj>
              </mc:Choice>
              <mc:Fallback>
                <p:oleObj name="Equation" r:id="rId3" imgW="3225600" imgH="419040" progId="Equation.DSMT4">
                  <p:embed/>
                  <p:pic>
                    <p:nvPicPr>
                      <p:cNvPr id="0" name=""/>
                      <p:cNvPicPr/>
                      <p:nvPr/>
                    </p:nvPicPr>
                    <p:blipFill>
                      <a:blip r:embed="rId4"/>
                      <a:stretch>
                        <a:fillRect/>
                      </a:stretch>
                    </p:blipFill>
                    <p:spPr>
                      <a:xfrm>
                        <a:off x="419100" y="5334000"/>
                        <a:ext cx="8307388" cy="1079500"/>
                      </a:xfrm>
                      <a:prstGeom prst="rect">
                        <a:avLst/>
                      </a:prstGeom>
                    </p:spPr>
                  </p:pic>
                </p:oleObj>
              </mc:Fallback>
            </mc:AlternateContent>
          </a:graphicData>
        </a:graphic>
      </p:graphicFrame>
    </p:spTree>
    <p:extLst>
      <p:ext uri="{BB962C8B-B14F-4D97-AF65-F5344CB8AC3E}">
        <p14:creationId xmlns:p14="http://schemas.microsoft.com/office/powerpoint/2010/main" val="1162161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10</a:t>
            </a:r>
            <a:endParaRPr lang="en-US" sz="1200" dirty="0"/>
          </a:p>
        </p:txBody>
      </p:sp>
      <p:sp>
        <p:nvSpPr>
          <p:cNvPr id="3" name="Content Placeholder 2"/>
          <p:cNvSpPr>
            <a:spLocks noGrp="1"/>
          </p:cNvSpPr>
          <p:nvPr>
            <p:ph idx="1"/>
          </p:nvPr>
        </p:nvSpPr>
        <p:spPr>
          <a:xfrm>
            <a:off x="228600" y="1143000"/>
            <a:ext cx="8686800" cy="533400"/>
          </a:xfrm>
        </p:spPr>
        <p:txBody>
          <a:bodyPr/>
          <a:lstStyle/>
          <a:p>
            <a:r>
              <a:rPr lang="en-US" dirty="0">
                <a:solidFill>
                  <a:srgbClr val="43638E"/>
                </a:solidFill>
              </a:rPr>
              <a:t>Hund’s Rule</a:t>
            </a:r>
          </a:p>
        </p:txBody>
      </p:sp>
      <p:pic>
        <p:nvPicPr>
          <p:cNvPr id="6" name="Picture 3" descr="Hund's rule states the most stable arrangement of electrons in orbitals of equal energy is when the number of electrons of the same spin is maximized."/>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457200" y="1813560"/>
            <a:ext cx="8229600" cy="4515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4097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11</a:t>
            </a:r>
            <a:endParaRPr lang="en-US" sz="1200" dirty="0"/>
          </a:p>
        </p:txBody>
      </p:sp>
      <p:sp>
        <p:nvSpPr>
          <p:cNvPr id="3" name="Content Placeholder 2"/>
          <p:cNvSpPr>
            <a:spLocks noGrp="1"/>
          </p:cNvSpPr>
          <p:nvPr>
            <p:ph idx="1"/>
          </p:nvPr>
        </p:nvSpPr>
        <p:spPr>
          <a:xfrm>
            <a:off x="228600" y="1143000"/>
            <a:ext cx="8686800" cy="5257800"/>
          </a:xfrm>
        </p:spPr>
        <p:txBody>
          <a:bodyPr/>
          <a:lstStyle/>
          <a:p>
            <a:r>
              <a:rPr lang="en-US" dirty="0">
                <a:solidFill>
                  <a:srgbClr val="43638E"/>
                </a:solidFill>
              </a:rPr>
              <a:t>General Rules for Writing Electron Configurations</a:t>
            </a:r>
          </a:p>
          <a:p>
            <a:pPr marL="514350" indent="-514350">
              <a:spcBef>
                <a:spcPts val="1200"/>
              </a:spcBef>
              <a:spcAft>
                <a:spcPts val="1200"/>
              </a:spcAft>
              <a:buAutoNum type="arabicPeriod"/>
            </a:pPr>
            <a:r>
              <a:rPr lang="en-US" dirty="0"/>
              <a:t>Electrons will reside in the available orbitals of the lowest possible energy.</a:t>
            </a:r>
          </a:p>
          <a:p>
            <a:pPr marL="514350" indent="-514350">
              <a:spcBef>
                <a:spcPts val="1200"/>
              </a:spcBef>
              <a:spcAft>
                <a:spcPts val="1200"/>
              </a:spcAft>
              <a:buAutoNum type="arabicPeriod"/>
            </a:pPr>
            <a:r>
              <a:rPr lang="en-US" dirty="0"/>
              <a:t>Each orbital can accommodate a maximum of two electrons.</a:t>
            </a:r>
          </a:p>
          <a:p>
            <a:pPr marL="514350" indent="-514350">
              <a:spcBef>
                <a:spcPts val="1200"/>
              </a:spcBef>
              <a:spcAft>
                <a:spcPts val="1200"/>
              </a:spcAft>
              <a:buAutoNum type="arabicPeriod"/>
            </a:pPr>
            <a:r>
              <a:rPr lang="en-US" dirty="0"/>
              <a:t>Electrons will not pair in degenerate orbitals if an empty orbital is available.</a:t>
            </a:r>
          </a:p>
          <a:p>
            <a:pPr marL="514350" indent="-514350">
              <a:spcBef>
                <a:spcPts val="1200"/>
              </a:spcBef>
              <a:spcAft>
                <a:spcPts val="1200"/>
              </a:spcAft>
              <a:buAutoNum type="arabicPeriod"/>
            </a:pPr>
            <a:r>
              <a:rPr lang="en-US" dirty="0"/>
              <a:t>Orbitals will fill in the order indicated in the following figure. </a:t>
            </a:r>
          </a:p>
          <a:p>
            <a:endParaRPr lang="en-US" dirty="0">
              <a:solidFill>
                <a:srgbClr val="43638E"/>
              </a:solidFill>
            </a:endParaRPr>
          </a:p>
        </p:txBody>
      </p:sp>
    </p:spTree>
    <p:extLst>
      <p:ext uri="{BB962C8B-B14F-4D97-AF65-F5344CB8AC3E}">
        <p14:creationId xmlns:p14="http://schemas.microsoft.com/office/powerpoint/2010/main" val="35404548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6.8	</a:t>
            </a:r>
            <a:r>
              <a:rPr lang="en-US" dirty="0">
                <a:solidFill>
                  <a:srgbClr val="B60000"/>
                </a:solidFill>
              </a:rPr>
              <a:t>Electron Configuration</a:t>
            </a:r>
            <a:r>
              <a:rPr lang="en-US" sz="1200" dirty="0">
                <a:solidFill>
                  <a:srgbClr val="B60000"/>
                </a:solidFill>
              </a:rPr>
              <a:t> 12</a:t>
            </a:r>
            <a:endParaRPr lang="en-US" sz="1200" dirty="0"/>
          </a:p>
        </p:txBody>
      </p:sp>
      <p:pic>
        <p:nvPicPr>
          <p:cNvPr id="5" name="Picture 2" descr="A simple way to remember the order in which orbitals fill with electrons is show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55038" y="762000"/>
            <a:ext cx="3233924" cy="5577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Placeholder 3"/>
          <p:cNvSpPr>
            <a:spLocks noGrp="1"/>
          </p:cNvSpPr>
          <p:nvPr>
            <p:ph type="body" sz="quarter" idx="12"/>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Tree>
    <p:extLst>
      <p:ext uri="{BB962C8B-B14F-4D97-AF65-F5344CB8AC3E}">
        <p14:creationId xmlns:p14="http://schemas.microsoft.com/office/powerpoint/2010/main" val="2187663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6.9		Strategy</a:t>
            </a:r>
            <a:endParaRPr lang="en-US" sz="1200" dirty="0"/>
          </a:p>
        </p:txBody>
      </p:sp>
      <p:sp>
        <p:nvSpPr>
          <p:cNvPr id="4" name="Content Placeholder 2"/>
          <p:cNvSpPr>
            <a:spLocks noGrp="1"/>
          </p:cNvSpPr>
          <p:nvPr>
            <p:ph idx="1"/>
          </p:nvPr>
        </p:nvSpPr>
        <p:spPr>
          <a:xfrm>
            <a:off x="228600" y="1066800"/>
            <a:ext cx="8686800" cy="4800600"/>
          </a:xfrm>
        </p:spPr>
        <p:txBody>
          <a:bodyPr/>
          <a:lstStyle/>
          <a:p>
            <a:r>
              <a:rPr lang="en-US" dirty="0"/>
              <a:t>Write the electron configuration and give the orbital diagram of a calcium (Ca) atom (Z = 20).</a:t>
            </a:r>
          </a:p>
          <a:p>
            <a:pPr>
              <a:spcBef>
                <a:spcPts val="3000"/>
              </a:spcBef>
            </a:pPr>
            <a:r>
              <a:rPr lang="en-US" b="1" dirty="0">
                <a:solidFill>
                  <a:srgbClr val="43638E"/>
                </a:solidFill>
              </a:rPr>
              <a:t>Strategy</a:t>
            </a:r>
          </a:p>
          <a:p>
            <a:r>
              <a:rPr lang="en-US" dirty="0"/>
              <a:t>Use the general rules given and the Aufbau principle to “build” the electron configuration of a calcium atom and represent it with an orbital diagram.</a:t>
            </a:r>
          </a:p>
          <a:p>
            <a:pPr>
              <a:spcBef>
                <a:spcPts val="2400"/>
              </a:spcBef>
            </a:pPr>
            <a:r>
              <a:rPr lang="en-US" b="1" dirty="0">
                <a:solidFill>
                  <a:srgbClr val="43638E"/>
                </a:solidFill>
              </a:rPr>
              <a:t>Setup</a:t>
            </a:r>
          </a:p>
          <a:p>
            <a:r>
              <a:rPr lang="en-US" dirty="0"/>
              <a:t>Because </a:t>
            </a:r>
            <a:r>
              <a:rPr lang="en-US" i="1" dirty="0"/>
              <a:t>Z </a:t>
            </a:r>
            <a:r>
              <a:rPr lang="en-US" dirty="0"/>
              <a:t>= 20, we know that a Ca atom has 20 electrons. </a:t>
            </a:r>
          </a:p>
        </p:txBody>
      </p:sp>
    </p:spTree>
    <p:extLst>
      <p:ext uri="{BB962C8B-B14F-4D97-AF65-F5344CB8AC3E}">
        <p14:creationId xmlns:p14="http://schemas.microsoft.com/office/powerpoint/2010/main" val="273757284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6.9		Solution</a:t>
            </a:r>
            <a:endParaRPr lang="en-US" sz="1200" dirty="0"/>
          </a:p>
        </p:txBody>
      </p:sp>
      <p:sp>
        <p:nvSpPr>
          <p:cNvPr id="15" name="Content Placeholder 2"/>
          <p:cNvSpPr>
            <a:spLocks noGrp="1"/>
          </p:cNvSpPr>
          <p:nvPr>
            <p:ph idx="1"/>
          </p:nvPr>
        </p:nvSpPr>
        <p:spPr>
          <a:xfrm>
            <a:off x="228600" y="1066800"/>
            <a:ext cx="4713743" cy="1188720"/>
          </a:xfrm>
        </p:spPr>
        <p:txBody>
          <a:bodyPr/>
          <a:lstStyle/>
          <a:p>
            <a:pPr>
              <a:spcAft>
                <a:spcPts val="1600"/>
              </a:spcAft>
            </a:pPr>
            <a:r>
              <a:rPr lang="en-US" b="1" dirty="0">
                <a:solidFill>
                  <a:srgbClr val="43638E"/>
                </a:solidFill>
              </a:rPr>
              <a:t>Solution</a:t>
            </a:r>
          </a:p>
          <a:p>
            <a:pPr marL="117475">
              <a:tabLst>
                <a:tab pos="1430338" algn="l"/>
              </a:tabLst>
            </a:pPr>
            <a:r>
              <a:rPr lang="en-US" dirty="0"/>
              <a:t>Ca	</a:t>
            </a:r>
            <a:r>
              <a:rPr lang="en-US" i="0" dirty="0">
                <a:latin typeface="+mj-lt"/>
              </a:rPr>
              <a:t>1</a:t>
            </a:r>
            <a:r>
              <a:rPr lang="en-US" i="1" dirty="0">
                <a:latin typeface="+mj-lt"/>
              </a:rPr>
              <a:t>s</a:t>
            </a:r>
            <a:r>
              <a:rPr lang="en-US" i="0" baseline="30000" dirty="0">
                <a:latin typeface="+mj-lt"/>
              </a:rPr>
              <a:t>2 </a:t>
            </a:r>
            <a:r>
              <a:rPr lang="en-US" i="0" dirty="0">
                <a:latin typeface="+mj-lt"/>
              </a:rPr>
              <a:t>2</a:t>
            </a:r>
            <a:r>
              <a:rPr lang="en-US" i="1" dirty="0">
                <a:latin typeface="+mj-lt"/>
              </a:rPr>
              <a:t>s</a:t>
            </a:r>
            <a:r>
              <a:rPr lang="en-US" i="0" baseline="30000" dirty="0">
                <a:latin typeface="+mj-lt"/>
              </a:rPr>
              <a:t>2 </a:t>
            </a:r>
            <a:r>
              <a:rPr lang="en-US" i="0" dirty="0">
                <a:latin typeface="+mj-lt"/>
              </a:rPr>
              <a:t>2</a:t>
            </a:r>
            <a:r>
              <a:rPr lang="en-US" i="1" dirty="0">
                <a:latin typeface="+mj-lt"/>
              </a:rPr>
              <a:t>p</a:t>
            </a:r>
            <a:r>
              <a:rPr lang="en-US" i="0" baseline="30000" dirty="0">
                <a:latin typeface="+mj-lt"/>
              </a:rPr>
              <a:t>6 </a:t>
            </a:r>
            <a:r>
              <a:rPr lang="en-US" i="0" dirty="0">
                <a:latin typeface="+mj-lt"/>
              </a:rPr>
              <a:t>3</a:t>
            </a:r>
            <a:r>
              <a:rPr lang="en-US" i="1" dirty="0">
                <a:latin typeface="+mj-lt"/>
              </a:rPr>
              <a:t>s</a:t>
            </a:r>
            <a:r>
              <a:rPr lang="en-US" i="0" baseline="30000" dirty="0">
                <a:latin typeface="+mj-lt"/>
              </a:rPr>
              <a:t>2 </a:t>
            </a:r>
            <a:r>
              <a:rPr lang="en-US" i="0" dirty="0">
                <a:latin typeface="+mj-lt"/>
              </a:rPr>
              <a:t>3</a:t>
            </a:r>
            <a:r>
              <a:rPr lang="en-US" i="1" dirty="0">
                <a:latin typeface="+mj-lt"/>
              </a:rPr>
              <a:t>p</a:t>
            </a:r>
            <a:r>
              <a:rPr lang="en-US" i="0" baseline="30000" dirty="0">
                <a:latin typeface="+mj-lt"/>
              </a:rPr>
              <a:t>6 </a:t>
            </a:r>
            <a:r>
              <a:rPr lang="en-US" i="0" dirty="0">
                <a:latin typeface="+mj-lt"/>
              </a:rPr>
              <a:t>4</a:t>
            </a:r>
            <a:r>
              <a:rPr lang="en-US" i="1" dirty="0">
                <a:latin typeface="+mj-lt"/>
              </a:rPr>
              <a:t>s</a:t>
            </a:r>
            <a:r>
              <a:rPr lang="en-US" i="0" baseline="30000" dirty="0"/>
              <a:t>2</a:t>
            </a:r>
            <a:endParaRPr lang="en-US" b="1" baseline="30000" dirty="0">
              <a:solidFill>
                <a:srgbClr val="4F74A7"/>
              </a:solidFill>
            </a:endParaRPr>
          </a:p>
        </p:txBody>
      </p:sp>
      <p:pic>
        <p:nvPicPr>
          <p:cNvPr id="21" name="Picture 3" descr="A simple way to remember the order in which orbitals fill with electrons is shown."/>
          <p:cNvPicPr>
            <a:picLocks noGrp="1" noChangeAspect="1" noChangeArrowheads="1"/>
          </p:cNvPicPr>
          <p:nvPr>
            <p:ph idx="10"/>
          </p:nvPr>
        </p:nvPicPr>
        <p:blipFill>
          <a:blip r:embed="rId2">
            <a:extLst>
              <a:ext uri="{28A0092B-C50C-407E-A947-70E740481C1C}">
                <a14:useLocalDpi xmlns:a14="http://schemas.microsoft.com/office/drawing/2010/main" val="0"/>
              </a:ext>
            </a:extLst>
          </a:blip>
          <a:stretch>
            <a:fillRect/>
          </a:stretch>
        </p:blipFill>
        <p:spPr bwMode="auto">
          <a:xfrm>
            <a:off x="5738686" y="1143000"/>
            <a:ext cx="2338514" cy="3749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4" descr="The electron configuration for calcium includes electrons occupying 1s, 2s, 2p, 3s, 3p and 4s fully and with opposite spins."/>
          <p:cNvPicPr>
            <a:picLocks noGrp="1" noChangeAspect="1" noChangeArrowheads="1"/>
          </p:cNvPicPr>
          <p:nvPr>
            <p:ph idx="11"/>
          </p:nvPr>
        </p:nvPicPr>
        <p:blipFill>
          <a:blip r:embed="rId3">
            <a:extLst>
              <a:ext uri="{28A0092B-C50C-407E-A947-70E740481C1C}">
                <a14:useLocalDpi xmlns:a14="http://schemas.microsoft.com/office/drawing/2010/main" val="0"/>
              </a:ext>
            </a:extLst>
          </a:blip>
          <a:stretch>
            <a:fillRect/>
          </a:stretch>
        </p:blipFill>
        <p:spPr bwMode="auto">
          <a:xfrm>
            <a:off x="228600" y="5029200"/>
            <a:ext cx="83629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Placeholder 5"/>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Tree>
    <p:extLst>
      <p:ext uri="{BB962C8B-B14F-4D97-AF65-F5344CB8AC3E}">
        <p14:creationId xmlns:p14="http://schemas.microsoft.com/office/powerpoint/2010/main" val="9437510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6.9	</a:t>
            </a:r>
            <a:r>
              <a:rPr lang="en-US" dirty="0">
                <a:solidFill>
                  <a:srgbClr val="B60000"/>
                </a:solidFill>
              </a:rPr>
              <a:t>Electron Configurations and the Periodic Table</a:t>
            </a:r>
            <a:r>
              <a:rPr lang="en-US" sz="1200" dirty="0">
                <a:solidFill>
                  <a:srgbClr val="B60000"/>
                </a:solidFill>
              </a:rPr>
              <a:t> 2</a:t>
            </a:r>
            <a:endParaRPr lang="en-US" sz="1200" dirty="0"/>
          </a:p>
        </p:txBody>
      </p:sp>
      <p:pic>
        <p:nvPicPr>
          <p:cNvPr id="7" name="Picture 2" descr="The outermost ground-state electron configurations for the known elements is represented.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95687" y="1219200"/>
            <a:ext cx="7752626" cy="5212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75271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6.9	</a:t>
            </a:r>
            <a:r>
              <a:rPr lang="en-US" dirty="0">
                <a:solidFill>
                  <a:srgbClr val="B60000"/>
                </a:solidFill>
              </a:rPr>
              <a:t>Electron Configurations and the Periodic Table</a:t>
            </a:r>
            <a:r>
              <a:rPr lang="en-US" sz="1200" dirty="0">
                <a:solidFill>
                  <a:srgbClr val="B60000"/>
                </a:solidFill>
              </a:rPr>
              <a:t> 3</a:t>
            </a:r>
            <a:endParaRPr lang="en-US" sz="1200" dirty="0"/>
          </a:p>
        </p:txBody>
      </p:sp>
      <p:pic>
        <p:nvPicPr>
          <p:cNvPr id="5" name="Picture 2" descr="The outermost ground-state electron configurations for the known elements is represented.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17486" y="1752599"/>
            <a:ext cx="8309028" cy="3291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0439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6.9	</a:t>
            </a:r>
            <a:r>
              <a:rPr lang="en-US" dirty="0">
                <a:solidFill>
                  <a:srgbClr val="B60000"/>
                </a:solidFill>
              </a:rPr>
              <a:t>Electron Configurations and the Periodic Table</a:t>
            </a:r>
            <a:r>
              <a:rPr lang="en-US" sz="1200" dirty="0">
                <a:solidFill>
                  <a:srgbClr val="B60000"/>
                </a:solidFill>
              </a:rPr>
              <a:t> 4</a:t>
            </a:r>
            <a:endParaRPr lang="en-US" sz="1200" dirty="0"/>
          </a:p>
        </p:txBody>
      </p:sp>
      <p:sp>
        <p:nvSpPr>
          <p:cNvPr id="4" name="Content Placeholder 2"/>
          <p:cNvSpPr>
            <a:spLocks noGrp="1"/>
          </p:cNvSpPr>
          <p:nvPr>
            <p:ph idx="1"/>
          </p:nvPr>
        </p:nvSpPr>
        <p:spPr>
          <a:xfrm>
            <a:off x="228600" y="1143000"/>
            <a:ext cx="8686800" cy="1066800"/>
          </a:xfrm>
        </p:spPr>
        <p:txBody>
          <a:bodyPr/>
          <a:lstStyle/>
          <a:p>
            <a:r>
              <a:rPr lang="en-US" dirty="0">
                <a:solidFill>
                  <a:srgbClr val="43638E"/>
                </a:solidFill>
              </a:rPr>
              <a:t>Electron Configurations and the Periodic Table</a:t>
            </a:r>
          </a:p>
          <a:p>
            <a:r>
              <a:rPr lang="en-US" b="1" dirty="0"/>
              <a:t>Anomalies</a:t>
            </a:r>
          </a:p>
        </p:txBody>
      </p:sp>
      <p:pic>
        <p:nvPicPr>
          <p:cNvPr id="9" name="Picture 3" descr="Anomalies for some of the electron configurations are highlighted, including chromium and copper. "/>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936625" y="2369372"/>
            <a:ext cx="7362189" cy="2926080"/>
          </a:xfrm>
        </p:spPr>
      </p:pic>
    </p:spTree>
    <p:extLst>
      <p:ext uri="{BB962C8B-B14F-4D97-AF65-F5344CB8AC3E}">
        <p14:creationId xmlns:p14="http://schemas.microsoft.com/office/powerpoint/2010/main" val="26476374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6.9	</a:t>
            </a:r>
            <a:r>
              <a:rPr lang="en-US" dirty="0">
                <a:solidFill>
                  <a:srgbClr val="B60000"/>
                </a:solidFill>
              </a:rPr>
              <a:t>Electron Configurations and the Periodic Table</a:t>
            </a:r>
            <a:r>
              <a:rPr lang="en-US" sz="1200" dirty="0">
                <a:solidFill>
                  <a:srgbClr val="B60000"/>
                </a:solidFill>
              </a:rPr>
              <a:t> 5</a:t>
            </a:r>
            <a:endParaRPr lang="en-US" sz="1200" dirty="0"/>
          </a:p>
        </p:txBody>
      </p:sp>
      <p:sp>
        <p:nvSpPr>
          <p:cNvPr id="4" name="Content Placeholder 2"/>
          <p:cNvSpPr>
            <a:spLocks noGrp="1"/>
          </p:cNvSpPr>
          <p:nvPr>
            <p:ph idx="1"/>
          </p:nvPr>
        </p:nvSpPr>
        <p:spPr>
          <a:xfrm>
            <a:off x="228600" y="1143000"/>
            <a:ext cx="8686800" cy="2514600"/>
          </a:xfrm>
        </p:spPr>
        <p:txBody>
          <a:bodyPr/>
          <a:lstStyle/>
          <a:p>
            <a:r>
              <a:rPr lang="en-US" dirty="0">
                <a:solidFill>
                  <a:srgbClr val="43638E"/>
                </a:solidFill>
              </a:rPr>
              <a:t>Electron Configurations and the Periodic Table</a:t>
            </a:r>
          </a:p>
          <a:p>
            <a:r>
              <a:rPr lang="en-US" b="1" dirty="0">
                <a:solidFill>
                  <a:prstClr val="black"/>
                </a:solidFill>
              </a:rPr>
              <a:t>Anomalies</a:t>
            </a:r>
          </a:p>
          <a:p>
            <a:r>
              <a:rPr lang="en-US" dirty="0"/>
              <a:t>The reason for these anomalies is that a slightly greater stability is associated with the half-filled </a:t>
            </a:r>
            <a:r>
              <a:rPr lang="en-US" sz="2600" i="0" dirty="0">
                <a:latin typeface="+mj-lt"/>
              </a:rPr>
              <a:t>(3</a:t>
            </a:r>
            <a:r>
              <a:rPr lang="en-US" sz="2600" i="1" dirty="0">
                <a:latin typeface="+mj-lt"/>
              </a:rPr>
              <a:t>d</a:t>
            </a:r>
            <a:r>
              <a:rPr lang="en-US" sz="2600" i="0" baseline="30000" dirty="0">
                <a:latin typeface="+mj-lt"/>
              </a:rPr>
              <a:t>5</a:t>
            </a:r>
            <a:r>
              <a:rPr lang="en-US" sz="2600" i="0" dirty="0">
                <a:latin typeface="+mj-lt"/>
              </a:rPr>
              <a:t>)</a:t>
            </a:r>
            <a:r>
              <a:rPr lang="en-US" dirty="0"/>
              <a:t> and completely filled </a:t>
            </a:r>
            <a:r>
              <a:rPr lang="en-US" sz="2600" i="0" dirty="0">
                <a:latin typeface="+mj-lt"/>
              </a:rPr>
              <a:t>(3</a:t>
            </a:r>
            <a:r>
              <a:rPr lang="en-US" sz="2600" i="1" dirty="0">
                <a:latin typeface="+mj-lt"/>
              </a:rPr>
              <a:t>d</a:t>
            </a:r>
            <a:r>
              <a:rPr lang="en-US" sz="2600" i="0" baseline="30000" dirty="0">
                <a:latin typeface="+mj-lt"/>
              </a:rPr>
              <a:t>10</a:t>
            </a:r>
            <a:r>
              <a:rPr lang="en-US" sz="2600" i="0" dirty="0">
                <a:latin typeface="+mj-lt"/>
              </a:rPr>
              <a:t>)</a:t>
            </a:r>
            <a:r>
              <a:rPr lang="en-US" dirty="0"/>
              <a:t> subshells. </a:t>
            </a:r>
            <a:endParaRPr lang="en-US" dirty="0">
              <a:solidFill>
                <a:prstClr val="black"/>
              </a:solidFill>
            </a:endParaRPr>
          </a:p>
        </p:txBody>
      </p:sp>
      <p:pic>
        <p:nvPicPr>
          <p:cNvPr id="5" name="Picture 3" descr="The electron configuration anomaly for chromium is [Ar]4s1, 3d5. &#10;The electron configuration anomaly for copper is [Ar]4s1, 3d10."/>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1639570" y="3931338"/>
            <a:ext cx="5864860" cy="2438611"/>
          </a:xfrm>
        </p:spPr>
      </p:pic>
    </p:spTree>
    <p:extLst>
      <p:ext uri="{BB962C8B-B14F-4D97-AF65-F5344CB8AC3E}">
        <p14:creationId xmlns:p14="http://schemas.microsoft.com/office/powerpoint/2010/main" val="3130107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dirty="0"/>
              <a:t>SAMPLE PROBLEM</a:t>
            </a:r>
            <a:r>
              <a:rPr lang="en-US" kern="0" spc="4200" dirty="0"/>
              <a:t>		</a:t>
            </a:r>
            <a:r>
              <a:rPr lang="en-US" kern="0" dirty="0">
                <a:solidFill>
                  <a:schemeClr val="bg1"/>
                </a:solidFill>
              </a:rPr>
              <a:t>6.1		Solution</a:t>
            </a:r>
            <a:endParaRPr lang="en-IN" dirty="0"/>
          </a:p>
        </p:txBody>
      </p:sp>
      <p:sp>
        <p:nvSpPr>
          <p:cNvPr id="3" name="Content Placeholder 2"/>
          <p:cNvSpPr>
            <a:spLocks noGrp="1"/>
          </p:cNvSpPr>
          <p:nvPr>
            <p:ph idx="1"/>
          </p:nvPr>
        </p:nvSpPr>
        <p:spPr>
          <a:xfrm>
            <a:off x="228600" y="1066800"/>
            <a:ext cx="8686800" cy="609600"/>
          </a:xfrm>
        </p:spPr>
        <p:txBody>
          <a:bodyPr/>
          <a:lstStyle/>
          <a:p>
            <a:r>
              <a:rPr lang="en-US" b="1" dirty="0">
                <a:solidFill>
                  <a:srgbClr val="4F74A7"/>
                </a:solidFill>
              </a:rPr>
              <a:t>Solution</a:t>
            </a:r>
            <a:endParaRPr lang="en-US" b="1" dirty="0">
              <a:solidFill>
                <a:srgbClr val="4F74A7"/>
              </a:solidFill>
              <a:ea typeface="Cambria Math" panose="02040503050406030204" pitchFamily="18" charset="0"/>
            </a:endParaRPr>
          </a:p>
        </p:txBody>
      </p:sp>
      <p:graphicFrame>
        <p:nvGraphicFramePr>
          <p:cNvPr id="6" name="Object 3"/>
          <p:cNvGraphicFramePr>
            <a:graphicFrameLocks noChangeAspect="1"/>
          </p:cNvGraphicFramePr>
          <p:nvPr>
            <p:extLst>
              <p:ext uri="{D42A27DB-BD31-4B8C-83A1-F6EECF244321}">
                <p14:modId xmlns:p14="http://schemas.microsoft.com/office/powerpoint/2010/main" val="3040396343"/>
              </p:ext>
            </p:extLst>
          </p:nvPr>
        </p:nvGraphicFramePr>
        <p:xfrm>
          <a:off x="1125538" y="1736725"/>
          <a:ext cx="6208712" cy="1198563"/>
        </p:xfrm>
        <a:graphic>
          <a:graphicData uri="http://schemas.openxmlformats.org/presentationml/2006/ole">
            <mc:AlternateContent xmlns:mc="http://schemas.openxmlformats.org/markup-compatibility/2006">
              <mc:Choice xmlns:v="urn:schemas-microsoft-com:vml" Requires="v">
                <p:oleObj spid="_x0000_s16832" name="Equation" r:id="rId3" imgW="2171520" imgH="419040" progId="Equation.DSMT4">
                  <p:embed/>
                </p:oleObj>
              </mc:Choice>
              <mc:Fallback>
                <p:oleObj name="Equation" r:id="rId3" imgW="2171520" imgH="419040" progId="Equation.DSMT4">
                  <p:embed/>
                  <p:pic>
                    <p:nvPicPr>
                      <p:cNvPr id="0" name=""/>
                      <p:cNvPicPr/>
                      <p:nvPr/>
                    </p:nvPicPr>
                    <p:blipFill>
                      <a:blip r:embed="rId4"/>
                      <a:stretch>
                        <a:fillRect/>
                      </a:stretch>
                    </p:blipFill>
                    <p:spPr>
                      <a:xfrm>
                        <a:off x="1125538" y="1736725"/>
                        <a:ext cx="6208712" cy="1198563"/>
                      </a:xfrm>
                      <a:prstGeom prst="rect">
                        <a:avLst/>
                      </a:prstGeom>
                    </p:spPr>
                  </p:pic>
                </p:oleObj>
              </mc:Fallback>
            </mc:AlternateContent>
          </a:graphicData>
        </a:graphic>
      </p:graphicFrame>
    </p:spTree>
    <p:extLst>
      <p:ext uri="{BB962C8B-B14F-4D97-AF65-F5344CB8AC3E}">
        <p14:creationId xmlns:p14="http://schemas.microsoft.com/office/powerpoint/2010/main" val="49708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6.1	</a:t>
            </a:r>
            <a:r>
              <a:rPr lang="en-US" dirty="0">
                <a:solidFill>
                  <a:srgbClr val="B60000"/>
                </a:solidFill>
              </a:rPr>
              <a:t>The Nature of Light</a:t>
            </a:r>
            <a:r>
              <a:rPr lang="en-US" sz="1200" dirty="0">
                <a:solidFill>
                  <a:srgbClr val="B60000"/>
                </a:solidFill>
              </a:rPr>
              <a:t> 6</a:t>
            </a:r>
          </a:p>
        </p:txBody>
      </p:sp>
      <p:sp>
        <p:nvSpPr>
          <p:cNvPr id="3" name="Content Placeholder 2"/>
          <p:cNvSpPr>
            <a:spLocks noGrp="1"/>
          </p:cNvSpPr>
          <p:nvPr>
            <p:ph idx="1"/>
          </p:nvPr>
        </p:nvSpPr>
        <p:spPr>
          <a:xfrm>
            <a:off x="228600" y="1143000"/>
            <a:ext cx="8686800" cy="457200"/>
          </a:xfrm>
        </p:spPr>
        <p:txBody>
          <a:bodyPr/>
          <a:lstStyle/>
          <a:p>
            <a:r>
              <a:rPr lang="en-US" dirty="0">
                <a:solidFill>
                  <a:srgbClr val="376092"/>
                </a:solidFill>
              </a:rPr>
              <a:t>Properties of Waves</a:t>
            </a:r>
          </a:p>
        </p:txBody>
      </p:sp>
      <p:pic>
        <p:nvPicPr>
          <p:cNvPr id="9" name="Picture 3" descr="Electromagnetic spectrum contains radiation types at specific ranges of wavelengths."/>
          <p:cNvPicPr>
            <a:picLocks noGrp="1" noChangeAspect="1" noChangeArrowheads="1"/>
          </p:cNvPicPr>
          <p:nvPr>
            <p:ph idx="10"/>
          </p:nvPr>
        </p:nvPicPr>
        <p:blipFill rotWithShape="1">
          <a:blip r:embed="rId2" cstate="print">
            <a:extLst>
              <a:ext uri="{28A0092B-C50C-407E-A947-70E740481C1C}">
                <a14:useLocalDpi xmlns:a14="http://schemas.microsoft.com/office/drawing/2010/main" val="0"/>
              </a:ext>
            </a:extLst>
          </a:blip>
          <a:srcRect b="5199"/>
          <a:stretch/>
        </p:blipFill>
        <p:spPr bwMode="auto">
          <a:xfrm>
            <a:off x="588128" y="1772194"/>
            <a:ext cx="7967745" cy="424760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4"/>
          <p:cNvSpPr>
            <a:spLocks noGrp="1"/>
          </p:cNvSpPr>
          <p:nvPr>
            <p:ph type="body" sz="quarter" idx="21"/>
          </p:nvPr>
        </p:nvSpPr>
        <p:spPr/>
        <p:txBody>
          <a:bodyPr/>
          <a:lstStyle/>
          <a:p>
            <a:pPr lvl="0"/>
            <a:r>
              <a:rPr lang="en-US" dirty="0">
                <a:solidFill>
                  <a:prstClr val="white"/>
                </a:solidFill>
                <a:hlinkClick r:id="" action="ppaction://noaction"/>
              </a:rPr>
              <a:t>Access the text alternative for these images</a:t>
            </a:r>
            <a:endParaRPr lang="en-US" dirty="0">
              <a:solidFill>
                <a:prstClr val="white"/>
              </a:solidFill>
            </a:endParaRPr>
          </a:p>
        </p:txBody>
      </p:sp>
      <p:sp>
        <p:nvSpPr>
          <p:cNvPr id="6" name="Text Placeholder 5"/>
          <p:cNvSpPr>
            <a:spLocks noGrp="1"/>
          </p:cNvSpPr>
          <p:nvPr>
            <p:ph type="body" sz="quarter" idx="22"/>
          </p:nvPr>
        </p:nvSpPr>
        <p:spPr>
          <a:xfrm>
            <a:off x="6473952" y="6705600"/>
            <a:ext cx="2670048" cy="155448"/>
          </a:xfrm>
        </p:spPr>
        <p:txBody>
          <a:bodyPr/>
          <a:lstStyle/>
          <a:p>
            <a:r>
              <a:rPr lang="en-US" sz="600" dirty="0"/>
              <a:t>(knee joint X ray) ©</a:t>
            </a:r>
            <a:r>
              <a:rPr lang="en-US" sz="600" i="1" dirty="0"/>
              <a:t>kaling2100/</a:t>
            </a:r>
            <a:r>
              <a:rPr lang="en-US" sz="600" i="1" dirty="0" err="1"/>
              <a:t>Shutterstock</a:t>
            </a:r>
            <a:r>
              <a:rPr lang="en-US" sz="600" i="1" dirty="0"/>
              <a:t>; </a:t>
            </a:r>
            <a:r>
              <a:rPr lang="en-US" sz="600" dirty="0"/>
              <a:t>(MRI) ©</a:t>
            </a:r>
            <a:r>
              <a:rPr lang="en-US" sz="600" i="1" dirty="0"/>
              <a:t>Don </a:t>
            </a:r>
            <a:r>
              <a:rPr lang="en-US" sz="600" i="1" dirty="0" err="1"/>
              <a:t>Farrall</a:t>
            </a:r>
            <a:r>
              <a:rPr lang="en-US" sz="600" i="1" dirty="0"/>
              <a:t>/Getty Images </a:t>
            </a:r>
            <a:endParaRPr lang="en-IN" sz="600" dirty="0"/>
          </a:p>
        </p:txBody>
      </p:sp>
    </p:spTree>
    <p:extLst>
      <p:ext uri="{BB962C8B-B14F-4D97-AF65-F5344CB8AC3E}">
        <p14:creationId xmlns:p14="http://schemas.microsoft.com/office/powerpoint/2010/main" val="2865256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6.2	</a:t>
            </a:r>
            <a:r>
              <a:rPr lang="en-US" dirty="0">
                <a:solidFill>
                  <a:srgbClr val="B60000"/>
                </a:solidFill>
              </a:rPr>
              <a:t>Quantum Theory</a:t>
            </a:r>
            <a:r>
              <a:rPr lang="en-US" sz="1200" dirty="0">
                <a:solidFill>
                  <a:srgbClr val="B60000"/>
                </a:solidFill>
              </a:rPr>
              <a:t> 2</a:t>
            </a:r>
          </a:p>
        </p:txBody>
      </p:sp>
      <p:sp>
        <p:nvSpPr>
          <p:cNvPr id="3" name="Content Placeholder 2"/>
          <p:cNvSpPr>
            <a:spLocks noGrp="1"/>
          </p:cNvSpPr>
          <p:nvPr>
            <p:ph idx="1"/>
          </p:nvPr>
        </p:nvSpPr>
        <p:spPr/>
        <p:txBody>
          <a:bodyPr/>
          <a:lstStyle/>
          <a:p>
            <a:r>
              <a:rPr lang="en-US" dirty="0">
                <a:solidFill>
                  <a:srgbClr val="376092"/>
                </a:solidFill>
              </a:rPr>
              <a:t>Quantization of Energy</a:t>
            </a:r>
          </a:p>
          <a:p>
            <a:r>
              <a:rPr lang="en-US" dirty="0"/>
              <a:t>Planck gave the name </a:t>
            </a:r>
            <a:r>
              <a:rPr lang="en-US" b="1" i="1" dirty="0"/>
              <a:t>quantum </a:t>
            </a:r>
            <a:r>
              <a:rPr lang="en-US" dirty="0"/>
              <a:t>to the smallest quantity of energy that can be emitted (or absorbed) in the form of electromagnetic radiation. </a:t>
            </a:r>
          </a:p>
          <a:p>
            <a:r>
              <a:rPr lang="en-US" dirty="0"/>
              <a:t>The energy </a:t>
            </a:r>
            <a:r>
              <a:rPr lang="en-US" i="1" dirty="0"/>
              <a:t>E </a:t>
            </a:r>
            <a:r>
              <a:rPr lang="en-US" dirty="0"/>
              <a:t>of a single quantum of energy is given by </a:t>
            </a:r>
          </a:p>
          <a:p>
            <a:pPr algn="ctr"/>
            <a:r>
              <a:rPr lang="en-US" i="1" dirty="0">
                <a:latin typeface="+mj-lt"/>
              </a:rPr>
              <a:t>E</a:t>
            </a:r>
            <a:r>
              <a:rPr lang="en-US" i="0" dirty="0">
                <a:latin typeface="+mj-lt"/>
              </a:rPr>
              <a:t> </a:t>
            </a:r>
            <a:r>
              <a:rPr lang="en-US" i="0" dirty="0">
                <a:latin typeface="+mj-lt"/>
                <a:ea typeface="Cambria Math" panose="02040503050406030204" pitchFamily="18" charset="0"/>
              </a:rPr>
              <a:t>= </a:t>
            </a:r>
            <a:r>
              <a:rPr lang="en-US" i="1" dirty="0">
                <a:ea typeface="Cambria Math" panose="02040503050406030204" pitchFamily="18" charset="0"/>
              </a:rPr>
              <a:t>hν</a:t>
            </a:r>
            <a:endParaRPr lang="en-US" i="1" dirty="0"/>
          </a:p>
          <a:p>
            <a:r>
              <a:rPr lang="en-US" dirty="0"/>
              <a:t>where </a:t>
            </a:r>
            <a:r>
              <a:rPr lang="en-US" i="1" dirty="0"/>
              <a:t>h </a:t>
            </a:r>
            <a:r>
              <a:rPr lang="en-US" dirty="0"/>
              <a:t>is called </a:t>
            </a:r>
            <a:r>
              <a:rPr lang="en-US" i="1" dirty="0"/>
              <a:t>Planck’s constant </a:t>
            </a:r>
            <a:r>
              <a:rPr lang="en-US" dirty="0"/>
              <a:t>and is the </a:t>
            </a:r>
            <a:r>
              <a:rPr lang="en-US" i="1" dirty="0"/>
              <a:t>frequency </a:t>
            </a:r>
            <a:r>
              <a:rPr lang="en-US" dirty="0"/>
              <a:t>of the radiation. </a:t>
            </a:r>
          </a:p>
          <a:p>
            <a:r>
              <a:rPr lang="en-US" dirty="0"/>
              <a:t>The value of Planck’s constant is </a:t>
            </a:r>
            <a:r>
              <a:rPr lang="en-US" i="0" dirty="0">
                <a:latin typeface="+mj-lt"/>
              </a:rPr>
              <a:t>6.63 </a:t>
            </a:r>
            <a:r>
              <a:rPr lang="en-US" i="0" dirty="0">
                <a:latin typeface="+mj-lt"/>
                <a:ea typeface="Cambria Math" panose="02040503050406030204" pitchFamily="18" charset="0"/>
              </a:rPr>
              <a:t>× 10</a:t>
            </a:r>
            <a:r>
              <a:rPr lang="en-US" i="0" baseline="30000" dirty="0">
                <a:latin typeface="+mj-lt"/>
                <a:ea typeface="Cambria Math" panose="02040503050406030204" pitchFamily="18" charset="0"/>
              </a:rPr>
              <a:t>−34</a:t>
            </a:r>
            <a:r>
              <a:rPr lang="en-US" i="0" dirty="0">
                <a:latin typeface="+mj-lt"/>
                <a:ea typeface="Cambria Math" panose="02040503050406030204" pitchFamily="18" charset="0"/>
              </a:rPr>
              <a:t> J ∙ s</a:t>
            </a:r>
            <a:r>
              <a:rPr lang="en-US" dirty="0"/>
              <a:t>. </a:t>
            </a:r>
          </a:p>
        </p:txBody>
      </p:sp>
    </p:spTree>
    <p:extLst>
      <p:ext uri="{BB962C8B-B14F-4D97-AF65-F5344CB8AC3E}">
        <p14:creationId xmlns:p14="http://schemas.microsoft.com/office/powerpoint/2010/main" val="3288017570"/>
      </p:ext>
    </p:extLst>
  </p:cSld>
  <p:clrMapOvr>
    <a:masterClrMapping/>
  </p:clrMapOvr>
</p:sld>
</file>

<file path=ppt/theme/theme1.xml><?xml version="1.0" encoding="utf-8"?>
<a:theme xmlns:a="http://schemas.openxmlformats.org/drawingml/2006/main" name="FIRST, BREAK, LAST slides ">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Custom 119">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214E91"/>
      </a:hlink>
      <a:folHlink>
        <a:srgbClr val="214E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Red Bar Footer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MHHE_Accessible_PPT_Template-v4</Template>
  <TotalTime>4074</TotalTime>
  <Words>2982</Words>
  <Application>Microsoft Office PowerPoint</Application>
  <PresentationFormat>On-screen Show (4:3)</PresentationFormat>
  <Paragraphs>323</Paragraphs>
  <Slides>68</Slides>
  <Notes>1</Notes>
  <HiddenSlides>0</HiddenSlides>
  <MMClips>0</MMClips>
  <ScaleCrop>false</ScaleCrop>
  <HeadingPairs>
    <vt:vector size="8" baseType="variant">
      <vt:variant>
        <vt:lpstr>Fonts Used</vt:lpstr>
      </vt:variant>
      <vt:variant>
        <vt:i4>9</vt:i4>
      </vt:variant>
      <vt:variant>
        <vt:lpstr>Theme</vt:lpstr>
      </vt:variant>
      <vt:variant>
        <vt:i4>9</vt:i4>
      </vt:variant>
      <vt:variant>
        <vt:lpstr>Embedded OLE Servers</vt:lpstr>
      </vt:variant>
      <vt:variant>
        <vt:i4>1</vt:i4>
      </vt:variant>
      <vt:variant>
        <vt:lpstr>Slide Titles</vt:lpstr>
      </vt:variant>
      <vt:variant>
        <vt:i4>68</vt:i4>
      </vt:variant>
    </vt:vector>
  </HeadingPairs>
  <TitlesOfParts>
    <vt:vector size="87" baseType="lpstr">
      <vt:lpstr>Arial</vt:lpstr>
      <vt:lpstr>ArumSans Bd</vt:lpstr>
      <vt:lpstr>ArumSans Bold</vt:lpstr>
      <vt:lpstr>ArumSans Regular</vt:lpstr>
      <vt:lpstr>Calibri</vt:lpstr>
      <vt:lpstr>Cambria Math</vt:lpstr>
      <vt:lpstr>Symbol</vt:lpstr>
      <vt:lpstr>Times New Roman</vt:lpstr>
      <vt:lpstr>Vectipede Rg</vt:lpstr>
      <vt:lpstr>FIRST, BREAK, LAST slides </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Red Bar Footer_APPENDIX</vt:lpstr>
      <vt:lpstr>Equation</vt:lpstr>
      <vt:lpstr>Chemistry</vt:lpstr>
      <vt:lpstr>6.1 The Nature of Light 2</vt:lpstr>
      <vt:lpstr>6.1 The Nature of Light 3</vt:lpstr>
      <vt:lpstr>6.1 The Nature of Light 4</vt:lpstr>
      <vt:lpstr>6.1 The Nature of Light 5</vt:lpstr>
      <vt:lpstr>SAMPLE PROBLEM  6.1  Setup</vt:lpstr>
      <vt:lpstr>SAMPLE PROBLEM  6.1  Solution</vt:lpstr>
      <vt:lpstr>6.1 The Nature of Light 6</vt:lpstr>
      <vt:lpstr>6.2 Quantum Theory 2</vt:lpstr>
      <vt:lpstr>SAMPLE PROBLEM  6.2  Setup</vt:lpstr>
      <vt:lpstr>SAMPLE PROBLEM  6.2   Solution 1</vt:lpstr>
      <vt:lpstr>SAMPLE PROBLEM  6.2   Solution 2</vt:lpstr>
      <vt:lpstr>6.3 Bohr’s Theory of the Hydrogen Atom 3</vt:lpstr>
      <vt:lpstr>6.3 Bohr’s Theory of the Hydrogen Atom 4</vt:lpstr>
      <vt:lpstr>6.3 Bohr’s Theory of the Hydrogen Atom 5</vt:lpstr>
      <vt:lpstr>6.3 Bohr’s Theory of the Hydrogen Atom 6</vt:lpstr>
      <vt:lpstr>6.3 Bohr’s Theory of the Hydrogen Atom 9</vt:lpstr>
      <vt:lpstr>6.3 Bohr’s Theory of the Hydrogen Atom 10</vt:lpstr>
      <vt:lpstr>6.3 Bohr’s Theory of the Hydrogen Atom 11</vt:lpstr>
      <vt:lpstr>6.3 Bohr’s Theory of the Hydrogen Atom 13</vt:lpstr>
      <vt:lpstr>SAMPLE PROBLEM  6.4  Setup</vt:lpstr>
      <vt:lpstr>SAMPLE PROBLEM  6.4  Solution</vt:lpstr>
      <vt:lpstr>6.5 Quantum Mechanics 1</vt:lpstr>
      <vt:lpstr>6.5 Quantum Mechanics 3</vt:lpstr>
      <vt:lpstr>6.5 Quantum Mechanics 4</vt:lpstr>
      <vt:lpstr>6.5 Quantum Mechanics 5</vt:lpstr>
      <vt:lpstr>6.5 Quantum Mechanics 6</vt:lpstr>
      <vt:lpstr>6.5 Quantum Mechanics 7</vt:lpstr>
      <vt:lpstr>6.6 Quantum Numbers </vt:lpstr>
      <vt:lpstr>6.6 Quantum Numbers 1</vt:lpstr>
      <vt:lpstr>6.6 Quantum Numbers 2</vt:lpstr>
      <vt:lpstr>6.6 Quantum Numbers 3</vt:lpstr>
      <vt:lpstr>6.6 Quantum Numbers 4</vt:lpstr>
      <vt:lpstr>6.6 Quantum Numbers 5</vt:lpstr>
      <vt:lpstr>6.6 Quantum Numbers 6</vt:lpstr>
      <vt:lpstr>6.6 Quantum Numbers 7</vt:lpstr>
      <vt:lpstr>SAMPLE PROBLEM  6.7  Setup</vt:lpstr>
      <vt:lpstr>6.6 Quantum Numbers 8</vt:lpstr>
      <vt:lpstr>6.6 Quantum Numbers 9</vt:lpstr>
      <vt:lpstr>6.6 Quantum Numbers 10</vt:lpstr>
      <vt:lpstr>6.7 Atomic Orbitals </vt:lpstr>
      <vt:lpstr>6.7 Atomic Orbitals 1</vt:lpstr>
      <vt:lpstr>6.7 Atomic Orbitals 2</vt:lpstr>
      <vt:lpstr>6.7 Atomic Orbitals 3</vt:lpstr>
      <vt:lpstr>6.7 Atomic Orbitals 4</vt:lpstr>
      <vt:lpstr>6.7 Atomic Orbitals 5</vt:lpstr>
      <vt:lpstr>6.7 Atomic Orbitals 6</vt:lpstr>
      <vt:lpstr>6.7 Atomic Orbitals 7</vt:lpstr>
      <vt:lpstr>6.7 Atomic Orbitals 8</vt:lpstr>
      <vt:lpstr>6.7 Atomic Orbitals 9</vt:lpstr>
      <vt:lpstr>6.8 Electron Configuration 1</vt:lpstr>
      <vt:lpstr>6.8 Electron Configuration 2</vt:lpstr>
      <vt:lpstr>6.8 Electron Configuration 3</vt:lpstr>
      <vt:lpstr>6.8 Electron Configuration 4</vt:lpstr>
      <vt:lpstr>6.8 Electron Configuration 5</vt:lpstr>
      <vt:lpstr>6.8 Electron Configuration 6</vt:lpstr>
      <vt:lpstr>6.8 Electron Configuration 7</vt:lpstr>
      <vt:lpstr>6.8 Electron Configuration 8</vt:lpstr>
      <vt:lpstr>6.8 Electron Configuration 9</vt:lpstr>
      <vt:lpstr>6.8 Electron Configuration 10</vt:lpstr>
      <vt:lpstr>6.8 Electron Configuration 11</vt:lpstr>
      <vt:lpstr>6.8 Electron Configuration 12</vt:lpstr>
      <vt:lpstr>SAMPLE PROBLEM  6.9  Strategy</vt:lpstr>
      <vt:lpstr>SAMPLE PROBLEM  6.9  Solution</vt:lpstr>
      <vt:lpstr>6.9 Electron Configurations and the Periodic Table 2</vt:lpstr>
      <vt:lpstr>6.9 Electron Configurations and the Periodic Table 3</vt:lpstr>
      <vt:lpstr>6.9 Electron Configurations and the Periodic Table 4</vt:lpstr>
      <vt:lpstr>6.9 Electron Configurations and the Periodic Table 5</vt:lpstr>
    </vt:vector>
  </TitlesOfParts>
  <Company>The McGraw-Hill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 With 1 of These Slides</dc:title>
  <dc:creator>Hahn, Sandra</dc:creator>
  <cp:lastModifiedBy>Terrence P. Sherlock</cp:lastModifiedBy>
  <cp:revision>878</cp:revision>
  <dcterms:created xsi:type="dcterms:W3CDTF">2017-12-05T17:18:18Z</dcterms:created>
  <dcterms:modified xsi:type="dcterms:W3CDTF">2019-07-26T21:24:55Z</dcterms:modified>
</cp:coreProperties>
</file>