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59" r:id="rId2"/>
    <p:sldMasterId id="2147483744" r:id="rId3"/>
    <p:sldMasterId id="2147483780" r:id="rId4"/>
    <p:sldMasterId id="2147483838" r:id="rId5"/>
    <p:sldMasterId id="2147483713" r:id="rId6"/>
    <p:sldMasterId id="2147483674" r:id="rId7"/>
    <p:sldMasterId id="2147483897" r:id="rId8"/>
    <p:sldMasterId id="2147483960" r:id="rId9"/>
  </p:sldMasterIdLst>
  <p:notesMasterIdLst>
    <p:notesMasterId r:id="rId76"/>
  </p:notesMasterIdLst>
  <p:handoutMasterIdLst>
    <p:handoutMasterId r:id="rId77"/>
  </p:handoutMasterIdLst>
  <p:sldIdLst>
    <p:sldId id="273" r:id="rId10"/>
    <p:sldId id="325" r:id="rId11"/>
    <p:sldId id="326" r:id="rId12"/>
    <p:sldId id="327" r:id="rId13"/>
    <p:sldId id="328" r:id="rId14"/>
    <p:sldId id="329" r:id="rId15"/>
    <p:sldId id="405" r:id="rId16"/>
    <p:sldId id="331" r:id="rId17"/>
    <p:sldId id="332" r:id="rId18"/>
    <p:sldId id="406" r:id="rId19"/>
    <p:sldId id="407" r:id="rId20"/>
    <p:sldId id="333" r:id="rId21"/>
    <p:sldId id="410" r:id="rId22"/>
    <p:sldId id="411" r:id="rId23"/>
    <p:sldId id="412" r:id="rId24"/>
    <p:sldId id="335" r:id="rId25"/>
    <p:sldId id="336" r:id="rId26"/>
    <p:sldId id="338" r:id="rId27"/>
    <p:sldId id="416" r:id="rId28"/>
    <p:sldId id="347" r:id="rId29"/>
    <p:sldId id="349" r:id="rId30"/>
    <p:sldId id="359" r:id="rId31"/>
    <p:sldId id="353" r:id="rId32"/>
    <p:sldId id="354" r:id="rId33"/>
    <p:sldId id="355" r:id="rId34"/>
    <p:sldId id="417" r:id="rId35"/>
    <p:sldId id="360" r:id="rId36"/>
    <p:sldId id="361" r:id="rId37"/>
    <p:sldId id="362" r:id="rId38"/>
    <p:sldId id="363" r:id="rId39"/>
    <p:sldId id="356" r:id="rId40"/>
    <p:sldId id="357" r:id="rId41"/>
    <p:sldId id="367" r:id="rId42"/>
    <p:sldId id="368" r:id="rId43"/>
    <p:sldId id="369" r:id="rId44"/>
    <p:sldId id="358" r:id="rId45"/>
    <p:sldId id="404" r:id="rId46"/>
    <p:sldId id="370" r:id="rId47"/>
    <p:sldId id="371" r:id="rId48"/>
    <p:sldId id="372" r:id="rId49"/>
    <p:sldId id="373" r:id="rId50"/>
    <p:sldId id="365" r:id="rId51"/>
    <p:sldId id="366" r:id="rId52"/>
    <p:sldId id="374" r:id="rId53"/>
    <p:sldId id="377" r:id="rId54"/>
    <p:sldId id="378" r:id="rId55"/>
    <p:sldId id="379" r:id="rId56"/>
    <p:sldId id="380" r:id="rId57"/>
    <p:sldId id="426" r:id="rId58"/>
    <p:sldId id="427" r:id="rId59"/>
    <p:sldId id="428" r:id="rId60"/>
    <p:sldId id="429" r:id="rId61"/>
    <p:sldId id="435" r:id="rId62"/>
    <p:sldId id="436" r:id="rId63"/>
    <p:sldId id="437" r:id="rId64"/>
    <p:sldId id="438" r:id="rId65"/>
    <p:sldId id="441" r:id="rId66"/>
    <p:sldId id="442" r:id="rId67"/>
    <p:sldId id="443" r:id="rId68"/>
    <p:sldId id="444" r:id="rId69"/>
    <p:sldId id="445" r:id="rId70"/>
    <p:sldId id="446" r:id="rId71"/>
    <p:sldId id="383" r:id="rId72"/>
    <p:sldId id="384" r:id="rId73"/>
    <p:sldId id="385" r:id="rId74"/>
    <p:sldId id="38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4662D401-0641-41B3-B687-DDF7A58DCDF3}">
          <p14:sldIdLst>
            <p14:sldId id="273"/>
            <p14:sldId id="325"/>
            <p14:sldId id="326"/>
            <p14:sldId id="327"/>
            <p14:sldId id="328"/>
            <p14:sldId id="329"/>
            <p14:sldId id="405"/>
            <p14:sldId id="331"/>
            <p14:sldId id="332"/>
            <p14:sldId id="406"/>
            <p14:sldId id="407"/>
            <p14:sldId id="333"/>
            <p14:sldId id="410"/>
            <p14:sldId id="411"/>
            <p14:sldId id="412"/>
            <p14:sldId id="335"/>
            <p14:sldId id="336"/>
            <p14:sldId id="338"/>
            <p14:sldId id="416"/>
            <p14:sldId id="347"/>
            <p14:sldId id="349"/>
            <p14:sldId id="359"/>
            <p14:sldId id="353"/>
            <p14:sldId id="354"/>
            <p14:sldId id="355"/>
            <p14:sldId id="417"/>
            <p14:sldId id="360"/>
            <p14:sldId id="361"/>
            <p14:sldId id="362"/>
            <p14:sldId id="363"/>
            <p14:sldId id="356"/>
            <p14:sldId id="357"/>
            <p14:sldId id="367"/>
            <p14:sldId id="368"/>
            <p14:sldId id="369"/>
            <p14:sldId id="358"/>
            <p14:sldId id="404"/>
            <p14:sldId id="370"/>
            <p14:sldId id="371"/>
            <p14:sldId id="372"/>
            <p14:sldId id="373"/>
            <p14:sldId id="365"/>
            <p14:sldId id="366"/>
            <p14:sldId id="374"/>
            <p14:sldId id="377"/>
            <p14:sldId id="378"/>
            <p14:sldId id="379"/>
            <p14:sldId id="380"/>
            <p14:sldId id="426"/>
            <p14:sldId id="427"/>
            <p14:sldId id="428"/>
            <p14:sldId id="429"/>
            <p14:sldId id="435"/>
            <p14:sldId id="436"/>
            <p14:sldId id="437"/>
            <p14:sldId id="438"/>
            <p14:sldId id="441"/>
            <p14:sldId id="442"/>
            <p14:sldId id="443"/>
            <p14:sldId id="444"/>
            <p14:sldId id="445"/>
            <p14:sldId id="446"/>
            <p14:sldId id="383"/>
            <p14:sldId id="384"/>
            <p14:sldId id="385"/>
            <p14:sldId id="386"/>
          </p14:sldIdLst>
        </p14:section>
        <p14:section name="Appendix: Image Descriptions for Unsighted Students" id="{F75E8F0D-AAAB-4B6C-99D8-3CF9558F1952}">
          <p14:sldIdLst/>
        </p14:section>
      </p14:sectionLst>
    </p:ext>
    <p:ext uri="{EFAFB233-063F-42B5-8137-9DF3F51BA10A}">
      <p15:sldGuideLst xmlns:p15="http://schemas.microsoft.com/office/powerpoint/2012/main">
        <p15:guide id="1" orient="horz" pos="3408">
          <p15:clr>
            <a:srgbClr val="A4A3A4"/>
          </p15:clr>
        </p15:guide>
        <p15:guide id="2" orient="horz" pos="3600">
          <p15:clr>
            <a:srgbClr val="A4A3A4"/>
          </p15:clr>
        </p15:guide>
        <p15:guide id="3" orient="horz" pos="912" userDrawn="1">
          <p15:clr>
            <a:srgbClr val="A4A3A4"/>
          </p15:clr>
        </p15:guide>
        <p15:guide id="4" orient="horz" pos="3360">
          <p15:clr>
            <a:srgbClr val="A4A3A4"/>
          </p15:clr>
        </p15:guide>
        <p15:guide id="5" pos="5616">
          <p15:clr>
            <a:srgbClr val="A4A3A4"/>
          </p15:clr>
        </p15:guide>
        <p15:guide id="6" pos="4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638E"/>
    <a:srgbClr val="FFF6DA"/>
    <a:srgbClr val="B60000"/>
    <a:srgbClr val="E2D5EA"/>
    <a:srgbClr val="C6E3FA"/>
    <a:srgbClr val="FFF799"/>
    <a:srgbClr val="376092"/>
    <a:srgbClr val="F3F3F4"/>
    <a:srgbClr val="E2E3E4"/>
    <a:srgbClr val="5E5F6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149" autoAdjust="0"/>
    <p:restoredTop sz="95706" autoAdjust="0"/>
  </p:normalViewPr>
  <p:slideViewPr>
    <p:cSldViewPr>
      <p:cViewPr varScale="1">
        <p:scale>
          <a:sx n="86" d="100"/>
          <a:sy n="86" d="100"/>
        </p:scale>
        <p:origin x="1378" y="58"/>
      </p:cViewPr>
      <p:guideLst>
        <p:guide orient="horz" pos="3408"/>
        <p:guide orient="horz" pos="3600"/>
        <p:guide orient="horz" pos="912"/>
        <p:guide orient="horz" pos="3360"/>
        <p:guide pos="5616"/>
        <p:guide pos="4320"/>
      </p:guideLst>
    </p:cSldViewPr>
  </p:slideViewPr>
  <p:outlineViewPr>
    <p:cViewPr>
      <p:scale>
        <a:sx n="33" d="100"/>
        <a:sy n="33" d="100"/>
      </p:scale>
      <p:origin x="0" y="-1500"/>
    </p:cViewPr>
  </p:outlineViewPr>
  <p:notesTextViewPr>
    <p:cViewPr>
      <p:scale>
        <a:sx n="100" d="100"/>
        <a:sy n="100" d="100"/>
      </p:scale>
      <p:origin x="0" y="0"/>
    </p:cViewPr>
  </p:notesTextViewPr>
  <p:sorterViewPr>
    <p:cViewPr>
      <p:scale>
        <a:sx n="140" d="100"/>
        <a:sy n="140" d="100"/>
      </p:scale>
      <p:origin x="0" y="-27427"/>
    </p:cViewPr>
  </p:sorterViewPr>
  <p:notesViewPr>
    <p:cSldViewPr>
      <p:cViewPr varScale="1">
        <p:scale>
          <a:sx n="73" d="100"/>
          <a:sy n="73" d="100"/>
        </p:scale>
        <p:origin x="199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24CCBF-31CF-4FCA-A5B4-50142834420A}" type="datetimeFigureOut">
              <a:rPr lang="en-US" smtClean="0"/>
              <a:t>7/26/2019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895618-5249-4F12-80E4-2F3A0FD18481}" type="slidenum">
              <a:rPr lang="en-US" smtClean="0"/>
              <a:t>‹#›</a:t>
            </a:fld>
            <a:endParaRPr lang="en-US"/>
          </a:p>
        </p:txBody>
      </p:sp>
    </p:spTree>
    <p:extLst>
      <p:ext uri="{BB962C8B-B14F-4D97-AF65-F5344CB8AC3E}">
        <p14:creationId xmlns:p14="http://schemas.microsoft.com/office/powerpoint/2010/main" val="472110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4B720-C9F6-4BFC-BC5C-B1B8D70204DA}" type="datetimeFigureOut">
              <a:rPr lang="en-US" smtClean="0"/>
              <a:t>7/26/2019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03D02-7E89-4EBF-B123-9C334E1BFEF7}" type="slidenum">
              <a:rPr lang="en-US" smtClean="0"/>
              <a:t>‹#›</a:t>
            </a:fld>
            <a:endParaRPr lang="en-US"/>
          </a:p>
        </p:txBody>
      </p:sp>
    </p:spTree>
    <p:extLst>
      <p:ext uri="{BB962C8B-B14F-4D97-AF65-F5344CB8AC3E}">
        <p14:creationId xmlns:p14="http://schemas.microsoft.com/office/powerpoint/2010/main" val="61890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03D02-7E89-4EBF-B123-9C334E1BFEF7}" type="slidenum">
              <a:rPr lang="en-US" smtClean="0"/>
              <a:t>1</a:t>
            </a:fld>
            <a:endParaRPr lang="en-US"/>
          </a:p>
        </p:txBody>
      </p:sp>
    </p:spTree>
    <p:extLst>
      <p:ext uri="{BB962C8B-B14F-4D97-AF65-F5344CB8AC3E}">
        <p14:creationId xmlns:p14="http://schemas.microsoft.com/office/powerpoint/2010/main" val="270645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1560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742950" indent="-285750">
              <a:spcAft>
                <a:spcPts val="800"/>
              </a:spcAft>
              <a:buFont typeface="Arial" panose="020B0604020202020204" pitchFamily="34" charset="0"/>
              <a:buChar char="•"/>
              <a:defRPr sz="2000"/>
            </a:lvl2pPr>
            <a:lvl3pPr marL="1143000" indent="-228600">
              <a:spcAft>
                <a:spcPts val="800"/>
              </a:spcAft>
              <a:buFont typeface="Arial" panose="020B0604020202020204" pitchFamily="34" charset="0"/>
              <a:buChar char="•"/>
              <a:defRPr sz="1800"/>
            </a:lvl3pPr>
            <a:lvl4pPr marL="1600200" indent="-228600">
              <a:spcAft>
                <a:spcPts val="800"/>
              </a:spcAft>
              <a:buFont typeface="Arial" panose="020B0604020202020204" pitchFamily="34" charset="0"/>
              <a:buChar char="•"/>
              <a:defRPr sz="1600"/>
            </a:lvl4pPr>
            <a:lvl5pPr marL="2057400" indent="-22860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7" hasCustomPrompt="1"/>
          </p:nvPr>
        </p:nvSpPr>
        <p:spPr>
          <a:xfrm>
            <a:off x="3465912" y="6605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8010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Bar-Six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533400" y="106680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533400" y="201168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533400" y="2880360"/>
            <a:ext cx="8153400" cy="6858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533400" y="367284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533400" y="4617720"/>
            <a:ext cx="8153400" cy="9144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533400" y="563880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56202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Bar-12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159416" y="1066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159416" y="19812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159416" y="28956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159416" y="38100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159416" y="47244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159416" y="5638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7"/>
          <p:cNvSpPr>
            <a:spLocks noGrp="1"/>
          </p:cNvSpPr>
          <p:nvPr>
            <p:ph sz="quarter" idx="18"/>
          </p:nvPr>
        </p:nvSpPr>
        <p:spPr>
          <a:xfrm>
            <a:off x="4800600" y="1066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dirty="0"/>
              <a:t>Click to edit Master text styles</a:t>
            </a:r>
          </a:p>
          <a:p>
            <a:pPr marL="800100" lvl="1" indent="-342900">
              <a:spcAft>
                <a:spcPts val="800"/>
              </a:spcAft>
              <a:buFont typeface="Arial" panose="020B0604020202020204" pitchFamily="34" charset="0"/>
              <a:buChar char="•"/>
            </a:pPr>
            <a:r>
              <a:rPr lang="en-US" dirty="0"/>
              <a:t>Second level</a:t>
            </a:r>
          </a:p>
          <a:p>
            <a:pPr marL="1200150" lvl="2" indent="-285750">
              <a:spcAft>
                <a:spcPts val="800"/>
              </a:spcAft>
              <a:buFont typeface="Arial" panose="020B0604020202020204" pitchFamily="34" charset="0"/>
            </a:pPr>
            <a:r>
              <a:rPr lang="en-US" dirty="0"/>
              <a:t>Third level</a:t>
            </a:r>
          </a:p>
          <a:p>
            <a:pPr marL="1657350" lvl="3" indent="-285750">
              <a:spcAft>
                <a:spcPts val="800"/>
              </a:spcAft>
              <a:buFont typeface="Arial" panose="020B0604020202020204" pitchFamily="34" charset="0"/>
              <a:buChar char="•"/>
            </a:pPr>
            <a:r>
              <a:rPr lang="en-US" dirty="0"/>
              <a:t>Fourth level</a:t>
            </a:r>
          </a:p>
          <a:p>
            <a:pPr marL="2114550" lvl="4" indent="-285750">
              <a:spcAft>
                <a:spcPts val="800"/>
              </a:spcAft>
              <a:buFont typeface="Arial" panose="020B0604020202020204" pitchFamily="34" charset="0"/>
              <a:buChar char="•"/>
            </a:pPr>
            <a:r>
              <a:rPr lang="en-US" dirty="0"/>
              <a:t>Fifth level</a:t>
            </a:r>
          </a:p>
        </p:txBody>
      </p:sp>
      <p:sp>
        <p:nvSpPr>
          <p:cNvPr id="19" name="Content Placeholder 8"/>
          <p:cNvSpPr>
            <a:spLocks noGrp="1"/>
          </p:cNvSpPr>
          <p:nvPr>
            <p:ph sz="quarter" idx="19"/>
          </p:nvPr>
        </p:nvSpPr>
        <p:spPr>
          <a:xfrm>
            <a:off x="4800600" y="19812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1" name="Content Placeholder 9"/>
          <p:cNvSpPr>
            <a:spLocks noGrp="1"/>
          </p:cNvSpPr>
          <p:nvPr>
            <p:ph sz="quarter" idx="20"/>
          </p:nvPr>
        </p:nvSpPr>
        <p:spPr>
          <a:xfrm>
            <a:off x="4800600" y="28956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3" name="Content Placeholder 10"/>
          <p:cNvSpPr>
            <a:spLocks noGrp="1"/>
          </p:cNvSpPr>
          <p:nvPr>
            <p:ph sz="quarter" idx="21"/>
          </p:nvPr>
        </p:nvSpPr>
        <p:spPr>
          <a:xfrm>
            <a:off x="4800600" y="38100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5" name="Content Placeholder 11"/>
          <p:cNvSpPr>
            <a:spLocks noGrp="1"/>
          </p:cNvSpPr>
          <p:nvPr>
            <p:ph sz="quarter" idx="22"/>
          </p:nvPr>
        </p:nvSpPr>
        <p:spPr>
          <a:xfrm>
            <a:off x="4800600" y="47244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7" name="Content Placeholder 12"/>
          <p:cNvSpPr>
            <a:spLocks noGrp="1"/>
          </p:cNvSpPr>
          <p:nvPr>
            <p:ph sz="quarter" idx="23"/>
          </p:nvPr>
        </p:nvSpPr>
        <p:spPr>
          <a:xfrm>
            <a:off x="4800600" y="5638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13" name="Jump Link"/>
          <p:cNvSpPr>
            <a:spLocks noGrp="1"/>
          </p:cNvSpPr>
          <p:nvPr>
            <p:ph type="body" sz="quarter" idx="17" hasCustomPrompt="1"/>
          </p:nvPr>
        </p:nvSpPr>
        <p:spPr>
          <a:xfrm>
            <a:off x="34675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98054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11879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5612"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87407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124200" y="3429000"/>
            <a:ext cx="6019800" cy="1752600"/>
          </a:xfrm>
          <a:prstGeom prst="rect">
            <a:avLst/>
          </a:prstGeom>
          <a:solidFill>
            <a:srgbClr val="5252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276600" y="35052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276600" y="4190999"/>
            <a:ext cx="5699760" cy="914400"/>
          </a:xfrm>
          <a:prstGeom prst="rect">
            <a:avLst/>
          </a:prstGeom>
        </p:spPr>
        <p:txBody>
          <a:bodyPr/>
          <a:lstStyle>
            <a:lvl1pPr marL="0" indent="0" algn="r">
              <a:buNone/>
              <a:defRPr sz="2800" b="0">
                <a:solidFill>
                  <a:schemeClr val="bg1"/>
                </a:solidFill>
                <a:latin typeface="+mj-lt"/>
              </a:defRPr>
            </a:lvl1pPr>
            <a:lvl2pPr marL="457200" indent="0" algn="r">
              <a:buNone/>
              <a:defRPr sz="2400" b="0">
                <a:solidFill>
                  <a:schemeClr val="bg1"/>
                </a:solidFill>
                <a:latin typeface="ArumSans Bd" panose="020B0B04010000020C00" pitchFamily="34" charset="0"/>
              </a:defRPr>
            </a:lvl2pPr>
            <a:lvl3pPr marL="914400" indent="0" algn="r">
              <a:buNone/>
              <a:defRPr sz="2400" b="0">
                <a:solidFill>
                  <a:schemeClr val="bg1"/>
                </a:solidFill>
                <a:latin typeface="ArumSans Bd" panose="020B0B04010000020C00" pitchFamily="34" charset="0"/>
              </a:defRPr>
            </a:lvl3pPr>
            <a:lvl4pPr marL="1371600" indent="0" algn="r">
              <a:buNone/>
              <a:defRPr sz="2400" b="0">
                <a:solidFill>
                  <a:schemeClr val="bg1"/>
                </a:solidFill>
                <a:latin typeface="ArumSans Bd" panose="020B0B04010000020C00" pitchFamily="34" charset="0"/>
              </a:defRPr>
            </a:lvl4pPr>
            <a:lvl5pPr marL="1828800" indent="0" algn="r">
              <a:buNone/>
              <a:defRPr sz="2400" b="0">
                <a:solidFill>
                  <a:schemeClr val="bg1"/>
                </a:solidFill>
                <a:latin typeface="ArumSans Bd" panose="020B0B04010000020C00" pitchFamily="34" charset="0"/>
              </a:defRPr>
            </a:lvl5pPr>
          </a:lstStyle>
          <a:p>
            <a:pPr lvl="0"/>
            <a:r>
              <a:rPr lang="en-US" dirty="0"/>
              <a:t>Edit Master text styles</a:t>
            </a:r>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
        <p:nvSpPr>
          <p:cNvPr id="10" name="Content Placeholder 7"/>
          <p:cNvSpPr>
            <a:spLocks noGrp="1"/>
          </p:cNvSpPr>
          <p:nvPr>
            <p:ph sz="quarter" idx="13"/>
          </p:nvPr>
        </p:nvSpPr>
        <p:spPr>
          <a:xfrm>
            <a:off x="0" y="6771640"/>
            <a:ext cx="9144000" cy="91440"/>
          </a:xfrm>
          <a:prstGeom prst="rect">
            <a:avLst/>
          </a:prstGeom>
        </p:spPr>
        <p:txBody>
          <a:bodyPr lIns="45720" rIns="45720" anchor="ctr"/>
          <a:lstStyle>
            <a:lvl1pPr algn="l">
              <a:defRPr sz="800">
                <a:solidFill>
                  <a:srgbClr val="6A6A6A"/>
                </a:solidFill>
              </a:defRPr>
            </a:lvl1pPr>
          </a:lstStyle>
          <a:p>
            <a:pPr lvl="0"/>
            <a:r>
              <a:rPr lang="en-US" dirty="0"/>
              <a:t>Click to edit Master text styles</a:t>
            </a:r>
          </a:p>
        </p:txBody>
      </p:sp>
    </p:spTree>
    <p:extLst>
      <p:ext uri="{BB962C8B-B14F-4D97-AF65-F5344CB8AC3E}">
        <p14:creationId xmlns:p14="http://schemas.microsoft.com/office/powerpoint/2010/main" val="3480686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0198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58737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3" hasCustomPrompt="1"/>
          </p:nvPr>
        </p:nvSpPr>
        <p:spPr>
          <a:xfrm>
            <a:off x="4999894"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97504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491004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Jump Link"/>
          <p:cNvSpPr>
            <a:spLocks noGrp="1"/>
          </p:cNvSpPr>
          <p:nvPr>
            <p:ph type="body" sz="quarter" idx="12" hasCustomPrompt="1"/>
          </p:nvPr>
        </p:nvSpPr>
        <p:spPr>
          <a:xfrm>
            <a:off x="3357063" y="510540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32661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1"/>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dirty="0"/>
          </a:p>
        </p:txBody>
      </p:sp>
      <p:sp>
        <p:nvSpPr>
          <p:cNvPr id="5" name="Video Credit"/>
          <p:cNvSpPr>
            <a:spLocks noGrp="1"/>
          </p:cNvSpPr>
          <p:nvPr>
            <p:ph type="body" sz="quarter" idx="12"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Video Credit Here</a:t>
            </a:r>
          </a:p>
        </p:txBody>
      </p:sp>
    </p:spTree>
    <p:extLst>
      <p:ext uri="{BB962C8B-B14F-4D97-AF65-F5344CB8AC3E}">
        <p14:creationId xmlns:p14="http://schemas.microsoft.com/office/powerpoint/2010/main" val="198741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RedBar-Title and Content">
    <p:spTree>
      <p:nvGrpSpPr>
        <p:cNvPr id="1" name=""/>
        <p:cNvGrpSpPr/>
        <p:nvPr/>
      </p:nvGrpSpPr>
      <p:grpSpPr>
        <a:xfrm>
          <a:off x="0" y="0"/>
          <a:ext cx="0" cy="0"/>
          <a:chOff x="0" y="0"/>
          <a:chExt cx="0" cy="0"/>
        </a:xfrm>
      </p:grpSpPr>
      <p:grpSp>
        <p:nvGrpSpPr>
          <p:cNvPr id="7" name="Group 6"/>
          <p:cNvGrpSpPr/>
          <p:nvPr userDrawn="1"/>
        </p:nvGrpSpPr>
        <p:grpSpPr>
          <a:xfrm>
            <a:off x="0" y="0"/>
            <a:ext cx="2146742" cy="1143000"/>
            <a:chOff x="0" y="0"/>
            <a:chExt cx="2146742" cy="1143000"/>
          </a:xfrm>
        </p:grpSpPr>
        <p:sp>
          <p:nvSpPr>
            <p:cNvPr id="10" name="Rectangle 9"/>
            <p:cNvSpPr/>
            <p:nvPr/>
          </p:nvSpPr>
          <p:spPr>
            <a:xfrm>
              <a:off x="0" y="0"/>
              <a:ext cx="354518" cy="1143000"/>
            </a:xfrm>
            <a:prstGeom prst="rect">
              <a:avLst/>
            </a:prstGeom>
            <a:solidFill>
              <a:srgbClr val="4F7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25918" y="152400"/>
              <a:ext cx="2020824" cy="846385"/>
              <a:chOff x="265176" y="405825"/>
              <a:chExt cx="2020824" cy="846385"/>
            </a:xfrm>
            <a:effectLst>
              <a:outerShdw blurRad="50800" dist="88900" dir="2700000" algn="tl" rotWithShape="0">
                <a:prstClr val="black">
                  <a:alpha val="23000"/>
                </a:prstClr>
              </a:outerShdw>
            </a:effectLst>
          </p:grpSpPr>
          <p:sp>
            <p:nvSpPr>
              <p:cNvPr id="12" name="Rectangle 11"/>
              <p:cNvSpPr/>
              <p:nvPr userDrawn="1"/>
            </p:nvSpPr>
            <p:spPr>
              <a:xfrm>
                <a:off x="266700" y="405825"/>
                <a:ext cx="2019300" cy="584775"/>
              </a:xfrm>
              <a:prstGeom prst="rect">
                <a:avLst/>
              </a:prstGeom>
              <a:solidFill>
                <a:srgbClr val="CE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userDrawn="1"/>
            </p:nvSpPr>
            <p:spPr>
              <a:xfrm flipH="1" flipV="1">
                <a:off x="265176" y="990600"/>
                <a:ext cx="228600" cy="261610"/>
              </a:xfrm>
              <a:prstGeom prst="rtTriangle">
                <a:avLst/>
              </a:prstGeom>
              <a:solidFill>
                <a:srgbClr val="910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Slide Title"/>
          <p:cNvSpPr>
            <a:spLocks noGrp="1"/>
          </p:cNvSpPr>
          <p:nvPr>
            <p:ph type="title" hasCustomPrompt="1"/>
          </p:nvPr>
        </p:nvSpPr>
        <p:spPr>
          <a:xfrm>
            <a:off x="57150" y="212725"/>
            <a:ext cx="2926080" cy="457200"/>
          </a:xfrm>
          <a:prstGeom prst="rect">
            <a:avLst/>
          </a:prstGeom>
        </p:spPr>
        <p:txBody>
          <a:bodyPr anchor="ctr"/>
          <a:lstStyle>
            <a:lvl1pPr marL="0" indent="0" algn="l">
              <a:lnSpc>
                <a:spcPct val="90000"/>
              </a:lnSpc>
              <a:buFont typeface="Arial" panose="020B0604020202020204" pitchFamily="34" charset="0"/>
              <a:buNone/>
              <a:defRPr sz="3200" b="0">
                <a:solidFill>
                  <a:schemeClr val="bg1"/>
                </a:solidFill>
                <a:latin typeface="Arial" panose="020B0604020202020204" pitchFamily="34" charset="0"/>
                <a:cs typeface="Arial" panose="020B0604020202020204" pitchFamily="34" charset="0"/>
              </a:defRPr>
            </a:lvl1pPr>
          </a:lstStyle>
          <a:p>
            <a:r>
              <a:rPr lang="en-US" dirty="0"/>
              <a:t>CHAPTER  </a:t>
            </a:r>
          </a:p>
        </p:txBody>
      </p:sp>
      <p:sp>
        <p:nvSpPr>
          <p:cNvPr id="3" name="Content Placeholder 1"/>
          <p:cNvSpPr>
            <a:spLocks noGrp="1"/>
          </p:cNvSpPr>
          <p:nvPr>
            <p:ph idx="1" hasCustomPrompt="1"/>
          </p:nvPr>
        </p:nvSpPr>
        <p:spPr>
          <a:xfrm>
            <a:off x="3230880" y="0"/>
            <a:ext cx="5852160" cy="1143000"/>
          </a:xfrm>
          <a:prstGeom prst="rect">
            <a:avLst/>
          </a:prstGeom>
        </p:spPr>
        <p:txBody>
          <a:bodyPr/>
          <a:lstStyle>
            <a:lvl1pPr marL="0" indent="0">
              <a:spcBef>
                <a:spcPts val="600"/>
              </a:spcBef>
              <a:spcAft>
                <a:spcPts val="600"/>
              </a:spcAft>
              <a:buFont typeface="Arial" panose="020B0604020202020204" pitchFamily="34" charset="0"/>
              <a:buNone/>
              <a:defRPr sz="3200">
                <a:latin typeface="Arial" panose="020B0604020202020204" pitchFamily="34" charset="0"/>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quarter" idx="10"/>
          </p:nvPr>
        </p:nvSpPr>
        <p:spPr>
          <a:xfrm>
            <a:off x="457200" y="1828800"/>
            <a:ext cx="8229600" cy="4648200"/>
          </a:xfrm>
          <a:prstGeom prst="rect">
            <a:avLst/>
          </a:prstGeom>
        </p:spPr>
        <p:txBody>
          <a:bodyPr/>
          <a:lstStyle>
            <a:lvl1pPr marL="0" indent="0">
              <a:buNone/>
              <a:defRPr/>
            </a:lvl1pPr>
          </a:lstStyle>
          <a:p>
            <a:pPr lvl="0"/>
            <a:r>
              <a:rPr lang="en-US" dirty="0"/>
              <a:t>Edit Master text styles</a:t>
            </a:r>
          </a:p>
        </p:txBody>
      </p:sp>
    </p:spTree>
    <p:extLst>
      <p:ext uri="{BB962C8B-B14F-4D97-AF65-F5344CB8AC3E}">
        <p14:creationId xmlns:p14="http://schemas.microsoft.com/office/powerpoint/2010/main" val="3940389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228600" y="2133600"/>
            <a:ext cx="8686800" cy="2286000"/>
          </a:xfrm>
          <a:prstGeom prst="rect">
            <a:avLst/>
          </a:prstGeom>
        </p:spPr>
        <p:txBody>
          <a:bodyPr anchor="ctr"/>
          <a:lstStyle>
            <a:lvl1pPr marL="0" indent="0" algn="ctr">
              <a:lnSpc>
                <a:spcPct val="100000"/>
              </a:lnSpc>
              <a:buFont typeface="Arial" panose="020B0604020202020204" pitchFamily="34" charset="0"/>
              <a:buNone/>
              <a:defRPr sz="4800" b="1">
                <a:solidFill>
                  <a:srgbClr val="B60000"/>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59044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chemeClr val="tx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8686800" cy="52120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0"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386265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chemeClr val="tx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8686800" cy="24688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0"/>
          </p:nvPr>
        </p:nvSpPr>
        <p:spPr>
          <a:xfrm>
            <a:off x="228600" y="3916680"/>
            <a:ext cx="8686800" cy="24688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2"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254116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chemeClr val="tx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4206240" cy="51358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0"/>
          </p:nvPr>
        </p:nvSpPr>
        <p:spPr>
          <a:xfrm>
            <a:off x="4709160" y="1143000"/>
            <a:ext cx="4206240" cy="51358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9"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305344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Tagline-Gray BG, Title-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3682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chemeClr val="tx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8686800" cy="15544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0"/>
          </p:nvPr>
        </p:nvSpPr>
        <p:spPr>
          <a:xfrm>
            <a:off x="228600" y="3055620"/>
            <a:ext cx="8686800" cy="15544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
          <p:cNvSpPr>
            <a:spLocks noGrp="1"/>
          </p:cNvSpPr>
          <p:nvPr>
            <p:ph idx="11"/>
          </p:nvPr>
        </p:nvSpPr>
        <p:spPr>
          <a:xfrm>
            <a:off x="228600" y="4846320"/>
            <a:ext cx="8686800" cy="15544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2"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4139949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chemeClr val="tx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8686800" cy="11887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0"/>
          </p:nvPr>
        </p:nvSpPr>
        <p:spPr>
          <a:xfrm>
            <a:off x="228600" y="2580640"/>
            <a:ext cx="8686800" cy="11887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
          <p:cNvSpPr>
            <a:spLocks noGrp="1"/>
          </p:cNvSpPr>
          <p:nvPr>
            <p:ph idx="11"/>
          </p:nvPr>
        </p:nvSpPr>
        <p:spPr>
          <a:xfrm>
            <a:off x="228600" y="3896360"/>
            <a:ext cx="8686800" cy="11887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idx="12"/>
          </p:nvPr>
        </p:nvSpPr>
        <p:spPr>
          <a:xfrm>
            <a:off x="228600" y="5212080"/>
            <a:ext cx="8686800" cy="11887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2"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2698687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chemeClr val="tx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0"/>
          </p:nvPr>
        </p:nvSpPr>
        <p:spPr>
          <a:xfrm>
            <a:off x="228600" y="2145792"/>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
          <p:cNvSpPr>
            <a:spLocks noGrp="1"/>
          </p:cNvSpPr>
          <p:nvPr>
            <p:ph idx="11"/>
          </p:nvPr>
        </p:nvSpPr>
        <p:spPr>
          <a:xfrm>
            <a:off x="228600" y="3026664"/>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idx="12"/>
          </p:nvPr>
        </p:nvSpPr>
        <p:spPr>
          <a:xfrm>
            <a:off x="228600" y="3907536"/>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3"/>
          </p:nvPr>
        </p:nvSpPr>
        <p:spPr>
          <a:xfrm>
            <a:off x="228600" y="4788408"/>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4"/>
          </p:nvPr>
        </p:nvSpPr>
        <p:spPr>
          <a:xfrm>
            <a:off x="228600" y="5669280"/>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4"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2375431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chemeClr val="tx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8686800" cy="54864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0"/>
          </p:nvPr>
        </p:nvSpPr>
        <p:spPr>
          <a:xfrm>
            <a:off x="228600" y="1920240"/>
            <a:ext cx="8686800" cy="54864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
          <p:cNvSpPr>
            <a:spLocks noGrp="1"/>
          </p:cNvSpPr>
          <p:nvPr>
            <p:ph idx="11"/>
          </p:nvPr>
        </p:nvSpPr>
        <p:spPr>
          <a:xfrm>
            <a:off x="228600" y="2575560"/>
            <a:ext cx="8686800" cy="54864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idx="12"/>
          </p:nvPr>
        </p:nvSpPr>
        <p:spPr>
          <a:xfrm>
            <a:off x="228600" y="3230880"/>
            <a:ext cx="8686800" cy="54864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3"/>
          </p:nvPr>
        </p:nvSpPr>
        <p:spPr>
          <a:xfrm>
            <a:off x="228600" y="3886200"/>
            <a:ext cx="8686800" cy="54864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4"/>
          </p:nvPr>
        </p:nvSpPr>
        <p:spPr>
          <a:xfrm>
            <a:off x="228600" y="4541520"/>
            <a:ext cx="8686800" cy="54864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15"/>
          </p:nvPr>
        </p:nvSpPr>
        <p:spPr>
          <a:xfrm>
            <a:off x="228600" y="5196840"/>
            <a:ext cx="8686800" cy="54864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
          <p:cNvSpPr>
            <a:spLocks noGrp="1"/>
          </p:cNvSpPr>
          <p:nvPr>
            <p:ph idx="16"/>
          </p:nvPr>
        </p:nvSpPr>
        <p:spPr>
          <a:xfrm>
            <a:off x="228600" y="5852160"/>
            <a:ext cx="8686800" cy="54864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6"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2592764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chemeClr val="tx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0"/>
          </p:nvPr>
        </p:nvSpPr>
        <p:spPr>
          <a:xfrm>
            <a:off x="4709160" y="1143000"/>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
          <p:cNvSpPr>
            <a:spLocks noGrp="1"/>
          </p:cNvSpPr>
          <p:nvPr>
            <p:ph idx="11"/>
          </p:nvPr>
        </p:nvSpPr>
        <p:spPr>
          <a:xfrm>
            <a:off x="228600" y="2145792"/>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idx="12"/>
          </p:nvPr>
        </p:nvSpPr>
        <p:spPr>
          <a:xfrm>
            <a:off x="4709160" y="2145792"/>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3"/>
          </p:nvPr>
        </p:nvSpPr>
        <p:spPr>
          <a:xfrm>
            <a:off x="228600" y="3026664"/>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4"/>
          </p:nvPr>
        </p:nvSpPr>
        <p:spPr>
          <a:xfrm>
            <a:off x="4709160" y="3026664"/>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15"/>
          </p:nvPr>
        </p:nvSpPr>
        <p:spPr>
          <a:xfrm>
            <a:off x="228600" y="3907536"/>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
          <p:cNvSpPr>
            <a:spLocks noGrp="1"/>
          </p:cNvSpPr>
          <p:nvPr>
            <p:ph idx="16"/>
          </p:nvPr>
        </p:nvSpPr>
        <p:spPr>
          <a:xfrm>
            <a:off x="4709160" y="3907536"/>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
          <p:cNvSpPr>
            <a:spLocks noGrp="1"/>
          </p:cNvSpPr>
          <p:nvPr>
            <p:ph idx="17"/>
          </p:nvPr>
        </p:nvSpPr>
        <p:spPr>
          <a:xfrm>
            <a:off x="228600" y="4788408"/>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idx="18"/>
          </p:nvPr>
        </p:nvSpPr>
        <p:spPr>
          <a:xfrm>
            <a:off x="4709160" y="4788408"/>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
          <p:cNvSpPr>
            <a:spLocks noGrp="1"/>
          </p:cNvSpPr>
          <p:nvPr>
            <p:ph idx="19"/>
          </p:nvPr>
        </p:nvSpPr>
        <p:spPr>
          <a:xfrm>
            <a:off x="228600" y="5669280"/>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
          <p:cNvSpPr>
            <a:spLocks noGrp="1"/>
          </p:cNvSpPr>
          <p:nvPr>
            <p:ph idx="20"/>
          </p:nvPr>
        </p:nvSpPr>
        <p:spPr>
          <a:xfrm>
            <a:off x="4709160" y="5669280"/>
            <a:ext cx="420624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20"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3162743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RedBar-Title and Content">
    <p:spTree>
      <p:nvGrpSpPr>
        <p:cNvPr id="1" name=""/>
        <p:cNvGrpSpPr/>
        <p:nvPr/>
      </p:nvGrpSpPr>
      <p:grpSpPr>
        <a:xfrm>
          <a:off x="0" y="0"/>
          <a:ext cx="0" cy="0"/>
          <a:chOff x="0" y="0"/>
          <a:chExt cx="0" cy="0"/>
        </a:xfrm>
      </p:grpSpPr>
      <p:sp>
        <p:nvSpPr>
          <p:cNvPr id="7" name="Snip Single Corner Rectangle 6"/>
          <p:cNvSpPr/>
          <p:nvPr userDrawn="1"/>
        </p:nvSpPr>
        <p:spPr>
          <a:xfrm>
            <a:off x="0" y="0"/>
            <a:ext cx="1371600" cy="548640"/>
          </a:xfrm>
          <a:prstGeom prst="snip1Rect">
            <a:avLst>
              <a:gd name="adj" fmla="val 44253"/>
            </a:avLst>
          </a:prstGeom>
          <a:solidFill>
            <a:srgbClr val="5E5F61"/>
          </a:solidFill>
          <a:ln>
            <a:noFill/>
          </a:ln>
          <a:effectLst>
            <a:outerShdw blurRad="508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Title"/>
          <p:cNvSpPr>
            <a:spLocks noGrp="1"/>
          </p:cNvSpPr>
          <p:nvPr>
            <p:ph type="title"/>
          </p:nvPr>
        </p:nvSpPr>
        <p:spPr>
          <a:xfrm>
            <a:off x="320040" y="0"/>
            <a:ext cx="8595360" cy="1005840"/>
          </a:xfrm>
          <a:prstGeom prst="rect">
            <a:avLst/>
          </a:prstGeom>
        </p:spPr>
        <p:txBody>
          <a:bodyPr anchor="t"/>
          <a:lstStyle>
            <a:lvl1pPr marL="1188720" indent="-1188720" algn="l">
              <a:lnSpc>
                <a:spcPct val="100000"/>
              </a:lnSpc>
              <a:buFont typeface="Arial" panose="020B0604020202020204" pitchFamily="34" charset="0"/>
              <a:buNone/>
              <a:defRPr sz="3600" b="0">
                <a:solidFill>
                  <a:srgbClr val="B60000"/>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143000"/>
            <a:ext cx="8686800" cy="5212080"/>
          </a:xfrm>
          <a:prstGeom prst="rect">
            <a:avLst/>
          </a:prstGeom>
        </p:spPr>
        <p:txBody>
          <a:bodyPr/>
          <a:lstStyle>
            <a:lvl1pPr marL="0" indent="0">
              <a:spcBef>
                <a:spcPts val="600"/>
              </a:spcBef>
              <a:spcAft>
                <a:spcPts val="600"/>
              </a:spcAft>
              <a:buFont typeface="Arial" panose="020B0604020202020204" pitchFamily="34" charset="0"/>
              <a:buNone/>
              <a:defRPr sz="24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6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0"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3424474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RedBar-Title and Content">
    <p:spTree>
      <p:nvGrpSpPr>
        <p:cNvPr id="1" name=""/>
        <p:cNvGrpSpPr/>
        <p:nvPr/>
      </p:nvGrpSpPr>
      <p:grpSpPr>
        <a:xfrm>
          <a:off x="0" y="0"/>
          <a:ext cx="0" cy="0"/>
          <a:chOff x="0" y="0"/>
          <a:chExt cx="0" cy="0"/>
        </a:xfrm>
      </p:grpSpPr>
      <p:sp>
        <p:nvSpPr>
          <p:cNvPr id="11" name="Rectangle 10"/>
          <p:cNvSpPr/>
          <p:nvPr userDrawn="1"/>
        </p:nvSpPr>
        <p:spPr>
          <a:xfrm>
            <a:off x="0" y="929489"/>
            <a:ext cx="9144000" cy="5760720"/>
          </a:xfrm>
          <a:prstGeom prst="rect">
            <a:avLst/>
          </a:prstGeom>
          <a:solidFill>
            <a:srgbClr val="F2E8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2413"/>
          </a:xfrm>
          <a:prstGeom prst="rect">
            <a:avLst/>
          </a:prstGeom>
        </p:spPr>
      </p:pic>
      <p:sp>
        <p:nvSpPr>
          <p:cNvPr id="6" name="Slide Title"/>
          <p:cNvSpPr>
            <a:spLocks noGrp="1"/>
          </p:cNvSpPr>
          <p:nvPr>
            <p:ph type="title"/>
          </p:nvPr>
        </p:nvSpPr>
        <p:spPr>
          <a:xfrm>
            <a:off x="243840" y="0"/>
            <a:ext cx="8595360" cy="1005840"/>
          </a:xfrm>
          <a:prstGeom prst="rect">
            <a:avLst/>
          </a:prstGeom>
        </p:spPr>
        <p:txBody>
          <a:bodyPr anchor="ctr"/>
          <a:lstStyle>
            <a:lvl1pPr marL="0" indent="0" algn="l" defTabSz="365760">
              <a:lnSpc>
                <a:spcPct val="100000"/>
              </a:lnSpc>
              <a:buFont typeface="Arial" panose="020B0604020202020204" pitchFamily="34" charset="0"/>
              <a:buNone/>
              <a:defRPr sz="2800" b="1">
                <a:solidFill>
                  <a:srgbClr val="FFF799"/>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066800"/>
            <a:ext cx="8686800" cy="5303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8534400" y="6397823"/>
            <a:ext cx="548640" cy="307777"/>
          </a:xfrm>
          <a:prstGeom prst="rect">
            <a:avLst/>
          </a:prstGeom>
          <a:noFill/>
        </p:spPr>
        <p:txBody>
          <a:bodyPr wrap="none" rtlCol="0">
            <a:spAutoFit/>
          </a:bodyPr>
          <a:lstStyle/>
          <a:p>
            <a:pPr algn="r"/>
            <a:fld id="{4ABA21E6-4DD4-4FBE-AD0A-C2399D55596A}" type="slidenum">
              <a:rPr lang="en-US" sz="1400" smtClean="0"/>
              <a:pPr algn="r"/>
              <a:t>‹#›</a:t>
            </a:fld>
            <a:endParaRPr lang="en-US" sz="1400" dirty="0"/>
          </a:p>
        </p:txBody>
      </p:sp>
      <p:sp>
        <p:nvSpPr>
          <p:cNvPr id="13"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4"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1300477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RedBar-Title and Content">
    <p:spTree>
      <p:nvGrpSpPr>
        <p:cNvPr id="1" name=""/>
        <p:cNvGrpSpPr/>
        <p:nvPr/>
      </p:nvGrpSpPr>
      <p:grpSpPr>
        <a:xfrm>
          <a:off x="0" y="0"/>
          <a:ext cx="0" cy="0"/>
          <a:chOff x="0" y="0"/>
          <a:chExt cx="0" cy="0"/>
        </a:xfrm>
      </p:grpSpPr>
      <p:sp>
        <p:nvSpPr>
          <p:cNvPr id="11" name="Rectangle 10"/>
          <p:cNvSpPr/>
          <p:nvPr userDrawn="1"/>
        </p:nvSpPr>
        <p:spPr>
          <a:xfrm>
            <a:off x="0" y="929489"/>
            <a:ext cx="9144000" cy="5760720"/>
          </a:xfrm>
          <a:prstGeom prst="rect">
            <a:avLst/>
          </a:prstGeom>
          <a:solidFill>
            <a:srgbClr val="F2E8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2413"/>
          </a:xfrm>
          <a:prstGeom prst="rect">
            <a:avLst/>
          </a:prstGeom>
        </p:spPr>
      </p:pic>
      <p:sp>
        <p:nvSpPr>
          <p:cNvPr id="6" name="Slide Title"/>
          <p:cNvSpPr>
            <a:spLocks noGrp="1"/>
          </p:cNvSpPr>
          <p:nvPr>
            <p:ph type="title"/>
          </p:nvPr>
        </p:nvSpPr>
        <p:spPr>
          <a:xfrm>
            <a:off x="243840" y="0"/>
            <a:ext cx="8595360" cy="1005840"/>
          </a:xfrm>
          <a:prstGeom prst="rect">
            <a:avLst/>
          </a:prstGeom>
        </p:spPr>
        <p:txBody>
          <a:bodyPr anchor="ctr"/>
          <a:lstStyle>
            <a:lvl1pPr marL="0" indent="0" algn="l" defTabSz="365760">
              <a:lnSpc>
                <a:spcPct val="100000"/>
              </a:lnSpc>
              <a:buFont typeface="Arial" panose="020B0604020202020204" pitchFamily="34" charset="0"/>
              <a:buNone/>
              <a:defRPr sz="2800" b="1">
                <a:solidFill>
                  <a:srgbClr val="FFF799"/>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066800"/>
            <a:ext cx="8686800" cy="24688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0"/>
          </p:nvPr>
        </p:nvSpPr>
        <p:spPr>
          <a:xfrm>
            <a:off x="228600" y="3886200"/>
            <a:ext cx="8686800" cy="246888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8534400" y="6397823"/>
            <a:ext cx="548640" cy="307777"/>
          </a:xfrm>
          <a:prstGeom prst="rect">
            <a:avLst/>
          </a:prstGeom>
          <a:noFill/>
        </p:spPr>
        <p:txBody>
          <a:bodyPr wrap="none" rtlCol="0">
            <a:spAutoFit/>
          </a:bodyPr>
          <a:lstStyle/>
          <a:p>
            <a:pPr algn="r"/>
            <a:fld id="{4ABA21E6-4DD4-4FBE-AD0A-C2399D55596A}" type="slidenum">
              <a:rPr lang="en-US" sz="1400" smtClean="0"/>
              <a:pPr algn="r"/>
              <a:t>‹#›</a:t>
            </a:fld>
            <a:endParaRPr lang="en-US" sz="1400" dirty="0"/>
          </a:p>
        </p:txBody>
      </p:sp>
      <p:sp>
        <p:nvSpPr>
          <p:cNvPr id="9"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2"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1000344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RedBar-Title and Content">
    <p:spTree>
      <p:nvGrpSpPr>
        <p:cNvPr id="1" name=""/>
        <p:cNvGrpSpPr/>
        <p:nvPr/>
      </p:nvGrpSpPr>
      <p:grpSpPr>
        <a:xfrm>
          <a:off x="0" y="0"/>
          <a:ext cx="0" cy="0"/>
          <a:chOff x="0" y="0"/>
          <a:chExt cx="0" cy="0"/>
        </a:xfrm>
      </p:grpSpPr>
      <p:sp>
        <p:nvSpPr>
          <p:cNvPr id="11" name="Rectangle 10"/>
          <p:cNvSpPr/>
          <p:nvPr userDrawn="1"/>
        </p:nvSpPr>
        <p:spPr>
          <a:xfrm>
            <a:off x="0" y="929489"/>
            <a:ext cx="9144000" cy="5760720"/>
          </a:xfrm>
          <a:prstGeom prst="rect">
            <a:avLst/>
          </a:prstGeom>
          <a:solidFill>
            <a:srgbClr val="F2E8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2413"/>
          </a:xfrm>
          <a:prstGeom prst="rect">
            <a:avLst/>
          </a:prstGeom>
        </p:spPr>
      </p:pic>
      <p:sp>
        <p:nvSpPr>
          <p:cNvPr id="6" name="Slide Title"/>
          <p:cNvSpPr>
            <a:spLocks noGrp="1"/>
          </p:cNvSpPr>
          <p:nvPr>
            <p:ph type="title"/>
          </p:nvPr>
        </p:nvSpPr>
        <p:spPr>
          <a:xfrm>
            <a:off x="243840" y="0"/>
            <a:ext cx="8595360" cy="1005840"/>
          </a:xfrm>
          <a:prstGeom prst="rect">
            <a:avLst/>
          </a:prstGeom>
        </p:spPr>
        <p:txBody>
          <a:bodyPr anchor="ctr"/>
          <a:lstStyle>
            <a:lvl1pPr marL="0" indent="0" algn="l" defTabSz="365760">
              <a:lnSpc>
                <a:spcPct val="100000"/>
              </a:lnSpc>
              <a:buFont typeface="Arial" panose="020B0604020202020204" pitchFamily="34" charset="0"/>
              <a:buNone/>
              <a:defRPr sz="2800" b="1">
                <a:solidFill>
                  <a:srgbClr val="FFF799"/>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066800"/>
            <a:ext cx="8686800" cy="11887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0"/>
          </p:nvPr>
        </p:nvSpPr>
        <p:spPr>
          <a:xfrm>
            <a:off x="228600" y="2580640"/>
            <a:ext cx="8686800" cy="11887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8534400" y="6397823"/>
            <a:ext cx="548640" cy="307777"/>
          </a:xfrm>
          <a:prstGeom prst="rect">
            <a:avLst/>
          </a:prstGeom>
          <a:noFill/>
        </p:spPr>
        <p:txBody>
          <a:bodyPr wrap="none" rtlCol="0">
            <a:spAutoFit/>
          </a:bodyPr>
          <a:lstStyle/>
          <a:p>
            <a:pPr algn="r"/>
            <a:fld id="{4ABA21E6-4DD4-4FBE-AD0A-C2399D55596A}" type="slidenum">
              <a:rPr lang="en-US" sz="1400" smtClean="0"/>
              <a:pPr algn="r"/>
              <a:t>‹#›</a:t>
            </a:fld>
            <a:endParaRPr lang="en-US" sz="1400" dirty="0"/>
          </a:p>
        </p:txBody>
      </p:sp>
      <p:sp>
        <p:nvSpPr>
          <p:cNvPr id="9" name="Content Placeholder 1"/>
          <p:cNvSpPr>
            <a:spLocks noGrp="1"/>
          </p:cNvSpPr>
          <p:nvPr>
            <p:ph idx="11"/>
          </p:nvPr>
        </p:nvSpPr>
        <p:spPr>
          <a:xfrm>
            <a:off x="228600" y="3896360"/>
            <a:ext cx="8686800" cy="11887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2"/>
          </p:nvPr>
        </p:nvSpPr>
        <p:spPr>
          <a:xfrm>
            <a:off x="228600" y="5212080"/>
            <a:ext cx="8686800" cy="11887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4"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4265384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RedBar-Title and Content">
    <p:spTree>
      <p:nvGrpSpPr>
        <p:cNvPr id="1" name=""/>
        <p:cNvGrpSpPr/>
        <p:nvPr/>
      </p:nvGrpSpPr>
      <p:grpSpPr>
        <a:xfrm>
          <a:off x="0" y="0"/>
          <a:ext cx="0" cy="0"/>
          <a:chOff x="0" y="0"/>
          <a:chExt cx="0" cy="0"/>
        </a:xfrm>
      </p:grpSpPr>
      <p:sp>
        <p:nvSpPr>
          <p:cNvPr id="11" name="Rectangle 10"/>
          <p:cNvSpPr/>
          <p:nvPr userDrawn="1"/>
        </p:nvSpPr>
        <p:spPr>
          <a:xfrm>
            <a:off x="0" y="929489"/>
            <a:ext cx="9144000" cy="5760720"/>
          </a:xfrm>
          <a:prstGeom prst="rect">
            <a:avLst/>
          </a:prstGeom>
          <a:solidFill>
            <a:srgbClr val="F2E8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2413"/>
          </a:xfrm>
          <a:prstGeom prst="rect">
            <a:avLst/>
          </a:prstGeom>
        </p:spPr>
      </p:pic>
      <p:sp>
        <p:nvSpPr>
          <p:cNvPr id="6" name="Slide Title"/>
          <p:cNvSpPr>
            <a:spLocks noGrp="1"/>
          </p:cNvSpPr>
          <p:nvPr>
            <p:ph type="title"/>
          </p:nvPr>
        </p:nvSpPr>
        <p:spPr>
          <a:xfrm>
            <a:off x="243840" y="0"/>
            <a:ext cx="8595360" cy="1005840"/>
          </a:xfrm>
          <a:prstGeom prst="rect">
            <a:avLst/>
          </a:prstGeom>
        </p:spPr>
        <p:txBody>
          <a:bodyPr anchor="ctr"/>
          <a:lstStyle>
            <a:lvl1pPr marL="0" indent="0" algn="l" defTabSz="365760">
              <a:lnSpc>
                <a:spcPct val="100000"/>
              </a:lnSpc>
              <a:buFont typeface="Arial" panose="020B0604020202020204" pitchFamily="34" charset="0"/>
              <a:buNone/>
              <a:defRPr sz="2800" b="1">
                <a:solidFill>
                  <a:srgbClr val="FFF799"/>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228600" y="1066800"/>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0"/>
          </p:nvPr>
        </p:nvSpPr>
        <p:spPr>
          <a:xfrm>
            <a:off x="228600" y="1990791"/>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8534400" y="6397823"/>
            <a:ext cx="548640" cy="307777"/>
          </a:xfrm>
          <a:prstGeom prst="rect">
            <a:avLst/>
          </a:prstGeom>
          <a:noFill/>
        </p:spPr>
        <p:txBody>
          <a:bodyPr wrap="none" rtlCol="0">
            <a:spAutoFit/>
          </a:bodyPr>
          <a:lstStyle/>
          <a:p>
            <a:pPr algn="r"/>
            <a:fld id="{4ABA21E6-4DD4-4FBE-AD0A-C2399D55596A}" type="slidenum">
              <a:rPr lang="en-US" sz="1400" smtClean="0"/>
              <a:pPr algn="r"/>
              <a:t>‹#›</a:t>
            </a:fld>
            <a:endParaRPr lang="en-US" sz="1400" dirty="0"/>
          </a:p>
        </p:txBody>
      </p:sp>
      <p:sp>
        <p:nvSpPr>
          <p:cNvPr id="9" name="Content Placeholder 1"/>
          <p:cNvSpPr>
            <a:spLocks noGrp="1"/>
          </p:cNvSpPr>
          <p:nvPr>
            <p:ph idx="11"/>
          </p:nvPr>
        </p:nvSpPr>
        <p:spPr>
          <a:xfrm>
            <a:off x="228600" y="2914782"/>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2"/>
          </p:nvPr>
        </p:nvSpPr>
        <p:spPr>
          <a:xfrm>
            <a:off x="228600" y="3838773"/>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hasCustomPrompt="1"/>
          </p:nvPr>
        </p:nvSpPr>
        <p:spPr>
          <a:xfrm>
            <a:off x="3200400" y="6477000"/>
            <a:ext cx="2743200" cy="182880"/>
          </a:xfrm>
          <a:prstGeom prst="rect">
            <a:avLst/>
          </a:prstGeom>
        </p:spPr>
        <p:txBody>
          <a:bodyPr lIns="0" tIns="0" rIns="0" bIns="0"/>
          <a:lstStyle>
            <a:lvl1pPr marL="0" indent="0" algn="ctr">
              <a:buNone/>
              <a:defRPr sz="1000"/>
            </a:lvl1pPr>
          </a:lstStyle>
          <a:p>
            <a:pPr lvl="0"/>
            <a:r>
              <a:rPr lang="en-US" dirty="0"/>
              <a:t>Add “Access the text alternative for slide images.”</a:t>
            </a:r>
          </a:p>
        </p:txBody>
      </p:sp>
      <p:sp>
        <p:nvSpPr>
          <p:cNvPr id="14" name="Text Placeholder 10"/>
          <p:cNvSpPr>
            <a:spLocks noGrp="1"/>
          </p:cNvSpPr>
          <p:nvPr>
            <p:ph type="body" sz="quarter" idx="22" hasCustomPrompt="1"/>
          </p:nvPr>
        </p:nvSpPr>
        <p:spPr>
          <a:xfrm>
            <a:off x="6473952" y="6705600"/>
            <a:ext cx="2670048" cy="155448"/>
          </a:xfrm>
          <a:prstGeom prst="rect">
            <a:avLst/>
          </a:prstGeom>
        </p:spPr>
        <p:txBody>
          <a:bodyPr wrap="none" lIns="0" tIns="0" rIns="45720" bIns="0"/>
          <a:lstStyle>
            <a:lvl1pPr marL="0" indent="0" algn="r">
              <a:buNone/>
              <a:defRPr sz="800">
                <a:solidFill>
                  <a:schemeClr val="bg1"/>
                </a:solidFill>
              </a:defRPr>
            </a:lvl1pPr>
          </a:lstStyle>
          <a:p>
            <a:pPr lvl="0"/>
            <a:r>
              <a:rPr lang="en-US" dirty="0"/>
              <a:t>Insert Photo Credit Here</a:t>
            </a:r>
          </a:p>
        </p:txBody>
      </p:sp>
      <p:sp>
        <p:nvSpPr>
          <p:cNvPr id="15" name="Content Placeholder 1"/>
          <p:cNvSpPr>
            <a:spLocks noGrp="1"/>
          </p:cNvSpPr>
          <p:nvPr>
            <p:ph idx="23"/>
          </p:nvPr>
        </p:nvSpPr>
        <p:spPr>
          <a:xfrm>
            <a:off x="228600" y="4762764"/>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idx="24"/>
          </p:nvPr>
        </p:nvSpPr>
        <p:spPr>
          <a:xfrm>
            <a:off x="228600" y="5686753"/>
            <a:ext cx="8686800" cy="731520"/>
          </a:xfrm>
          <a:prstGeom prst="rect">
            <a:avLst/>
          </a:prstGeom>
        </p:spPr>
        <p:txBody>
          <a:bodyPr/>
          <a:lstStyle>
            <a:lvl1pPr marL="0" indent="0">
              <a:spcBef>
                <a:spcPts val="600"/>
              </a:spcBef>
              <a:spcAft>
                <a:spcPts val="600"/>
              </a:spcAft>
              <a:buFont typeface="Arial" panose="020B0604020202020204" pitchFamily="34" charset="0"/>
              <a:buNone/>
              <a:defRPr sz="2800">
                <a:latin typeface="+mj-lt"/>
                <a:cs typeface="Arial" panose="020B0604020202020204" pitchFamily="34" charset="0"/>
              </a:defRPr>
            </a:lvl1pPr>
            <a:lvl2pPr marL="457200" indent="-342900">
              <a:spcBef>
                <a:spcPts val="600"/>
              </a:spcBef>
              <a:spcAft>
                <a:spcPts val="600"/>
              </a:spcAft>
              <a:buClr>
                <a:schemeClr val="tx1"/>
              </a:buClr>
              <a:buFont typeface="Arial" panose="020B0604020202020204" pitchFamily="34" charset="0"/>
              <a:buChar char="•"/>
              <a:defRPr sz="2400">
                <a:latin typeface="+mj-lt"/>
                <a:cs typeface="Arial" panose="020B0604020202020204" pitchFamily="34" charset="0"/>
              </a:defRPr>
            </a:lvl2pPr>
            <a:lvl3pPr marL="822960" indent="-274320">
              <a:spcBef>
                <a:spcPts val="600"/>
              </a:spcBef>
              <a:spcAft>
                <a:spcPts val="600"/>
              </a:spcAft>
              <a:buClr>
                <a:schemeClr val="tx1"/>
              </a:buClr>
              <a:buFont typeface="Arial" panose="020B0604020202020204" pitchFamily="34" charset="0"/>
              <a:buChar char="•"/>
              <a:defRPr sz="2000">
                <a:latin typeface="+mj-lt"/>
                <a:cs typeface="Arial" panose="020B0604020202020204" pitchFamily="34" charset="0"/>
              </a:defRPr>
            </a:lvl3pPr>
            <a:lvl4pPr marL="1188720" indent="-274320">
              <a:spcBef>
                <a:spcPts val="600"/>
              </a:spcBef>
              <a:spcAft>
                <a:spcPts val="600"/>
              </a:spcAft>
              <a:buClr>
                <a:schemeClr val="tx1"/>
              </a:buClr>
              <a:buFont typeface="Arial" panose="020B0604020202020204" pitchFamily="34" charset="0"/>
              <a:buChar char="•"/>
              <a:defRPr sz="1800">
                <a:latin typeface="+mj-lt"/>
                <a:cs typeface="Arial" panose="020B0604020202020204" pitchFamily="34" charset="0"/>
              </a:defRPr>
            </a:lvl4pPr>
            <a:lvl5pPr marL="1554480" indent="-228600">
              <a:spcBef>
                <a:spcPts val="600"/>
              </a:spcBef>
              <a:spcAft>
                <a:spcPts val="600"/>
              </a:spcAft>
              <a:buClr>
                <a:schemeClr val="tx1"/>
              </a:buClr>
              <a:buFont typeface="Arial" panose="020B0604020202020204" pitchFamily="34" charset="0"/>
              <a:buChar char="•"/>
              <a:defRPr sz="14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484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Tagline-Gray BG, Title-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833503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35706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19401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Jump Link"/>
          <p:cNvSpPr>
            <a:spLocks noGrp="1"/>
          </p:cNvSpPr>
          <p:nvPr>
            <p:ph type="body" sz="quarter" idx="12" hasCustomPrompt="1"/>
          </p:nvPr>
        </p:nvSpPr>
        <p:spPr>
          <a:xfrm>
            <a:off x="327324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750556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d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Jump Link"/>
          <p:cNvSpPr>
            <a:spLocks noGrp="1"/>
          </p:cNvSpPr>
          <p:nvPr>
            <p:ph type="body" sz="quarter" idx="16" hasCustomPrompt="1"/>
          </p:nvPr>
        </p:nvSpPr>
        <p:spPr>
          <a:xfrm>
            <a:off x="3357063" y="59960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20792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d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502643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485390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d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916435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d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Jump Link"/>
          <p:cNvSpPr>
            <a:spLocks noGrp="1"/>
          </p:cNvSpPr>
          <p:nvPr>
            <p:ph type="body" sz="quarter" idx="16" hasCustomPrompt="1"/>
          </p:nvPr>
        </p:nvSpPr>
        <p:spPr>
          <a:xfrm>
            <a:off x="3467512" y="5081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157950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d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5"/>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a:p>
        </p:txBody>
      </p:sp>
      <p:sp>
        <p:nvSpPr>
          <p:cNvPr id="5" name="Video Credit"/>
          <p:cNvSpPr>
            <a:spLocks noGrp="1"/>
          </p:cNvSpPr>
          <p:nvPr>
            <p:ph type="body" sz="quarter" idx="12"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Video Credit Here</a:t>
            </a:r>
          </a:p>
        </p:txBody>
      </p:sp>
    </p:spTree>
    <p:extLst>
      <p:ext uri="{BB962C8B-B14F-4D97-AF65-F5344CB8AC3E}">
        <p14:creationId xmlns:p14="http://schemas.microsoft.com/office/powerpoint/2010/main" val="246929799"/>
      </p:ext>
    </p:extLst>
  </p:cSld>
  <p:clrMapOvr>
    <a:masterClrMapping/>
  </p:clrMapOvr>
  <p:extLst mod="1">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 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Tagline-SimpleTitle&amp;Subtitle">
    <p:spTree>
      <p:nvGrpSpPr>
        <p:cNvPr id="1" name=""/>
        <p:cNvGrpSpPr/>
        <p:nvPr/>
      </p:nvGrpSpPr>
      <p:grpSpPr>
        <a:xfrm>
          <a:off x="0" y="0"/>
          <a:ext cx="0" cy="0"/>
          <a:chOff x="0" y="0"/>
          <a:chExt cx="0" cy="0"/>
        </a:xfrm>
      </p:grpSpPr>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
        <p:nvSpPr>
          <p:cNvPr id="9" name="Slide Title"/>
          <p:cNvSpPr>
            <a:spLocks noGrp="1"/>
          </p:cNvSpPr>
          <p:nvPr>
            <p:ph type="title"/>
          </p:nvPr>
        </p:nvSpPr>
        <p:spPr>
          <a:xfrm>
            <a:off x="762000" y="152400"/>
            <a:ext cx="7620000" cy="1097280"/>
          </a:xfrm>
          <a:prstGeom prst="rect">
            <a:avLst/>
          </a:prstGeom>
        </p:spPr>
        <p:txBody>
          <a:bodyPr anchor="ctr"/>
          <a:lstStyle>
            <a:lvl1pPr>
              <a:defRPr sz="3600" b="0">
                <a:solidFill>
                  <a:srgbClr val="B60000"/>
                </a:solidFill>
                <a:latin typeface="+mj-lt"/>
                <a:cs typeface="Arial" panose="020B0604020202020204" pitchFamily="34" charset="0"/>
              </a:defRPr>
            </a:lvl1pPr>
          </a:lstStyle>
          <a:p>
            <a:r>
              <a:rPr lang="en-US" dirty="0"/>
              <a:t>Click to edit Master title style</a:t>
            </a:r>
          </a:p>
        </p:txBody>
      </p:sp>
      <p:sp>
        <p:nvSpPr>
          <p:cNvPr id="10" name="Content Placeholder 1"/>
          <p:cNvSpPr>
            <a:spLocks noGrp="1"/>
          </p:cNvSpPr>
          <p:nvPr>
            <p:ph idx="1"/>
          </p:nvPr>
        </p:nvSpPr>
        <p:spPr>
          <a:xfrm>
            <a:off x="457200" y="1447800"/>
            <a:ext cx="8229600" cy="4754880"/>
          </a:xfrm>
          <a:prstGeom prst="rect">
            <a:avLst/>
          </a:prstGeom>
        </p:spPr>
        <p:txBody>
          <a:bodyPr/>
          <a:lstStyle>
            <a:lvl1pPr marL="0" indent="0" algn="l">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lgn="l">
              <a:spcBef>
                <a:spcPts val="1200"/>
              </a:spcBef>
              <a:spcAft>
                <a:spcPts val="600"/>
              </a:spcAft>
              <a:buClr>
                <a:schemeClr val="tx1"/>
              </a:buClr>
              <a:buFont typeface="Arial" panose="020B0604020202020204" pitchFamily="34" charset="0"/>
              <a:buChar char="•"/>
              <a:defRPr sz="2800">
                <a:latin typeface="+mj-lt"/>
                <a:cs typeface="Arial" panose="020B0604020202020204" pitchFamily="34" charset="0"/>
              </a:defRPr>
            </a:lvl2pPr>
            <a:lvl3pPr marL="822960" indent="-274320" algn="l">
              <a:spcBef>
                <a:spcPts val="1200"/>
              </a:spcBef>
              <a:spcAft>
                <a:spcPts val="600"/>
              </a:spcAft>
              <a:buClr>
                <a:schemeClr val="tx1"/>
              </a:buClr>
              <a:buFont typeface="Arial" panose="020B0604020202020204" pitchFamily="34" charset="0"/>
              <a:buChar char="•"/>
              <a:defRPr sz="2400">
                <a:latin typeface="+mj-lt"/>
                <a:cs typeface="Arial" panose="020B0604020202020204" pitchFamily="34" charset="0"/>
              </a:defRPr>
            </a:lvl3pPr>
            <a:lvl4pPr marL="1188720" indent="-274320" algn="l">
              <a:spcBef>
                <a:spcPts val="1200"/>
              </a:spcBef>
              <a:spcAft>
                <a:spcPts val="600"/>
              </a:spcAft>
              <a:buClr>
                <a:schemeClr val="tx1"/>
              </a:buClr>
              <a:buFont typeface="Arial" panose="020B0604020202020204" pitchFamily="34" charset="0"/>
              <a:buChar char="•"/>
              <a:defRPr sz="2000">
                <a:latin typeface="+mj-lt"/>
                <a:cs typeface="Arial" panose="020B0604020202020204" pitchFamily="34" charset="0"/>
              </a:defRPr>
            </a:lvl4pPr>
            <a:lvl5pPr marL="1554480" indent="-228600" algn="l">
              <a:spcBef>
                <a:spcPts val="1200"/>
              </a:spcBef>
              <a:spcAft>
                <a:spcPts val="600"/>
              </a:spcAft>
              <a:buClr>
                <a:schemeClr val="tx1"/>
              </a:buClr>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descr="©McGraw-Hill Education. All rights reserved. Authorized only for instructor use in the classroom.  No reproduction or further distribution permitted without the prior written consent of McGraw-Hill Education.&#10;"/>
          <p:cNvSpPr txBox="1">
            <a:spLocks/>
          </p:cNvSpPr>
          <p:nvPr userDrawn="1"/>
        </p:nvSpPr>
        <p:spPr>
          <a:xfrm>
            <a:off x="0" y="6721325"/>
            <a:ext cx="9144000" cy="17175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6A6A6A"/>
                </a:solidFill>
                <a:effectLst/>
                <a:uLnTx/>
                <a:uFillTx/>
                <a:latin typeface="Calibri"/>
                <a:ea typeface="+mn-ea"/>
                <a:cs typeface="+mn-cs"/>
              </a:rPr>
              <a:t>©McGraw-Hill Education. All rights reserved. Authorized </a:t>
            </a:r>
            <a:r>
              <a:rPr lang="en-US" sz="3200" kern="1200" dirty="0">
                <a:solidFill>
                  <a:srgbClr val="6A6A6A"/>
                </a:solidFill>
                <a:effectLst/>
                <a:latin typeface="+mn-lt"/>
                <a:ea typeface="+mn-ea"/>
                <a:cs typeface="+mn-cs"/>
              </a:rPr>
              <a:t>only </a:t>
            </a:r>
            <a:r>
              <a:rPr kumimoji="0" lang="en-US" sz="3200" b="0" i="0" u="none" strike="noStrike" kern="1200" cap="none" spc="0" normalizeH="0" baseline="0" noProof="0" dirty="0">
                <a:ln>
                  <a:noFill/>
                </a:ln>
                <a:solidFill>
                  <a:srgbClr val="6A6A6A"/>
                </a:solidFill>
                <a:effectLst/>
                <a:uLnTx/>
                <a:uFillTx/>
                <a:latin typeface="Calibri"/>
                <a:ea typeface="+mn-ea"/>
                <a:cs typeface="+mn-cs"/>
              </a:rPr>
              <a:t>for instructor use in the classroom.  No reproduction or further distribution permitted without the prior written consent of McGraw-Hill Education.</a:t>
            </a:r>
          </a:p>
        </p:txBody>
      </p:sp>
    </p:spTree>
    <p:extLst>
      <p:ext uri="{BB962C8B-B14F-4D97-AF65-F5344CB8AC3E}">
        <p14:creationId xmlns:p14="http://schemas.microsoft.com/office/powerpoint/2010/main" val="385992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 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3"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RedBar-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llRedBar-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mallRedBar-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mallRedBar-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2"/>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75564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RedBar-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ue Slide Title above text">
    <p:spTree>
      <p:nvGrpSpPr>
        <p:cNvPr id="1" name=""/>
        <p:cNvGrpSpPr/>
        <p:nvPr/>
      </p:nvGrpSpPr>
      <p:grpSpPr>
        <a:xfrm>
          <a:off x="0" y="0"/>
          <a:ext cx="0" cy="0"/>
          <a:chOff x="0" y="0"/>
          <a:chExt cx="0" cy="0"/>
        </a:xfrm>
      </p:grpSpPr>
      <p:sp>
        <p:nvSpPr>
          <p:cNvPr id="2" name="Slide Title"/>
          <p:cNvSpPr>
            <a:spLocks noGrp="1"/>
          </p:cNvSpPr>
          <p:nvPr>
            <p:ph type="ctrTitle"/>
          </p:nvPr>
        </p:nvSpPr>
        <p:spPr>
          <a:xfrm>
            <a:off x="1066800" y="1524000"/>
            <a:ext cx="7048500" cy="1470025"/>
          </a:xfrm>
          <a:prstGeom prst="rect">
            <a:avLst/>
          </a:prstGeom>
        </p:spPr>
        <p:txBody>
          <a:bodyPr/>
          <a:lstStyle>
            <a:lvl1pPr algn="l">
              <a:defRPr sz="4400">
                <a:solidFill>
                  <a:schemeClr val="bg1"/>
                </a:solidFill>
              </a:defRPr>
            </a:lvl1pPr>
          </a:lstStyle>
          <a:p>
            <a:r>
              <a:rPr lang="en-US" dirty="0"/>
              <a:t>Click to edit Master title style</a:t>
            </a:r>
          </a:p>
        </p:txBody>
      </p:sp>
      <p:sp>
        <p:nvSpPr>
          <p:cNvPr id="3" name="Subtitle 1"/>
          <p:cNvSpPr>
            <a:spLocks noGrp="1"/>
          </p:cNvSpPr>
          <p:nvPr>
            <p:ph type="subTitle" idx="1"/>
          </p:nvPr>
        </p:nvSpPr>
        <p:spPr>
          <a:xfrm>
            <a:off x="1066800" y="2971800"/>
            <a:ext cx="6400800" cy="1752600"/>
          </a:xfrm>
          <a:prstGeom prst="rect">
            <a:avLst/>
          </a:prstGeom>
        </p:spPr>
        <p:txBody>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88723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Blue Slide 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722313" y="2643186"/>
            <a:ext cx="7202487" cy="1362075"/>
          </a:xfrm>
          <a:prstGeom prst="rect">
            <a:avLst/>
          </a:prstGeom>
        </p:spPr>
        <p:txBody>
          <a:bodyPr anchor="t"/>
          <a:lstStyle>
            <a:lvl1pPr algn="l">
              <a:defRPr sz="4400" b="1" cap="all">
                <a:solidFill>
                  <a:schemeClr val="bg1"/>
                </a:solidFill>
              </a:defRPr>
            </a:lvl1pPr>
          </a:lstStyle>
          <a:p>
            <a:r>
              <a:rPr lang="en-US" dirty="0"/>
              <a:t>Click to edit Master title style</a:t>
            </a:r>
          </a:p>
        </p:txBody>
      </p:sp>
      <p:sp>
        <p:nvSpPr>
          <p:cNvPr id="3" name="Text Placeholder 1"/>
          <p:cNvSpPr>
            <a:spLocks noGrp="1"/>
          </p:cNvSpPr>
          <p:nvPr>
            <p:ph type="body" idx="1"/>
          </p:nvPr>
        </p:nvSpPr>
        <p:spPr>
          <a:xfrm>
            <a:off x="722313" y="1143000"/>
            <a:ext cx="7202487" cy="1500187"/>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5315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lain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8" name="Text Placeholder 1"/>
          <p:cNvSpPr>
            <a:spLocks noGrp="1"/>
          </p:cNvSpPr>
          <p:nvPr>
            <p:ph type="body" sz="quarter" idx="12"/>
          </p:nvPr>
        </p:nvSpPr>
        <p:spPr>
          <a:xfrm>
            <a:off x="457200" y="1066800"/>
            <a:ext cx="8229600" cy="55626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
        <p:nvSpPr>
          <p:cNvPr id="7" name="Jump Link"/>
          <p:cNvSpPr>
            <a:spLocks noGrp="1"/>
          </p:cNvSpPr>
          <p:nvPr>
            <p:ph type="body" sz="quarter" idx="11" hasCustomPrompt="1"/>
          </p:nvPr>
        </p:nvSpPr>
        <p:spPr>
          <a:xfrm>
            <a:off x="3356610" y="66294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7017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lain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9492145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lain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2"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656260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d Bar Footer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5"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
        <p:nvSpPr>
          <p:cNvPr id="8" name="Text Placeholder 1"/>
          <p:cNvSpPr>
            <a:spLocks noGrp="1"/>
          </p:cNvSpPr>
          <p:nvPr>
            <p:ph type="body" sz="quarter" idx="12"/>
          </p:nvPr>
        </p:nvSpPr>
        <p:spPr>
          <a:xfrm>
            <a:off x="457200" y="990600"/>
            <a:ext cx="8229600" cy="54102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Tree>
    <p:extLst>
      <p:ext uri="{BB962C8B-B14F-4D97-AF65-F5344CB8AC3E}">
        <p14:creationId xmlns:p14="http://schemas.microsoft.com/office/powerpoint/2010/main" val="26783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d Bar Footer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Jump link"/>
          <p:cNvSpPr>
            <a:spLocks noGrp="1"/>
          </p:cNvSpPr>
          <p:nvPr>
            <p:ph type="body" sz="quarter" idx="13"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10997478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d Bar Footer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11237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Tagline-Title above text">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1463040" y="381000"/>
            <a:ext cx="6217920" cy="731520"/>
          </a:xfrm>
          <a:prstGeom prst="rect">
            <a:avLst/>
          </a:prstGeom>
        </p:spPr>
        <p:txBody>
          <a:bodyPr anchor="ctr" anchorCtr="0"/>
          <a:lstStyle>
            <a:lvl1pPr algn="ctr">
              <a:spcBef>
                <a:spcPts val="480"/>
              </a:spcBef>
              <a:defRPr sz="3200" b="0" i="1" cap="none">
                <a:solidFill>
                  <a:srgbClr val="37609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1"/>
          <p:cNvSpPr>
            <a:spLocks noGrp="1"/>
          </p:cNvSpPr>
          <p:nvPr>
            <p:ph type="body" idx="1"/>
          </p:nvPr>
        </p:nvSpPr>
        <p:spPr>
          <a:xfrm>
            <a:off x="1463040" y="1338072"/>
            <a:ext cx="6217920" cy="640080"/>
          </a:xfrm>
          <a:prstGeom prst="rect">
            <a:avLst/>
          </a:prstGeom>
        </p:spPr>
        <p:txBody>
          <a:bodyPr anchor="t" anchorCtr="0"/>
          <a:lstStyle>
            <a:lvl1pPr marL="0" indent="0" algn="ctr">
              <a:spcBef>
                <a:spcPts val="0"/>
              </a:spcBef>
              <a:buNone/>
              <a:defRPr sz="3200" b="1">
                <a:solidFill>
                  <a:srgbClr val="37609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
        <p:nvSpPr>
          <p:cNvPr id="7" name="Text Placeholder 1"/>
          <p:cNvSpPr>
            <a:spLocks noGrp="1"/>
          </p:cNvSpPr>
          <p:nvPr>
            <p:ph type="body" idx="14"/>
          </p:nvPr>
        </p:nvSpPr>
        <p:spPr>
          <a:xfrm>
            <a:off x="1463040" y="2203704"/>
            <a:ext cx="6217920" cy="640080"/>
          </a:xfrm>
          <a:prstGeom prst="rect">
            <a:avLst/>
          </a:prstGeom>
        </p:spPr>
        <p:txBody>
          <a:bodyPr anchor="t" anchorCtr="0"/>
          <a:lstStyle>
            <a:lvl1pPr marL="0" indent="0" algn="ctr">
              <a:spcBef>
                <a:spcPts val="0"/>
              </a:spcBef>
              <a:buNone/>
              <a:defRPr sz="3200">
                <a:solidFill>
                  <a:srgbClr val="37609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9" name="Text Placeholder 1"/>
          <p:cNvSpPr>
            <a:spLocks noGrp="1"/>
          </p:cNvSpPr>
          <p:nvPr>
            <p:ph type="body" idx="15"/>
          </p:nvPr>
        </p:nvSpPr>
        <p:spPr>
          <a:xfrm>
            <a:off x="1463040" y="3069336"/>
            <a:ext cx="6217920" cy="640080"/>
          </a:xfrm>
          <a:prstGeom prst="rect">
            <a:avLst/>
          </a:prstGeom>
        </p:spPr>
        <p:txBody>
          <a:bodyPr anchor="t" anchorCtr="0"/>
          <a:lstStyle>
            <a:lvl1pPr marL="0" indent="0" algn="ctr">
              <a:spcBef>
                <a:spcPts val="0"/>
              </a:spcBef>
              <a:buNone/>
              <a:defRPr sz="3200" b="1">
                <a:solidFill>
                  <a:srgbClr val="37609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10" name="Text Placeholder 1"/>
          <p:cNvSpPr>
            <a:spLocks noGrp="1"/>
          </p:cNvSpPr>
          <p:nvPr>
            <p:ph type="body" idx="16"/>
          </p:nvPr>
        </p:nvSpPr>
        <p:spPr>
          <a:xfrm>
            <a:off x="1463040" y="3934968"/>
            <a:ext cx="6217920" cy="640080"/>
          </a:xfrm>
          <a:prstGeom prst="rect">
            <a:avLst/>
          </a:prstGeom>
        </p:spPr>
        <p:txBody>
          <a:bodyPr anchor="t" anchorCtr="0"/>
          <a:lstStyle>
            <a:lvl1pPr marL="0" indent="0" algn="ctr">
              <a:spcBef>
                <a:spcPts val="0"/>
              </a:spcBef>
              <a:buNone/>
              <a:defRPr sz="3200">
                <a:solidFill>
                  <a:srgbClr val="37609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11" name="Text Placeholder 1"/>
          <p:cNvSpPr>
            <a:spLocks noGrp="1"/>
          </p:cNvSpPr>
          <p:nvPr>
            <p:ph type="body" idx="17"/>
          </p:nvPr>
        </p:nvSpPr>
        <p:spPr>
          <a:xfrm>
            <a:off x="1463040" y="4800600"/>
            <a:ext cx="6217920" cy="1097280"/>
          </a:xfrm>
          <a:prstGeom prst="rect">
            <a:avLst/>
          </a:prstGeom>
        </p:spPr>
        <p:txBody>
          <a:bodyPr anchor="t" anchorCtr="0"/>
          <a:lstStyle>
            <a:lvl1pPr marL="0" indent="0" algn="ctr">
              <a:spcBef>
                <a:spcPts val="0"/>
              </a:spcBef>
              <a:buNone/>
              <a:defRPr sz="3200">
                <a:solidFill>
                  <a:srgbClr val="37609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5" name="Text Placeholder 4"/>
          <p:cNvSpPr>
            <a:spLocks noGrp="1"/>
          </p:cNvSpPr>
          <p:nvPr>
            <p:ph type="body" sz="quarter" idx="18"/>
          </p:nvPr>
        </p:nvSpPr>
        <p:spPr>
          <a:xfrm>
            <a:off x="0" y="6758940"/>
            <a:ext cx="9144000" cy="91440"/>
          </a:xfrm>
          <a:prstGeom prst="rect">
            <a:avLst/>
          </a:prstGeom>
        </p:spPr>
        <p:txBody>
          <a:bodyPr lIns="45720" rIns="45720" anchor="ctr" anchorCtr="0"/>
          <a:lstStyle>
            <a:lvl1pPr algn="l">
              <a:defRPr sz="800">
                <a:solidFill>
                  <a:srgbClr val="6A6A6A"/>
                </a:solidFill>
              </a:defRPr>
            </a:lvl1pPr>
          </a:lstStyle>
          <a:p>
            <a:pPr lvl="0"/>
            <a:r>
              <a:rPr lang="en-US" dirty="0"/>
              <a:t>Edit Master text styles</a:t>
            </a:r>
          </a:p>
        </p:txBody>
      </p:sp>
    </p:spTree>
    <p:extLst>
      <p:ext uri="{BB962C8B-B14F-4D97-AF65-F5344CB8AC3E}">
        <p14:creationId xmlns:p14="http://schemas.microsoft.com/office/powerpoint/2010/main" val="330741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3.gif"/><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4.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sp>
        <p:nvSpPr>
          <p:cNvPr id="13" name="Red Bar"/>
          <p:cNvSpPr/>
          <p:nvPr userDrawn="1"/>
        </p:nvSpPr>
        <p:spPr>
          <a:xfrm>
            <a:off x="0" y="6248400"/>
            <a:ext cx="9144000" cy="503767"/>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pic>
        <p:nvPicPr>
          <p:cNvPr id="12" name="MH Tagline" descr="Tagline: Because learning changes everythi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481" y="6351925"/>
            <a:ext cx="3223119" cy="272375"/>
          </a:xfrm>
          <a:prstGeom prst="rect">
            <a:avLst/>
          </a:prstGeom>
        </p:spPr>
      </p:pic>
    </p:spTree>
    <p:extLst>
      <p:ext uri="{BB962C8B-B14F-4D97-AF65-F5344CB8AC3E}">
        <p14:creationId xmlns:p14="http://schemas.microsoft.com/office/powerpoint/2010/main" val="106623559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33" r:id="rId5"/>
    <p:sldLayoutId id="2147483734" r:id="rId6"/>
    <p:sldLayoutId id="214748391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marR="0" indent="0" algn="r"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pic>
        <p:nvPicPr>
          <p:cNvPr id="2" name="MH Tagline" descr="Tag line: Because learning changes everythi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257775"/>
            <a:ext cx="3371850" cy="476250"/>
          </a:xfrm>
          <a:prstGeom prst="rect">
            <a:avLst/>
          </a:prstGeom>
        </p:spPr>
      </p:pic>
    </p:spTree>
    <p:extLst>
      <p:ext uri="{BB962C8B-B14F-4D97-AF65-F5344CB8AC3E}">
        <p14:creationId xmlns:p14="http://schemas.microsoft.com/office/powerpoint/2010/main" val="146095063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1192571768"/>
      </p:ext>
    </p:extLst>
  </p:cSld>
  <p:clrMap bg1="lt1" tx1="dk1" bg2="lt2" tx2="dk2" accent1="accent1" accent2="accent2" accent3="accent3" accent4="accent4" accent5="accent5" accent6="accent6" hlink="hlink" folHlink="folHlink"/>
  <p:sldLayoutIdLst>
    <p:sldLayoutId id="2147483751" r:id="rId1"/>
    <p:sldLayoutId id="2147483896" r:id="rId2"/>
    <p:sldLayoutId id="2147483965" r:id="rId3"/>
    <p:sldLayoutId id="2147483753" r:id="rId4"/>
    <p:sldLayoutId id="2147483908" r:id="rId5"/>
    <p:sldLayoutId id="2147483950" r:id="rId6"/>
    <p:sldLayoutId id="2147483757" r:id="rId7"/>
    <p:sldLayoutId id="2147483877" r:id="rId8"/>
    <p:sldLayoutId id="2147483761" r:id="rId9"/>
    <p:sldLayoutId id="214748380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0" name="Copyright" descr="©McGraw-Hill Education&#10;"/>
          <p:cNvSpPr txBox="1">
            <a:spLocks/>
          </p:cNvSpPr>
          <p:nvPr userDrawn="1"/>
        </p:nvSpPr>
        <p:spPr>
          <a:xfrm>
            <a:off x="0" y="6705600"/>
            <a:ext cx="155448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©2020 McGraw-Hill Education</a:t>
            </a:r>
          </a:p>
        </p:txBody>
      </p:sp>
      <p:sp>
        <p:nvSpPr>
          <p:cNvPr id="6" name="TextBox 5"/>
          <p:cNvSpPr txBox="1"/>
          <p:nvPr userDrawn="1"/>
        </p:nvSpPr>
        <p:spPr>
          <a:xfrm>
            <a:off x="8534400" y="6397823"/>
            <a:ext cx="548640" cy="307777"/>
          </a:xfrm>
          <a:prstGeom prst="rect">
            <a:avLst/>
          </a:prstGeom>
          <a:noFill/>
        </p:spPr>
        <p:txBody>
          <a:bodyPr wrap="none" rtlCol="0">
            <a:spAutoFit/>
          </a:bodyPr>
          <a:lstStyle/>
          <a:p>
            <a:pPr algn="r"/>
            <a:fld id="{4ABA21E6-4DD4-4FBE-AD0A-C2399D55596A}" type="slidenum">
              <a:rPr lang="en-US" sz="1400" smtClean="0"/>
              <a:pPr algn="r"/>
              <a:t>‹#›</a:t>
            </a:fld>
            <a:endParaRPr lang="en-US" sz="1400" dirty="0"/>
          </a:p>
        </p:txBody>
      </p:sp>
    </p:spTree>
    <p:extLst>
      <p:ext uri="{BB962C8B-B14F-4D97-AF65-F5344CB8AC3E}">
        <p14:creationId xmlns:p14="http://schemas.microsoft.com/office/powerpoint/2010/main" val="1283304046"/>
      </p:ext>
    </p:extLst>
  </p:cSld>
  <p:clrMap bg1="lt1" tx1="dk1" bg2="lt2" tx2="dk2" accent1="accent1" accent2="accent2" accent3="accent3" accent4="accent4" accent5="accent5" accent6="accent6" hlink="hlink" folHlink="folHlink"/>
  <p:sldLayoutIdLst>
    <p:sldLayoutId id="2147483970" r:id="rId1"/>
    <p:sldLayoutId id="2147483981" r:id="rId2"/>
    <p:sldLayoutId id="2147483951" r:id="rId3"/>
    <p:sldLayoutId id="2147483972" r:id="rId4"/>
    <p:sldLayoutId id="2147483978" r:id="rId5"/>
    <p:sldLayoutId id="2147483973" r:id="rId6"/>
    <p:sldLayoutId id="2147483977" r:id="rId7"/>
    <p:sldLayoutId id="2147483974" r:id="rId8"/>
    <p:sldLayoutId id="2147483975" r:id="rId9"/>
    <p:sldLayoutId id="2147483976" r:id="rId10"/>
    <p:sldLayoutId id="2147483982" r:id="rId11"/>
    <p:sldLayoutId id="2147483971" r:id="rId12"/>
    <p:sldLayoutId id="2147483979" r:id="rId13"/>
    <p:sldLayoutId id="2147483980" r:id="rId14"/>
    <p:sldLayoutId id="2147483983" r:id="rId15"/>
    <p:sldLayoutId id="2147483953" r:id="rId16"/>
    <p:sldLayoutId id="2147483954" r:id="rId17"/>
    <p:sldLayoutId id="2147483955" r:id="rId18"/>
    <p:sldLayoutId id="2147483956" r:id="rId19"/>
    <p:sldLayoutId id="2147483957" r:id="rId20"/>
    <p:sldLayoutId id="2147483958" r:id="rId21"/>
    <p:sldLayoutId id="2147483959"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Copyright" descr="©McGraw-Hill Education&#10;"/>
          <p:cNvSpPr txBox="1"/>
          <p:nvPr userDrawn="1"/>
        </p:nvSpPr>
        <p:spPr>
          <a:xfrm>
            <a:off x="0" y="6642556"/>
            <a:ext cx="1295400" cy="215444"/>
          </a:xfrm>
          <a:prstGeom prst="rect">
            <a:avLst/>
          </a:prstGeom>
          <a:noFill/>
        </p:spPr>
        <p:txBody>
          <a:bodyPr wrap="square" rtlCol="0">
            <a:spAutoFit/>
          </a:bodyPr>
          <a:lstStyle/>
          <a:p>
            <a:r>
              <a:rPr lang="en-US" sz="800" dirty="0">
                <a:solidFill>
                  <a:srgbClr val="6A6A6A"/>
                </a:solidFill>
              </a:rPr>
              <a:t>©McGraw-Hill Education</a:t>
            </a:r>
          </a:p>
        </p:txBody>
      </p:sp>
    </p:spTree>
    <p:extLst>
      <p:ext uri="{BB962C8B-B14F-4D97-AF65-F5344CB8AC3E}">
        <p14:creationId xmlns:p14="http://schemas.microsoft.com/office/powerpoint/2010/main" val="85764253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629400"/>
            <a:ext cx="9144000" cy="2286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5"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52010613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9144000" cy="6858000"/>
          </a:xfrm>
          <a:prstGeom prst="rect">
            <a:avLst/>
          </a:prstGeom>
          <a:solidFill>
            <a:srgbClr val="3070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MH BG Image"/>
          <p:cNvPicPr>
            <a:picLocks noChangeAspect="1"/>
          </p:cNvPicPr>
          <p:nvPr userDrawn="1"/>
        </p:nvPicPr>
        <p:blipFill rotWithShape="1">
          <a:blip r:embed="rId4" cstate="screen">
            <a:alphaModFix amt="25000"/>
            <a:extLst>
              <a:ext uri="{28A0092B-C50C-407E-A947-70E740481C1C}">
                <a14:useLocalDpi xmlns:a14="http://schemas.microsoft.com/office/drawing/2010/main"/>
              </a:ext>
            </a:extLst>
          </a:blip>
          <a:srcRect r="28644" b="27282"/>
          <a:stretch/>
        </p:blipFill>
        <p:spPr>
          <a:xfrm>
            <a:off x="461821" y="1943668"/>
            <a:ext cx="8682180" cy="4914333"/>
          </a:xfrm>
          <a:prstGeom prst="rect">
            <a:avLst/>
          </a:prstGeom>
        </p:spPr>
      </p:pic>
      <p:sp>
        <p:nvSpPr>
          <p:cNvPr id="8"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263611861"/>
      </p:ext>
    </p:extLst>
  </p:cSld>
  <p:clrMap bg1="lt1" tx1="dk1" bg2="lt2" tx2="dk2" accent1="accent1" accent2="accent2" accent3="accent3" accent4="accent4" accent5="accent5" accent6="accent6" hlink="hlink" folHlink="folHlink"/>
  <p:sldLayoutIdLst>
    <p:sldLayoutId id="2147483677" r:id="rId1"/>
    <p:sldLayoutId id="21474837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782738187"/>
      </p:ext>
    </p:extLst>
  </p:cSld>
  <p:clrMap bg1="lt1" tx1="dk1" bg2="lt2" tx2="dk2" accent1="accent1" accent2="accent2" accent3="accent3" accent4="accent4" accent5="accent5" accent6="accent6" hlink="hlink" folHlink="folHlink"/>
  <p:sldLayoutIdLst>
    <p:sldLayoutId id="2147483902" r:id="rId1"/>
    <p:sldLayoutId id="2147483906" r:id="rId2"/>
    <p:sldLayoutId id="214748375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©McGraw-Hill Education</a:t>
            </a:r>
          </a:p>
        </p:txBody>
      </p:sp>
    </p:spTree>
    <p:extLst>
      <p:ext uri="{BB962C8B-B14F-4D97-AF65-F5344CB8AC3E}">
        <p14:creationId xmlns:p14="http://schemas.microsoft.com/office/powerpoint/2010/main" val="236652239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0.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810.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1.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1.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Chemistry</a:t>
            </a:r>
          </a:p>
        </p:txBody>
      </p:sp>
      <p:sp>
        <p:nvSpPr>
          <p:cNvPr id="8" name="Text Placeholder 2"/>
          <p:cNvSpPr>
            <a:spLocks noGrp="1"/>
          </p:cNvSpPr>
          <p:nvPr>
            <p:ph type="body" idx="1"/>
          </p:nvPr>
        </p:nvSpPr>
        <p:spPr/>
        <p:txBody>
          <a:bodyPr/>
          <a:lstStyle/>
          <a:p>
            <a:r>
              <a:rPr lang="en-US" dirty="0"/>
              <a:t>Fifth Edition</a:t>
            </a:r>
          </a:p>
        </p:txBody>
      </p:sp>
      <p:sp>
        <p:nvSpPr>
          <p:cNvPr id="11" name="Text Placeholder 3"/>
          <p:cNvSpPr>
            <a:spLocks noGrp="1"/>
          </p:cNvSpPr>
          <p:nvPr>
            <p:ph type="body" idx="14"/>
          </p:nvPr>
        </p:nvSpPr>
        <p:spPr/>
        <p:txBody>
          <a:bodyPr/>
          <a:lstStyle/>
          <a:p>
            <a:r>
              <a:rPr lang="en-US" dirty="0"/>
              <a:t>Julia Burdge</a:t>
            </a:r>
          </a:p>
        </p:txBody>
      </p:sp>
      <p:sp>
        <p:nvSpPr>
          <p:cNvPr id="12" name="Text Placeholder 4"/>
          <p:cNvSpPr>
            <a:spLocks noGrp="1"/>
          </p:cNvSpPr>
          <p:nvPr>
            <p:ph type="body" idx="15"/>
          </p:nvPr>
        </p:nvSpPr>
        <p:spPr/>
        <p:txBody>
          <a:bodyPr/>
          <a:lstStyle/>
          <a:p>
            <a:r>
              <a:rPr lang="en-US" dirty="0"/>
              <a:t>Lecture PowerPoints</a:t>
            </a:r>
          </a:p>
        </p:txBody>
      </p:sp>
      <p:sp>
        <p:nvSpPr>
          <p:cNvPr id="13" name="Text Placeholder 5"/>
          <p:cNvSpPr>
            <a:spLocks noGrp="1"/>
          </p:cNvSpPr>
          <p:nvPr>
            <p:ph type="body" idx="16"/>
          </p:nvPr>
        </p:nvSpPr>
        <p:spPr/>
        <p:txBody>
          <a:bodyPr/>
          <a:lstStyle/>
          <a:p>
            <a:r>
              <a:rPr lang="en-US" dirty="0"/>
              <a:t>Chapter 9</a:t>
            </a:r>
          </a:p>
        </p:txBody>
      </p:sp>
      <p:sp>
        <p:nvSpPr>
          <p:cNvPr id="14" name="Text Placeholder 6"/>
          <p:cNvSpPr>
            <a:spLocks noGrp="1"/>
          </p:cNvSpPr>
          <p:nvPr>
            <p:ph type="body" idx="17"/>
          </p:nvPr>
        </p:nvSpPr>
        <p:spPr/>
        <p:txBody>
          <a:bodyPr/>
          <a:lstStyle/>
          <a:p>
            <a:r>
              <a:rPr lang="en-US" dirty="0"/>
              <a:t>Chemical Bonding II: Molecular Geometry and Bonding Theories </a:t>
            </a:r>
          </a:p>
        </p:txBody>
      </p:sp>
      <p:sp>
        <p:nvSpPr>
          <p:cNvPr id="15" name="Text Placeholder 7"/>
          <p:cNvSpPr>
            <a:spLocks noGrp="1"/>
          </p:cNvSpPr>
          <p:nvPr>
            <p:ph type="body" sz="quarter" idx="18"/>
          </p:nvPr>
        </p:nvSpPr>
        <p:spPr/>
        <p:txBody>
          <a:bodyPr/>
          <a:lstStyle/>
          <a:p>
            <a:pPr lvl="0"/>
            <a:r>
              <a:rPr lang="en-US" dirty="0"/>
              <a:t>©2020 McGraw-Hill Education. All rights reserved. Authorized only for instructor use in the classroom.  No reproduction or further distribution permitted without the prior written consent of McGraw-Hill Education.</a:t>
            </a:r>
          </a:p>
        </p:txBody>
      </p:sp>
    </p:spTree>
    <p:extLst>
      <p:ext uri="{BB962C8B-B14F-4D97-AF65-F5344CB8AC3E}">
        <p14:creationId xmlns:p14="http://schemas.microsoft.com/office/powerpoint/2010/main" val="3414768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	</a:t>
            </a:r>
            <a:r>
              <a:rPr lang="en-US" dirty="0">
                <a:solidFill>
                  <a:srgbClr val="B60000"/>
                </a:solidFill>
              </a:rPr>
              <a:t>Molecular Geometry</a:t>
            </a:r>
            <a:r>
              <a:rPr lang="en-US" sz="1200" dirty="0">
                <a:solidFill>
                  <a:srgbClr val="B60000"/>
                </a:solidFill>
              </a:rPr>
              <a:t> 10</a:t>
            </a:r>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Electron-Domain Geometry and Molecular Geometry</a:t>
            </a:r>
          </a:p>
        </p:txBody>
      </p:sp>
      <p:pic>
        <p:nvPicPr>
          <p:cNvPr id="6" name="Picture 3" descr="Electron-domain geometry and molecular geometry are shown with examples.">
            <a:extLst>
              <a:ext uri="{FF2B5EF4-FFF2-40B4-BE49-F238E27FC236}">
                <a16:creationId xmlns:a16="http://schemas.microsoft.com/office/drawing/2014/main" id="{A0DF1E5B-3583-4C20-8B6D-5939BF621036}"/>
              </a:ext>
            </a:extLst>
          </p:cNvPr>
          <p:cNvPicPr>
            <a:picLocks noGrp="1" noChangeAspect="1" noChangeArrowheads="1"/>
          </p:cNvPicPr>
          <p:nvPr>
            <p:ph idx="10"/>
          </p:nvPr>
        </p:nvPicPr>
        <p:blipFill>
          <a:blip r:embed="rId2" cstate="print">
            <a:extLst>
              <a:ext uri="{28A0092B-C50C-407E-A947-70E740481C1C}">
                <a14:useLocalDpi xmlns:a14="http://schemas.microsoft.com/office/drawing/2010/main" val="0"/>
              </a:ext>
            </a:extLst>
          </a:blip>
          <a:stretch>
            <a:fillRect/>
          </a:stretch>
        </p:blipFill>
        <p:spPr bwMode="auto">
          <a:xfrm>
            <a:off x="741500" y="1813560"/>
            <a:ext cx="7661001"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1302318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	</a:t>
            </a:r>
            <a:r>
              <a:rPr lang="en-US" dirty="0">
                <a:solidFill>
                  <a:srgbClr val="B60000"/>
                </a:solidFill>
              </a:rPr>
              <a:t>Molecular Geometry</a:t>
            </a:r>
            <a:r>
              <a:rPr lang="en-US" sz="1200" dirty="0">
                <a:solidFill>
                  <a:srgbClr val="B60000"/>
                </a:solidFill>
              </a:rPr>
              <a:t> 11</a:t>
            </a:r>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Electron-Domain Geometry and Molecular Geometry</a:t>
            </a:r>
          </a:p>
        </p:txBody>
      </p:sp>
      <p:pic>
        <p:nvPicPr>
          <p:cNvPr id="7" name="Picture 3" descr="Electron-domain geometry and molecular geometry are shown with examples.">
            <a:extLst>
              <a:ext uri="{FF2B5EF4-FFF2-40B4-BE49-F238E27FC236}">
                <a16:creationId xmlns:a16="http://schemas.microsoft.com/office/drawing/2014/main" id="{E955C41B-690D-4D64-8609-CEBB2457BAEB}"/>
              </a:ext>
            </a:extLst>
          </p:cNvPr>
          <p:cNvPicPr>
            <a:picLocks noGrp="1" noChangeAspect="1" noChangeArrowheads="1"/>
          </p:cNvPicPr>
          <p:nvPr>
            <p:ph idx="10"/>
          </p:nvPr>
        </p:nvPicPr>
        <p:blipFill>
          <a:blip r:embed="rId2" cstate="print">
            <a:extLst>
              <a:ext uri="{28A0092B-C50C-407E-A947-70E740481C1C}">
                <a14:useLocalDpi xmlns:a14="http://schemas.microsoft.com/office/drawing/2010/main" val="0"/>
              </a:ext>
            </a:extLst>
          </a:blip>
          <a:stretch>
            <a:fillRect/>
          </a:stretch>
        </p:blipFill>
        <p:spPr bwMode="auto">
          <a:xfrm>
            <a:off x="242457" y="2035629"/>
            <a:ext cx="865908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3256180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	</a:t>
            </a:r>
            <a:r>
              <a:rPr lang="en-US" dirty="0">
                <a:solidFill>
                  <a:srgbClr val="B60000"/>
                </a:solidFill>
              </a:rPr>
              <a:t>Molecular Geometry</a:t>
            </a:r>
            <a:r>
              <a:rPr lang="en-US" sz="1200" dirty="0">
                <a:solidFill>
                  <a:srgbClr val="B60000"/>
                </a:solidFill>
              </a:rPr>
              <a:t> 12</a:t>
            </a:r>
          </a:p>
        </p:txBody>
      </p:sp>
      <p:sp>
        <p:nvSpPr>
          <p:cNvPr id="3" name="Content Placeholder 2"/>
          <p:cNvSpPr>
            <a:spLocks noGrp="1"/>
          </p:cNvSpPr>
          <p:nvPr>
            <p:ph idx="1"/>
          </p:nvPr>
        </p:nvSpPr>
        <p:spPr/>
        <p:txBody>
          <a:bodyPr/>
          <a:lstStyle/>
          <a:p>
            <a:pPr>
              <a:spcBef>
                <a:spcPts val="0"/>
              </a:spcBef>
            </a:pPr>
            <a:r>
              <a:rPr lang="en-US" dirty="0">
                <a:solidFill>
                  <a:srgbClr val="376092"/>
                </a:solidFill>
              </a:rPr>
              <a:t>Electron-Domain Geometry and Molecular Geometry</a:t>
            </a:r>
          </a:p>
          <a:p>
            <a:pPr>
              <a:spcBef>
                <a:spcPts val="0"/>
              </a:spcBef>
            </a:pPr>
            <a:r>
              <a:rPr lang="en-US" dirty="0"/>
              <a:t>In summary, the steps to determine the electron-domain and molecular geometries are as follows: </a:t>
            </a:r>
          </a:p>
          <a:p>
            <a:pPr marL="514350" indent="-514350">
              <a:spcBef>
                <a:spcPts val="0"/>
              </a:spcBef>
              <a:buFont typeface="+mj-lt"/>
              <a:buAutoNum type="arabicPeriod"/>
            </a:pPr>
            <a:r>
              <a:rPr lang="en-US" dirty="0"/>
              <a:t>Draw the Lewis structure of the molecule or polyatomic ion. </a:t>
            </a:r>
          </a:p>
          <a:p>
            <a:pPr marL="514350" indent="-514350">
              <a:spcBef>
                <a:spcPts val="0"/>
              </a:spcBef>
              <a:buFont typeface="+mj-lt"/>
              <a:buAutoNum type="arabicPeriod"/>
            </a:pPr>
            <a:r>
              <a:rPr lang="en-US" dirty="0"/>
              <a:t>Count the number of electron domains on the central atom. </a:t>
            </a:r>
          </a:p>
          <a:p>
            <a:pPr marL="514350" indent="-514350">
              <a:spcBef>
                <a:spcPts val="0"/>
              </a:spcBef>
              <a:buFont typeface="+mj-lt"/>
              <a:buAutoNum type="arabicPeriod"/>
            </a:pPr>
            <a:r>
              <a:rPr lang="en-US" dirty="0"/>
              <a:t>Determine the electron-domain geometry by applying the VSEPR model. </a:t>
            </a:r>
          </a:p>
          <a:p>
            <a:pPr marL="514350" indent="-514350">
              <a:spcBef>
                <a:spcPts val="0"/>
              </a:spcBef>
              <a:buFont typeface="+mj-lt"/>
              <a:buAutoNum type="arabicPeriod"/>
            </a:pPr>
            <a:r>
              <a:rPr lang="en-US" dirty="0"/>
              <a:t>Determine the molecular geometry by considering the positions of the atoms only. </a:t>
            </a:r>
          </a:p>
        </p:txBody>
      </p:sp>
    </p:spTree>
    <p:extLst>
      <p:ext uri="{BB962C8B-B14F-4D97-AF65-F5344CB8AC3E}">
        <p14:creationId xmlns:p14="http://schemas.microsoft.com/office/powerpoint/2010/main" val="3288017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	</a:t>
            </a:r>
            <a:r>
              <a:rPr lang="en-US" dirty="0">
                <a:solidFill>
                  <a:srgbClr val="B60000"/>
                </a:solidFill>
              </a:rPr>
              <a:t>Molecular Geometry</a:t>
            </a:r>
            <a:r>
              <a:rPr lang="en-US" sz="1200" dirty="0">
                <a:solidFill>
                  <a:srgbClr val="B60000"/>
                </a:solidFill>
              </a:rPr>
              <a:t> 14</a:t>
            </a:r>
          </a:p>
        </p:txBody>
      </p:sp>
      <p:sp>
        <p:nvSpPr>
          <p:cNvPr id="3" name="Content Placeholder 2"/>
          <p:cNvSpPr>
            <a:spLocks noGrp="1"/>
          </p:cNvSpPr>
          <p:nvPr>
            <p:ph idx="1"/>
          </p:nvPr>
        </p:nvSpPr>
        <p:spPr>
          <a:xfrm>
            <a:off x="228600" y="1143000"/>
            <a:ext cx="8686800" cy="457200"/>
          </a:xfrm>
        </p:spPr>
        <p:txBody>
          <a:bodyPr/>
          <a:lstStyle/>
          <a:p>
            <a:r>
              <a:rPr lang="en-US" dirty="0">
                <a:solidFill>
                  <a:srgbClr val="376092"/>
                </a:solidFill>
              </a:rPr>
              <a:t>Geometry of Molecules with More Than One Central Atom</a:t>
            </a:r>
          </a:p>
        </p:txBody>
      </p:sp>
      <p:pic>
        <p:nvPicPr>
          <p:cNvPr id="11" name="Picture 3" descr="The structural model of CH3OH is shown."/>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3540226" y="1752600"/>
            <a:ext cx="2063549"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The space filling model for CH3OH is illustrated."/>
          <p:cNvPicPr>
            <a:picLocks noGrp="1" noChangeAspect="1"/>
          </p:cNvPicPr>
          <p:nvPr>
            <p:ph idx="11"/>
          </p:nvPr>
        </p:nvPicPr>
        <p:blipFill>
          <a:blip r:embed="rId3">
            <a:extLst>
              <a:ext uri="{28A0092B-C50C-407E-A947-70E740481C1C}">
                <a14:useLocalDpi xmlns:a14="http://schemas.microsoft.com/office/drawing/2010/main" val="0"/>
              </a:ext>
            </a:extLst>
          </a:blip>
          <a:stretch>
            <a:fillRect/>
          </a:stretch>
        </p:blipFill>
        <p:spPr>
          <a:xfrm>
            <a:off x="1863711" y="3429000"/>
            <a:ext cx="5416578" cy="2926080"/>
          </a:xfrm>
          <a:prstGeom prst="rect">
            <a:avLst/>
          </a:prstGeom>
        </p:spPr>
      </p:pic>
      <p:sp>
        <p:nvSpPr>
          <p:cNvPr id="5" name="Text Placeholder 5"/>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p>
        </p:txBody>
      </p:sp>
    </p:spTree>
    <p:extLst>
      <p:ext uri="{BB962C8B-B14F-4D97-AF65-F5344CB8AC3E}">
        <p14:creationId xmlns:p14="http://schemas.microsoft.com/office/powerpoint/2010/main" val="227262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9.2</a:t>
            </a:r>
            <a:endParaRPr lang="en-US" dirty="0"/>
          </a:p>
        </p:txBody>
      </p:sp>
      <p:sp>
        <p:nvSpPr>
          <p:cNvPr id="3" name="Content Placeholder 2"/>
          <p:cNvSpPr>
            <a:spLocks noGrp="1"/>
          </p:cNvSpPr>
          <p:nvPr>
            <p:ph idx="1"/>
          </p:nvPr>
        </p:nvSpPr>
        <p:spPr>
          <a:xfrm>
            <a:off x="228600" y="1066800"/>
            <a:ext cx="8686800" cy="2362200"/>
          </a:xfrm>
        </p:spPr>
        <p:txBody>
          <a:bodyPr/>
          <a:lstStyle/>
          <a:p>
            <a:r>
              <a:rPr lang="en-US" dirty="0"/>
              <a:t>Determine the molecular geometry about each of the central atoms, and determine the approximate value of each of the bond angles in the molecule. </a:t>
            </a:r>
          </a:p>
          <a:p>
            <a:r>
              <a:rPr lang="en-US" dirty="0"/>
              <a:t>Which if any of the bond angles would you expect to be smaller than the ideal values? </a:t>
            </a:r>
          </a:p>
        </p:txBody>
      </p:sp>
      <p:pic>
        <p:nvPicPr>
          <p:cNvPr id="6" name="Picture 3" descr="The structural model of CH3COOH is shown."/>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2999390" y="3929743"/>
            <a:ext cx="3145220"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hlinkClick r:id="" action="ppaction://noaction"/>
            </a:endParaRPr>
          </a:p>
        </p:txBody>
      </p:sp>
    </p:spTree>
    <p:extLst>
      <p:ext uri="{BB962C8B-B14F-4D97-AF65-F5344CB8AC3E}">
        <p14:creationId xmlns:p14="http://schemas.microsoft.com/office/powerpoint/2010/main" val="496897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9.2		Solution</a:t>
            </a:r>
            <a:endParaRPr lang="en-US" dirty="0"/>
          </a:p>
        </p:txBody>
      </p:sp>
      <p:sp>
        <p:nvSpPr>
          <p:cNvPr id="3" name="Content Placeholder 2"/>
          <p:cNvSpPr>
            <a:spLocks noGrp="1"/>
          </p:cNvSpPr>
          <p:nvPr>
            <p:ph idx="1"/>
          </p:nvPr>
        </p:nvSpPr>
        <p:spPr>
          <a:xfrm>
            <a:off x="228600" y="1066800"/>
            <a:ext cx="8686800" cy="533400"/>
          </a:xfrm>
        </p:spPr>
        <p:txBody>
          <a:bodyPr/>
          <a:lstStyle/>
          <a:p>
            <a:r>
              <a:rPr lang="en-US" b="1" dirty="0">
                <a:solidFill>
                  <a:srgbClr val="43638E"/>
                </a:solidFill>
              </a:rPr>
              <a:t>Solution</a:t>
            </a:r>
          </a:p>
        </p:txBody>
      </p:sp>
      <p:pic>
        <p:nvPicPr>
          <p:cNvPr id="10" name="Picture 3" descr="The bond angles for CH3COOH are shown."/>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533400" y="2255043"/>
            <a:ext cx="3826854"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A space filling model of the CH3COOH molecule. "/>
          <p:cNvPicPr>
            <a:picLocks noGrp="1" noChangeAspect="1"/>
          </p:cNvPicPr>
          <p:nvPr>
            <p:ph idx="11"/>
          </p:nvPr>
        </p:nvPicPr>
        <p:blipFill rotWithShape="1">
          <a:blip r:embed="rId3">
            <a:extLst>
              <a:ext uri="{28A0092B-C50C-407E-A947-70E740481C1C}">
                <a14:useLocalDpi xmlns:a14="http://schemas.microsoft.com/office/drawing/2010/main" val="0"/>
              </a:ext>
            </a:extLst>
          </a:blip>
          <a:srcRect l="27704" t="6544" r="27279" b="18456"/>
          <a:stretch/>
        </p:blipFill>
        <p:spPr>
          <a:xfrm>
            <a:off x="5029200" y="1889760"/>
            <a:ext cx="3454399" cy="3108960"/>
          </a:xfrm>
          <a:prstGeom prst="rect">
            <a:avLst/>
          </a:prstGeom>
        </p:spPr>
      </p:pic>
      <p:sp>
        <p:nvSpPr>
          <p:cNvPr id="5" name="Text Placeholder 5"/>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p>
        </p:txBody>
      </p:sp>
    </p:spTree>
    <p:extLst>
      <p:ext uri="{BB962C8B-B14F-4D97-AF65-F5344CB8AC3E}">
        <p14:creationId xmlns:p14="http://schemas.microsoft.com/office/powerpoint/2010/main" val="1423630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9.2	</a:t>
            </a:r>
            <a:r>
              <a:rPr lang="en-US" dirty="0">
                <a:solidFill>
                  <a:srgbClr val="B60000"/>
                </a:solidFill>
              </a:rPr>
              <a:t>Molecular Geometry and Polarity</a:t>
            </a:r>
            <a:r>
              <a:rPr lang="en-US" sz="1200" dirty="0">
                <a:solidFill>
                  <a:srgbClr val="B60000"/>
                </a:solidFill>
              </a:rPr>
              <a:t> 1</a:t>
            </a:r>
          </a:p>
        </p:txBody>
      </p:sp>
      <p:sp>
        <p:nvSpPr>
          <p:cNvPr id="3" name="Content Placeholder 2"/>
          <p:cNvSpPr>
            <a:spLocks noGrp="1"/>
          </p:cNvSpPr>
          <p:nvPr>
            <p:ph idx="1"/>
          </p:nvPr>
        </p:nvSpPr>
        <p:spPr>
          <a:xfrm>
            <a:off x="228600" y="1142999"/>
            <a:ext cx="8686800" cy="1981201"/>
          </a:xfrm>
        </p:spPr>
        <p:txBody>
          <a:bodyPr/>
          <a:lstStyle/>
          <a:p>
            <a:r>
              <a:rPr lang="en-US" dirty="0">
                <a:solidFill>
                  <a:srgbClr val="376092"/>
                </a:solidFill>
              </a:rPr>
              <a:t>Molecular Geometry and Polarity</a:t>
            </a:r>
          </a:p>
          <a:p>
            <a:r>
              <a:rPr lang="en-US" dirty="0"/>
              <a:t>Whether a molecule made up of three or more atoms is polar depends not only on the polarity of the individual bonds, but also on its molecular geometry. </a:t>
            </a:r>
          </a:p>
        </p:txBody>
      </p:sp>
      <p:pic>
        <p:nvPicPr>
          <p:cNvPr id="9" name="Picture 3" descr="In linear CO2 the two vectors at equal magnitude in opposite directions sum to zero and the molecule is nonpolar even if the individual bonds are not."/>
          <p:cNvPicPr>
            <a:picLocks noGrp="1" noChangeAspect="1" noChangeArrowheads="1"/>
          </p:cNvPicPr>
          <p:nvPr>
            <p:ph idx="11"/>
          </p:nvPr>
        </p:nvPicPr>
        <p:blipFill>
          <a:blip r:embed="rId2">
            <a:extLst>
              <a:ext uri="{28A0092B-C50C-407E-A947-70E740481C1C}">
                <a14:useLocalDpi xmlns:a14="http://schemas.microsoft.com/office/drawing/2010/main" val="0"/>
              </a:ext>
            </a:extLst>
          </a:blip>
          <a:stretch>
            <a:fillRect/>
          </a:stretch>
        </p:blipFill>
        <p:spPr bwMode="auto">
          <a:xfrm>
            <a:off x="1123112" y="3289662"/>
            <a:ext cx="6897777"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97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9.2	</a:t>
            </a:r>
            <a:r>
              <a:rPr lang="en-US" dirty="0">
                <a:solidFill>
                  <a:srgbClr val="B60000"/>
                </a:solidFill>
              </a:rPr>
              <a:t>Molecular Geometry and Polarity</a:t>
            </a:r>
            <a:r>
              <a:rPr lang="en-US" sz="1200" dirty="0">
                <a:solidFill>
                  <a:srgbClr val="B60000"/>
                </a:solidFill>
              </a:rPr>
              <a:t> 2</a:t>
            </a:r>
            <a:endParaRPr lang="en-US" sz="1200" dirty="0"/>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Molecular Geometry and Polarity</a:t>
            </a:r>
          </a:p>
        </p:txBody>
      </p:sp>
      <p:pic>
        <p:nvPicPr>
          <p:cNvPr id="6" name="Picture 3" descr="The sum of the individual vectors for a trigonal planar molecule is zero overall and therefore the molecule is nonpolar. "/>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724082" y="2225040"/>
            <a:ext cx="7695838"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749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9.2	</a:t>
            </a:r>
            <a:r>
              <a:rPr lang="en-US" dirty="0">
                <a:solidFill>
                  <a:srgbClr val="B60000"/>
                </a:solidFill>
              </a:rPr>
              <a:t>Molecular Geometry and Polarity</a:t>
            </a:r>
            <a:r>
              <a:rPr lang="en-US" sz="1200" dirty="0">
                <a:solidFill>
                  <a:srgbClr val="B60000"/>
                </a:solidFill>
              </a:rPr>
              <a:t> 4</a:t>
            </a:r>
            <a:endParaRPr lang="en-US" sz="1200" dirty="0"/>
          </a:p>
        </p:txBody>
      </p:sp>
      <p:pic>
        <p:nvPicPr>
          <p:cNvPr id="5" name="Picture 2" descr="The sum of the vectors in a tetrahedral shape molecule is zero when identical outer atoms are present only."/>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36841" y="762000"/>
            <a:ext cx="5670319"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p:cNvSpPr>
            <a:spLocks noGrp="1"/>
          </p:cNvSpPr>
          <p:nvPr>
            <p:ph type="body" sz="quarter" idx="12"/>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4280947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9.3	</a:t>
            </a:r>
            <a:r>
              <a:rPr lang="en-US" dirty="0">
                <a:solidFill>
                  <a:srgbClr val="B60000"/>
                </a:solidFill>
              </a:rPr>
              <a:t>Valence Bond Theory</a:t>
            </a:r>
            <a:r>
              <a:rPr lang="en-US" sz="1200" dirty="0">
                <a:solidFill>
                  <a:srgbClr val="B60000"/>
                </a:solidFill>
              </a:rPr>
              <a:t> 9</a:t>
            </a:r>
            <a:endParaRPr lang="en-US" sz="1200" dirty="0"/>
          </a:p>
        </p:txBody>
      </p:sp>
      <p:sp>
        <p:nvSpPr>
          <p:cNvPr id="3" name="Content Placeholder 2"/>
          <p:cNvSpPr>
            <a:spLocks noGrp="1"/>
          </p:cNvSpPr>
          <p:nvPr>
            <p:ph idx="1"/>
          </p:nvPr>
        </p:nvSpPr>
        <p:spPr>
          <a:xfrm>
            <a:off x="228600" y="1143000"/>
            <a:ext cx="8686800" cy="4572000"/>
          </a:xfrm>
        </p:spPr>
        <p:txBody>
          <a:bodyPr/>
          <a:lstStyle/>
          <a:p>
            <a:r>
              <a:rPr lang="en-US" dirty="0">
                <a:solidFill>
                  <a:srgbClr val="376092"/>
                </a:solidFill>
              </a:rPr>
              <a:t>Energetics and Directionality of Bonding</a:t>
            </a:r>
          </a:p>
          <a:p>
            <a:r>
              <a:rPr lang="en-US" dirty="0"/>
              <a:t>In summary, the important features of valence bond theory are as follows: </a:t>
            </a:r>
          </a:p>
          <a:p>
            <a:pPr marL="457200" indent="-347472">
              <a:buFont typeface="Arial" pitchFamily="34" charset="0"/>
              <a:buChar char="•"/>
            </a:pPr>
            <a:r>
              <a:rPr lang="en-US" dirty="0"/>
              <a:t>A bond forms when singly occupied atomic orbitals on two atoms overlap.</a:t>
            </a:r>
          </a:p>
          <a:p>
            <a:pPr marL="457200" indent="-347472">
              <a:buFont typeface="Arial" pitchFamily="34" charset="0"/>
              <a:buChar char="•"/>
            </a:pPr>
            <a:r>
              <a:rPr lang="en-US" dirty="0"/>
              <a:t>The two electrons shared in the region of orbital overlap must be of opposite spin.</a:t>
            </a:r>
          </a:p>
          <a:p>
            <a:pPr marL="457200" indent="-347472">
              <a:buFont typeface="Arial" pitchFamily="34" charset="0"/>
              <a:buChar char="•"/>
            </a:pPr>
            <a:r>
              <a:rPr lang="en-US" dirty="0"/>
              <a:t>Formation of a bond results in a lower potential energy for the system.</a:t>
            </a:r>
          </a:p>
        </p:txBody>
      </p:sp>
    </p:spTree>
    <p:extLst>
      <p:ext uri="{BB962C8B-B14F-4D97-AF65-F5344CB8AC3E}">
        <p14:creationId xmlns:p14="http://schemas.microsoft.com/office/powerpoint/2010/main" val="234380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bg1"/>
                </a:solidFill>
              </a:rPr>
              <a:t>9.1</a:t>
            </a:r>
            <a:r>
              <a:rPr lang="en-US" dirty="0"/>
              <a:t>	</a:t>
            </a:r>
            <a:r>
              <a:rPr lang="en-US" dirty="0">
                <a:solidFill>
                  <a:srgbClr val="B60000"/>
                </a:solidFill>
              </a:rPr>
              <a:t>Molecular Geometry</a:t>
            </a:r>
            <a:r>
              <a:rPr lang="en-US" sz="1200" dirty="0">
                <a:solidFill>
                  <a:srgbClr val="B60000"/>
                </a:solidFill>
              </a:rPr>
              <a:t> 2</a:t>
            </a:r>
          </a:p>
        </p:txBody>
      </p:sp>
      <p:sp>
        <p:nvSpPr>
          <p:cNvPr id="3" name="Content Placeholder 2"/>
          <p:cNvSpPr>
            <a:spLocks noGrp="1"/>
          </p:cNvSpPr>
          <p:nvPr>
            <p:ph idx="1"/>
          </p:nvPr>
        </p:nvSpPr>
        <p:spPr>
          <a:xfrm>
            <a:off x="228600" y="1143000"/>
            <a:ext cx="8686800" cy="3657600"/>
          </a:xfrm>
        </p:spPr>
        <p:txBody>
          <a:bodyPr/>
          <a:lstStyle/>
          <a:p>
            <a:r>
              <a:rPr lang="en-US" dirty="0">
                <a:solidFill>
                  <a:srgbClr val="376092"/>
                </a:solidFill>
              </a:rPr>
              <a:t>The VSEPR Model</a:t>
            </a:r>
          </a:p>
          <a:p>
            <a:r>
              <a:rPr lang="en-US" dirty="0"/>
              <a:t>The basis of the VSEPR model is that electron pairs in the valence shell of an atom </a:t>
            </a:r>
            <a:r>
              <a:rPr lang="en-US" i="1" dirty="0"/>
              <a:t>repel </a:t>
            </a:r>
            <a:r>
              <a:rPr lang="en-US" dirty="0"/>
              <a:t>one another. </a:t>
            </a:r>
            <a:endParaRPr lang="en-US" dirty="0">
              <a:solidFill>
                <a:prstClr val="black"/>
              </a:solidFill>
            </a:endParaRPr>
          </a:p>
          <a:p>
            <a:r>
              <a:rPr lang="en-US" dirty="0">
                <a:solidFill>
                  <a:prstClr val="black"/>
                </a:solidFill>
              </a:rPr>
              <a:t>For clarity, we will refer to electron domains instead of electron pairs when we use the VSEPR model. </a:t>
            </a:r>
          </a:p>
          <a:p>
            <a:r>
              <a:rPr lang="en-US" dirty="0">
                <a:solidFill>
                  <a:prstClr val="black"/>
                </a:solidFill>
              </a:rPr>
              <a:t>An electron domain in this context is a lone pair or a bond, regardless of whether the bond is single, double, or triple.</a:t>
            </a:r>
          </a:p>
        </p:txBody>
      </p:sp>
    </p:spTree>
    <p:extLst>
      <p:ext uri="{BB962C8B-B14F-4D97-AF65-F5344CB8AC3E}">
        <p14:creationId xmlns:p14="http://schemas.microsoft.com/office/powerpoint/2010/main" val="230663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9.3		Setup</a:t>
            </a:r>
            <a:endParaRPr lang="en-US" dirty="0"/>
          </a:p>
        </p:txBody>
      </p:sp>
      <p:sp>
        <p:nvSpPr>
          <p:cNvPr id="3" name="Content Placeholder 2"/>
          <p:cNvSpPr>
            <a:spLocks noGrp="1"/>
          </p:cNvSpPr>
          <p:nvPr>
            <p:ph idx="1"/>
          </p:nvPr>
        </p:nvSpPr>
        <p:spPr>
          <a:xfrm>
            <a:off x="228600" y="1066800"/>
            <a:ext cx="8686800" cy="3505200"/>
          </a:xfrm>
        </p:spPr>
        <p:txBody>
          <a:bodyPr/>
          <a:lstStyle/>
          <a:p>
            <a:r>
              <a:rPr lang="en-US" dirty="0"/>
              <a:t>Hydrogen selenide </a:t>
            </a:r>
            <a:r>
              <a:rPr lang="en-US" i="0" dirty="0">
                <a:latin typeface="+mj-lt"/>
              </a:rPr>
              <a:t>(H</a:t>
            </a:r>
            <a:r>
              <a:rPr lang="en-US" i="0" baseline="-25000" dirty="0">
                <a:latin typeface="+mj-lt"/>
              </a:rPr>
              <a:t>2</a:t>
            </a:r>
            <a:r>
              <a:rPr lang="en-US" i="0" dirty="0">
                <a:latin typeface="+mj-lt"/>
              </a:rPr>
              <a:t>Se)</a:t>
            </a:r>
            <a:r>
              <a:rPr lang="en-US" dirty="0"/>
              <a:t> is a foul-smelling gas that can cause eye and respiratory tract inflammation. The H - Se - H bond angle in </a:t>
            </a:r>
            <a:r>
              <a:rPr lang="en-US" i="0" dirty="0">
                <a:latin typeface="+mj-lt"/>
              </a:rPr>
              <a:t>H</a:t>
            </a:r>
            <a:r>
              <a:rPr lang="en-US" i="0" baseline="-25000" dirty="0">
                <a:latin typeface="+mj-lt"/>
              </a:rPr>
              <a:t>2</a:t>
            </a:r>
            <a:r>
              <a:rPr lang="en-US" i="0" dirty="0">
                <a:latin typeface="+mj-lt"/>
              </a:rPr>
              <a:t>Se</a:t>
            </a:r>
            <a:r>
              <a:rPr lang="en-US" dirty="0"/>
              <a:t> is approximately 92°. </a:t>
            </a:r>
          </a:p>
          <a:p>
            <a:r>
              <a:rPr lang="en-US" dirty="0"/>
              <a:t>Use valence bond theory to describe the bonding in this molecule. </a:t>
            </a:r>
            <a:endParaRPr lang="en-US" b="1" dirty="0">
              <a:solidFill>
                <a:srgbClr val="4F74A7"/>
              </a:solidFill>
            </a:endParaRPr>
          </a:p>
          <a:p>
            <a:r>
              <a:rPr lang="en-US" b="1" dirty="0">
                <a:solidFill>
                  <a:srgbClr val="43638E"/>
                </a:solidFill>
              </a:rPr>
              <a:t>Setup</a:t>
            </a:r>
          </a:p>
          <a:p>
            <a:pPr>
              <a:tabLst>
                <a:tab pos="2514600" algn="l"/>
                <a:tab pos="3252788" algn="l"/>
              </a:tabLst>
            </a:pPr>
            <a:r>
              <a:rPr lang="en-US" sz="2400" dirty="0"/>
              <a:t>	</a:t>
            </a:r>
            <a:r>
              <a:rPr lang="en-US" dirty="0"/>
              <a:t>Se:</a:t>
            </a:r>
            <a:r>
              <a:rPr lang="en-US" sz="2400" dirty="0"/>
              <a:t>	 </a:t>
            </a:r>
            <a:r>
              <a:rPr lang="en-US" sz="2400" i="0" dirty="0">
                <a:latin typeface="+mj-lt"/>
              </a:rPr>
              <a:t>[Ar] 4s</a:t>
            </a:r>
            <a:r>
              <a:rPr lang="en-US" sz="2400" i="0" baseline="30000" dirty="0">
                <a:latin typeface="+mj-lt"/>
              </a:rPr>
              <a:t>2 </a:t>
            </a:r>
            <a:r>
              <a:rPr lang="en-US" sz="2400" i="0" dirty="0">
                <a:latin typeface="+mj-lt"/>
              </a:rPr>
              <a:t>3d</a:t>
            </a:r>
            <a:r>
              <a:rPr lang="en-US" sz="2400" i="0" baseline="30000" dirty="0">
                <a:latin typeface="+mj-lt"/>
              </a:rPr>
              <a:t>10 </a:t>
            </a:r>
            <a:r>
              <a:rPr lang="en-US" sz="2400" i="0" dirty="0">
                <a:latin typeface="+mj-lt"/>
              </a:rPr>
              <a:t>4p</a:t>
            </a:r>
            <a:r>
              <a:rPr lang="en-US" sz="2400" i="0" baseline="30000" dirty="0"/>
              <a:t>4</a:t>
            </a:r>
            <a:endParaRPr lang="en-US" sz="2400" b="1" baseline="30000" dirty="0"/>
          </a:p>
        </p:txBody>
      </p:sp>
      <p:pic>
        <p:nvPicPr>
          <p:cNvPr id="10" name="Picture 3" descr="The orbital diagram for the 4p orbital is illustrated."/>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172200" y="3657600"/>
            <a:ext cx="18764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001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9.3		Solution</a:t>
            </a:r>
            <a:endParaRPr lang="en-US" dirty="0"/>
          </a:p>
        </p:txBody>
      </p:sp>
      <p:sp>
        <p:nvSpPr>
          <p:cNvPr id="3" name="Content Placeholder 2"/>
          <p:cNvSpPr>
            <a:spLocks noGrp="1"/>
          </p:cNvSpPr>
          <p:nvPr>
            <p:ph idx="1"/>
          </p:nvPr>
        </p:nvSpPr>
        <p:spPr>
          <a:xfrm>
            <a:off x="228600" y="1066800"/>
            <a:ext cx="8686800" cy="3276600"/>
          </a:xfrm>
        </p:spPr>
        <p:txBody>
          <a:bodyPr/>
          <a:lstStyle/>
          <a:p>
            <a:pPr>
              <a:lnSpc>
                <a:spcPts val="3360"/>
              </a:lnSpc>
            </a:pPr>
            <a:r>
              <a:rPr lang="en-US" b="1" dirty="0">
                <a:solidFill>
                  <a:srgbClr val="43638E"/>
                </a:solidFill>
              </a:rPr>
              <a:t>Solution</a:t>
            </a:r>
          </a:p>
          <a:p>
            <a:pPr>
              <a:lnSpc>
                <a:spcPts val="3360"/>
              </a:lnSpc>
              <a:spcAft>
                <a:spcPts val="2800"/>
              </a:spcAft>
            </a:pPr>
            <a:r>
              <a:rPr lang="en-US" dirty="0"/>
              <a:t>Two of the 4</a:t>
            </a:r>
            <a:r>
              <a:rPr lang="en-US" i="1" dirty="0"/>
              <a:t>p </a:t>
            </a:r>
            <a:r>
              <a:rPr lang="en-US" dirty="0"/>
              <a:t>orbitals are singly occupied and therefore available for bonding. </a:t>
            </a:r>
          </a:p>
          <a:p>
            <a:pPr>
              <a:lnSpc>
                <a:spcPts val="3360"/>
              </a:lnSpc>
              <a:spcAft>
                <a:spcPts val="2800"/>
              </a:spcAft>
            </a:pPr>
            <a:r>
              <a:rPr lang="en-US" dirty="0"/>
              <a:t>The bonds in </a:t>
            </a:r>
            <a:r>
              <a:rPr lang="en-US" i="0" dirty="0">
                <a:latin typeface="+mj-lt"/>
              </a:rPr>
              <a:t>H</a:t>
            </a:r>
            <a:r>
              <a:rPr lang="en-US" i="0" baseline="-25000" dirty="0">
                <a:latin typeface="+mj-lt"/>
              </a:rPr>
              <a:t>2</a:t>
            </a:r>
            <a:r>
              <a:rPr lang="en-US" i="0" dirty="0">
                <a:latin typeface="+mj-lt"/>
              </a:rPr>
              <a:t>Se</a:t>
            </a:r>
            <a:r>
              <a:rPr lang="en-US" dirty="0"/>
              <a:t> form as the result of the overlap of a hydrogen 1</a:t>
            </a:r>
            <a:r>
              <a:rPr lang="en-US" i="1" dirty="0"/>
              <a:t>s </a:t>
            </a:r>
            <a:r>
              <a:rPr lang="en-US" dirty="0"/>
              <a:t>orbital with each of these orbitals on the Se atom. </a:t>
            </a:r>
            <a:endParaRPr lang="en-US" dirty="0">
              <a:solidFill>
                <a:prstClr val="black"/>
              </a:solidFill>
            </a:endParaRPr>
          </a:p>
        </p:txBody>
      </p:sp>
    </p:spTree>
    <p:extLst>
      <p:ext uri="{BB962C8B-B14F-4D97-AF65-F5344CB8AC3E}">
        <p14:creationId xmlns:p14="http://schemas.microsoft.com/office/powerpoint/2010/main" val="256772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p>
        </p:txBody>
      </p:sp>
      <p:sp>
        <p:nvSpPr>
          <p:cNvPr id="3" name="Content Placeholder 2"/>
          <p:cNvSpPr>
            <a:spLocks noGrp="1"/>
          </p:cNvSpPr>
          <p:nvPr>
            <p:ph idx="1"/>
          </p:nvPr>
        </p:nvSpPr>
        <p:spPr/>
        <p:txBody>
          <a:bodyPr/>
          <a:lstStyle/>
          <a:p>
            <a:pPr algn="ctr">
              <a:spcAft>
                <a:spcPts val="1200"/>
              </a:spcAft>
            </a:pPr>
            <a:r>
              <a:rPr lang="en-GB" sz="3200" b="1" dirty="0">
                <a:solidFill>
                  <a:srgbClr val="4F74A7"/>
                </a:solidFill>
              </a:rPr>
              <a:t>Topics</a:t>
            </a:r>
          </a:p>
          <a:p>
            <a:pPr algn="ctr" fontAlgn="t"/>
            <a:r>
              <a:rPr lang="en-US" dirty="0"/>
              <a:t>Hybridization of </a:t>
            </a:r>
            <a:r>
              <a:rPr lang="en-US" i="1" dirty="0"/>
              <a:t>s</a:t>
            </a:r>
            <a:r>
              <a:rPr lang="en-US" dirty="0"/>
              <a:t> and </a:t>
            </a:r>
            <a:r>
              <a:rPr lang="en-US" i="1" dirty="0"/>
              <a:t>p</a:t>
            </a:r>
            <a:r>
              <a:rPr lang="en-US" dirty="0"/>
              <a:t> Orbitals</a:t>
            </a:r>
          </a:p>
          <a:p>
            <a:pPr algn="ctr" fontAlgn="t"/>
            <a:r>
              <a:rPr lang="en-US" dirty="0"/>
              <a:t>Hybridization of </a:t>
            </a:r>
            <a:r>
              <a:rPr lang="en-US" i="1" dirty="0"/>
              <a:t>s</a:t>
            </a:r>
            <a:r>
              <a:rPr lang="en-US" dirty="0"/>
              <a:t>, </a:t>
            </a:r>
            <a:r>
              <a:rPr lang="en-US" i="1" dirty="0"/>
              <a:t>p</a:t>
            </a:r>
            <a:r>
              <a:rPr lang="en-US" dirty="0"/>
              <a:t>, and </a:t>
            </a:r>
            <a:r>
              <a:rPr lang="en-US" i="1" dirty="0"/>
              <a:t>d</a:t>
            </a:r>
            <a:r>
              <a:rPr lang="en-US" dirty="0"/>
              <a:t> Orbitals</a:t>
            </a:r>
          </a:p>
        </p:txBody>
      </p:sp>
    </p:spTree>
    <p:extLst>
      <p:ext uri="{BB962C8B-B14F-4D97-AF65-F5344CB8AC3E}">
        <p14:creationId xmlns:p14="http://schemas.microsoft.com/office/powerpoint/2010/main" val="489454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r>
              <a:rPr lang="en-US" sz="1200" dirty="0">
                <a:solidFill>
                  <a:srgbClr val="B60000"/>
                </a:solidFill>
              </a:rPr>
              <a:t> 1</a:t>
            </a:r>
          </a:p>
        </p:txBody>
      </p:sp>
      <p:sp>
        <p:nvSpPr>
          <p:cNvPr id="3" name="Content Placeholder 2"/>
          <p:cNvSpPr>
            <a:spLocks noGrp="1"/>
          </p:cNvSpPr>
          <p:nvPr>
            <p:ph idx="1"/>
          </p:nvPr>
        </p:nvSpPr>
        <p:spPr>
          <a:xfrm>
            <a:off x="228600" y="1143000"/>
            <a:ext cx="8686800" cy="609600"/>
          </a:xfrm>
        </p:spPr>
        <p:txBody>
          <a:bodyPr/>
          <a:lstStyle/>
          <a:p>
            <a:r>
              <a:rPr lang="en-US" dirty="0">
                <a:solidFill>
                  <a:srgbClr val="376092"/>
                </a:solidFill>
              </a:rPr>
              <a:t>Hybridization of </a:t>
            </a:r>
            <a:r>
              <a:rPr lang="en-US" i="1" dirty="0">
                <a:solidFill>
                  <a:srgbClr val="376092"/>
                </a:solidFill>
              </a:rPr>
              <a:t>s</a:t>
            </a:r>
            <a:r>
              <a:rPr lang="en-US" dirty="0">
                <a:solidFill>
                  <a:srgbClr val="376092"/>
                </a:solidFill>
              </a:rPr>
              <a:t> and </a:t>
            </a:r>
            <a:r>
              <a:rPr lang="en-US" i="1" dirty="0">
                <a:solidFill>
                  <a:srgbClr val="376092"/>
                </a:solidFill>
              </a:rPr>
              <a:t>p</a:t>
            </a:r>
            <a:r>
              <a:rPr lang="en-US" dirty="0">
                <a:solidFill>
                  <a:srgbClr val="376092"/>
                </a:solidFill>
              </a:rPr>
              <a:t> Orbitals</a:t>
            </a:r>
          </a:p>
        </p:txBody>
      </p:sp>
      <p:pic>
        <p:nvPicPr>
          <p:cNvPr id="9" name="Picture 3" descr="The mixing of beryllium’s 2s orbital with one of its 2p orbitals is a hybridization process."/>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686800" cy="154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A space filling model of the sp hybrid orbital is represented by a sphere enveloped by a larger half sphere. "/>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1535498" y="3657600"/>
            <a:ext cx="6073005"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5"/>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p>
        </p:txBody>
      </p:sp>
    </p:spTree>
    <p:extLst>
      <p:ext uri="{BB962C8B-B14F-4D97-AF65-F5344CB8AC3E}">
        <p14:creationId xmlns:p14="http://schemas.microsoft.com/office/powerpoint/2010/main" val="3535511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r>
              <a:rPr lang="en-US" sz="1200" dirty="0">
                <a:solidFill>
                  <a:srgbClr val="B60000"/>
                </a:solidFill>
              </a:rPr>
              <a:t> 2</a:t>
            </a:r>
            <a:endParaRPr lang="en-US" sz="1200" dirty="0"/>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Hybridization of </a:t>
            </a:r>
            <a:r>
              <a:rPr lang="en-US" i="1" dirty="0">
                <a:solidFill>
                  <a:srgbClr val="376092"/>
                </a:solidFill>
              </a:rPr>
              <a:t>s</a:t>
            </a:r>
            <a:r>
              <a:rPr lang="en-US" dirty="0">
                <a:solidFill>
                  <a:srgbClr val="376092"/>
                </a:solidFill>
              </a:rPr>
              <a:t> and </a:t>
            </a:r>
            <a:r>
              <a:rPr lang="en-US" i="1" dirty="0">
                <a:solidFill>
                  <a:srgbClr val="376092"/>
                </a:solidFill>
              </a:rPr>
              <a:t>p</a:t>
            </a:r>
            <a:r>
              <a:rPr lang="en-US" dirty="0">
                <a:solidFill>
                  <a:srgbClr val="376092"/>
                </a:solidFill>
              </a:rPr>
              <a:t> Orbitals</a:t>
            </a:r>
          </a:p>
        </p:txBody>
      </p:sp>
      <p:pic>
        <p:nvPicPr>
          <p:cNvPr id="9" name="Picture 3" descr="The 2s orbital and one of the 2p orbitals on Be combine to form two sp hybrid orbitals. "/>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2795022" y="1752600"/>
            <a:ext cx="355395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The hybrid orbitals on Be each overlap with a singly occupied 3p orbital on a Cl atom."/>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1506793" y="4191000"/>
            <a:ext cx="6130415"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5"/>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4232812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r>
              <a:rPr lang="en-US" sz="1200" dirty="0">
                <a:solidFill>
                  <a:srgbClr val="B60000"/>
                </a:solidFill>
              </a:rPr>
              <a:t> 3</a:t>
            </a:r>
            <a:endParaRPr lang="en-US" sz="1200" dirty="0"/>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Hybridization of </a:t>
            </a:r>
            <a:r>
              <a:rPr lang="en-US" i="1" dirty="0">
                <a:solidFill>
                  <a:srgbClr val="376092"/>
                </a:solidFill>
              </a:rPr>
              <a:t>s</a:t>
            </a:r>
            <a:r>
              <a:rPr lang="en-US" dirty="0">
                <a:solidFill>
                  <a:srgbClr val="376092"/>
                </a:solidFill>
              </a:rPr>
              <a:t> and </a:t>
            </a:r>
            <a:r>
              <a:rPr lang="en-US" i="1" dirty="0">
                <a:solidFill>
                  <a:srgbClr val="376092"/>
                </a:solidFill>
              </a:rPr>
              <a:t>p</a:t>
            </a:r>
            <a:r>
              <a:rPr lang="en-US" dirty="0">
                <a:solidFill>
                  <a:srgbClr val="376092"/>
                </a:solidFill>
              </a:rPr>
              <a:t> Orbitals</a:t>
            </a:r>
          </a:p>
        </p:txBody>
      </p:sp>
      <p:pic>
        <p:nvPicPr>
          <p:cNvPr id="7" name="Picture 3" descr="The ground and excited states of boron are represented.&#10;The mixing of one s orbital and two p orbitals yield three sp2 orbitals."/>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544504" y="2286000"/>
            <a:ext cx="8054991" cy="3291840"/>
          </a:xfrm>
        </p:spPr>
      </p:pic>
    </p:spTree>
    <p:extLst>
      <p:ext uri="{BB962C8B-B14F-4D97-AF65-F5344CB8AC3E}">
        <p14:creationId xmlns:p14="http://schemas.microsoft.com/office/powerpoint/2010/main" val="3068443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r>
              <a:rPr lang="en-US" sz="1200" dirty="0">
                <a:solidFill>
                  <a:srgbClr val="B60000"/>
                </a:solidFill>
              </a:rPr>
              <a:t> 4</a:t>
            </a:r>
            <a:endParaRPr lang="en-US" sz="1200" dirty="0"/>
          </a:p>
        </p:txBody>
      </p:sp>
      <p:sp>
        <p:nvSpPr>
          <p:cNvPr id="3" name="Content Placeholder 2"/>
          <p:cNvSpPr>
            <a:spLocks noGrp="1"/>
          </p:cNvSpPr>
          <p:nvPr>
            <p:ph idx="1"/>
          </p:nvPr>
        </p:nvSpPr>
        <p:spPr>
          <a:xfrm>
            <a:off x="228600" y="1143000"/>
            <a:ext cx="8686800" cy="609600"/>
          </a:xfrm>
        </p:spPr>
        <p:txBody>
          <a:bodyPr/>
          <a:lstStyle/>
          <a:p>
            <a:r>
              <a:rPr lang="en-US" dirty="0">
                <a:solidFill>
                  <a:srgbClr val="376092"/>
                </a:solidFill>
              </a:rPr>
              <a:t>Hybridization of </a:t>
            </a:r>
            <a:r>
              <a:rPr lang="en-US" i="1" dirty="0">
                <a:solidFill>
                  <a:srgbClr val="376092"/>
                </a:solidFill>
              </a:rPr>
              <a:t>s</a:t>
            </a:r>
            <a:r>
              <a:rPr lang="en-US" dirty="0">
                <a:solidFill>
                  <a:srgbClr val="376092"/>
                </a:solidFill>
              </a:rPr>
              <a:t> and </a:t>
            </a:r>
            <a:r>
              <a:rPr lang="en-US" i="1" dirty="0">
                <a:solidFill>
                  <a:srgbClr val="376092"/>
                </a:solidFill>
              </a:rPr>
              <a:t>p</a:t>
            </a:r>
            <a:r>
              <a:rPr lang="en-US" dirty="0">
                <a:solidFill>
                  <a:srgbClr val="376092"/>
                </a:solidFill>
              </a:rPr>
              <a:t> Orbitals</a:t>
            </a:r>
          </a:p>
        </p:txBody>
      </p:sp>
      <p:pic>
        <p:nvPicPr>
          <p:cNvPr id="9" name="Picture 3" descr="An s atomic orbital and two p atomic orbitals combine to form three sp2  hybrid orbitals."/>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2171568" y="1752600"/>
            <a:ext cx="4800865"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The three sp2  hybrid orbitals on B are arranged in a trigonal plane."/>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2776881" y="4114800"/>
            <a:ext cx="3590238"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739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r>
              <a:rPr lang="en-US" sz="1200" dirty="0">
                <a:solidFill>
                  <a:srgbClr val="B60000"/>
                </a:solidFill>
              </a:rPr>
              <a:t> 5</a:t>
            </a:r>
          </a:p>
        </p:txBody>
      </p:sp>
      <p:sp>
        <p:nvSpPr>
          <p:cNvPr id="5" name="Content Placeholder 2"/>
          <p:cNvSpPr>
            <a:spLocks noGrp="1"/>
          </p:cNvSpPr>
          <p:nvPr>
            <p:ph idx="1"/>
          </p:nvPr>
        </p:nvSpPr>
        <p:spPr>
          <a:xfrm>
            <a:off x="228600" y="1143000"/>
            <a:ext cx="8686800" cy="457200"/>
          </a:xfrm>
        </p:spPr>
        <p:txBody>
          <a:bodyPr/>
          <a:lstStyle/>
          <a:p>
            <a:r>
              <a:rPr lang="en-US" dirty="0">
                <a:solidFill>
                  <a:srgbClr val="43638E"/>
                </a:solidFill>
              </a:rPr>
              <a:t>Hybridization of </a:t>
            </a:r>
            <a:r>
              <a:rPr lang="en-US" i="1" dirty="0">
                <a:solidFill>
                  <a:srgbClr val="43638E"/>
                </a:solidFill>
              </a:rPr>
              <a:t>s</a:t>
            </a:r>
            <a:r>
              <a:rPr lang="en-US" dirty="0">
                <a:solidFill>
                  <a:srgbClr val="43638E"/>
                </a:solidFill>
              </a:rPr>
              <a:t> and </a:t>
            </a:r>
            <a:r>
              <a:rPr lang="en-US" i="1" dirty="0">
                <a:solidFill>
                  <a:srgbClr val="43638E"/>
                </a:solidFill>
              </a:rPr>
              <a:t>p</a:t>
            </a:r>
            <a:r>
              <a:rPr lang="en-US" dirty="0">
                <a:solidFill>
                  <a:srgbClr val="43638E"/>
                </a:solidFill>
              </a:rPr>
              <a:t> Orbitals</a:t>
            </a:r>
          </a:p>
        </p:txBody>
      </p:sp>
      <p:pic>
        <p:nvPicPr>
          <p:cNvPr id="9" name="Picture 3" descr="Hybrid orbitals on B overlap with 2p orbitals on F in a similar fashion to the overlap of standard orbitals. "/>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114549" y="1905000"/>
            <a:ext cx="6914903" cy="4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94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r>
              <a:rPr lang="en-US" sz="1200" dirty="0">
                <a:solidFill>
                  <a:srgbClr val="B60000"/>
                </a:solidFill>
              </a:rPr>
              <a:t> 6</a:t>
            </a:r>
          </a:p>
        </p:txBody>
      </p:sp>
      <p:sp>
        <p:nvSpPr>
          <p:cNvPr id="3" name="Content Placeholder 2"/>
          <p:cNvSpPr>
            <a:spLocks noGrp="1"/>
          </p:cNvSpPr>
          <p:nvPr>
            <p:ph idx="1"/>
          </p:nvPr>
        </p:nvSpPr>
        <p:spPr>
          <a:xfrm>
            <a:off x="228600" y="1143000"/>
            <a:ext cx="8686800" cy="609600"/>
          </a:xfrm>
        </p:spPr>
        <p:txBody>
          <a:bodyPr/>
          <a:lstStyle/>
          <a:p>
            <a:r>
              <a:rPr lang="en-US" dirty="0">
                <a:solidFill>
                  <a:srgbClr val="376092"/>
                </a:solidFill>
              </a:rPr>
              <a:t>Hybridization of </a:t>
            </a:r>
            <a:r>
              <a:rPr lang="en-US" i="1" dirty="0">
                <a:solidFill>
                  <a:srgbClr val="376092"/>
                </a:solidFill>
              </a:rPr>
              <a:t>s</a:t>
            </a:r>
            <a:r>
              <a:rPr lang="en-US" dirty="0">
                <a:solidFill>
                  <a:srgbClr val="376092"/>
                </a:solidFill>
              </a:rPr>
              <a:t> and </a:t>
            </a:r>
            <a:r>
              <a:rPr lang="en-US" i="1" dirty="0">
                <a:solidFill>
                  <a:srgbClr val="376092"/>
                </a:solidFill>
              </a:rPr>
              <a:t>p</a:t>
            </a:r>
            <a:r>
              <a:rPr lang="en-US" dirty="0">
                <a:solidFill>
                  <a:srgbClr val="376092"/>
                </a:solidFill>
              </a:rPr>
              <a:t> Orbitals</a:t>
            </a:r>
          </a:p>
        </p:txBody>
      </p:sp>
      <p:pic>
        <p:nvPicPr>
          <p:cNvPr id="9" name="Picture 3" descr="Promotion of one electron from the 2s orbital to the empty 2p orbital yields four unpaired electrons needed for the four bonds in methane."/>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86800" cy="89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Hybridization of the s orbital and the three p orbitals yields four hybrid orbitals designated sp3 for methane. "/>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233362" y="3352800"/>
            <a:ext cx="867727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45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r>
              <a:rPr lang="en-US" sz="1200" dirty="0">
                <a:solidFill>
                  <a:srgbClr val="B60000"/>
                </a:solidFill>
              </a:rPr>
              <a:t> 7</a:t>
            </a:r>
          </a:p>
        </p:txBody>
      </p:sp>
      <p:sp>
        <p:nvSpPr>
          <p:cNvPr id="3" name="Content Placeholder 2"/>
          <p:cNvSpPr>
            <a:spLocks noGrp="1"/>
          </p:cNvSpPr>
          <p:nvPr>
            <p:ph idx="1"/>
          </p:nvPr>
        </p:nvSpPr>
        <p:spPr>
          <a:xfrm>
            <a:off x="228600" y="1143000"/>
            <a:ext cx="8686800" cy="609600"/>
          </a:xfrm>
        </p:spPr>
        <p:txBody>
          <a:bodyPr/>
          <a:lstStyle/>
          <a:p>
            <a:r>
              <a:rPr lang="en-US" dirty="0">
                <a:solidFill>
                  <a:srgbClr val="376092"/>
                </a:solidFill>
              </a:rPr>
              <a:t>Hybridization of </a:t>
            </a:r>
            <a:r>
              <a:rPr lang="en-US" i="1" dirty="0">
                <a:solidFill>
                  <a:srgbClr val="376092"/>
                </a:solidFill>
              </a:rPr>
              <a:t>s</a:t>
            </a:r>
            <a:r>
              <a:rPr lang="en-US" dirty="0">
                <a:solidFill>
                  <a:srgbClr val="376092"/>
                </a:solidFill>
              </a:rPr>
              <a:t> and </a:t>
            </a:r>
            <a:r>
              <a:rPr lang="en-US" i="1" dirty="0">
                <a:solidFill>
                  <a:srgbClr val="376092"/>
                </a:solidFill>
              </a:rPr>
              <a:t>p</a:t>
            </a:r>
            <a:r>
              <a:rPr lang="en-US" dirty="0">
                <a:solidFill>
                  <a:srgbClr val="376092"/>
                </a:solidFill>
              </a:rPr>
              <a:t> Orbitals</a:t>
            </a:r>
          </a:p>
        </p:txBody>
      </p:sp>
      <p:pic>
        <p:nvPicPr>
          <p:cNvPr id="10" name="Picture 3" descr="An s atomic orbital and three p atomic orbitals combine to form four sp3 hybrid orbitals. "/>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539459" y="1752600"/>
            <a:ext cx="606508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The four sp3 hybrid orbitals on C are arranged in a tetrahedron for this methane molecule."/>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2484236" y="4114800"/>
            <a:ext cx="4175529"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22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white"/>
                </a:solidFill>
              </a:rPr>
              <a:t>9.1</a:t>
            </a:r>
            <a:r>
              <a:rPr lang="en-US" dirty="0">
                <a:solidFill>
                  <a:prstClr val="black"/>
                </a:solidFill>
              </a:rPr>
              <a:t>	</a:t>
            </a:r>
            <a:r>
              <a:rPr lang="en-US" dirty="0">
                <a:solidFill>
                  <a:srgbClr val="B60000"/>
                </a:solidFill>
              </a:rPr>
              <a:t>Molecular Geometry</a:t>
            </a:r>
            <a:r>
              <a:rPr lang="en-US" sz="1200" dirty="0">
                <a:solidFill>
                  <a:srgbClr val="B60000"/>
                </a:solidFill>
              </a:rPr>
              <a:t> 3</a:t>
            </a:r>
            <a:endParaRPr lang="en-US" sz="1200" dirty="0"/>
          </a:p>
        </p:txBody>
      </p:sp>
      <p:sp>
        <p:nvSpPr>
          <p:cNvPr id="12" name="Content Placeholder 2"/>
          <p:cNvSpPr>
            <a:spLocks noGrp="1"/>
          </p:cNvSpPr>
          <p:nvPr>
            <p:ph idx="1"/>
          </p:nvPr>
        </p:nvSpPr>
        <p:spPr>
          <a:xfrm>
            <a:off x="228600" y="1143000"/>
            <a:ext cx="8686800" cy="533400"/>
          </a:xfrm>
        </p:spPr>
        <p:txBody>
          <a:bodyPr/>
          <a:lstStyle/>
          <a:p>
            <a:r>
              <a:rPr lang="en-US" dirty="0">
                <a:solidFill>
                  <a:srgbClr val="376092"/>
                </a:solidFill>
              </a:rPr>
              <a:t>The VSEPR Model</a:t>
            </a:r>
          </a:p>
        </p:txBody>
      </p:sp>
      <p:pic>
        <p:nvPicPr>
          <p:cNvPr id="13" name="Picture 3" descr="The VSEPR model predicts that electron domains repel one another and therefore will arrange themselves to be as far apart as possible."/>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457200" y="2057400"/>
            <a:ext cx="8229600" cy="393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1612422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9.4	</a:t>
            </a:r>
            <a:r>
              <a:rPr lang="en-US" dirty="0">
                <a:solidFill>
                  <a:srgbClr val="B60000"/>
                </a:solidFill>
              </a:rPr>
              <a:t>Hybridization of Atomic Orbitals</a:t>
            </a:r>
            <a:r>
              <a:rPr lang="en-US" sz="1200" dirty="0">
                <a:solidFill>
                  <a:srgbClr val="B60000"/>
                </a:solidFill>
              </a:rPr>
              <a:t> 8</a:t>
            </a:r>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Hybridization of </a:t>
            </a:r>
            <a:r>
              <a:rPr lang="en-US" i="1" dirty="0">
                <a:solidFill>
                  <a:srgbClr val="376092"/>
                </a:solidFill>
              </a:rPr>
              <a:t>s</a:t>
            </a:r>
            <a:r>
              <a:rPr lang="en-US" dirty="0">
                <a:solidFill>
                  <a:srgbClr val="376092"/>
                </a:solidFill>
              </a:rPr>
              <a:t> and </a:t>
            </a:r>
            <a:r>
              <a:rPr lang="en-US" i="1" dirty="0">
                <a:solidFill>
                  <a:srgbClr val="376092"/>
                </a:solidFill>
              </a:rPr>
              <a:t>p</a:t>
            </a:r>
            <a:r>
              <a:rPr lang="en-US" dirty="0">
                <a:solidFill>
                  <a:srgbClr val="376092"/>
                </a:solidFill>
              </a:rPr>
              <a:t> Orbitals</a:t>
            </a:r>
          </a:p>
        </p:txBody>
      </p:sp>
      <p:pic>
        <p:nvPicPr>
          <p:cNvPr id="7" name="Picture 3" descr="Hybrid orbitals on C overlap with 1s orbitals on H for this illustration of a methane molecule. "/>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271602" y="2057400"/>
            <a:ext cx="6600797"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900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9.4		Setup </a:t>
            </a:r>
            <a:endParaRPr lang="en-US" dirty="0"/>
          </a:p>
        </p:txBody>
      </p:sp>
      <p:sp>
        <p:nvSpPr>
          <p:cNvPr id="3" name="Content Placeholder 2"/>
          <p:cNvSpPr>
            <a:spLocks noGrp="1"/>
          </p:cNvSpPr>
          <p:nvPr>
            <p:ph idx="1"/>
          </p:nvPr>
        </p:nvSpPr>
        <p:spPr>
          <a:xfrm>
            <a:off x="228600" y="1066800"/>
            <a:ext cx="8686800" cy="2743200"/>
          </a:xfrm>
        </p:spPr>
        <p:txBody>
          <a:bodyPr/>
          <a:lstStyle/>
          <a:p>
            <a:r>
              <a:rPr lang="en-US" dirty="0"/>
              <a:t>Ammonia </a:t>
            </a:r>
            <a:r>
              <a:rPr lang="en-US" i="0" dirty="0">
                <a:latin typeface="+mj-lt"/>
              </a:rPr>
              <a:t>(NH</a:t>
            </a:r>
            <a:r>
              <a:rPr lang="en-US" i="0" baseline="-25000" dirty="0">
                <a:latin typeface="+mj-lt"/>
              </a:rPr>
              <a:t>3</a:t>
            </a:r>
            <a:r>
              <a:rPr lang="en-US" i="0" dirty="0">
                <a:latin typeface="+mj-lt"/>
              </a:rPr>
              <a:t>)</a:t>
            </a:r>
            <a:r>
              <a:rPr lang="en-US" dirty="0"/>
              <a:t> is a trigonal pyramidal molecule with </a:t>
            </a:r>
          </a:p>
          <a:p>
            <a:r>
              <a:rPr lang="en-US" dirty="0"/>
              <a:t>H—N—H bond angles of about 107°. </a:t>
            </a:r>
          </a:p>
          <a:p>
            <a:pPr>
              <a:lnSpc>
                <a:spcPts val="3360"/>
              </a:lnSpc>
            </a:pPr>
            <a:r>
              <a:rPr lang="en-US" dirty="0"/>
              <a:t>Describe the formation of three equivalent N H bonds, and explain the angles between them. </a:t>
            </a:r>
          </a:p>
          <a:p>
            <a:r>
              <a:rPr lang="en-US" b="1" dirty="0">
                <a:solidFill>
                  <a:srgbClr val="43638E"/>
                </a:solidFill>
              </a:rPr>
              <a:t>Setup</a:t>
            </a:r>
          </a:p>
        </p:txBody>
      </p:sp>
      <p:pic>
        <p:nvPicPr>
          <p:cNvPr id="7" name="Picture 3" descr="The bond angle between hydrogen atoms in NH3 is 107 degrees. &#10;The orbital diagram for the valence electrons of nitrogen is illustrated as 2s2,2p3."/>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3124200" y="4038600"/>
            <a:ext cx="3204166" cy="2103120"/>
          </a:xfrm>
        </p:spPr>
      </p:pic>
    </p:spTree>
    <p:extLst>
      <p:ext uri="{BB962C8B-B14F-4D97-AF65-F5344CB8AC3E}">
        <p14:creationId xmlns:p14="http://schemas.microsoft.com/office/powerpoint/2010/main" val="1892007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9.4		Solution</a:t>
            </a:r>
            <a:endParaRPr lang="en-US" dirty="0"/>
          </a:p>
        </p:txBody>
      </p:sp>
      <p:sp>
        <p:nvSpPr>
          <p:cNvPr id="3" name="Content Placeholder 2"/>
          <p:cNvSpPr>
            <a:spLocks noGrp="1"/>
          </p:cNvSpPr>
          <p:nvPr>
            <p:ph idx="1"/>
          </p:nvPr>
        </p:nvSpPr>
        <p:spPr>
          <a:xfrm>
            <a:off x="228600" y="1066800"/>
            <a:ext cx="8686800" cy="533400"/>
          </a:xfrm>
        </p:spPr>
        <p:txBody>
          <a:bodyPr/>
          <a:lstStyle/>
          <a:p>
            <a:r>
              <a:rPr lang="en-US" b="1" dirty="0">
                <a:solidFill>
                  <a:srgbClr val="43638E"/>
                </a:solidFill>
              </a:rPr>
              <a:t>Solution</a:t>
            </a:r>
            <a:endParaRPr lang="en-US" dirty="0">
              <a:solidFill>
                <a:srgbClr val="43638E"/>
              </a:solidFill>
            </a:endParaRPr>
          </a:p>
        </p:txBody>
      </p:sp>
      <p:pic>
        <p:nvPicPr>
          <p:cNvPr id="7" name="Picture 3" descr="The s orbital hybridizes with the p orbital to form sp3 hybridized orbitals. The hybridized sp3 orbitals are illustrated with a space filling model."/>
          <p:cNvPicPr>
            <a:picLocks noGrp="1" noChangeAspect="1"/>
          </p:cNvPicPr>
          <p:nvPr>
            <p:ph idx="10"/>
          </p:nvPr>
        </p:nvPicPr>
        <p:blipFill>
          <a:blip r:embed="rId2" cstate="hqprint">
            <a:extLst>
              <a:ext uri="{28A0092B-C50C-407E-A947-70E740481C1C}">
                <a14:useLocalDpi xmlns:a14="http://schemas.microsoft.com/office/drawing/2010/main" val="0"/>
              </a:ext>
            </a:extLst>
          </a:blip>
          <a:stretch>
            <a:fillRect/>
          </a:stretch>
        </p:blipFill>
        <p:spPr>
          <a:xfrm>
            <a:off x="526987" y="1752600"/>
            <a:ext cx="8090027" cy="4663440"/>
          </a:xfrm>
        </p:spPr>
      </p:pic>
    </p:spTree>
    <p:extLst>
      <p:ext uri="{BB962C8B-B14F-4D97-AF65-F5344CB8AC3E}">
        <p14:creationId xmlns:p14="http://schemas.microsoft.com/office/powerpoint/2010/main" val="275732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9.5	</a:t>
            </a:r>
            <a:r>
              <a:rPr lang="en-US" dirty="0">
                <a:solidFill>
                  <a:srgbClr val="B60000"/>
                </a:solidFill>
              </a:rPr>
              <a:t>Hybridization in Molecules Containing Multiple Bonds</a:t>
            </a:r>
            <a:r>
              <a:rPr lang="en-US" sz="1200" dirty="0">
                <a:solidFill>
                  <a:srgbClr val="B60000"/>
                </a:solidFill>
              </a:rPr>
              <a:t> 1</a:t>
            </a:r>
          </a:p>
        </p:txBody>
      </p:sp>
      <p:sp>
        <p:nvSpPr>
          <p:cNvPr id="3" name="Content Placeholder 2"/>
          <p:cNvSpPr>
            <a:spLocks noGrp="1"/>
          </p:cNvSpPr>
          <p:nvPr>
            <p:ph idx="1"/>
          </p:nvPr>
        </p:nvSpPr>
        <p:spPr>
          <a:xfrm>
            <a:off x="228600" y="1143000"/>
            <a:ext cx="8686800" cy="1295400"/>
          </a:xfrm>
        </p:spPr>
        <p:txBody>
          <a:bodyPr/>
          <a:lstStyle/>
          <a:p>
            <a:pPr algn="ctr">
              <a:spcAft>
                <a:spcPts val="1200"/>
              </a:spcAft>
            </a:pPr>
            <a:r>
              <a:rPr lang="en-GB" sz="3200" b="1" dirty="0">
                <a:solidFill>
                  <a:srgbClr val="4F74A7"/>
                </a:solidFill>
              </a:rPr>
              <a:t>Topics</a:t>
            </a:r>
          </a:p>
          <a:p>
            <a:pPr algn="ctr" fontAlgn="t"/>
            <a:r>
              <a:rPr lang="en-US" dirty="0"/>
              <a:t>Hybridization in Molecules Containing Multiple Bonds</a:t>
            </a:r>
          </a:p>
        </p:txBody>
      </p:sp>
    </p:spTree>
    <p:extLst>
      <p:ext uri="{BB962C8B-B14F-4D97-AF65-F5344CB8AC3E}">
        <p14:creationId xmlns:p14="http://schemas.microsoft.com/office/powerpoint/2010/main" val="4124237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9.5	</a:t>
            </a:r>
            <a:r>
              <a:rPr lang="en-US" dirty="0">
                <a:solidFill>
                  <a:srgbClr val="B60000"/>
                </a:solidFill>
              </a:rPr>
              <a:t>Hybridization in Molecules Containing Multiple Bonds</a:t>
            </a:r>
            <a:r>
              <a:rPr lang="en-US" sz="1200" dirty="0">
                <a:solidFill>
                  <a:srgbClr val="B60000"/>
                </a:solidFill>
              </a:rPr>
              <a:t> 2</a:t>
            </a:r>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Hybridization in Molecules Containing Multiple Bonds</a:t>
            </a:r>
          </a:p>
        </p:txBody>
      </p:sp>
      <p:pic>
        <p:nvPicPr>
          <p:cNvPr id="10" name="Picture 3" descr="The structural formula of C2H4 is illustrated. "/>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3799268" y="1706562"/>
            <a:ext cx="154546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One electron is promoted from the s orbital to the p orbital in carbon. "/>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404447" y="3322320"/>
            <a:ext cx="8335107"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The hybridized sp2 orbital is represented for carbon. "/>
          <p:cNvPicPr>
            <a:picLocks noGrp="1" noChangeAspect="1" noChangeArrowheads="1"/>
          </p:cNvPicPr>
          <p:nvPr>
            <p:ph idx="12"/>
          </p:nvPr>
        </p:nvPicPr>
        <p:blipFill>
          <a:blip r:embed="rId4">
            <a:extLst>
              <a:ext uri="{28A0092B-C50C-407E-A947-70E740481C1C}">
                <a14:useLocalDpi xmlns:a14="http://schemas.microsoft.com/office/drawing/2010/main" val="0"/>
              </a:ext>
            </a:extLst>
          </a:blip>
          <a:srcRect/>
          <a:stretch>
            <a:fillRect/>
          </a:stretch>
        </p:blipFill>
        <p:spPr bwMode="auto">
          <a:xfrm>
            <a:off x="581537" y="4617720"/>
            <a:ext cx="7980926"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859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9.5	</a:t>
            </a:r>
            <a:r>
              <a:rPr lang="en-US" dirty="0">
                <a:solidFill>
                  <a:srgbClr val="B60000"/>
                </a:solidFill>
              </a:rPr>
              <a:t>Hybridization in Molecules Containing Multiple Bonds</a:t>
            </a:r>
            <a:r>
              <a:rPr lang="en-US" sz="1200" dirty="0">
                <a:solidFill>
                  <a:srgbClr val="B60000"/>
                </a:solidFill>
              </a:rPr>
              <a:t> 3</a:t>
            </a:r>
            <a:endParaRPr lang="en-US" sz="1200" dirty="0"/>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Hybridization in Molecules Containing Multiple Bonds</a:t>
            </a:r>
          </a:p>
        </p:txBody>
      </p:sp>
      <p:pic>
        <p:nvPicPr>
          <p:cNvPr id="9" name="Picture 3" descr="A sigma bond forms when sp2 hybrid orbitals on the C atoms overlap. Each C atom has one remaining unhybridized p orbital. "/>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472666" y="1752600"/>
            <a:ext cx="6198668"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The remaining p orbitals overlap to form a pi bond."/>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968095" y="3992880"/>
            <a:ext cx="7207811"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063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9.5		Setup</a:t>
            </a:r>
            <a:endParaRPr lang="en-US" dirty="0"/>
          </a:p>
        </p:txBody>
      </p:sp>
      <p:sp>
        <p:nvSpPr>
          <p:cNvPr id="3" name="Content Placeholder 2"/>
          <p:cNvSpPr>
            <a:spLocks noGrp="1"/>
          </p:cNvSpPr>
          <p:nvPr>
            <p:ph idx="1"/>
          </p:nvPr>
        </p:nvSpPr>
        <p:spPr>
          <a:xfrm>
            <a:off x="228600" y="1066800"/>
            <a:ext cx="8686800" cy="990600"/>
          </a:xfrm>
        </p:spPr>
        <p:txBody>
          <a:bodyPr/>
          <a:lstStyle/>
          <a:p>
            <a:r>
              <a:rPr lang="en-US" dirty="0"/>
              <a:t>Determine the number of carbon-carbon sigma bonds and the total number of pi bonds in thalidomide. </a:t>
            </a:r>
          </a:p>
        </p:txBody>
      </p:sp>
      <p:pic>
        <p:nvPicPr>
          <p:cNvPr id="10" name="Picture 3" descr="The chemical structure of thalidomide is illustrated."/>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2769870" y="2205318"/>
            <a:ext cx="354329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4"/>
          <p:cNvSpPr>
            <a:spLocks noGrp="1"/>
          </p:cNvSpPr>
          <p:nvPr>
            <p:ph idx="11"/>
          </p:nvPr>
        </p:nvSpPr>
        <p:spPr>
          <a:xfrm>
            <a:off x="228600" y="4495800"/>
            <a:ext cx="8686800" cy="2047240"/>
          </a:xfrm>
        </p:spPr>
        <p:txBody>
          <a:bodyPr/>
          <a:lstStyle/>
          <a:p>
            <a:r>
              <a:rPr lang="en-US" b="1" dirty="0">
                <a:solidFill>
                  <a:srgbClr val="43638E"/>
                </a:solidFill>
              </a:rPr>
              <a:t>Setup</a:t>
            </a:r>
          </a:p>
          <a:p>
            <a:r>
              <a:rPr lang="en-US" dirty="0"/>
              <a:t>There are nine carbon-carbon single bonds and three carbon-carbon double bonds. Overall there are seven double bonds in the molecule (three C=C and four C=O). </a:t>
            </a:r>
          </a:p>
        </p:txBody>
      </p:sp>
    </p:spTree>
    <p:extLst>
      <p:ext uri="{BB962C8B-B14F-4D97-AF65-F5344CB8AC3E}">
        <p14:creationId xmlns:p14="http://schemas.microsoft.com/office/powerpoint/2010/main" val="1735166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9.5	 	Solution</a:t>
            </a:r>
            <a:endParaRPr lang="en-US" sz="1200" dirty="0"/>
          </a:p>
        </p:txBody>
      </p:sp>
      <p:sp>
        <p:nvSpPr>
          <p:cNvPr id="8" name="Content Placeholder 2"/>
          <p:cNvSpPr>
            <a:spLocks noGrp="1"/>
          </p:cNvSpPr>
          <p:nvPr>
            <p:ph idx="1"/>
          </p:nvPr>
        </p:nvSpPr>
        <p:spPr>
          <a:xfrm>
            <a:off x="228600" y="1066800"/>
            <a:ext cx="8686800" cy="1981200"/>
          </a:xfrm>
        </p:spPr>
        <p:txBody>
          <a:bodyPr/>
          <a:lstStyle/>
          <a:p>
            <a:r>
              <a:rPr lang="en-US" b="1" dirty="0">
                <a:solidFill>
                  <a:srgbClr val="43638E"/>
                </a:solidFill>
              </a:rPr>
              <a:t>Solution</a:t>
            </a:r>
          </a:p>
          <a:p>
            <a:r>
              <a:rPr lang="en-US" dirty="0"/>
              <a:t>Thalidomide contains 12 carbon-carbon sigma bonds and a total of seven pi bonds (three in carbon-carbon double bonds and four in carbon-oxygen double bonds). </a:t>
            </a:r>
            <a:endParaRPr lang="en-US" dirty="0">
              <a:solidFill>
                <a:prstClr val="black"/>
              </a:solidFill>
            </a:endParaRPr>
          </a:p>
        </p:txBody>
      </p:sp>
    </p:spTree>
    <p:extLst>
      <p:ext uri="{BB962C8B-B14F-4D97-AF65-F5344CB8AC3E}">
        <p14:creationId xmlns:p14="http://schemas.microsoft.com/office/powerpoint/2010/main" val="1171933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9.5	</a:t>
            </a:r>
            <a:r>
              <a:rPr lang="en-US" dirty="0">
                <a:solidFill>
                  <a:srgbClr val="B60000"/>
                </a:solidFill>
              </a:rPr>
              <a:t>Hybridization in Molecules Containing Multiple Bonds</a:t>
            </a:r>
            <a:r>
              <a:rPr lang="en-US" sz="1200" dirty="0">
                <a:solidFill>
                  <a:srgbClr val="B60000"/>
                </a:solidFill>
              </a:rPr>
              <a:t> 4</a:t>
            </a:r>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Hybridization in Molecules Containing Multiple Bonds</a:t>
            </a:r>
          </a:p>
        </p:txBody>
      </p:sp>
      <p:pic>
        <p:nvPicPr>
          <p:cNvPr id="8" name="Picture 3" descr="There is free rotation about a carbon carbon single bond. When rotated the remaining atoms attached to each carbon atom rotate in space as well."/>
          <p:cNvPicPr>
            <a:picLocks noGrp="1" noChangeAspect="1" noChangeArrowheads="1"/>
          </p:cNvPicPr>
          <p:nvPr>
            <p:ph idx="10"/>
          </p:nvPr>
        </p:nvPicPr>
        <p:blipFill>
          <a:blip r:embed="rId2" cstate="hqprint">
            <a:extLst>
              <a:ext uri="{28A0092B-C50C-407E-A947-70E740481C1C}">
                <a14:useLocalDpi xmlns:a14="http://schemas.microsoft.com/office/drawing/2010/main" val="0"/>
              </a:ext>
            </a:extLst>
          </a:blip>
          <a:stretch>
            <a:fillRect/>
          </a:stretch>
        </p:blipFill>
        <p:spPr bwMode="auto">
          <a:xfrm>
            <a:off x="521623" y="1828800"/>
            <a:ext cx="8100754"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1"/>
          </p:nvPr>
        </p:nvSpPr>
        <p:spPr>
          <a:xfrm>
            <a:off x="228600" y="5227320"/>
            <a:ext cx="8686800" cy="944880"/>
          </a:xfrm>
        </p:spPr>
        <p:txBody>
          <a:bodyPr/>
          <a:lstStyle/>
          <a:p>
            <a:r>
              <a:rPr lang="en-US" dirty="0"/>
              <a:t>Since there is rotation about the C-C single bond, 1,2- dichloroethane exists as a single isomer. </a:t>
            </a:r>
          </a:p>
        </p:txBody>
      </p:sp>
    </p:spTree>
    <p:extLst>
      <p:ext uri="{BB962C8B-B14F-4D97-AF65-F5344CB8AC3E}">
        <p14:creationId xmlns:p14="http://schemas.microsoft.com/office/powerpoint/2010/main" val="1753530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9.5	</a:t>
            </a:r>
            <a:r>
              <a:rPr lang="en-US" dirty="0">
                <a:solidFill>
                  <a:srgbClr val="B60000"/>
                </a:solidFill>
              </a:rPr>
              <a:t>Hybridization in Molecules Containing Multiple Bonds</a:t>
            </a:r>
            <a:r>
              <a:rPr lang="en-US" sz="1200" dirty="0">
                <a:solidFill>
                  <a:srgbClr val="B60000"/>
                </a:solidFill>
              </a:rPr>
              <a:t> 5</a:t>
            </a:r>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Hybridization in Molecules Containing Multiple Bonds</a:t>
            </a:r>
          </a:p>
        </p:txBody>
      </p:sp>
      <p:pic>
        <p:nvPicPr>
          <p:cNvPr id="8" name="Picture 3" descr="No rotation occurs between a carbon-carbon double bond and therefore different structures can be formed from different chemical formulas."/>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380185" y="1752600"/>
            <a:ext cx="638363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1"/>
          </p:nvPr>
        </p:nvSpPr>
        <p:spPr>
          <a:xfrm>
            <a:off x="228600" y="5455920"/>
            <a:ext cx="8686800" cy="944880"/>
          </a:xfrm>
        </p:spPr>
        <p:txBody>
          <a:bodyPr/>
          <a:lstStyle/>
          <a:p>
            <a:r>
              <a:rPr lang="en-US" dirty="0"/>
              <a:t>No rotation about the C=C double bond, and 1,2- dichloroethene exists as two structural isomers. </a:t>
            </a:r>
          </a:p>
        </p:txBody>
      </p:sp>
    </p:spTree>
    <p:extLst>
      <p:ext uri="{BB962C8B-B14F-4D97-AF65-F5344CB8AC3E}">
        <p14:creationId xmlns:p14="http://schemas.microsoft.com/office/powerpoint/2010/main" val="1898190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a:t>
            </a:r>
            <a:r>
              <a:rPr lang="en-US" dirty="0"/>
              <a:t>	</a:t>
            </a:r>
            <a:r>
              <a:rPr lang="en-US" dirty="0">
                <a:solidFill>
                  <a:srgbClr val="B60000"/>
                </a:solidFill>
              </a:rPr>
              <a:t>Molecular Geometry</a:t>
            </a:r>
            <a:r>
              <a:rPr lang="en-US" sz="1200" dirty="0">
                <a:solidFill>
                  <a:srgbClr val="B60000"/>
                </a:solidFill>
              </a:rPr>
              <a:t> 4</a:t>
            </a:r>
            <a:endParaRPr lang="en-US" sz="1200" dirty="0"/>
          </a:p>
        </p:txBody>
      </p:sp>
      <p:sp>
        <p:nvSpPr>
          <p:cNvPr id="11" name="Content Placeholder 2"/>
          <p:cNvSpPr>
            <a:spLocks noGrp="1"/>
          </p:cNvSpPr>
          <p:nvPr>
            <p:ph idx="1"/>
          </p:nvPr>
        </p:nvSpPr>
        <p:spPr>
          <a:xfrm>
            <a:off x="228600" y="1143000"/>
            <a:ext cx="3474720" cy="548640"/>
          </a:xfrm>
        </p:spPr>
        <p:txBody>
          <a:bodyPr/>
          <a:lstStyle/>
          <a:p>
            <a:r>
              <a:rPr lang="en-US" dirty="0">
                <a:solidFill>
                  <a:srgbClr val="376092"/>
                </a:solidFill>
              </a:rPr>
              <a:t>The VSEPR Model</a:t>
            </a:r>
          </a:p>
        </p:txBody>
      </p:sp>
      <p:pic>
        <p:nvPicPr>
          <p:cNvPr id="6" name="Picture 3" descr="The VSEPR model predicts that electron domains repel one another and therefore will arrange themselves to be as far apart as possible."/>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1385483" y="1828800"/>
            <a:ext cx="6373035"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44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9.5	</a:t>
            </a:r>
            <a:r>
              <a:rPr lang="en-US" dirty="0">
                <a:solidFill>
                  <a:srgbClr val="B60000"/>
                </a:solidFill>
              </a:rPr>
              <a:t>Hybridization in Molecules Containing Multiple Bonds</a:t>
            </a:r>
            <a:r>
              <a:rPr lang="en-US" sz="1200" dirty="0">
                <a:solidFill>
                  <a:srgbClr val="B60000"/>
                </a:solidFill>
              </a:rPr>
              <a:t> 6</a:t>
            </a:r>
          </a:p>
        </p:txBody>
      </p:sp>
      <p:sp>
        <p:nvSpPr>
          <p:cNvPr id="3" name="Content Placeholder 2"/>
          <p:cNvSpPr>
            <a:spLocks noGrp="1"/>
          </p:cNvSpPr>
          <p:nvPr>
            <p:ph idx="1"/>
          </p:nvPr>
        </p:nvSpPr>
        <p:spPr/>
        <p:txBody>
          <a:bodyPr/>
          <a:lstStyle/>
          <a:p>
            <a:r>
              <a:rPr lang="en-US" dirty="0">
                <a:solidFill>
                  <a:srgbClr val="376092"/>
                </a:solidFill>
              </a:rPr>
              <a:t>Hybridization in Molecules Containing Multiple Bonds</a:t>
            </a:r>
          </a:p>
        </p:txBody>
      </p:sp>
      <p:pic>
        <p:nvPicPr>
          <p:cNvPr id="9" name="Picture 3" descr="A promotion of an electron in the orbital diagram for formaldehyde  maximizes the number of unpaired electrons. "/>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548640" y="2104506"/>
            <a:ext cx="8046720" cy="10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The 2s orbital and 2p orbital hybridize to become two sp orbitals. "/>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457200" y="3657600"/>
            <a:ext cx="8229600" cy="16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330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9.5	</a:t>
            </a:r>
            <a:r>
              <a:rPr lang="en-US" dirty="0">
                <a:solidFill>
                  <a:srgbClr val="B60000"/>
                </a:solidFill>
              </a:rPr>
              <a:t>Hybridization in Molecules Containing Multiple Bonds</a:t>
            </a:r>
            <a:r>
              <a:rPr lang="en-US" sz="1200" dirty="0">
                <a:solidFill>
                  <a:srgbClr val="B60000"/>
                </a:solidFill>
              </a:rPr>
              <a:t> 7</a:t>
            </a:r>
          </a:p>
        </p:txBody>
      </p:sp>
      <p:sp>
        <p:nvSpPr>
          <p:cNvPr id="3" name="Content Placeholder 2"/>
          <p:cNvSpPr>
            <a:spLocks noGrp="1"/>
          </p:cNvSpPr>
          <p:nvPr>
            <p:ph idx="1"/>
          </p:nvPr>
        </p:nvSpPr>
        <p:spPr>
          <a:xfrm>
            <a:off x="228600" y="1143000"/>
            <a:ext cx="8686800" cy="533400"/>
          </a:xfrm>
        </p:spPr>
        <p:txBody>
          <a:bodyPr/>
          <a:lstStyle/>
          <a:p>
            <a:r>
              <a:rPr lang="en-US" dirty="0">
                <a:solidFill>
                  <a:srgbClr val="376092"/>
                </a:solidFill>
              </a:rPr>
              <a:t>Hybridization in Molecules Containing Multiple Bonds</a:t>
            </a:r>
          </a:p>
        </p:txBody>
      </p:sp>
      <p:pic>
        <p:nvPicPr>
          <p:cNvPr id="10" name="Picture 3" descr="The formation of a sigma bond in acetylene is illustrated by space filling model."/>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550020" y="1813560"/>
            <a:ext cx="604396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The formation of pi bonds in acetylene is illustrated by space filling model."/>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1559815" y="4241292"/>
            <a:ext cx="602437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425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9.6		Setup</a:t>
            </a:r>
            <a:endParaRPr lang="en-US" dirty="0"/>
          </a:p>
        </p:txBody>
      </p:sp>
      <p:sp>
        <p:nvSpPr>
          <p:cNvPr id="3" name="Content Placeholder 2"/>
          <p:cNvSpPr>
            <a:spLocks noGrp="1"/>
          </p:cNvSpPr>
          <p:nvPr>
            <p:ph idx="1"/>
          </p:nvPr>
        </p:nvSpPr>
        <p:spPr>
          <a:xfrm>
            <a:off x="228600" y="1066800"/>
            <a:ext cx="8686800" cy="1524000"/>
          </a:xfrm>
        </p:spPr>
        <p:txBody>
          <a:bodyPr/>
          <a:lstStyle/>
          <a:p>
            <a:r>
              <a:rPr lang="en-US" dirty="0"/>
              <a:t>Use hybridization to explain the bonding in formaldehyde </a:t>
            </a:r>
            <a:r>
              <a:rPr lang="en-US" i="0" dirty="0">
                <a:latin typeface="+mj-lt"/>
              </a:rPr>
              <a:t>(CH</a:t>
            </a:r>
            <a:r>
              <a:rPr lang="en-US" i="0" baseline="-25000" dirty="0">
                <a:latin typeface="+mj-lt"/>
              </a:rPr>
              <a:t>2</a:t>
            </a:r>
            <a:r>
              <a:rPr lang="en-US" i="0" dirty="0">
                <a:latin typeface="+mj-lt"/>
              </a:rPr>
              <a:t>O)</a:t>
            </a:r>
            <a:r>
              <a:rPr lang="en-US" dirty="0"/>
              <a:t>. </a:t>
            </a:r>
          </a:p>
          <a:p>
            <a:pPr>
              <a:lnSpc>
                <a:spcPts val="3360"/>
              </a:lnSpc>
            </a:pPr>
            <a:r>
              <a:rPr lang="en-US" b="1" dirty="0">
                <a:solidFill>
                  <a:srgbClr val="43638E"/>
                </a:solidFill>
              </a:rPr>
              <a:t>Setup</a:t>
            </a:r>
            <a:endParaRPr lang="en-US" dirty="0">
              <a:solidFill>
                <a:srgbClr val="43638E"/>
              </a:solidFill>
            </a:endParaRPr>
          </a:p>
        </p:txBody>
      </p:sp>
      <p:pic>
        <p:nvPicPr>
          <p:cNvPr id="9" name="Picture 3" descr="The chemical structure of formaldehyde: a carbon atom single bonded to 2 hydrogen atoms and double bonded to an oxygen atom with 2 lone pairs."/>
          <p:cNvPicPr>
            <a:picLocks noGrp="1" noChangeAspect="1" noChangeArrowheads="1"/>
          </p:cNvPicPr>
          <p:nvPr>
            <p:ph idx="11"/>
          </p:nvPr>
        </p:nvPicPr>
        <p:blipFill>
          <a:blip r:embed="rId2">
            <a:extLst>
              <a:ext uri="{28A0092B-C50C-407E-A947-70E740481C1C}">
                <a14:useLocalDpi xmlns:a14="http://schemas.microsoft.com/office/drawing/2010/main" val="0"/>
              </a:ext>
            </a:extLst>
          </a:blip>
          <a:srcRect/>
          <a:stretch>
            <a:fillRect/>
          </a:stretch>
        </p:blipFill>
        <p:spPr bwMode="auto">
          <a:xfrm>
            <a:off x="3596326" y="2804159"/>
            <a:ext cx="195134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4"/>
          <p:cNvSpPr>
            <a:spLocks noGrp="1"/>
          </p:cNvSpPr>
          <p:nvPr>
            <p:ph idx="12"/>
          </p:nvPr>
        </p:nvSpPr>
        <p:spPr>
          <a:xfrm>
            <a:off x="228600" y="4648200"/>
            <a:ext cx="8686800" cy="1752600"/>
          </a:xfrm>
        </p:spPr>
        <p:txBody>
          <a:bodyPr/>
          <a:lstStyle/>
          <a:p>
            <a:r>
              <a:rPr lang="en-US" dirty="0"/>
              <a:t>The C and O atoms each have three electron domains around them. [Carbon has two single bonds (C-H) and a double bond (C=O); oxygen has a double bond (O=C) and two lone pairs.] </a:t>
            </a:r>
          </a:p>
        </p:txBody>
      </p:sp>
    </p:spTree>
    <p:extLst>
      <p:ext uri="{BB962C8B-B14F-4D97-AF65-F5344CB8AC3E}">
        <p14:creationId xmlns:p14="http://schemas.microsoft.com/office/powerpoint/2010/main" val="861904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9.6		Solution</a:t>
            </a:r>
            <a:r>
              <a:rPr lang="en-US" sz="1200" kern="0" dirty="0">
                <a:solidFill>
                  <a:schemeClr val="bg1"/>
                </a:solidFill>
              </a:rPr>
              <a:t> 1</a:t>
            </a:r>
            <a:endParaRPr lang="en-US" sz="1200" dirty="0"/>
          </a:p>
        </p:txBody>
      </p:sp>
      <p:sp>
        <p:nvSpPr>
          <p:cNvPr id="3" name="Content Placeholder 2"/>
          <p:cNvSpPr>
            <a:spLocks noGrp="1"/>
          </p:cNvSpPr>
          <p:nvPr>
            <p:ph idx="1"/>
          </p:nvPr>
        </p:nvSpPr>
        <p:spPr/>
        <p:txBody>
          <a:bodyPr/>
          <a:lstStyle/>
          <a:p>
            <a:r>
              <a:rPr lang="en-US" b="1" dirty="0">
                <a:solidFill>
                  <a:srgbClr val="43638E"/>
                </a:solidFill>
              </a:rPr>
              <a:t>Solution</a:t>
            </a:r>
          </a:p>
        </p:txBody>
      </p:sp>
      <p:pic>
        <p:nvPicPr>
          <p:cNvPr id="11" name="Picture 3" descr="For carbon, promotion of an electron from the 2s orbital to the empty 2p orbital is necessary to maximize the number of unpaired electrons."/>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457200" y="1881187"/>
            <a:ext cx="8229600" cy="177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For oxygen no promotion is necessary. Each hybridizes to produce sp2 hybrid orbitals; and each is left with a singly occupied, unhybridized p orbital."/>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457200" y="4181474"/>
            <a:ext cx="8229600" cy="167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642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9.6		Solution</a:t>
            </a:r>
            <a:r>
              <a:rPr lang="en-US" sz="1200" kern="0" dirty="0">
                <a:solidFill>
                  <a:schemeClr val="bg1"/>
                </a:solidFill>
              </a:rPr>
              <a:t> 2</a:t>
            </a:r>
            <a:endParaRPr lang="en-US" sz="1200" dirty="0"/>
          </a:p>
        </p:txBody>
      </p:sp>
      <p:sp>
        <p:nvSpPr>
          <p:cNvPr id="5" name="Content Placeholder 2"/>
          <p:cNvSpPr>
            <a:spLocks noGrp="1"/>
          </p:cNvSpPr>
          <p:nvPr>
            <p:ph idx="1"/>
          </p:nvPr>
        </p:nvSpPr>
        <p:spPr>
          <a:xfrm>
            <a:off x="228600" y="1066800"/>
            <a:ext cx="8686800" cy="533400"/>
          </a:xfrm>
        </p:spPr>
        <p:txBody>
          <a:bodyPr/>
          <a:lstStyle/>
          <a:p>
            <a:r>
              <a:rPr lang="en-US" b="1" dirty="0">
                <a:solidFill>
                  <a:srgbClr val="43638E"/>
                </a:solidFill>
              </a:rPr>
              <a:t>Solution</a:t>
            </a:r>
          </a:p>
        </p:txBody>
      </p:sp>
      <p:pic>
        <p:nvPicPr>
          <p:cNvPr id="9" name="Picture 3" descr="The hybridized bonds are shown via space filling models."/>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269241" y="1981199"/>
            <a:ext cx="8605519"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1054761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1</a:t>
            </a:r>
            <a:endParaRPr lang="en-US" sz="1200" dirty="0"/>
          </a:p>
        </p:txBody>
      </p:sp>
      <p:sp>
        <p:nvSpPr>
          <p:cNvPr id="3" name="Content Placeholder 2"/>
          <p:cNvSpPr>
            <a:spLocks noGrp="1"/>
          </p:cNvSpPr>
          <p:nvPr>
            <p:ph idx="1"/>
          </p:nvPr>
        </p:nvSpPr>
        <p:spPr>
          <a:xfrm>
            <a:off x="228600" y="1143000"/>
            <a:ext cx="8763000" cy="5257800"/>
          </a:xfrm>
        </p:spPr>
        <p:txBody>
          <a:bodyPr/>
          <a:lstStyle/>
          <a:p>
            <a:r>
              <a:rPr lang="en-US" dirty="0">
                <a:solidFill>
                  <a:srgbClr val="376092"/>
                </a:solidFill>
              </a:rPr>
              <a:t>Bonding and Antibonding Molecular Orbitals</a:t>
            </a:r>
          </a:p>
          <a:p>
            <a:pPr>
              <a:lnSpc>
                <a:spcPts val="3360"/>
              </a:lnSpc>
            </a:pPr>
            <a:r>
              <a:rPr lang="en-US" dirty="0"/>
              <a:t>Lewis structures and valence bond theory do not enable us to describe or predict some important properties of molecules. </a:t>
            </a:r>
          </a:p>
          <a:p>
            <a:pPr>
              <a:lnSpc>
                <a:spcPts val="3360"/>
              </a:lnSpc>
            </a:pPr>
            <a:r>
              <a:rPr lang="en-US" dirty="0"/>
              <a:t>Diatomic oxygen, for example, exhibits a property called </a:t>
            </a:r>
            <a:r>
              <a:rPr lang="en-US" i="1" dirty="0"/>
              <a:t>paramagnetism. </a:t>
            </a:r>
            <a:endParaRPr lang="en-US" b="1" i="1" dirty="0"/>
          </a:p>
          <a:p>
            <a:pPr>
              <a:lnSpc>
                <a:spcPts val="3360"/>
              </a:lnSpc>
            </a:pPr>
            <a:r>
              <a:rPr lang="en-US" b="1" i="1" dirty="0"/>
              <a:t>Paramagnetic </a:t>
            </a:r>
            <a:r>
              <a:rPr lang="en-US" dirty="0"/>
              <a:t>species are attracted by magnetic fields, whereas </a:t>
            </a:r>
            <a:r>
              <a:rPr lang="en-US" b="1" i="1" dirty="0"/>
              <a:t>diamagnetic </a:t>
            </a:r>
            <a:r>
              <a:rPr lang="en-US" dirty="0"/>
              <a:t>species are weakly repelled by them. </a:t>
            </a:r>
          </a:p>
          <a:p>
            <a:pPr>
              <a:lnSpc>
                <a:spcPts val="3360"/>
              </a:lnSpc>
            </a:pPr>
            <a:r>
              <a:rPr lang="en-US" dirty="0"/>
              <a:t>Such magnetic properties are the result of a molecule’s electron configuration.</a:t>
            </a:r>
          </a:p>
        </p:txBody>
      </p:sp>
    </p:spTree>
    <p:extLst>
      <p:ext uri="{BB962C8B-B14F-4D97-AF65-F5344CB8AC3E}">
        <p14:creationId xmlns:p14="http://schemas.microsoft.com/office/powerpoint/2010/main" val="1950616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2</a:t>
            </a:r>
            <a:endParaRPr lang="en-US" sz="1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143000"/>
                <a:ext cx="8686800" cy="2895600"/>
              </a:xfrm>
            </p:spPr>
            <p:txBody>
              <a:bodyPr/>
              <a:lstStyle/>
              <a:p>
                <a:r>
                  <a:rPr lang="en-US" dirty="0">
                    <a:solidFill>
                      <a:srgbClr val="376092"/>
                    </a:solidFill>
                  </a:rPr>
                  <a:t>Bonding and Antibonding Molecular Orbitals</a:t>
                </a:r>
              </a:p>
              <a:p>
                <a:r>
                  <a:rPr lang="en-US" dirty="0"/>
                  <a:t>Species in which all the electrons are </a:t>
                </a:r>
                <a:r>
                  <a:rPr lang="en-US" i="1" dirty="0"/>
                  <a:t>paired </a:t>
                </a:r>
                <a:r>
                  <a:rPr lang="en-US" dirty="0"/>
                  <a:t>are diamagnetic, whereas species that contain one or more </a:t>
                </a:r>
                <a:r>
                  <a:rPr lang="en-US" i="1" dirty="0"/>
                  <a:t>unpaired </a:t>
                </a:r>
                <a:r>
                  <a:rPr lang="en-US" dirty="0"/>
                  <a:t>electrons are paramagnetic. </a:t>
                </a:r>
              </a:p>
              <a:p>
                <a:r>
                  <a:rPr lang="en-US" dirty="0"/>
                  <a:t>Because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O</m:t>
                        </m:r>
                      </m:e>
                      <m:sub>
                        <m:r>
                          <a:rPr lang="en-US">
                            <a:latin typeface="Cambria Math" panose="02040503050406030204" pitchFamily="18" charset="0"/>
                          </a:rPr>
                          <m:t>2</m:t>
                        </m:r>
                      </m:sub>
                    </m:sSub>
                  </m:oMath>
                </a14:m>
                <a:r>
                  <a:rPr lang="en-US" dirty="0"/>
                  <a:t> exhibits paramagnetism, it must contain unpaired electrons.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143000"/>
                <a:ext cx="8686800" cy="2895600"/>
              </a:xfrm>
              <a:blipFill>
                <a:blip r:embed="rId2"/>
                <a:stretch>
                  <a:fillRect l="-1474" t="-2105" b="-8000"/>
                </a:stretch>
              </a:blipFill>
            </p:spPr>
            <p:txBody>
              <a:bodyPr/>
              <a:lstStyle/>
              <a:p>
                <a:r>
                  <a:rPr lang="en-IN">
                    <a:noFill/>
                  </a:rPr>
                  <a:t> </a:t>
                </a:r>
              </a:p>
            </p:txBody>
          </p:sp>
        </mc:Fallback>
      </mc:AlternateContent>
      <p:pic>
        <p:nvPicPr>
          <p:cNvPr id="7" name="Picture 3" descr="Liquid oxygen is attracted to the poles of a magnet because O2 is&#10;paramagnetic.&#10;The Lewis structure for O2 is shown."/>
          <p:cNvPicPr>
            <a:picLocks noGrp="1" noChangeAspect="1"/>
          </p:cNvPicPr>
          <p:nvPr>
            <p:ph idx="11"/>
          </p:nvPr>
        </p:nvPicPr>
        <p:blipFill rotWithShape="1">
          <a:blip r:embed="rId3" cstate="hqprint">
            <a:extLst>
              <a:ext uri="{28A0092B-C50C-407E-A947-70E740481C1C}">
                <a14:useLocalDpi xmlns:a14="http://schemas.microsoft.com/office/drawing/2010/main" val="0"/>
              </a:ext>
            </a:extLst>
          </a:blip>
          <a:srcRect b="6250"/>
          <a:stretch/>
        </p:blipFill>
        <p:spPr>
          <a:xfrm>
            <a:off x="1887624" y="4114800"/>
            <a:ext cx="5368753" cy="2468880"/>
          </a:xfrm>
        </p:spPr>
      </p:pic>
      <p:sp>
        <p:nvSpPr>
          <p:cNvPr id="5" name="Text Placeholder 4"/>
          <p:cNvSpPr>
            <a:spLocks noGrp="1"/>
          </p:cNvSpPr>
          <p:nvPr>
            <p:ph type="body" sz="quarter" idx="22"/>
          </p:nvPr>
        </p:nvSpPr>
        <p:spPr>
          <a:xfrm>
            <a:off x="6473952" y="6705600"/>
            <a:ext cx="2670048" cy="155448"/>
          </a:xfrm>
        </p:spPr>
        <p:txBody>
          <a:bodyPr/>
          <a:lstStyle/>
          <a:p>
            <a:r>
              <a:rPr lang="en-US" dirty="0"/>
              <a:t>©</a:t>
            </a:r>
            <a:r>
              <a:rPr lang="en-US" i="1" dirty="0"/>
              <a:t>McGraw-Hill Education/Charles D. Winters, photographer</a:t>
            </a:r>
            <a:endParaRPr lang="en-IN" dirty="0"/>
          </a:p>
        </p:txBody>
      </p:sp>
    </p:spTree>
    <p:extLst>
      <p:ext uri="{BB962C8B-B14F-4D97-AF65-F5344CB8AC3E}">
        <p14:creationId xmlns:p14="http://schemas.microsoft.com/office/powerpoint/2010/main" val="3796331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3</a:t>
            </a:r>
            <a:endParaRPr lang="en-US" sz="1200" dirty="0"/>
          </a:p>
        </p:txBody>
      </p:sp>
      <p:sp>
        <p:nvSpPr>
          <p:cNvPr id="3" name="Content Placeholder 2"/>
          <p:cNvSpPr>
            <a:spLocks noGrp="1"/>
          </p:cNvSpPr>
          <p:nvPr>
            <p:ph idx="1"/>
          </p:nvPr>
        </p:nvSpPr>
        <p:spPr>
          <a:xfrm>
            <a:off x="228600" y="1143000"/>
            <a:ext cx="8686800" cy="3810000"/>
          </a:xfrm>
        </p:spPr>
        <p:txBody>
          <a:bodyPr/>
          <a:lstStyle/>
          <a:p>
            <a:r>
              <a:rPr lang="en-US" dirty="0">
                <a:solidFill>
                  <a:srgbClr val="376092"/>
                </a:solidFill>
              </a:rPr>
              <a:t>Bonding and Antibonding Molecular Orbitals</a:t>
            </a:r>
          </a:p>
          <a:p>
            <a:r>
              <a:rPr lang="en-US" dirty="0"/>
              <a:t>According to </a:t>
            </a:r>
            <a:r>
              <a:rPr lang="en-US" b="1" i="1" dirty="0"/>
              <a:t>molecular orbital theory, </a:t>
            </a:r>
            <a:r>
              <a:rPr lang="en-US" dirty="0"/>
              <a:t>the atomic orbitals involved in bonding actually combine to form new orbitals that are the “property” of the entire molecule, rather than of the atoms forming the bonds. </a:t>
            </a:r>
          </a:p>
          <a:p>
            <a:r>
              <a:rPr lang="en-US" dirty="0"/>
              <a:t>These new orbitals are called </a:t>
            </a:r>
            <a:r>
              <a:rPr lang="en-US" b="1" i="1" dirty="0"/>
              <a:t>molecular orbitals. </a:t>
            </a:r>
            <a:r>
              <a:rPr lang="en-US" dirty="0"/>
              <a:t>In molecular orbital theory, electrons shared by atoms in a molecule reside in the molecular orbitals. </a:t>
            </a:r>
          </a:p>
        </p:txBody>
      </p:sp>
    </p:spTree>
    <p:extLst>
      <p:ext uri="{BB962C8B-B14F-4D97-AF65-F5344CB8AC3E}">
        <p14:creationId xmlns:p14="http://schemas.microsoft.com/office/powerpoint/2010/main" val="920513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4</a:t>
            </a:r>
            <a:endParaRPr lang="en-US" sz="1200" dirty="0"/>
          </a:p>
        </p:txBody>
      </p:sp>
      <p:sp>
        <p:nvSpPr>
          <p:cNvPr id="3" name="Content Placeholder 2"/>
          <p:cNvSpPr>
            <a:spLocks noGrp="1"/>
          </p:cNvSpPr>
          <p:nvPr>
            <p:ph idx="1"/>
          </p:nvPr>
        </p:nvSpPr>
        <p:spPr>
          <a:xfrm>
            <a:off x="228600" y="1143000"/>
            <a:ext cx="8686800" cy="4800600"/>
          </a:xfrm>
        </p:spPr>
        <p:txBody>
          <a:bodyPr/>
          <a:lstStyle/>
          <a:p>
            <a:r>
              <a:rPr lang="en-US" dirty="0">
                <a:solidFill>
                  <a:srgbClr val="376092"/>
                </a:solidFill>
              </a:rPr>
              <a:t>Bonding and Antibonding Molecular Orbitals</a:t>
            </a:r>
          </a:p>
          <a:p>
            <a:r>
              <a:rPr lang="en-US" dirty="0"/>
              <a:t>Molecular orbitals are like atomic orbitals in several ways: they have specific shapes and specific energies, and they can each accommodate a maximum of two electrons. </a:t>
            </a:r>
          </a:p>
          <a:p>
            <a:r>
              <a:rPr lang="en-US" dirty="0"/>
              <a:t>As was the case with atomic orbitals, two electrons residing in the same molecular orbital must have opposite spins, as required by the Pauli exclusion principle. </a:t>
            </a:r>
          </a:p>
          <a:p>
            <a:r>
              <a:rPr lang="en-US" dirty="0"/>
              <a:t>And, like hybrid orbitals, the number of molecular orbitals we get is equal to the number of atomic orbitals we combine. </a:t>
            </a:r>
          </a:p>
        </p:txBody>
      </p:sp>
    </p:spTree>
    <p:extLst>
      <p:ext uri="{BB962C8B-B14F-4D97-AF65-F5344CB8AC3E}">
        <p14:creationId xmlns:p14="http://schemas.microsoft.com/office/powerpoint/2010/main" val="943296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7</a:t>
            </a:r>
            <a:endParaRPr lang="en-US" sz="1200" dirty="0"/>
          </a:p>
        </p:txBody>
      </p:sp>
      <p:sp>
        <p:nvSpPr>
          <p:cNvPr id="3" name="Content Placeholder 2"/>
          <p:cNvSpPr>
            <a:spLocks noGrp="1"/>
          </p:cNvSpPr>
          <p:nvPr>
            <p:ph idx="1"/>
          </p:nvPr>
        </p:nvSpPr>
        <p:spPr>
          <a:xfrm>
            <a:off x="228600" y="1143000"/>
            <a:ext cx="8686800" cy="547592"/>
          </a:xfrm>
        </p:spPr>
        <p:txBody>
          <a:bodyPr/>
          <a:lstStyle/>
          <a:p>
            <a:r>
              <a:rPr lang="en-US" i="1" dirty="0">
                <a:solidFill>
                  <a:srgbClr val="43638E"/>
                </a:solidFill>
                <a:sym typeface="Symbol"/>
              </a:rPr>
              <a:t></a:t>
            </a:r>
            <a:r>
              <a:rPr lang="en-US" dirty="0">
                <a:solidFill>
                  <a:srgbClr val="43638E"/>
                </a:solidFill>
              </a:rPr>
              <a:t> Molecular Orbitals</a:t>
            </a:r>
          </a:p>
        </p:txBody>
      </p:sp>
      <p:pic>
        <p:nvPicPr>
          <p:cNvPr id="6" name="Picture 3" descr="Molecular orbital box diagrams are shown for the H2 molecule."/>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579899" y="1905000"/>
            <a:ext cx="5984203"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218982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a:t>
            </a:r>
            <a:r>
              <a:rPr lang="en-US" dirty="0"/>
              <a:t>	</a:t>
            </a:r>
            <a:r>
              <a:rPr lang="en-US" dirty="0">
                <a:solidFill>
                  <a:srgbClr val="B60000"/>
                </a:solidFill>
              </a:rPr>
              <a:t>Molecular Geometry</a:t>
            </a:r>
            <a:r>
              <a:rPr lang="en-US" sz="1200" dirty="0">
                <a:solidFill>
                  <a:srgbClr val="B60000"/>
                </a:solidFill>
              </a:rPr>
              <a:t> 5</a:t>
            </a:r>
            <a:endParaRPr lang="en-US" sz="1200" dirty="0"/>
          </a:p>
        </p:txBody>
      </p:sp>
      <p:sp>
        <p:nvSpPr>
          <p:cNvPr id="4" name="Content Placeholder 2"/>
          <p:cNvSpPr>
            <a:spLocks noGrp="1"/>
          </p:cNvSpPr>
          <p:nvPr>
            <p:ph idx="1"/>
          </p:nvPr>
        </p:nvSpPr>
        <p:spPr>
          <a:xfrm>
            <a:off x="228600" y="1143000"/>
            <a:ext cx="8686800" cy="2362200"/>
          </a:xfrm>
        </p:spPr>
        <p:txBody>
          <a:bodyPr/>
          <a:lstStyle/>
          <a:p>
            <a:r>
              <a:rPr lang="en-US" dirty="0">
                <a:solidFill>
                  <a:srgbClr val="376092"/>
                </a:solidFill>
              </a:rPr>
              <a:t>The VSEPR Model</a:t>
            </a:r>
          </a:p>
          <a:p>
            <a:r>
              <a:rPr lang="en-US" dirty="0"/>
              <a:t>The VSEPR model predicts that because these electron domains repel one another, they will arrange themselves to be as far apart as possible, thus minimizing the repulsive interactions between them. </a:t>
            </a:r>
          </a:p>
        </p:txBody>
      </p:sp>
      <p:pic>
        <p:nvPicPr>
          <p:cNvPr id="5" name="Picture 3" descr="The VSEPR arrangements of two domains are directly opposite one another and three domains are equally spaced apart within a single plain. "/>
          <p:cNvPicPr>
            <a:picLocks noGrp="1" noChangeAspect="1"/>
          </p:cNvPicPr>
          <p:nvPr>
            <p:ph idx="10"/>
          </p:nvPr>
        </p:nvPicPr>
        <p:blipFill rotWithShape="1">
          <a:blip r:embed="rId2">
            <a:extLst>
              <a:ext uri="{28A0092B-C50C-407E-A947-70E740481C1C}">
                <a14:useLocalDpi xmlns:a14="http://schemas.microsoft.com/office/drawing/2010/main" val="0"/>
              </a:ext>
            </a:extLst>
          </a:blip>
          <a:srcRect b="2298"/>
          <a:stretch/>
        </p:blipFill>
        <p:spPr>
          <a:xfrm>
            <a:off x="1804812" y="3581400"/>
            <a:ext cx="5534377" cy="2926080"/>
          </a:xfrm>
        </p:spPr>
      </p:pic>
      <p:sp>
        <p:nvSpPr>
          <p:cNvPr id="6" name="Text Placeholder 4"/>
          <p:cNvSpPr>
            <a:spLocks noGrp="1"/>
          </p:cNvSpPr>
          <p:nvPr>
            <p:ph type="body" sz="quarter" idx="22"/>
          </p:nvPr>
        </p:nvSpPr>
        <p:spPr>
          <a:xfrm>
            <a:off x="6473952" y="6705600"/>
            <a:ext cx="2670048" cy="155448"/>
          </a:xfrm>
        </p:spPr>
        <p:txBody>
          <a:bodyPr/>
          <a:lstStyle/>
          <a:p>
            <a:r>
              <a:rPr lang="en-IN" dirty="0"/>
              <a:t>©</a:t>
            </a:r>
            <a:r>
              <a:rPr lang="en-IN" i="1" dirty="0"/>
              <a:t>McGraw-Hill Education/Stephen Frisch, photographer</a:t>
            </a:r>
            <a:endParaRPr lang="en-IN" dirty="0"/>
          </a:p>
        </p:txBody>
      </p:sp>
    </p:spTree>
    <p:extLst>
      <p:ext uri="{BB962C8B-B14F-4D97-AF65-F5344CB8AC3E}">
        <p14:creationId xmlns:p14="http://schemas.microsoft.com/office/powerpoint/2010/main" val="4141301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8</a:t>
            </a:r>
            <a:endParaRPr lang="en-US" sz="1200" dirty="0"/>
          </a:p>
        </p:txBody>
      </p:sp>
      <p:sp>
        <p:nvSpPr>
          <p:cNvPr id="3" name="Content Placeholder 2"/>
          <p:cNvSpPr>
            <a:spLocks noGrp="1"/>
          </p:cNvSpPr>
          <p:nvPr>
            <p:ph idx="1"/>
          </p:nvPr>
        </p:nvSpPr>
        <p:spPr>
          <a:xfrm>
            <a:off x="228600" y="1143000"/>
            <a:ext cx="8686800" cy="546068"/>
          </a:xfrm>
        </p:spPr>
        <p:txBody>
          <a:bodyPr/>
          <a:lstStyle/>
          <a:p>
            <a:r>
              <a:rPr lang="en-US" i="1" dirty="0">
                <a:solidFill>
                  <a:srgbClr val="43638E"/>
                </a:solidFill>
                <a:sym typeface="Symbol"/>
              </a:rPr>
              <a:t></a:t>
            </a:r>
            <a:r>
              <a:rPr lang="en-US" dirty="0">
                <a:solidFill>
                  <a:srgbClr val="43638E"/>
                </a:solidFill>
              </a:rPr>
              <a:t> Molecular Orbitals</a:t>
            </a:r>
          </a:p>
        </p:txBody>
      </p:sp>
      <p:pic>
        <p:nvPicPr>
          <p:cNvPr id="7" name="Picture 3" descr="Molecular orbital box diagrams are shown for the He2 molecule. "/>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473221" y="1905000"/>
            <a:ext cx="6197558"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804327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9</a:t>
            </a:r>
            <a:endParaRPr lang="en-US" sz="1200" dirty="0"/>
          </a:p>
        </p:txBody>
      </p:sp>
      <p:sp>
        <p:nvSpPr>
          <p:cNvPr id="3" name="Content Placeholder 2"/>
          <p:cNvSpPr>
            <a:spLocks noGrp="1"/>
          </p:cNvSpPr>
          <p:nvPr>
            <p:ph idx="1"/>
          </p:nvPr>
        </p:nvSpPr>
        <p:spPr>
          <a:xfrm>
            <a:off x="228600" y="1143000"/>
            <a:ext cx="8686800" cy="457200"/>
          </a:xfrm>
        </p:spPr>
        <p:txBody>
          <a:bodyPr/>
          <a:lstStyle/>
          <a:p>
            <a:r>
              <a:rPr lang="en-US" dirty="0">
                <a:solidFill>
                  <a:srgbClr val="43638E"/>
                </a:solidFill>
                <a:sym typeface="Symbol"/>
              </a:rPr>
              <a:t>Bond Order</a:t>
            </a:r>
          </a:p>
        </p:txBody>
      </p:sp>
      <p:graphicFrame>
        <p:nvGraphicFramePr>
          <p:cNvPr id="6" name="Table 3"/>
          <p:cNvGraphicFramePr>
            <a:graphicFrameLocks noGrp="1"/>
          </p:cNvGraphicFramePr>
          <p:nvPr>
            <p:extLst>
              <p:ext uri="{D42A27DB-BD31-4B8C-83A1-F6EECF244321}">
                <p14:modId xmlns:p14="http://schemas.microsoft.com/office/powerpoint/2010/main" val="1620377249"/>
              </p:ext>
            </p:extLst>
          </p:nvPr>
        </p:nvGraphicFramePr>
        <p:xfrm>
          <a:off x="1143000" y="1981200"/>
          <a:ext cx="6858000" cy="140208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3301936150"/>
                    </a:ext>
                  </a:extLst>
                </a:gridCol>
                <a:gridCol w="2377440">
                  <a:extLst>
                    <a:ext uri="{9D8B030D-6E8A-4147-A177-3AD203B41FA5}">
                      <a16:colId xmlns:a16="http://schemas.microsoft.com/office/drawing/2014/main" val="981988877"/>
                    </a:ext>
                  </a:extLst>
                </a:gridCol>
                <a:gridCol w="548640">
                  <a:extLst>
                    <a:ext uri="{9D8B030D-6E8A-4147-A177-3AD203B41FA5}">
                      <a16:colId xmlns:a16="http://schemas.microsoft.com/office/drawing/2014/main" val="1178411723"/>
                    </a:ext>
                  </a:extLst>
                </a:gridCol>
                <a:gridCol w="2377440">
                  <a:extLst>
                    <a:ext uri="{9D8B030D-6E8A-4147-A177-3AD203B41FA5}">
                      <a16:colId xmlns:a16="http://schemas.microsoft.com/office/drawing/2014/main" val="2457362441"/>
                    </a:ext>
                  </a:extLst>
                </a:gridCol>
              </a:tblGrid>
              <a:tr h="370840">
                <a:tc>
                  <a:txBody>
                    <a:bodyPr/>
                    <a:lstStyle/>
                    <a:p>
                      <a:r>
                        <a:rPr lang="en-US" sz="2000" b="0" dirty="0">
                          <a:solidFill>
                            <a:schemeClr val="tx1"/>
                          </a:solidFill>
                        </a:rPr>
                        <a:t>bond order =</a:t>
                      </a:r>
                      <a:endParaRPr lang="en-IN" sz="2000" b="0" dirty="0">
                        <a:solidFill>
                          <a:schemeClr val="tx1"/>
                        </a:solidFill>
                      </a:endParaRPr>
                    </a:p>
                  </a:txBody>
                  <a:tcPr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FFF6DA"/>
                    </a:solidFill>
                  </a:tcPr>
                </a:tc>
                <a:tc>
                  <a:txBody>
                    <a:bodyPr/>
                    <a:lstStyle/>
                    <a:p>
                      <a:pPr algn="ctr"/>
                      <a:r>
                        <a:rPr lang="en-US" sz="2000" b="0" dirty="0">
                          <a:solidFill>
                            <a:schemeClr val="tx1"/>
                          </a:solidFill>
                        </a:rPr>
                        <a:t>number of electrons in bonding</a:t>
                      </a:r>
                      <a:r>
                        <a:rPr lang="en-US" sz="2000" b="0" baseline="0" dirty="0">
                          <a:solidFill>
                            <a:schemeClr val="tx1"/>
                          </a:solidFill>
                        </a:rPr>
                        <a:t> </a:t>
                      </a:r>
                    </a:p>
                    <a:p>
                      <a:pPr algn="ctr"/>
                      <a:r>
                        <a:rPr lang="en-US" sz="2000" b="0" baseline="0" dirty="0">
                          <a:solidFill>
                            <a:schemeClr val="tx1"/>
                          </a:solidFill>
                        </a:rPr>
                        <a:t>molecular orbitals</a:t>
                      </a:r>
                      <a:endParaRPr lang="en-IN"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6DA"/>
                    </a:solidFill>
                  </a:tcPr>
                </a:tc>
                <a:tc>
                  <a:txBody>
                    <a:bodyPr/>
                    <a:lstStyle/>
                    <a:p>
                      <a:pPr algn="ctr"/>
                      <a:r>
                        <a:rPr lang="en-US" sz="2000" b="0" dirty="0">
                          <a:solidFill>
                            <a:schemeClr val="tx1"/>
                          </a:solidFill>
                        </a:rPr>
                        <a:t>−</a:t>
                      </a:r>
                      <a:endParaRPr lang="en-IN"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6DA"/>
                    </a:solidFill>
                  </a:tcPr>
                </a:tc>
                <a:tc>
                  <a:txBody>
                    <a:bodyPr/>
                    <a:lstStyle/>
                    <a:p>
                      <a:pPr algn="ctr"/>
                      <a:r>
                        <a:rPr lang="en-US" sz="2000" b="0" dirty="0">
                          <a:solidFill>
                            <a:schemeClr val="tx1"/>
                          </a:solidFill>
                        </a:rPr>
                        <a:t>number of electrons in antibonding molecular orbitals</a:t>
                      </a:r>
                      <a:endParaRPr lang="en-IN" sz="2000" b="0" dirty="0">
                        <a:solidFill>
                          <a:schemeClr val="tx1"/>
                        </a:solidFill>
                      </a:endParaRPr>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6DA"/>
                    </a:solidFill>
                  </a:tcPr>
                </a:tc>
                <a:extLst>
                  <a:ext uri="{0D108BD9-81ED-4DB2-BD59-A6C34878D82A}">
                    <a16:rowId xmlns:a16="http://schemas.microsoft.com/office/drawing/2014/main" val="1789621297"/>
                  </a:ext>
                </a:extLst>
              </a:tr>
              <a:tr h="370840">
                <a:tc>
                  <a:txBody>
                    <a:bodyPr/>
                    <a:lstStyle/>
                    <a:p>
                      <a:endParaRPr lang="en-IN" sz="2000" dirty="0"/>
                    </a:p>
                  </a:txBody>
                  <a:tcPr anchor="ctr">
                    <a:lnT w="12700" cap="flat" cmpd="sng" algn="ctr">
                      <a:noFill/>
                      <a:prstDash val="solid"/>
                      <a:round/>
                      <a:headEnd type="none" w="med" len="med"/>
                      <a:tailEnd type="none" w="med" len="med"/>
                    </a:lnT>
                    <a:solidFill>
                      <a:srgbClr val="FFF6DA"/>
                    </a:solidFill>
                  </a:tcPr>
                </a:tc>
                <a:tc>
                  <a:txBody>
                    <a:bodyPr/>
                    <a:lstStyle/>
                    <a:p>
                      <a:endParaRPr lang="en-IN" sz="2000" dirty="0"/>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6DA"/>
                    </a:solidFill>
                  </a:tcPr>
                </a:tc>
                <a:tc>
                  <a:txBody>
                    <a:bodyPr/>
                    <a:lstStyle/>
                    <a:p>
                      <a:pPr algn="ctr"/>
                      <a:r>
                        <a:rPr lang="en-US" sz="2000" dirty="0"/>
                        <a:t>2</a:t>
                      </a:r>
                      <a:endParaRPr lang="en-IN"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6DA"/>
                    </a:solidFill>
                  </a:tcPr>
                </a:tc>
                <a:tc>
                  <a:txBody>
                    <a:bodyPr/>
                    <a:lstStyle/>
                    <a:p>
                      <a:endParaRPr lang="en-IN"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6DA"/>
                    </a:solidFill>
                  </a:tcPr>
                </a:tc>
                <a:extLst>
                  <a:ext uri="{0D108BD9-81ED-4DB2-BD59-A6C34878D82A}">
                    <a16:rowId xmlns:a16="http://schemas.microsoft.com/office/drawing/2014/main" val="3778168839"/>
                  </a:ext>
                </a:extLst>
              </a:tr>
            </a:tbl>
          </a:graphicData>
        </a:graphic>
      </p:graphicFrame>
      <p:sp>
        <p:nvSpPr>
          <p:cNvPr id="4" name="Content Placeholder 4"/>
          <p:cNvSpPr>
            <a:spLocks noGrp="1"/>
          </p:cNvSpPr>
          <p:nvPr>
            <p:ph idx="10"/>
          </p:nvPr>
        </p:nvSpPr>
        <p:spPr>
          <a:xfrm>
            <a:off x="228600" y="3916680"/>
            <a:ext cx="8686800" cy="1036320"/>
          </a:xfrm>
        </p:spPr>
        <p:txBody>
          <a:bodyPr/>
          <a:lstStyle/>
          <a:p>
            <a:r>
              <a:rPr lang="en-US" dirty="0"/>
              <a:t>The value of the bond order indicates, qualitatively, how </a:t>
            </a:r>
            <a:r>
              <a:rPr lang="en-US" i="1" dirty="0"/>
              <a:t>stable </a:t>
            </a:r>
            <a:r>
              <a:rPr lang="en-US" dirty="0"/>
              <a:t>a molecule is. </a:t>
            </a:r>
          </a:p>
        </p:txBody>
      </p:sp>
    </p:spTree>
    <p:extLst>
      <p:ext uri="{BB962C8B-B14F-4D97-AF65-F5344CB8AC3E}">
        <p14:creationId xmlns:p14="http://schemas.microsoft.com/office/powerpoint/2010/main" val="2732435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10</a:t>
            </a:r>
            <a:endParaRPr lang="en-US" sz="1200" dirty="0"/>
          </a:p>
        </p:txBody>
      </p:sp>
      <p:sp>
        <p:nvSpPr>
          <p:cNvPr id="3" name="Content Placeholder 2"/>
          <p:cNvSpPr>
            <a:spLocks noGrp="1"/>
          </p:cNvSpPr>
          <p:nvPr>
            <p:ph idx="1"/>
          </p:nvPr>
        </p:nvSpPr>
        <p:spPr>
          <a:xfrm>
            <a:off x="228600" y="1143000"/>
            <a:ext cx="8686800" cy="548640"/>
          </a:xfrm>
        </p:spPr>
        <p:txBody>
          <a:bodyPr/>
          <a:lstStyle/>
          <a:p>
            <a:r>
              <a:rPr lang="en-US" dirty="0">
                <a:solidFill>
                  <a:srgbClr val="43638E"/>
                </a:solidFill>
                <a:sym typeface="Symbol"/>
              </a:rPr>
              <a:t>Bond Order</a:t>
            </a:r>
          </a:p>
        </p:txBody>
      </p:sp>
      <p:pic>
        <p:nvPicPr>
          <p:cNvPr id="13" name="Picture 3" descr="In the case of H2, where both electrons reside in the σ1s orbital, the bond order is [(2 − 0)/2] = 1. "/>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2231375" y="1524000"/>
            <a:ext cx="3940825"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4"/>
          <p:cNvSpPr>
            <a:spLocks noGrp="1"/>
          </p:cNvSpPr>
          <p:nvPr>
            <p:ph idx="11"/>
          </p:nvPr>
        </p:nvSpPr>
        <p:spPr>
          <a:xfrm>
            <a:off x="6370320" y="2484120"/>
            <a:ext cx="2468880" cy="548640"/>
          </a:xfrm>
        </p:spPr>
        <p:txBody>
          <a:bodyPr/>
          <a:lstStyle/>
          <a:p>
            <a:pPr algn="ctr"/>
            <a:r>
              <a:rPr lang="en-US" dirty="0"/>
              <a:t>bond order = 1</a:t>
            </a:r>
          </a:p>
        </p:txBody>
      </p:sp>
      <p:pic>
        <p:nvPicPr>
          <p:cNvPr id="14" name="Picture 5" descr="In the case of He2, where the two additional electrons reside in the σ*1s orbital, the bond order is [(2 − 2)/2] = 0. "/>
          <p:cNvPicPr>
            <a:picLocks noGrp="1" noChangeAspect="1" noChangeArrowheads="1"/>
          </p:cNvPicPr>
          <p:nvPr>
            <p:ph idx="12"/>
          </p:nvPr>
        </p:nvPicPr>
        <p:blipFill>
          <a:blip r:embed="rId3">
            <a:extLst>
              <a:ext uri="{28A0092B-C50C-407E-A947-70E740481C1C}">
                <a14:useLocalDpi xmlns:a14="http://schemas.microsoft.com/office/drawing/2010/main" val="0"/>
              </a:ext>
            </a:extLst>
          </a:blip>
          <a:stretch>
            <a:fillRect/>
          </a:stretch>
        </p:blipFill>
        <p:spPr bwMode="auto">
          <a:xfrm>
            <a:off x="2231375" y="4175760"/>
            <a:ext cx="383658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6"/>
          <p:cNvSpPr>
            <a:spLocks noGrp="1"/>
          </p:cNvSpPr>
          <p:nvPr>
            <p:ph idx="13"/>
          </p:nvPr>
        </p:nvSpPr>
        <p:spPr>
          <a:xfrm>
            <a:off x="6370320" y="5090160"/>
            <a:ext cx="2468880" cy="548640"/>
          </a:xfrm>
        </p:spPr>
        <p:txBody>
          <a:bodyPr/>
          <a:lstStyle/>
          <a:p>
            <a:pPr algn="ctr"/>
            <a:r>
              <a:rPr lang="en-US" dirty="0"/>
              <a:t>bond order = 0</a:t>
            </a:r>
          </a:p>
        </p:txBody>
      </p:sp>
    </p:spTree>
    <p:extLst>
      <p:ext uri="{BB962C8B-B14F-4D97-AF65-F5344CB8AC3E}">
        <p14:creationId xmlns:p14="http://schemas.microsoft.com/office/powerpoint/2010/main" val="558023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16</a:t>
            </a:r>
            <a:endParaRPr lang="en-US" sz="1200" dirty="0"/>
          </a:p>
        </p:txBody>
      </p:sp>
      <p:sp>
        <p:nvSpPr>
          <p:cNvPr id="3" name="Content Placeholder 2"/>
          <p:cNvSpPr>
            <a:spLocks noGrp="1"/>
          </p:cNvSpPr>
          <p:nvPr>
            <p:ph idx="1"/>
          </p:nvPr>
        </p:nvSpPr>
        <p:spPr>
          <a:xfrm>
            <a:off x="228600" y="1143000"/>
            <a:ext cx="8686800" cy="2743200"/>
          </a:xfrm>
        </p:spPr>
        <p:txBody>
          <a:bodyPr/>
          <a:lstStyle/>
          <a:p>
            <a:r>
              <a:rPr lang="en-US" dirty="0">
                <a:solidFill>
                  <a:srgbClr val="43638E"/>
                </a:solidFill>
                <a:sym typeface="Symbol"/>
              </a:rPr>
              <a:t>Molecular Orbital Diagrams</a:t>
            </a:r>
          </a:p>
          <a:p>
            <a:pPr marL="457200" indent="-347472">
              <a:buFont typeface="Arial" pitchFamily="34" charset="0"/>
              <a:buChar char="•"/>
            </a:pPr>
            <a:r>
              <a:rPr lang="en-US" dirty="0"/>
              <a:t>Lower-energy orbitals fill first. </a:t>
            </a:r>
          </a:p>
          <a:p>
            <a:pPr marL="457200" indent="-347472">
              <a:buFont typeface="Arial" pitchFamily="34" charset="0"/>
              <a:buChar char="•"/>
            </a:pPr>
            <a:r>
              <a:rPr lang="en-US" dirty="0"/>
              <a:t>Each orbital can accommodate a maximum of two electrons with opposite spins.</a:t>
            </a:r>
          </a:p>
          <a:p>
            <a:pPr marL="457200" indent="-347472">
              <a:buFont typeface="Arial" pitchFamily="34" charset="0"/>
              <a:buChar char="•"/>
            </a:pPr>
            <a:r>
              <a:rPr lang="en-US" dirty="0"/>
              <a:t>Hund’s rule is obeyed.</a:t>
            </a:r>
          </a:p>
        </p:txBody>
      </p:sp>
    </p:spTree>
    <p:extLst>
      <p:ext uri="{BB962C8B-B14F-4D97-AF65-F5344CB8AC3E}">
        <p14:creationId xmlns:p14="http://schemas.microsoft.com/office/powerpoint/2010/main" val="288732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17</a:t>
            </a:r>
            <a:endParaRPr lang="en-US" sz="1200" dirty="0"/>
          </a:p>
        </p:txBody>
      </p:sp>
      <p:sp>
        <p:nvSpPr>
          <p:cNvPr id="3" name="Content Placeholder 2"/>
          <p:cNvSpPr>
            <a:spLocks noGrp="1"/>
          </p:cNvSpPr>
          <p:nvPr>
            <p:ph idx="1"/>
          </p:nvPr>
        </p:nvSpPr>
        <p:spPr>
          <a:xfrm>
            <a:off x="228600" y="1143000"/>
            <a:ext cx="8686800" cy="533400"/>
          </a:xfrm>
        </p:spPr>
        <p:txBody>
          <a:bodyPr/>
          <a:lstStyle/>
          <a:p>
            <a:r>
              <a:rPr lang="en-US" dirty="0">
                <a:solidFill>
                  <a:srgbClr val="43638E"/>
                </a:solidFill>
                <a:sym typeface="Symbol"/>
              </a:rPr>
              <a:t>Molecular Orbital Diagrams</a:t>
            </a:r>
          </a:p>
        </p:txBody>
      </p:sp>
      <p:pic>
        <p:nvPicPr>
          <p:cNvPr id="7" name="Picture 3" descr="Molecular orbital diagrams for second-period homonuclear diatomic molecules is illustrated along with several other properties."/>
          <p:cNvPicPr>
            <a:picLocks noGrp="1" noChangeAspect="1" noChangeArrowheads="1"/>
          </p:cNvPicPr>
          <p:nvPr>
            <p:ph idx="10"/>
          </p:nvPr>
        </p:nvPicPr>
        <p:blipFill>
          <a:blip r:embed="rId2" cstate="hqprint">
            <a:extLst>
              <a:ext uri="{28A0092B-C50C-407E-A947-70E740481C1C}">
                <a14:useLocalDpi xmlns:a14="http://schemas.microsoft.com/office/drawing/2010/main" val="0"/>
              </a:ext>
            </a:extLst>
          </a:blip>
          <a:stretch>
            <a:fillRect/>
          </a:stretch>
        </p:blipFill>
        <p:spPr bwMode="auto">
          <a:xfrm>
            <a:off x="777418" y="1813560"/>
            <a:ext cx="7589165"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842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18</a:t>
            </a:r>
            <a:endParaRPr lang="en-US" sz="1200" dirty="0"/>
          </a:p>
        </p:txBody>
      </p:sp>
      <p:sp>
        <p:nvSpPr>
          <p:cNvPr id="3" name="Content Placeholder 2"/>
          <p:cNvSpPr>
            <a:spLocks noGrp="1"/>
          </p:cNvSpPr>
          <p:nvPr>
            <p:ph idx="1"/>
          </p:nvPr>
        </p:nvSpPr>
        <p:spPr>
          <a:xfrm>
            <a:off x="228600" y="1143000"/>
            <a:ext cx="8686800" cy="4724400"/>
          </a:xfrm>
        </p:spPr>
        <p:txBody>
          <a:bodyPr/>
          <a:lstStyle/>
          <a:p>
            <a:r>
              <a:rPr lang="en-US" dirty="0">
                <a:solidFill>
                  <a:srgbClr val="43638E"/>
                </a:solidFill>
                <a:sym typeface="Symbol"/>
              </a:rPr>
              <a:t>Molecular Orbitals in Heteronuclear Diatomic Species</a:t>
            </a:r>
          </a:p>
          <a:p>
            <a:r>
              <a:rPr lang="en-US" dirty="0"/>
              <a:t>Heteronuclear diatomic species contain two different atoms, such as NO. </a:t>
            </a:r>
          </a:p>
          <a:p>
            <a:r>
              <a:rPr lang="en-US" dirty="0"/>
              <a:t>The atomic orbitals of the more electronegative atom are lower in energy than the corresponding atomic orbitals of the less electronegative atom. </a:t>
            </a:r>
          </a:p>
          <a:p>
            <a:r>
              <a:rPr lang="en-US" dirty="0"/>
              <a:t>The lower-energy atomic orbital contributes more to the bonding molecular orbital; and the higher-energy atomic orbital contributes more to the antibonding molecular orbital.</a:t>
            </a:r>
          </a:p>
        </p:txBody>
      </p:sp>
    </p:spTree>
    <p:extLst>
      <p:ext uri="{BB962C8B-B14F-4D97-AF65-F5344CB8AC3E}">
        <p14:creationId xmlns:p14="http://schemas.microsoft.com/office/powerpoint/2010/main" val="2255203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0"/>
            <a:ext cx="8595360" cy="1005840"/>
          </a:xfrm>
        </p:spPr>
        <p:txBody>
          <a:bodyPr/>
          <a:lstStyle/>
          <a:p>
            <a:r>
              <a:rPr lang="en-US" dirty="0">
                <a:solidFill>
                  <a:schemeClr val="bg1"/>
                </a:solidFill>
              </a:rPr>
              <a:t>9.6	</a:t>
            </a:r>
            <a:r>
              <a:rPr lang="en-US" dirty="0">
                <a:solidFill>
                  <a:srgbClr val="B60000"/>
                </a:solidFill>
              </a:rPr>
              <a:t>Molecular Orbital Theory</a:t>
            </a:r>
            <a:r>
              <a:rPr lang="en-US" sz="1200" dirty="0">
                <a:solidFill>
                  <a:srgbClr val="B60000"/>
                </a:solidFill>
              </a:rPr>
              <a:t> 19</a:t>
            </a:r>
            <a:endParaRPr lang="en-US" sz="1200" dirty="0"/>
          </a:p>
        </p:txBody>
      </p:sp>
      <p:sp>
        <p:nvSpPr>
          <p:cNvPr id="3" name="Content Placeholder 2"/>
          <p:cNvSpPr>
            <a:spLocks noGrp="1"/>
          </p:cNvSpPr>
          <p:nvPr>
            <p:ph idx="1"/>
          </p:nvPr>
        </p:nvSpPr>
        <p:spPr>
          <a:xfrm>
            <a:off x="228600" y="1143000"/>
            <a:ext cx="8686800" cy="4343400"/>
          </a:xfrm>
        </p:spPr>
        <p:txBody>
          <a:bodyPr/>
          <a:lstStyle/>
          <a:p>
            <a:pPr>
              <a:spcBef>
                <a:spcPts val="1200"/>
              </a:spcBef>
              <a:spcAft>
                <a:spcPts val="1200"/>
              </a:spcAft>
            </a:pPr>
            <a:r>
              <a:rPr lang="en-US" dirty="0">
                <a:solidFill>
                  <a:srgbClr val="43638E"/>
                </a:solidFill>
                <a:sym typeface="Symbol"/>
              </a:rPr>
              <a:t>Molecular Orbitals in Heteronuclear Diatomic Species</a:t>
            </a:r>
          </a:p>
          <a:p>
            <a:pPr>
              <a:spcBef>
                <a:spcPts val="1200"/>
              </a:spcBef>
              <a:spcAft>
                <a:spcPts val="1200"/>
              </a:spcAft>
            </a:pPr>
            <a:r>
              <a:rPr lang="en-US" dirty="0"/>
              <a:t>The bonding molecular orbital more closely resembles the atomic orbital of the more electronegative atom, and the antibonding molecular orbital more closely resembles the atomic orbital of the less electronegative atom. </a:t>
            </a:r>
          </a:p>
          <a:p>
            <a:pPr>
              <a:spcBef>
                <a:spcPts val="1200"/>
              </a:spcBef>
              <a:spcAft>
                <a:spcPts val="1200"/>
              </a:spcAft>
            </a:pPr>
            <a:r>
              <a:rPr lang="en-US" dirty="0"/>
              <a:t>The electron density in the resulting bonding molecular orbital is greater in the vicinity of the more electronegative atom.</a:t>
            </a:r>
          </a:p>
        </p:txBody>
      </p:sp>
    </p:spTree>
    <p:extLst>
      <p:ext uri="{BB962C8B-B14F-4D97-AF65-F5344CB8AC3E}">
        <p14:creationId xmlns:p14="http://schemas.microsoft.com/office/powerpoint/2010/main" val="413141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9.7	</a:t>
            </a:r>
            <a:r>
              <a:rPr lang="en-US" sz="3200" dirty="0">
                <a:solidFill>
                  <a:srgbClr val="B60000"/>
                </a:solidFill>
              </a:rPr>
              <a:t>Bonding Theories and Descriptions of Molecules with Delocalized Bonding</a:t>
            </a:r>
            <a:r>
              <a:rPr lang="en-US" sz="1200" dirty="0">
                <a:solidFill>
                  <a:srgbClr val="B60000"/>
                </a:solidFill>
              </a:rPr>
              <a:t> 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143000"/>
                <a:ext cx="8686800" cy="5334000"/>
              </a:xfrm>
            </p:spPr>
            <p:txBody>
              <a:bodyPr/>
              <a:lstStyle/>
              <a:p>
                <a:r>
                  <a:rPr lang="en-US" dirty="0">
                    <a:solidFill>
                      <a:srgbClr val="4F74A7"/>
                    </a:solidFill>
                  </a:rPr>
                  <a:t>Bonding Theories and Descriptions of Molecules with Delocalized Bonding</a:t>
                </a:r>
              </a:p>
              <a:p>
                <a:r>
                  <a:rPr lang="en-US" b="1" dirty="0"/>
                  <a:t>Lewis Theory </a:t>
                </a:r>
              </a:p>
              <a:p>
                <a:r>
                  <a:rPr lang="en-US" i="1" dirty="0"/>
                  <a:t>Strength: </a:t>
                </a:r>
                <a:r>
                  <a:rPr lang="en-US" dirty="0"/>
                  <a:t>Enables us to make qualitative predictions about bond strengths and bond lengths. Lewis structures are easy to draw and are widely used by chemists. </a:t>
                </a:r>
                <a:endParaRPr lang="en-US" i="1" dirty="0"/>
              </a:p>
              <a:p>
                <a:r>
                  <a:rPr lang="en-US" i="1" dirty="0"/>
                  <a:t>Weakness: </a:t>
                </a:r>
                <a:r>
                  <a:rPr lang="en-US" dirty="0"/>
                  <a:t>Lewis structures are two dimensional, whereas molecules are three dimensional. In addition, Lewis theory fails to account for the differences in bonds in compounds such as</a:t>
                </a:r>
                <a14:m>
                  <m:oMath xmlns:m="http://schemas.openxmlformats.org/officeDocument/2006/math">
                    <m:r>
                      <a:rPr lang="en-US" i="1" dirty="0">
                        <a:latin typeface="Cambria Math" panose="02040503050406030204" pitchFamily="18" charset="0"/>
                      </a:rPr>
                      <m:t> </m:t>
                    </m:r>
                  </m:oMath>
                </a14:m>
                <a:r>
                  <a:rPr lang="en-US" i="0" dirty="0">
                    <a:latin typeface="+mj-lt"/>
                  </a:rPr>
                  <a:t>H</a:t>
                </a:r>
                <a:r>
                  <a:rPr lang="en-US" i="0" baseline="-25000" dirty="0">
                    <a:latin typeface="+mj-lt"/>
                  </a:rPr>
                  <a:t>2</a:t>
                </a:r>
                <a:r>
                  <a:rPr lang="en-US" dirty="0"/>
                  <a:t>, </a:t>
                </a:r>
                <a:r>
                  <a:rPr lang="en-US" i="0" dirty="0">
                    <a:latin typeface="+mj-lt"/>
                  </a:rPr>
                  <a:t>F</a:t>
                </a:r>
                <a:r>
                  <a:rPr lang="en-US" i="0" baseline="-25000" dirty="0">
                    <a:latin typeface="+mj-lt"/>
                  </a:rPr>
                  <a:t>2</a:t>
                </a:r>
                <a:r>
                  <a:rPr lang="en-US" dirty="0"/>
                  <a:t>, and HF. It also fails to explain </a:t>
                </a:r>
                <a:r>
                  <a:rPr lang="en-US" i="1" dirty="0"/>
                  <a:t>why </a:t>
                </a:r>
                <a:r>
                  <a:rPr lang="en-US" dirty="0"/>
                  <a:t>bonds form.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143000"/>
                <a:ext cx="8686800" cy="5334000"/>
              </a:xfrm>
              <a:blipFill>
                <a:blip r:embed="rId2"/>
                <a:stretch>
                  <a:fillRect l="-1474" t="-1143" r="-1684" b="-1486"/>
                </a:stretch>
              </a:blipFill>
            </p:spPr>
            <p:txBody>
              <a:bodyPr/>
              <a:lstStyle/>
              <a:p>
                <a:r>
                  <a:rPr lang="en-IN">
                    <a:noFill/>
                  </a:rPr>
                  <a:t> </a:t>
                </a:r>
              </a:p>
            </p:txBody>
          </p:sp>
        </mc:Fallback>
      </mc:AlternateContent>
    </p:spTree>
    <p:extLst>
      <p:ext uri="{BB962C8B-B14F-4D97-AF65-F5344CB8AC3E}">
        <p14:creationId xmlns:p14="http://schemas.microsoft.com/office/powerpoint/2010/main" val="1865878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9.7	</a:t>
            </a:r>
            <a:r>
              <a:rPr lang="en-US" sz="3200" dirty="0">
                <a:solidFill>
                  <a:srgbClr val="B60000"/>
                </a:solidFill>
              </a:rPr>
              <a:t>Bonding Theories and Descriptions of Molecules with Delocalized Bonding</a:t>
            </a:r>
            <a:r>
              <a:rPr lang="en-US" sz="1200" dirty="0">
                <a:solidFill>
                  <a:srgbClr val="B60000"/>
                </a:solidFill>
              </a:rPr>
              <a:t> 2</a:t>
            </a:r>
          </a:p>
        </p:txBody>
      </p:sp>
      <p:sp>
        <p:nvSpPr>
          <p:cNvPr id="3" name="Content Placeholder 2"/>
          <p:cNvSpPr>
            <a:spLocks noGrp="1"/>
          </p:cNvSpPr>
          <p:nvPr>
            <p:ph idx="1"/>
          </p:nvPr>
        </p:nvSpPr>
        <p:spPr>
          <a:xfrm>
            <a:off x="228600" y="1143000"/>
            <a:ext cx="8686800" cy="4267200"/>
          </a:xfrm>
        </p:spPr>
        <p:txBody>
          <a:bodyPr/>
          <a:lstStyle/>
          <a:p>
            <a:r>
              <a:rPr lang="en-US" dirty="0">
                <a:solidFill>
                  <a:srgbClr val="4F74A7"/>
                </a:solidFill>
              </a:rPr>
              <a:t>Bonding Theories and Descriptions of Molecules with Delocalized Bonding</a:t>
            </a:r>
          </a:p>
          <a:p>
            <a:pPr>
              <a:lnSpc>
                <a:spcPct val="150000"/>
              </a:lnSpc>
            </a:pPr>
            <a:r>
              <a:rPr lang="en-US" b="1" dirty="0"/>
              <a:t>The Valence-Shell Electron-Pair Repulsion Model </a:t>
            </a:r>
            <a:endParaRPr lang="en-US" i="1" dirty="0"/>
          </a:p>
          <a:p>
            <a:pPr>
              <a:lnSpc>
                <a:spcPts val="3360"/>
              </a:lnSpc>
            </a:pPr>
            <a:r>
              <a:rPr lang="en-US" i="1" dirty="0"/>
              <a:t>Strength: </a:t>
            </a:r>
            <a:r>
              <a:rPr lang="en-US" dirty="0"/>
              <a:t>The VSEPR model enables us to predict the shapes of many molecules and poly- atomic ions. </a:t>
            </a:r>
            <a:endParaRPr lang="en-US" i="1" dirty="0"/>
          </a:p>
          <a:p>
            <a:pPr>
              <a:lnSpc>
                <a:spcPts val="3360"/>
              </a:lnSpc>
            </a:pPr>
            <a:r>
              <a:rPr lang="en-US" i="1" dirty="0"/>
              <a:t>Weakness: </a:t>
            </a:r>
            <a:r>
              <a:rPr lang="en-US" dirty="0"/>
              <a:t>Because the VSEPR model is based on the Lewis theory of bonding, it also fails to explain why bonds form.</a:t>
            </a:r>
            <a:endParaRPr lang="en-US" dirty="0">
              <a:solidFill>
                <a:prstClr val="black"/>
              </a:solidFill>
            </a:endParaRPr>
          </a:p>
        </p:txBody>
      </p:sp>
    </p:spTree>
    <p:extLst>
      <p:ext uri="{BB962C8B-B14F-4D97-AF65-F5344CB8AC3E}">
        <p14:creationId xmlns:p14="http://schemas.microsoft.com/office/powerpoint/2010/main" val="3891719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9.7	</a:t>
            </a:r>
            <a:r>
              <a:rPr lang="en-US" sz="3200" dirty="0">
                <a:solidFill>
                  <a:srgbClr val="B60000"/>
                </a:solidFill>
              </a:rPr>
              <a:t>Bonding Theories and Descriptions of Molecules with Delocalized Bonding</a:t>
            </a:r>
            <a:r>
              <a:rPr lang="en-US" sz="1200" dirty="0">
                <a:solidFill>
                  <a:srgbClr val="B60000"/>
                </a:solidFill>
              </a:rPr>
              <a:t> 3</a:t>
            </a:r>
          </a:p>
        </p:txBody>
      </p:sp>
      <p:sp>
        <p:nvSpPr>
          <p:cNvPr id="3" name="Content Placeholder 2"/>
          <p:cNvSpPr>
            <a:spLocks noGrp="1"/>
          </p:cNvSpPr>
          <p:nvPr>
            <p:ph idx="1"/>
          </p:nvPr>
        </p:nvSpPr>
        <p:spPr>
          <a:xfrm>
            <a:off x="228600" y="1143000"/>
            <a:ext cx="8686800" cy="5257800"/>
          </a:xfrm>
        </p:spPr>
        <p:txBody>
          <a:bodyPr/>
          <a:lstStyle/>
          <a:p>
            <a:r>
              <a:rPr lang="en-US" dirty="0">
                <a:solidFill>
                  <a:srgbClr val="4F74A7"/>
                </a:solidFill>
              </a:rPr>
              <a:t>Bonding Theories and Descriptions of Molecules with Delocalized Bonding</a:t>
            </a:r>
          </a:p>
          <a:p>
            <a:r>
              <a:rPr lang="en-US" b="1" dirty="0"/>
              <a:t>Valence Bond Theory </a:t>
            </a:r>
          </a:p>
          <a:p>
            <a:r>
              <a:rPr lang="en-US" i="1" dirty="0"/>
              <a:t>Strength: </a:t>
            </a:r>
            <a:r>
              <a:rPr lang="en-US" dirty="0"/>
              <a:t>Describes the formation of covalent bonds as the overlap of atomic orbitals. Bonds form because the resulting molecule has a lower potential energy than the original, isolated atoms. </a:t>
            </a:r>
            <a:endParaRPr lang="en-US" i="1" dirty="0"/>
          </a:p>
          <a:p>
            <a:r>
              <a:rPr lang="en-US" i="1" dirty="0"/>
              <a:t>Weakness: </a:t>
            </a:r>
            <a:r>
              <a:rPr lang="en-US" dirty="0"/>
              <a:t>Fails to explain the bonding in many molecules such as </a:t>
            </a:r>
            <a:r>
              <a:rPr lang="en-US" i="0" dirty="0">
                <a:latin typeface="+mj-lt"/>
              </a:rPr>
              <a:t>Becl</a:t>
            </a:r>
            <a:r>
              <a:rPr lang="en-US" i="0" baseline="-25000" dirty="0">
                <a:latin typeface="+mj-lt"/>
              </a:rPr>
              <a:t>2</a:t>
            </a:r>
            <a:r>
              <a:rPr lang="en-US" dirty="0"/>
              <a:t>,</a:t>
            </a:r>
            <a:r>
              <a:rPr lang="en-US" i="0" dirty="0">
                <a:latin typeface="+mj-lt"/>
              </a:rPr>
              <a:t> BF</a:t>
            </a:r>
            <a:r>
              <a:rPr lang="en-US" i="0" baseline="-25000" dirty="0">
                <a:latin typeface="+mj-lt"/>
              </a:rPr>
              <a:t>3</a:t>
            </a:r>
            <a:r>
              <a:rPr lang="en-US" dirty="0"/>
              <a:t>, and </a:t>
            </a:r>
            <a:r>
              <a:rPr lang="en-US" i="0" dirty="0">
                <a:latin typeface="+mj-lt"/>
              </a:rPr>
              <a:t>CH</a:t>
            </a:r>
            <a:r>
              <a:rPr lang="en-US" i="0" baseline="-25000" dirty="0">
                <a:latin typeface="+mj-lt"/>
              </a:rPr>
              <a:t>4</a:t>
            </a:r>
            <a:r>
              <a:rPr lang="en-US" dirty="0"/>
              <a:t>, in which the central atom in its ground state does not have enough unpaired electrons to form the observed number of bonds. </a:t>
            </a:r>
            <a:endParaRPr lang="en-US" dirty="0">
              <a:solidFill>
                <a:prstClr val="black"/>
              </a:solidFill>
            </a:endParaRPr>
          </a:p>
        </p:txBody>
      </p:sp>
    </p:spTree>
    <p:extLst>
      <p:ext uri="{BB962C8B-B14F-4D97-AF65-F5344CB8AC3E}">
        <p14:creationId xmlns:p14="http://schemas.microsoft.com/office/powerpoint/2010/main" val="977498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a:t>
            </a:r>
            <a:r>
              <a:rPr lang="en-US" dirty="0"/>
              <a:t>	</a:t>
            </a:r>
            <a:r>
              <a:rPr lang="en-US" dirty="0">
                <a:solidFill>
                  <a:srgbClr val="B60000"/>
                </a:solidFill>
              </a:rPr>
              <a:t>Molecular Geometry</a:t>
            </a:r>
            <a:r>
              <a:rPr lang="en-US" sz="1200" dirty="0">
                <a:solidFill>
                  <a:srgbClr val="B60000"/>
                </a:solidFill>
              </a:rPr>
              <a:t> 6</a:t>
            </a:r>
            <a:endParaRPr lang="en-US" sz="1200" dirty="0"/>
          </a:p>
        </p:txBody>
      </p:sp>
      <p:sp>
        <p:nvSpPr>
          <p:cNvPr id="4" name="Content Placeholder 2"/>
          <p:cNvSpPr>
            <a:spLocks noGrp="1"/>
          </p:cNvSpPr>
          <p:nvPr>
            <p:ph idx="1"/>
          </p:nvPr>
        </p:nvSpPr>
        <p:spPr>
          <a:xfrm>
            <a:off x="228600" y="1143000"/>
            <a:ext cx="8686800" cy="533400"/>
          </a:xfrm>
        </p:spPr>
        <p:txBody>
          <a:bodyPr/>
          <a:lstStyle/>
          <a:p>
            <a:r>
              <a:rPr lang="en-US" dirty="0">
                <a:solidFill>
                  <a:srgbClr val="376092"/>
                </a:solidFill>
              </a:rPr>
              <a:t>The VSEPR Model</a:t>
            </a:r>
          </a:p>
        </p:txBody>
      </p:sp>
      <p:pic>
        <p:nvPicPr>
          <p:cNvPr id="12" name="Picture 3" descr="The VSEPR model predicts that molecules with four and five electron domains arrange themselves as far apart from each other with more complex shapes."/>
          <p:cNvPicPr>
            <a:picLocks noGrp="1" noChangeAspect="1"/>
          </p:cNvPicPr>
          <p:nvPr>
            <p:ph idx="10"/>
          </p:nvPr>
        </p:nvPicPr>
        <p:blipFill rotWithShape="1">
          <a:blip r:embed="rId2">
            <a:extLst>
              <a:ext uri="{28A0092B-C50C-407E-A947-70E740481C1C}">
                <a14:useLocalDpi xmlns:a14="http://schemas.microsoft.com/office/drawing/2010/main" val="0"/>
              </a:ext>
            </a:extLst>
          </a:blip>
          <a:srcRect b="3767"/>
          <a:stretch/>
        </p:blipFill>
        <p:spPr>
          <a:xfrm>
            <a:off x="381000" y="2446368"/>
            <a:ext cx="2651760" cy="2963832"/>
          </a:xfrm>
          <a:prstGeom prst="rect">
            <a:avLst/>
          </a:prstGeom>
        </p:spPr>
      </p:pic>
      <p:pic>
        <p:nvPicPr>
          <p:cNvPr id="13" name="Picture 4" descr="The VSEPR model predicts that molecules with four and five electron domains arrange themselves as far apart from each other with more complex shapes."/>
          <p:cNvPicPr>
            <a:picLocks noGrp="1" noChangeAspect="1"/>
          </p:cNvPicPr>
          <p:nvPr>
            <p:ph idx="11"/>
          </p:nvPr>
        </p:nvPicPr>
        <p:blipFill rotWithShape="1">
          <a:blip r:embed="rId3">
            <a:extLst>
              <a:ext uri="{28A0092B-C50C-407E-A947-70E740481C1C}">
                <a14:useLocalDpi xmlns:a14="http://schemas.microsoft.com/office/drawing/2010/main" val="0"/>
              </a:ext>
            </a:extLst>
          </a:blip>
          <a:srcRect b="3767"/>
          <a:stretch/>
        </p:blipFill>
        <p:spPr>
          <a:xfrm>
            <a:off x="3238500" y="2446368"/>
            <a:ext cx="2651760" cy="2963832"/>
          </a:xfrm>
          <a:prstGeom prst="rect">
            <a:avLst/>
          </a:prstGeom>
        </p:spPr>
      </p:pic>
      <p:pic>
        <p:nvPicPr>
          <p:cNvPr id="14" name="Picture 5" descr="The VSEPR model predicts that molecules with six electron domains arrange themselves as far apart from each other with more complex shapes."/>
          <p:cNvPicPr>
            <a:picLocks noGrp="1" noChangeAspect="1"/>
          </p:cNvPicPr>
          <p:nvPr>
            <p:ph idx="12"/>
          </p:nvPr>
        </p:nvPicPr>
        <p:blipFill rotWithShape="1">
          <a:blip r:embed="rId4">
            <a:extLst>
              <a:ext uri="{28A0092B-C50C-407E-A947-70E740481C1C}">
                <a14:useLocalDpi xmlns:a14="http://schemas.microsoft.com/office/drawing/2010/main" val="0"/>
              </a:ext>
            </a:extLst>
          </a:blip>
          <a:srcRect b="3767"/>
          <a:stretch/>
        </p:blipFill>
        <p:spPr>
          <a:xfrm>
            <a:off x="6096000" y="2446368"/>
            <a:ext cx="2651760" cy="2963832"/>
          </a:xfrm>
          <a:prstGeom prst="rect">
            <a:avLst/>
          </a:prstGeom>
        </p:spPr>
      </p:pic>
      <p:sp>
        <p:nvSpPr>
          <p:cNvPr id="10" name="Text Placeholder 6"/>
          <p:cNvSpPr>
            <a:spLocks noGrp="1"/>
          </p:cNvSpPr>
          <p:nvPr>
            <p:ph type="body" sz="quarter" idx="22"/>
          </p:nvPr>
        </p:nvSpPr>
        <p:spPr/>
        <p:txBody>
          <a:bodyPr/>
          <a:lstStyle/>
          <a:p>
            <a:r>
              <a:rPr lang="en-IN" dirty="0"/>
              <a:t>©</a:t>
            </a:r>
            <a:r>
              <a:rPr lang="en-IN" i="1" dirty="0"/>
              <a:t>McGraw-Hill Education/Stephen Frisch, photographer</a:t>
            </a:r>
            <a:endParaRPr lang="en-IN" dirty="0"/>
          </a:p>
        </p:txBody>
      </p:sp>
    </p:spTree>
    <p:extLst>
      <p:ext uri="{BB962C8B-B14F-4D97-AF65-F5344CB8AC3E}">
        <p14:creationId xmlns:p14="http://schemas.microsoft.com/office/powerpoint/2010/main" val="712531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9.7	</a:t>
            </a:r>
            <a:r>
              <a:rPr lang="en-US" sz="3200" dirty="0">
                <a:solidFill>
                  <a:srgbClr val="B60000"/>
                </a:solidFill>
              </a:rPr>
              <a:t>Bonding Theories and Descriptions of Molecules with Delocalized Bonding</a:t>
            </a:r>
            <a:r>
              <a:rPr lang="en-US" sz="1200" dirty="0">
                <a:solidFill>
                  <a:srgbClr val="B60000"/>
                </a:solidFill>
              </a:rPr>
              <a:t> 4</a:t>
            </a:r>
          </a:p>
        </p:txBody>
      </p:sp>
      <p:sp>
        <p:nvSpPr>
          <p:cNvPr id="3" name="Content Placeholder 2"/>
          <p:cNvSpPr>
            <a:spLocks noGrp="1"/>
          </p:cNvSpPr>
          <p:nvPr>
            <p:ph idx="1"/>
          </p:nvPr>
        </p:nvSpPr>
        <p:spPr>
          <a:xfrm>
            <a:off x="228600" y="1143000"/>
            <a:ext cx="8686800" cy="4800600"/>
          </a:xfrm>
        </p:spPr>
        <p:txBody>
          <a:bodyPr/>
          <a:lstStyle/>
          <a:p>
            <a:r>
              <a:rPr lang="en-US" dirty="0">
                <a:solidFill>
                  <a:srgbClr val="4F74A7"/>
                </a:solidFill>
              </a:rPr>
              <a:t>Bonding Theories and Descriptions of Molecules with Delocalized Bonding</a:t>
            </a:r>
          </a:p>
          <a:p>
            <a:r>
              <a:rPr lang="en-US" b="1" dirty="0"/>
              <a:t>Hybridization of Atomic Orbitals </a:t>
            </a:r>
            <a:endParaRPr lang="en-US" b="1" i="1" dirty="0"/>
          </a:p>
          <a:p>
            <a:r>
              <a:rPr lang="en-US" i="1" dirty="0"/>
              <a:t>Strength: </a:t>
            </a:r>
            <a:r>
              <a:rPr lang="en-US" dirty="0"/>
              <a:t>The hybridization of atomic orbitals is not a separate bonding theory; rather, it is an </a:t>
            </a:r>
            <a:r>
              <a:rPr lang="en-US" i="1" dirty="0"/>
              <a:t>extension </a:t>
            </a:r>
            <a:r>
              <a:rPr lang="en-US" dirty="0"/>
              <a:t>of valence bond theory. Using hybrid orbitals, we can understand the bonding and geometry of more molecules, including </a:t>
            </a:r>
            <a:r>
              <a:rPr lang="en-US" i="0" dirty="0">
                <a:latin typeface="+mj-lt"/>
              </a:rPr>
              <a:t>Becl</a:t>
            </a:r>
            <a:r>
              <a:rPr lang="en-US" i="0" baseline="-25000" dirty="0">
                <a:latin typeface="+mj-lt"/>
              </a:rPr>
              <a:t>2</a:t>
            </a:r>
            <a:r>
              <a:rPr lang="en-US" dirty="0"/>
              <a:t>, </a:t>
            </a:r>
            <a:r>
              <a:rPr lang="en-US" i="0" dirty="0">
                <a:latin typeface="+mj-lt"/>
              </a:rPr>
              <a:t>BF</a:t>
            </a:r>
            <a:r>
              <a:rPr lang="en-US" i="0" baseline="-25000" dirty="0">
                <a:latin typeface="+mj-lt"/>
              </a:rPr>
              <a:t>3</a:t>
            </a:r>
            <a:r>
              <a:rPr lang="en-US" dirty="0"/>
              <a:t>, and </a:t>
            </a:r>
            <a:r>
              <a:rPr lang="en-US" i="0" dirty="0">
                <a:latin typeface="+mj-lt"/>
              </a:rPr>
              <a:t>CH</a:t>
            </a:r>
            <a:r>
              <a:rPr lang="en-US" i="0" baseline="-25000" dirty="0">
                <a:latin typeface="+mj-lt"/>
              </a:rPr>
              <a:t>4</a:t>
            </a:r>
            <a:r>
              <a:rPr lang="en-US" dirty="0"/>
              <a:t>. </a:t>
            </a:r>
            <a:endParaRPr lang="en-US" i="1" dirty="0"/>
          </a:p>
          <a:p>
            <a:r>
              <a:rPr lang="en-US" i="1" dirty="0"/>
              <a:t>Weakness: </a:t>
            </a:r>
            <a:r>
              <a:rPr lang="en-US" dirty="0"/>
              <a:t>Fail to predict some of the important properties of molecules, such as the paramagnetism of </a:t>
            </a:r>
            <a:r>
              <a:rPr lang="en-US" i="0" dirty="0">
                <a:latin typeface="+mj-lt"/>
              </a:rPr>
              <a:t>O</a:t>
            </a:r>
            <a:r>
              <a:rPr lang="en-US" i="0" baseline="-25000" dirty="0">
                <a:latin typeface="+mj-lt"/>
              </a:rPr>
              <a:t>2</a:t>
            </a:r>
            <a:r>
              <a:rPr lang="en-US" dirty="0"/>
              <a:t>.</a:t>
            </a:r>
            <a:endParaRPr lang="en-US" dirty="0">
              <a:solidFill>
                <a:prstClr val="black"/>
              </a:solidFill>
            </a:endParaRPr>
          </a:p>
        </p:txBody>
      </p:sp>
    </p:spTree>
    <p:extLst>
      <p:ext uri="{BB962C8B-B14F-4D97-AF65-F5344CB8AC3E}">
        <p14:creationId xmlns:p14="http://schemas.microsoft.com/office/powerpoint/2010/main" val="11387793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9.7	</a:t>
            </a:r>
            <a:r>
              <a:rPr lang="en-US" sz="3200" dirty="0">
                <a:solidFill>
                  <a:srgbClr val="B60000"/>
                </a:solidFill>
              </a:rPr>
              <a:t>Bonding Theories and Descriptions of Molecules with Delocalized Bonding</a:t>
            </a:r>
            <a:r>
              <a:rPr lang="en-US" sz="1200" dirty="0">
                <a:solidFill>
                  <a:srgbClr val="B60000"/>
                </a:solidFill>
              </a:rPr>
              <a:t> 5</a:t>
            </a:r>
          </a:p>
        </p:txBody>
      </p:sp>
      <p:sp>
        <p:nvSpPr>
          <p:cNvPr id="3" name="Content Placeholder 2"/>
          <p:cNvSpPr>
            <a:spLocks noGrp="1"/>
          </p:cNvSpPr>
          <p:nvPr>
            <p:ph idx="1"/>
          </p:nvPr>
        </p:nvSpPr>
        <p:spPr>
          <a:xfrm>
            <a:off x="228600" y="1143000"/>
            <a:ext cx="8686800" cy="4038600"/>
          </a:xfrm>
        </p:spPr>
        <p:txBody>
          <a:bodyPr/>
          <a:lstStyle/>
          <a:p>
            <a:r>
              <a:rPr lang="en-US" dirty="0">
                <a:solidFill>
                  <a:srgbClr val="4F74A7"/>
                </a:solidFill>
              </a:rPr>
              <a:t>Bonding Theories and Descriptions of Molecules with Delocalized Bonding</a:t>
            </a:r>
          </a:p>
          <a:p>
            <a:r>
              <a:rPr lang="en-US" b="1" dirty="0"/>
              <a:t>Molecular Orbital Theory </a:t>
            </a:r>
            <a:endParaRPr lang="en-US" b="1" i="1" dirty="0"/>
          </a:p>
          <a:p>
            <a:r>
              <a:rPr lang="en-US" i="1" dirty="0"/>
              <a:t>Strength: </a:t>
            </a:r>
            <a:r>
              <a:rPr lang="en-US" dirty="0"/>
              <a:t>Molecular orbital theory enables us to predict accurately the magnetic and other properties of molecules and ions. </a:t>
            </a:r>
            <a:endParaRPr lang="en-US" i="1" dirty="0"/>
          </a:p>
          <a:p>
            <a:r>
              <a:rPr lang="en-US" i="1" dirty="0"/>
              <a:t>Weakness: </a:t>
            </a:r>
            <a:r>
              <a:rPr lang="en-US" dirty="0"/>
              <a:t>Pictures of molecular orbitals can be very complex. </a:t>
            </a:r>
            <a:endParaRPr lang="en-US" dirty="0">
              <a:solidFill>
                <a:prstClr val="black"/>
              </a:solidFill>
            </a:endParaRPr>
          </a:p>
        </p:txBody>
      </p:sp>
    </p:spTree>
    <p:extLst>
      <p:ext uri="{BB962C8B-B14F-4D97-AF65-F5344CB8AC3E}">
        <p14:creationId xmlns:p14="http://schemas.microsoft.com/office/powerpoint/2010/main" val="915518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9.7	</a:t>
            </a:r>
            <a:r>
              <a:rPr lang="en-US" sz="3200" dirty="0">
                <a:solidFill>
                  <a:srgbClr val="B60000"/>
                </a:solidFill>
              </a:rPr>
              <a:t>Bonding Theories and Descriptions of Molecules with Delocalized Bonding</a:t>
            </a:r>
            <a:r>
              <a:rPr lang="en-US" sz="1200" dirty="0">
                <a:solidFill>
                  <a:srgbClr val="B60000"/>
                </a:solidFill>
              </a:rPr>
              <a:t> 7</a:t>
            </a:r>
          </a:p>
        </p:txBody>
      </p:sp>
      <p:sp>
        <p:nvSpPr>
          <p:cNvPr id="5" name="Content Placeholder 2"/>
          <p:cNvSpPr>
            <a:spLocks noGrp="1"/>
          </p:cNvSpPr>
          <p:nvPr>
            <p:ph idx="1"/>
          </p:nvPr>
        </p:nvSpPr>
        <p:spPr>
          <a:xfrm>
            <a:off x="228600" y="1143000"/>
            <a:ext cx="8686800" cy="533400"/>
          </a:xfrm>
        </p:spPr>
        <p:txBody>
          <a:bodyPr/>
          <a:lstStyle/>
          <a:p>
            <a:r>
              <a:rPr lang="en-US" dirty="0">
                <a:solidFill>
                  <a:prstClr val="black"/>
                </a:solidFill>
              </a:rPr>
              <a:t>Delocalized </a:t>
            </a:r>
            <a:r>
              <a:rPr lang="en-US" i="1" dirty="0">
                <a:solidFill>
                  <a:prstClr val="black"/>
                </a:solidFill>
                <a:sym typeface="Symbol"/>
              </a:rPr>
              <a:t></a:t>
            </a:r>
            <a:r>
              <a:rPr lang="en-US" dirty="0">
                <a:solidFill>
                  <a:prstClr val="black"/>
                </a:solidFill>
                <a:sym typeface="Symbol"/>
              </a:rPr>
              <a:t> Orbitals</a:t>
            </a:r>
            <a:r>
              <a:rPr lang="en-US" dirty="0">
                <a:solidFill>
                  <a:prstClr val="black"/>
                </a:solidFill>
              </a:rPr>
              <a:t> </a:t>
            </a:r>
          </a:p>
        </p:txBody>
      </p:sp>
      <p:pic>
        <p:nvPicPr>
          <p:cNvPr id="10" name="Picture 3" descr="The sigma bonds in benzene are shown."/>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726203" y="1882344"/>
            <a:ext cx="3696445"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The pi molecular orbitals in benzene are shown."/>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4651248" y="1882344"/>
            <a:ext cx="3730752"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The electron diagram for hybridization in benzene is shown."/>
          <p:cNvPicPr>
            <a:picLocks noGrp="1" noChangeAspect="1" noChangeArrowheads="1"/>
          </p:cNvPicPr>
          <p:nvPr>
            <p:ph idx="12"/>
          </p:nvPr>
        </p:nvPicPr>
        <p:blipFill>
          <a:blip r:embed="rId4">
            <a:extLst>
              <a:ext uri="{28A0092B-C50C-407E-A947-70E740481C1C}">
                <a14:useLocalDpi xmlns:a14="http://schemas.microsoft.com/office/drawing/2010/main" val="0"/>
              </a:ext>
            </a:extLst>
          </a:blip>
          <a:srcRect/>
          <a:stretch>
            <a:fillRect/>
          </a:stretch>
        </p:blipFill>
        <p:spPr bwMode="auto">
          <a:xfrm>
            <a:off x="726203" y="5105399"/>
            <a:ext cx="5977363"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6"/>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3105444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9.8</a:t>
            </a:r>
            <a:endParaRPr lang="en-US" sz="1200" dirty="0"/>
          </a:p>
        </p:txBody>
      </p:sp>
      <p:sp>
        <p:nvSpPr>
          <p:cNvPr id="3" name="Content Placeholder 2"/>
          <p:cNvSpPr>
            <a:spLocks noGrp="1"/>
          </p:cNvSpPr>
          <p:nvPr>
            <p:ph idx="1"/>
          </p:nvPr>
        </p:nvSpPr>
        <p:spPr>
          <a:xfrm>
            <a:off x="228600" y="1066800"/>
            <a:ext cx="8686800" cy="838200"/>
          </a:xfrm>
        </p:spPr>
        <p:txBody>
          <a:bodyPr/>
          <a:lstStyle/>
          <a:p>
            <a:r>
              <a:rPr lang="en-US" sz="2600" dirty="0"/>
              <a:t>It takes three resonance structures to represent the carbonate ion </a:t>
            </a:r>
            <a:r>
              <a:rPr lang="en-US" sz="2600" i="0" dirty="0"/>
              <a:t>(CO</a:t>
            </a:r>
            <a:r>
              <a:rPr lang="en-US" sz="2600" i="0" baseline="-25000" dirty="0"/>
              <a:t>3</a:t>
            </a:r>
            <a:r>
              <a:rPr lang="en-US" sz="2600" i="0" baseline="30000" dirty="0"/>
              <a:t>2-</a:t>
            </a:r>
            <a:r>
              <a:rPr lang="en-US" sz="2600" i="0" dirty="0"/>
              <a:t>)</a:t>
            </a:r>
            <a:r>
              <a:rPr lang="en-US" sz="2600" dirty="0"/>
              <a:t>:</a:t>
            </a:r>
          </a:p>
        </p:txBody>
      </p:sp>
      <p:pic>
        <p:nvPicPr>
          <p:cNvPr id="11" name="Picture 3" descr="The resonance structures of the carbonate ion are shown."/>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341278" y="2118360"/>
            <a:ext cx="8461444"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4"/>
          <p:cNvSpPr>
            <a:spLocks noGrp="1"/>
          </p:cNvSpPr>
          <p:nvPr>
            <p:ph idx="11"/>
          </p:nvPr>
        </p:nvSpPr>
        <p:spPr>
          <a:xfrm>
            <a:off x="243840" y="4267200"/>
            <a:ext cx="8686800" cy="2047240"/>
          </a:xfrm>
        </p:spPr>
        <p:txBody>
          <a:bodyPr/>
          <a:lstStyle/>
          <a:p>
            <a:r>
              <a:rPr lang="en-US" sz="2600" dirty="0"/>
              <a:t>None of the three, though, is a completely accurate depiction. As with benzene, the bonds that are shown in the Lewis structure as one double and two single are actually three equivalent bonds. Use a combination of valence bond theory and molecular orbital theory to explain the bonding in </a:t>
            </a:r>
            <a:r>
              <a:rPr lang="en-US" sz="2600" i="0" dirty="0"/>
              <a:t>CO</a:t>
            </a:r>
            <a:r>
              <a:rPr lang="en-US" sz="2600" i="0" baseline="-25000" dirty="0"/>
              <a:t>3</a:t>
            </a:r>
            <a:r>
              <a:rPr lang="en-US" sz="2600" i="0" baseline="30000" dirty="0"/>
              <a:t>2−</a:t>
            </a:r>
            <a:r>
              <a:rPr lang="en-US" sz="2600" dirty="0"/>
              <a:t>. </a:t>
            </a:r>
          </a:p>
        </p:txBody>
      </p:sp>
      <p:sp>
        <p:nvSpPr>
          <p:cNvPr id="5" name="Text Placeholder 5"/>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1153303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9.8		Setup</a:t>
            </a:r>
            <a:endParaRPr lang="en-US" sz="1200" dirty="0"/>
          </a:p>
        </p:txBody>
      </p:sp>
      <p:pic>
        <p:nvPicPr>
          <p:cNvPr id="9" name="Picture 2" descr="The resonance structures of the carbonate ion are show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278" y="1280160"/>
            <a:ext cx="8461445"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3"/>
          <p:cNvSpPr>
            <a:spLocks noGrp="1"/>
          </p:cNvSpPr>
          <p:nvPr>
            <p:ph idx="10"/>
          </p:nvPr>
        </p:nvSpPr>
        <p:spPr>
          <a:xfrm>
            <a:off x="243840" y="3291840"/>
            <a:ext cx="8747760" cy="1981200"/>
          </a:xfrm>
        </p:spPr>
        <p:txBody>
          <a:bodyPr/>
          <a:lstStyle/>
          <a:p>
            <a:pPr>
              <a:spcBef>
                <a:spcPts val="0"/>
              </a:spcBef>
            </a:pPr>
            <a:r>
              <a:rPr lang="en-US" b="1" dirty="0">
                <a:solidFill>
                  <a:srgbClr val="43638E"/>
                </a:solidFill>
              </a:rPr>
              <a:t>Setup</a:t>
            </a:r>
          </a:p>
          <a:p>
            <a:pPr>
              <a:spcBef>
                <a:spcPts val="0"/>
              </a:spcBef>
            </a:pPr>
            <a:r>
              <a:rPr lang="en-US" dirty="0"/>
              <a:t>The Lewis structure of the carbonate ion shows three electron domains around the central C atom, so the carbon must be </a:t>
            </a:r>
            <a:r>
              <a:rPr lang="en-US" i="1" dirty="0">
                <a:latin typeface="+mj-lt"/>
              </a:rPr>
              <a:t>sp</a:t>
            </a:r>
            <a:r>
              <a:rPr lang="en-US" i="0" baseline="30000" dirty="0">
                <a:latin typeface="+mj-lt"/>
              </a:rPr>
              <a:t>2</a:t>
            </a:r>
            <a:r>
              <a:rPr lang="en-US" dirty="0"/>
              <a:t> hybridized. </a:t>
            </a:r>
            <a:endParaRPr lang="en-US" dirty="0">
              <a:solidFill>
                <a:prstClr val="black"/>
              </a:solidFill>
            </a:endParaRPr>
          </a:p>
        </p:txBody>
      </p:sp>
    </p:spTree>
    <p:extLst>
      <p:ext uri="{BB962C8B-B14F-4D97-AF65-F5344CB8AC3E}">
        <p14:creationId xmlns:p14="http://schemas.microsoft.com/office/powerpoint/2010/main" val="1393986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9.8		Solution</a:t>
            </a:r>
            <a:r>
              <a:rPr lang="en-US" sz="1200" kern="0" dirty="0">
                <a:solidFill>
                  <a:schemeClr val="bg1"/>
                </a:solidFill>
              </a:rPr>
              <a:t> 1</a:t>
            </a:r>
            <a:endParaRPr lang="en-US" sz="1200" dirty="0"/>
          </a:p>
        </p:txBody>
      </p:sp>
      <p:sp>
        <p:nvSpPr>
          <p:cNvPr id="5" name="Content Placeholder 2"/>
          <p:cNvSpPr>
            <a:spLocks noGrp="1"/>
          </p:cNvSpPr>
          <p:nvPr>
            <p:ph idx="1"/>
          </p:nvPr>
        </p:nvSpPr>
        <p:spPr>
          <a:xfrm>
            <a:off x="228600" y="1066800"/>
            <a:ext cx="1600200" cy="457200"/>
          </a:xfrm>
        </p:spPr>
        <p:txBody>
          <a:bodyPr/>
          <a:lstStyle/>
          <a:p>
            <a:r>
              <a:rPr lang="en-US" b="1" dirty="0">
                <a:solidFill>
                  <a:srgbClr val="43638E"/>
                </a:solidFill>
              </a:rPr>
              <a:t>Solution</a:t>
            </a:r>
          </a:p>
        </p:txBody>
      </p:sp>
      <p:pic>
        <p:nvPicPr>
          <p:cNvPr id="11" name="Picture 3" descr="The resonance structures of the carbonate ion are shown."/>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542741" y="1645920"/>
            <a:ext cx="805851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4"/>
          <p:cNvSpPr>
            <a:spLocks noGrp="1"/>
          </p:cNvSpPr>
          <p:nvPr>
            <p:ph idx="11"/>
          </p:nvPr>
        </p:nvSpPr>
        <p:spPr>
          <a:xfrm>
            <a:off x="228600" y="3657600"/>
            <a:ext cx="8686800" cy="2362200"/>
          </a:xfrm>
        </p:spPr>
        <p:txBody>
          <a:bodyPr/>
          <a:lstStyle/>
          <a:p>
            <a:r>
              <a:rPr lang="en-US" dirty="0"/>
              <a:t>Each </a:t>
            </a:r>
            <a:r>
              <a:rPr lang="en-US" i="1" dirty="0">
                <a:latin typeface="+mj-lt"/>
              </a:rPr>
              <a:t>sp</a:t>
            </a:r>
            <a:r>
              <a:rPr lang="en-US" i="0" baseline="30000" dirty="0">
                <a:latin typeface="+mj-lt"/>
              </a:rPr>
              <a:t>2</a:t>
            </a:r>
            <a:r>
              <a:rPr lang="en-US" dirty="0"/>
              <a:t> hybrid orbital on the C atom overlaps with a singly occupied </a:t>
            </a:r>
            <a:r>
              <a:rPr lang="en-US" i="1" dirty="0"/>
              <a:t>p </a:t>
            </a:r>
            <a:r>
              <a:rPr lang="en-US" dirty="0"/>
              <a:t>orbital on an O atom, forming the three </a:t>
            </a:r>
            <a:r>
              <a:rPr lang="en-US" i="1" dirty="0"/>
              <a:t>s </a:t>
            </a:r>
            <a:r>
              <a:rPr lang="en-US" dirty="0"/>
              <a:t>bonds.</a:t>
            </a:r>
          </a:p>
          <a:p>
            <a:r>
              <a:rPr lang="en-US" dirty="0"/>
              <a:t>Each O atom has an additional, singly occupied </a:t>
            </a:r>
            <a:r>
              <a:rPr lang="en-US" i="1" dirty="0"/>
              <a:t>p </a:t>
            </a:r>
            <a:r>
              <a:rPr lang="en-US" dirty="0"/>
              <a:t>orbital, perpendicular to the one involved in </a:t>
            </a:r>
            <a:r>
              <a:rPr lang="en-US" i="1" dirty="0"/>
              <a:t>s </a:t>
            </a:r>
            <a:r>
              <a:rPr lang="en-US" dirty="0"/>
              <a:t>bonding. </a:t>
            </a:r>
          </a:p>
        </p:txBody>
      </p:sp>
    </p:spTree>
    <p:extLst>
      <p:ext uri="{BB962C8B-B14F-4D97-AF65-F5344CB8AC3E}">
        <p14:creationId xmlns:p14="http://schemas.microsoft.com/office/powerpoint/2010/main" val="31000542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SAMPLE PROBLEM</a:t>
            </a:r>
            <a:r>
              <a:rPr lang="en-US" kern="0" spc="4000" dirty="0"/>
              <a:t>		</a:t>
            </a:r>
            <a:r>
              <a:rPr lang="en-US" kern="0" dirty="0">
                <a:solidFill>
                  <a:schemeClr val="bg1"/>
                </a:solidFill>
              </a:rPr>
              <a:t>9.8		Solution</a:t>
            </a:r>
            <a:r>
              <a:rPr lang="en-US" sz="1200" kern="0" dirty="0">
                <a:solidFill>
                  <a:schemeClr val="bg1"/>
                </a:solidFill>
              </a:rPr>
              <a:t> 2</a:t>
            </a:r>
            <a:endParaRPr lang="en-US" sz="1200" dirty="0"/>
          </a:p>
        </p:txBody>
      </p:sp>
      <p:sp>
        <p:nvSpPr>
          <p:cNvPr id="3" name="Content Placeholder 2"/>
          <p:cNvSpPr>
            <a:spLocks noGrp="1"/>
          </p:cNvSpPr>
          <p:nvPr>
            <p:ph idx="1"/>
          </p:nvPr>
        </p:nvSpPr>
        <p:spPr>
          <a:xfrm>
            <a:off x="228600" y="1066800"/>
            <a:ext cx="1451551" cy="527756"/>
          </a:xfrm>
        </p:spPr>
        <p:txBody>
          <a:bodyPr/>
          <a:lstStyle/>
          <a:p>
            <a:r>
              <a:rPr lang="en-US" b="1" dirty="0">
                <a:solidFill>
                  <a:srgbClr val="43638E"/>
                </a:solidFill>
              </a:rPr>
              <a:t>Solution</a:t>
            </a:r>
          </a:p>
        </p:txBody>
      </p:sp>
      <p:pic>
        <p:nvPicPr>
          <p:cNvPr id="11" name="Picture 3" descr="The resonance structures of the carbonate ion are shown."/>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542741" y="1645920"/>
            <a:ext cx="805851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4"/>
          <p:cNvSpPr>
            <a:spLocks noGrp="1"/>
          </p:cNvSpPr>
          <p:nvPr>
            <p:ph idx="11"/>
          </p:nvPr>
        </p:nvSpPr>
        <p:spPr>
          <a:xfrm>
            <a:off x="243840" y="3743960"/>
            <a:ext cx="8704217" cy="2504440"/>
          </a:xfrm>
        </p:spPr>
        <p:txBody>
          <a:bodyPr/>
          <a:lstStyle/>
          <a:p>
            <a:r>
              <a:rPr lang="en-US" dirty="0">
                <a:solidFill>
                  <a:prstClr val="black"/>
                </a:solidFill>
              </a:rPr>
              <a:t>The unhybridized </a:t>
            </a:r>
            <a:r>
              <a:rPr lang="en-US" i="1" dirty="0">
                <a:solidFill>
                  <a:prstClr val="black"/>
                </a:solidFill>
              </a:rPr>
              <a:t>p </a:t>
            </a:r>
            <a:r>
              <a:rPr lang="en-US" dirty="0">
                <a:solidFill>
                  <a:prstClr val="black"/>
                </a:solidFill>
              </a:rPr>
              <a:t>orbital on C overlaps with the </a:t>
            </a:r>
            <a:r>
              <a:rPr lang="en-US" i="1" dirty="0">
                <a:solidFill>
                  <a:prstClr val="black"/>
                </a:solidFill>
              </a:rPr>
              <a:t>p </a:t>
            </a:r>
            <a:r>
              <a:rPr lang="en-US" dirty="0">
                <a:solidFill>
                  <a:prstClr val="black"/>
                </a:solidFill>
              </a:rPr>
              <a:t>orbitals on O to form </a:t>
            </a:r>
            <a:r>
              <a:rPr lang="en-US" i="1" dirty="0">
                <a:solidFill>
                  <a:prstClr val="black"/>
                </a:solidFill>
              </a:rPr>
              <a:t>p </a:t>
            </a:r>
            <a:r>
              <a:rPr lang="en-US" dirty="0">
                <a:solidFill>
                  <a:prstClr val="black"/>
                </a:solidFill>
              </a:rPr>
              <a:t>bonds, which have electron densities above and below the plane of the molecule. </a:t>
            </a:r>
          </a:p>
          <a:p>
            <a:r>
              <a:rPr lang="en-US" dirty="0">
                <a:solidFill>
                  <a:prstClr val="black"/>
                </a:solidFill>
              </a:rPr>
              <a:t>Because the species can be represented with resonance structures, we know that the </a:t>
            </a:r>
            <a:r>
              <a:rPr lang="en-US" i="1" dirty="0">
                <a:solidFill>
                  <a:prstClr val="black"/>
                </a:solidFill>
              </a:rPr>
              <a:t>p </a:t>
            </a:r>
            <a:r>
              <a:rPr lang="en-US" dirty="0">
                <a:solidFill>
                  <a:prstClr val="black"/>
                </a:solidFill>
              </a:rPr>
              <a:t>bonds are delocalized.</a:t>
            </a:r>
          </a:p>
        </p:txBody>
      </p:sp>
    </p:spTree>
    <p:extLst>
      <p:ext uri="{BB962C8B-B14F-4D97-AF65-F5344CB8AC3E}">
        <p14:creationId xmlns:p14="http://schemas.microsoft.com/office/powerpoint/2010/main" val="3452640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a:t>
            </a:r>
            <a:r>
              <a:rPr lang="en-US" dirty="0"/>
              <a:t>	</a:t>
            </a:r>
            <a:r>
              <a:rPr lang="en-US" dirty="0">
                <a:solidFill>
                  <a:srgbClr val="B60000"/>
                </a:solidFill>
              </a:rPr>
              <a:t>Molecular Geometry</a:t>
            </a:r>
            <a:r>
              <a:rPr lang="en-US" sz="1200" dirty="0">
                <a:solidFill>
                  <a:srgbClr val="B60000"/>
                </a:solidFill>
              </a:rPr>
              <a:t> 7</a:t>
            </a:r>
            <a:endParaRPr lang="en-US" sz="1200" dirty="0"/>
          </a:p>
        </p:txBody>
      </p:sp>
      <p:sp>
        <p:nvSpPr>
          <p:cNvPr id="4" name="Content Placeholder 2"/>
          <p:cNvSpPr>
            <a:spLocks noGrp="1"/>
          </p:cNvSpPr>
          <p:nvPr>
            <p:ph idx="1"/>
          </p:nvPr>
        </p:nvSpPr>
        <p:spPr>
          <a:xfrm>
            <a:off x="228600" y="1143000"/>
            <a:ext cx="8686800" cy="457200"/>
          </a:xfrm>
        </p:spPr>
        <p:txBody>
          <a:bodyPr/>
          <a:lstStyle/>
          <a:p>
            <a:r>
              <a:rPr lang="en-US" dirty="0">
                <a:solidFill>
                  <a:srgbClr val="376092"/>
                </a:solidFill>
              </a:rPr>
              <a:t>The VSEPR Model</a:t>
            </a:r>
          </a:p>
        </p:txBody>
      </p:sp>
      <p:pic>
        <p:nvPicPr>
          <p:cNvPr id="6" name="Picture 3" descr="The VSEPR model arrangements are illustrated. "/>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1576195" y="1752600"/>
            <a:ext cx="5991611" cy="4480560"/>
          </a:xfrm>
          <a:prstGeom prst="rect">
            <a:avLst/>
          </a:prstGeom>
        </p:spPr>
      </p:pic>
      <p:sp>
        <p:nvSpPr>
          <p:cNvPr id="3"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p>
        </p:txBody>
      </p:sp>
    </p:spTree>
    <p:extLst>
      <p:ext uri="{BB962C8B-B14F-4D97-AF65-F5344CB8AC3E}">
        <p14:creationId xmlns:p14="http://schemas.microsoft.com/office/powerpoint/2010/main" val="1806442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	</a:t>
            </a:r>
            <a:r>
              <a:rPr lang="en-US" dirty="0">
                <a:solidFill>
                  <a:srgbClr val="B60000"/>
                </a:solidFill>
              </a:rPr>
              <a:t>Molecular Geometry</a:t>
            </a:r>
            <a:r>
              <a:rPr lang="en-US" sz="1200" dirty="0">
                <a:solidFill>
                  <a:srgbClr val="B60000"/>
                </a:solidFill>
              </a:rPr>
              <a:t> 8</a:t>
            </a:r>
          </a:p>
        </p:txBody>
      </p:sp>
      <p:sp>
        <p:nvSpPr>
          <p:cNvPr id="3" name="Content Placeholder 2"/>
          <p:cNvSpPr>
            <a:spLocks noGrp="1"/>
          </p:cNvSpPr>
          <p:nvPr>
            <p:ph idx="1"/>
          </p:nvPr>
        </p:nvSpPr>
        <p:spPr>
          <a:xfrm>
            <a:off x="228600" y="1143000"/>
            <a:ext cx="8686800" cy="2681288"/>
          </a:xfrm>
        </p:spPr>
        <p:txBody>
          <a:bodyPr/>
          <a:lstStyle/>
          <a:p>
            <a:r>
              <a:rPr lang="en-US" dirty="0">
                <a:solidFill>
                  <a:srgbClr val="376092"/>
                </a:solidFill>
              </a:rPr>
              <a:t>Electron-Domain Geometry and Molecular Geometry</a:t>
            </a:r>
          </a:p>
          <a:p>
            <a:r>
              <a:rPr lang="en-US" dirty="0"/>
              <a:t>It is important to distinguish between the </a:t>
            </a:r>
            <a:r>
              <a:rPr lang="en-US" b="1" i="1" dirty="0"/>
              <a:t>electron-domain geometry, </a:t>
            </a:r>
            <a:r>
              <a:rPr lang="en-US" dirty="0"/>
              <a:t>which is the arrangement of electron domains (bonds and lone pairs) around the central atom, and the </a:t>
            </a:r>
            <a:r>
              <a:rPr lang="en-US" b="1" i="1" dirty="0"/>
              <a:t>molecular geometry, </a:t>
            </a:r>
            <a:r>
              <a:rPr lang="en-US" dirty="0"/>
              <a:t>which is the arrangement of bonded </a:t>
            </a:r>
            <a:r>
              <a:rPr lang="en-US" i="1" dirty="0"/>
              <a:t>atoms. </a:t>
            </a:r>
            <a:endParaRPr lang="en-US" dirty="0"/>
          </a:p>
        </p:txBody>
      </p:sp>
      <p:pic>
        <p:nvPicPr>
          <p:cNvPr id="7" name="Picture 3" descr="The electron-domain geometry for these two similar molecules are different."/>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1456627" y="3962400"/>
            <a:ext cx="623074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a:spLocks noGrp="1"/>
          </p:cNvSpPr>
          <p:nvPr>
            <p:ph type="body" sz="quarter" idx="21"/>
          </p:nvPr>
        </p:nvSpPr>
        <p:spPr>
          <a:xfrm>
            <a:off x="3200400" y="6476999"/>
            <a:ext cx="2971800" cy="211183"/>
          </a:xfrm>
        </p:spPr>
        <p:txBody>
          <a:bodyPr/>
          <a:lstStyle/>
          <a:p>
            <a:pPr lvl="0"/>
            <a:r>
              <a:rPr lang="en-US" dirty="0">
                <a:solidFill>
                  <a:prstClr val="white"/>
                </a:solidFill>
                <a:hlinkClick r:id="" action="ppaction://noaction"/>
              </a:rPr>
              <a:t>Access the text alternative for these images</a:t>
            </a:r>
          </a:p>
          <a:p>
            <a:endParaRPr lang="en-IN" dirty="0"/>
          </a:p>
        </p:txBody>
      </p:sp>
    </p:spTree>
    <p:extLst>
      <p:ext uri="{BB962C8B-B14F-4D97-AF65-F5344CB8AC3E}">
        <p14:creationId xmlns:p14="http://schemas.microsoft.com/office/powerpoint/2010/main" val="2638456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9.1	</a:t>
            </a:r>
            <a:r>
              <a:rPr lang="en-US" dirty="0">
                <a:solidFill>
                  <a:srgbClr val="B60000"/>
                </a:solidFill>
              </a:rPr>
              <a:t>Molecular Geometry</a:t>
            </a:r>
            <a:r>
              <a:rPr lang="en-US" sz="1200" dirty="0">
                <a:solidFill>
                  <a:srgbClr val="B60000"/>
                </a:solidFill>
              </a:rPr>
              <a:t> 9</a:t>
            </a:r>
          </a:p>
        </p:txBody>
      </p:sp>
      <p:sp>
        <p:nvSpPr>
          <p:cNvPr id="3" name="Content Placeholder 2"/>
          <p:cNvSpPr>
            <a:spLocks noGrp="1"/>
          </p:cNvSpPr>
          <p:nvPr>
            <p:ph idx="1"/>
          </p:nvPr>
        </p:nvSpPr>
        <p:spPr>
          <a:xfrm>
            <a:off x="228600" y="1143000"/>
            <a:ext cx="8686800" cy="457200"/>
          </a:xfrm>
        </p:spPr>
        <p:txBody>
          <a:bodyPr/>
          <a:lstStyle/>
          <a:p>
            <a:r>
              <a:rPr lang="en-US" dirty="0">
                <a:solidFill>
                  <a:srgbClr val="376092"/>
                </a:solidFill>
              </a:rPr>
              <a:t>Electron-Domain Geometry and Molecular Geometry</a:t>
            </a:r>
          </a:p>
        </p:txBody>
      </p:sp>
      <p:pic>
        <p:nvPicPr>
          <p:cNvPr id="7" name="Picture 3" descr="Electron-domain geometry and molecular geometry are shown with examples."/>
          <p:cNvPicPr>
            <a:picLocks noGrp="1" noChangeAspect="1" noChangeArrowheads="1"/>
          </p:cNvPicPr>
          <p:nvPr>
            <p:ph idx="10"/>
          </p:nvPr>
        </p:nvPicPr>
        <p:blipFill>
          <a:blip r:embed="rId2" cstate="print">
            <a:extLst>
              <a:ext uri="{28A0092B-C50C-407E-A947-70E740481C1C}">
                <a14:useLocalDpi xmlns:a14="http://schemas.microsoft.com/office/drawing/2010/main" val="0"/>
              </a:ext>
            </a:extLst>
          </a:blip>
          <a:stretch>
            <a:fillRect/>
          </a:stretch>
        </p:blipFill>
        <p:spPr bwMode="auto">
          <a:xfrm>
            <a:off x="535574" y="1813560"/>
            <a:ext cx="8072852" cy="4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a:spLocks noGrp="1"/>
          </p:cNvSpPr>
          <p:nvPr>
            <p:ph type="body" sz="quarter" idx="21"/>
          </p:nvPr>
        </p:nvSpPr>
        <p:spPr/>
        <p:txBody>
          <a:bodyPr/>
          <a:lstStyle/>
          <a:p>
            <a:pPr lvl="0"/>
            <a:r>
              <a:rPr lang="en-US" dirty="0">
                <a:solidFill>
                  <a:prstClr val="white"/>
                </a:solidFill>
                <a:hlinkClick r:id="" action="ppaction://noaction"/>
              </a:rPr>
              <a:t>Access the text alternative for these images</a:t>
            </a:r>
            <a:endParaRPr lang="en-US" dirty="0">
              <a:solidFill>
                <a:prstClr val="white"/>
              </a:solidFill>
            </a:endParaRPr>
          </a:p>
        </p:txBody>
      </p:sp>
    </p:spTree>
    <p:extLst>
      <p:ext uri="{BB962C8B-B14F-4D97-AF65-F5344CB8AC3E}">
        <p14:creationId xmlns:p14="http://schemas.microsoft.com/office/powerpoint/2010/main" val="690095294"/>
      </p:ext>
    </p:extLst>
  </p:cSld>
  <p:clrMapOvr>
    <a:masterClrMapping/>
  </p:clrMapOvr>
</p:sld>
</file>

<file path=ppt/theme/theme1.xml><?xml version="1.0" encoding="utf-8"?>
<a:theme xmlns:a="http://schemas.openxmlformats.org/drawingml/2006/main" name="FIRST, BREAK, LAST slides ">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FIRST, BREAK, LAST slide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in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d bar footer BODY/MAIN CONTENT">
  <a:themeElements>
    <a:clrScheme name="Custom 119">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214E91"/>
      </a:hlink>
      <a:folHlink>
        <a:srgbClr val="214E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LAIN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D FOOTER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UE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lain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Red Bar Footer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MHHE_Accessible_PPT_Template-v4</Template>
  <TotalTime>3550</TotalTime>
  <Words>2089</Words>
  <Application>Microsoft Office PowerPoint</Application>
  <PresentationFormat>On-screen Show (4:3)</PresentationFormat>
  <Paragraphs>240</Paragraphs>
  <Slides>66</Slides>
  <Notes>1</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66</vt:i4>
      </vt:variant>
    </vt:vector>
  </HeadingPairs>
  <TitlesOfParts>
    <vt:vector size="83" baseType="lpstr">
      <vt:lpstr>Arial</vt:lpstr>
      <vt:lpstr>ArumSans Bd</vt:lpstr>
      <vt:lpstr>ArumSans Bold</vt:lpstr>
      <vt:lpstr>ArumSans Regular</vt:lpstr>
      <vt:lpstr>Calibri</vt:lpstr>
      <vt:lpstr>Cambria Math</vt:lpstr>
      <vt:lpstr>Symbol</vt:lpstr>
      <vt:lpstr>Vectipede Rg</vt:lpstr>
      <vt:lpstr>FIRST, BREAK, LAST slides </vt:lpstr>
      <vt:lpstr>Alternate FIRST, BREAK, LAST slides</vt:lpstr>
      <vt:lpstr>Plain BODY/MAIN CONTENT</vt:lpstr>
      <vt:lpstr>Red bar footer BODY/MAIN CONTENT</vt:lpstr>
      <vt:lpstr>PLAIN Section Divider, Quotes, Callouts</vt:lpstr>
      <vt:lpstr>RED FOOTER Section Divider, Quotes, Callouts</vt:lpstr>
      <vt:lpstr>BLUE Section Divider, Quotes, Callouts</vt:lpstr>
      <vt:lpstr>Plain_APPENDIX</vt:lpstr>
      <vt:lpstr>Red Bar Footer_APPENDIX</vt:lpstr>
      <vt:lpstr>Chemistry</vt:lpstr>
      <vt:lpstr>9.1 Molecular Geometry 2</vt:lpstr>
      <vt:lpstr>9.1 Molecular Geometry 3</vt:lpstr>
      <vt:lpstr>9.1 Molecular Geometry 4</vt:lpstr>
      <vt:lpstr>9.1 Molecular Geometry 5</vt:lpstr>
      <vt:lpstr>9.1 Molecular Geometry 6</vt:lpstr>
      <vt:lpstr>9.1 Molecular Geometry 7</vt:lpstr>
      <vt:lpstr>9.1 Molecular Geometry 8</vt:lpstr>
      <vt:lpstr>9.1 Molecular Geometry 9</vt:lpstr>
      <vt:lpstr>9.1 Molecular Geometry 10</vt:lpstr>
      <vt:lpstr>9.1 Molecular Geometry 11</vt:lpstr>
      <vt:lpstr>9.1 Molecular Geometry 12</vt:lpstr>
      <vt:lpstr>9.1 Molecular Geometry 14</vt:lpstr>
      <vt:lpstr>SAMPLE PROBLEM  9.2</vt:lpstr>
      <vt:lpstr>SAMPLE PROBLEM  9.2  Solution</vt:lpstr>
      <vt:lpstr>9.2 Molecular Geometry and Polarity 1</vt:lpstr>
      <vt:lpstr>9.2 Molecular Geometry and Polarity 2</vt:lpstr>
      <vt:lpstr>9.2 Molecular Geometry and Polarity 4</vt:lpstr>
      <vt:lpstr>9.3 Valence Bond Theory 9</vt:lpstr>
      <vt:lpstr>SAMPLE PROBLEM  9.3  Setup</vt:lpstr>
      <vt:lpstr>SAMPLE PROBLEM  9.3  Solution</vt:lpstr>
      <vt:lpstr>9.4 Hybridization of Atomic Orbitals</vt:lpstr>
      <vt:lpstr>9.4 Hybridization of Atomic Orbitals 1</vt:lpstr>
      <vt:lpstr>9.4 Hybridization of Atomic Orbitals 2</vt:lpstr>
      <vt:lpstr>9.4 Hybridization of Atomic Orbitals 3</vt:lpstr>
      <vt:lpstr>9.4 Hybridization of Atomic Orbitals 4</vt:lpstr>
      <vt:lpstr>9.4 Hybridization of Atomic Orbitals 5</vt:lpstr>
      <vt:lpstr>9.4 Hybridization of Atomic Orbitals 6</vt:lpstr>
      <vt:lpstr>9.4 Hybridization of Atomic Orbitals 7</vt:lpstr>
      <vt:lpstr>9.4 Hybridization of Atomic Orbitals 8</vt:lpstr>
      <vt:lpstr>SAMPLE PROBLEM  9.4  Setup </vt:lpstr>
      <vt:lpstr>SAMPLE PROBLEM  9.4  Solution</vt:lpstr>
      <vt:lpstr>9.5 Hybridization in Molecules Containing Multiple Bonds 1</vt:lpstr>
      <vt:lpstr>9.5 Hybridization in Molecules Containing Multiple Bonds 2</vt:lpstr>
      <vt:lpstr>9.5 Hybridization in Molecules Containing Multiple Bonds 3</vt:lpstr>
      <vt:lpstr>SAMPLE PROBLEM  9.5  Setup</vt:lpstr>
      <vt:lpstr>SAMPLE PROBLEM  9.5   Solution</vt:lpstr>
      <vt:lpstr>9.5 Hybridization in Molecules Containing Multiple Bonds 4</vt:lpstr>
      <vt:lpstr>9.5 Hybridization in Molecules Containing Multiple Bonds 5</vt:lpstr>
      <vt:lpstr>9.5 Hybridization in Molecules Containing Multiple Bonds 6</vt:lpstr>
      <vt:lpstr>9.5 Hybridization in Molecules Containing Multiple Bonds 7</vt:lpstr>
      <vt:lpstr>SAMPLE PROBLEM  9.6  Setup</vt:lpstr>
      <vt:lpstr>SAMPLE PROBLEM  9.6  Solution 1</vt:lpstr>
      <vt:lpstr>SAMPLE PROBLEM  9.6  Solution 2</vt:lpstr>
      <vt:lpstr>9.6 Molecular Orbital Theory 1</vt:lpstr>
      <vt:lpstr>9.6 Molecular Orbital Theory 2</vt:lpstr>
      <vt:lpstr>9.6 Molecular Orbital Theory 3</vt:lpstr>
      <vt:lpstr>9.6 Molecular Orbital Theory 4</vt:lpstr>
      <vt:lpstr>9.6 Molecular Orbital Theory 7</vt:lpstr>
      <vt:lpstr>9.6 Molecular Orbital Theory 8</vt:lpstr>
      <vt:lpstr>9.6 Molecular Orbital Theory 9</vt:lpstr>
      <vt:lpstr>9.6 Molecular Orbital Theory 10</vt:lpstr>
      <vt:lpstr>9.6 Molecular Orbital Theory 16</vt:lpstr>
      <vt:lpstr>9.6 Molecular Orbital Theory 17</vt:lpstr>
      <vt:lpstr>9.6 Molecular Orbital Theory 18</vt:lpstr>
      <vt:lpstr>9.6 Molecular Orbital Theory 19</vt:lpstr>
      <vt:lpstr>9.7 Bonding Theories and Descriptions of Molecules with Delocalized Bonding 1</vt:lpstr>
      <vt:lpstr>9.7 Bonding Theories and Descriptions of Molecules with Delocalized Bonding 2</vt:lpstr>
      <vt:lpstr>9.7 Bonding Theories and Descriptions of Molecules with Delocalized Bonding 3</vt:lpstr>
      <vt:lpstr>9.7 Bonding Theories and Descriptions of Molecules with Delocalized Bonding 4</vt:lpstr>
      <vt:lpstr>9.7 Bonding Theories and Descriptions of Molecules with Delocalized Bonding 5</vt:lpstr>
      <vt:lpstr>9.7 Bonding Theories and Descriptions of Molecules with Delocalized Bonding 7</vt:lpstr>
      <vt:lpstr>SAMPLE PROBLEM  9.8</vt:lpstr>
      <vt:lpstr>SAMPLE PROBLEM  9.8  Setup</vt:lpstr>
      <vt:lpstr>SAMPLE PROBLEM  9.8  Solution 1</vt:lpstr>
      <vt:lpstr>SAMPLE PROBLEM  9.8  Solution 2</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With 1 of These Slides</dc:title>
  <dc:creator>Hahn, Sandra</dc:creator>
  <cp:lastModifiedBy>Terrence P. Sherlock</cp:lastModifiedBy>
  <cp:revision>948</cp:revision>
  <dcterms:created xsi:type="dcterms:W3CDTF">2017-12-05T17:18:18Z</dcterms:created>
  <dcterms:modified xsi:type="dcterms:W3CDTF">2019-07-26T21:42:44Z</dcterms:modified>
</cp:coreProperties>
</file>