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66"/>
  </p:notesMasterIdLst>
  <p:handoutMasterIdLst>
    <p:handoutMasterId r:id="rId67"/>
  </p:handoutMasterIdLst>
  <p:sldIdLst>
    <p:sldId id="273" r:id="rId10"/>
    <p:sldId id="452" r:id="rId11"/>
    <p:sldId id="494" r:id="rId12"/>
    <p:sldId id="325" r:id="rId13"/>
    <p:sldId id="496" r:id="rId14"/>
    <p:sldId id="497" r:id="rId15"/>
    <p:sldId id="498" r:id="rId16"/>
    <p:sldId id="326" r:id="rId17"/>
    <p:sldId id="408" r:id="rId18"/>
    <p:sldId id="407" r:id="rId19"/>
    <p:sldId id="340" r:id="rId20"/>
    <p:sldId id="332" r:id="rId21"/>
    <p:sldId id="502" r:id="rId22"/>
    <p:sldId id="503" r:id="rId23"/>
    <p:sldId id="346" r:id="rId24"/>
    <p:sldId id="347" r:id="rId25"/>
    <p:sldId id="419" r:id="rId26"/>
    <p:sldId id="504" r:id="rId27"/>
    <p:sldId id="505" r:id="rId28"/>
    <p:sldId id="420" r:id="rId29"/>
    <p:sldId id="359" r:id="rId30"/>
    <p:sldId id="360" r:id="rId31"/>
    <p:sldId id="367" r:id="rId32"/>
    <p:sldId id="368" r:id="rId33"/>
    <p:sldId id="423" r:id="rId34"/>
    <p:sldId id="374" r:id="rId35"/>
    <p:sldId id="375" r:id="rId36"/>
    <p:sldId id="508" r:id="rId37"/>
    <p:sldId id="509" r:id="rId38"/>
    <p:sldId id="510" r:id="rId39"/>
    <p:sldId id="511" r:id="rId40"/>
    <p:sldId id="512" r:id="rId41"/>
    <p:sldId id="513" r:id="rId42"/>
    <p:sldId id="514" r:id="rId43"/>
    <p:sldId id="515" r:id="rId44"/>
    <p:sldId id="516" r:id="rId45"/>
    <p:sldId id="517" r:id="rId46"/>
    <p:sldId id="518" r:id="rId47"/>
    <p:sldId id="398" r:id="rId48"/>
    <p:sldId id="435" r:id="rId49"/>
    <p:sldId id="519" r:id="rId50"/>
    <p:sldId id="520" r:id="rId51"/>
    <p:sldId id="521" r:id="rId52"/>
    <p:sldId id="522" r:id="rId53"/>
    <p:sldId id="524" r:id="rId54"/>
    <p:sldId id="523" r:id="rId55"/>
    <p:sldId id="525" r:id="rId56"/>
    <p:sldId id="526" r:id="rId57"/>
    <p:sldId id="527" r:id="rId58"/>
    <p:sldId id="436" r:id="rId59"/>
    <p:sldId id="437" r:id="rId60"/>
    <p:sldId id="528" r:id="rId61"/>
    <p:sldId id="529" r:id="rId62"/>
    <p:sldId id="530" r:id="rId63"/>
    <p:sldId id="531" r:id="rId64"/>
    <p:sldId id="53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4662D401-0641-41B3-B687-DDF7A58DCDF3}">
          <p14:sldIdLst>
            <p14:sldId id="273"/>
            <p14:sldId id="452"/>
            <p14:sldId id="494"/>
            <p14:sldId id="325"/>
            <p14:sldId id="496"/>
            <p14:sldId id="497"/>
            <p14:sldId id="498"/>
            <p14:sldId id="326"/>
            <p14:sldId id="408"/>
            <p14:sldId id="407"/>
            <p14:sldId id="340"/>
            <p14:sldId id="332"/>
            <p14:sldId id="502"/>
            <p14:sldId id="503"/>
            <p14:sldId id="346"/>
            <p14:sldId id="347"/>
            <p14:sldId id="419"/>
            <p14:sldId id="504"/>
            <p14:sldId id="505"/>
            <p14:sldId id="420"/>
            <p14:sldId id="359"/>
            <p14:sldId id="360"/>
            <p14:sldId id="367"/>
            <p14:sldId id="368"/>
            <p14:sldId id="423"/>
            <p14:sldId id="374"/>
            <p14:sldId id="375"/>
            <p14:sldId id="508"/>
            <p14:sldId id="509"/>
            <p14:sldId id="510"/>
            <p14:sldId id="511"/>
            <p14:sldId id="512"/>
            <p14:sldId id="513"/>
            <p14:sldId id="514"/>
            <p14:sldId id="515"/>
            <p14:sldId id="516"/>
            <p14:sldId id="517"/>
            <p14:sldId id="518"/>
            <p14:sldId id="398"/>
            <p14:sldId id="435"/>
            <p14:sldId id="519"/>
            <p14:sldId id="520"/>
            <p14:sldId id="521"/>
            <p14:sldId id="522"/>
            <p14:sldId id="524"/>
            <p14:sldId id="523"/>
            <p14:sldId id="525"/>
            <p14:sldId id="526"/>
            <p14:sldId id="527"/>
            <p14:sldId id="436"/>
            <p14:sldId id="437"/>
            <p14:sldId id="528"/>
            <p14:sldId id="529"/>
            <p14:sldId id="530"/>
            <p14:sldId id="531"/>
            <p14:sldId id="532"/>
          </p14:sldIdLst>
        </p14:section>
        <p14:section name="Appendix: Image Descriptions for Unsighted Students" id="{F75E8F0D-AAAB-4B6C-99D8-3CF9558F195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F74A7"/>
    <a:srgbClr val="43638E"/>
    <a:srgbClr val="B60000"/>
    <a:srgbClr val="F3F3F5"/>
    <a:srgbClr val="E2D5EA"/>
    <a:srgbClr val="C6E3FA"/>
    <a:srgbClr val="FFF799"/>
    <a:srgbClr val="F3F3F4"/>
    <a:srgbClr val="E2E3E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68" autoAdjust="0"/>
    <p:restoredTop sz="95706" autoAdjust="0"/>
  </p:normalViewPr>
  <p:slideViewPr>
    <p:cSldViewPr>
      <p:cViewPr varScale="1">
        <p:scale>
          <a:sx n="86" d="100"/>
          <a:sy n="86" d="100"/>
        </p:scale>
        <p:origin x="1267" y="58"/>
      </p:cViewPr>
      <p:guideLst>
        <p:guide orient="horz" pos="3408"/>
        <p:guide orient="horz" pos="3600"/>
        <p:guide orient="horz" pos="912"/>
        <p:guide orient="horz" pos="3360"/>
        <p:guide pos="5616"/>
        <p:guide pos="4320"/>
      </p:guideLst>
    </p:cSldViewPr>
  </p:slideViewPr>
  <p:outlineViewPr>
    <p:cViewPr>
      <p:scale>
        <a:sx n="33" d="100"/>
        <a:sy n="33" d="100"/>
      </p:scale>
      <p:origin x="0" y="-1500"/>
    </p:cViewPr>
  </p:outlineViewPr>
  <p:notesTextViewPr>
    <p:cViewPr>
      <p:scale>
        <a:sx n="100" d="100"/>
        <a:sy n="100" d="100"/>
      </p:scale>
      <p:origin x="0" y="0"/>
    </p:cViewPr>
  </p:notesTextViewPr>
  <p:sorterViewPr>
    <p:cViewPr>
      <p:scale>
        <a:sx n="150" d="100"/>
        <a:sy n="150" d="100"/>
      </p:scale>
      <p:origin x="0" y="-33173"/>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7/26/2019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7/26/2019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grpSp>
        <p:nvGrpSpPr>
          <p:cNvPr id="7" name="Group 6"/>
          <p:cNvGrpSpPr/>
          <p:nvPr userDrawn="1"/>
        </p:nvGrpSpPr>
        <p:grpSpPr>
          <a:xfrm>
            <a:off x="0" y="0"/>
            <a:ext cx="2146742" cy="1143000"/>
            <a:chOff x="0" y="0"/>
            <a:chExt cx="2146742" cy="1143000"/>
          </a:xfrm>
        </p:grpSpPr>
        <p:sp>
          <p:nvSpPr>
            <p:cNvPr id="10" name="Rectangle 9"/>
            <p:cNvSpPr/>
            <p:nvPr/>
          </p:nvSpPr>
          <p:spPr>
            <a:xfrm>
              <a:off x="0" y="0"/>
              <a:ext cx="354518" cy="1143000"/>
            </a:xfrm>
            <a:prstGeom prst="rect">
              <a:avLst/>
            </a:prstGeom>
            <a:solidFill>
              <a:srgbClr val="4F7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25918" y="152400"/>
              <a:ext cx="2020824" cy="846385"/>
              <a:chOff x="265176" y="405825"/>
              <a:chExt cx="2020824" cy="846385"/>
            </a:xfrm>
            <a:effectLst>
              <a:outerShdw blurRad="50800" dist="88900" dir="2700000" algn="tl" rotWithShape="0">
                <a:prstClr val="black">
                  <a:alpha val="23000"/>
                </a:prstClr>
              </a:outerShdw>
            </a:effectLst>
          </p:grpSpPr>
          <p:sp>
            <p:nvSpPr>
              <p:cNvPr id="12" name="Rectangle 11"/>
              <p:cNvSpPr/>
              <p:nvPr userDrawn="1"/>
            </p:nvSpPr>
            <p:spPr>
              <a:xfrm>
                <a:off x="266700" y="405825"/>
                <a:ext cx="2019300" cy="584775"/>
              </a:xfrm>
              <a:prstGeom prst="rect">
                <a:avLst/>
              </a:prstGeom>
              <a:solidFill>
                <a:srgbClr val="CE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userDrawn="1"/>
            </p:nvSpPr>
            <p:spPr>
              <a:xfrm flipH="1" flipV="1">
                <a:off x="265176" y="990600"/>
                <a:ext cx="228600" cy="261610"/>
              </a:xfrm>
              <a:prstGeom prst="rtTriangle">
                <a:avLst/>
              </a:prstGeom>
              <a:solidFill>
                <a:srgbClr val="91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Slide Title"/>
          <p:cNvSpPr>
            <a:spLocks noGrp="1"/>
          </p:cNvSpPr>
          <p:nvPr>
            <p:ph type="title" hasCustomPrompt="1"/>
          </p:nvPr>
        </p:nvSpPr>
        <p:spPr>
          <a:xfrm>
            <a:off x="57150" y="212725"/>
            <a:ext cx="2926080" cy="457200"/>
          </a:xfrm>
          <a:prstGeom prst="rect">
            <a:avLst/>
          </a:prstGeom>
        </p:spPr>
        <p:txBody>
          <a:bodyPr anchor="ctr"/>
          <a:lstStyle>
            <a:lvl1pPr marL="0" indent="0" algn="l">
              <a:lnSpc>
                <a:spcPct val="90000"/>
              </a:lnSpc>
              <a:buFont typeface="Arial" panose="020B0604020202020204" pitchFamily="34" charset="0"/>
              <a:buNone/>
              <a:defRPr sz="3200" b="0">
                <a:solidFill>
                  <a:schemeClr val="bg1"/>
                </a:solidFill>
                <a:latin typeface="Arial" panose="020B0604020202020204" pitchFamily="34" charset="0"/>
                <a:cs typeface="Arial" panose="020B0604020202020204" pitchFamily="34" charset="0"/>
              </a:defRPr>
            </a:lvl1pPr>
          </a:lstStyle>
          <a:p>
            <a:r>
              <a:rPr lang="en-US" dirty="0"/>
              <a:t>CHAPTER  </a:t>
            </a:r>
          </a:p>
        </p:txBody>
      </p:sp>
      <p:sp>
        <p:nvSpPr>
          <p:cNvPr id="3" name="Content Placeholder 1"/>
          <p:cNvSpPr>
            <a:spLocks noGrp="1"/>
          </p:cNvSpPr>
          <p:nvPr>
            <p:ph idx="1" hasCustomPrompt="1"/>
          </p:nvPr>
        </p:nvSpPr>
        <p:spPr>
          <a:xfrm>
            <a:off x="3230880" y="0"/>
            <a:ext cx="5852160" cy="11430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quarter" idx="10"/>
          </p:nvPr>
        </p:nvSpPr>
        <p:spPr>
          <a:xfrm>
            <a:off x="457200" y="1828800"/>
            <a:ext cx="8229600" cy="4648200"/>
          </a:xfrm>
          <a:prstGeom prst="rect">
            <a:avLst/>
          </a:prstGeom>
        </p:spPr>
        <p:txBody>
          <a:bodyPr/>
          <a:lstStyle>
            <a:lvl1pPr marL="0" indent="0">
              <a:buNone/>
              <a:defRPr/>
            </a:lvl1pPr>
          </a:lstStyle>
          <a:p>
            <a:pPr lvl="0"/>
            <a:r>
              <a:rPr lang="en-US" dirty="0"/>
              <a:t>Edit Master text styles</a:t>
            </a:r>
          </a:p>
        </p:txBody>
      </p:sp>
    </p:spTree>
    <p:extLst>
      <p:ext uri="{BB962C8B-B14F-4D97-AF65-F5344CB8AC3E}">
        <p14:creationId xmlns:p14="http://schemas.microsoft.com/office/powerpoint/2010/main" val="3940389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228600" y="2133600"/>
            <a:ext cx="8686800" cy="2286000"/>
          </a:xfrm>
          <a:prstGeom prst="rect">
            <a:avLst/>
          </a:prstGeom>
        </p:spPr>
        <p:txBody>
          <a:bodyPr anchor="ctr"/>
          <a:lstStyle>
            <a:lvl1pPr marL="0" indent="0" algn="ctr">
              <a:lnSpc>
                <a:spcPct val="100000"/>
              </a:lnSpc>
              <a:buFont typeface="Arial" panose="020B0604020202020204" pitchFamily="34" charset="0"/>
              <a:buNone/>
              <a:defRPr sz="4800" b="1">
                <a:solidFill>
                  <a:srgbClr val="B60000"/>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9044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2120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391668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4116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4206240" cy="5135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4709160" y="1143000"/>
            <a:ext cx="4206240" cy="5135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05344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305562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484632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39949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258064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389636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521208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698687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2145792"/>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3026664"/>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3907536"/>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4788408"/>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228600" y="566928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375431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192024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25755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323088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38862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228600" y="454152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5"/>
          </p:nvPr>
        </p:nvSpPr>
        <p:spPr>
          <a:xfrm>
            <a:off x="228600" y="519684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16"/>
          </p:nvPr>
        </p:nvSpPr>
        <p:spPr>
          <a:xfrm>
            <a:off x="228600" y="58521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6"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9276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4709160" y="114300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2145792"/>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4709160" y="2145792"/>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3026664"/>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4709160" y="3026664"/>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5"/>
          </p:nvPr>
        </p:nvSpPr>
        <p:spPr>
          <a:xfrm>
            <a:off x="228600" y="3907536"/>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16"/>
          </p:nvPr>
        </p:nvSpPr>
        <p:spPr>
          <a:xfrm>
            <a:off x="4709160" y="3907536"/>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17"/>
          </p:nvPr>
        </p:nvSpPr>
        <p:spPr>
          <a:xfrm>
            <a:off x="228600" y="4788408"/>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18"/>
          </p:nvPr>
        </p:nvSpPr>
        <p:spPr>
          <a:xfrm>
            <a:off x="4709160" y="4788408"/>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19"/>
          </p:nvPr>
        </p:nvSpPr>
        <p:spPr>
          <a:xfrm>
            <a:off x="228600" y="566928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0"/>
          </p:nvPr>
        </p:nvSpPr>
        <p:spPr>
          <a:xfrm>
            <a:off x="4709160" y="566928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2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162743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rgbClr val="B60000"/>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212080"/>
          </a:xfrm>
          <a:prstGeom prst="rect">
            <a:avLst/>
          </a:prstGeom>
        </p:spPr>
        <p:txBody>
          <a:bodyPr/>
          <a:lstStyle>
            <a:lvl1pPr marL="0" indent="0">
              <a:spcBef>
                <a:spcPts val="6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6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2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2447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5303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00477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38862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000344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258064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389636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521208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65384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1990791"/>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2914782"/>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3838773"/>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5" name="Content Placeholder 1"/>
          <p:cNvSpPr>
            <a:spLocks noGrp="1"/>
          </p:cNvSpPr>
          <p:nvPr>
            <p:ph idx="23"/>
          </p:nvPr>
        </p:nvSpPr>
        <p:spPr>
          <a:xfrm>
            <a:off x="228600" y="4762764"/>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24"/>
          </p:nvPr>
        </p:nvSpPr>
        <p:spPr>
          <a:xfrm>
            <a:off x="228600" y="5686753"/>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48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1463040" y="381000"/>
            <a:ext cx="6217920" cy="731520"/>
          </a:xfrm>
          <a:prstGeom prst="rect">
            <a:avLst/>
          </a:prstGeom>
        </p:spPr>
        <p:txBody>
          <a:bodyPr anchor="ctr" anchorCtr="0"/>
          <a:lstStyle>
            <a:lvl1pPr algn="ctr">
              <a:spcBef>
                <a:spcPts val="480"/>
              </a:spcBef>
              <a:defRPr sz="3200" b="0" i="1" cap="none">
                <a:solidFill>
                  <a:srgbClr val="37609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1"/>
          <p:cNvSpPr>
            <a:spLocks noGrp="1"/>
          </p:cNvSpPr>
          <p:nvPr>
            <p:ph type="body" idx="1"/>
          </p:nvPr>
        </p:nvSpPr>
        <p:spPr>
          <a:xfrm>
            <a:off x="1463040" y="1338072"/>
            <a:ext cx="6217920" cy="640080"/>
          </a:xfrm>
          <a:prstGeom prst="rect">
            <a:avLst/>
          </a:prstGeom>
        </p:spPr>
        <p:txBody>
          <a:bodyPr anchor="t" anchorCtr="0"/>
          <a:lstStyle>
            <a:lvl1pPr marL="0" indent="0" algn="ctr">
              <a:spcBef>
                <a:spcPts val="0"/>
              </a:spcBef>
              <a:buNone/>
              <a:defRPr sz="3200" b="1">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Text Placeholder 1"/>
          <p:cNvSpPr>
            <a:spLocks noGrp="1"/>
          </p:cNvSpPr>
          <p:nvPr>
            <p:ph type="body" idx="14"/>
          </p:nvPr>
        </p:nvSpPr>
        <p:spPr>
          <a:xfrm>
            <a:off x="1463040" y="2203704"/>
            <a:ext cx="6217920" cy="6400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9" name="Text Placeholder 1"/>
          <p:cNvSpPr>
            <a:spLocks noGrp="1"/>
          </p:cNvSpPr>
          <p:nvPr>
            <p:ph type="body" idx="15"/>
          </p:nvPr>
        </p:nvSpPr>
        <p:spPr>
          <a:xfrm>
            <a:off x="1463040" y="3069336"/>
            <a:ext cx="6217920" cy="640080"/>
          </a:xfrm>
          <a:prstGeom prst="rect">
            <a:avLst/>
          </a:prstGeom>
        </p:spPr>
        <p:txBody>
          <a:bodyPr anchor="t" anchorCtr="0"/>
          <a:lstStyle>
            <a:lvl1pPr marL="0" indent="0" algn="ctr">
              <a:spcBef>
                <a:spcPts val="0"/>
              </a:spcBef>
              <a:buNone/>
              <a:defRPr sz="3200" b="1">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0" name="Text Placeholder 1"/>
          <p:cNvSpPr>
            <a:spLocks noGrp="1"/>
          </p:cNvSpPr>
          <p:nvPr>
            <p:ph type="body" idx="16"/>
          </p:nvPr>
        </p:nvSpPr>
        <p:spPr>
          <a:xfrm>
            <a:off x="1463040" y="3934968"/>
            <a:ext cx="6217920" cy="6400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1" name="Text Placeholder 1"/>
          <p:cNvSpPr>
            <a:spLocks noGrp="1"/>
          </p:cNvSpPr>
          <p:nvPr>
            <p:ph type="body" idx="17"/>
          </p:nvPr>
        </p:nvSpPr>
        <p:spPr>
          <a:xfrm>
            <a:off x="1463040" y="4800600"/>
            <a:ext cx="6217920" cy="10972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Text Placeholder 4"/>
          <p:cNvSpPr>
            <a:spLocks noGrp="1"/>
          </p:cNvSpPr>
          <p:nvPr>
            <p:ph type="body" sz="quarter" idx="18"/>
          </p:nvPr>
        </p:nvSpPr>
        <p:spPr>
          <a:xfrm>
            <a:off x="0" y="6758940"/>
            <a:ext cx="9144000" cy="91440"/>
          </a:xfrm>
          <a:prstGeom prst="rect">
            <a:avLst/>
          </a:prstGeom>
        </p:spPr>
        <p:txBody>
          <a:bodyPr lIns="45720" rIns="45720" anchor="ctr" anchorCtr="0"/>
          <a:lstStyle>
            <a:lvl1pPr algn="l">
              <a:defRPr sz="800">
                <a:solidFill>
                  <a:srgbClr val="6A6A6A"/>
                </a:solidFill>
              </a:defRPr>
            </a:lvl1pPr>
          </a:lstStyle>
          <a:p>
            <a:pPr lvl="0"/>
            <a:r>
              <a:rPr lang="en-US" dirty="0"/>
              <a:t>Edit Master text styles</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4.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6" name="TextBox 5"/>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81" r:id="rId2"/>
    <p:sldLayoutId id="2147483951" r:id="rId3"/>
    <p:sldLayoutId id="2147483972" r:id="rId4"/>
    <p:sldLayoutId id="2147483978" r:id="rId5"/>
    <p:sldLayoutId id="2147483973" r:id="rId6"/>
    <p:sldLayoutId id="2147483977" r:id="rId7"/>
    <p:sldLayoutId id="2147483974" r:id="rId8"/>
    <p:sldLayoutId id="2147483975" r:id="rId9"/>
    <p:sldLayoutId id="2147483976" r:id="rId10"/>
    <p:sldLayoutId id="2147483982" r:id="rId11"/>
    <p:sldLayoutId id="2147483971" r:id="rId12"/>
    <p:sldLayoutId id="2147483979" r:id="rId13"/>
    <p:sldLayoutId id="2147483980" r:id="rId14"/>
    <p:sldLayoutId id="2147483983" r:id="rId15"/>
    <p:sldLayoutId id="2147483953" r:id="rId16"/>
    <p:sldLayoutId id="2147483954" r:id="rId17"/>
    <p:sldLayoutId id="2147483955" r:id="rId18"/>
    <p:sldLayoutId id="2147483956" r:id="rId19"/>
    <p:sldLayoutId id="2147483957" r:id="rId20"/>
    <p:sldLayoutId id="2147483958" r:id="rId21"/>
    <p:sldLayoutId id="2147483959"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7.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8.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6.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6.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7.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7.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7.xml"/><Relationship Id="rId1" Type="http://schemas.openxmlformats.org/officeDocument/2006/relationships/vmlDrawing" Target="../drawings/vmlDrawing9.v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7.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7.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0.xml"/><Relationship Id="rId1" Type="http://schemas.openxmlformats.org/officeDocument/2006/relationships/vmlDrawing" Target="../drawings/vmlDrawing12.vml"/><Relationship Id="rId6" Type="http://schemas.openxmlformats.org/officeDocument/2006/relationships/image" Target="../media/image25.jpg"/><Relationship Id="rId5" Type="http://schemas.openxmlformats.org/officeDocument/2006/relationships/image" Target="../media/image23.w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8.xml"/><Relationship Id="rId1" Type="http://schemas.openxmlformats.org/officeDocument/2006/relationships/vmlDrawing" Target="../drawings/vmlDrawing13.vml"/><Relationship Id="rId5" Type="http://schemas.openxmlformats.org/officeDocument/2006/relationships/image" Target="../media/image26.w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7.xml"/><Relationship Id="rId1" Type="http://schemas.openxmlformats.org/officeDocument/2006/relationships/vmlDrawing" Target="../drawings/vmlDrawing14.v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8.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8.bin"/><Relationship Id="rId7" Type="http://schemas.openxmlformats.org/officeDocument/2006/relationships/image" Target="../media/image39.png"/><Relationship Id="rId2" Type="http://schemas.openxmlformats.org/officeDocument/2006/relationships/slideLayout" Target="../slideLayouts/slideLayout38.xml"/><Relationship Id="rId1" Type="http://schemas.openxmlformats.org/officeDocument/2006/relationships/vmlDrawing" Target="../drawings/vmlDrawing16.vml"/><Relationship Id="rId6" Type="http://schemas.openxmlformats.org/officeDocument/2006/relationships/image" Target="../media/image31.wmf"/><Relationship Id="rId5" Type="http://schemas.openxmlformats.org/officeDocument/2006/relationships/oleObject" Target="../embeddings/oleObject19.bin"/><Relationship Id="rId10" Type="http://schemas.openxmlformats.org/officeDocument/2006/relationships/image" Target="../media/image40.png"/><Relationship Id="rId4" Type="http://schemas.openxmlformats.org/officeDocument/2006/relationships/image" Target="../media/image30.wmf"/><Relationship Id="rId9" Type="http://schemas.openxmlformats.org/officeDocument/2006/relationships/image" Target="../media/image3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7.xml"/><Relationship Id="rId1" Type="http://schemas.openxmlformats.org/officeDocument/2006/relationships/vmlDrawing" Target="../drawings/vmlDrawing17.vml"/><Relationship Id="rId4" Type="http://schemas.openxmlformats.org/officeDocument/2006/relationships/image" Target="../media/image34.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7.xml"/><Relationship Id="rId1" Type="http://schemas.openxmlformats.org/officeDocument/2006/relationships/vmlDrawing" Target="../drawings/vmlDrawing18.vml"/><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7.xml"/><Relationship Id="rId1" Type="http://schemas.openxmlformats.org/officeDocument/2006/relationships/vmlDrawing" Target="../drawings/vmlDrawing19.vml"/><Relationship Id="rId4" Type="http://schemas.openxmlformats.org/officeDocument/2006/relationships/image" Target="../media/image3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6.xml"/><Relationship Id="rId1" Type="http://schemas.openxmlformats.org/officeDocument/2006/relationships/vmlDrawing" Target="../drawings/vmlDrawing20.vml"/><Relationship Id="rId4" Type="http://schemas.openxmlformats.org/officeDocument/2006/relationships/image" Target="../media/image3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6.xml"/><Relationship Id="rId1" Type="http://schemas.openxmlformats.org/officeDocument/2006/relationships/vmlDrawing" Target="../drawings/vmlDrawing21.vml"/><Relationship Id="rId4" Type="http://schemas.openxmlformats.org/officeDocument/2006/relationships/image" Target="../media/image3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Chemistry</a:t>
            </a:r>
          </a:p>
        </p:txBody>
      </p:sp>
      <p:sp>
        <p:nvSpPr>
          <p:cNvPr id="8" name="Text Placeholder 2"/>
          <p:cNvSpPr>
            <a:spLocks noGrp="1"/>
          </p:cNvSpPr>
          <p:nvPr>
            <p:ph type="body" idx="1"/>
          </p:nvPr>
        </p:nvSpPr>
        <p:spPr/>
        <p:txBody>
          <a:bodyPr/>
          <a:lstStyle/>
          <a:p>
            <a:r>
              <a:rPr lang="en-US" dirty="0"/>
              <a:t>Fifth Edition</a:t>
            </a:r>
          </a:p>
        </p:txBody>
      </p:sp>
      <p:sp>
        <p:nvSpPr>
          <p:cNvPr id="11" name="Text Placeholder 3"/>
          <p:cNvSpPr>
            <a:spLocks noGrp="1"/>
          </p:cNvSpPr>
          <p:nvPr>
            <p:ph type="body" idx="14"/>
          </p:nvPr>
        </p:nvSpPr>
        <p:spPr/>
        <p:txBody>
          <a:bodyPr/>
          <a:lstStyle/>
          <a:p>
            <a:r>
              <a:rPr lang="en-US" dirty="0"/>
              <a:t>Julia Burdge</a:t>
            </a:r>
          </a:p>
        </p:txBody>
      </p:sp>
      <p:sp>
        <p:nvSpPr>
          <p:cNvPr id="12" name="Text Placeholder 4"/>
          <p:cNvSpPr>
            <a:spLocks noGrp="1"/>
          </p:cNvSpPr>
          <p:nvPr>
            <p:ph type="body" idx="15"/>
          </p:nvPr>
        </p:nvSpPr>
        <p:spPr/>
        <p:txBody>
          <a:bodyPr/>
          <a:lstStyle/>
          <a:p>
            <a:r>
              <a:rPr lang="en-US" dirty="0"/>
              <a:t>Lecture PowerPoints</a:t>
            </a:r>
          </a:p>
        </p:txBody>
      </p:sp>
      <p:sp>
        <p:nvSpPr>
          <p:cNvPr id="13" name="Text Placeholder 5"/>
          <p:cNvSpPr>
            <a:spLocks noGrp="1"/>
          </p:cNvSpPr>
          <p:nvPr>
            <p:ph type="body" idx="16"/>
          </p:nvPr>
        </p:nvSpPr>
        <p:spPr/>
        <p:txBody>
          <a:bodyPr/>
          <a:lstStyle/>
          <a:p>
            <a:r>
              <a:rPr lang="en-US" dirty="0"/>
              <a:t>Chapter 13</a:t>
            </a:r>
          </a:p>
        </p:txBody>
      </p:sp>
      <p:sp>
        <p:nvSpPr>
          <p:cNvPr id="14" name="Text Placeholder 6"/>
          <p:cNvSpPr>
            <a:spLocks noGrp="1"/>
          </p:cNvSpPr>
          <p:nvPr>
            <p:ph type="body" idx="17"/>
          </p:nvPr>
        </p:nvSpPr>
        <p:spPr/>
        <p:txBody>
          <a:bodyPr/>
          <a:lstStyle/>
          <a:p>
            <a:r>
              <a:rPr lang="en-US" dirty="0"/>
              <a:t>Physical Properties of Solutions</a:t>
            </a:r>
          </a:p>
        </p:txBody>
      </p:sp>
      <p:sp>
        <p:nvSpPr>
          <p:cNvPr id="15" name="Text Placeholder 7"/>
          <p:cNvSpPr>
            <a:spLocks noGrp="1"/>
          </p:cNvSpPr>
          <p:nvPr>
            <p:ph type="body" sz="quarter" idx="18"/>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kern="0" dirty="0"/>
              <a:t>SAMPLE PROBLEM     </a:t>
            </a:r>
            <a:r>
              <a:rPr lang="en-US" dirty="0">
                <a:solidFill>
                  <a:schemeClr val="bg1"/>
                </a:solidFill>
              </a:rPr>
              <a:t>13.1      Solution</a:t>
            </a:r>
            <a:endParaRPr lang="en-US" sz="1200" dirty="0"/>
          </a:p>
        </p:txBody>
      </p:sp>
      <p:sp>
        <p:nvSpPr>
          <p:cNvPr id="5" name="Content Placeholder 2"/>
          <p:cNvSpPr>
            <a:spLocks noGrp="1"/>
          </p:cNvSpPr>
          <p:nvPr>
            <p:ph idx="1"/>
          </p:nvPr>
        </p:nvSpPr>
        <p:spPr>
          <a:xfrm>
            <a:off x="228600" y="1066800"/>
            <a:ext cx="8686800" cy="5334000"/>
          </a:xfrm>
        </p:spPr>
        <p:txBody>
          <a:bodyPr/>
          <a:lstStyle/>
          <a:p>
            <a:r>
              <a:rPr lang="en-US" b="1" dirty="0">
                <a:solidFill>
                  <a:srgbClr val="43638E"/>
                </a:solidFill>
              </a:rPr>
              <a:t>Solution</a:t>
            </a:r>
          </a:p>
          <a:p>
            <a:pPr marL="514350" indent="-514350">
              <a:buAutoNum type="alphaLcParenBoth"/>
            </a:pPr>
            <a:r>
              <a:rPr lang="en-US" dirty="0"/>
              <a:t>Bromine is more soluble in benzene.</a:t>
            </a:r>
          </a:p>
          <a:p>
            <a:pPr marL="514350" indent="-514350">
              <a:buAutoNum type="alphaLcParenBoth"/>
            </a:pPr>
            <a:r>
              <a:rPr lang="en-US" dirty="0"/>
              <a:t>Sodium iodide is more soluble in water.</a:t>
            </a:r>
          </a:p>
          <a:p>
            <a:pPr marL="514350" indent="-514350">
              <a:buAutoNum type="alphaLcParenBoth"/>
            </a:pPr>
            <a:r>
              <a:rPr lang="en-US" dirty="0"/>
              <a:t>Carbon tetrachloride is more soluble in benzene.</a:t>
            </a:r>
          </a:p>
          <a:p>
            <a:pPr marL="514350" indent="-514350">
              <a:buAutoNum type="alphaLcParenBoth"/>
            </a:pPr>
            <a:r>
              <a:rPr lang="en-US" dirty="0"/>
              <a:t>Formaldehyde is more soluble in water.</a:t>
            </a:r>
            <a:endParaRPr lang="en-US" dirty="0">
              <a:solidFill>
                <a:prstClr val="black"/>
              </a:solidFill>
            </a:endParaRPr>
          </a:p>
        </p:txBody>
      </p:sp>
    </p:spTree>
    <p:extLst>
      <p:ext uri="{BB962C8B-B14F-4D97-AF65-F5344CB8AC3E}">
        <p14:creationId xmlns:p14="http://schemas.microsoft.com/office/powerpoint/2010/main" val="218958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13.3</a:t>
            </a:r>
            <a:r>
              <a:rPr lang="en-US" spc="4100" dirty="0">
                <a:solidFill>
                  <a:srgbClr val="FFFFFF"/>
                </a:solidFill>
              </a:rPr>
              <a:t>	</a:t>
            </a:r>
            <a:r>
              <a:rPr lang="en-US" dirty="0">
                <a:solidFill>
                  <a:srgbClr val="B60000"/>
                </a:solidFill>
              </a:rPr>
              <a:t>Concentration Units</a:t>
            </a:r>
          </a:p>
        </p:txBody>
      </p:sp>
      <p:sp>
        <p:nvSpPr>
          <p:cNvPr id="3" name="Content Placeholder 2"/>
          <p:cNvSpPr>
            <a:spLocks noGrp="1"/>
          </p:cNvSpPr>
          <p:nvPr>
            <p:ph idx="1"/>
          </p:nvPr>
        </p:nvSpPr>
        <p:spPr/>
        <p:txBody>
          <a:bodyPr/>
          <a:lstStyle/>
          <a:p>
            <a:pPr algn="ctr">
              <a:spcAft>
                <a:spcPts val="1200"/>
              </a:spcAft>
            </a:pPr>
            <a:r>
              <a:rPr lang="en-GB" sz="3200" b="1" dirty="0">
                <a:solidFill>
                  <a:srgbClr val="4F74A7"/>
                </a:solidFill>
              </a:rPr>
              <a:t>Topics</a:t>
            </a:r>
          </a:p>
          <a:p>
            <a:pPr algn="ctr" fontAlgn="t">
              <a:spcBef>
                <a:spcPts val="0"/>
              </a:spcBef>
            </a:pPr>
            <a:r>
              <a:rPr lang="en-US" dirty="0"/>
              <a:t>Molality</a:t>
            </a:r>
          </a:p>
          <a:p>
            <a:pPr algn="ctr">
              <a:spcBef>
                <a:spcPts val="0"/>
              </a:spcBef>
            </a:pPr>
            <a:r>
              <a:rPr lang="en-US" dirty="0"/>
              <a:t>Percent by Mass</a:t>
            </a:r>
          </a:p>
          <a:p>
            <a:pPr algn="ctr">
              <a:spcBef>
                <a:spcPts val="0"/>
              </a:spcBef>
            </a:pPr>
            <a:r>
              <a:rPr lang="en-US" dirty="0"/>
              <a:t>Comparison of Concentration Units</a:t>
            </a:r>
          </a:p>
        </p:txBody>
      </p:sp>
    </p:spTree>
    <p:extLst>
      <p:ext uri="{BB962C8B-B14F-4D97-AF65-F5344CB8AC3E}">
        <p14:creationId xmlns:p14="http://schemas.microsoft.com/office/powerpoint/2010/main" val="2190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13.3</a:t>
            </a:r>
            <a:r>
              <a:rPr lang="en-US" spc="4100" dirty="0">
                <a:solidFill>
                  <a:srgbClr val="FFFFFF"/>
                </a:solidFill>
              </a:rPr>
              <a:t>	</a:t>
            </a:r>
            <a:r>
              <a:rPr lang="en-US" dirty="0">
                <a:solidFill>
                  <a:srgbClr val="B60000"/>
                </a:solidFill>
              </a:rPr>
              <a:t>Concentration Units</a:t>
            </a:r>
            <a:r>
              <a:rPr lang="en-US" sz="1200" dirty="0">
                <a:solidFill>
                  <a:srgbClr val="B60000"/>
                </a:solidFill>
              </a:rPr>
              <a:t> 1</a:t>
            </a:r>
          </a:p>
        </p:txBody>
      </p:sp>
      <p:sp>
        <p:nvSpPr>
          <p:cNvPr id="3" name="Content Placeholder 2"/>
          <p:cNvSpPr>
            <a:spLocks noGrp="1"/>
          </p:cNvSpPr>
          <p:nvPr>
            <p:ph idx="1"/>
          </p:nvPr>
        </p:nvSpPr>
        <p:spPr>
          <a:xfrm>
            <a:off x="228600" y="1143000"/>
            <a:ext cx="8763000" cy="533400"/>
          </a:xfrm>
        </p:spPr>
        <p:txBody>
          <a:bodyPr/>
          <a:lstStyle/>
          <a:p>
            <a:r>
              <a:rPr lang="en-US" dirty="0">
                <a:solidFill>
                  <a:srgbClr val="376092"/>
                </a:solidFill>
              </a:rPr>
              <a:t>Molarity and Mole Fraction</a:t>
            </a:r>
          </a:p>
        </p:txBody>
      </p:sp>
      <p:graphicFrame>
        <p:nvGraphicFramePr>
          <p:cNvPr id="6" name="Object 3"/>
          <p:cNvGraphicFramePr>
            <a:graphicFrameLocks noChangeAspect="1"/>
          </p:cNvGraphicFramePr>
          <p:nvPr>
            <p:extLst>
              <p:ext uri="{D42A27DB-BD31-4B8C-83A1-F6EECF244321}">
                <p14:modId xmlns:p14="http://schemas.microsoft.com/office/powerpoint/2010/main" val="3111335505"/>
              </p:ext>
            </p:extLst>
          </p:nvPr>
        </p:nvGraphicFramePr>
        <p:xfrm>
          <a:off x="1827997" y="2362200"/>
          <a:ext cx="5488006" cy="1005840"/>
        </p:xfrm>
        <a:graphic>
          <a:graphicData uri="http://schemas.openxmlformats.org/presentationml/2006/ole">
            <mc:AlternateContent xmlns:mc="http://schemas.openxmlformats.org/markup-compatibility/2006">
              <mc:Choice xmlns:v="urn:schemas-microsoft-com:vml" Requires="v">
                <p:oleObj spid="_x0000_s31345" name="Equation" r:id="rId3" imgW="3949560" imgH="723600" progId="Equation.DSMT4">
                  <p:embed/>
                </p:oleObj>
              </mc:Choice>
              <mc:Fallback>
                <p:oleObj name="Equation" r:id="rId3" imgW="3949560" imgH="723600" progId="Equation.DSMT4">
                  <p:embed/>
                  <p:pic>
                    <p:nvPicPr>
                      <p:cNvPr id="0" name=""/>
                      <p:cNvPicPr/>
                      <p:nvPr/>
                    </p:nvPicPr>
                    <p:blipFill>
                      <a:blip r:embed="rId4"/>
                      <a:stretch>
                        <a:fillRect/>
                      </a:stretch>
                    </p:blipFill>
                    <p:spPr>
                      <a:xfrm>
                        <a:off x="1827997" y="2362200"/>
                        <a:ext cx="5488006" cy="1005840"/>
                      </a:xfrm>
                      <a:prstGeom prst="rect">
                        <a:avLst/>
                      </a:prstGeom>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783563436"/>
              </p:ext>
            </p:extLst>
          </p:nvPr>
        </p:nvGraphicFramePr>
        <p:xfrm>
          <a:off x="234950" y="3797300"/>
          <a:ext cx="8674100" cy="774700"/>
        </p:xfrm>
        <a:graphic>
          <a:graphicData uri="http://schemas.openxmlformats.org/presentationml/2006/ole">
            <mc:AlternateContent xmlns:mc="http://schemas.openxmlformats.org/markup-compatibility/2006">
              <mc:Choice xmlns:v="urn:schemas-microsoft-com:vml" Requires="v">
                <p:oleObj spid="_x0000_s31346" name="Equation" r:id="rId5" imgW="8673840" imgH="774360" progId="Equation.DSMT4">
                  <p:embed/>
                </p:oleObj>
              </mc:Choice>
              <mc:Fallback>
                <p:oleObj name="Equation" r:id="rId5" imgW="8673840" imgH="774360" progId="Equation.DSMT4">
                  <p:embed/>
                  <p:pic>
                    <p:nvPicPr>
                      <p:cNvPr id="0" name=""/>
                      <p:cNvPicPr/>
                      <p:nvPr/>
                    </p:nvPicPr>
                    <p:blipFill>
                      <a:blip r:embed="rId6"/>
                      <a:stretch>
                        <a:fillRect/>
                      </a:stretch>
                    </p:blipFill>
                    <p:spPr>
                      <a:xfrm>
                        <a:off x="234950" y="3797300"/>
                        <a:ext cx="8674100" cy="774700"/>
                      </a:xfrm>
                      <a:prstGeom prst="rect">
                        <a:avLst/>
                      </a:prstGeom>
                    </p:spPr>
                  </p:pic>
                </p:oleObj>
              </mc:Fallback>
            </mc:AlternateContent>
          </a:graphicData>
        </a:graphic>
      </p:graphicFrame>
    </p:spTree>
    <p:extLst>
      <p:ext uri="{BB962C8B-B14F-4D97-AF65-F5344CB8AC3E}">
        <p14:creationId xmlns:p14="http://schemas.microsoft.com/office/powerpoint/2010/main" val="69009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13.3</a:t>
            </a:r>
            <a:r>
              <a:rPr lang="en-US" spc="4100" dirty="0">
                <a:solidFill>
                  <a:srgbClr val="FFFFFF"/>
                </a:solidFill>
              </a:rPr>
              <a:t>	</a:t>
            </a:r>
            <a:r>
              <a:rPr lang="en-US" dirty="0">
                <a:solidFill>
                  <a:srgbClr val="B60000"/>
                </a:solidFill>
              </a:rPr>
              <a:t>Concentration Units</a:t>
            </a:r>
            <a:r>
              <a:rPr lang="en-US" sz="1200" dirty="0">
                <a:solidFill>
                  <a:srgbClr val="B60000"/>
                </a:solidFill>
              </a:rPr>
              <a:t> 2</a:t>
            </a:r>
          </a:p>
        </p:txBody>
      </p:sp>
      <p:sp>
        <p:nvSpPr>
          <p:cNvPr id="3" name="Content Placeholder 2"/>
          <p:cNvSpPr>
            <a:spLocks noGrp="1"/>
          </p:cNvSpPr>
          <p:nvPr>
            <p:ph idx="1"/>
          </p:nvPr>
        </p:nvSpPr>
        <p:spPr>
          <a:xfrm>
            <a:off x="228600" y="1143000"/>
            <a:ext cx="8763000" cy="1676400"/>
          </a:xfrm>
        </p:spPr>
        <p:txBody>
          <a:bodyPr/>
          <a:lstStyle/>
          <a:p>
            <a:r>
              <a:rPr lang="en-US" dirty="0">
                <a:solidFill>
                  <a:srgbClr val="376092"/>
                </a:solidFill>
              </a:rPr>
              <a:t>Molarity</a:t>
            </a:r>
          </a:p>
          <a:p>
            <a:r>
              <a:rPr lang="en-US" b="1" i="1" dirty="0"/>
              <a:t>Molality (m) </a:t>
            </a:r>
            <a:r>
              <a:rPr lang="en-US" dirty="0"/>
              <a:t>is the number of moles of solute dissolved in 1 kg (1000 g) of solvent:</a:t>
            </a:r>
          </a:p>
        </p:txBody>
      </p:sp>
      <p:graphicFrame>
        <p:nvGraphicFramePr>
          <p:cNvPr id="4" name="Object 3"/>
          <p:cNvGraphicFramePr>
            <a:graphicFrameLocks noChangeAspect="1"/>
          </p:cNvGraphicFramePr>
          <p:nvPr>
            <p:extLst>
              <p:ext uri="{D42A27DB-BD31-4B8C-83A1-F6EECF244321}">
                <p14:modId xmlns:p14="http://schemas.microsoft.com/office/powerpoint/2010/main" val="3757981706"/>
              </p:ext>
            </p:extLst>
          </p:nvPr>
        </p:nvGraphicFramePr>
        <p:xfrm>
          <a:off x="1450929" y="3248025"/>
          <a:ext cx="6242143" cy="1097280"/>
        </p:xfrm>
        <a:graphic>
          <a:graphicData uri="http://schemas.openxmlformats.org/presentationml/2006/ole">
            <mc:AlternateContent xmlns:mc="http://schemas.openxmlformats.org/markup-compatibility/2006">
              <mc:Choice xmlns:v="urn:schemas-microsoft-com:vml" Requires="v">
                <p:oleObj spid="_x0000_s32053" name="Equation" r:id="rId3" imgW="4622760" imgH="812520" progId="Equation.DSMT4">
                  <p:embed/>
                </p:oleObj>
              </mc:Choice>
              <mc:Fallback>
                <p:oleObj name="Equation" r:id="rId3" imgW="4622760" imgH="812520" progId="Equation.DSMT4">
                  <p:embed/>
                  <p:pic>
                    <p:nvPicPr>
                      <p:cNvPr id="0" name=""/>
                      <p:cNvPicPr/>
                      <p:nvPr/>
                    </p:nvPicPr>
                    <p:blipFill>
                      <a:blip r:embed="rId4"/>
                      <a:stretch>
                        <a:fillRect/>
                      </a:stretch>
                    </p:blipFill>
                    <p:spPr>
                      <a:xfrm>
                        <a:off x="1450929" y="3248025"/>
                        <a:ext cx="6242143" cy="1097280"/>
                      </a:xfrm>
                      <a:prstGeom prst="rect">
                        <a:avLst/>
                      </a:prstGeom>
                    </p:spPr>
                  </p:pic>
                </p:oleObj>
              </mc:Fallback>
            </mc:AlternateContent>
          </a:graphicData>
        </a:graphic>
      </p:graphicFrame>
    </p:spTree>
    <p:extLst>
      <p:ext uri="{BB962C8B-B14F-4D97-AF65-F5344CB8AC3E}">
        <p14:creationId xmlns:p14="http://schemas.microsoft.com/office/powerpoint/2010/main" val="39260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13.3</a:t>
            </a:r>
            <a:r>
              <a:rPr lang="en-US" spc="4100" dirty="0">
                <a:solidFill>
                  <a:srgbClr val="FFFFFF"/>
                </a:solidFill>
              </a:rPr>
              <a:t>	</a:t>
            </a:r>
            <a:r>
              <a:rPr lang="en-US" dirty="0">
                <a:solidFill>
                  <a:srgbClr val="B60000"/>
                </a:solidFill>
              </a:rPr>
              <a:t>Concentration Units</a:t>
            </a:r>
            <a:r>
              <a:rPr lang="en-US" sz="1200" dirty="0">
                <a:solidFill>
                  <a:srgbClr val="B60000"/>
                </a:solidFill>
              </a:rPr>
              <a:t> 3</a:t>
            </a:r>
          </a:p>
        </p:txBody>
      </p:sp>
      <p:sp>
        <p:nvSpPr>
          <p:cNvPr id="3" name="Content Placeholder 2"/>
          <p:cNvSpPr>
            <a:spLocks noGrp="1"/>
          </p:cNvSpPr>
          <p:nvPr>
            <p:ph idx="1"/>
          </p:nvPr>
        </p:nvSpPr>
        <p:spPr>
          <a:xfrm>
            <a:off x="228600" y="1143000"/>
            <a:ext cx="8686800" cy="1981200"/>
          </a:xfrm>
        </p:spPr>
        <p:txBody>
          <a:bodyPr/>
          <a:lstStyle/>
          <a:p>
            <a:r>
              <a:rPr lang="en-US" dirty="0">
                <a:solidFill>
                  <a:srgbClr val="376092"/>
                </a:solidFill>
              </a:rPr>
              <a:t>Percent by Mass</a:t>
            </a:r>
          </a:p>
          <a:p>
            <a:r>
              <a:rPr lang="en-US" dirty="0"/>
              <a:t>The </a:t>
            </a:r>
            <a:r>
              <a:rPr lang="en-US" b="1" i="1" dirty="0"/>
              <a:t>percent by mass </a:t>
            </a:r>
            <a:r>
              <a:rPr lang="en-US" dirty="0"/>
              <a:t>(also called </a:t>
            </a:r>
            <a:r>
              <a:rPr lang="en-US" i="1" dirty="0"/>
              <a:t>percent by weight</a:t>
            </a:r>
            <a:r>
              <a:rPr lang="en-US" dirty="0"/>
              <a:t>) is the ratio of the mass of a solute to the mass of the solution, multiplied by 100 percent.</a:t>
            </a:r>
          </a:p>
        </p:txBody>
      </p:sp>
      <p:graphicFrame>
        <p:nvGraphicFramePr>
          <p:cNvPr id="8" name="Object 3"/>
          <p:cNvGraphicFramePr>
            <a:graphicFrameLocks noChangeAspect="1"/>
          </p:cNvGraphicFramePr>
          <p:nvPr>
            <p:extLst>
              <p:ext uri="{D42A27DB-BD31-4B8C-83A1-F6EECF244321}">
                <p14:modId xmlns:p14="http://schemas.microsoft.com/office/powerpoint/2010/main" val="878592906"/>
              </p:ext>
            </p:extLst>
          </p:nvPr>
        </p:nvGraphicFramePr>
        <p:xfrm>
          <a:off x="577057" y="3162300"/>
          <a:ext cx="7989887" cy="795338"/>
        </p:xfrm>
        <a:graphic>
          <a:graphicData uri="http://schemas.openxmlformats.org/presentationml/2006/ole">
            <mc:AlternateContent xmlns:mc="http://schemas.openxmlformats.org/markup-compatibility/2006">
              <mc:Choice xmlns:v="urn:schemas-microsoft-com:vml" Requires="v">
                <p:oleObj spid="_x0000_s33072" name="Equation" r:id="rId3" imgW="7264080" imgH="723600" progId="Equation.DSMT4">
                  <p:embed/>
                </p:oleObj>
              </mc:Choice>
              <mc:Fallback>
                <p:oleObj name="Equation" r:id="rId3" imgW="7264080" imgH="723600" progId="Equation.DSMT4">
                  <p:embed/>
                  <p:pic>
                    <p:nvPicPr>
                      <p:cNvPr id="0" name=""/>
                      <p:cNvPicPr/>
                      <p:nvPr/>
                    </p:nvPicPr>
                    <p:blipFill>
                      <a:blip r:embed="rId4"/>
                      <a:stretch>
                        <a:fillRect/>
                      </a:stretch>
                    </p:blipFill>
                    <p:spPr>
                      <a:xfrm>
                        <a:off x="577057" y="3162300"/>
                        <a:ext cx="7989887" cy="795338"/>
                      </a:xfrm>
                      <a:prstGeom prst="rect">
                        <a:avLst/>
                      </a:prstGeom>
                    </p:spPr>
                  </p:pic>
                </p:oleObj>
              </mc:Fallback>
            </mc:AlternateContent>
          </a:graphicData>
        </a:graphic>
      </p:graphicFrame>
      <p:sp>
        <p:nvSpPr>
          <p:cNvPr id="5" name="Content Placeholder 4"/>
          <p:cNvSpPr>
            <a:spLocks noGrp="1"/>
          </p:cNvSpPr>
          <p:nvPr>
            <p:ph idx="10"/>
          </p:nvPr>
        </p:nvSpPr>
        <p:spPr>
          <a:xfrm>
            <a:off x="228600" y="4191000"/>
            <a:ext cx="8294688" cy="2179320"/>
          </a:xfrm>
        </p:spPr>
        <p:txBody>
          <a:bodyPr/>
          <a:lstStyle/>
          <a:p>
            <a:r>
              <a:rPr lang="en-US" dirty="0"/>
              <a:t>The term </a:t>
            </a:r>
            <a:r>
              <a:rPr lang="en-US" i="1" dirty="0"/>
              <a:t>percent </a:t>
            </a:r>
            <a:r>
              <a:rPr lang="en-US" dirty="0"/>
              <a:t>literally means “parts per hundred.” If we were to the equation but multiply by 1000 instead of 100, we would get “parts per thousand”; multiplying by 1,000,000 would give “parts per million” or </a:t>
            </a:r>
            <a:r>
              <a:rPr lang="en-US" i="1" dirty="0"/>
              <a:t>ppm; </a:t>
            </a:r>
            <a:r>
              <a:rPr lang="en-US" dirty="0"/>
              <a:t>and so on.</a:t>
            </a:r>
          </a:p>
        </p:txBody>
      </p:sp>
    </p:spTree>
    <p:extLst>
      <p:ext uri="{BB962C8B-B14F-4D97-AF65-F5344CB8AC3E}">
        <p14:creationId xmlns:p14="http://schemas.microsoft.com/office/powerpoint/2010/main" val="258232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13.2		Setup</a:t>
            </a:r>
            <a:endParaRPr lang="en-US" dirty="0"/>
          </a:p>
        </p:txBody>
      </p:sp>
      <p:sp>
        <p:nvSpPr>
          <p:cNvPr id="3" name="Content Placeholder 2"/>
          <p:cNvSpPr>
            <a:spLocks noGrp="1"/>
          </p:cNvSpPr>
          <p:nvPr>
            <p:ph idx="1"/>
          </p:nvPr>
        </p:nvSpPr>
        <p:spPr/>
        <p:txBody>
          <a:bodyPr/>
          <a:lstStyle/>
          <a:p>
            <a:r>
              <a:rPr lang="en-US" dirty="0"/>
              <a:t>A solution is made by dissolving 170.1 g of glucose </a:t>
            </a:r>
            <a:r>
              <a:rPr lang="en-US" i="0" dirty="0"/>
              <a:t>(C</a:t>
            </a:r>
            <a:r>
              <a:rPr lang="en-US" i="0" baseline="-25000" dirty="0"/>
              <a:t>6</a:t>
            </a:r>
            <a:r>
              <a:rPr lang="en-US" i="0" dirty="0"/>
              <a:t>H</a:t>
            </a:r>
            <a:r>
              <a:rPr lang="en-US" i="0" baseline="-25000" dirty="0"/>
              <a:t>12</a:t>
            </a:r>
            <a:r>
              <a:rPr lang="en-US" i="0" dirty="0"/>
              <a:t>O</a:t>
            </a:r>
            <a:r>
              <a:rPr lang="en-US" i="0" baseline="-25000" dirty="0"/>
              <a:t>6</a:t>
            </a:r>
            <a:r>
              <a:rPr lang="en-US" i="0" dirty="0"/>
              <a:t>) </a:t>
            </a:r>
            <a:r>
              <a:rPr lang="en-US" dirty="0"/>
              <a:t>in enough water to make a liter of solution. The density of the solution is 1.062 g/mL. </a:t>
            </a:r>
          </a:p>
          <a:p>
            <a:pPr>
              <a:spcBef>
                <a:spcPts val="2400"/>
              </a:spcBef>
            </a:pPr>
            <a:r>
              <a:rPr lang="en-US" dirty="0"/>
              <a:t>Express the concentration of the solution in (a) molality, (b) percent by mass, and (c) parts per million. </a:t>
            </a:r>
          </a:p>
          <a:p>
            <a:pPr>
              <a:spcBef>
                <a:spcPts val="2400"/>
              </a:spcBef>
            </a:pPr>
            <a:r>
              <a:rPr lang="en-US" b="1" dirty="0">
                <a:solidFill>
                  <a:srgbClr val="376092"/>
                </a:solidFill>
              </a:rPr>
              <a:t>Setup</a:t>
            </a:r>
          </a:p>
          <a:p>
            <a:r>
              <a:rPr lang="en-US" dirty="0"/>
              <a:t>The molar mass of glucose is 180.2 g/mol; the density of the solution is 1.062 g/mL.</a:t>
            </a:r>
          </a:p>
        </p:txBody>
      </p:sp>
    </p:spTree>
    <p:extLst>
      <p:ext uri="{BB962C8B-B14F-4D97-AF65-F5344CB8AC3E}">
        <p14:creationId xmlns:p14="http://schemas.microsoft.com/office/powerpoint/2010/main" val="116216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13.2		Solution</a:t>
            </a:r>
            <a:r>
              <a:rPr lang="en-US" sz="1200" dirty="0">
                <a:solidFill>
                  <a:schemeClr val="bg1"/>
                </a:solidFill>
              </a:rPr>
              <a:t> 1</a:t>
            </a:r>
            <a:endParaRPr lang="en-US" sz="1200" dirty="0"/>
          </a:p>
        </p:txBody>
      </p:sp>
      <p:sp>
        <p:nvSpPr>
          <p:cNvPr id="3" name="Content Placeholder 2"/>
          <p:cNvSpPr>
            <a:spLocks noGrp="1"/>
          </p:cNvSpPr>
          <p:nvPr>
            <p:ph idx="1"/>
          </p:nvPr>
        </p:nvSpPr>
        <p:spPr>
          <a:xfrm>
            <a:off x="228600" y="1066800"/>
            <a:ext cx="8763000" cy="533400"/>
          </a:xfrm>
        </p:spPr>
        <p:txBody>
          <a:bodyPr/>
          <a:lstStyle/>
          <a:p>
            <a:r>
              <a:rPr lang="en-US" b="1" dirty="0">
                <a:solidFill>
                  <a:srgbClr val="376092"/>
                </a:solidFill>
              </a:rPr>
              <a:t>Solution</a:t>
            </a:r>
          </a:p>
        </p:txBody>
      </p:sp>
      <p:graphicFrame>
        <p:nvGraphicFramePr>
          <p:cNvPr id="4" name="Object 3"/>
          <p:cNvGraphicFramePr>
            <a:graphicFrameLocks noChangeAspect="1"/>
          </p:cNvGraphicFramePr>
          <p:nvPr>
            <p:extLst>
              <p:ext uri="{D42A27DB-BD31-4B8C-83A1-F6EECF244321}">
                <p14:modId xmlns:p14="http://schemas.microsoft.com/office/powerpoint/2010/main" val="3089520517"/>
              </p:ext>
            </p:extLst>
          </p:nvPr>
        </p:nvGraphicFramePr>
        <p:xfrm>
          <a:off x="214313" y="1955800"/>
          <a:ext cx="8716962" cy="3198813"/>
        </p:xfrm>
        <a:graphic>
          <a:graphicData uri="http://schemas.openxmlformats.org/presentationml/2006/ole">
            <mc:AlternateContent xmlns:mc="http://schemas.openxmlformats.org/markup-compatibility/2006">
              <mc:Choice xmlns:v="urn:schemas-microsoft-com:vml" Requires="v">
                <p:oleObj spid="_x0000_s34092" name="Equation" r:id="rId3" imgW="7924680" imgH="2908080" progId="Equation.DSMT4">
                  <p:embed/>
                </p:oleObj>
              </mc:Choice>
              <mc:Fallback>
                <p:oleObj name="Equation" r:id="rId3" imgW="7924680" imgH="2908080" progId="Equation.DSMT4">
                  <p:embed/>
                  <p:pic>
                    <p:nvPicPr>
                      <p:cNvPr id="0" name=""/>
                      <p:cNvPicPr/>
                      <p:nvPr/>
                    </p:nvPicPr>
                    <p:blipFill>
                      <a:blip r:embed="rId4"/>
                      <a:stretch>
                        <a:fillRect/>
                      </a:stretch>
                    </p:blipFill>
                    <p:spPr>
                      <a:xfrm>
                        <a:off x="214313" y="1955800"/>
                        <a:ext cx="8716962" cy="3198813"/>
                      </a:xfrm>
                      <a:prstGeom prst="rect">
                        <a:avLst/>
                      </a:prstGeom>
                    </p:spPr>
                  </p:pic>
                </p:oleObj>
              </mc:Fallback>
            </mc:AlternateContent>
          </a:graphicData>
        </a:graphic>
      </p:graphicFrame>
    </p:spTree>
    <p:extLst>
      <p:ext uri="{BB962C8B-B14F-4D97-AF65-F5344CB8AC3E}">
        <p14:creationId xmlns:p14="http://schemas.microsoft.com/office/powerpoint/2010/main" val="345300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13.2</a:t>
            </a:r>
            <a:r>
              <a:rPr lang="en-US" spc="5000" dirty="0">
                <a:solidFill>
                  <a:schemeClr val="bg1"/>
                </a:solidFill>
              </a:rPr>
              <a:t>		</a:t>
            </a:r>
            <a:r>
              <a:rPr lang="en-US" dirty="0">
                <a:solidFill>
                  <a:schemeClr val="bg1"/>
                </a:solidFill>
              </a:rPr>
              <a:t>Solution</a:t>
            </a:r>
            <a:r>
              <a:rPr lang="en-US" sz="1200" dirty="0">
                <a:solidFill>
                  <a:schemeClr val="bg1"/>
                </a:solidFill>
              </a:rPr>
              <a:t> 2</a:t>
            </a:r>
            <a:endParaRPr lang="en-US" sz="1200" dirty="0"/>
          </a:p>
        </p:txBody>
      </p:sp>
      <p:sp>
        <p:nvSpPr>
          <p:cNvPr id="3" name="Content Placeholder 2"/>
          <p:cNvSpPr>
            <a:spLocks noGrp="1"/>
          </p:cNvSpPr>
          <p:nvPr>
            <p:ph idx="1"/>
          </p:nvPr>
        </p:nvSpPr>
        <p:spPr>
          <a:xfrm>
            <a:off x="228600" y="1066800"/>
            <a:ext cx="8778240" cy="609600"/>
          </a:xfrm>
        </p:spPr>
        <p:txBody>
          <a:bodyPr/>
          <a:lstStyle/>
          <a:p>
            <a:r>
              <a:rPr lang="en-US" b="1" dirty="0">
                <a:solidFill>
                  <a:srgbClr val="376092"/>
                </a:solidFill>
              </a:rPr>
              <a:t>Solution</a:t>
            </a:r>
          </a:p>
        </p:txBody>
      </p:sp>
      <p:graphicFrame>
        <p:nvGraphicFramePr>
          <p:cNvPr id="4" name="Object 3"/>
          <p:cNvGraphicFramePr>
            <a:graphicFrameLocks noChangeAspect="1"/>
          </p:cNvGraphicFramePr>
          <p:nvPr>
            <p:extLst>
              <p:ext uri="{D42A27DB-BD31-4B8C-83A1-F6EECF244321}">
                <p14:modId xmlns:p14="http://schemas.microsoft.com/office/powerpoint/2010/main" val="3068983578"/>
              </p:ext>
            </p:extLst>
          </p:nvPr>
        </p:nvGraphicFramePr>
        <p:xfrm>
          <a:off x="380999" y="1841500"/>
          <a:ext cx="8355411" cy="1920240"/>
        </p:xfrm>
        <a:graphic>
          <a:graphicData uri="http://schemas.openxmlformats.org/presentationml/2006/ole">
            <mc:AlternateContent xmlns:mc="http://schemas.openxmlformats.org/markup-compatibility/2006">
              <mc:Choice xmlns:v="urn:schemas-microsoft-com:vml" Requires="v">
                <p:oleObj spid="_x0000_s35114" name="Equation" r:id="rId3" imgW="7137360" imgH="1638000" progId="Equation.DSMT4">
                  <p:embed/>
                </p:oleObj>
              </mc:Choice>
              <mc:Fallback>
                <p:oleObj name="Equation" r:id="rId3" imgW="7137360" imgH="1638000" progId="Equation.DSMT4">
                  <p:embed/>
                  <p:pic>
                    <p:nvPicPr>
                      <p:cNvPr id="0" name=""/>
                      <p:cNvPicPr/>
                      <p:nvPr/>
                    </p:nvPicPr>
                    <p:blipFill>
                      <a:blip r:embed="rId4"/>
                      <a:stretch>
                        <a:fillRect/>
                      </a:stretch>
                    </p:blipFill>
                    <p:spPr>
                      <a:xfrm>
                        <a:off x="380999" y="1841500"/>
                        <a:ext cx="8355411" cy="1920240"/>
                      </a:xfrm>
                      <a:prstGeom prst="rect">
                        <a:avLst/>
                      </a:prstGeom>
                    </p:spPr>
                  </p:pic>
                </p:oleObj>
              </mc:Fallback>
            </mc:AlternateContent>
          </a:graphicData>
        </a:graphic>
      </p:graphicFrame>
    </p:spTree>
    <p:extLst>
      <p:ext uri="{BB962C8B-B14F-4D97-AF65-F5344CB8AC3E}">
        <p14:creationId xmlns:p14="http://schemas.microsoft.com/office/powerpoint/2010/main" val="463204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13.3</a:t>
            </a:r>
            <a:r>
              <a:rPr lang="en-US" spc="4100" dirty="0">
                <a:solidFill>
                  <a:srgbClr val="FFFFFF"/>
                </a:solidFill>
              </a:rPr>
              <a:t>	</a:t>
            </a:r>
            <a:r>
              <a:rPr lang="en-US" dirty="0">
                <a:solidFill>
                  <a:srgbClr val="B60000"/>
                </a:solidFill>
              </a:rPr>
              <a:t>Concentration Units</a:t>
            </a:r>
            <a:r>
              <a:rPr lang="en-US" sz="1200" dirty="0">
                <a:solidFill>
                  <a:srgbClr val="B60000"/>
                </a:solidFill>
              </a:rPr>
              <a:t> 4</a:t>
            </a:r>
          </a:p>
        </p:txBody>
      </p:sp>
      <p:sp>
        <p:nvSpPr>
          <p:cNvPr id="3" name="Content Placeholder 2"/>
          <p:cNvSpPr>
            <a:spLocks noGrp="1"/>
          </p:cNvSpPr>
          <p:nvPr>
            <p:ph idx="1"/>
          </p:nvPr>
        </p:nvSpPr>
        <p:spPr/>
        <p:txBody>
          <a:bodyPr/>
          <a:lstStyle/>
          <a:p>
            <a:r>
              <a:rPr lang="en-US" dirty="0">
                <a:solidFill>
                  <a:srgbClr val="376092"/>
                </a:solidFill>
              </a:rPr>
              <a:t>Comparison of Concentration Units</a:t>
            </a:r>
          </a:p>
          <a:p>
            <a:r>
              <a:rPr lang="en-US" dirty="0"/>
              <a:t>The advantage of molarity is that it is generally easier to measure the volume of a solution, using precisely calibrated volumetric flasks, than to weigh the solvent.</a:t>
            </a:r>
          </a:p>
          <a:p>
            <a:pPr>
              <a:spcBef>
                <a:spcPts val="1800"/>
              </a:spcBef>
            </a:pPr>
            <a:r>
              <a:rPr lang="en-US" dirty="0"/>
              <a:t>Molality, on the other hand, has the advantage of being temperature independent.</a:t>
            </a:r>
          </a:p>
          <a:p>
            <a:pPr>
              <a:spcBef>
                <a:spcPts val="1800"/>
              </a:spcBef>
            </a:pPr>
            <a:r>
              <a:rPr lang="en-US" dirty="0"/>
              <a:t>Percent by mass is similar to molality in that it is independent of temperature. Furthermore, we do not need to know the molar mass of the solute to calculate the percent by mass.</a:t>
            </a:r>
          </a:p>
        </p:txBody>
      </p:sp>
    </p:spTree>
    <p:extLst>
      <p:ext uri="{BB962C8B-B14F-4D97-AF65-F5344CB8AC3E}">
        <p14:creationId xmlns:p14="http://schemas.microsoft.com/office/powerpoint/2010/main" val="306410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13.3		Setup</a:t>
            </a:r>
            <a:endParaRPr lang="en-US" dirty="0"/>
          </a:p>
        </p:txBody>
      </p:sp>
      <p:sp>
        <p:nvSpPr>
          <p:cNvPr id="3" name="Content Placeholder 2"/>
          <p:cNvSpPr>
            <a:spLocks noGrp="1"/>
          </p:cNvSpPr>
          <p:nvPr>
            <p:ph idx="1"/>
          </p:nvPr>
        </p:nvSpPr>
        <p:spPr/>
        <p:txBody>
          <a:bodyPr/>
          <a:lstStyle/>
          <a:p>
            <a:r>
              <a:rPr lang="en-US" dirty="0"/>
              <a:t>“Rubbing alcohol” is a mixture of isopropyl alcohol </a:t>
            </a:r>
            <a:r>
              <a:rPr lang="en-US" i="0" dirty="0"/>
              <a:t>(C</a:t>
            </a:r>
            <a:r>
              <a:rPr lang="en-US" i="0" baseline="-25000" dirty="0"/>
              <a:t>3</a:t>
            </a:r>
            <a:r>
              <a:rPr lang="en-US" i="0" dirty="0"/>
              <a:t>H</a:t>
            </a:r>
            <a:r>
              <a:rPr lang="en-US" i="0" baseline="-25000" dirty="0"/>
              <a:t>7</a:t>
            </a:r>
            <a:r>
              <a:rPr lang="en-US" i="0" dirty="0"/>
              <a:t>OH)</a:t>
            </a:r>
            <a:r>
              <a:rPr lang="en-US" dirty="0"/>
              <a:t> and water that is 70 percent isopropyl alcohol by mass </a:t>
            </a:r>
            <a:r>
              <a:rPr lang="en-US" i="0" dirty="0"/>
              <a:t>(density = 0.79 g/mL at 20 degrees C). </a:t>
            </a:r>
            <a:endParaRPr lang="en-US" dirty="0"/>
          </a:p>
          <a:p>
            <a:pPr>
              <a:spcBef>
                <a:spcPts val="1800"/>
              </a:spcBef>
            </a:pPr>
            <a:r>
              <a:rPr lang="en-US" dirty="0"/>
              <a:t>Express the concentration of rubbing alcohol in (a) molarity and (b) molality. </a:t>
            </a:r>
          </a:p>
          <a:p>
            <a:pPr>
              <a:spcBef>
                <a:spcPts val="1800"/>
              </a:spcBef>
            </a:pPr>
            <a:r>
              <a:rPr lang="en-US" b="1" dirty="0">
                <a:solidFill>
                  <a:srgbClr val="43638E"/>
                </a:solidFill>
              </a:rPr>
              <a:t>Setup</a:t>
            </a:r>
          </a:p>
          <a:p>
            <a:r>
              <a:rPr lang="en-US" dirty="0"/>
              <a:t>The mass of a liter of rubbing alcohol is 790 g, and the molar mass of isopropyl alcohol is 60.09 g/mol.</a:t>
            </a:r>
          </a:p>
        </p:txBody>
      </p:sp>
    </p:spTree>
    <p:extLst>
      <p:ext uri="{BB962C8B-B14F-4D97-AF65-F5344CB8AC3E}">
        <p14:creationId xmlns:p14="http://schemas.microsoft.com/office/powerpoint/2010/main" val="85207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rPr>
              <a:t>13.1    </a:t>
            </a:r>
            <a:r>
              <a:rPr lang="en-US">
                <a:solidFill>
                  <a:srgbClr val="B60000"/>
                </a:solidFill>
              </a:rPr>
              <a:t>Types </a:t>
            </a:r>
            <a:r>
              <a:rPr lang="en-US" dirty="0">
                <a:solidFill>
                  <a:srgbClr val="B60000"/>
                </a:solidFill>
              </a:rPr>
              <a:t>of Solutions</a:t>
            </a:r>
            <a:r>
              <a:rPr lang="en-US" sz="1200" dirty="0">
                <a:solidFill>
                  <a:srgbClr val="B60000"/>
                </a:solidFill>
              </a:rPr>
              <a:t> 3</a:t>
            </a:r>
            <a:endParaRPr lang="en-US" sz="1200" dirty="0"/>
          </a:p>
        </p:txBody>
      </p:sp>
      <p:sp>
        <p:nvSpPr>
          <p:cNvPr id="3" name="Content Placeholder 2"/>
          <p:cNvSpPr>
            <a:spLocks noGrp="1"/>
          </p:cNvSpPr>
          <p:nvPr>
            <p:ph idx="1"/>
          </p:nvPr>
        </p:nvSpPr>
        <p:spPr>
          <a:xfrm>
            <a:off x="228600" y="1143000"/>
            <a:ext cx="4876800" cy="533400"/>
          </a:xfrm>
        </p:spPr>
        <p:txBody>
          <a:bodyPr/>
          <a:lstStyle/>
          <a:p>
            <a:r>
              <a:rPr lang="en-US" dirty="0">
                <a:solidFill>
                  <a:srgbClr val="376092"/>
                </a:solidFill>
              </a:rPr>
              <a:t>Types of Solutions</a:t>
            </a:r>
          </a:p>
        </p:txBody>
      </p:sp>
      <p:sp>
        <p:nvSpPr>
          <p:cNvPr id="4" name="Content Placeholder 3"/>
          <p:cNvSpPr>
            <a:spLocks noGrp="1"/>
          </p:cNvSpPr>
          <p:nvPr>
            <p:ph idx="10"/>
          </p:nvPr>
        </p:nvSpPr>
        <p:spPr>
          <a:xfrm>
            <a:off x="320040" y="1828800"/>
            <a:ext cx="8561731" cy="426720"/>
          </a:xfrm>
        </p:spPr>
        <p:txBody>
          <a:bodyPr/>
          <a:lstStyle/>
          <a:p>
            <a:r>
              <a:rPr lang="en-US" sz="2400" dirty="0"/>
              <a:t>TABLE 13.1		Types of Solutions</a:t>
            </a:r>
          </a:p>
        </p:txBody>
      </p:sp>
      <p:graphicFrame>
        <p:nvGraphicFramePr>
          <p:cNvPr id="6" name="Table 4"/>
          <p:cNvGraphicFramePr>
            <a:graphicFrameLocks/>
          </p:cNvGraphicFramePr>
          <p:nvPr>
            <p:extLst>
              <p:ext uri="{D42A27DB-BD31-4B8C-83A1-F6EECF244321}">
                <p14:modId xmlns:p14="http://schemas.microsoft.com/office/powerpoint/2010/main" val="1756445133"/>
              </p:ext>
            </p:extLst>
          </p:nvPr>
        </p:nvGraphicFramePr>
        <p:xfrm>
          <a:off x="262230" y="2286000"/>
          <a:ext cx="8619541" cy="29260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1852981">
                  <a:extLst>
                    <a:ext uri="{9D8B030D-6E8A-4147-A177-3AD203B41FA5}">
                      <a16:colId xmlns:a16="http://schemas.microsoft.com/office/drawing/2014/main" val="20001"/>
                    </a:ext>
                  </a:extLst>
                </a:gridCol>
                <a:gridCol w="3108960">
                  <a:extLst>
                    <a:ext uri="{9D8B030D-6E8A-4147-A177-3AD203B41FA5}">
                      <a16:colId xmlns:a16="http://schemas.microsoft.com/office/drawing/2014/main" val="4046036507"/>
                    </a:ext>
                  </a:extLst>
                </a:gridCol>
                <a:gridCol w="2560320">
                  <a:extLst>
                    <a:ext uri="{9D8B030D-6E8A-4147-A177-3AD203B41FA5}">
                      <a16:colId xmlns:a16="http://schemas.microsoft.com/office/drawing/2014/main" val="866499523"/>
                    </a:ext>
                  </a:extLst>
                </a:gridCol>
              </a:tblGrid>
              <a:tr h="274320">
                <a:tc>
                  <a:txBody>
                    <a:bodyPr/>
                    <a:lstStyle/>
                    <a:p>
                      <a:pPr algn="ctr"/>
                      <a:r>
                        <a:rPr lang="en-US" dirty="0">
                          <a:solidFill>
                            <a:srgbClr val="231F20"/>
                          </a:solidFill>
                          <a:latin typeface="+mn-lt"/>
                        </a:rPr>
                        <a:t>Solute</a:t>
                      </a:r>
                    </a:p>
                  </a:txBody>
                  <a:tcPr>
                    <a:solidFill>
                      <a:srgbClr val="E2E3E5"/>
                    </a:solidFill>
                  </a:tcPr>
                </a:tc>
                <a:tc>
                  <a:txBody>
                    <a:bodyPr/>
                    <a:lstStyle/>
                    <a:p>
                      <a:pPr algn="ctr"/>
                      <a:r>
                        <a:rPr lang="en-US" dirty="0">
                          <a:solidFill>
                            <a:srgbClr val="231F20"/>
                          </a:solidFill>
                          <a:latin typeface="+mn-lt"/>
                        </a:rPr>
                        <a:t>Solvent</a:t>
                      </a:r>
                    </a:p>
                  </a:txBody>
                  <a:tcPr>
                    <a:solidFill>
                      <a:srgbClr val="E2E3E5"/>
                    </a:solidFill>
                  </a:tcPr>
                </a:tc>
                <a:tc>
                  <a:txBody>
                    <a:bodyPr/>
                    <a:lstStyle/>
                    <a:p>
                      <a:pPr algn="ctr"/>
                      <a:r>
                        <a:rPr lang="en-US" dirty="0">
                          <a:solidFill>
                            <a:srgbClr val="231F20"/>
                          </a:solidFill>
                          <a:latin typeface="+mn-lt"/>
                        </a:rPr>
                        <a:t>State of Resulting Solution</a:t>
                      </a:r>
                    </a:p>
                  </a:txBody>
                  <a:tcPr>
                    <a:solidFill>
                      <a:srgbClr val="E2E3E5"/>
                    </a:solidFill>
                  </a:tcPr>
                </a:tc>
                <a:tc>
                  <a:txBody>
                    <a:bodyPr/>
                    <a:lstStyle/>
                    <a:p>
                      <a:pPr algn="ctr"/>
                      <a:r>
                        <a:rPr lang="en-US" dirty="0">
                          <a:solidFill>
                            <a:srgbClr val="231F20"/>
                          </a:solidFill>
                          <a:latin typeface="+mn-lt"/>
                        </a:rPr>
                        <a:t>Example</a:t>
                      </a:r>
                    </a:p>
                  </a:txBody>
                  <a:tcPr>
                    <a:solidFill>
                      <a:srgbClr val="E2E3E5"/>
                    </a:solidFill>
                  </a:tcPr>
                </a:tc>
                <a:extLst>
                  <a:ext uri="{0D108BD9-81ED-4DB2-BD59-A6C34878D82A}">
                    <a16:rowId xmlns:a16="http://schemas.microsoft.com/office/drawing/2014/main" val="10000"/>
                  </a:ext>
                </a:extLst>
              </a:tr>
              <a:tr h="274320">
                <a:tc>
                  <a:txBody>
                    <a:bodyPr/>
                    <a:lstStyle/>
                    <a:p>
                      <a:pPr algn="ctr"/>
                      <a:r>
                        <a:rPr lang="en-US" dirty="0">
                          <a:latin typeface="+mn-lt"/>
                        </a:rPr>
                        <a:t>Gas</a:t>
                      </a:r>
                    </a:p>
                  </a:txBody>
                  <a:tcPr>
                    <a:solidFill>
                      <a:srgbClr val="F3F3F5"/>
                    </a:solidFill>
                  </a:tcPr>
                </a:tc>
                <a:tc>
                  <a:txBody>
                    <a:bodyPr/>
                    <a:lstStyle/>
                    <a:p>
                      <a:pPr algn="ctr"/>
                      <a:r>
                        <a:rPr lang="en-US" dirty="0">
                          <a:latin typeface="+mn-lt"/>
                        </a:rPr>
                        <a:t>Gas</a:t>
                      </a:r>
                    </a:p>
                  </a:txBody>
                  <a:tcPr>
                    <a:solidFill>
                      <a:srgbClr val="F3F3F5"/>
                    </a:solidFill>
                  </a:tcPr>
                </a:tc>
                <a:tc>
                  <a:txBody>
                    <a:bodyPr/>
                    <a:lstStyle/>
                    <a:p>
                      <a:pPr algn="ctr"/>
                      <a:r>
                        <a:rPr lang="en-US" dirty="0">
                          <a:latin typeface="+mn-lt"/>
                        </a:rPr>
                        <a:t>Gas*</a:t>
                      </a:r>
                    </a:p>
                  </a:txBody>
                  <a:tcPr>
                    <a:solidFill>
                      <a:srgbClr val="F3F3F5"/>
                    </a:solidFill>
                  </a:tcPr>
                </a:tc>
                <a:tc>
                  <a:txBody>
                    <a:bodyPr/>
                    <a:lstStyle/>
                    <a:p>
                      <a:pPr algn="ctr"/>
                      <a:r>
                        <a:rPr lang="en-US" dirty="0">
                          <a:latin typeface="+mn-lt"/>
                        </a:rPr>
                        <a:t>Air</a:t>
                      </a:r>
                    </a:p>
                  </a:txBody>
                  <a:tcPr>
                    <a:solidFill>
                      <a:srgbClr val="F3F3F5"/>
                    </a:solidFill>
                  </a:tcPr>
                </a:tc>
                <a:extLst>
                  <a:ext uri="{0D108BD9-81ED-4DB2-BD59-A6C34878D82A}">
                    <a16:rowId xmlns:a16="http://schemas.microsoft.com/office/drawing/2014/main" val="10001"/>
                  </a:ext>
                </a:extLst>
              </a:tr>
              <a:tr h="274320">
                <a:tc>
                  <a:txBody>
                    <a:bodyPr/>
                    <a:lstStyle/>
                    <a:p>
                      <a:pPr algn="ctr"/>
                      <a:r>
                        <a:rPr lang="en-US" dirty="0">
                          <a:latin typeface="+mn-lt"/>
                        </a:rPr>
                        <a:t>Gas </a:t>
                      </a:r>
                    </a:p>
                  </a:txBody>
                  <a:tcPr>
                    <a:solidFill>
                      <a:srgbClr val="F3F3F5"/>
                    </a:solidFill>
                  </a:tcPr>
                </a:tc>
                <a:tc>
                  <a:txBody>
                    <a:bodyPr/>
                    <a:lstStyle/>
                    <a:p>
                      <a:pPr algn="ctr"/>
                      <a:r>
                        <a:rPr lang="en-US" dirty="0">
                          <a:latin typeface="+mn-lt"/>
                        </a:rPr>
                        <a:t>Liquid</a:t>
                      </a:r>
                    </a:p>
                  </a:txBody>
                  <a:tcPr>
                    <a:solidFill>
                      <a:srgbClr val="F3F3F5"/>
                    </a:solidFill>
                  </a:tcPr>
                </a:tc>
                <a:tc>
                  <a:txBody>
                    <a:bodyPr/>
                    <a:lstStyle/>
                    <a:p>
                      <a:pPr algn="ctr"/>
                      <a:r>
                        <a:rPr lang="en-US" dirty="0">
                          <a:latin typeface="+mn-lt"/>
                        </a:rPr>
                        <a:t>Liquid</a:t>
                      </a:r>
                    </a:p>
                  </a:txBody>
                  <a:tcPr>
                    <a:solidFill>
                      <a:srgbClr val="F3F3F5"/>
                    </a:solidFill>
                  </a:tcPr>
                </a:tc>
                <a:tc>
                  <a:txBody>
                    <a:bodyPr/>
                    <a:lstStyle/>
                    <a:p>
                      <a:pPr algn="ctr"/>
                      <a:r>
                        <a:rPr lang="en-US" dirty="0">
                          <a:latin typeface="+mn-lt"/>
                        </a:rPr>
                        <a:t>Carbonated water</a:t>
                      </a:r>
                    </a:p>
                  </a:txBody>
                  <a:tcPr>
                    <a:solidFill>
                      <a:srgbClr val="F3F3F5"/>
                    </a:solidFill>
                  </a:tcPr>
                </a:tc>
                <a:extLst>
                  <a:ext uri="{0D108BD9-81ED-4DB2-BD59-A6C34878D82A}">
                    <a16:rowId xmlns:a16="http://schemas.microsoft.com/office/drawing/2014/main" val="10002"/>
                  </a:ext>
                </a:extLst>
              </a:tr>
              <a:tr h="274320">
                <a:tc>
                  <a:txBody>
                    <a:bodyPr/>
                    <a:lstStyle/>
                    <a:p>
                      <a:pPr algn="ctr"/>
                      <a:r>
                        <a:rPr lang="en-US" dirty="0">
                          <a:latin typeface="+mn-lt"/>
                        </a:rPr>
                        <a:t>Gas</a:t>
                      </a:r>
                    </a:p>
                  </a:txBody>
                  <a:tcPr>
                    <a:solidFill>
                      <a:srgbClr val="F3F3F5"/>
                    </a:solidFill>
                  </a:tcPr>
                </a:tc>
                <a:tc>
                  <a:txBody>
                    <a:bodyPr/>
                    <a:lstStyle/>
                    <a:p>
                      <a:pPr algn="ctr"/>
                      <a:r>
                        <a:rPr lang="en-US" dirty="0">
                          <a:latin typeface="+mn-lt"/>
                        </a:rPr>
                        <a:t>Solid</a:t>
                      </a:r>
                    </a:p>
                  </a:txBody>
                  <a:tcPr>
                    <a:solidFill>
                      <a:srgbClr val="F3F3F5"/>
                    </a:solidFill>
                  </a:tcPr>
                </a:tc>
                <a:tc>
                  <a:txBody>
                    <a:bodyPr/>
                    <a:lstStyle/>
                    <a:p>
                      <a:pPr algn="ctr"/>
                      <a:r>
                        <a:rPr lang="en-US" dirty="0">
                          <a:latin typeface="+mn-lt"/>
                        </a:rPr>
                        <a:t>Solid</a:t>
                      </a:r>
                    </a:p>
                  </a:txBody>
                  <a:tcPr>
                    <a:solidFill>
                      <a:srgbClr val="F3F3F5"/>
                    </a:solidFill>
                  </a:tcPr>
                </a:tc>
                <a:tc>
                  <a:txBody>
                    <a:bodyPr/>
                    <a:lstStyle/>
                    <a:p>
                      <a:pPr algn="ctr"/>
                      <a:r>
                        <a:rPr lang="en-US" b="0" i="0" dirty="0">
                          <a:latin typeface="+mn-lt"/>
                        </a:rPr>
                        <a:t>H</a:t>
                      </a:r>
                      <a:r>
                        <a:rPr lang="en-US" b="0" i="0" baseline="-25000" dirty="0">
                          <a:latin typeface="+mn-lt"/>
                        </a:rPr>
                        <a:t>2</a:t>
                      </a:r>
                      <a:r>
                        <a:rPr lang="en-US" b="0" i="0" dirty="0">
                          <a:latin typeface="+mj-lt"/>
                        </a:rPr>
                        <a:t> gas in palladium</a:t>
                      </a:r>
                      <a:endParaRPr lang="en-US" dirty="0">
                        <a:latin typeface="+mn-lt"/>
                      </a:endParaRPr>
                    </a:p>
                  </a:txBody>
                  <a:tcPr>
                    <a:solidFill>
                      <a:srgbClr val="F3F3F5"/>
                    </a:solidFill>
                  </a:tcPr>
                </a:tc>
                <a:extLst>
                  <a:ext uri="{0D108BD9-81ED-4DB2-BD59-A6C34878D82A}">
                    <a16:rowId xmlns:a16="http://schemas.microsoft.com/office/drawing/2014/main" val="10003"/>
                  </a:ext>
                </a:extLst>
              </a:tr>
              <a:tr h="274320">
                <a:tc>
                  <a:txBody>
                    <a:bodyPr/>
                    <a:lstStyle/>
                    <a:p>
                      <a:pPr algn="ctr"/>
                      <a:r>
                        <a:rPr lang="en-US" dirty="0">
                          <a:latin typeface="+mn-lt"/>
                        </a:rPr>
                        <a:t>Liquid</a:t>
                      </a:r>
                    </a:p>
                  </a:txBody>
                  <a:tcPr>
                    <a:solidFill>
                      <a:srgbClr val="F3F3F5"/>
                    </a:solidFill>
                  </a:tcPr>
                </a:tc>
                <a:tc>
                  <a:txBody>
                    <a:bodyPr/>
                    <a:lstStyle/>
                    <a:p>
                      <a:pPr algn="ctr"/>
                      <a:r>
                        <a:rPr lang="en-US" dirty="0">
                          <a:latin typeface="+mn-lt"/>
                        </a:rPr>
                        <a:t>Liquid</a:t>
                      </a:r>
                    </a:p>
                  </a:txBody>
                  <a:tcPr>
                    <a:solidFill>
                      <a:srgbClr val="F3F3F5"/>
                    </a:solidFill>
                  </a:tcPr>
                </a:tc>
                <a:tc>
                  <a:txBody>
                    <a:bodyPr/>
                    <a:lstStyle/>
                    <a:p>
                      <a:pPr algn="ctr"/>
                      <a:r>
                        <a:rPr lang="en-US" dirty="0">
                          <a:latin typeface="+mn-lt"/>
                        </a:rPr>
                        <a:t>Liquid</a:t>
                      </a:r>
                    </a:p>
                  </a:txBody>
                  <a:tcPr>
                    <a:solidFill>
                      <a:srgbClr val="F3F3F5"/>
                    </a:solidFill>
                  </a:tcPr>
                </a:tc>
                <a:tc>
                  <a:txBody>
                    <a:bodyPr/>
                    <a:lstStyle/>
                    <a:p>
                      <a:pPr algn="ctr"/>
                      <a:r>
                        <a:rPr lang="en-US" dirty="0">
                          <a:latin typeface="+mn-lt"/>
                        </a:rPr>
                        <a:t>Ethanol in water</a:t>
                      </a:r>
                    </a:p>
                  </a:txBody>
                  <a:tcPr>
                    <a:solidFill>
                      <a:srgbClr val="F3F3F5"/>
                    </a:solidFill>
                  </a:tcPr>
                </a:tc>
                <a:extLst>
                  <a:ext uri="{0D108BD9-81ED-4DB2-BD59-A6C34878D82A}">
                    <a16:rowId xmlns:a16="http://schemas.microsoft.com/office/drawing/2014/main" val="3629691396"/>
                  </a:ext>
                </a:extLst>
              </a:tr>
              <a:tr h="274320">
                <a:tc>
                  <a:txBody>
                    <a:bodyPr/>
                    <a:lstStyle/>
                    <a:p>
                      <a:pPr algn="ctr"/>
                      <a:r>
                        <a:rPr lang="en-US" dirty="0">
                          <a:latin typeface="+mn-lt"/>
                        </a:rPr>
                        <a:t>Liquid</a:t>
                      </a:r>
                    </a:p>
                  </a:txBody>
                  <a:tcPr>
                    <a:solidFill>
                      <a:srgbClr val="F3F3F5"/>
                    </a:solidFill>
                  </a:tcPr>
                </a:tc>
                <a:tc>
                  <a:txBody>
                    <a:bodyPr/>
                    <a:lstStyle/>
                    <a:p>
                      <a:pPr algn="ctr"/>
                      <a:r>
                        <a:rPr lang="en-US" dirty="0">
                          <a:latin typeface="+mn-lt"/>
                        </a:rPr>
                        <a:t>Solid</a:t>
                      </a:r>
                    </a:p>
                  </a:txBody>
                  <a:tcPr>
                    <a:solidFill>
                      <a:srgbClr val="F3F3F5"/>
                    </a:solidFill>
                  </a:tcPr>
                </a:tc>
                <a:tc>
                  <a:txBody>
                    <a:bodyPr/>
                    <a:lstStyle/>
                    <a:p>
                      <a:pPr algn="ctr"/>
                      <a:r>
                        <a:rPr lang="en-US" dirty="0">
                          <a:latin typeface="+mn-lt"/>
                        </a:rPr>
                        <a:t>Solid</a:t>
                      </a:r>
                    </a:p>
                  </a:txBody>
                  <a:tcPr>
                    <a:solidFill>
                      <a:srgbClr val="F3F3F5"/>
                    </a:solidFill>
                  </a:tcPr>
                </a:tc>
                <a:tc>
                  <a:txBody>
                    <a:bodyPr/>
                    <a:lstStyle/>
                    <a:p>
                      <a:pPr algn="ctr"/>
                      <a:r>
                        <a:rPr lang="en-US" dirty="0">
                          <a:latin typeface="+mn-lt"/>
                        </a:rPr>
                        <a:t>Mercury in silver</a:t>
                      </a:r>
                    </a:p>
                  </a:txBody>
                  <a:tcPr>
                    <a:solidFill>
                      <a:srgbClr val="F3F3F5"/>
                    </a:solidFill>
                  </a:tcPr>
                </a:tc>
                <a:extLst>
                  <a:ext uri="{0D108BD9-81ED-4DB2-BD59-A6C34878D82A}">
                    <a16:rowId xmlns:a16="http://schemas.microsoft.com/office/drawing/2014/main" val="1118188134"/>
                  </a:ext>
                </a:extLst>
              </a:tr>
              <a:tr h="274320">
                <a:tc>
                  <a:txBody>
                    <a:bodyPr/>
                    <a:lstStyle/>
                    <a:p>
                      <a:pPr algn="ctr"/>
                      <a:r>
                        <a:rPr lang="en-US" dirty="0">
                          <a:latin typeface="+mn-lt"/>
                        </a:rPr>
                        <a:t>Solid</a:t>
                      </a:r>
                    </a:p>
                  </a:txBody>
                  <a:tcPr>
                    <a:solidFill>
                      <a:srgbClr val="F3F3F5"/>
                    </a:solidFill>
                  </a:tcPr>
                </a:tc>
                <a:tc>
                  <a:txBody>
                    <a:bodyPr/>
                    <a:lstStyle/>
                    <a:p>
                      <a:pPr algn="ctr"/>
                      <a:r>
                        <a:rPr lang="en-US" dirty="0">
                          <a:latin typeface="+mn-lt"/>
                        </a:rPr>
                        <a:t>Liquid</a:t>
                      </a:r>
                    </a:p>
                  </a:txBody>
                  <a:tcPr>
                    <a:solidFill>
                      <a:srgbClr val="F3F3F5"/>
                    </a:solidFill>
                  </a:tcPr>
                </a:tc>
                <a:tc>
                  <a:txBody>
                    <a:bodyPr/>
                    <a:lstStyle/>
                    <a:p>
                      <a:pPr algn="ctr"/>
                      <a:r>
                        <a:rPr lang="en-US" dirty="0">
                          <a:latin typeface="+mn-lt"/>
                        </a:rPr>
                        <a:t>Liquid</a:t>
                      </a:r>
                    </a:p>
                  </a:txBody>
                  <a:tcPr>
                    <a:solidFill>
                      <a:srgbClr val="F3F3F5"/>
                    </a:solidFill>
                  </a:tcPr>
                </a:tc>
                <a:tc>
                  <a:txBody>
                    <a:bodyPr/>
                    <a:lstStyle/>
                    <a:p>
                      <a:pPr algn="ctr"/>
                      <a:r>
                        <a:rPr lang="en-US" dirty="0">
                          <a:latin typeface="+mn-lt"/>
                        </a:rPr>
                        <a:t>Saltwater</a:t>
                      </a:r>
                    </a:p>
                  </a:txBody>
                  <a:tcPr>
                    <a:solidFill>
                      <a:srgbClr val="F3F3F5"/>
                    </a:solidFill>
                  </a:tcPr>
                </a:tc>
                <a:extLst>
                  <a:ext uri="{0D108BD9-81ED-4DB2-BD59-A6C34878D82A}">
                    <a16:rowId xmlns:a16="http://schemas.microsoft.com/office/drawing/2014/main" val="148986075"/>
                  </a:ext>
                </a:extLst>
              </a:tr>
              <a:tr h="274320">
                <a:tc>
                  <a:txBody>
                    <a:bodyPr/>
                    <a:lstStyle/>
                    <a:p>
                      <a:pPr algn="ctr"/>
                      <a:r>
                        <a:rPr lang="en-US" dirty="0">
                          <a:latin typeface="+mn-lt"/>
                        </a:rPr>
                        <a:t>Solid</a:t>
                      </a:r>
                    </a:p>
                  </a:txBody>
                  <a:tcPr>
                    <a:solidFill>
                      <a:srgbClr val="F3F3F5"/>
                    </a:solidFill>
                  </a:tcPr>
                </a:tc>
                <a:tc>
                  <a:txBody>
                    <a:bodyPr/>
                    <a:lstStyle/>
                    <a:p>
                      <a:pPr algn="ctr"/>
                      <a:r>
                        <a:rPr lang="en-US" dirty="0">
                          <a:latin typeface="+mn-lt"/>
                        </a:rPr>
                        <a:t>Solid</a:t>
                      </a:r>
                    </a:p>
                  </a:txBody>
                  <a:tcPr>
                    <a:solidFill>
                      <a:srgbClr val="F3F3F5"/>
                    </a:solidFill>
                  </a:tcPr>
                </a:tc>
                <a:tc>
                  <a:txBody>
                    <a:bodyPr/>
                    <a:lstStyle/>
                    <a:p>
                      <a:pPr algn="ctr"/>
                      <a:r>
                        <a:rPr lang="en-US" dirty="0">
                          <a:latin typeface="+mn-lt"/>
                        </a:rPr>
                        <a:t>Solid</a:t>
                      </a:r>
                    </a:p>
                  </a:txBody>
                  <a:tcPr>
                    <a:solidFill>
                      <a:srgbClr val="F3F3F5"/>
                    </a:solidFill>
                  </a:tcPr>
                </a:tc>
                <a:tc>
                  <a:txBody>
                    <a:bodyPr/>
                    <a:lstStyle/>
                    <a:p>
                      <a:pPr algn="ctr"/>
                      <a:r>
                        <a:rPr lang="en-US" dirty="0">
                          <a:latin typeface="+mn-lt"/>
                        </a:rPr>
                        <a:t>Brass </a:t>
                      </a:r>
                      <a:r>
                        <a:rPr lang="en-US" i="0" dirty="0">
                          <a:latin typeface="+mn-lt"/>
                        </a:rPr>
                        <a:t>(Cu/Zn)</a:t>
                      </a:r>
                      <a:endParaRPr lang="en-US" dirty="0">
                        <a:latin typeface="+mn-lt"/>
                      </a:endParaRPr>
                    </a:p>
                  </a:txBody>
                  <a:tcPr>
                    <a:solidFill>
                      <a:srgbClr val="F3F3F5"/>
                    </a:solidFill>
                  </a:tcPr>
                </a:tc>
                <a:extLst>
                  <a:ext uri="{0D108BD9-81ED-4DB2-BD59-A6C34878D82A}">
                    <a16:rowId xmlns:a16="http://schemas.microsoft.com/office/drawing/2014/main" val="3558310016"/>
                  </a:ext>
                </a:extLst>
              </a:tr>
            </a:tbl>
          </a:graphicData>
        </a:graphic>
      </p:graphicFrame>
    </p:spTree>
    <p:extLst>
      <p:ext uri="{BB962C8B-B14F-4D97-AF65-F5344CB8AC3E}">
        <p14:creationId xmlns:p14="http://schemas.microsoft.com/office/powerpoint/2010/main" val="244525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13.3		Solution</a:t>
            </a:r>
            <a:endParaRPr lang="en-US" sz="1200" dirty="0"/>
          </a:p>
        </p:txBody>
      </p:sp>
      <p:sp>
        <p:nvSpPr>
          <p:cNvPr id="3" name="Content Placeholder 2"/>
          <p:cNvSpPr>
            <a:spLocks noGrp="1"/>
          </p:cNvSpPr>
          <p:nvPr>
            <p:ph idx="1"/>
          </p:nvPr>
        </p:nvSpPr>
        <p:spPr>
          <a:xfrm>
            <a:off x="228600" y="1066800"/>
            <a:ext cx="8686800" cy="533400"/>
          </a:xfrm>
        </p:spPr>
        <p:txBody>
          <a:bodyPr/>
          <a:lstStyle/>
          <a:p>
            <a:r>
              <a:rPr lang="en-US" b="1" dirty="0">
                <a:solidFill>
                  <a:srgbClr val="376092"/>
                </a:solidFill>
              </a:rPr>
              <a:t>Solution</a:t>
            </a:r>
          </a:p>
        </p:txBody>
      </p:sp>
      <p:graphicFrame>
        <p:nvGraphicFramePr>
          <p:cNvPr id="7" name="Object 3"/>
          <p:cNvGraphicFramePr>
            <a:graphicFrameLocks noChangeAspect="1"/>
          </p:cNvGraphicFramePr>
          <p:nvPr>
            <p:extLst>
              <p:ext uri="{D42A27DB-BD31-4B8C-83A1-F6EECF244321}">
                <p14:modId xmlns:p14="http://schemas.microsoft.com/office/powerpoint/2010/main" val="3321745604"/>
              </p:ext>
            </p:extLst>
          </p:nvPr>
        </p:nvGraphicFramePr>
        <p:xfrm>
          <a:off x="717550" y="1817688"/>
          <a:ext cx="7708900" cy="1676400"/>
        </p:xfrm>
        <a:graphic>
          <a:graphicData uri="http://schemas.openxmlformats.org/presentationml/2006/ole">
            <mc:AlternateContent xmlns:mc="http://schemas.openxmlformats.org/markup-compatibility/2006">
              <mc:Choice xmlns:v="urn:schemas-microsoft-com:vml" Requires="v">
                <p:oleObj spid="_x0000_s36165" name="Equation" r:id="rId3" imgW="7708680" imgH="1676160" progId="Equation.DSMT4">
                  <p:embed/>
                </p:oleObj>
              </mc:Choice>
              <mc:Fallback>
                <p:oleObj name="Equation" r:id="rId3" imgW="7708680" imgH="1676160" progId="Equation.DSMT4">
                  <p:embed/>
                  <p:pic>
                    <p:nvPicPr>
                      <p:cNvPr id="0" name=""/>
                      <p:cNvPicPr/>
                      <p:nvPr/>
                    </p:nvPicPr>
                    <p:blipFill>
                      <a:blip r:embed="rId4"/>
                      <a:stretch>
                        <a:fillRect/>
                      </a:stretch>
                    </p:blipFill>
                    <p:spPr>
                      <a:xfrm>
                        <a:off x="717550" y="1817688"/>
                        <a:ext cx="7708900" cy="1676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33324904"/>
              </p:ext>
            </p:extLst>
          </p:nvPr>
        </p:nvGraphicFramePr>
        <p:xfrm>
          <a:off x="747713" y="3960813"/>
          <a:ext cx="7924800" cy="1244600"/>
        </p:xfrm>
        <a:graphic>
          <a:graphicData uri="http://schemas.openxmlformats.org/presentationml/2006/ole">
            <mc:AlternateContent xmlns:mc="http://schemas.openxmlformats.org/markup-compatibility/2006">
              <mc:Choice xmlns:v="urn:schemas-microsoft-com:vml" Requires="v">
                <p:oleObj spid="_x0000_s36166" name="Equation" r:id="rId5" imgW="7924680" imgH="1244520" progId="Equation.DSMT4">
                  <p:embed/>
                </p:oleObj>
              </mc:Choice>
              <mc:Fallback>
                <p:oleObj name="Equation" r:id="rId5" imgW="7924680" imgH="1244520" progId="Equation.DSMT4">
                  <p:embed/>
                  <p:pic>
                    <p:nvPicPr>
                      <p:cNvPr id="0" name=""/>
                      <p:cNvPicPr/>
                      <p:nvPr/>
                    </p:nvPicPr>
                    <p:blipFill>
                      <a:blip r:embed="rId6"/>
                      <a:stretch>
                        <a:fillRect/>
                      </a:stretch>
                    </p:blipFill>
                    <p:spPr>
                      <a:xfrm>
                        <a:off x="747713" y="3960813"/>
                        <a:ext cx="7924800" cy="1244600"/>
                      </a:xfrm>
                      <a:prstGeom prst="rect">
                        <a:avLst/>
                      </a:prstGeom>
                    </p:spPr>
                  </p:pic>
                </p:oleObj>
              </mc:Fallback>
            </mc:AlternateContent>
          </a:graphicData>
        </a:graphic>
      </p:graphicFrame>
      <p:sp>
        <p:nvSpPr>
          <p:cNvPr id="4" name="Content Placeholder 5"/>
          <p:cNvSpPr>
            <a:spLocks noGrp="1"/>
          </p:cNvSpPr>
          <p:nvPr>
            <p:ph idx="10"/>
          </p:nvPr>
        </p:nvSpPr>
        <p:spPr>
          <a:xfrm>
            <a:off x="228600" y="5486400"/>
            <a:ext cx="8686800" cy="533400"/>
          </a:xfrm>
        </p:spPr>
        <p:txBody>
          <a:bodyPr/>
          <a:lstStyle/>
          <a:p>
            <a:r>
              <a:rPr lang="en-US" dirty="0">
                <a:solidFill>
                  <a:prstClr val="black"/>
                </a:solidFill>
              </a:rPr>
              <a:t>Rubbing alcohol is 9.2 </a:t>
            </a:r>
            <a:r>
              <a:rPr lang="en-US" i="1" dirty="0">
                <a:solidFill>
                  <a:prstClr val="black"/>
                </a:solidFill>
              </a:rPr>
              <a:t>M </a:t>
            </a:r>
            <a:r>
              <a:rPr lang="en-US" dirty="0">
                <a:solidFill>
                  <a:prstClr val="black"/>
                </a:solidFill>
              </a:rPr>
              <a:t>and 39 </a:t>
            </a:r>
            <a:r>
              <a:rPr lang="en-US" i="1" dirty="0">
                <a:solidFill>
                  <a:prstClr val="black"/>
                </a:solidFill>
              </a:rPr>
              <a:t>m </a:t>
            </a:r>
            <a:r>
              <a:rPr lang="en-US" dirty="0">
                <a:solidFill>
                  <a:prstClr val="black"/>
                </a:solidFill>
              </a:rPr>
              <a:t>in isopropyl alcohol.</a:t>
            </a:r>
          </a:p>
        </p:txBody>
      </p:sp>
    </p:spTree>
    <p:extLst>
      <p:ext uri="{BB962C8B-B14F-4D97-AF65-F5344CB8AC3E}">
        <p14:creationId xmlns:p14="http://schemas.microsoft.com/office/powerpoint/2010/main" val="169229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13.4</a:t>
            </a:r>
            <a:r>
              <a:rPr lang="en-US" spc="3500" dirty="0">
                <a:solidFill>
                  <a:srgbClr val="FFFFFF"/>
                </a:solidFill>
              </a:rPr>
              <a:t>	</a:t>
            </a:r>
            <a:r>
              <a:rPr lang="en-US" dirty="0">
                <a:solidFill>
                  <a:srgbClr val="B60000"/>
                </a:solidFill>
              </a:rPr>
              <a:t>Factors That Affect Solubility</a:t>
            </a:r>
          </a:p>
        </p:txBody>
      </p:sp>
      <p:sp>
        <p:nvSpPr>
          <p:cNvPr id="3" name="Content Placeholder 2"/>
          <p:cNvSpPr>
            <a:spLocks noGrp="1"/>
          </p:cNvSpPr>
          <p:nvPr>
            <p:ph idx="1"/>
          </p:nvPr>
        </p:nvSpPr>
        <p:spPr/>
        <p:txBody>
          <a:bodyPr/>
          <a:lstStyle/>
          <a:p>
            <a:pPr algn="ctr">
              <a:spcAft>
                <a:spcPts val="1200"/>
              </a:spcAft>
            </a:pPr>
            <a:r>
              <a:rPr lang="en-GB" sz="3200" b="1" dirty="0">
                <a:solidFill>
                  <a:srgbClr val="4F74A7"/>
                </a:solidFill>
              </a:rPr>
              <a:t>Topics</a:t>
            </a:r>
          </a:p>
          <a:p>
            <a:pPr algn="ctr" fontAlgn="t">
              <a:spcBef>
                <a:spcPts val="0"/>
              </a:spcBef>
            </a:pPr>
            <a:r>
              <a:rPr lang="en-US" dirty="0"/>
              <a:t>Temperature</a:t>
            </a:r>
          </a:p>
          <a:p>
            <a:pPr algn="ctr" fontAlgn="t">
              <a:spcBef>
                <a:spcPts val="0"/>
              </a:spcBef>
            </a:pPr>
            <a:r>
              <a:rPr lang="en-US" dirty="0"/>
              <a:t>Pressure</a:t>
            </a:r>
            <a:endParaRPr lang="en-US" b="1" dirty="0">
              <a:solidFill>
                <a:srgbClr val="4F74A7"/>
              </a:solidFill>
            </a:endParaRPr>
          </a:p>
        </p:txBody>
      </p:sp>
    </p:spTree>
    <p:extLst>
      <p:ext uri="{BB962C8B-B14F-4D97-AF65-F5344CB8AC3E}">
        <p14:creationId xmlns:p14="http://schemas.microsoft.com/office/powerpoint/2010/main" val="48945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13.4</a:t>
            </a:r>
            <a:r>
              <a:rPr lang="en-US" spc="3500" dirty="0">
                <a:solidFill>
                  <a:srgbClr val="FFFFFF"/>
                </a:solidFill>
              </a:rPr>
              <a:t>	</a:t>
            </a:r>
            <a:r>
              <a:rPr lang="en-US" dirty="0">
                <a:solidFill>
                  <a:srgbClr val="B60000"/>
                </a:solidFill>
              </a:rPr>
              <a:t>Factors That Affect Solubility</a:t>
            </a:r>
            <a:r>
              <a:rPr lang="en-US" sz="1200" dirty="0">
                <a:solidFill>
                  <a:srgbClr val="B60000"/>
                </a:solidFill>
              </a:rPr>
              <a:t> 1</a:t>
            </a:r>
          </a:p>
        </p:txBody>
      </p:sp>
      <p:sp>
        <p:nvSpPr>
          <p:cNvPr id="3" name="Content Placeholder 2"/>
          <p:cNvSpPr>
            <a:spLocks noGrp="1"/>
          </p:cNvSpPr>
          <p:nvPr>
            <p:ph idx="1"/>
          </p:nvPr>
        </p:nvSpPr>
        <p:spPr>
          <a:xfrm>
            <a:off x="228600" y="1143000"/>
            <a:ext cx="8153400" cy="533400"/>
          </a:xfrm>
        </p:spPr>
        <p:txBody>
          <a:bodyPr/>
          <a:lstStyle/>
          <a:p>
            <a:r>
              <a:rPr lang="en-US" dirty="0">
                <a:solidFill>
                  <a:srgbClr val="376092"/>
                </a:solidFill>
              </a:rPr>
              <a:t>Temperature</a:t>
            </a:r>
          </a:p>
        </p:txBody>
      </p:sp>
      <p:pic>
        <p:nvPicPr>
          <p:cNvPr id="6" name="Picture 3" descr="A graph of Solubility (g/100mL water) vs. Temperature (degrees C) is shown. "/>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1530049" y="1600200"/>
            <a:ext cx="6083902" cy="48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21"/>
          </p:nvPr>
        </p:nvSpPr>
        <p:spPr>
          <a:xfrm>
            <a:off x="3200400" y="6477000"/>
            <a:ext cx="2743200" cy="182880"/>
          </a:xfrm>
        </p:spPr>
        <p:txBody>
          <a:bodyPr/>
          <a:lstStyle/>
          <a:p>
            <a:pPr lvl="0" defTabSz="914400">
              <a:spcBef>
                <a:spcPts val="0"/>
              </a:spcBef>
            </a:pPr>
            <a:r>
              <a:rPr lang="en-US" dirty="0">
                <a:solidFill>
                  <a:prstClr val="white"/>
                </a:solidFill>
                <a:hlinkClick r:id="" action="ppaction://noaction"/>
              </a:rPr>
              <a:t>Access the text alternative for these images</a:t>
            </a:r>
          </a:p>
        </p:txBody>
      </p:sp>
    </p:spTree>
    <p:extLst>
      <p:ext uri="{BB962C8B-B14F-4D97-AF65-F5344CB8AC3E}">
        <p14:creationId xmlns:p14="http://schemas.microsoft.com/office/powerpoint/2010/main" val="175794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p>
        </p:txBody>
      </p:sp>
      <p:sp>
        <p:nvSpPr>
          <p:cNvPr id="3" name="Content Placeholder 2"/>
          <p:cNvSpPr>
            <a:spLocks noGrp="1"/>
          </p:cNvSpPr>
          <p:nvPr>
            <p:ph idx="1"/>
          </p:nvPr>
        </p:nvSpPr>
        <p:spPr/>
        <p:txBody>
          <a:bodyPr/>
          <a:lstStyle/>
          <a:p>
            <a:pPr algn="ctr">
              <a:spcAft>
                <a:spcPts val="1200"/>
              </a:spcAft>
            </a:pPr>
            <a:r>
              <a:rPr lang="en-GB" sz="3200" b="1" dirty="0">
                <a:solidFill>
                  <a:srgbClr val="4F74A7"/>
                </a:solidFill>
              </a:rPr>
              <a:t>Topics</a:t>
            </a:r>
          </a:p>
          <a:p>
            <a:pPr algn="ctr" fontAlgn="t"/>
            <a:r>
              <a:rPr lang="en-US" dirty="0"/>
              <a:t>Vapor-Pressure Lowering</a:t>
            </a:r>
          </a:p>
          <a:p>
            <a:pPr algn="ctr" fontAlgn="t"/>
            <a:r>
              <a:rPr lang="en-US" dirty="0"/>
              <a:t>Boiling-Point Elevation</a:t>
            </a:r>
          </a:p>
          <a:p>
            <a:pPr algn="ctr" fontAlgn="t"/>
            <a:r>
              <a:rPr lang="en-US" dirty="0"/>
              <a:t>Freezing-Point Depression</a:t>
            </a:r>
          </a:p>
          <a:p>
            <a:pPr algn="ctr" fontAlgn="t"/>
            <a:r>
              <a:rPr lang="en-US" dirty="0"/>
              <a:t>Osmotic Pressure</a:t>
            </a:r>
          </a:p>
          <a:p>
            <a:pPr algn="ctr" fontAlgn="t"/>
            <a:r>
              <a:rPr lang="en-US" dirty="0"/>
              <a:t>Electrolyte Solutions</a:t>
            </a:r>
          </a:p>
        </p:txBody>
      </p:sp>
    </p:spTree>
    <p:extLst>
      <p:ext uri="{BB962C8B-B14F-4D97-AF65-F5344CB8AC3E}">
        <p14:creationId xmlns:p14="http://schemas.microsoft.com/office/powerpoint/2010/main" val="412423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a:t>
            </a:r>
          </a:p>
        </p:txBody>
      </p:sp>
      <p:sp>
        <p:nvSpPr>
          <p:cNvPr id="4" name="Content Placeholder 3"/>
          <p:cNvSpPr>
            <a:spLocks noGrp="1"/>
          </p:cNvSpPr>
          <p:nvPr>
            <p:ph idx="1"/>
          </p:nvPr>
        </p:nvSpPr>
        <p:spPr/>
        <p:txBody>
          <a:bodyPr/>
          <a:lstStyle/>
          <a:p>
            <a:r>
              <a:rPr lang="en-US" dirty="0">
                <a:solidFill>
                  <a:srgbClr val="376092"/>
                </a:solidFill>
              </a:rPr>
              <a:t>Vapor-Pressure Lowering</a:t>
            </a:r>
          </a:p>
          <a:p>
            <a:r>
              <a:rPr lang="en-US" b="1" i="1" dirty="0"/>
              <a:t>Colligative properties </a:t>
            </a:r>
            <a:r>
              <a:rPr lang="en-US" dirty="0"/>
              <a:t>are properties that depend on the number of solute particles in solution but do not depend on the nature of the solute particles.</a:t>
            </a:r>
          </a:p>
          <a:p>
            <a:pPr>
              <a:spcBef>
                <a:spcPts val="2400"/>
              </a:spcBef>
            </a:pPr>
            <a:r>
              <a:rPr lang="en-US" dirty="0"/>
              <a:t>That is, colligative properties depend on the concentration of solute particles regardless of whether those particles are atoms, molecules, or ions.</a:t>
            </a:r>
          </a:p>
        </p:txBody>
      </p:sp>
    </p:spTree>
    <p:extLst>
      <p:ext uri="{BB962C8B-B14F-4D97-AF65-F5344CB8AC3E}">
        <p14:creationId xmlns:p14="http://schemas.microsoft.com/office/powerpoint/2010/main" val="322285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2</a:t>
            </a:r>
          </a:p>
        </p:txBody>
      </p:sp>
      <p:sp>
        <p:nvSpPr>
          <p:cNvPr id="3" name="Content Placeholder 2"/>
          <p:cNvSpPr>
            <a:spLocks noGrp="1"/>
          </p:cNvSpPr>
          <p:nvPr>
            <p:ph idx="1"/>
          </p:nvPr>
        </p:nvSpPr>
        <p:spPr>
          <a:xfrm>
            <a:off x="228600" y="1143000"/>
            <a:ext cx="8686800" cy="2971800"/>
          </a:xfrm>
        </p:spPr>
        <p:txBody>
          <a:bodyPr/>
          <a:lstStyle/>
          <a:p>
            <a:r>
              <a:rPr lang="en-US" dirty="0">
                <a:solidFill>
                  <a:srgbClr val="376092"/>
                </a:solidFill>
              </a:rPr>
              <a:t>Vapor-Pressure Lowering</a:t>
            </a:r>
          </a:p>
          <a:p>
            <a:r>
              <a:rPr lang="en-US" dirty="0"/>
              <a:t>When a </a:t>
            </a:r>
            <a:r>
              <a:rPr lang="en-US" b="1" i="1" dirty="0"/>
              <a:t>non-volatile </a:t>
            </a:r>
            <a:r>
              <a:rPr lang="en-US" dirty="0"/>
              <a:t>solute (one that does </a:t>
            </a:r>
            <a:r>
              <a:rPr lang="en-US" i="1" dirty="0"/>
              <a:t>not </a:t>
            </a:r>
            <a:r>
              <a:rPr lang="en-US" dirty="0"/>
              <a:t>exert a vapor pressure) is dissolved in a liquid, the vapor pressure exerted by the liquid decreases. </a:t>
            </a:r>
            <a:endParaRPr lang="en-US" dirty="0">
              <a:solidFill>
                <a:prstClr val="black"/>
              </a:solidFill>
            </a:endParaRPr>
          </a:p>
          <a:p>
            <a:pPr>
              <a:spcBef>
                <a:spcPts val="2400"/>
              </a:spcBef>
            </a:pPr>
            <a:r>
              <a:rPr lang="en-US" dirty="0"/>
              <a:t>This relationship is expressed by </a:t>
            </a:r>
            <a:r>
              <a:rPr lang="en-US" b="1" i="1" dirty="0"/>
              <a:t>Raoult’s</a:t>
            </a:r>
            <a:r>
              <a:rPr lang="en-US" dirty="0"/>
              <a:t> </a:t>
            </a:r>
            <a:r>
              <a:rPr lang="en-US" b="1" i="1" dirty="0"/>
              <a:t>law,</a:t>
            </a:r>
          </a:p>
        </p:txBody>
      </p:sp>
      <p:graphicFrame>
        <p:nvGraphicFramePr>
          <p:cNvPr id="4" name="Object 3"/>
          <p:cNvGraphicFramePr>
            <a:graphicFrameLocks noChangeAspect="1"/>
          </p:cNvGraphicFramePr>
          <p:nvPr>
            <p:extLst>
              <p:ext uri="{D42A27DB-BD31-4B8C-83A1-F6EECF244321}">
                <p14:modId xmlns:p14="http://schemas.microsoft.com/office/powerpoint/2010/main" val="4122579857"/>
              </p:ext>
            </p:extLst>
          </p:nvPr>
        </p:nvGraphicFramePr>
        <p:xfrm>
          <a:off x="3276600" y="4202113"/>
          <a:ext cx="1619250" cy="628650"/>
        </p:xfrm>
        <a:graphic>
          <a:graphicData uri="http://schemas.openxmlformats.org/presentationml/2006/ole">
            <mc:AlternateContent xmlns:mc="http://schemas.openxmlformats.org/markup-compatibility/2006">
              <mc:Choice xmlns:v="urn:schemas-microsoft-com:vml" Requires="v">
                <p:oleObj spid="_x0000_s39181" name="Equation" r:id="rId3" imgW="1079280" imgH="419040" progId="Equation.DSMT4">
                  <p:embed/>
                </p:oleObj>
              </mc:Choice>
              <mc:Fallback>
                <p:oleObj name="Equation" r:id="rId3" imgW="1079280" imgH="419040" progId="Equation.DSMT4">
                  <p:embed/>
                  <p:pic>
                    <p:nvPicPr>
                      <p:cNvPr id="0" name=""/>
                      <p:cNvPicPr/>
                      <p:nvPr/>
                    </p:nvPicPr>
                    <p:blipFill>
                      <a:blip r:embed="rId4"/>
                      <a:stretch>
                        <a:fillRect/>
                      </a:stretch>
                    </p:blipFill>
                    <p:spPr>
                      <a:xfrm>
                        <a:off x="3276600" y="4202113"/>
                        <a:ext cx="1619250" cy="628650"/>
                      </a:xfrm>
                      <a:prstGeom prst="rect">
                        <a:avLst/>
                      </a:prstGeom>
                    </p:spPr>
                  </p:pic>
                </p:oleObj>
              </mc:Fallback>
            </mc:AlternateContent>
          </a:graphicData>
        </a:graphic>
      </p:graphicFrame>
    </p:spTree>
    <p:extLst>
      <p:ext uri="{BB962C8B-B14F-4D97-AF65-F5344CB8AC3E}">
        <p14:creationId xmlns:p14="http://schemas.microsoft.com/office/powerpoint/2010/main" val="82499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13.5		Setup</a:t>
            </a:r>
            <a:endParaRPr lang="en-US" dirty="0"/>
          </a:p>
        </p:txBody>
      </p:sp>
      <p:sp>
        <p:nvSpPr>
          <p:cNvPr id="3" name="Content Placeholder 2"/>
          <p:cNvSpPr>
            <a:spLocks noGrp="1"/>
          </p:cNvSpPr>
          <p:nvPr>
            <p:ph idx="1"/>
          </p:nvPr>
        </p:nvSpPr>
        <p:spPr>
          <a:xfrm>
            <a:off x="228600" y="1066800"/>
            <a:ext cx="8534400" cy="5303520"/>
          </a:xfrm>
        </p:spPr>
        <p:txBody>
          <a:bodyPr/>
          <a:lstStyle/>
          <a:p>
            <a:r>
              <a:rPr lang="en-US" dirty="0"/>
              <a:t>Calculate the vapor pressure of water over a solution made by dissolving 225 g of glucose in 575 g of water at </a:t>
            </a:r>
            <a:r>
              <a:rPr lang="en-US" i="0" dirty="0">
                <a:latin typeface="+mj-lt"/>
              </a:rPr>
              <a:t>35 degrees C</a:t>
            </a:r>
            <a:r>
              <a:rPr lang="en-US" dirty="0"/>
              <a:t>. </a:t>
            </a:r>
            <a:r>
              <a:rPr lang="en-US" i="0" dirty="0">
                <a:latin typeface="+mj-lt"/>
              </a:rPr>
              <a:t>(At 35 degrees C, </a:t>
            </a:r>
            <a:r>
              <a:rPr lang="en-US" i="1" dirty="0">
                <a:latin typeface="+mj-lt"/>
              </a:rPr>
              <a:t>P</a:t>
            </a:r>
            <a:r>
              <a:rPr lang="en-US" i="0" dirty="0">
                <a:latin typeface="+mj-lt"/>
              </a:rPr>
              <a:t> degrees (H</a:t>
            </a:r>
            <a:r>
              <a:rPr lang="en-US" i="0" baseline="-25000" dirty="0">
                <a:latin typeface="+mj-lt"/>
              </a:rPr>
              <a:t>2</a:t>
            </a:r>
            <a:r>
              <a:rPr lang="en-US" i="0" dirty="0">
                <a:latin typeface="+mj-lt"/>
              </a:rPr>
              <a:t>O) </a:t>
            </a:r>
            <a:br>
              <a:rPr lang="en-US" i="0" dirty="0">
                <a:latin typeface="+mj-lt"/>
              </a:rPr>
            </a:br>
            <a:r>
              <a:rPr lang="en-US" i="0" dirty="0">
                <a:latin typeface="+mj-lt"/>
              </a:rPr>
              <a:t>= 42.2 mmHg.)</a:t>
            </a:r>
            <a:endParaRPr lang="en-US" dirty="0"/>
          </a:p>
          <a:p>
            <a:pPr>
              <a:spcBef>
                <a:spcPts val="2400"/>
              </a:spcBef>
            </a:pPr>
            <a:r>
              <a:rPr lang="en-US" b="1" dirty="0">
                <a:solidFill>
                  <a:srgbClr val="376092"/>
                </a:solidFill>
              </a:rPr>
              <a:t>Setup</a:t>
            </a:r>
          </a:p>
          <a:p>
            <a:r>
              <a:rPr lang="en-US" dirty="0"/>
              <a:t>The molar masses of glucose and water are 180.2 and 18.02 g/mol, respectively.</a:t>
            </a:r>
          </a:p>
        </p:txBody>
      </p:sp>
    </p:spTree>
    <p:extLst>
      <p:ext uri="{BB962C8B-B14F-4D97-AF65-F5344CB8AC3E}">
        <p14:creationId xmlns:p14="http://schemas.microsoft.com/office/powerpoint/2010/main" val="105476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13.5		Solution</a:t>
            </a:r>
            <a:endParaRPr lang="en-US" dirty="0"/>
          </a:p>
        </p:txBody>
      </p:sp>
      <p:sp>
        <p:nvSpPr>
          <p:cNvPr id="3" name="Content Placeholder 2"/>
          <p:cNvSpPr>
            <a:spLocks noGrp="1"/>
          </p:cNvSpPr>
          <p:nvPr>
            <p:ph idx="1"/>
          </p:nvPr>
        </p:nvSpPr>
        <p:spPr>
          <a:xfrm>
            <a:off x="228600" y="1066800"/>
            <a:ext cx="8686800" cy="609600"/>
          </a:xfrm>
        </p:spPr>
        <p:txBody>
          <a:bodyPr/>
          <a:lstStyle/>
          <a:p>
            <a:pPr>
              <a:spcBef>
                <a:spcPts val="0"/>
              </a:spcBef>
            </a:pPr>
            <a:r>
              <a:rPr lang="en-US" b="1" dirty="0">
                <a:solidFill>
                  <a:srgbClr val="376092"/>
                </a:solidFill>
                <a:latin typeface="Calibri" panose="020F0502020204030204" pitchFamily="34" charset="0"/>
              </a:rPr>
              <a:t>Solution</a:t>
            </a:r>
          </a:p>
        </p:txBody>
      </p:sp>
      <p:graphicFrame>
        <p:nvGraphicFramePr>
          <p:cNvPr id="8" name="Object 3"/>
          <p:cNvGraphicFramePr>
            <a:graphicFrameLocks noChangeAspect="1"/>
          </p:cNvGraphicFramePr>
          <p:nvPr>
            <p:extLst>
              <p:ext uri="{D42A27DB-BD31-4B8C-83A1-F6EECF244321}">
                <p14:modId xmlns:p14="http://schemas.microsoft.com/office/powerpoint/2010/main" val="4275558029"/>
              </p:ext>
            </p:extLst>
          </p:nvPr>
        </p:nvGraphicFramePr>
        <p:xfrm>
          <a:off x="571500" y="2070100"/>
          <a:ext cx="8001000" cy="2184400"/>
        </p:xfrm>
        <a:graphic>
          <a:graphicData uri="http://schemas.openxmlformats.org/presentationml/2006/ole">
            <mc:AlternateContent xmlns:mc="http://schemas.openxmlformats.org/markup-compatibility/2006">
              <mc:Choice xmlns:v="urn:schemas-microsoft-com:vml" Requires="v">
                <p:oleObj spid="_x0000_s24097" name="Equation" r:id="rId3" imgW="8001000" imgH="2184120" progId="Equation.DSMT4">
                  <p:embed/>
                </p:oleObj>
              </mc:Choice>
              <mc:Fallback>
                <p:oleObj name="Equation" r:id="rId3" imgW="8001000" imgH="2184120" progId="Equation.DSMT4">
                  <p:embed/>
                  <p:pic>
                    <p:nvPicPr>
                      <p:cNvPr id="0" name=""/>
                      <p:cNvPicPr/>
                      <p:nvPr/>
                    </p:nvPicPr>
                    <p:blipFill>
                      <a:blip r:embed="rId4"/>
                      <a:stretch>
                        <a:fillRect/>
                      </a:stretch>
                    </p:blipFill>
                    <p:spPr>
                      <a:xfrm>
                        <a:off x="571500" y="2070100"/>
                        <a:ext cx="8001000" cy="2184400"/>
                      </a:xfrm>
                      <a:prstGeom prst="rect">
                        <a:avLst/>
                      </a:prstGeom>
                    </p:spPr>
                  </p:pic>
                </p:oleObj>
              </mc:Fallback>
            </mc:AlternateContent>
          </a:graphicData>
        </a:graphic>
      </p:graphicFrame>
      <p:sp>
        <p:nvSpPr>
          <p:cNvPr id="5" name="Content Placeholder 4"/>
          <p:cNvSpPr>
            <a:spLocks noGrp="1"/>
          </p:cNvSpPr>
          <p:nvPr>
            <p:ph idx="10"/>
          </p:nvPr>
        </p:nvSpPr>
        <p:spPr>
          <a:xfrm>
            <a:off x="596900" y="4648200"/>
            <a:ext cx="7950200" cy="914400"/>
          </a:xfrm>
        </p:spPr>
        <p:txBody>
          <a:bodyPr/>
          <a:lstStyle/>
          <a:p>
            <a:pPr algn="ctr"/>
            <a:r>
              <a:rPr lang="en-US" dirty="0">
                <a:solidFill>
                  <a:prstClr val="black"/>
                </a:solidFill>
              </a:rPr>
              <a:t>The vapor pressure of water over the solution is 40.6 mmHg.</a:t>
            </a:r>
          </a:p>
        </p:txBody>
      </p:sp>
    </p:spTree>
    <p:extLst>
      <p:ext uri="{BB962C8B-B14F-4D97-AF65-F5344CB8AC3E}">
        <p14:creationId xmlns:p14="http://schemas.microsoft.com/office/powerpoint/2010/main" val="235589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4</a:t>
            </a:r>
          </a:p>
        </p:txBody>
      </p:sp>
      <p:sp>
        <p:nvSpPr>
          <p:cNvPr id="3" name="Content Placeholder 2"/>
          <p:cNvSpPr>
            <a:spLocks noGrp="1"/>
          </p:cNvSpPr>
          <p:nvPr>
            <p:ph idx="1"/>
          </p:nvPr>
        </p:nvSpPr>
        <p:spPr>
          <a:xfrm>
            <a:off x="228600" y="1143000"/>
            <a:ext cx="8686800" cy="3200400"/>
          </a:xfrm>
        </p:spPr>
        <p:txBody>
          <a:bodyPr/>
          <a:lstStyle/>
          <a:p>
            <a:r>
              <a:rPr lang="en-US" dirty="0">
                <a:solidFill>
                  <a:srgbClr val="376092"/>
                </a:solidFill>
              </a:rPr>
              <a:t>Vapor-Pressure Lowering</a:t>
            </a:r>
          </a:p>
          <a:p>
            <a:r>
              <a:rPr lang="en-US" dirty="0"/>
              <a:t>If both components of a solution are </a:t>
            </a:r>
            <a:r>
              <a:rPr lang="en-US" b="1" i="1" dirty="0"/>
              <a:t>volatile </a:t>
            </a:r>
            <a:r>
              <a:rPr lang="en-US" dirty="0"/>
              <a:t>(that is, have measurable vapor pressure), the vapor pressure of the solution is the sum of the individual partial pressures exerted by the solution components.</a:t>
            </a:r>
          </a:p>
          <a:p>
            <a:pPr>
              <a:spcBef>
                <a:spcPts val="2400"/>
              </a:spcBef>
            </a:pPr>
            <a:r>
              <a:rPr lang="en-US" dirty="0"/>
              <a:t>Raoult’s law holds equally well in this case:</a:t>
            </a:r>
          </a:p>
        </p:txBody>
      </p:sp>
      <p:graphicFrame>
        <p:nvGraphicFramePr>
          <p:cNvPr id="5" name="Object 3"/>
          <p:cNvGraphicFramePr>
            <a:graphicFrameLocks noChangeAspect="1"/>
          </p:cNvGraphicFramePr>
          <p:nvPr>
            <p:extLst>
              <p:ext uri="{D42A27DB-BD31-4B8C-83A1-F6EECF244321}">
                <p14:modId xmlns:p14="http://schemas.microsoft.com/office/powerpoint/2010/main" val="2338538896"/>
              </p:ext>
            </p:extLst>
          </p:nvPr>
        </p:nvGraphicFramePr>
        <p:xfrm>
          <a:off x="3742319" y="4572000"/>
          <a:ext cx="1659362" cy="1219200"/>
        </p:xfrm>
        <a:graphic>
          <a:graphicData uri="http://schemas.openxmlformats.org/presentationml/2006/ole">
            <mc:AlternateContent xmlns:mc="http://schemas.openxmlformats.org/markup-compatibility/2006">
              <mc:Choice xmlns:v="urn:schemas-microsoft-com:vml" Requires="v">
                <p:oleObj spid="_x0000_s41213" name="Equation" r:id="rId3" imgW="1244520" imgH="914400" progId="Equation.DSMT4">
                  <p:embed/>
                </p:oleObj>
              </mc:Choice>
              <mc:Fallback>
                <p:oleObj name="Equation" r:id="rId3" imgW="1244520" imgH="914400" progId="Equation.DSMT4">
                  <p:embed/>
                  <p:pic>
                    <p:nvPicPr>
                      <p:cNvPr id="0" name=""/>
                      <p:cNvPicPr/>
                      <p:nvPr/>
                    </p:nvPicPr>
                    <p:blipFill>
                      <a:blip r:embed="rId4"/>
                      <a:stretch>
                        <a:fillRect/>
                      </a:stretch>
                    </p:blipFill>
                    <p:spPr>
                      <a:xfrm>
                        <a:off x="3742319" y="4572000"/>
                        <a:ext cx="1659362" cy="1219200"/>
                      </a:xfrm>
                      <a:prstGeom prst="rect">
                        <a:avLst/>
                      </a:prstGeom>
                    </p:spPr>
                  </p:pic>
                </p:oleObj>
              </mc:Fallback>
            </mc:AlternateContent>
          </a:graphicData>
        </a:graphic>
      </p:graphicFrame>
    </p:spTree>
    <p:extLst>
      <p:ext uri="{BB962C8B-B14F-4D97-AF65-F5344CB8AC3E}">
        <p14:creationId xmlns:p14="http://schemas.microsoft.com/office/powerpoint/2010/main" val="660143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5</a:t>
            </a:r>
          </a:p>
        </p:txBody>
      </p:sp>
      <p:sp>
        <p:nvSpPr>
          <p:cNvPr id="3" name="Content Placeholder 2"/>
          <p:cNvSpPr>
            <a:spLocks noGrp="1"/>
          </p:cNvSpPr>
          <p:nvPr>
            <p:ph idx="1"/>
          </p:nvPr>
        </p:nvSpPr>
        <p:spPr>
          <a:xfrm>
            <a:off x="228600" y="1143000"/>
            <a:ext cx="8686800" cy="533400"/>
          </a:xfrm>
        </p:spPr>
        <p:txBody>
          <a:bodyPr/>
          <a:lstStyle/>
          <a:p>
            <a:r>
              <a:rPr lang="en-US" dirty="0">
                <a:solidFill>
                  <a:srgbClr val="376092"/>
                </a:solidFill>
              </a:rPr>
              <a:t>Vapor-Pressure Lowering</a:t>
            </a:r>
          </a:p>
        </p:txBody>
      </p:sp>
      <p:graphicFrame>
        <p:nvGraphicFramePr>
          <p:cNvPr id="5" name="Object 3"/>
          <p:cNvGraphicFramePr>
            <a:graphicFrameLocks noChangeAspect="1"/>
          </p:cNvGraphicFramePr>
          <p:nvPr>
            <p:extLst>
              <p:ext uri="{D42A27DB-BD31-4B8C-83A1-F6EECF244321}">
                <p14:modId xmlns:p14="http://schemas.microsoft.com/office/powerpoint/2010/main" val="464872968"/>
              </p:ext>
            </p:extLst>
          </p:nvPr>
        </p:nvGraphicFramePr>
        <p:xfrm>
          <a:off x="3120106" y="2000249"/>
          <a:ext cx="2903788" cy="3383280"/>
        </p:xfrm>
        <a:graphic>
          <a:graphicData uri="http://schemas.openxmlformats.org/presentationml/2006/ole">
            <mc:AlternateContent xmlns:mc="http://schemas.openxmlformats.org/markup-compatibility/2006">
              <mc:Choice xmlns:v="urn:schemas-microsoft-com:vml" Requires="v">
                <p:oleObj spid="_x0000_s42235" name="Equation" r:id="rId3" imgW="1993680" imgH="2323800" progId="Equation.DSMT4">
                  <p:embed/>
                </p:oleObj>
              </mc:Choice>
              <mc:Fallback>
                <p:oleObj name="Equation" r:id="rId3" imgW="1993680" imgH="2323800" progId="Equation.DSMT4">
                  <p:embed/>
                  <p:pic>
                    <p:nvPicPr>
                      <p:cNvPr id="5" name="Object 3"/>
                      <p:cNvPicPr/>
                      <p:nvPr/>
                    </p:nvPicPr>
                    <p:blipFill>
                      <a:blip r:embed="rId4"/>
                      <a:stretch>
                        <a:fillRect/>
                      </a:stretch>
                    </p:blipFill>
                    <p:spPr>
                      <a:xfrm>
                        <a:off x="3120106" y="2000249"/>
                        <a:ext cx="2903788" cy="3383280"/>
                      </a:xfrm>
                      <a:prstGeom prst="rect">
                        <a:avLst/>
                      </a:prstGeom>
                    </p:spPr>
                  </p:pic>
                </p:oleObj>
              </mc:Fallback>
            </mc:AlternateContent>
          </a:graphicData>
        </a:graphic>
      </p:graphicFrame>
    </p:spTree>
    <p:extLst>
      <p:ext uri="{BB962C8B-B14F-4D97-AF65-F5344CB8AC3E}">
        <p14:creationId xmlns:p14="http://schemas.microsoft.com/office/powerpoint/2010/main" val="401100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13.2	</a:t>
            </a:r>
            <a:r>
              <a:rPr lang="en-US" dirty="0">
                <a:solidFill>
                  <a:srgbClr val="B60000"/>
                </a:solidFill>
              </a:rPr>
              <a:t>The Solution Process</a:t>
            </a:r>
            <a:r>
              <a:rPr lang="en-US" sz="1200" dirty="0">
                <a:solidFill>
                  <a:srgbClr val="B60000"/>
                </a:solidFill>
              </a:rPr>
              <a:t> 2</a:t>
            </a:r>
            <a:endParaRPr lang="en-IN" dirty="0"/>
          </a:p>
        </p:txBody>
      </p:sp>
      <p:sp>
        <p:nvSpPr>
          <p:cNvPr id="3" name="Content Placeholder 2"/>
          <p:cNvSpPr>
            <a:spLocks noGrp="1"/>
          </p:cNvSpPr>
          <p:nvPr>
            <p:ph idx="1"/>
          </p:nvPr>
        </p:nvSpPr>
        <p:spPr/>
        <p:txBody>
          <a:bodyPr/>
          <a:lstStyle/>
          <a:p>
            <a:r>
              <a:rPr lang="en-US" dirty="0">
                <a:solidFill>
                  <a:srgbClr val="376092"/>
                </a:solidFill>
              </a:rPr>
              <a:t>Intermolecular Forces and Solubility</a:t>
            </a:r>
            <a:endParaRPr lang="en-IN" dirty="0">
              <a:solidFill>
                <a:srgbClr val="376092"/>
              </a:solidFill>
            </a:endParaRPr>
          </a:p>
          <a:p>
            <a:r>
              <a:rPr lang="en-US" dirty="0">
                <a:solidFill>
                  <a:prstClr val="black"/>
                </a:solidFill>
              </a:rPr>
              <a:t>The ease with which solute molecules are separated from one another and surrounded by solvent molecules depends on the relative strengths of three types of interactions:</a:t>
            </a:r>
          </a:p>
          <a:p>
            <a:pPr marL="514350" indent="-514350">
              <a:spcBef>
                <a:spcPts val="2400"/>
              </a:spcBef>
              <a:buAutoNum type="arabicPeriod"/>
            </a:pPr>
            <a:r>
              <a:rPr lang="fr-FR" dirty="0"/>
              <a:t>Solute-solute interactions.</a:t>
            </a:r>
          </a:p>
          <a:p>
            <a:pPr marL="514350" indent="-514350">
              <a:buAutoNum type="arabicPeriod"/>
            </a:pPr>
            <a:r>
              <a:rPr lang="fr-FR" dirty="0"/>
              <a:t>Solvent-solvent interactions.</a:t>
            </a:r>
          </a:p>
          <a:p>
            <a:pPr marL="514350" indent="-514350">
              <a:buAutoNum type="arabicPeriod"/>
            </a:pPr>
            <a:r>
              <a:rPr lang="fr-FR" dirty="0"/>
              <a:t>Solute-solvent interactions.</a:t>
            </a:r>
            <a:endParaRPr lang="en-US" dirty="0">
              <a:solidFill>
                <a:prstClr val="black"/>
              </a:solidFill>
            </a:endParaRPr>
          </a:p>
        </p:txBody>
      </p:sp>
    </p:spTree>
    <p:extLst>
      <p:ext uri="{BB962C8B-B14F-4D97-AF65-F5344CB8AC3E}">
        <p14:creationId xmlns:p14="http://schemas.microsoft.com/office/powerpoint/2010/main" val="362867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6</a:t>
            </a:r>
          </a:p>
        </p:txBody>
      </p:sp>
      <p:sp>
        <p:nvSpPr>
          <p:cNvPr id="3" name="Content Placeholder 2"/>
          <p:cNvSpPr>
            <a:spLocks noGrp="1"/>
          </p:cNvSpPr>
          <p:nvPr>
            <p:ph idx="1"/>
          </p:nvPr>
        </p:nvSpPr>
        <p:spPr>
          <a:xfrm>
            <a:off x="228600" y="1143000"/>
            <a:ext cx="4114800" cy="523305"/>
          </a:xfrm>
        </p:spPr>
        <p:txBody>
          <a:bodyPr/>
          <a:lstStyle/>
          <a:p>
            <a:r>
              <a:rPr lang="en-US" dirty="0">
                <a:solidFill>
                  <a:srgbClr val="376092"/>
                </a:solidFill>
              </a:rPr>
              <a:t>Vapor-Pressure Lowering</a:t>
            </a:r>
          </a:p>
        </p:txBody>
      </p:sp>
      <p:pic>
        <p:nvPicPr>
          <p:cNvPr id="9" name="Picture 3" descr="Benzene is a 6 carbon ring with 3 double bonds. Toluene is similar to benzene, but also has a CH3 group single-bonded to one of the carbons."/>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996342" cy="275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058650186"/>
              </p:ext>
            </p:extLst>
          </p:nvPr>
        </p:nvGraphicFramePr>
        <p:xfrm>
          <a:off x="647700" y="4772025"/>
          <a:ext cx="3752850" cy="1333500"/>
        </p:xfrm>
        <a:graphic>
          <a:graphicData uri="http://schemas.openxmlformats.org/presentationml/2006/ole">
            <mc:AlternateContent xmlns:mc="http://schemas.openxmlformats.org/markup-compatibility/2006">
              <mc:Choice xmlns:v="urn:schemas-microsoft-com:vml" Requires="v">
                <p:oleObj spid="_x0000_s43256" name="Equation" r:id="rId4" imgW="2501640" imgH="888840" progId="Equation.DSMT4">
                  <p:embed/>
                </p:oleObj>
              </mc:Choice>
              <mc:Fallback>
                <p:oleObj name="Equation" r:id="rId4" imgW="2501640" imgH="888840" progId="Equation.DSMT4">
                  <p:embed/>
                  <p:pic>
                    <p:nvPicPr>
                      <p:cNvPr id="5" name="Object 3"/>
                      <p:cNvPicPr/>
                      <p:nvPr/>
                    </p:nvPicPr>
                    <p:blipFill>
                      <a:blip r:embed="rId5"/>
                      <a:stretch>
                        <a:fillRect/>
                      </a:stretch>
                    </p:blipFill>
                    <p:spPr>
                      <a:xfrm>
                        <a:off x="647700" y="4772025"/>
                        <a:ext cx="3752850" cy="1333500"/>
                      </a:xfrm>
                      <a:prstGeom prst="rect">
                        <a:avLst/>
                      </a:prstGeom>
                    </p:spPr>
                  </p:pic>
                </p:oleObj>
              </mc:Fallback>
            </mc:AlternateContent>
          </a:graphicData>
        </a:graphic>
      </p:graphicFrame>
      <p:pic>
        <p:nvPicPr>
          <p:cNvPr id="10" name="Picture 5" descr="A graph of the vapor pressure vs. the fraction of benzene (X) and toluene is shown."/>
          <p:cNvPicPr>
            <a:picLocks noGrp="1" noChangeAspect="1" noChangeArrowheads="1"/>
          </p:cNvPicPr>
          <p:nvPr>
            <p:ph idx="11"/>
          </p:nvPr>
        </p:nvPicPr>
        <p:blipFill>
          <a:blip r:embed="rId6">
            <a:extLst>
              <a:ext uri="{28A0092B-C50C-407E-A947-70E740481C1C}">
                <a14:useLocalDpi xmlns:a14="http://schemas.microsoft.com/office/drawing/2010/main" val="0"/>
              </a:ext>
            </a:extLst>
          </a:blip>
          <a:stretch>
            <a:fillRect/>
          </a:stretch>
        </p:blipFill>
        <p:spPr bwMode="auto">
          <a:xfrm>
            <a:off x="5105400" y="1404652"/>
            <a:ext cx="3608651" cy="487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6"/>
          <p:cNvSpPr>
            <a:spLocks noGrp="1"/>
          </p:cNvSpPr>
          <p:nvPr>
            <p:ph type="body" sz="quarter" idx="21"/>
          </p:nvPr>
        </p:nvSpPr>
        <p:spPr>
          <a:xfrm>
            <a:off x="3200400" y="6477000"/>
            <a:ext cx="2743200" cy="182880"/>
          </a:xfrm>
        </p:spPr>
        <p:txBody>
          <a:bodyPr/>
          <a:lstStyle/>
          <a:p>
            <a:pPr lvl="0" defTabSz="914400">
              <a:spcBef>
                <a:spcPts val="0"/>
              </a:spcBef>
            </a:pPr>
            <a:r>
              <a:rPr lang="en-US" dirty="0">
                <a:solidFill>
                  <a:prstClr val="white"/>
                </a:solidFill>
                <a:hlinkClick r:id="" action="ppaction://noaction"/>
              </a:rPr>
              <a:t>Access the text alternative for these images</a:t>
            </a:r>
          </a:p>
        </p:txBody>
      </p:sp>
    </p:spTree>
    <p:extLst>
      <p:ext uri="{BB962C8B-B14F-4D97-AF65-F5344CB8AC3E}">
        <p14:creationId xmlns:p14="http://schemas.microsoft.com/office/powerpoint/2010/main" val="813070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7</a:t>
            </a:r>
          </a:p>
        </p:txBody>
      </p:sp>
      <p:sp>
        <p:nvSpPr>
          <p:cNvPr id="3" name="Content Placeholder 2"/>
          <p:cNvSpPr>
            <a:spLocks noGrp="1"/>
          </p:cNvSpPr>
          <p:nvPr>
            <p:ph idx="1"/>
          </p:nvPr>
        </p:nvSpPr>
        <p:spPr>
          <a:xfrm>
            <a:off x="228600" y="1143000"/>
            <a:ext cx="8763000" cy="5257800"/>
          </a:xfrm>
        </p:spPr>
        <p:txBody>
          <a:bodyPr/>
          <a:lstStyle/>
          <a:p>
            <a:r>
              <a:rPr lang="en-US" dirty="0">
                <a:solidFill>
                  <a:srgbClr val="376092"/>
                </a:solidFill>
              </a:rPr>
              <a:t>Vapor-Pressure Lowering</a:t>
            </a:r>
          </a:p>
          <a:p>
            <a:r>
              <a:rPr lang="en-US" dirty="0"/>
              <a:t>The benzene-toluene solution is an example of an </a:t>
            </a:r>
            <a:r>
              <a:rPr lang="en-US" b="1" i="1" dirty="0"/>
              <a:t>ideal solution, </a:t>
            </a:r>
            <a:r>
              <a:rPr lang="en-US" dirty="0"/>
              <a:t>which is simply a solution that </a:t>
            </a:r>
            <a:r>
              <a:rPr lang="en-US" i="1" dirty="0"/>
              <a:t>obeys </a:t>
            </a:r>
            <a:r>
              <a:rPr lang="en-US" dirty="0"/>
              <a:t>Raoult’s law.</a:t>
            </a:r>
          </a:p>
        </p:txBody>
      </p:sp>
    </p:spTree>
    <p:extLst>
      <p:ext uri="{BB962C8B-B14F-4D97-AF65-F5344CB8AC3E}">
        <p14:creationId xmlns:p14="http://schemas.microsoft.com/office/powerpoint/2010/main" val="318296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8</a:t>
            </a:r>
          </a:p>
        </p:txBody>
      </p:sp>
      <p:sp>
        <p:nvSpPr>
          <p:cNvPr id="3" name="Content Placeholder 2"/>
          <p:cNvSpPr>
            <a:spLocks noGrp="1"/>
          </p:cNvSpPr>
          <p:nvPr>
            <p:ph idx="1"/>
          </p:nvPr>
        </p:nvSpPr>
        <p:spPr>
          <a:xfrm>
            <a:off x="228600" y="1143000"/>
            <a:ext cx="8686800" cy="5257800"/>
          </a:xfrm>
        </p:spPr>
        <p:txBody>
          <a:bodyPr/>
          <a:lstStyle/>
          <a:p>
            <a:r>
              <a:rPr lang="en-US" dirty="0">
                <a:solidFill>
                  <a:srgbClr val="376092"/>
                </a:solidFill>
              </a:rPr>
              <a:t>Boiling-Point Elevation</a:t>
            </a:r>
          </a:p>
          <a:p>
            <a:r>
              <a:rPr lang="en-US" dirty="0"/>
              <a:t>Recall that the </a:t>
            </a:r>
            <a:r>
              <a:rPr lang="en-US" i="1" dirty="0"/>
              <a:t>boiling point </a:t>
            </a:r>
            <a:r>
              <a:rPr lang="en-US" dirty="0"/>
              <a:t>of a substance is the temperature at which its vapor pressure equals the external atmospheric pressure. </a:t>
            </a:r>
          </a:p>
          <a:p>
            <a:pPr>
              <a:spcBef>
                <a:spcPts val="2400"/>
              </a:spcBef>
            </a:pPr>
            <a:r>
              <a:rPr lang="en-US" dirty="0"/>
              <a:t>Because the presence of a nonvolatile solute lowers the vapor pressure of a solution, it also affects the boiling point of the solution—relative to that of the pure liquid.</a:t>
            </a:r>
          </a:p>
        </p:txBody>
      </p:sp>
    </p:spTree>
    <p:extLst>
      <p:ext uri="{BB962C8B-B14F-4D97-AF65-F5344CB8AC3E}">
        <p14:creationId xmlns:p14="http://schemas.microsoft.com/office/powerpoint/2010/main" val="537801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9</a:t>
            </a:r>
          </a:p>
        </p:txBody>
      </p:sp>
      <p:sp>
        <p:nvSpPr>
          <p:cNvPr id="3" name="Content Placeholder 2"/>
          <p:cNvSpPr>
            <a:spLocks noGrp="1"/>
          </p:cNvSpPr>
          <p:nvPr>
            <p:ph idx="1"/>
          </p:nvPr>
        </p:nvSpPr>
        <p:spPr>
          <a:xfrm>
            <a:off x="228600" y="1143000"/>
            <a:ext cx="8686800" cy="533400"/>
          </a:xfrm>
        </p:spPr>
        <p:txBody>
          <a:bodyPr/>
          <a:lstStyle/>
          <a:p>
            <a:r>
              <a:rPr lang="en-US" dirty="0">
                <a:solidFill>
                  <a:srgbClr val="376092"/>
                </a:solidFill>
              </a:rPr>
              <a:t>Boiling-Point Elevation</a:t>
            </a:r>
          </a:p>
        </p:txBody>
      </p:sp>
      <p:pic>
        <p:nvPicPr>
          <p:cNvPr id="7" name="Picture 3" descr="The phase diagram for water is shown."/>
          <p:cNvPicPr>
            <a:picLocks noGrp="1" noChangeAspect="1" noChangeArrowheads="1"/>
          </p:cNvPicPr>
          <p:nvPr>
            <p:ph idx="10"/>
          </p:nvPr>
        </p:nvPicPr>
        <p:blipFill>
          <a:blip r:embed="rId3">
            <a:extLst>
              <a:ext uri="{28A0092B-C50C-407E-A947-70E740481C1C}">
                <a14:useLocalDpi xmlns:a14="http://schemas.microsoft.com/office/drawing/2010/main" val="0"/>
              </a:ext>
            </a:extLst>
          </a:blip>
          <a:stretch>
            <a:fillRect/>
          </a:stretch>
        </p:blipFill>
        <p:spPr bwMode="auto">
          <a:xfrm>
            <a:off x="635955" y="1905000"/>
            <a:ext cx="4393245" cy="437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4"/>
          <p:cNvGraphicFramePr>
            <a:graphicFrameLocks noChangeAspect="1"/>
          </p:cNvGraphicFramePr>
          <p:nvPr>
            <p:extLst>
              <p:ext uri="{D42A27DB-BD31-4B8C-83A1-F6EECF244321}">
                <p14:modId xmlns:p14="http://schemas.microsoft.com/office/powerpoint/2010/main" val="223452444"/>
              </p:ext>
            </p:extLst>
          </p:nvPr>
        </p:nvGraphicFramePr>
        <p:xfrm>
          <a:off x="5762625" y="3114675"/>
          <a:ext cx="2286000" cy="628650"/>
        </p:xfrm>
        <a:graphic>
          <a:graphicData uri="http://schemas.openxmlformats.org/presentationml/2006/ole">
            <mc:AlternateContent xmlns:mc="http://schemas.openxmlformats.org/markup-compatibility/2006">
              <mc:Choice xmlns:v="urn:schemas-microsoft-com:vml" Requires="v">
                <p:oleObj spid="_x0000_s44274" name="Equation" r:id="rId4" imgW="1523880" imgH="419040" progId="Equation.DSMT4">
                  <p:embed/>
                </p:oleObj>
              </mc:Choice>
              <mc:Fallback>
                <p:oleObj name="Equation" r:id="rId4" imgW="1523880" imgH="419040" progId="Equation.DSMT4">
                  <p:embed/>
                  <p:pic>
                    <p:nvPicPr>
                      <p:cNvPr id="0" name=""/>
                      <p:cNvPicPr/>
                      <p:nvPr/>
                    </p:nvPicPr>
                    <p:blipFill>
                      <a:blip r:embed="rId5"/>
                      <a:stretch>
                        <a:fillRect/>
                      </a:stretch>
                    </p:blipFill>
                    <p:spPr>
                      <a:xfrm>
                        <a:off x="5762625" y="3114675"/>
                        <a:ext cx="2286000" cy="628650"/>
                      </a:xfrm>
                      <a:prstGeom prst="rect">
                        <a:avLst/>
                      </a:prstGeom>
                    </p:spPr>
                  </p:pic>
                </p:oleObj>
              </mc:Fallback>
            </mc:AlternateContent>
          </a:graphicData>
        </a:graphic>
      </p:graphicFrame>
      <p:sp>
        <p:nvSpPr>
          <p:cNvPr id="5" name="Text Placeholder 5"/>
          <p:cNvSpPr>
            <a:spLocks noGrp="1"/>
          </p:cNvSpPr>
          <p:nvPr>
            <p:ph type="body" sz="quarter" idx="21"/>
          </p:nvPr>
        </p:nvSpPr>
        <p:spPr/>
        <p:txBody>
          <a:bodyPr/>
          <a:lstStyle/>
          <a:p>
            <a:pPr lvl="0" defTabSz="914400">
              <a:spcBef>
                <a:spcPts val="0"/>
              </a:spcBef>
            </a:pPr>
            <a:r>
              <a:rPr lang="en-US" dirty="0">
                <a:solidFill>
                  <a:prstClr val="white"/>
                </a:solidFill>
                <a:hlinkClick r:id="" action="ppaction://noaction"/>
              </a:rPr>
              <a:t>Access the text alternative for these images</a:t>
            </a:r>
          </a:p>
        </p:txBody>
      </p:sp>
    </p:spTree>
    <p:extLst>
      <p:ext uri="{BB962C8B-B14F-4D97-AF65-F5344CB8AC3E}">
        <p14:creationId xmlns:p14="http://schemas.microsoft.com/office/powerpoint/2010/main" val="22196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10</a:t>
            </a:r>
          </a:p>
        </p:txBody>
      </p:sp>
      <p:sp>
        <p:nvSpPr>
          <p:cNvPr id="3" name="Content Placeholder 2"/>
          <p:cNvSpPr>
            <a:spLocks noGrp="1"/>
          </p:cNvSpPr>
          <p:nvPr>
            <p:ph idx="1"/>
          </p:nvPr>
        </p:nvSpPr>
        <p:spPr>
          <a:xfrm>
            <a:off x="228600" y="1143000"/>
            <a:ext cx="8686800" cy="5257800"/>
          </a:xfrm>
        </p:spPr>
        <p:txBody>
          <a:bodyPr/>
          <a:lstStyle/>
          <a:p>
            <a:r>
              <a:rPr lang="en-US" dirty="0">
                <a:solidFill>
                  <a:srgbClr val="376092"/>
                </a:solidFill>
              </a:rPr>
              <a:t>Boiling-Point Elevation</a:t>
            </a:r>
          </a:p>
          <a:p>
            <a:r>
              <a:rPr lang="en-US" dirty="0"/>
              <a:t>The value of </a:t>
            </a:r>
            <a:r>
              <a:rPr lang="en-US" i="0" dirty="0">
                <a:latin typeface="+mj-lt"/>
                <a:sym typeface="Symbol"/>
              </a:rPr>
              <a:t></a:t>
            </a:r>
            <a:r>
              <a:rPr lang="en-US" i="1" dirty="0">
                <a:latin typeface="+mj-lt"/>
              </a:rPr>
              <a:t>T</a:t>
            </a:r>
            <a:r>
              <a:rPr lang="en-US" i="0" baseline="-25000" dirty="0">
                <a:latin typeface="+mj-lt"/>
              </a:rPr>
              <a:t>b</a:t>
            </a:r>
            <a:r>
              <a:rPr lang="en-US" dirty="0"/>
              <a:t> is proportional to the concentration, expressed in molality, of the solute in the solution.</a:t>
            </a:r>
          </a:p>
          <a:p>
            <a:pPr algn="ctr"/>
            <a:r>
              <a:rPr lang="en-US" i="0" dirty="0">
                <a:latin typeface="+mj-lt"/>
                <a:ea typeface="Cambria Math" panose="02040503050406030204" pitchFamily="18" charset="0"/>
              </a:rPr>
              <a:t>∆</a:t>
            </a:r>
            <a:r>
              <a:rPr lang="en-US" i="1" dirty="0">
                <a:latin typeface="+mj-lt"/>
                <a:ea typeface="Cambria Math" panose="02040503050406030204" pitchFamily="18" charset="0"/>
              </a:rPr>
              <a:t>T</a:t>
            </a:r>
            <a:r>
              <a:rPr lang="en-US" i="1" baseline="-25000" dirty="0">
                <a:latin typeface="+mj-lt"/>
                <a:ea typeface="Cambria Math" panose="02040503050406030204" pitchFamily="18" charset="0"/>
              </a:rPr>
              <a:t>b</a:t>
            </a:r>
            <a:r>
              <a:rPr lang="en-US" i="0" baseline="-25000" dirty="0">
                <a:latin typeface="+mj-lt"/>
                <a:ea typeface="Cambria Math" panose="02040503050406030204" pitchFamily="18" charset="0"/>
              </a:rPr>
              <a:t> </a:t>
            </a:r>
            <a:r>
              <a:rPr lang="en-US" i="0" dirty="0">
                <a:latin typeface="+mj-lt"/>
                <a:ea typeface="Cambria Math" panose="02040503050406030204" pitchFamily="18" charset="0"/>
              </a:rPr>
              <a:t>∝ </a:t>
            </a:r>
            <a:r>
              <a:rPr lang="en-US" i="1" dirty="0">
                <a:ea typeface="Cambria Math" panose="02040503050406030204" pitchFamily="18" charset="0"/>
              </a:rPr>
              <a:t>m</a:t>
            </a:r>
          </a:p>
          <a:p>
            <a:pPr algn="ctr"/>
            <a:r>
              <a:rPr lang="en-US" i="0" dirty="0">
                <a:latin typeface="+mj-lt"/>
                <a:ea typeface="Cambria Math" panose="02040503050406030204" pitchFamily="18" charset="0"/>
              </a:rPr>
              <a:t>∆</a:t>
            </a:r>
            <a:r>
              <a:rPr lang="en-US" i="1" dirty="0">
                <a:latin typeface="+mj-lt"/>
                <a:ea typeface="Cambria Math" panose="02040503050406030204" pitchFamily="18" charset="0"/>
              </a:rPr>
              <a:t>T</a:t>
            </a:r>
            <a:r>
              <a:rPr lang="en-US" i="1" baseline="-25000" dirty="0">
                <a:latin typeface="+mj-lt"/>
                <a:ea typeface="Cambria Math" panose="02040503050406030204" pitchFamily="18" charset="0"/>
              </a:rPr>
              <a:t>b</a:t>
            </a:r>
            <a:r>
              <a:rPr lang="en-US" i="0" dirty="0">
                <a:latin typeface="+mj-lt"/>
                <a:ea typeface="Cambria Math" panose="02040503050406030204" pitchFamily="18" charset="0"/>
              </a:rPr>
              <a:t> = </a:t>
            </a:r>
            <a:r>
              <a:rPr lang="en-US" i="1" dirty="0">
                <a:latin typeface="+mj-lt"/>
                <a:ea typeface="Cambria Math" panose="02040503050406030204" pitchFamily="18" charset="0"/>
              </a:rPr>
              <a:t>K</a:t>
            </a:r>
            <a:r>
              <a:rPr lang="en-US" i="1" baseline="-25000" dirty="0">
                <a:latin typeface="+mj-lt"/>
                <a:ea typeface="Cambria Math" panose="02040503050406030204" pitchFamily="18" charset="0"/>
              </a:rPr>
              <a:t>b</a:t>
            </a:r>
            <a:r>
              <a:rPr lang="en-US" i="0" baseline="-25000" dirty="0">
                <a:latin typeface="+mj-lt"/>
                <a:ea typeface="Cambria Math" panose="02040503050406030204" pitchFamily="18" charset="0"/>
              </a:rPr>
              <a:t> </a:t>
            </a:r>
            <a:r>
              <a:rPr lang="en-US" i="1" dirty="0">
                <a:ea typeface="Cambria Math" panose="02040503050406030204" pitchFamily="18" charset="0"/>
              </a:rPr>
              <a:t>m</a:t>
            </a:r>
            <a:endParaRPr lang="en-US" i="1" dirty="0"/>
          </a:p>
          <a:p>
            <a:pPr>
              <a:spcBef>
                <a:spcPts val="2400"/>
              </a:spcBef>
            </a:pPr>
            <a:r>
              <a:rPr lang="en-US" dirty="0"/>
              <a:t>where </a:t>
            </a:r>
            <a:r>
              <a:rPr lang="en-US" i="1" dirty="0"/>
              <a:t>m </a:t>
            </a:r>
            <a:r>
              <a:rPr lang="en-US" dirty="0"/>
              <a:t>is the molality of the solution and </a:t>
            </a:r>
            <a:r>
              <a:rPr lang="en-US" i="1" dirty="0"/>
              <a:t>K</a:t>
            </a:r>
            <a:r>
              <a:rPr lang="en-US" baseline="-25000" dirty="0"/>
              <a:t>b</a:t>
            </a:r>
            <a:r>
              <a:rPr lang="en-US" i="1" dirty="0"/>
              <a:t> </a:t>
            </a:r>
            <a:r>
              <a:rPr lang="en-US" dirty="0"/>
              <a:t>is the molal boiling-point elevation constant.</a:t>
            </a:r>
          </a:p>
          <a:p>
            <a:pPr>
              <a:spcBef>
                <a:spcPts val="2400"/>
              </a:spcBef>
            </a:pPr>
            <a:r>
              <a:rPr lang="en-US" dirty="0"/>
              <a:t>The units of </a:t>
            </a:r>
            <a:r>
              <a:rPr lang="en-US" i="1" dirty="0">
                <a:latin typeface="+mj-lt"/>
              </a:rPr>
              <a:t>K</a:t>
            </a:r>
            <a:r>
              <a:rPr lang="en-US" baseline="-25000" dirty="0">
                <a:latin typeface="+mj-lt"/>
              </a:rPr>
              <a:t>b</a:t>
            </a:r>
            <a:r>
              <a:rPr lang="en-US" dirty="0"/>
              <a:t> are degrees C/</a:t>
            </a:r>
            <a:r>
              <a:rPr lang="en-US" i="1" dirty="0"/>
              <a:t>m.</a:t>
            </a:r>
            <a:endParaRPr lang="en-US" dirty="0"/>
          </a:p>
        </p:txBody>
      </p:sp>
    </p:spTree>
    <p:extLst>
      <p:ext uri="{BB962C8B-B14F-4D97-AF65-F5344CB8AC3E}">
        <p14:creationId xmlns:p14="http://schemas.microsoft.com/office/powerpoint/2010/main" val="310234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13.5    </a:t>
            </a:r>
            <a:r>
              <a:rPr lang="en-US" dirty="0">
                <a:solidFill>
                  <a:srgbClr val="B60000"/>
                </a:solidFill>
              </a:rPr>
              <a:t>Colligative Properties</a:t>
            </a:r>
            <a:r>
              <a:rPr lang="en-US" sz="1200" dirty="0">
                <a:solidFill>
                  <a:srgbClr val="B60000"/>
                </a:solidFill>
              </a:rPr>
              <a:t> 11</a:t>
            </a:r>
            <a:endParaRPr lang="en-US" sz="1200" dirty="0"/>
          </a:p>
        </p:txBody>
      </p:sp>
      <p:sp>
        <p:nvSpPr>
          <p:cNvPr id="3" name="Content Placeholder 2"/>
          <p:cNvSpPr>
            <a:spLocks noGrp="1"/>
          </p:cNvSpPr>
          <p:nvPr>
            <p:ph idx="1"/>
          </p:nvPr>
        </p:nvSpPr>
        <p:spPr>
          <a:xfrm>
            <a:off x="228599" y="1143000"/>
            <a:ext cx="8653171" cy="533400"/>
          </a:xfrm>
        </p:spPr>
        <p:txBody>
          <a:bodyPr/>
          <a:lstStyle/>
          <a:p>
            <a:r>
              <a:rPr lang="en-US" dirty="0">
                <a:solidFill>
                  <a:srgbClr val="376092"/>
                </a:solidFill>
              </a:rPr>
              <a:t>Boiling-Point Elevation</a:t>
            </a:r>
          </a:p>
        </p:txBody>
      </p:sp>
      <p:sp>
        <p:nvSpPr>
          <p:cNvPr id="4" name="Content Placeholder 3"/>
          <p:cNvSpPr>
            <a:spLocks noGrp="1"/>
          </p:cNvSpPr>
          <p:nvPr>
            <p:ph idx="10"/>
          </p:nvPr>
        </p:nvSpPr>
        <p:spPr>
          <a:xfrm>
            <a:off x="320040" y="1828800"/>
            <a:ext cx="8561731" cy="685800"/>
          </a:xfrm>
        </p:spPr>
        <p:txBody>
          <a:bodyPr/>
          <a:lstStyle/>
          <a:p>
            <a:pPr marL="1463040" indent="-1463040">
              <a:tabLst>
                <a:tab pos="857250" algn="l"/>
                <a:tab pos="1600200" algn="l"/>
                <a:tab pos="1652588" algn="l"/>
              </a:tabLst>
            </a:pPr>
            <a:r>
              <a:rPr lang="en-US" sz="2000" dirty="0"/>
              <a:t>TABLE 13.2	Molal Boiling-Point Elevation and Freezing-Point Depression Constants of Several Common Solvents</a:t>
            </a:r>
          </a:p>
        </p:txBody>
      </p:sp>
      <p:graphicFrame>
        <p:nvGraphicFramePr>
          <p:cNvPr id="6" name="Table 4"/>
          <p:cNvGraphicFramePr>
            <a:graphicFrameLocks/>
          </p:cNvGraphicFramePr>
          <p:nvPr>
            <p:extLst>
              <p:ext uri="{D42A27DB-BD31-4B8C-83A1-F6EECF244321}">
                <p14:modId xmlns:p14="http://schemas.microsoft.com/office/powerpoint/2010/main" val="4148000012"/>
              </p:ext>
            </p:extLst>
          </p:nvPr>
        </p:nvGraphicFramePr>
        <p:xfrm>
          <a:off x="457200" y="2514600"/>
          <a:ext cx="8229600" cy="18288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371600">
                  <a:extLst>
                    <a:ext uri="{9D8B030D-6E8A-4147-A177-3AD203B41FA5}">
                      <a16:colId xmlns:a16="http://schemas.microsoft.com/office/drawing/2014/main" val="4046036507"/>
                    </a:ext>
                  </a:extLst>
                </a:gridCol>
                <a:gridCol w="2468880">
                  <a:extLst>
                    <a:ext uri="{9D8B030D-6E8A-4147-A177-3AD203B41FA5}">
                      <a16:colId xmlns:a16="http://schemas.microsoft.com/office/drawing/2014/main" val="866499523"/>
                    </a:ext>
                  </a:extLst>
                </a:gridCol>
                <a:gridCol w="1005840">
                  <a:extLst>
                    <a:ext uri="{9D8B030D-6E8A-4147-A177-3AD203B41FA5}">
                      <a16:colId xmlns:a16="http://schemas.microsoft.com/office/drawing/2014/main" val="145934988"/>
                    </a:ext>
                  </a:extLst>
                </a:gridCol>
              </a:tblGrid>
              <a:tr h="274320">
                <a:tc>
                  <a:txBody>
                    <a:bodyPr/>
                    <a:lstStyle/>
                    <a:p>
                      <a:pPr algn="ctr"/>
                      <a:r>
                        <a:rPr lang="en-US" sz="1400" dirty="0">
                          <a:solidFill>
                            <a:srgbClr val="231F20"/>
                          </a:solidFill>
                          <a:latin typeface="+mj-lt"/>
                        </a:rPr>
                        <a:t>Solvent</a:t>
                      </a:r>
                    </a:p>
                  </a:txBody>
                  <a:tcPr marL="81407" marR="81407">
                    <a:solidFill>
                      <a:srgbClr val="E2E3E5"/>
                    </a:solidFill>
                  </a:tcPr>
                </a:tc>
                <a:tc>
                  <a:txBody>
                    <a:bodyPr/>
                    <a:lstStyle/>
                    <a:p>
                      <a:pPr algn="ctr"/>
                      <a:r>
                        <a:rPr lang="en-US" sz="1400" dirty="0">
                          <a:solidFill>
                            <a:srgbClr val="231F20"/>
                          </a:solidFill>
                          <a:latin typeface="+mj-lt"/>
                        </a:rPr>
                        <a:t>Normal</a:t>
                      </a:r>
                      <a:r>
                        <a:rPr lang="en-US" sz="1400" baseline="0" dirty="0">
                          <a:solidFill>
                            <a:srgbClr val="231F20"/>
                          </a:solidFill>
                          <a:latin typeface="+mj-lt"/>
                        </a:rPr>
                        <a:t> Boiling Point (</a:t>
                      </a:r>
                      <a:r>
                        <a:rPr lang="en-US" sz="1400" baseline="0" dirty="0">
                          <a:solidFill>
                            <a:srgbClr val="231F20"/>
                          </a:solidFill>
                          <a:latin typeface="+mj-lt"/>
                          <a:ea typeface="Verdana" panose="020B0604030504040204" pitchFamily="34" charset="0"/>
                          <a:cs typeface="Verdana" panose="020B0604030504040204" pitchFamily="34" charset="0"/>
                        </a:rPr>
                        <a:t>°</a:t>
                      </a:r>
                      <a:r>
                        <a:rPr lang="en-US" sz="1400" i="0" baseline="0" dirty="0">
                          <a:solidFill>
                            <a:srgbClr val="231F20"/>
                          </a:solidFill>
                          <a:latin typeface="+mj-lt"/>
                          <a:ea typeface="Cambria Math" panose="02040503050406030204" pitchFamily="18" charset="0"/>
                        </a:rPr>
                        <a:t>C</a:t>
                      </a:r>
                      <a:r>
                        <a:rPr lang="en-US" sz="1400" baseline="0" dirty="0">
                          <a:solidFill>
                            <a:srgbClr val="231F20"/>
                          </a:solidFill>
                          <a:latin typeface="+mj-lt"/>
                        </a:rPr>
                        <a:t>)</a:t>
                      </a:r>
                      <a:endParaRPr lang="en-US" sz="1400" dirty="0">
                        <a:solidFill>
                          <a:srgbClr val="231F20"/>
                        </a:solidFill>
                        <a:latin typeface="+mj-lt"/>
                      </a:endParaRPr>
                    </a:p>
                  </a:txBody>
                  <a:tcPr marL="81407" marR="81407">
                    <a:solidFill>
                      <a:srgbClr val="E2E3E5"/>
                    </a:solidFill>
                  </a:tcPr>
                </a:tc>
                <a:tc>
                  <a:txBody>
                    <a:bodyPr/>
                    <a:lstStyle/>
                    <a:p>
                      <a:pPr algn="ctr"/>
                      <a:r>
                        <a:rPr lang="en-US" sz="1400" b="1" i="0" dirty="0">
                          <a:solidFill>
                            <a:srgbClr val="231F20"/>
                          </a:solidFill>
                          <a:latin typeface="+mj-lt"/>
                        </a:rPr>
                        <a:t>K</a:t>
                      </a:r>
                      <a:r>
                        <a:rPr lang="en-US" sz="1400" b="1" i="0" baseline="-25000" dirty="0">
                          <a:solidFill>
                            <a:srgbClr val="231F20"/>
                          </a:solidFill>
                          <a:latin typeface="+mj-lt"/>
                        </a:rPr>
                        <a:t>b</a:t>
                      </a:r>
                      <a:r>
                        <a:rPr lang="en-US" sz="1400" b="1" i="0" dirty="0">
                          <a:solidFill>
                            <a:srgbClr val="231F20"/>
                          </a:solidFill>
                          <a:latin typeface="+mj-lt"/>
                        </a:rPr>
                        <a:t>(</a:t>
                      </a:r>
                      <a:r>
                        <a:rPr lang="en-US" sz="1400" baseline="0" dirty="0">
                          <a:solidFill>
                            <a:srgbClr val="231F20"/>
                          </a:solidFill>
                          <a:latin typeface="+mj-lt"/>
                          <a:ea typeface="Verdana" panose="020B0604030504040204" pitchFamily="34" charset="0"/>
                          <a:cs typeface="Verdana" panose="020B0604030504040204" pitchFamily="34" charset="0"/>
                        </a:rPr>
                        <a:t>°</a:t>
                      </a:r>
                      <a:r>
                        <a:rPr lang="en-US" sz="1400" b="1" i="0" kern="1200" baseline="0" dirty="0">
                          <a:solidFill>
                            <a:srgbClr val="231F20"/>
                          </a:solidFill>
                          <a:latin typeface="+mj-lt"/>
                          <a:ea typeface="Cambria Math" panose="02040503050406030204" pitchFamily="18" charset="0"/>
                          <a:cs typeface="+mn-cs"/>
                        </a:rPr>
                        <a:t>C</a:t>
                      </a:r>
                      <a:r>
                        <a:rPr lang="en-US" sz="1400" b="1" i="0" dirty="0">
                          <a:solidFill>
                            <a:srgbClr val="231F20"/>
                          </a:solidFill>
                          <a:latin typeface="+mj-lt"/>
                          <a:ea typeface="Cambria Math" panose="02040503050406030204" pitchFamily="18" charset="0"/>
                        </a:rPr>
                        <a:t>/</a:t>
                      </a:r>
                      <a:r>
                        <a:rPr lang="en-US" sz="1400" b="1" i="1" dirty="0">
                          <a:solidFill>
                            <a:srgbClr val="231F20"/>
                          </a:solidFill>
                          <a:latin typeface="+mj-lt"/>
                          <a:ea typeface="Cambria Math" panose="02040503050406030204" pitchFamily="18" charset="0"/>
                        </a:rPr>
                        <a:t>m</a:t>
                      </a:r>
                      <a:r>
                        <a:rPr lang="en-US" sz="1400" b="1" i="0" dirty="0">
                          <a:solidFill>
                            <a:srgbClr val="231F20"/>
                          </a:solidFill>
                          <a:latin typeface="+mj-lt"/>
                        </a:rPr>
                        <a:t>)</a:t>
                      </a:r>
                      <a:endParaRPr lang="en-US" sz="1400" dirty="0">
                        <a:solidFill>
                          <a:srgbClr val="231F20"/>
                        </a:solidFill>
                        <a:latin typeface="+mj-lt"/>
                      </a:endParaRPr>
                    </a:p>
                  </a:txBody>
                  <a:tcPr marL="81407" marR="81407">
                    <a:solidFill>
                      <a:srgbClr val="E2E3E5"/>
                    </a:solidFill>
                  </a:tcPr>
                </a:tc>
                <a:tc>
                  <a:txBody>
                    <a:bodyPr/>
                    <a:lstStyle/>
                    <a:p>
                      <a:pPr algn="ctr"/>
                      <a:r>
                        <a:rPr lang="en-US" sz="1400" dirty="0">
                          <a:solidFill>
                            <a:srgbClr val="231F20"/>
                          </a:solidFill>
                          <a:latin typeface="+mj-lt"/>
                        </a:rPr>
                        <a:t>Normal</a:t>
                      </a:r>
                      <a:r>
                        <a:rPr lang="en-US" sz="1400" baseline="0" dirty="0">
                          <a:solidFill>
                            <a:srgbClr val="231F20"/>
                          </a:solidFill>
                          <a:latin typeface="+mj-lt"/>
                        </a:rPr>
                        <a:t> Freezing Point (</a:t>
                      </a:r>
                      <a:r>
                        <a:rPr lang="en-US" sz="1400" baseline="0" dirty="0">
                          <a:solidFill>
                            <a:srgbClr val="231F20"/>
                          </a:solidFill>
                          <a:latin typeface="+mj-lt"/>
                          <a:ea typeface="Verdana" panose="020B0604030504040204" pitchFamily="34" charset="0"/>
                          <a:cs typeface="Verdana" panose="020B0604030504040204" pitchFamily="34" charset="0"/>
                        </a:rPr>
                        <a:t>°</a:t>
                      </a:r>
                      <a:r>
                        <a:rPr lang="en-US" sz="1400" b="1" i="0" kern="1200" baseline="0" dirty="0">
                          <a:solidFill>
                            <a:srgbClr val="231F20"/>
                          </a:solidFill>
                          <a:latin typeface="+mj-lt"/>
                          <a:ea typeface="Cambria Math" panose="02040503050406030204" pitchFamily="18" charset="0"/>
                          <a:cs typeface="+mn-cs"/>
                        </a:rPr>
                        <a:t>C</a:t>
                      </a:r>
                      <a:r>
                        <a:rPr lang="en-US" sz="1400" baseline="0" dirty="0">
                          <a:solidFill>
                            <a:srgbClr val="231F20"/>
                          </a:solidFill>
                          <a:latin typeface="+mj-lt"/>
                        </a:rPr>
                        <a:t>)</a:t>
                      </a:r>
                      <a:endParaRPr lang="en-US" sz="1400" dirty="0">
                        <a:solidFill>
                          <a:srgbClr val="231F20"/>
                        </a:solidFill>
                        <a:latin typeface="+mj-lt"/>
                      </a:endParaRPr>
                    </a:p>
                  </a:txBody>
                  <a:tcPr marL="81407" marR="81407">
                    <a:solidFill>
                      <a:srgbClr val="E2E3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err="1">
                          <a:solidFill>
                            <a:srgbClr val="231F20"/>
                          </a:solidFill>
                          <a:latin typeface="+mj-lt"/>
                        </a:rPr>
                        <a:t>K</a:t>
                      </a:r>
                      <a:r>
                        <a:rPr lang="en-US" sz="1400" b="1" i="0" baseline="-25000" dirty="0" err="1">
                          <a:solidFill>
                            <a:srgbClr val="231F20"/>
                          </a:solidFill>
                          <a:latin typeface="+mj-lt"/>
                        </a:rPr>
                        <a:t>f</a:t>
                      </a:r>
                      <a:r>
                        <a:rPr lang="en-US" sz="1400" b="1" i="0" dirty="0">
                          <a:solidFill>
                            <a:srgbClr val="231F20"/>
                          </a:solidFill>
                          <a:latin typeface="+mj-lt"/>
                        </a:rPr>
                        <a:t>(</a:t>
                      </a:r>
                      <a:r>
                        <a:rPr lang="en-US" sz="1400" baseline="0" dirty="0">
                          <a:solidFill>
                            <a:srgbClr val="231F20"/>
                          </a:solidFill>
                          <a:latin typeface="+mj-lt"/>
                          <a:ea typeface="Verdana" panose="020B0604030504040204" pitchFamily="34" charset="0"/>
                          <a:cs typeface="Verdana" panose="020B0604030504040204" pitchFamily="34" charset="0"/>
                        </a:rPr>
                        <a:t>°</a:t>
                      </a:r>
                      <a:r>
                        <a:rPr lang="en-US" sz="1400" b="1" i="0" kern="1200" baseline="0" dirty="0">
                          <a:solidFill>
                            <a:srgbClr val="231F20"/>
                          </a:solidFill>
                          <a:latin typeface="+mj-lt"/>
                          <a:ea typeface="Cambria Math" panose="02040503050406030204" pitchFamily="18" charset="0"/>
                          <a:cs typeface="+mn-cs"/>
                        </a:rPr>
                        <a:t>C</a:t>
                      </a:r>
                      <a:r>
                        <a:rPr lang="en-US" sz="1400" b="1" i="0" dirty="0">
                          <a:solidFill>
                            <a:srgbClr val="231F20"/>
                          </a:solidFill>
                          <a:latin typeface="+mj-lt"/>
                          <a:ea typeface="Cambria Math" panose="02040503050406030204" pitchFamily="18" charset="0"/>
                        </a:rPr>
                        <a:t>/m</a:t>
                      </a:r>
                      <a:r>
                        <a:rPr lang="en-US" sz="1400" b="1" i="0" dirty="0">
                          <a:solidFill>
                            <a:srgbClr val="231F20"/>
                          </a:solidFill>
                          <a:latin typeface="+mj-lt"/>
                        </a:rPr>
                        <a:t>)</a:t>
                      </a:r>
                      <a:endParaRPr lang="en-US" sz="1400" dirty="0">
                        <a:solidFill>
                          <a:srgbClr val="231F20"/>
                        </a:solidFill>
                        <a:latin typeface="+mj-lt"/>
                      </a:endParaRPr>
                    </a:p>
                  </a:txBody>
                  <a:tcPr marL="81407" marR="81407">
                    <a:solidFill>
                      <a:srgbClr val="E2E3E5"/>
                    </a:solidFill>
                  </a:tcPr>
                </a:tc>
                <a:extLst>
                  <a:ext uri="{0D108BD9-81ED-4DB2-BD59-A6C34878D82A}">
                    <a16:rowId xmlns:a16="http://schemas.microsoft.com/office/drawing/2014/main" val="10000"/>
                  </a:ext>
                </a:extLst>
              </a:tr>
              <a:tr h="274320">
                <a:tc>
                  <a:txBody>
                    <a:bodyPr/>
                    <a:lstStyle/>
                    <a:p>
                      <a:pPr algn="l"/>
                      <a:r>
                        <a:rPr lang="en-US" sz="1400" dirty="0">
                          <a:latin typeface="+mj-lt"/>
                        </a:rPr>
                        <a:t>Water </a:t>
                      </a:r>
                    </a:p>
                  </a:txBody>
                  <a:tcPr marL="81407" marR="81407">
                    <a:solidFill>
                      <a:srgbClr val="F3F3F5"/>
                    </a:solidFill>
                  </a:tcPr>
                </a:tc>
                <a:tc>
                  <a:txBody>
                    <a:bodyPr/>
                    <a:lstStyle/>
                    <a:p>
                      <a:pPr algn="r"/>
                      <a:r>
                        <a:rPr lang="en-US" sz="1400" dirty="0">
                          <a:latin typeface="+mj-lt"/>
                        </a:rPr>
                        <a:t>100.0</a:t>
                      </a:r>
                    </a:p>
                  </a:txBody>
                  <a:tcPr marL="81407" marR="914400">
                    <a:solidFill>
                      <a:srgbClr val="F3F3F5"/>
                    </a:solidFill>
                  </a:tcPr>
                </a:tc>
                <a:tc>
                  <a:txBody>
                    <a:bodyPr/>
                    <a:lstStyle/>
                    <a:p>
                      <a:pPr algn="r"/>
                      <a:r>
                        <a:rPr lang="en-US" sz="1400" dirty="0">
                          <a:latin typeface="+mj-lt"/>
                        </a:rPr>
                        <a:t>0.52</a:t>
                      </a:r>
                    </a:p>
                  </a:txBody>
                  <a:tcPr marL="81407" marR="457200">
                    <a:solidFill>
                      <a:srgbClr val="F3F3F5"/>
                    </a:solidFill>
                  </a:tcPr>
                </a:tc>
                <a:tc>
                  <a:txBody>
                    <a:bodyPr/>
                    <a:lstStyle/>
                    <a:p>
                      <a:pPr algn="r"/>
                      <a:r>
                        <a:rPr lang="en-US" sz="1400" dirty="0">
                          <a:latin typeface="+mj-lt"/>
                        </a:rPr>
                        <a:t>0.0</a:t>
                      </a:r>
                    </a:p>
                  </a:txBody>
                  <a:tcPr marL="81407" marR="1005840">
                    <a:solidFill>
                      <a:srgbClr val="F3F3F5"/>
                    </a:solidFill>
                  </a:tcPr>
                </a:tc>
                <a:tc>
                  <a:txBody>
                    <a:bodyPr/>
                    <a:lstStyle/>
                    <a:p>
                      <a:pPr algn="r"/>
                      <a:r>
                        <a:rPr lang="en-US" sz="1400" dirty="0">
                          <a:latin typeface="+mj-lt"/>
                        </a:rPr>
                        <a:t>1.86</a:t>
                      </a:r>
                    </a:p>
                  </a:txBody>
                  <a:tcPr marL="82296" marR="274320">
                    <a:solidFill>
                      <a:srgbClr val="F3F3F5"/>
                    </a:solidFill>
                  </a:tcPr>
                </a:tc>
                <a:extLst>
                  <a:ext uri="{0D108BD9-81ED-4DB2-BD59-A6C34878D82A}">
                    <a16:rowId xmlns:a16="http://schemas.microsoft.com/office/drawing/2014/main" val="10001"/>
                  </a:ext>
                </a:extLst>
              </a:tr>
              <a:tr h="274320">
                <a:tc>
                  <a:txBody>
                    <a:bodyPr/>
                    <a:lstStyle/>
                    <a:p>
                      <a:pPr algn="l"/>
                      <a:r>
                        <a:rPr lang="en-US" sz="1400" dirty="0">
                          <a:latin typeface="+mj-lt"/>
                        </a:rPr>
                        <a:t>Benzene</a:t>
                      </a:r>
                    </a:p>
                  </a:txBody>
                  <a:tcPr marL="81407" marR="81407">
                    <a:solidFill>
                      <a:srgbClr val="F3F3F5"/>
                    </a:solidFill>
                  </a:tcPr>
                </a:tc>
                <a:tc>
                  <a:txBody>
                    <a:bodyPr/>
                    <a:lstStyle/>
                    <a:p>
                      <a:pPr algn="r"/>
                      <a:r>
                        <a:rPr lang="en-US" sz="1400" dirty="0">
                          <a:latin typeface="+mj-lt"/>
                        </a:rPr>
                        <a:t>80.1</a:t>
                      </a:r>
                    </a:p>
                  </a:txBody>
                  <a:tcPr marL="81407" marR="914400">
                    <a:solidFill>
                      <a:srgbClr val="F3F3F5"/>
                    </a:solidFill>
                  </a:tcPr>
                </a:tc>
                <a:tc>
                  <a:txBody>
                    <a:bodyPr/>
                    <a:lstStyle/>
                    <a:p>
                      <a:pPr algn="r"/>
                      <a:r>
                        <a:rPr lang="en-US" sz="1400" dirty="0">
                          <a:latin typeface="+mj-lt"/>
                        </a:rPr>
                        <a:t>2.53</a:t>
                      </a:r>
                    </a:p>
                  </a:txBody>
                  <a:tcPr marL="81407" marR="457200">
                    <a:solidFill>
                      <a:srgbClr val="F3F3F5"/>
                    </a:solidFill>
                  </a:tcPr>
                </a:tc>
                <a:tc>
                  <a:txBody>
                    <a:bodyPr/>
                    <a:lstStyle/>
                    <a:p>
                      <a:pPr algn="r"/>
                      <a:r>
                        <a:rPr lang="en-US" sz="1400" dirty="0">
                          <a:latin typeface="+mj-lt"/>
                        </a:rPr>
                        <a:t>5.5</a:t>
                      </a:r>
                    </a:p>
                  </a:txBody>
                  <a:tcPr marL="81407" marR="1005840">
                    <a:solidFill>
                      <a:srgbClr val="F3F3F5"/>
                    </a:solidFill>
                  </a:tcPr>
                </a:tc>
                <a:tc>
                  <a:txBody>
                    <a:bodyPr/>
                    <a:lstStyle/>
                    <a:p>
                      <a:pPr algn="r"/>
                      <a:r>
                        <a:rPr lang="en-US" sz="1400" dirty="0">
                          <a:latin typeface="+mj-lt"/>
                        </a:rPr>
                        <a:t>5.12</a:t>
                      </a:r>
                    </a:p>
                  </a:txBody>
                  <a:tcPr marL="82296" marR="274320">
                    <a:solidFill>
                      <a:srgbClr val="F3F3F5"/>
                    </a:solidFill>
                  </a:tcPr>
                </a:tc>
                <a:extLst>
                  <a:ext uri="{0D108BD9-81ED-4DB2-BD59-A6C34878D82A}">
                    <a16:rowId xmlns:a16="http://schemas.microsoft.com/office/drawing/2014/main" val="10002"/>
                  </a:ext>
                </a:extLst>
              </a:tr>
              <a:tr h="274320">
                <a:tc>
                  <a:txBody>
                    <a:bodyPr/>
                    <a:lstStyle/>
                    <a:p>
                      <a:pPr algn="l"/>
                      <a:r>
                        <a:rPr lang="en-US" sz="1400" dirty="0">
                          <a:latin typeface="+mj-lt"/>
                        </a:rPr>
                        <a:t>Ethanol</a:t>
                      </a:r>
                    </a:p>
                  </a:txBody>
                  <a:tcPr marL="81407" marR="81407">
                    <a:solidFill>
                      <a:srgbClr val="F3F3F5"/>
                    </a:solidFill>
                  </a:tcPr>
                </a:tc>
                <a:tc>
                  <a:txBody>
                    <a:bodyPr/>
                    <a:lstStyle/>
                    <a:p>
                      <a:pPr algn="r"/>
                      <a:r>
                        <a:rPr lang="en-US" sz="1400" dirty="0">
                          <a:latin typeface="+mj-lt"/>
                        </a:rPr>
                        <a:t>78.4</a:t>
                      </a:r>
                    </a:p>
                  </a:txBody>
                  <a:tcPr marL="81407" marR="914400">
                    <a:solidFill>
                      <a:srgbClr val="F3F3F5"/>
                    </a:solidFill>
                  </a:tcPr>
                </a:tc>
                <a:tc>
                  <a:txBody>
                    <a:bodyPr/>
                    <a:lstStyle/>
                    <a:p>
                      <a:pPr algn="r"/>
                      <a:r>
                        <a:rPr lang="en-US" sz="1400" dirty="0">
                          <a:latin typeface="+mj-lt"/>
                        </a:rPr>
                        <a:t>1.22</a:t>
                      </a:r>
                    </a:p>
                  </a:txBody>
                  <a:tcPr marL="81407" marR="457200">
                    <a:solidFill>
                      <a:srgbClr val="F3F3F5"/>
                    </a:solidFill>
                  </a:tcPr>
                </a:tc>
                <a:tc>
                  <a:txBody>
                    <a:bodyPr/>
                    <a:lstStyle/>
                    <a:p>
                      <a:pPr algn="r"/>
                      <a:r>
                        <a:rPr lang="en-US" sz="1400" dirty="0">
                          <a:latin typeface="+mj-lt"/>
                          <a:cs typeface="Arial" panose="020B0604020202020204" pitchFamily="34" charset="0"/>
                        </a:rPr>
                        <a:t>−</a:t>
                      </a:r>
                      <a:r>
                        <a:rPr lang="en-US" sz="1400" dirty="0">
                          <a:latin typeface="+mj-lt"/>
                        </a:rPr>
                        <a:t>117.3</a:t>
                      </a:r>
                    </a:p>
                  </a:txBody>
                  <a:tcPr marL="81407" marR="1005840">
                    <a:solidFill>
                      <a:srgbClr val="F3F3F5"/>
                    </a:solidFill>
                  </a:tcPr>
                </a:tc>
                <a:tc>
                  <a:txBody>
                    <a:bodyPr/>
                    <a:lstStyle/>
                    <a:p>
                      <a:pPr algn="r"/>
                      <a:r>
                        <a:rPr lang="en-US" sz="1400" dirty="0">
                          <a:latin typeface="+mj-lt"/>
                        </a:rPr>
                        <a:t>1.99</a:t>
                      </a:r>
                    </a:p>
                  </a:txBody>
                  <a:tcPr marL="82296" marR="274320">
                    <a:solidFill>
                      <a:srgbClr val="F3F3F5"/>
                    </a:solidFill>
                  </a:tcPr>
                </a:tc>
                <a:extLst>
                  <a:ext uri="{0D108BD9-81ED-4DB2-BD59-A6C34878D82A}">
                    <a16:rowId xmlns:a16="http://schemas.microsoft.com/office/drawing/2014/main" val="10003"/>
                  </a:ext>
                </a:extLst>
              </a:tr>
              <a:tr h="274320">
                <a:tc>
                  <a:txBody>
                    <a:bodyPr/>
                    <a:lstStyle/>
                    <a:p>
                      <a:pPr algn="l"/>
                      <a:r>
                        <a:rPr lang="en-US" sz="1400" dirty="0">
                          <a:latin typeface="+mj-lt"/>
                        </a:rPr>
                        <a:t>Acetic acid </a:t>
                      </a:r>
                    </a:p>
                  </a:txBody>
                  <a:tcPr marL="81407" marR="81407">
                    <a:solidFill>
                      <a:srgbClr val="F3F3F5"/>
                    </a:solidFill>
                  </a:tcPr>
                </a:tc>
                <a:tc>
                  <a:txBody>
                    <a:bodyPr/>
                    <a:lstStyle/>
                    <a:p>
                      <a:pPr algn="r"/>
                      <a:r>
                        <a:rPr lang="en-US" sz="1400" dirty="0">
                          <a:latin typeface="+mj-lt"/>
                        </a:rPr>
                        <a:t>117.9</a:t>
                      </a:r>
                    </a:p>
                  </a:txBody>
                  <a:tcPr marL="81407" marR="914400">
                    <a:solidFill>
                      <a:srgbClr val="F3F3F5"/>
                    </a:solidFill>
                  </a:tcPr>
                </a:tc>
                <a:tc>
                  <a:txBody>
                    <a:bodyPr/>
                    <a:lstStyle/>
                    <a:p>
                      <a:pPr algn="r"/>
                      <a:r>
                        <a:rPr lang="en-US" sz="1400" dirty="0">
                          <a:latin typeface="+mj-lt"/>
                        </a:rPr>
                        <a:t>2.93</a:t>
                      </a:r>
                    </a:p>
                  </a:txBody>
                  <a:tcPr marL="81407" marR="457200">
                    <a:solidFill>
                      <a:srgbClr val="F3F3F5"/>
                    </a:solidFill>
                  </a:tcPr>
                </a:tc>
                <a:tc>
                  <a:txBody>
                    <a:bodyPr/>
                    <a:lstStyle/>
                    <a:p>
                      <a:pPr algn="r"/>
                      <a:r>
                        <a:rPr lang="en-US" sz="1400" dirty="0">
                          <a:latin typeface="+mj-lt"/>
                        </a:rPr>
                        <a:t>16.6</a:t>
                      </a:r>
                    </a:p>
                  </a:txBody>
                  <a:tcPr marL="81407" marR="1005840">
                    <a:solidFill>
                      <a:srgbClr val="F3F3F5"/>
                    </a:solidFill>
                  </a:tcPr>
                </a:tc>
                <a:tc>
                  <a:txBody>
                    <a:bodyPr/>
                    <a:lstStyle/>
                    <a:p>
                      <a:pPr algn="r"/>
                      <a:r>
                        <a:rPr lang="en-US" sz="1400" dirty="0">
                          <a:latin typeface="+mj-lt"/>
                        </a:rPr>
                        <a:t>3.90</a:t>
                      </a:r>
                    </a:p>
                  </a:txBody>
                  <a:tcPr marL="82296" marR="274320">
                    <a:solidFill>
                      <a:srgbClr val="F3F3F5"/>
                    </a:solidFill>
                  </a:tcPr>
                </a:tc>
                <a:extLst>
                  <a:ext uri="{0D108BD9-81ED-4DB2-BD59-A6C34878D82A}">
                    <a16:rowId xmlns:a16="http://schemas.microsoft.com/office/drawing/2014/main" val="3629691396"/>
                  </a:ext>
                </a:extLst>
              </a:tr>
              <a:tr h="274320">
                <a:tc>
                  <a:txBody>
                    <a:bodyPr/>
                    <a:lstStyle/>
                    <a:p>
                      <a:pPr algn="l"/>
                      <a:r>
                        <a:rPr lang="en-US" sz="1400" dirty="0">
                          <a:latin typeface="+mj-lt"/>
                        </a:rPr>
                        <a:t>Cyclohexane</a:t>
                      </a:r>
                    </a:p>
                  </a:txBody>
                  <a:tcPr marL="81407" marR="81407">
                    <a:solidFill>
                      <a:srgbClr val="F3F3F5"/>
                    </a:solidFill>
                  </a:tcPr>
                </a:tc>
                <a:tc>
                  <a:txBody>
                    <a:bodyPr/>
                    <a:lstStyle/>
                    <a:p>
                      <a:pPr algn="r"/>
                      <a:r>
                        <a:rPr lang="en-US" sz="1400" dirty="0">
                          <a:latin typeface="+mj-lt"/>
                        </a:rPr>
                        <a:t>80.7</a:t>
                      </a:r>
                    </a:p>
                  </a:txBody>
                  <a:tcPr marL="81407" marR="914400">
                    <a:solidFill>
                      <a:srgbClr val="F3F3F5"/>
                    </a:solidFill>
                  </a:tcPr>
                </a:tc>
                <a:tc>
                  <a:txBody>
                    <a:bodyPr/>
                    <a:lstStyle/>
                    <a:p>
                      <a:pPr algn="r"/>
                      <a:r>
                        <a:rPr lang="en-US" sz="1400" dirty="0">
                          <a:latin typeface="+mj-lt"/>
                        </a:rPr>
                        <a:t>2.79</a:t>
                      </a:r>
                    </a:p>
                  </a:txBody>
                  <a:tcPr marL="81407" marR="457200">
                    <a:solidFill>
                      <a:srgbClr val="F3F3F5"/>
                    </a:solidFill>
                  </a:tcPr>
                </a:tc>
                <a:tc>
                  <a:txBody>
                    <a:bodyPr/>
                    <a:lstStyle/>
                    <a:p>
                      <a:pPr algn="r"/>
                      <a:r>
                        <a:rPr lang="en-US" sz="1400" dirty="0">
                          <a:latin typeface="+mj-lt"/>
                        </a:rPr>
                        <a:t>6.6</a:t>
                      </a:r>
                    </a:p>
                  </a:txBody>
                  <a:tcPr marL="81407" marR="1005840">
                    <a:solidFill>
                      <a:srgbClr val="F3F3F5"/>
                    </a:solidFill>
                  </a:tcPr>
                </a:tc>
                <a:tc>
                  <a:txBody>
                    <a:bodyPr/>
                    <a:lstStyle/>
                    <a:p>
                      <a:pPr marL="228600" indent="-50800" algn="r"/>
                      <a:r>
                        <a:rPr lang="en-US" sz="1400" dirty="0">
                          <a:latin typeface="+mj-lt"/>
                        </a:rPr>
                        <a:t>   20.0</a:t>
                      </a:r>
                    </a:p>
                  </a:txBody>
                  <a:tcPr marL="82296" marR="274320">
                    <a:solidFill>
                      <a:srgbClr val="F3F3F5"/>
                    </a:solidFill>
                  </a:tcPr>
                </a:tc>
                <a:extLst>
                  <a:ext uri="{0D108BD9-81ED-4DB2-BD59-A6C34878D82A}">
                    <a16:rowId xmlns:a16="http://schemas.microsoft.com/office/drawing/2014/main" val="1118188134"/>
                  </a:ext>
                </a:extLst>
              </a:tr>
            </a:tbl>
          </a:graphicData>
        </a:graphic>
      </p:graphicFrame>
    </p:spTree>
    <p:extLst>
      <p:ext uri="{BB962C8B-B14F-4D97-AF65-F5344CB8AC3E}">
        <p14:creationId xmlns:p14="http://schemas.microsoft.com/office/powerpoint/2010/main" val="3923120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12</a:t>
            </a:r>
          </a:p>
        </p:txBody>
      </p:sp>
      <p:sp>
        <p:nvSpPr>
          <p:cNvPr id="3" name="Content Placeholder 2"/>
          <p:cNvSpPr>
            <a:spLocks noGrp="1"/>
          </p:cNvSpPr>
          <p:nvPr>
            <p:ph idx="1"/>
          </p:nvPr>
        </p:nvSpPr>
        <p:spPr>
          <a:xfrm>
            <a:off x="228600" y="1143000"/>
            <a:ext cx="8686800" cy="1524000"/>
          </a:xfrm>
        </p:spPr>
        <p:txBody>
          <a:bodyPr/>
          <a:lstStyle/>
          <a:p>
            <a:r>
              <a:rPr lang="en-US" dirty="0">
                <a:solidFill>
                  <a:srgbClr val="376092"/>
                </a:solidFill>
              </a:rPr>
              <a:t>Boiling-Point Elevation</a:t>
            </a:r>
          </a:p>
          <a:p>
            <a:r>
              <a:rPr lang="en-US" dirty="0"/>
              <a:t>The boiling point of a 1.00-</a:t>
            </a:r>
            <a:r>
              <a:rPr lang="en-US" i="1" dirty="0"/>
              <a:t>m </a:t>
            </a:r>
            <a:r>
              <a:rPr lang="en-US" dirty="0"/>
              <a:t>aqueous solution of a nonvolatile, nonelectrolyte:</a:t>
            </a:r>
            <a:endParaRPr lang="en-US" dirty="0">
              <a:ea typeface="Cambria Math" panose="020405030504060302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75224324"/>
              </p:ext>
            </p:extLst>
          </p:nvPr>
        </p:nvGraphicFramePr>
        <p:xfrm>
          <a:off x="695325" y="2905125"/>
          <a:ext cx="7753350" cy="1371600"/>
        </p:xfrm>
        <a:graphic>
          <a:graphicData uri="http://schemas.openxmlformats.org/presentationml/2006/ole">
            <mc:AlternateContent xmlns:mc="http://schemas.openxmlformats.org/markup-compatibility/2006">
              <mc:Choice xmlns:v="urn:schemas-microsoft-com:vml" Requires="v">
                <p:oleObj spid="_x0000_s45275" name="Equation" r:id="rId3" imgW="5168880" imgH="914400" progId="Equation.DSMT4">
                  <p:embed/>
                </p:oleObj>
              </mc:Choice>
              <mc:Fallback>
                <p:oleObj name="Equation" r:id="rId3" imgW="5168880" imgH="914400" progId="Equation.DSMT4">
                  <p:embed/>
                  <p:pic>
                    <p:nvPicPr>
                      <p:cNvPr id="0" name=""/>
                      <p:cNvPicPr/>
                      <p:nvPr/>
                    </p:nvPicPr>
                    <p:blipFill>
                      <a:blip r:embed="rId4"/>
                      <a:stretch>
                        <a:fillRect/>
                      </a:stretch>
                    </p:blipFill>
                    <p:spPr>
                      <a:xfrm>
                        <a:off x="695325" y="2905125"/>
                        <a:ext cx="7753350" cy="1371600"/>
                      </a:xfrm>
                      <a:prstGeom prst="rect">
                        <a:avLst/>
                      </a:prstGeom>
                    </p:spPr>
                  </p:pic>
                </p:oleObj>
              </mc:Fallback>
            </mc:AlternateContent>
          </a:graphicData>
        </a:graphic>
      </p:graphicFrame>
    </p:spTree>
    <p:extLst>
      <p:ext uri="{BB962C8B-B14F-4D97-AF65-F5344CB8AC3E}">
        <p14:creationId xmlns:p14="http://schemas.microsoft.com/office/powerpoint/2010/main" val="2590371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13</a:t>
            </a:r>
          </a:p>
        </p:txBody>
      </p:sp>
      <p:sp>
        <p:nvSpPr>
          <p:cNvPr id="3" name="Content Placeholder 2"/>
          <p:cNvSpPr>
            <a:spLocks noGrp="1"/>
          </p:cNvSpPr>
          <p:nvPr>
            <p:ph idx="1"/>
          </p:nvPr>
        </p:nvSpPr>
        <p:spPr>
          <a:xfrm>
            <a:off x="228600" y="1143000"/>
            <a:ext cx="8686800" cy="533400"/>
          </a:xfrm>
        </p:spPr>
        <p:txBody>
          <a:bodyPr/>
          <a:lstStyle/>
          <a:p>
            <a:r>
              <a:rPr lang="en-US" dirty="0">
                <a:solidFill>
                  <a:srgbClr val="376092"/>
                </a:solidFill>
              </a:rPr>
              <a:t>Freezing-Point Depression</a:t>
            </a:r>
          </a:p>
        </p:txBody>
      </p:sp>
      <p:pic>
        <p:nvPicPr>
          <p:cNvPr id="9" name="Picture 3" descr="The phase diagram for water is shown. "/>
          <p:cNvPicPr>
            <a:picLocks noGrp="1" noChangeAspect="1" noChangeArrowheads="1"/>
          </p:cNvPicPr>
          <p:nvPr>
            <p:ph idx="10"/>
          </p:nvPr>
        </p:nvPicPr>
        <p:blipFill>
          <a:blip r:embed="rId3">
            <a:extLst>
              <a:ext uri="{28A0092B-C50C-407E-A947-70E740481C1C}">
                <a14:useLocalDpi xmlns:a14="http://schemas.microsoft.com/office/drawing/2010/main" val="0"/>
              </a:ext>
            </a:extLst>
          </a:blip>
          <a:stretch>
            <a:fillRect/>
          </a:stretch>
        </p:blipFill>
        <p:spPr bwMode="auto">
          <a:xfrm>
            <a:off x="788354" y="1828799"/>
            <a:ext cx="4393245" cy="43732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4"/>
          <p:cNvGraphicFramePr>
            <a:graphicFrameLocks noChangeAspect="1"/>
          </p:cNvGraphicFramePr>
          <p:nvPr>
            <p:extLst>
              <p:ext uri="{D42A27DB-BD31-4B8C-83A1-F6EECF244321}">
                <p14:modId xmlns:p14="http://schemas.microsoft.com/office/powerpoint/2010/main" val="1514229188"/>
              </p:ext>
            </p:extLst>
          </p:nvPr>
        </p:nvGraphicFramePr>
        <p:xfrm>
          <a:off x="5762625" y="3114675"/>
          <a:ext cx="2286000" cy="628650"/>
        </p:xfrm>
        <a:graphic>
          <a:graphicData uri="http://schemas.openxmlformats.org/presentationml/2006/ole">
            <mc:AlternateContent xmlns:mc="http://schemas.openxmlformats.org/markup-compatibility/2006">
              <mc:Choice xmlns:v="urn:schemas-microsoft-com:vml" Requires="v">
                <p:oleObj spid="_x0000_s46298" name="Equation" r:id="rId4" imgW="1523880" imgH="419040" progId="Equation.DSMT4">
                  <p:embed/>
                </p:oleObj>
              </mc:Choice>
              <mc:Fallback>
                <p:oleObj name="Equation" r:id="rId4" imgW="1523880" imgH="419040" progId="Equation.DSMT4">
                  <p:embed/>
                  <p:pic>
                    <p:nvPicPr>
                      <p:cNvPr id="8" name="Object 4"/>
                      <p:cNvPicPr/>
                      <p:nvPr/>
                    </p:nvPicPr>
                    <p:blipFill>
                      <a:blip r:embed="rId5"/>
                      <a:stretch>
                        <a:fillRect/>
                      </a:stretch>
                    </p:blipFill>
                    <p:spPr>
                      <a:xfrm>
                        <a:off x="5762625" y="3114675"/>
                        <a:ext cx="2286000" cy="628650"/>
                      </a:xfrm>
                      <a:prstGeom prst="rect">
                        <a:avLst/>
                      </a:prstGeom>
                    </p:spPr>
                  </p:pic>
                </p:oleObj>
              </mc:Fallback>
            </mc:AlternateContent>
          </a:graphicData>
        </a:graphic>
      </p:graphicFrame>
      <p:sp>
        <p:nvSpPr>
          <p:cNvPr id="5" name="Text Placeholder 5"/>
          <p:cNvSpPr>
            <a:spLocks noGrp="1"/>
          </p:cNvSpPr>
          <p:nvPr>
            <p:ph type="body" sz="quarter" idx="21"/>
          </p:nvPr>
        </p:nvSpPr>
        <p:spPr/>
        <p:txBody>
          <a:bodyPr/>
          <a:lstStyle/>
          <a:p>
            <a:pPr lvl="0" defTabSz="914400">
              <a:spcBef>
                <a:spcPts val="0"/>
              </a:spcBef>
            </a:pPr>
            <a:r>
              <a:rPr lang="en-US" dirty="0">
                <a:solidFill>
                  <a:prstClr val="white"/>
                </a:solidFill>
                <a:hlinkClick r:id="" action="ppaction://noaction"/>
              </a:rPr>
              <a:t>Access the text alternative for these images</a:t>
            </a:r>
          </a:p>
        </p:txBody>
      </p:sp>
    </p:spTree>
    <p:extLst>
      <p:ext uri="{BB962C8B-B14F-4D97-AF65-F5344CB8AC3E}">
        <p14:creationId xmlns:p14="http://schemas.microsoft.com/office/powerpoint/2010/main" val="403250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14</a:t>
            </a:r>
          </a:p>
        </p:txBody>
      </p:sp>
      <p:sp>
        <p:nvSpPr>
          <p:cNvPr id="3" name="Content Placeholder 2"/>
          <p:cNvSpPr>
            <a:spLocks noGrp="1"/>
          </p:cNvSpPr>
          <p:nvPr>
            <p:ph idx="1"/>
          </p:nvPr>
        </p:nvSpPr>
        <p:spPr>
          <a:xfrm>
            <a:off x="228600" y="1143000"/>
            <a:ext cx="8686800" cy="4572000"/>
          </a:xfrm>
        </p:spPr>
        <p:txBody>
          <a:bodyPr/>
          <a:lstStyle/>
          <a:p>
            <a:r>
              <a:rPr lang="en-US" dirty="0">
                <a:solidFill>
                  <a:srgbClr val="376092"/>
                </a:solidFill>
              </a:rPr>
              <a:t>Freezing-Point Depression</a:t>
            </a:r>
          </a:p>
          <a:p>
            <a:pPr marL="3771900" indent="57150">
              <a:tabLst>
                <a:tab pos="4286250" algn="l"/>
              </a:tabLst>
            </a:pPr>
            <a:r>
              <a:rPr lang="en-US" i="0" dirty="0">
                <a:latin typeface="+mj-lt"/>
                <a:ea typeface="Cambria Math" panose="02040503050406030204" pitchFamily="18" charset="0"/>
              </a:rPr>
              <a:t>∆</a:t>
            </a:r>
            <a:r>
              <a:rPr lang="en-US" i="1" dirty="0">
                <a:latin typeface="+mj-lt"/>
                <a:ea typeface="Cambria Math" panose="02040503050406030204" pitchFamily="18" charset="0"/>
              </a:rPr>
              <a:t>T</a:t>
            </a:r>
            <a:r>
              <a:rPr lang="en-US" i="0" baseline="-25000" dirty="0">
                <a:latin typeface="+mj-lt"/>
                <a:ea typeface="Cambria Math" panose="02040503050406030204" pitchFamily="18" charset="0"/>
              </a:rPr>
              <a:t>f </a:t>
            </a:r>
            <a:r>
              <a:rPr lang="en-US" i="0" dirty="0">
                <a:latin typeface="+mj-lt"/>
                <a:ea typeface="Cambria Math" panose="02040503050406030204" pitchFamily="18" charset="0"/>
              </a:rPr>
              <a:t>∝ m</a:t>
            </a:r>
            <a:endParaRPr lang="en-US" dirty="0"/>
          </a:p>
          <a:p>
            <a:pPr marL="3714750" indent="-57150"/>
            <a:r>
              <a:rPr lang="en-US" i="0" dirty="0">
                <a:latin typeface="+mj-lt"/>
                <a:ea typeface="Cambria Math" panose="02040503050406030204" pitchFamily="18" charset="0"/>
              </a:rPr>
              <a:t>∆</a:t>
            </a:r>
            <a:r>
              <a:rPr lang="en-US" i="1" dirty="0">
                <a:latin typeface="+mj-lt"/>
                <a:ea typeface="Cambria Math" panose="02040503050406030204" pitchFamily="18" charset="0"/>
              </a:rPr>
              <a:t>T</a:t>
            </a:r>
            <a:r>
              <a:rPr lang="en-US" i="0" baseline="-25000" dirty="0">
                <a:latin typeface="+mj-lt"/>
                <a:ea typeface="Cambria Math" panose="02040503050406030204" pitchFamily="18" charset="0"/>
              </a:rPr>
              <a:t>f  </a:t>
            </a:r>
            <a:r>
              <a:rPr lang="en-US" i="0" dirty="0">
                <a:latin typeface="+mj-lt"/>
                <a:ea typeface="Cambria Math" panose="02040503050406030204" pitchFamily="18" charset="0"/>
              </a:rPr>
              <a:t>= </a:t>
            </a:r>
            <a:r>
              <a:rPr lang="en-US" i="1" dirty="0">
                <a:latin typeface="+mj-lt"/>
                <a:ea typeface="Cambria Math" panose="02040503050406030204" pitchFamily="18" charset="0"/>
              </a:rPr>
              <a:t>K</a:t>
            </a:r>
            <a:r>
              <a:rPr lang="en-US" i="0" baseline="-25000" dirty="0">
                <a:latin typeface="+mj-lt"/>
                <a:ea typeface="Cambria Math" panose="02040503050406030204" pitchFamily="18" charset="0"/>
              </a:rPr>
              <a:t>f </a:t>
            </a:r>
            <a:r>
              <a:rPr lang="en-US" dirty="0"/>
              <a:t>m</a:t>
            </a:r>
          </a:p>
          <a:p>
            <a:pPr>
              <a:spcBef>
                <a:spcPts val="2400"/>
              </a:spcBef>
            </a:pPr>
            <a:r>
              <a:rPr lang="en-US" dirty="0"/>
              <a:t>where </a:t>
            </a:r>
            <a:r>
              <a:rPr lang="en-US" i="1" dirty="0"/>
              <a:t>m </a:t>
            </a:r>
            <a:r>
              <a:rPr lang="en-US" dirty="0"/>
              <a:t>is the concentration of solute expressed in molality and </a:t>
            </a:r>
            <a:r>
              <a:rPr lang="en-US" i="1" dirty="0">
                <a:latin typeface="+mj-lt"/>
              </a:rPr>
              <a:t>K</a:t>
            </a:r>
            <a:r>
              <a:rPr lang="en-US" i="0" baseline="-25000" dirty="0">
                <a:latin typeface="+mj-lt"/>
              </a:rPr>
              <a:t>f</a:t>
            </a:r>
            <a:r>
              <a:rPr lang="en-US" dirty="0"/>
              <a:t> is the molal freezing-point depression constant.</a:t>
            </a:r>
          </a:p>
          <a:p>
            <a:pPr>
              <a:spcBef>
                <a:spcPts val="2400"/>
              </a:spcBef>
            </a:pPr>
            <a:r>
              <a:rPr lang="en-US" dirty="0"/>
              <a:t>Like </a:t>
            </a:r>
            <a:r>
              <a:rPr lang="en-US" i="1" dirty="0">
                <a:latin typeface="+mj-lt"/>
              </a:rPr>
              <a:t>K</a:t>
            </a:r>
            <a:r>
              <a:rPr lang="en-US" i="0" baseline="-25000" dirty="0">
                <a:latin typeface="+mj-lt"/>
              </a:rPr>
              <a:t>b</a:t>
            </a:r>
            <a:r>
              <a:rPr lang="en-US" dirty="0"/>
              <a:t>, </a:t>
            </a:r>
            <a:r>
              <a:rPr lang="en-US" i="1" dirty="0">
                <a:latin typeface="+mj-lt"/>
              </a:rPr>
              <a:t>K</a:t>
            </a:r>
            <a:r>
              <a:rPr lang="en-US" i="0" baseline="-25000" dirty="0">
                <a:latin typeface="+mj-lt"/>
              </a:rPr>
              <a:t>f</a:t>
            </a:r>
            <a:r>
              <a:rPr lang="en-US" dirty="0"/>
              <a:t> has units of  degrees </a:t>
            </a:r>
            <a:r>
              <a:rPr lang="en-US" i="0" dirty="0">
                <a:latin typeface="+mj-lt"/>
              </a:rPr>
              <a:t>C/m.</a:t>
            </a:r>
            <a:endParaRPr lang="en-US" dirty="0"/>
          </a:p>
        </p:txBody>
      </p:sp>
    </p:spTree>
    <p:extLst>
      <p:ext uri="{BB962C8B-B14F-4D97-AF65-F5344CB8AC3E}">
        <p14:creationId xmlns:p14="http://schemas.microsoft.com/office/powerpoint/2010/main" val="2837593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13.6		Setup</a:t>
            </a:r>
            <a:endParaRPr lang="en-US" sz="1200" dirty="0"/>
          </a:p>
        </p:txBody>
      </p:sp>
      <p:sp>
        <p:nvSpPr>
          <p:cNvPr id="4" name="Content Placeholder 2"/>
          <p:cNvSpPr>
            <a:spLocks noGrp="1"/>
          </p:cNvSpPr>
          <p:nvPr>
            <p:ph idx="1"/>
          </p:nvPr>
        </p:nvSpPr>
        <p:spPr>
          <a:xfrm>
            <a:off x="228600" y="1066800"/>
            <a:ext cx="8763000" cy="5410200"/>
          </a:xfrm>
        </p:spPr>
        <p:txBody>
          <a:bodyPr/>
          <a:lstStyle/>
          <a:p>
            <a:r>
              <a:rPr lang="en-US" dirty="0"/>
              <a:t>Ethylene glycol </a:t>
            </a:r>
            <a:r>
              <a:rPr lang="en-US" i="0" dirty="0"/>
              <a:t>[CH</a:t>
            </a:r>
            <a:r>
              <a:rPr lang="en-US" i="0" baseline="-25000" dirty="0"/>
              <a:t>2</a:t>
            </a:r>
            <a:r>
              <a:rPr lang="en-US" i="0" dirty="0"/>
              <a:t>(OH)CH</a:t>
            </a:r>
            <a:r>
              <a:rPr lang="en-US" i="0" baseline="-25000" dirty="0"/>
              <a:t>2</a:t>
            </a:r>
            <a:r>
              <a:rPr lang="en-US" i="0" dirty="0"/>
              <a:t>(OH)] </a:t>
            </a:r>
            <a:r>
              <a:rPr lang="en-US" dirty="0"/>
              <a:t>is a common automobile antifreeze. It is water soluble and fairly nonvolatile (b.p. </a:t>
            </a:r>
            <a:r>
              <a:rPr lang="en-US" i="0" dirty="0"/>
              <a:t>197</a:t>
            </a:r>
            <a:r>
              <a:rPr lang="en-US" b="0" i="0" dirty="0"/>
              <a:t> degrees </a:t>
            </a:r>
            <a:r>
              <a:rPr lang="en-US" i="0" dirty="0"/>
              <a:t>C</a:t>
            </a:r>
            <a:r>
              <a:rPr lang="en-US" dirty="0"/>
              <a:t>).</a:t>
            </a:r>
          </a:p>
          <a:p>
            <a:pPr>
              <a:spcBef>
                <a:spcPts val="1800"/>
              </a:spcBef>
            </a:pPr>
            <a:r>
              <a:rPr lang="en-US" dirty="0"/>
              <a:t>Calculate (a) the freezing point and (b) the boiling point of a solution containing 685 g of ethylene glycol in 2075 g </a:t>
            </a:r>
            <a:br>
              <a:rPr lang="en-US" dirty="0"/>
            </a:br>
            <a:r>
              <a:rPr lang="en-US" dirty="0"/>
              <a:t>of water.</a:t>
            </a:r>
          </a:p>
          <a:p>
            <a:pPr>
              <a:spcBef>
                <a:spcPts val="1800"/>
              </a:spcBef>
            </a:pPr>
            <a:r>
              <a:rPr lang="en-US" b="1" dirty="0">
                <a:solidFill>
                  <a:srgbClr val="43638E"/>
                </a:solidFill>
              </a:rPr>
              <a:t>Setup</a:t>
            </a:r>
          </a:p>
          <a:p>
            <a:r>
              <a:rPr lang="en-US" dirty="0"/>
              <a:t>The molar mass of ethylene glycol (</a:t>
            </a:r>
            <a:r>
              <a:rPr lang="en-US" i="0" dirty="0"/>
              <a:t>C</a:t>
            </a:r>
            <a:r>
              <a:rPr lang="en-US" i="0" baseline="-25000" dirty="0"/>
              <a:t>2</a:t>
            </a:r>
            <a:r>
              <a:rPr lang="en-US" i="0" dirty="0"/>
              <a:t>H</a:t>
            </a:r>
            <a:r>
              <a:rPr lang="en-US" i="0" baseline="-25000" dirty="0"/>
              <a:t>6</a:t>
            </a:r>
            <a:r>
              <a:rPr lang="en-US" i="0" dirty="0"/>
              <a:t>O</a:t>
            </a:r>
            <a:r>
              <a:rPr lang="en-US" i="0" baseline="-25000" dirty="0"/>
              <a:t>2</a:t>
            </a:r>
            <a:r>
              <a:rPr lang="en-US" dirty="0"/>
              <a:t>) is 62.07 g/mol. </a:t>
            </a:r>
          </a:p>
          <a:p>
            <a:pPr>
              <a:spcBef>
                <a:spcPts val="1800"/>
              </a:spcBef>
            </a:pPr>
            <a:r>
              <a:rPr lang="en-US" i="1" dirty="0" err="1"/>
              <a:t>K</a:t>
            </a:r>
            <a:r>
              <a:rPr lang="en-US" i="0" baseline="-25000" dirty="0" err="1"/>
              <a:t>f</a:t>
            </a:r>
            <a:r>
              <a:rPr lang="en-US" dirty="0"/>
              <a:t> and </a:t>
            </a:r>
            <a:r>
              <a:rPr lang="en-US" i="1" dirty="0"/>
              <a:t>K</a:t>
            </a:r>
            <a:r>
              <a:rPr lang="en-US" i="0" baseline="-25000" dirty="0"/>
              <a:t>b</a:t>
            </a:r>
            <a:r>
              <a:rPr lang="en-US" dirty="0"/>
              <a:t> for water are 1.86 degrees C/</a:t>
            </a:r>
            <a:r>
              <a:rPr lang="en-US" i="1" dirty="0"/>
              <a:t>m </a:t>
            </a:r>
            <a:r>
              <a:rPr lang="en-US" dirty="0"/>
              <a:t>and 0.52 degrees C/</a:t>
            </a:r>
            <a:r>
              <a:rPr lang="en-US" i="1" dirty="0"/>
              <a:t>m, </a:t>
            </a:r>
            <a:r>
              <a:rPr lang="en-US" dirty="0"/>
              <a:t>respectively.</a:t>
            </a:r>
          </a:p>
        </p:txBody>
      </p:sp>
    </p:spTree>
    <p:extLst>
      <p:ext uri="{BB962C8B-B14F-4D97-AF65-F5344CB8AC3E}">
        <p14:creationId xmlns:p14="http://schemas.microsoft.com/office/powerpoint/2010/main" val="252234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solidFill>
                  <a:srgbClr val="FFFFFF"/>
                </a:solidFill>
              </a:rPr>
              <a:t>13.2	</a:t>
            </a:r>
            <a:r>
              <a:rPr lang="en-US" dirty="0">
                <a:solidFill>
                  <a:srgbClr val="B60000"/>
                </a:solidFill>
              </a:rPr>
              <a:t>The Solution Process</a:t>
            </a:r>
            <a:r>
              <a:rPr lang="en-US" sz="1200" dirty="0">
                <a:solidFill>
                  <a:srgbClr val="B60000"/>
                </a:solidFill>
              </a:rPr>
              <a:t> 4</a:t>
            </a:r>
          </a:p>
        </p:txBody>
      </p:sp>
      <p:pic>
        <p:nvPicPr>
          <p:cNvPr id="12" name="Picture 2" descr="The solution process is shown on an energy diagram in terms of solute, solvent and s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2822" y="838200"/>
            <a:ext cx="6158356" cy="55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3"/>
          <p:cNvSpPr>
            <a:spLocks noGrp="1"/>
          </p:cNvSpPr>
          <p:nvPr>
            <p:ph type="body" sz="quarter" idx="12"/>
          </p:nvPr>
        </p:nvSpPr>
        <p:spPr>
          <a:prstGeom prst="rect">
            <a:avLst/>
          </a:prstGeom>
        </p:spPr>
        <p:txBody>
          <a:bodyPr/>
          <a:lstStyle/>
          <a:p>
            <a:pPr lvl="0" defTabSz="914400">
              <a:spcBef>
                <a:spcPts val="0"/>
              </a:spcBef>
            </a:pPr>
            <a:r>
              <a:rPr lang="en-US" dirty="0">
                <a:solidFill>
                  <a:prstClr val="white"/>
                </a:solidFill>
                <a:hlinkClick r:id="" action="ppaction://noaction"/>
              </a:rPr>
              <a:t>Access the text alternative for these images</a:t>
            </a:r>
          </a:p>
        </p:txBody>
      </p:sp>
    </p:spTree>
    <p:extLst>
      <p:ext uri="{BB962C8B-B14F-4D97-AF65-F5344CB8AC3E}">
        <p14:creationId xmlns:p14="http://schemas.microsoft.com/office/powerpoint/2010/main" val="2306630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13.6		Solution</a:t>
            </a:r>
            <a:endParaRPr lang="en-US" sz="1200" dirty="0"/>
          </a:p>
        </p:txBody>
      </p:sp>
      <p:sp>
        <p:nvSpPr>
          <p:cNvPr id="4" name="Content Placeholder 2"/>
          <p:cNvSpPr>
            <a:spLocks noGrp="1"/>
          </p:cNvSpPr>
          <p:nvPr>
            <p:ph idx="1"/>
          </p:nvPr>
        </p:nvSpPr>
        <p:spPr>
          <a:xfrm>
            <a:off x="228600" y="1066800"/>
            <a:ext cx="1905000" cy="533400"/>
          </a:xfrm>
        </p:spPr>
        <p:txBody>
          <a:bodyPr/>
          <a:lstStyle/>
          <a:p>
            <a:r>
              <a:rPr lang="en-US" b="1" dirty="0">
                <a:solidFill>
                  <a:srgbClr val="376092"/>
                </a:solidFill>
              </a:rPr>
              <a:t>Solution</a:t>
            </a:r>
          </a:p>
        </p:txBody>
      </p:sp>
      <p:graphicFrame>
        <p:nvGraphicFramePr>
          <p:cNvPr id="6" name="Object 3"/>
          <p:cNvGraphicFramePr>
            <a:graphicFrameLocks noChangeAspect="1"/>
          </p:cNvGraphicFramePr>
          <p:nvPr>
            <p:extLst>
              <p:ext uri="{D42A27DB-BD31-4B8C-83A1-F6EECF244321}">
                <p14:modId xmlns:p14="http://schemas.microsoft.com/office/powerpoint/2010/main" val="2759793615"/>
              </p:ext>
            </p:extLst>
          </p:nvPr>
        </p:nvGraphicFramePr>
        <p:xfrm>
          <a:off x="2452688" y="1333500"/>
          <a:ext cx="4629150" cy="1835150"/>
        </p:xfrm>
        <a:graphic>
          <a:graphicData uri="http://schemas.openxmlformats.org/presentationml/2006/ole">
            <mc:AlternateContent xmlns:mc="http://schemas.openxmlformats.org/markup-compatibility/2006">
              <mc:Choice xmlns:v="urn:schemas-microsoft-com:vml" Requires="v">
                <p:oleObj spid="_x0000_s47690" name="Equation" r:id="rId3" imgW="4228920" imgH="1676160" progId="Equation.DSMT4">
                  <p:embed/>
                </p:oleObj>
              </mc:Choice>
              <mc:Fallback>
                <p:oleObj name="Equation" r:id="rId3" imgW="4228920" imgH="1676160" progId="Equation.DSMT4">
                  <p:embed/>
                  <p:pic>
                    <p:nvPicPr>
                      <p:cNvPr id="0" name=""/>
                      <p:cNvPicPr/>
                      <p:nvPr/>
                    </p:nvPicPr>
                    <p:blipFill>
                      <a:blip r:embed="rId4"/>
                      <a:stretch>
                        <a:fillRect/>
                      </a:stretch>
                    </p:blipFill>
                    <p:spPr>
                      <a:xfrm>
                        <a:off x="2452688" y="1333500"/>
                        <a:ext cx="4629150" cy="1835150"/>
                      </a:xfrm>
                      <a:prstGeom prst="rect">
                        <a:avLst/>
                      </a:prstGeom>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3804200869"/>
              </p:ext>
            </p:extLst>
          </p:nvPr>
        </p:nvGraphicFramePr>
        <p:xfrm>
          <a:off x="374650" y="3562350"/>
          <a:ext cx="5422900" cy="419100"/>
        </p:xfrm>
        <a:graphic>
          <a:graphicData uri="http://schemas.openxmlformats.org/presentationml/2006/ole">
            <mc:AlternateContent xmlns:mc="http://schemas.openxmlformats.org/markup-compatibility/2006">
              <mc:Choice xmlns:v="urn:schemas-microsoft-com:vml" Requires="v">
                <p:oleObj spid="_x0000_s47691" name="Equation" r:id="rId5" imgW="5422680" imgH="419040" progId="Equation.DSMT4">
                  <p:embed/>
                </p:oleObj>
              </mc:Choice>
              <mc:Fallback>
                <p:oleObj name="Equation" r:id="rId5" imgW="5422680" imgH="419040" progId="Equation.DSMT4">
                  <p:embed/>
                  <p:pic>
                    <p:nvPicPr>
                      <p:cNvPr id="0" name=""/>
                      <p:cNvPicPr/>
                      <p:nvPr/>
                    </p:nvPicPr>
                    <p:blipFill>
                      <a:blip r:embed="rId6"/>
                      <a:stretch>
                        <a:fillRect/>
                      </a:stretch>
                    </p:blipFill>
                    <p:spPr>
                      <a:xfrm>
                        <a:off x="374650" y="3562350"/>
                        <a:ext cx="5422900" cy="4191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Content Placeholder 5"/>
              <p:cNvSpPr>
                <a:spLocks noGrp="1"/>
              </p:cNvSpPr>
              <p:nvPr>
                <p:ph idx="10"/>
              </p:nvPr>
            </p:nvSpPr>
            <p:spPr>
              <a:xfrm>
                <a:off x="228600" y="4038600"/>
                <a:ext cx="8686800" cy="789940"/>
              </a:xfrm>
            </p:spPr>
            <p:txBody>
              <a:bodyPr/>
              <a:lstStyle/>
              <a:p>
                <a:r>
                  <a:rPr lang="en-US" sz="2400" dirty="0"/>
                  <a:t>The freezing point of the solution is (0−9.89)</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b="0" i="0" dirty="0">
                    <a:ea typeface="Cambria Math" panose="02040503050406030204" pitchFamily="18" charset="0"/>
                  </a:rPr>
                  <a:t>degrees </a:t>
                </a:r>
                <a:r>
                  <a:rPr lang="en-US" sz="2400" i="0" dirty="0">
                    <a:ea typeface="Cambria Math" panose="02040503050406030204" pitchFamily="18" charset="0"/>
                  </a:rPr>
                  <a:t>C = −9.89 degrees C</a:t>
                </a:r>
                <a:r>
                  <a:rPr lang="en-US" sz="2400" dirty="0">
                    <a:ea typeface="Cambria Math" panose="02040503050406030204" pitchFamily="18" charset="0"/>
                  </a:rPr>
                  <a:t>.</a:t>
                </a:r>
              </a:p>
            </p:txBody>
          </p:sp>
        </mc:Choice>
        <mc:Fallback xmlns="">
          <p:sp>
            <p:nvSpPr>
              <p:cNvPr id="3" name="Content Placeholder 5"/>
              <p:cNvSpPr>
                <a:spLocks noGrp="1" noRot="1" noChangeAspect="1" noMove="1" noResize="1" noEditPoints="1" noAdjustHandles="1" noChangeArrowheads="1" noChangeShapeType="1" noTextEdit="1"/>
              </p:cNvSpPr>
              <p:nvPr>
                <p:ph idx="10"/>
              </p:nvPr>
            </p:nvSpPr>
            <p:spPr>
              <a:xfrm>
                <a:off x="228600" y="4038600"/>
                <a:ext cx="8686800" cy="789940"/>
              </a:xfrm>
              <a:blipFill>
                <a:blip r:embed="rId7"/>
                <a:stretch>
                  <a:fillRect l="-1123" t="-6202" b="-21705"/>
                </a:stretch>
              </a:blipFill>
            </p:spPr>
            <p:txBody>
              <a:bodyPr/>
              <a:lstStyle/>
              <a:p>
                <a:r>
                  <a:rPr lang="en-US">
                    <a:noFill/>
                  </a:rPr>
                  <a:t> </a:t>
                </a:r>
              </a:p>
            </p:txBody>
          </p:sp>
        </mc:Fallback>
      </mc:AlternateContent>
      <p:graphicFrame>
        <p:nvGraphicFramePr>
          <p:cNvPr id="8" name="Object 6"/>
          <p:cNvGraphicFramePr>
            <a:graphicFrameLocks noChangeAspect="1"/>
          </p:cNvGraphicFramePr>
          <p:nvPr>
            <p:extLst>
              <p:ext uri="{D42A27DB-BD31-4B8C-83A1-F6EECF244321}">
                <p14:modId xmlns:p14="http://schemas.microsoft.com/office/powerpoint/2010/main" val="2226124797"/>
              </p:ext>
            </p:extLst>
          </p:nvPr>
        </p:nvGraphicFramePr>
        <p:xfrm>
          <a:off x="419100" y="4953000"/>
          <a:ext cx="5334000" cy="419100"/>
        </p:xfrm>
        <a:graphic>
          <a:graphicData uri="http://schemas.openxmlformats.org/presentationml/2006/ole">
            <mc:AlternateContent xmlns:mc="http://schemas.openxmlformats.org/markup-compatibility/2006">
              <mc:Choice xmlns:v="urn:schemas-microsoft-com:vml" Requires="v">
                <p:oleObj spid="_x0000_s47692" name="Equation" r:id="rId8" imgW="5333760" imgH="419040" progId="Equation.DSMT4">
                  <p:embed/>
                </p:oleObj>
              </mc:Choice>
              <mc:Fallback>
                <p:oleObj name="Equation" r:id="rId8" imgW="5333760" imgH="419040" progId="Equation.DSMT4">
                  <p:embed/>
                  <p:pic>
                    <p:nvPicPr>
                      <p:cNvPr id="0" name=""/>
                      <p:cNvPicPr/>
                      <p:nvPr/>
                    </p:nvPicPr>
                    <p:blipFill>
                      <a:blip r:embed="rId9"/>
                      <a:stretch>
                        <a:fillRect/>
                      </a:stretch>
                    </p:blipFill>
                    <p:spPr>
                      <a:xfrm>
                        <a:off x="419100" y="4953000"/>
                        <a:ext cx="5334000" cy="4191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Content Placeholder 7"/>
              <p:cNvSpPr>
                <a:spLocks noGrp="1"/>
              </p:cNvSpPr>
              <p:nvPr>
                <p:ph idx="11"/>
              </p:nvPr>
            </p:nvSpPr>
            <p:spPr>
              <a:xfrm>
                <a:off x="228600" y="5410200"/>
                <a:ext cx="8686800" cy="828040"/>
              </a:xfrm>
            </p:spPr>
            <p:txBody>
              <a:bodyPr/>
              <a:lstStyle/>
              <a:p>
                <a:r>
                  <a:rPr lang="en-US" sz="2400" dirty="0"/>
                  <a:t>The boiling point of the solution is (100.0 + 2.8)</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b="0" i="0" dirty="0">
                    <a:ea typeface="Cambria Math" panose="02040503050406030204" pitchFamily="18" charset="0"/>
                  </a:rPr>
                  <a:t>degrees </a:t>
                </a:r>
                <a:br>
                  <a:rPr lang="en-US" sz="2400" b="0" i="0" dirty="0">
                    <a:ea typeface="Cambria Math" panose="02040503050406030204" pitchFamily="18" charset="0"/>
                  </a:rPr>
                </a:br>
                <a:r>
                  <a:rPr lang="en-US" sz="2400" i="0" dirty="0">
                    <a:ea typeface="Cambria Math" panose="02040503050406030204" pitchFamily="18" charset="0"/>
                  </a:rPr>
                  <a:t>C = </a:t>
                </a:r>
                <a:r>
                  <a:rPr lang="en-US" sz="2400" dirty="0">
                    <a:ea typeface="Cambria Math" panose="02040503050406030204" pitchFamily="18" charset="0"/>
                  </a:rPr>
                  <a:t>102.8</a:t>
                </a:r>
                <a14:m>
                  <m:oMath xmlns:m="http://schemas.openxmlformats.org/officeDocument/2006/math">
                    <m:r>
                      <a:rPr lang="en-US" sz="2400" i="1" dirty="0">
                        <a:latin typeface="Cambria Math" panose="02040503050406030204" pitchFamily="18" charset="0"/>
                        <a:ea typeface="Cambria Math" panose="02040503050406030204" pitchFamily="18" charset="0"/>
                      </a:rPr>
                      <m:t> </m:t>
                    </m:r>
                  </m:oMath>
                </a14:m>
                <a:r>
                  <a:rPr lang="en-US" sz="2400" b="0" i="0" dirty="0">
                    <a:ea typeface="Cambria Math" panose="02040503050406030204" pitchFamily="18" charset="0"/>
                  </a:rPr>
                  <a:t>degrees </a:t>
                </a:r>
                <a:r>
                  <a:rPr lang="en-US" sz="2400" i="0" dirty="0">
                    <a:ea typeface="Cambria Math" panose="02040503050406030204" pitchFamily="18" charset="0"/>
                  </a:rPr>
                  <a:t>C.</a:t>
                </a:r>
                <a:endParaRPr lang="en-US" sz="2400" dirty="0">
                  <a:ea typeface="Cambria Math" panose="02040503050406030204" pitchFamily="18" charset="0"/>
                </a:endParaRPr>
              </a:p>
            </p:txBody>
          </p:sp>
        </mc:Choice>
        <mc:Fallback xmlns="">
          <p:sp>
            <p:nvSpPr>
              <p:cNvPr id="5" name="Content Placeholder 7"/>
              <p:cNvSpPr>
                <a:spLocks noGrp="1" noRot="1" noChangeAspect="1" noMove="1" noResize="1" noEditPoints="1" noAdjustHandles="1" noChangeArrowheads="1" noChangeShapeType="1" noTextEdit="1"/>
              </p:cNvSpPr>
              <p:nvPr>
                <p:ph idx="11"/>
              </p:nvPr>
            </p:nvSpPr>
            <p:spPr>
              <a:xfrm>
                <a:off x="228600" y="5410200"/>
                <a:ext cx="8686800" cy="828040"/>
              </a:xfrm>
              <a:blipFill>
                <a:blip r:embed="rId10"/>
                <a:stretch>
                  <a:fillRect l="-1123" t="-5926" b="-16296"/>
                </a:stretch>
              </a:blipFill>
            </p:spPr>
            <p:txBody>
              <a:bodyPr/>
              <a:lstStyle/>
              <a:p>
                <a:r>
                  <a:rPr lang="en-US">
                    <a:noFill/>
                  </a:rPr>
                  <a:t> </a:t>
                </a:r>
              </a:p>
            </p:txBody>
          </p:sp>
        </mc:Fallback>
      </mc:AlternateContent>
    </p:spTree>
    <p:extLst>
      <p:ext uri="{BB962C8B-B14F-4D97-AF65-F5344CB8AC3E}">
        <p14:creationId xmlns:p14="http://schemas.microsoft.com/office/powerpoint/2010/main" val="3929024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15</a:t>
            </a:r>
          </a:p>
        </p:txBody>
      </p:sp>
      <p:sp>
        <p:nvSpPr>
          <p:cNvPr id="3" name="Content Placeholder 2"/>
          <p:cNvSpPr>
            <a:spLocks noGrp="1"/>
          </p:cNvSpPr>
          <p:nvPr>
            <p:ph idx="1"/>
          </p:nvPr>
        </p:nvSpPr>
        <p:spPr>
          <a:xfrm>
            <a:off x="228600" y="1143000"/>
            <a:ext cx="8686800" cy="5257800"/>
          </a:xfrm>
        </p:spPr>
        <p:txBody>
          <a:bodyPr/>
          <a:lstStyle/>
          <a:p>
            <a:r>
              <a:rPr lang="en-US" dirty="0">
                <a:solidFill>
                  <a:srgbClr val="376092"/>
                </a:solidFill>
              </a:rPr>
              <a:t>Osmotic Pressure</a:t>
            </a:r>
          </a:p>
          <a:p>
            <a:r>
              <a:rPr lang="en-US" dirty="0"/>
              <a:t>Many chemical and biological processes depend on </a:t>
            </a:r>
            <a:r>
              <a:rPr lang="en-US" b="1" i="1" dirty="0"/>
              <a:t>osmosis, </a:t>
            </a:r>
            <a:r>
              <a:rPr lang="en-US" dirty="0"/>
              <a:t>the selective passage of solvent molecules through a porous membrane from a more dilute solution to a more concentrated one.</a:t>
            </a:r>
          </a:p>
        </p:txBody>
      </p:sp>
    </p:spTree>
    <p:extLst>
      <p:ext uri="{BB962C8B-B14F-4D97-AF65-F5344CB8AC3E}">
        <p14:creationId xmlns:p14="http://schemas.microsoft.com/office/powerpoint/2010/main" val="3031455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16</a:t>
            </a:r>
          </a:p>
        </p:txBody>
      </p:sp>
      <p:sp>
        <p:nvSpPr>
          <p:cNvPr id="3" name="Content Placeholder 2"/>
          <p:cNvSpPr>
            <a:spLocks noGrp="1"/>
          </p:cNvSpPr>
          <p:nvPr>
            <p:ph idx="1"/>
          </p:nvPr>
        </p:nvSpPr>
        <p:spPr>
          <a:xfrm>
            <a:off x="228600" y="1143000"/>
            <a:ext cx="8686800" cy="533400"/>
          </a:xfrm>
        </p:spPr>
        <p:txBody>
          <a:bodyPr/>
          <a:lstStyle/>
          <a:p>
            <a:r>
              <a:rPr lang="en-US" dirty="0">
                <a:solidFill>
                  <a:srgbClr val="376092"/>
                </a:solidFill>
              </a:rPr>
              <a:t>Osmotic Pressure</a:t>
            </a:r>
          </a:p>
        </p:txBody>
      </p:sp>
      <p:pic>
        <p:nvPicPr>
          <p:cNvPr id="6" name="Content Placeholder 3" descr="A container is shown with two solutions separated by a semipermeable membrane. The membrane only allows small molecules to pass."/>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1520138" y="1875192"/>
            <a:ext cx="6103725" cy="4373208"/>
          </a:xfrm>
        </p:spPr>
      </p:pic>
    </p:spTree>
    <p:extLst>
      <p:ext uri="{BB962C8B-B14F-4D97-AF65-F5344CB8AC3E}">
        <p14:creationId xmlns:p14="http://schemas.microsoft.com/office/powerpoint/2010/main" val="3212808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17</a:t>
            </a:r>
          </a:p>
        </p:txBody>
      </p:sp>
      <p:sp>
        <p:nvSpPr>
          <p:cNvPr id="3" name="Content Placeholder 2"/>
          <p:cNvSpPr>
            <a:spLocks noGrp="1"/>
          </p:cNvSpPr>
          <p:nvPr>
            <p:ph idx="1"/>
          </p:nvPr>
        </p:nvSpPr>
        <p:spPr>
          <a:xfrm>
            <a:off x="228600" y="1143000"/>
            <a:ext cx="8686800" cy="5257800"/>
          </a:xfrm>
        </p:spPr>
        <p:txBody>
          <a:bodyPr/>
          <a:lstStyle/>
          <a:p>
            <a:pPr>
              <a:spcBef>
                <a:spcPts val="400"/>
              </a:spcBef>
              <a:spcAft>
                <a:spcPts val="400"/>
              </a:spcAft>
            </a:pPr>
            <a:r>
              <a:rPr lang="en-US" dirty="0">
                <a:solidFill>
                  <a:srgbClr val="376092"/>
                </a:solidFill>
              </a:rPr>
              <a:t>Osmotic Pressure</a:t>
            </a:r>
          </a:p>
          <a:p>
            <a:pPr>
              <a:spcBef>
                <a:spcPts val="400"/>
              </a:spcBef>
              <a:spcAft>
                <a:spcPts val="400"/>
              </a:spcAft>
            </a:pPr>
            <a:r>
              <a:rPr lang="en-US" dirty="0"/>
              <a:t>The </a:t>
            </a:r>
            <a:r>
              <a:rPr lang="en-US" b="1" i="1" dirty="0"/>
              <a:t>osmotic pressure (</a:t>
            </a:r>
            <a:r>
              <a:rPr lang="en-US" b="1" i="1" dirty="0">
                <a:ea typeface="Cambria Math" panose="02040503050406030204" pitchFamily="18" charset="0"/>
              </a:rPr>
              <a:t>π</a:t>
            </a:r>
            <a:r>
              <a:rPr lang="en-US" b="1" i="1" dirty="0">
                <a:sym typeface="Symbol"/>
              </a:rPr>
              <a:t> </a:t>
            </a:r>
            <a:r>
              <a:rPr lang="en-US" b="1" i="1" dirty="0"/>
              <a:t>) </a:t>
            </a:r>
            <a:r>
              <a:rPr lang="en-US" dirty="0"/>
              <a:t>of a solution is the pressure required to stop osmosis.</a:t>
            </a:r>
          </a:p>
          <a:p>
            <a:pPr>
              <a:spcBef>
                <a:spcPts val="400"/>
              </a:spcBef>
              <a:spcAft>
                <a:spcPts val="400"/>
              </a:spcAft>
            </a:pPr>
            <a:r>
              <a:rPr lang="en-US" dirty="0"/>
              <a:t>The osmotic pressure of a solution is directly proportional to the concentration, expressed in </a:t>
            </a:r>
            <a:r>
              <a:rPr lang="en-US" i="1" dirty="0"/>
              <a:t>molarity, </a:t>
            </a:r>
            <a:r>
              <a:rPr lang="en-US" dirty="0"/>
              <a:t>of the solute in solution:</a:t>
            </a:r>
          </a:p>
          <a:p>
            <a:pPr algn="ctr">
              <a:spcBef>
                <a:spcPts val="400"/>
              </a:spcBef>
              <a:spcAft>
                <a:spcPts val="400"/>
              </a:spcAft>
            </a:pPr>
            <a:r>
              <a:rPr lang="en-US" i="0" dirty="0">
                <a:ea typeface="Cambria Math" panose="02040503050406030204" pitchFamily="18" charset="0"/>
              </a:rPr>
              <a:t>π ∝ M</a:t>
            </a:r>
            <a:endParaRPr lang="en-US" i="1" dirty="0">
              <a:ea typeface="Cambria Math" panose="02040503050406030204" pitchFamily="18" charset="0"/>
            </a:endParaRPr>
          </a:p>
          <a:p>
            <a:pPr algn="ctr">
              <a:spcBef>
                <a:spcPts val="400"/>
              </a:spcBef>
              <a:spcAft>
                <a:spcPts val="400"/>
              </a:spcAft>
            </a:pPr>
            <a:r>
              <a:rPr lang="en-US" i="0" dirty="0">
                <a:ea typeface="Cambria Math" panose="02040503050406030204" pitchFamily="18" charset="0"/>
              </a:rPr>
              <a:t>π = MRT</a:t>
            </a:r>
            <a:endParaRPr lang="en-US" dirty="0"/>
          </a:p>
          <a:p>
            <a:pPr>
              <a:spcBef>
                <a:spcPts val="400"/>
              </a:spcBef>
              <a:spcAft>
                <a:spcPts val="400"/>
              </a:spcAft>
            </a:pPr>
            <a:r>
              <a:rPr lang="en-US" dirty="0"/>
              <a:t>where </a:t>
            </a:r>
            <a:r>
              <a:rPr lang="en-US" i="1" dirty="0"/>
              <a:t>M </a:t>
            </a:r>
            <a:r>
              <a:rPr lang="en-US" dirty="0"/>
              <a:t>is the molarity of the solution, </a:t>
            </a:r>
            <a:r>
              <a:rPr lang="en-US" i="1" dirty="0"/>
              <a:t>R </a:t>
            </a:r>
            <a:r>
              <a:rPr lang="en-US" dirty="0"/>
              <a:t>is the gas constant (0.08206 L · atm/K · mol), and </a:t>
            </a:r>
            <a:r>
              <a:rPr lang="en-US" i="1" dirty="0"/>
              <a:t>T </a:t>
            </a:r>
            <a:r>
              <a:rPr lang="en-US" dirty="0"/>
              <a:t>is the absolute temperature.</a:t>
            </a:r>
          </a:p>
        </p:txBody>
      </p:sp>
    </p:spTree>
    <p:extLst>
      <p:ext uri="{BB962C8B-B14F-4D97-AF65-F5344CB8AC3E}">
        <p14:creationId xmlns:p14="http://schemas.microsoft.com/office/powerpoint/2010/main" val="3917255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18</a:t>
            </a:r>
          </a:p>
        </p:txBody>
      </p:sp>
      <p:sp>
        <p:nvSpPr>
          <p:cNvPr id="4" name="Content Placeholder 3"/>
          <p:cNvSpPr>
            <a:spLocks noGrp="1"/>
          </p:cNvSpPr>
          <p:nvPr>
            <p:ph idx="1"/>
          </p:nvPr>
        </p:nvSpPr>
        <p:spPr/>
        <p:txBody>
          <a:bodyPr/>
          <a:lstStyle/>
          <a:p>
            <a:r>
              <a:rPr lang="en-US" dirty="0">
                <a:solidFill>
                  <a:srgbClr val="376092"/>
                </a:solidFill>
              </a:rPr>
              <a:t>Osmotic Pressure</a:t>
            </a:r>
          </a:p>
          <a:p>
            <a:r>
              <a:rPr lang="en-US" dirty="0"/>
              <a:t>Two solutions of equal concentration have the same osmotic pressure and are said to be </a:t>
            </a:r>
            <a:r>
              <a:rPr lang="en-US" b="1" i="1" dirty="0"/>
              <a:t>isotonic </a:t>
            </a:r>
            <a:r>
              <a:rPr lang="en-US" dirty="0"/>
              <a:t>to each other.</a:t>
            </a:r>
            <a:endParaRPr lang="en-US" dirty="0">
              <a:solidFill>
                <a:prstClr val="black"/>
              </a:solidFill>
            </a:endParaRPr>
          </a:p>
        </p:txBody>
      </p:sp>
    </p:spTree>
    <p:extLst>
      <p:ext uri="{BB962C8B-B14F-4D97-AF65-F5344CB8AC3E}">
        <p14:creationId xmlns:p14="http://schemas.microsoft.com/office/powerpoint/2010/main" val="3520526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19</a:t>
            </a:r>
          </a:p>
        </p:txBody>
      </p:sp>
      <p:sp>
        <p:nvSpPr>
          <p:cNvPr id="3" name="Content Placeholder 2"/>
          <p:cNvSpPr>
            <a:spLocks noGrp="1"/>
          </p:cNvSpPr>
          <p:nvPr>
            <p:ph idx="1"/>
          </p:nvPr>
        </p:nvSpPr>
        <p:spPr>
          <a:xfrm>
            <a:off x="264404" y="1145754"/>
            <a:ext cx="8650995" cy="3654846"/>
          </a:xfrm>
        </p:spPr>
        <p:txBody>
          <a:bodyPr/>
          <a:lstStyle/>
          <a:p>
            <a:r>
              <a:rPr lang="en-US" dirty="0">
                <a:solidFill>
                  <a:srgbClr val="376092"/>
                </a:solidFill>
              </a:rPr>
              <a:t>Electrolyte Solutions</a:t>
            </a:r>
          </a:p>
          <a:p>
            <a:r>
              <a:rPr lang="en-US" dirty="0"/>
              <a:t>For every mole of </a:t>
            </a:r>
            <a:r>
              <a:rPr lang="en-US" i="0" dirty="0">
                <a:latin typeface="+mj-lt"/>
              </a:rPr>
              <a:t>CaCl</a:t>
            </a:r>
            <a:r>
              <a:rPr lang="en-US" i="0" baseline="-25000" dirty="0">
                <a:latin typeface="+mj-lt"/>
              </a:rPr>
              <a:t>2</a:t>
            </a:r>
            <a:r>
              <a:rPr lang="en-US" dirty="0"/>
              <a:t> dissolved, we get three moles of ions in solution.</a:t>
            </a:r>
          </a:p>
          <a:p>
            <a:pPr>
              <a:spcBef>
                <a:spcPts val="2400"/>
              </a:spcBef>
            </a:pPr>
            <a:r>
              <a:rPr lang="en-US" dirty="0"/>
              <a:t>Colligative properties depend only on the number of dissolved particles—not on the type of particles.</a:t>
            </a:r>
          </a:p>
          <a:p>
            <a:pPr>
              <a:spcBef>
                <a:spcPts val="2400"/>
              </a:spcBef>
            </a:pPr>
            <a:r>
              <a:rPr lang="en-US" dirty="0"/>
              <a:t>The </a:t>
            </a:r>
            <a:r>
              <a:rPr lang="en-US" b="1" i="1" dirty="0"/>
              <a:t>van’t Hoff</a:t>
            </a:r>
            <a:r>
              <a:rPr lang="en-US" dirty="0"/>
              <a:t> </a:t>
            </a:r>
            <a:r>
              <a:rPr lang="en-US" b="1" i="1" dirty="0"/>
              <a:t>factor (i):</a:t>
            </a:r>
          </a:p>
        </p:txBody>
      </p:sp>
      <p:graphicFrame>
        <p:nvGraphicFramePr>
          <p:cNvPr id="4" name="Object 3"/>
          <p:cNvGraphicFramePr>
            <a:graphicFrameLocks noChangeAspect="1"/>
          </p:cNvGraphicFramePr>
          <p:nvPr>
            <p:extLst>
              <p:ext uri="{D42A27DB-BD31-4B8C-83A1-F6EECF244321}">
                <p14:modId xmlns:p14="http://schemas.microsoft.com/office/powerpoint/2010/main" val="2788590465"/>
              </p:ext>
            </p:extLst>
          </p:nvPr>
        </p:nvGraphicFramePr>
        <p:xfrm>
          <a:off x="295275" y="5029200"/>
          <a:ext cx="8589963" cy="914400"/>
        </p:xfrm>
        <a:graphic>
          <a:graphicData uri="http://schemas.openxmlformats.org/presentationml/2006/ole">
            <mc:AlternateContent xmlns:mc="http://schemas.openxmlformats.org/markup-compatibility/2006">
              <mc:Choice xmlns:v="urn:schemas-microsoft-com:vml" Requires="v">
                <p:oleObj spid="_x0000_s49318" name="Equation" r:id="rId3" imgW="7277040" imgH="774360" progId="Equation.DSMT4">
                  <p:embed/>
                </p:oleObj>
              </mc:Choice>
              <mc:Fallback>
                <p:oleObj name="Equation" r:id="rId3" imgW="7277040" imgH="774360" progId="Equation.DSMT4">
                  <p:embed/>
                  <p:pic>
                    <p:nvPicPr>
                      <p:cNvPr id="4" name="Object 3"/>
                      <p:cNvPicPr/>
                      <p:nvPr/>
                    </p:nvPicPr>
                    <p:blipFill>
                      <a:blip r:embed="rId4"/>
                      <a:stretch>
                        <a:fillRect/>
                      </a:stretch>
                    </p:blipFill>
                    <p:spPr>
                      <a:xfrm>
                        <a:off x="295275" y="5029200"/>
                        <a:ext cx="8589963" cy="914400"/>
                      </a:xfrm>
                      <a:prstGeom prst="rect">
                        <a:avLst/>
                      </a:prstGeom>
                    </p:spPr>
                  </p:pic>
                </p:oleObj>
              </mc:Fallback>
            </mc:AlternateContent>
          </a:graphicData>
        </a:graphic>
      </p:graphicFrame>
    </p:spTree>
    <p:extLst>
      <p:ext uri="{BB962C8B-B14F-4D97-AF65-F5344CB8AC3E}">
        <p14:creationId xmlns:p14="http://schemas.microsoft.com/office/powerpoint/2010/main" val="302825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20</a:t>
            </a:r>
          </a:p>
        </p:txBody>
      </p:sp>
      <p:sp>
        <p:nvSpPr>
          <p:cNvPr id="3" name="Content Placeholder 2"/>
          <p:cNvSpPr>
            <a:spLocks noGrp="1"/>
          </p:cNvSpPr>
          <p:nvPr>
            <p:ph idx="1"/>
          </p:nvPr>
        </p:nvSpPr>
        <p:spPr>
          <a:xfrm>
            <a:off x="264405" y="1145754"/>
            <a:ext cx="4078996" cy="530646"/>
          </a:xfrm>
        </p:spPr>
        <p:txBody>
          <a:bodyPr/>
          <a:lstStyle/>
          <a:p>
            <a:r>
              <a:rPr lang="en-US" dirty="0">
                <a:solidFill>
                  <a:srgbClr val="376092"/>
                </a:solidFill>
              </a:rPr>
              <a:t>Electrolyte Solutions</a:t>
            </a:r>
          </a:p>
        </p:txBody>
      </p:sp>
      <p:graphicFrame>
        <p:nvGraphicFramePr>
          <p:cNvPr id="5" name="Object 3"/>
          <p:cNvGraphicFramePr>
            <a:graphicFrameLocks noChangeAspect="1"/>
          </p:cNvGraphicFramePr>
          <p:nvPr>
            <p:extLst>
              <p:ext uri="{D42A27DB-BD31-4B8C-83A1-F6EECF244321}">
                <p14:modId xmlns:p14="http://schemas.microsoft.com/office/powerpoint/2010/main" val="3438165121"/>
              </p:ext>
            </p:extLst>
          </p:nvPr>
        </p:nvGraphicFramePr>
        <p:xfrm>
          <a:off x="3184525" y="2143125"/>
          <a:ext cx="2317750" cy="1968500"/>
        </p:xfrm>
        <a:graphic>
          <a:graphicData uri="http://schemas.openxmlformats.org/presentationml/2006/ole">
            <mc:AlternateContent xmlns:mc="http://schemas.openxmlformats.org/markup-compatibility/2006">
              <mc:Choice xmlns:v="urn:schemas-microsoft-com:vml" Requires="v">
                <p:oleObj spid="_x0000_s48296" name="Equation" r:id="rId3" imgW="1434960" imgH="1218960" progId="Equation.DSMT4">
                  <p:embed/>
                </p:oleObj>
              </mc:Choice>
              <mc:Fallback>
                <p:oleObj name="Equation" r:id="rId3" imgW="1434960" imgH="1218960" progId="Equation.DSMT4">
                  <p:embed/>
                  <p:pic>
                    <p:nvPicPr>
                      <p:cNvPr id="0" name=""/>
                      <p:cNvPicPr/>
                      <p:nvPr/>
                    </p:nvPicPr>
                    <p:blipFill>
                      <a:blip r:embed="rId4"/>
                      <a:stretch>
                        <a:fillRect/>
                      </a:stretch>
                    </p:blipFill>
                    <p:spPr>
                      <a:xfrm>
                        <a:off x="3184525" y="2143125"/>
                        <a:ext cx="2317750" cy="1968500"/>
                      </a:xfrm>
                      <a:prstGeom prst="rect">
                        <a:avLst/>
                      </a:prstGeom>
                    </p:spPr>
                  </p:pic>
                </p:oleObj>
              </mc:Fallback>
            </mc:AlternateContent>
          </a:graphicData>
        </a:graphic>
      </p:graphicFrame>
    </p:spTree>
    <p:extLst>
      <p:ext uri="{BB962C8B-B14F-4D97-AF65-F5344CB8AC3E}">
        <p14:creationId xmlns:p14="http://schemas.microsoft.com/office/powerpoint/2010/main" val="1982586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13.5	</a:t>
            </a:r>
            <a:r>
              <a:rPr lang="en-US" dirty="0">
                <a:solidFill>
                  <a:srgbClr val="B60000"/>
                </a:solidFill>
              </a:rPr>
              <a:t>Colligative Properties</a:t>
            </a:r>
            <a:r>
              <a:rPr lang="en-US" sz="1200" dirty="0">
                <a:solidFill>
                  <a:srgbClr val="B60000"/>
                </a:solidFill>
              </a:rPr>
              <a:t> 21</a:t>
            </a:r>
          </a:p>
        </p:txBody>
      </p:sp>
      <p:sp>
        <p:nvSpPr>
          <p:cNvPr id="5" name="Content Placeholder 2"/>
          <p:cNvSpPr>
            <a:spLocks noGrp="1"/>
          </p:cNvSpPr>
          <p:nvPr>
            <p:ph idx="1"/>
          </p:nvPr>
        </p:nvSpPr>
        <p:spPr>
          <a:xfrm>
            <a:off x="228600" y="1143000"/>
            <a:ext cx="8686800" cy="2388272"/>
          </a:xfrm>
        </p:spPr>
        <p:txBody>
          <a:bodyPr/>
          <a:lstStyle/>
          <a:p>
            <a:r>
              <a:rPr lang="en-US" dirty="0">
                <a:solidFill>
                  <a:srgbClr val="376092"/>
                </a:solidFill>
              </a:rPr>
              <a:t>Electrolyte Solutions</a:t>
            </a:r>
          </a:p>
          <a:p>
            <a:r>
              <a:rPr lang="en-US" dirty="0"/>
              <a:t>In reality, the colligative properties of electrolyte solutions are usually smaller than predicted by the previous equations, especially at higher concentrations, because of the formation of </a:t>
            </a:r>
            <a:r>
              <a:rPr lang="en-US" i="1" dirty="0"/>
              <a:t>ion pairs.</a:t>
            </a:r>
            <a:endParaRPr lang="en-US" dirty="0"/>
          </a:p>
        </p:txBody>
      </p:sp>
      <p:sp>
        <p:nvSpPr>
          <p:cNvPr id="6" name="Content Placeholder 3"/>
          <p:cNvSpPr>
            <a:spLocks noGrp="1"/>
          </p:cNvSpPr>
          <p:nvPr>
            <p:ph idx="10"/>
          </p:nvPr>
        </p:nvSpPr>
        <p:spPr>
          <a:xfrm>
            <a:off x="228600" y="3545600"/>
            <a:ext cx="3810000" cy="2778999"/>
          </a:xfrm>
        </p:spPr>
        <p:txBody>
          <a:bodyPr/>
          <a:lstStyle/>
          <a:p>
            <a:r>
              <a:rPr lang="en-US" dirty="0"/>
              <a:t>An </a:t>
            </a:r>
            <a:r>
              <a:rPr lang="en-US" b="1" i="1" dirty="0"/>
              <a:t>ion pair </a:t>
            </a:r>
            <a:r>
              <a:rPr lang="en-US" dirty="0"/>
              <a:t>is made up of one or more cations and one or more anions held together by electrostatic forces.</a:t>
            </a:r>
          </a:p>
        </p:txBody>
      </p:sp>
      <p:pic>
        <p:nvPicPr>
          <p:cNvPr id="9" name="Picture 4" descr="Ions in a solution can pair up, positive ions associating with negative ions.&#10;"/>
          <p:cNvPicPr>
            <a:picLocks noGrp="1" noChangeAspect="1"/>
          </p:cNvPicPr>
          <p:nvPr>
            <p:ph idx="11"/>
          </p:nvPr>
        </p:nvPicPr>
        <p:blipFill>
          <a:blip r:embed="rId2" cstate="print">
            <a:extLst>
              <a:ext uri="{28A0092B-C50C-407E-A947-70E740481C1C}">
                <a14:useLocalDpi xmlns:a14="http://schemas.microsoft.com/office/drawing/2010/main" val="0"/>
              </a:ext>
            </a:extLst>
          </a:blip>
          <a:stretch>
            <a:fillRect/>
          </a:stretch>
        </p:blipFill>
        <p:spPr>
          <a:xfrm>
            <a:off x="3886200" y="3531272"/>
            <a:ext cx="4939233" cy="2945728"/>
          </a:xfrm>
        </p:spPr>
      </p:pic>
    </p:spTree>
    <p:extLst>
      <p:ext uri="{BB962C8B-B14F-4D97-AF65-F5344CB8AC3E}">
        <p14:creationId xmlns:p14="http://schemas.microsoft.com/office/powerpoint/2010/main" val="3300667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13.5	</a:t>
            </a:r>
            <a:r>
              <a:rPr lang="en-US" dirty="0">
                <a:solidFill>
                  <a:srgbClr val="B60000"/>
                </a:solidFill>
              </a:rPr>
              <a:t>Colligative Properties</a:t>
            </a:r>
            <a:r>
              <a:rPr lang="en-US" sz="1200" dirty="0">
                <a:solidFill>
                  <a:srgbClr val="B60000"/>
                </a:solidFill>
              </a:rPr>
              <a:t> 22</a:t>
            </a:r>
            <a:endParaRPr lang="en-US" sz="1200" dirty="0"/>
          </a:p>
        </p:txBody>
      </p:sp>
      <p:sp>
        <p:nvSpPr>
          <p:cNvPr id="3" name="Content Placeholder 2"/>
          <p:cNvSpPr>
            <a:spLocks noGrp="1"/>
          </p:cNvSpPr>
          <p:nvPr>
            <p:ph idx="1"/>
          </p:nvPr>
        </p:nvSpPr>
        <p:spPr>
          <a:xfrm>
            <a:off x="228599" y="1143000"/>
            <a:ext cx="8653171" cy="533400"/>
          </a:xfrm>
        </p:spPr>
        <p:txBody>
          <a:bodyPr/>
          <a:lstStyle/>
          <a:p>
            <a:r>
              <a:rPr lang="en-US" dirty="0">
                <a:solidFill>
                  <a:srgbClr val="376092"/>
                </a:solidFill>
              </a:rPr>
              <a:t>Electrolyte Solutions</a:t>
            </a:r>
          </a:p>
        </p:txBody>
      </p:sp>
      <p:sp>
        <p:nvSpPr>
          <p:cNvPr id="4" name="Content Placeholder 3"/>
          <p:cNvSpPr>
            <a:spLocks noGrp="1"/>
          </p:cNvSpPr>
          <p:nvPr>
            <p:ph idx="10"/>
          </p:nvPr>
        </p:nvSpPr>
        <p:spPr>
          <a:xfrm>
            <a:off x="1280161" y="1828800"/>
            <a:ext cx="6583680" cy="685800"/>
          </a:xfrm>
        </p:spPr>
        <p:txBody>
          <a:bodyPr/>
          <a:lstStyle/>
          <a:p>
            <a:pPr marL="1463040" indent="-1463040">
              <a:tabLst>
                <a:tab pos="571500" algn="l"/>
              </a:tabLst>
            </a:pPr>
            <a:r>
              <a:rPr lang="en-US" sz="2000" dirty="0"/>
              <a:t>TABLE 13.3	Calculated and Measured van’t Hoff Factors of 0.0500-</a:t>
            </a:r>
            <a:r>
              <a:rPr lang="en-US" sz="2000" i="1" dirty="0"/>
              <a:t>M</a:t>
            </a:r>
            <a:r>
              <a:rPr lang="en-US" sz="2000" dirty="0"/>
              <a:t> Electrolyte Solution at 25</a:t>
            </a:r>
            <a:r>
              <a:rPr lang="en-US" sz="2000" dirty="0">
                <a:ea typeface="Cambria Math" panose="02040503050406030204" pitchFamily="18" charset="0"/>
              </a:rPr>
              <a:t> degrees C</a:t>
            </a:r>
            <a:endParaRPr lang="en-US" sz="2000" dirty="0"/>
          </a:p>
        </p:txBody>
      </p:sp>
      <p:graphicFrame>
        <p:nvGraphicFramePr>
          <p:cNvPr id="6" name="Table 4"/>
          <p:cNvGraphicFramePr>
            <a:graphicFrameLocks/>
          </p:cNvGraphicFramePr>
          <p:nvPr>
            <p:extLst>
              <p:ext uri="{D42A27DB-BD31-4B8C-83A1-F6EECF244321}">
                <p14:modId xmlns:p14="http://schemas.microsoft.com/office/powerpoint/2010/main" val="53295027"/>
              </p:ext>
            </p:extLst>
          </p:nvPr>
        </p:nvGraphicFramePr>
        <p:xfrm>
          <a:off x="1280160" y="2484120"/>
          <a:ext cx="6583680" cy="277368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gridCol w="2103120">
                  <a:extLst>
                    <a:ext uri="{9D8B030D-6E8A-4147-A177-3AD203B41FA5}">
                      <a16:colId xmlns:a16="http://schemas.microsoft.com/office/drawing/2014/main" val="4046036507"/>
                    </a:ext>
                  </a:extLst>
                </a:gridCol>
              </a:tblGrid>
              <a:tr h="0">
                <a:tc>
                  <a:txBody>
                    <a:bodyPr/>
                    <a:lstStyle/>
                    <a:p>
                      <a:pPr algn="ctr"/>
                      <a:r>
                        <a:rPr lang="en-US" sz="2000" dirty="0">
                          <a:solidFill>
                            <a:schemeClr val="tx1"/>
                          </a:solidFill>
                          <a:latin typeface="+mj-lt"/>
                        </a:rPr>
                        <a:t>Electrolyte</a:t>
                      </a:r>
                    </a:p>
                  </a:txBody>
                  <a:tcPr>
                    <a:solidFill>
                      <a:srgbClr val="E2E3E5"/>
                    </a:solidFill>
                  </a:tcPr>
                </a:tc>
                <a:tc>
                  <a:txBody>
                    <a:bodyPr/>
                    <a:lstStyle/>
                    <a:p>
                      <a:pPr algn="ctr"/>
                      <a:r>
                        <a:rPr lang="en-US" sz="2000" i="1" dirty="0">
                          <a:solidFill>
                            <a:schemeClr val="tx1"/>
                          </a:solidFill>
                          <a:latin typeface="+mj-lt"/>
                        </a:rPr>
                        <a:t>i </a:t>
                      </a:r>
                      <a:r>
                        <a:rPr lang="en-US" sz="2000" dirty="0">
                          <a:solidFill>
                            <a:schemeClr val="tx1"/>
                          </a:solidFill>
                          <a:latin typeface="+mj-lt"/>
                        </a:rPr>
                        <a:t>(Calculated)</a:t>
                      </a:r>
                    </a:p>
                  </a:txBody>
                  <a:tcPr>
                    <a:solidFill>
                      <a:srgbClr val="E2E3E5"/>
                    </a:solidFill>
                  </a:tcPr>
                </a:tc>
                <a:tc>
                  <a:txBody>
                    <a:bodyPr/>
                    <a:lstStyle/>
                    <a:p>
                      <a:pPr algn="ctr"/>
                      <a:r>
                        <a:rPr lang="en-US" sz="2000" i="1" dirty="0">
                          <a:solidFill>
                            <a:schemeClr val="tx1"/>
                          </a:solidFill>
                          <a:latin typeface="+mj-lt"/>
                        </a:rPr>
                        <a:t>i</a:t>
                      </a:r>
                      <a:r>
                        <a:rPr lang="en-US" sz="2000" i="1" baseline="0" dirty="0">
                          <a:solidFill>
                            <a:schemeClr val="tx1"/>
                          </a:solidFill>
                          <a:latin typeface="+mj-lt"/>
                        </a:rPr>
                        <a:t> </a:t>
                      </a:r>
                      <a:r>
                        <a:rPr lang="en-US" sz="2000" dirty="0">
                          <a:solidFill>
                            <a:schemeClr val="tx1"/>
                          </a:solidFill>
                          <a:latin typeface="+mj-lt"/>
                        </a:rPr>
                        <a:t>(Measured)</a:t>
                      </a:r>
                    </a:p>
                  </a:txBody>
                  <a:tcPr>
                    <a:solidFill>
                      <a:srgbClr val="E2E3E5"/>
                    </a:solidFill>
                  </a:tcPr>
                </a:tc>
                <a:extLst>
                  <a:ext uri="{0D108BD9-81ED-4DB2-BD59-A6C34878D82A}">
                    <a16:rowId xmlns:a16="http://schemas.microsoft.com/office/drawing/2014/main" val="10000"/>
                  </a:ext>
                </a:extLst>
              </a:tr>
              <a:tr h="0">
                <a:tc>
                  <a:txBody>
                    <a:bodyPr/>
                    <a:lstStyle/>
                    <a:p>
                      <a:pPr algn="ctr"/>
                      <a:r>
                        <a:rPr lang="en-US" sz="2000" dirty="0">
                          <a:latin typeface="+mj-lt"/>
                        </a:rPr>
                        <a:t>Surcrose*</a:t>
                      </a:r>
                    </a:p>
                  </a:txBody>
                  <a:tcPr>
                    <a:solidFill>
                      <a:srgbClr val="F3F3F5"/>
                    </a:solidFill>
                  </a:tcPr>
                </a:tc>
                <a:tc>
                  <a:txBody>
                    <a:bodyPr/>
                    <a:lstStyle/>
                    <a:p>
                      <a:pPr algn="ctr"/>
                      <a:r>
                        <a:rPr lang="en-US" sz="2000" dirty="0">
                          <a:latin typeface="+mj-lt"/>
                        </a:rPr>
                        <a:t>1</a:t>
                      </a:r>
                    </a:p>
                  </a:txBody>
                  <a:tcPr>
                    <a:solidFill>
                      <a:srgbClr val="F3F3F5"/>
                    </a:solidFill>
                  </a:tcPr>
                </a:tc>
                <a:tc>
                  <a:txBody>
                    <a:bodyPr/>
                    <a:lstStyle/>
                    <a:p>
                      <a:pPr algn="ctr"/>
                      <a:r>
                        <a:rPr lang="en-US" sz="2000" dirty="0">
                          <a:latin typeface="+mj-lt"/>
                        </a:rPr>
                        <a:t>1.0</a:t>
                      </a:r>
                    </a:p>
                  </a:txBody>
                  <a:tcPr>
                    <a:solidFill>
                      <a:srgbClr val="F3F3F5"/>
                    </a:solidFill>
                  </a:tcPr>
                </a:tc>
                <a:extLst>
                  <a:ext uri="{0D108BD9-81ED-4DB2-BD59-A6C34878D82A}">
                    <a16:rowId xmlns:a16="http://schemas.microsoft.com/office/drawing/2014/main" val="10001"/>
                  </a:ext>
                </a:extLst>
              </a:tr>
              <a:tr h="0">
                <a:tc>
                  <a:txBody>
                    <a:bodyPr/>
                    <a:lstStyle/>
                    <a:p>
                      <a:pPr algn="ctr"/>
                      <a:r>
                        <a:rPr lang="en-US" sz="2000" dirty="0">
                          <a:latin typeface="+mj-lt"/>
                        </a:rPr>
                        <a:t>HCl</a:t>
                      </a:r>
                    </a:p>
                  </a:txBody>
                  <a:tcPr>
                    <a:solidFill>
                      <a:srgbClr val="F3F3F5"/>
                    </a:solidFill>
                  </a:tcPr>
                </a:tc>
                <a:tc>
                  <a:txBody>
                    <a:bodyPr/>
                    <a:lstStyle/>
                    <a:p>
                      <a:pPr algn="ctr"/>
                      <a:r>
                        <a:rPr lang="en-US" sz="2000" dirty="0">
                          <a:latin typeface="+mj-lt"/>
                        </a:rPr>
                        <a:t>2</a:t>
                      </a:r>
                    </a:p>
                  </a:txBody>
                  <a:tcPr>
                    <a:solidFill>
                      <a:srgbClr val="F3F3F5"/>
                    </a:solidFill>
                  </a:tcPr>
                </a:tc>
                <a:tc>
                  <a:txBody>
                    <a:bodyPr/>
                    <a:lstStyle/>
                    <a:p>
                      <a:pPr algn="ctr"/>
                      <a:r>
                        <a:rPr lang="en-US" sz="2000" dirty="0">
                          <a:latin typeface="+mj-lt"/>
                        </a:rPr>
                        <a:t>1.9</a:t>
                      </a:r>
                    </a:p>
                  </a:txBody>
                  <a:tcPr>
                    <a:solidFill>
                      <a:srgbClr val="F3F3F5"/>
                    </a:solidFill>
                  </a:tcPr>
                </a:tc>
                <a:extLst>
                  <a:ext uri="{0D108BD9-81ED-4DB2-BD59-A6C34878D82A}">
                    <a16:rowId xmlns:a16="http://schemas.microsoft.com/office/drawing/2014/main" val="10002"/>
                  </a:ext>
                </a:extLst>
              </a:tr>
              <a:tr h="0">
                <a:tc>
                  <a:txBody>
                    <a:bodyPr/>
                    <a:lstStyle/>
                    <a:p>
                      <a:pPr algn="ctr"/>
                      <a:r>
                        <a:rPr lang="en-US" sz="2000" dirty="0">
                          <a:latin typeface="+mj-lt"/>
                        </a:rPr>
                        <a:t>NaCl</a:t>
                      </a:r>
                    </a:p>
                  </a:txBody>
                  <a:tcPr>
                    <a:solidFill>
                      <a:srgbClr val="F3F3F5"/>
                    </a:solidFill>
                  </a:tcPr>
                </a:tc>
                <a:tc>
                  <a:txBody>
                    <a:bodyPr/>
                    <a:lstStyle/>
                    <a:p>
                      <a:pPr algn="ctr"/>
                      <a:r>
                        <a:rPr lang="en-US" sz="2000" dirty="0">
                          <a:latin typeface="+mj-lt"/>
                        </a:rPr>
                        <a:t>2</a:t>
                      </a:r>
                    </a:p>
                  </a:txBody>
                  <a:tcPr>
                    <a:solidFill>
                      <a:srgbClr val="F3F3F5"/>
                    </a:solidFill>
                  </a:tcPr>
                </a:tc>
                <a:tc>
                  <a:txBody>
                    <a:bodyPr/>
                    <a:lstStyle/>
                    <a:p>
                      <a:pPr algn="ctr"/>
                      <a:r>
                        <a:rPr lang="en-US" sz="2000" dirty="0">
                          <a:latin typeface="+mj-lt"/>
                        </a:rPr>
                        <a:t>1.9</a:t>
                      </a:r>
                    </a:p>
                  </a:txBody>
                  <a:tcPr>
                    <a:solidFill>
                      <a:srgbClr val="F3F3F5"/>
                    </a:solidFill>
                  </a:tcPr>
                </a:tc>
                <a:extLst>
                  <a:ext uri="{0D108BD9-81ED-4DB2-BD59-A6C34878D82A}">
                    <a16:rowId xmlns:a16="http://schemas.microsoft.com/office/drawing/2014/main" val="10003"/>
                  </a:ext>
                </a:extLst>
              </a:tr>
              <a:tr h="0">
                <a:tc>
                  <a:txBody>
                    <a:bodyPr/>
                    <a:lstStyle/>
                    <a:p>
                      <a:pPr algn="ctr"/>
                      <a:r>
                        <a:rPr lang="en-US" sz="2000" b="0" i="0" dirty="0">
                          <a:latin typeface="+mj-lt"/>
                        </a:rPr>
                        <a:t>M</a:t>
                      </a:r>
                      <a:r>
                        <a:rPr lang="en-US" sz="2000" b="0" i="0" baseline="-25000" dirty="0">
                          <a:latin typeface="+mj-lt"/>
                        </a:rPr>
                        <a:t>g</a:t>
                      </a:r>
                      <a:r>
                        <a:rPr lang="en-US" sz="2000" b="0" i="0" dirty="0">
                          <a:latin typeface="+mj-lt"/>
                        </a:rPr>
                        <a:t>SO</a:t>
                      </a:r>
                      <a:r>
                        <a:rPr lang="en-US" sz="2000" b="0" i="0" baseline="-25000" dirty="0">
                          <a:latin typeface="+mj-lt"/>
                        </a:rPr>
                        <a:t>4</a:t>
                      </a:r>
                      <a:endParaRPr lang="en-US" sz="2000" i="0" baseline="-25000" dirty="0">
                        <a:latin typeface="+mj-lt"/>
                      </a:endParaRPr>
                    </a:p>
                  </a:txBody>
                  <a:tcPr>
                    <a:solidFill>
                      <a:srgbClr val="F3F3F5"/>
                    </a:solidFill>
                  </a:tcPr>
                </a:tc>
                <a:tc>
                  <a:txBody>
                    <a:bodyPr/>
                    <a:lstStyle/>
                    <a:p>
                      <a:pPr algn="ctr"/>
                      <a:r>
                        <a:rPr lang="en-US" sz="2000" dirty="0">
                          <a:latin typeface="+mj-lt"/>
                        </a:rPr>
                        <a:t>2</a:t>
                      </a:r>
                    </a:p>
                  </a:txBody>
                  <a:tcPr>
                    <a:solidFill>
                      <a:srgbClr val="F3F3F5"/>
                    </a:solidFill>
                  </a:tcPr>
                </a:tc>
                <a:tc>
                  <a:txBody>
                    <a:bodyPr/>
                    <a:lstStyle/>
                    <a:p>
                      <a:pPr algn="ctr"/>
                      <a:r>
                        <a:rPr lang="en-US" sz="2000" dirty="0">
                          <a:latin typeface="+mj-lt"/>
                        </a:rPr>
                        <a:t>1.3</a:t>
                      </a:r>
                    </a:p>
                  </a:txBody>
                  <a:tcPr>
                    <a:solidFill>
                      <a:srgbClr val="F3F3F5"/>
                    </a:solidFill>
                  </a:tcPr>
                </a:tc>
                <a:extLst>
                  <a:ext uri="{0D108BD9-81ED-4DB2-BD59-A6C34878D82A}">
                    <a16:rowId xmlns:a16="http://schemas.microsoft.com/office/drawing/2014/main" val="3629691396"/>
                  </a:ext>
                </a:extLst>
              </a:tr>
              <a:tr h="0">
                <a:tc>
                  <a:txBody>
                    <a:bodyPr/>
                    <a:lstStyle/>
                    <a:p>
                      <a:pPr algn="ctr"/>
                      <a:r>
                        <a:rPr lang="en-US" sz="2000" b="0" i="0" dirty="0">
                          <a:latin typeface="+mj-lt"/>
                        </a:rPr>
                        <a:t>M</a:t>
                      </a:r>
                      <a:r>
                        <a:rPr lang="en-US" sz="2000" b="0" i="0" baseline="-25000" dirty="0">
                          <a:latin typeface="+mj-lt"/>
                        </a:rPr>
                        <a:t>g</a:t>
                      </a:r>
                      <a:r>
                        <a:rPr lang="en-US" sz="2000" b="0" i="0" dirty="0">
                          <a:latin typeface="+mj-lt"/>
                        </a:rPr>
                        <a:t>Cl</a:t>
                      </a:r>
                      <a:r>
                        <a:rPr lang="en-US" sz="2000" b="0" i="0" baseline="-25000" dirty="0">
                          <a:latin typeface="+mj-lt"/>
                        </a:rPr>
                        <a:t>2</a:t>
                      </a:r>
                      <a:endParaRPr lang="en-US" sz="2000" i="0" baseline="-25000" dirty="0">
                        <a:latin typeface="+mj-lt"/>
                      </a:endParaRPr>
                    </a:p>
                  </a:txBody>
                  <a:tcPr>
                    <a:solidFill>
                      <a:srgbClr val="F3F3F5"/>
                    </a:solidFill>
                  </a:tcPr>
                </a:tc>
                <a:tc>
                  <a:txBody>
                    <a:bodyPr/>
                    <a:lstStyle/>
                    <a:p>
                      <a:pPr algn="ctr"/>
                      <a:r>
                        <a:rPr lang="en-US" sz="2000" dirty="0">
                          <a:latin typeface="+mj-lt"/>
                        </a:rPr>
                        <a:t>3</a:t>
                      </a:r>
                    </a:p>
                  </a:txBody>
                  <a:tcPr>
                    <a:solidFill>
                      <a:srgbClr val="F3F3F5"/>
                    </a:solidFill>
                  </a:tcPr>
                </a:tc>
                <a:tc>
                  <a:txBody>
                    <a:bodyPr/>
                    <a:lstStyle/>
                    <a:p>
                      <a:pPr algn="ctr"/>
                      <a:r>
                        <a:rPr lang="en-US" sz="2000" dirty="0">
                          <a:latin typeface="+mj-lt"/>
                        </a:rPr>
                        <a:t>2.7</a:t>
                      </a:r>
                    </a:p>
                  </a:txBody>
                  <a:tcPr>
                    <a:solidFill>
                      <a:srgbClr val="F3F3F5"/>
                    </a:solidFill>
                  </a:tcPr>
                </a:tc>
                <a:extLst>
                  <a:ext uri="{0D108BD9-81ED-4DB2-BD59-A6C34878D82A}">
                    <a16:rowId xmlns:a16="http://schemas.microsoft.com/office/drawing/2014/main" val="1118188134"/>
                  </a:ext>
                </a:extLst>
              </a:tr>
              <a:tr h="0">
                <a:tc>
                  <a:txBody>
                    <a:bodyPr/>
                    <a:lstStyle/>
                    <a:p>
                      <a:pPr algn="ctr"/>
                      <a:r>
                        <a:rPr lang="en-US" sz="2000" i="0" dirty="0">
                          <a:latin typeface="+mj-lt"/>
                        </a:rPr>
                        <a:t>Fe</a:t>
                      </a:r>
                      <a:r>
                        <a:rPr lang="en-US" sz="2000" b="0" i="0" dirty="0">
                          <a:latin typeface="+mj-lt"/>
                        </a:rPr>
                        <a:t>Cl</a:t>
                      </a:r>
                      <a:r>
                        <a:rPr lang="en-US" sz="2000" b="0" i="0" baseline="-25000" dirty="0">
                          <a:latin typeface="+mj-lt"/>
                        </a:rPr>
                        <a:t>3</a:t>
                      </a:r>
                      <a:endParaRPr lang="en-US" sz="2000" i="0" baseline="-25000" dirty="0">
                        <a:latin typeface="+mj-lt"/>
                      </a:endParaRPr>
                    </a:p>
                  </a:txBody>
                  <a:tcPr>
                    <a:solidFill>
                      <a:srgbClr val="F3F3F5"/>
                    </a:solidFill>
                  </a:tcPr>
                </a:tc>
                <a:tc>
                  <a:txBody>
                    <a:bodyPr/>
                    <a:lstStyle/>
                    <a:p>
                      <a:pPr algn="ctr"/>
                      <a:r>
                        <a:rPr lang="en-US" sz="2000" dirty="0">
                          <a:latin typeface="+mj-lt"/>
                        </a:rPr>
                        <a:t>4</a:t>
                      </a:r>
                    </a:p>
                  </a:txBody>
                  <a:tcPr>
                    <a:solidFill>
                      <a:srgbClr val="F3F3F5"/>
                    </a:solidFill>
                  </a:tcPr>
                </a:tc>
                <a:tc>
                  <a:txBody>
                    <a:bodyPr/>
                    <a:lstStyle/>
                    <a:p>
                      <a:pPr algn="ctr"/>
                      <a:r>
                        <a:rPr lang="en-US" sz="2000" dirty="0">
                          <a:latin typeface="+mj-lt"/>
                        </a:rPr>
                        <a:t>3.4</a:t>
                      </a:r>
                    </a:p>
                  </a:txBody>
                  <a:tcPr>
                    <a:solidFill>
                      <a:srgbClr val="F3F3F5"/>
                    </a:solidFill>
                  </a:tcPr>
                </a:tc>
                <a:extLst>
                  <a:ext uri="{0D108BD9-81ED-4DB2-BD59-A6C34878D82A}">
                    <a16:rowId xmlns:a16="http://schemas.microsoft.com/office/drawing/2014/main" val="2088546860"/>
                  </a:ext>
                </a:extLst>
              </a:tr>
            </a:tbl>
          </a:graphicData>
        </a:graphic>
      </p:graphicFrame>
    </p:spTree>
    <p:extLst>
      <p:ext uri="{BB962C8B-B14F-4D97-AF65-F5344CB8AC3E}">
        <p14:creationId xmlns:p14="http://schemas.microsoft.com/office/powerpoint/2010/main" val="1860561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13.5    </a:t>
            </a:r>
            <a:r>
              <a:rPr lang="en-US" dirty="0">
                <a:solidFill>
                  <a:srgbClr val="B60000"/>
                </a:solidFill>
              </a:rPr>
              <a:t>Colligative Properties</a:t>
            </a:r>
            <a:r>
              <a:rPr lang="en-US" sz="1200" dirty="0">
                <a:solidFill>
                  <a:srgbClr val="B60000"/>
                </a:solidFill>
              </a:rPr>
              <a:t> 23</a:t>
            </a:r>
            <a:endParaRPr lang="en-US" sz="1200" dirty="0"/>
          </a:p>
        </p:txBody>
      </p:sp>
      <p:sp>
        <p:nvSpPr>
          <p:cNvPr id="3" name="Content Placeholder 2"/>
          <p:cNvSpPr>
            <a:spLocks noGrp="1"/>
          </p:cNvSpPr>
          <p:nvPr>
            <p:ph idx="1"/>
          </p:nvPr>
        </p:nvSpPr>
        <p:spPr>
          <a:xfrm>
            <a:off x="228599" y="1143000"/>
            <a:ext cx="8653171" cy="533400"/>
          </a:xfrm>
        </p:spPr>
        <p:txBody>
          <a:bodyPr/>
          <a:lstStyle/>
          <a:p>
            <a:r>
              <a:rPr lang="en-US" dirty="0">
                <a:solidFill>
                  <a:srgbClr val="376092"/>
                </a:solidFill>
              </a:rPr>
              <a:t>Electrolyte Solutions</a:t>
            </a:r>
          </a:p>
        </p:txBody>
      </p:sp>
      <p:sp>
        <p:nvSpPr>
          <p:cNvPr id="4" name="Content Placeholder 3"/>
          <p:cNvSpPr>
            <a:spLocks noGrp="1"/>
          </p:cNvSpPr>
          <p:nvPr>
            <p:ph idx="10"/>
          </p:nvPr>
        </p:nvSpPr>
        <p:spPr>
          <a:xfrm>
            <a:off x="320040" y="1828800"/>
            <a:ext cx="8561731" cy="685800"/>
          </a:xfrm>
        </p:spPr>
        <p:txBody>
          <a:bodyPr/>
          <a:lstStyle/>
          <a:p>
            <a:pPr marL="1263650" indent="-1263650"/>
            <a:r>
              <a:rPr lang="en-US" sz="2000" dirty="0">
                <a:solidFill>
                  <a:srgbClr val="231F20"/>
                </a:solidFill>
              </a:rPr>
              <a:t>TABLE 13.4	Experimentally Measured van’t Hoff factors of Sucrose and </a:t>
            </a:r>
            <a:r>
              <a:rPr lang="en-US" sz="2000" i="0" dirty="0" err="1">
                <a:solidFill>
                  <a:srgbClr val="231F20"/>
                </a:solidFill>
                <a:latin typeface="+mj-lt"/>
              </a:rPr>
              <a:t>NaCl</a:t>
            </a:r>
            <a:r>
              <a:rPr lang="en-US" sz="2000" dirty="0">
                <a:solidFill>
                  <a:srgbClr val="231F20"/>
                </a:solidFill>
              </a:rPr>
              <a:t> Solutions at 25</a:t>
            </a:r>
            <a:r>
              <a:rPr lang="en-US" sz="2000" dirty="0">
                <a:ea typeface="Cambria Math" panose="02040503050406030204" pitchFamily="18" charset="0"/>
              </a:rPr>
              <a:t> degrees C</a:t>
            </a:r>
            <a:endParaRPr lang="en-US" sz="2000" dirty="0">
              <a:solidFill>
                <a:srgbClr val="231F20"/>
              </a:solidFill>
            </a:endParaRPr>
          </a:p>
        </p:txBody>
      </p:sp>
      <p:graphicFrame>
        <p:nvGraphicFramePr>
          <p:cNvPr id="6" name="Table 4"/>
          <p:cNvGraphicFramePr>
            <a:graphicFrameLocks/>
          </p:cNvGraphicFramePr>
          <p:nvPr>
            <p:extLst>
              <p:ext uri="{D42A27DB-BD31-4B8C-83A1-F6EECF244321}">
                <p14:modId xmlns:p14="http://schemas.microsoft.com/office/powerpoint/2010/main" val="290145167"/>
              </p:ext>
            </p:extLst>
          </p:nvPr>
        </p:nvGraphicFramePr>
        <p:xfrm>
          <a:off x="914400" y="2514600"/>
          <a:ext cx="7272850" cy="1371600"/>
        </p:xfrm>
        <a:graphic>
          <a:graphicData uri="http://schemas.openxmlformats.org/drawingml/2006/table">
            <a:tbl>
              <a:tblPr firstRow="1" bandRow="1">
                <a:tableStyleId>{5C22544A-7EE6-4342-B048-85BDC9FD1C3A}</a:tableStyleId>
              </a:tblPr>
              <a:tblGrid>
                <a:gridCol w="1524642">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1593944">
                  <a:extLst>
                    <a:ext uri="{9D8B030D-6E8A-4147-A177-3AD203B41FA5}">
                      <a16:colId xmlns:a16="http://schemas.microsoft.com/office/drawing/2014/main" val="4046036507"/>
                    </a:ext>
                  </a:extLst>
                </a:gridCol>
                <a:gridCol w="1593944">
                  <a:extLst>
                    <a:ext uri="{9D8B030D-6E8A-4147-A177-3AD203B41FA5}">
                      <a16:colId xmlns:a16="http://schemas.microsoft.com/office/drawing/2014/main" val="4039255821"/>
                    </a:ext>
                  </a:extLst>
                </a:gridCol>
              </a:tblGrid>
              <a:tr h="0">
                <a:tc>
                  <a:txBody>
                    <a:bodyPr/>
                    <a:lstStyle/>
                    <a:p>
                      <a:pPr algn="ctr">
                        <a:spcBef>
                          <a:spcPts val="0"/>
                        </a:spcBef>
                        <a:spcAft>
                          <a:spcPts val="0"/>
                        </a:spcAft>
                      </a:pPr>
                      <a:r>
                        <a:rPr lang="en-US" dirty="0">
                          <a:solidFill>
                            <a:srgbClr val="231F20"/>
                          </a:solidFill>
                          <a:latin typeface="+mj-lt"/>
                        </a:rPr>
                        <a:t>Compound</a:t>
                      </a:r>
                    </a:p>
                  </a:txBody>
                  <a:tcPr marL="86061" marR="86061">
                    <a:solidFill>
                      <a:srgbClr val="E2E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231F20"/>
                          </a:solidFill>
                          <a:latin typeface="+mj-lt"/>
                        </a:rPr>
                        <a:t>Concentration</a:t>
                      </a:r>
                      <a:r>
                        <a:rPr lang="en-US" b="1" i="1" baseline="0" dirty="0">
                          <a:solidFill>
                            <a:srgbClr val="231F20"/>
                          </a:solidFill>
                          <a:latin typeface="+mj-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231F20"/>
                          </a:solidFill>
                          <a:latin typeface="+mj-lt"/>
                        </a:rPr>
                        <a:t>0.100 </a:t>
                      </a:r>
                      <a:r>
                        <a:rPr lang="en-US" b="1" i="1" dirty="0">
                          <a:solidFill>
                            <a:srgbClr val="231F20"/>
                          </a:solidFill>
                          <a:latin typeface="+mj-lt"/>
                        </a:rPr>
                        <a:t>m</a:t>
                      </a:r>
                    </a:p>
                  </a:txBody>
                  <a:tcPr marL="86061" marR="86061">
                    <a:solidFill>
                      <a:srgbClr val="E2E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231F20"/>
                          </a:solidFill>
                          <a:latin typeface="+mj-lt"/>
                        </a:rPr>
                        <a:t>Concentration</a:t>
                      </a:r>
                    </a:p>
                    <a:p>
                      <a:pPr algn="ctr">
                        <a:spcBef>
                          <a:spcPts val="0"/>
                        </a:spcBef>
                        <a:spcAft>
                          <a:spcPts val="0"/>
                        </a:spcAft>
                      </a:pPr>
                      <a:r>
                        <a:rPr lang="en-US" b="1" dirty="0">
                          <a:solidFill>
                            <a:srgbClr val="231F20"/>
                          </a:solidFill>
                          <a:latin typeface="+mj-lt"/>
                        </a:rPr>
                        <a:t>0.00100 </a:t>
                      </a:r>
                      <a:r>
                        <a:rPr lang="en-US" b="1" i="1" dirty="0">
                          <a:solidFill>
                            <a:srgbClr val="231F20"/>
                          </a:solidFill>
                          <a:latin typeface="+mj-lt"/>
                        </a:rPr>
                        <a:t>m</a:t>
                      </a:r>
                    </a:p>
                  </a:txBody>
                  <a:tcPr marL="86061" marR="86061">
                    <a:solidFill>
                      <a:srgbClr val="E2E3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231F20"/>
                          </a:solidFill>
                          <a:latin typeface="+mj-lt"/>
                        </a:rPr>
                        <a:t>Concentration</a:t>
                      </a:r>
                    </a:p>
                    <a:p>
                      <a:pPr algn="ctr">
                        <a:spcBef>
                          <a:spcPts val="0"/>
                        </a:spcBef>
                        <a:spcAft>
                          <a:spcPts val="0"/>
                        </a:spcAft>
                      </a:pPr>
                      <a:r>
                        <a:rPr lang="en-US" b="1" dirty="0">
                          <a:solidFill>
                            <a:srgbClr val="231F20"/>
                          </a:solidFill>
                          <a:latin typeface="+mj-lt"/>
                        </a:rPr>
                        <a:t>0.000100 </a:t>
                      </a:r>
                      <a:r>
                        <a:rPr lang="en-US" b="1" i="1" dirty="0">
                          <a:solidFill>
                            <a:srgbClr val="231F20"/>
                          </a:solidFill>
                          <a:latin typeface="+mj-lt"/>
                        </a:rPr>
                        <a:t>m</a:t>
                      </a:r>
                    </a:p>
                  </a:txBody>
                  <a:tcPr marL="86061" marR="86061">
                    <a:solidFill>
                      <a:srgbClr val="E2E3E5"/>
                    </a:solidFill>
                  </a:tcPr>
                </a:tc>
                <a:extLst>
                  <a:ext uri="{0D108BD9-81ED-4DB2-BD59-A6C34878D82A}">
                    <a16:rowId xmlns:a16="http://schemas.microsoft.com/office/drawing/2014/main" val="10000"/>
                  </a:ext>
                </a:extLst>
              </a:tr>
              <a:tr h="0">
                <a:tc>
                  <a:txBody>
                    <a:bodyPr/>
                    <a:lstStyle/>
                    <a:p>
                      <a:pPr algn="ctr">
                        <a:spcBef>
                          <a:spcPts val="0"/>
                        </a:spcBef>
                        <a:spcAft>
                          <a:spcPts val="0"/>
                        </a:spcAft>
                      </a:pPr>
                      <a:r>
                        <a:rPr lang="en-US" dirty="0">
                          <a:latin typeface="+mj-lt"/>
                        </a:rPr>
                        <a:t>Sucrose</a:t>
                      </a:r>
                    </a:p>
                  </a:txBody>
                  <a:tcPr marL="86061" marR="86061">
                    <a:solidFill>
                      <a:srgbClr val="F3F3F5"/>
                    </a:solidFill>
                  </a:tcPr>
                </a:tc>
                <a:tc>
                  <a:txBody>
                    <a:bodyPr/>
                    <a:lstStyle/>
                    <a:p>
                      <a:pPr algn="ctr">
                        <a:spcBef>
                          <a:spcPts val="0"/>
                        </a:spcBef>
                        <a:spcAft>
                          <a:spcPts val="0"/>
                        </a:spcAft>
                      </a:pPr>
                      <a:r>
                        <a:rPr lang="en-US" dirty="0">
                          <a:latin typeface="+mj-lt"/>
                        </a:rPr>
                        <a:t>1.00</a:t>
                      </a:r>
                    </a:p>
                  </a:txBody>
                  <a:tcPr marL="86061" marR="86061">
                    <a:solidFill>
                      <a:srgbClr val="F3F3F5"/>
                    </a:solidFill>
                  </a:tcPr>
                </a:tc>
                <a:tc>
                  <a:txBody>
                    <a:bodyPr/>
                    <a:lstStyle/>
                    <a:p>
                      <a:pPr algn="ctr">
                        <a:spcBef>
                          <a:spcPts val="0"/>
                        </a:spcBef>
                        <a:spcAft>
                          <a:spcPts val="0"/>
                        </a:spcAft>
                      </a:pPr>
                      <a:r>
                        <a:rPr lang="en-US" dirty="0">
                          <a:latin typeface="+mj-lt"/>
                        </a:rPr>
                        <a:t>1.00</a:t>
                      </a:r>
                    </a:p>
                  </a:txBody>
                  <a:tcPr marL="86061" marR="86061">
                    <a:solidFill>
                      <a:srgbClr val="F3F3F5"/>
                    </a:solidFill>
                  </a:tcPr>
                </a:tc>
                <a:tc>
                  <a:txBody>
                    <a:bodyPr/>
                    <a:lstStyle/>
                    <a:p>
                      <a:pPr algn="ctr">
                        <a:spcBef>
                          <a:spcPts val="0"/>
                        </a:spcBef>
                        <a:spcAft>
                          <a:spcPts val="0"/>
                        </a:spcAft>
                      </a:pPr>
                      <a:r>
                        <a:rPr lang="en-US" dirty="0">
                          <a:latin typeface="+mj-lt"/>
                        </a:rPr>
                        <a:t>1.00</a:t>
                      </a:r>
                    </a:p>
                  </a:txBody>
                  <a:tcPr marL="86061" marR="86061">
                    <a:solidFill>
                      <a:srgbClr val="F3F3F5"/>
                    </a:solidFill>
                  </a:tcPr>
                </a:tc>
                <a:extLst>
                  <a:ext uri="{0D108BD9-81ED-4DB2-BD59-A6C34878D82A}">
                    <a16:rowId xmlns:a16="http://schemas.microsoft.com/office/drawing/2014/main" val="10001"/>
                  </a:ext>
                </a:extLst>
              </a:tr>
              <a:tr h="0">
                <a:tc>
                  <a:txBody>
                    <a:bodyPr/>
                    <a:lstStyle/>
                    <a:p>
                      <a:pPr algn="ctr">
                        <a:spcBef>
                          <a:spcPts val="0"/>
                        </a:spcBef>
                        <a:spcAft>
                          <a:spcPts val="0"/>
                        </a:spcAft>
                      </a:pPr>
                      <a:r>
                        <a:rPr lang="en-US" dirty="0">
                          <a:latin typeface="+mj-lt"/>
                        </a:rPr>
                        <a:t>NaCl</a:t>
                      </a:r>
                    </a:p>
                  </a:txBody>
                  <a:tcPr marL="86061" marR="86061">
                    <a:solidFill>
                      <a:srgbClr val="F3F3F5"/>
                    </a:solidFill>
                  </a:tcPr>
                </a:tc>
                <a:tc>
                  <a:txBody>
                    <a:bodyPr/>
                    <a:lstStyle/>
                    <a:p>
                      <a:pPr algn="ctr">
                        <a:spcBef>
                          <a:spcPts val="0"/>
                        </a:spcBef>
                        <a:spcAft>
                          <a:spcPts val="0"/>
                        </a:spcAft>
                      </a:pPr>
                      <a:r>
                        <a:rPr lang="en-US" dirty="0">
                          <a:latin typeface="+mj-lt"/>
                        </a:rPr>
                        <a:t>1.87</a:t>
                      </a:r>
                    </a:p>
                  </a:txBody>
                  <a:tcPr marL="86061" marR="86061">
                    <a:solidFill>
                      <a:srgbClr val="F3F3F5"/>
                    </a:solidFill>
                  </a:tcPr>
                </a:tc>
                <a:tc>
                  <a:txBody>
                    <a:bodyPr/>
                    <a:lstStyle/>
                    <a:p>
                      <a:pPr algn="ctr">
                        <a:spcBef>
                          <a:spcPts val="0"/>
                        </a:spcBef>
                        <a:spcAft>
                          <a:spcPts val="0"/>
                        </a:spcAft>
                      </a:pPr>
                      <a:r>
                        <a:rPr lang="en-US" dirty="0">
                          <a:latin typeface="+mj-lt"/>
                        </a:rPr>
                        <a:t>1.94</a:t>
                      </a:r>
                    </a:p>
                  </a:txBody>
                  <a:tcPr marL="86061" marR="86061">
                    <a:solidFill>
                      <a:srgbClr val="F3F3F5"/>
                    </a:solidFill>
                  </a:tcPr>
                </a:tc>
                <a:tc>
                  <a:txBody>
                    <a:bodyPr/>
                    <a:lstStyle/>
                    <a:p>
                      <a:pPr algn="ctr">
                        <a:spcBef>
                          <a:spcPts val="0"/>
                        </a:spcBef>
                        <a:spcAft>
                          <a:spcPts val="0"/>
                        </a:spcAft>
                      </a:pPr>
                      <a:r>
                        <a:rPr lang="en-US" dirty="0">
                          <a:latin typeface="+mj-lt"/>
                        </a:rPr>
                        <a:t>1.97</a:t>
                      </a:r>
                    </a:p>
                  </a:txBody>
                  <a:tcPr marL="86061" marR="86061">
                    <a:solidFill>
                      <a:srgbClr val="F3F3F5"/>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1099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solidFill>
                  <a:srgbClr val="FFFFFF"/>
                </a:solidFill>
              </a:rPr>
              <a:t>13.2	</a:t>
            </a:r>
            <a:r>
              <a:rPr lang="en-US" dirty="0">
                <a:solidFill>
                  <a:srgbClr val="B60000"/>
                </a:solidFill>
              </a:rPr>
              <a:t>The Solution Process</a:t>
            </a:r>
            <a:r>
              <a:rPr lang="en-US" sz="1200" dirty="0">
                <a:solidFill>
                  <a:srgbClr val="B60000"/>
                </a:solidFill>
              </a:rPr>
              <a:t> 5</a:t>
            </a:r>
          </a:p>
        </p:txBody>
      </p:sp>
      <p:sp>
        <p:nvSpPr>
          <p:cNvPr id="2" name="Content Placeholder 2"/>
          <p:cNvSpPr>
            <a:spLocks noGrp="1"/>
          </p:cNvSpPr>
          <p:nvPr>
            <p:ph idx="1"/>
          </p:nvPr>
        </p:nvSpPr>
        <p:spPr>
          <a:xfrm>
            <a:off x="228600" y="1143000"/>
            <a:ext cx="8686800" cy="533400"/>
          </a:xfrm>
        </p:spPr>
        <p:txBody>
          <a:bodyPr/>
          <a:lstStyle/>
          <a:p>
            <a:r>
              <a:rPr lang="en-US" dirty="0">
                <a:solidFill>
                  <a:srgbClr val="376092"/>
                </a:solidFill>
              </a:rPr>
              <a:t>Intermolecular Forces and Solubility</a:t>
            </a:r>
          </a:p>
        </p:txBody>
      </p:sp>
      <p:graphicFrame>
        <p:nvGraphicFramePr>
          <p:cNvPr id="6" name="Object 3"/>
          <p:cNvGraphicFramePr>
            <a:graphicFrameLocks noChangeAspect="1"/>
          </p:cNvGraphicFramePr>
          <p:nvPr>
            <p:extLst>
              <p:ext uri="{D42A27DB-BD31-4B8C-83A1-F6EECF244321}">
                <p14:modId xmlns:p14="http://schemas.microsoft.com/office/powerpoint/2010/main" val="1030545053"/>
              </p:ext>
            </p:extLst>
          </p:nvPr>
        </p:nvGraphicFramePr>
        <p:xfrm>
          <a:off x="2514600" y="2020579"/>
          <a:ext cx="4114800" cy="1526216"/>
        </p:xfrm>
        <a:graphic>
          <a:graphicData uri="http://schemas.openxmlformats.org/presentationml/2006/ole">
            <mc:AlternateContent xmlns:mc="http://schemas.openxmlformats.org/markup-compatibility/2006">
              <mc:Choice xmlns:v="urn:schemas-microsoft-com:vml" Requires="v">
                <p:oleObj spid="_x0000_s30051" name="Equation" r:id="rId3" imgW="3492360" imgH="1295280" progId="Equation.DSMT4">
                  <p:embed/>
                </p:oleObj>
              </mc:Choice>
              <mc:Fallback>
                <p:oleObj name="Equation" r:id="rId3" imgW="3492360" imgH="1295280" progId="Equation.DSMT4">
                  <p:embed/>
                  <p:pic>
                    <p:nvPicPr>
                      <p:cNvPr id="0" name=""/>
                      <p:cNvPicPr/>
                      <p:nvPr/>
                    </p:nvPicPr>
                    <p:blipFill>
                      <a:blip r:embed="rId4"/>
                      <a:stretch>
                        <a:fillRect/>
                      </a:stretch>
                    </p:blipFill>
                    <p:spPr>
                      <a:xfrm>
                        <a:off x="2514600" y="2020579"/>
                        <a:ext cx="4114800" cy="1526216"/>
                      </a:xfrm>
                      <a:prstGeom prst="rect">
                        <a:avLst/>
                      </a:prstGeom>
                    </p:spPr>
                  </p:pic>
                </p:oleObj>
              </mc:Fallback>
            </mc:AlternateContent>
          </a:graphicData>
        </a:graphic>
      </p:graphicFrame>
      <p:sp>
        <p:nvSpPr>
          <p:cNvPr id="3" name="Content Placeholder 4"/>
          <p:cNvSpPr>
            <a:spLocks noGrp="1"/>
          </p:cNvSpPr>
          <p:nvPr>
            <p:ph idx="10"/>
          </p:nvPr>
        </p:nvSpPr>
        <p:spPr/>
        <p:txBody>
          <a:bodyPr/>
          <a:lstStyle/>
          <a:p>
            <a:r>
              <a:rPr lang="en-US" dirty="0"/>
              <a:t>The </a:t>
            </a:r>
            <a:r>
              <a:rPr lang="en-US" i="1" dirty="0"/>
              <a:t>thermicity</a:t>
            </a:r>
            <a:r>
              <a:rPr lang="en-US" dirty="0"/>
              <a:t> of the dissolving process is one factor that influences solubility. </a:t>
            </a:r>
          </a:p>
          <a:p>
            <a:pPr>
              <a:spcBef>
                <a:spcPts val="3000"/>
              </a:spcBef>
            </a:pPr>
            <a:r>
              <a:rPr lang="en-US" dirty="0"/>
              <a:t>Dissolution tends to be encouraged when it is </a:t>
            </a:r>
            <a:r>
              <a:rPr lang="en-US" i="1" dirty="0"/>
              <a:t>exothermic</a:t>
            </a:r>
            <a:r>
              <a:rPr lang="en-US" dirty="0"/>
              <a:t> and discouraged when it is </a:t>
            </a:r>
            <a:r>
              <a:rPr lang="en-US" i="1" dirty="0"/>
              <a:t>endothermic</a:t>
            </a:r>
            <a:r>
              <a:rPr lang="en-US" dirty="0"/>
              <a:t>.</a:t>
            </a:r>
          </a:p>
        </p:txBody>
      </p:sp>
    </p:spTree>
    <p:extLst>
      <p:ext uri="{BB962C8B-B14F-4D97-AF65-F5344CB8AC3E}">
        <p14:creationId xmlns:p14="http://schemas.microsoft.com/office/powerpoint/2010/main" val="2662620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13.7      Setup</a:t>
            </a:r>
            <a:endParaRPr lang="en-US" sz="1200" dirty="0"/>
          </a:p>
        </p:txBody>
      </p:sp>
      <p:sp>
        <p:nvSpPr>
          <p:cNvPr id="4" name="Content Placeholder 2"/>
          <p:cNvSpPr>
            <a:spLocks noGrp="1"/>
          </p:cNvSpPr>
          <p:nvPr>
            <p:ph idx="1"/>
          </p:nvPr>
        </p:nvSpPr>
        <p:spPr>
          <a:xfrm>
            <a:off x="228600" y="1066800"/>
            <a:ext cx="8686800" cy="5334000"/>
          </a:xfrm>
        </p:spPr>
        <p:txBody>
          <a:bodyPr/>
          <a:lstStyle/>
          <a:p>
            <a:r>
              <a:rPr lang="en-US" dirty="0"/>
              <a:t>The osmotic pressure of a 0.0100 </a:t>
            </a:r>
            <a:r>
              <a:rPr lang="en-US" i="1" dirty="0"/>
              <a:t>M </a:t>
            </a:r>
            <a:r>
              <a:rPr lang="en-US" dirty="0"/>
              <a:t>potassium iodide </a:t>
            </a:r>
            <a:r>
              <a:rPr lang="en-US" i="0" dirty="0">
                <a:latin typeface="+mj-lt"/>
              </a:rPr>
              <a:t>(KI)</a:t>
            </a:r>
            <a:r>
              <a:rPr lang="en-US" dirty="0"/>
              <a:t> solution at 25 degrees C is 0.465 atm. Determine the experimental van’t Hoff factor for KI at this concentration. </a:t>
            </a:r>
          </a:p>
          <a:p>
            <a:pPr>
              <a:spcBef>
                <a:spcPts val="2400"/>
              </a:spcBef>
            </a:pPr>
            <a:r>
              <a:rPr lang="en-US" b="1" dirty="0">
                <a:solidFill>
                  <a:srgbClr val="376092"/>
                </a:solidFill>
              </a:rPr>
              <a:t>Setup</a:t>
            </a:r>
          </a:p>
          <a:p>
            <a:r>
              <a:rPr lang="en-US" i="1" dirty="0"/>
              <a:t>R </a:t>
            </a:r>
            <a:r>
              <a:rPr lang="en-US" dirty="0"/>
              <a:t>= 0.08206 L · atm/K · mol, and </a:t>
            </a:r>
            <a:r>
              <a:rPr lang="en-US" i="1" dirty="0"/>
              <a:t>T </a:t>
            </a:r>
            <a:r>
              <a:rPr lang="en-US" dirty="0"/>
              <a:t>= 298 K.</a:t>
            </a:r>
          </a:p>
        </p:txBody>
      </p:sp>
    </p:spTree>
    <p:extLst>
      <p:ext uri="{BB962C8B-B14F-4D97-AF65-F5344CB8AC3E}">
        <p14:creationId xmlns:p14="http://schemas.microsoft.com/office/powerpoint/2010/main" val="3080854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13.7</a:t>
            </a:r>
            <a:r>
              <a:rPr lang="en-US" spc="5000" dirty="0">
                <a:solidFill>
                  <a:schemeClr val="bg1"/>
                </a:solidFill>
              </a:rPr>
              <a:t> </a:t>
            </a:r>
            <a:r>
              <a:rPr lang="en-US" dirty="0">
                <a:solidFill>
                  <a:schemeClr val="bg1"/>
                </a:solidFill>
              </a:rPr>
              <a:t>Solution</a:t>
            </a:r>
            <a:endParaRPr lang="en-US" sz="1200" dirty="0"/>
          </a:p>
        </p:txBody>
      </p:sp>
      <p:sp>
        <p:nvSpPr>
          <p:cNvPr id="4" name="Content Placeholder 2"/>
          <p:cNvSpPr>
            <a:spLocks noGrp="1"/>
          </p:cNvSpPr>
          <p:nvPr>
            <p:ph idx="1"/>
          </p:nvPr>
        </p:nvSpPr>
        <p:spPr>
          <a:xfrm>
            <a:off x="228600" y="1066800"/>
            <a:ext cx="8686800" cy="533400"/>
          </a:xfrm>
        </p:spPr>
        <p:txBody>
          <a:bodyPr/>
          <a:lstStyle/>
          <a:p>
            <a:pPr>
              <a:spcBef>
                <a:spcPts val="1200"/>
              </a:spcBef>
            </a:pPr>
            <a:r>
              <a:rPr lang="en-US" b="1" dirty="0">
                <a:solidFill>
                  <a:srgbClr val="376092"/>
                </a:solidFill>
              </a:rPr>
              <a:t>Solution</a:t>
            </a:r>
          </a:p>
        </p:txBody>
      </p:sp>
      <p:graphicFrame>
        <p:nvGraphicFramePr>
          <p:cNvPr id="8" name="Object 3"/>
          <p:cNvGraphicFramePr>
            <a:graphicFrameLocks noChangeAspect="1"/>
          </p:cNvGraphicFramePr>
          <p:nvPr>
            <p:extLst>
              <p:ext uri="{D42A27DB-BD31-4B8C-83A1-F6EECF244321}">
                <p14:modId xmlns:p14="http://schemas.microsoft.com/office/powerpoint/2010/main" val="309513847"/>
              </p:ext>
            </p:extLst>
          </p:nvPr>
        </p:nvGraphicFramePr>
        <p:xfrm>
          <a:off x="304800" y="1782763"/>
          <a:ext cx="8534400" cy="2128837"/>
        </p:xfrm>
        <a:graphic>
          <a:graphicData uri="http://schemas.openxmlformats.org/presentationml/2006/ole">
            <mc:AlternateContent xmlns:mc="http://schemas.openxmlformats.org/markup-compatibility/2006">
              <mc:Choice xmlns:v="urn:schemas-microsoft-com:vml" Requires="v">
                <p:oleObj spid="_x0000_s26109" name="Equation" r:id="rId3" imgW="6565680" imgH="1638000" progId="Equation.DSMT4">
                  <p:embed/>
                </p:oleObj>
              </mc:Choice>
              <mc:Fallback>
                <p:oleObj name="Equation" r:id="rId3" imgW="6565680" imgH="1638000" progId="Equation.DSMT4">
                  <p:embed/>
                  <p:pic>
                    <p:nvPicPr>
                      <p:cNvPr id="0" name=""/>
                      <p:cNvPicPr/>
                      <p:nvPr/>
                    </p:nvPicPr>
                    <p:blipFill>
                      <a:blip r:embed="rId4"/>
                      <a:stretch>
                        <a:fillRect/>
                      </a:stretch>
                    </p:blipFill>
                    <p:spPr>
                      <a:xfrm>
                        <a:off x="304800" y="1782763"/>
                        <a:ext cx="8534400" cy="2128837"/>
                      </a:xfrm>
                      <a:prstGeom prst="rect">
                        <a:avLst/>
                      </a:prstGeom>
                    </p:spPr>
                  </p:pic>
                </p:oleObj>
              </mc:Fallback>
            </mc:AlternateContent>
          </a:graphicData>
        </a:graphic>
      </p:graphicFrame>
      <p:sp>
        <p:nvSpPr>
          <p:cNvPr id="3" name="Content Placeholder 4"/>
          <p:cNvSpPr>
            <a:spLocks noGrp="1"/>
          </p:cNvSpPr>
          <p:nvPr>
            <p:ph idx="10"/>
          </p:nvPr>
        </p:nvSpPr>
        <p:spPr>
          <a:xfrm>
            <a:off x="228600" y="4419600"/>
            <a:ext cx="8686800" cy="990600"/>
          </a:xfrm>
        </p:spPr>
        <p:txBody>
          <a:bodyPr/>
          <a:lstStyle/>
          <a:p>
            <a:r>
              <a:rPr lang="en-US" dirty="0"/>
              <a:t>The experimental van’t Hoff factor for </a:t>
            </a:r>
            <a:r>
              <a:rPr lang="en-US" i="0" dirty="0"/>
              <a:t>KI</a:t>
            </a:r>
            <a:r>
              <a:rPr lang="en-US" dirty="0"/>
              <a:t> at this concentration is 1.90.</a:t>
            </a:r>
          </a:p>
        </p:txBody>
      </p:sp>
    </p:spTree>
    <p:extLst>
      <p:ext uri="{BB962C8B-B14F-4D97-AF65-F5344CB8AC3E}">
        <p14:creationId xmlns:p14="http://schemas.microsoft.com/office/powerpoint/2010/main" val="1338923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13.6	</a:t>
            </a:r>
            <a:r>
              <a:rPr lang="en-US" sz="3200" dirty="0">
                <a:solidFill>
                  <a:srgbClr val="B60000"/>
                </a:solidFill>
              </a:rPr>
              <a:t>Calculations Using Colligative Properties</a:t>
            </a:r>
            <a:r>
              <a:rPr lang="en-US" sz="1200" dirty="0">
                <a:solidFill>
                  <a:srgbClr val="B60000"/>
                </a:solidFill>
              </a:rPr>
              <a:t> 2</a:t>
            </a:r>
            <a:endParaRPr lang="en-US" sz="1200" dirty="0"/>
          </a:p>
        </p:txBody>
      </p:sp>
      <p:sp>
        <p:nvSpPr>
          <p:cNvPr id="3" name="Content Placeholder 2"/>
          <p:cNvSpPr>
            <a:spLocks noGrp="1"/>
          </p:cNvSpPr>
          <p:nvPr>
            <p:ph idx="1"/>
          </p:nvPr>
        </p:nvSpPr>
        <p:spPr>
          <a:xfrm>
            <a:off x="228600" y="1143000"/>
            <a:ext cx="8686800" cy="5181600"/>
          </a:xfrm>
        </p:spPr>
        <p:txBody>
          <a:bodyPr/>
          <a:lstStyle/>
          <a:p>
            <a:r>
              <a:rPr lang="en-US" dirty="0">
                <a:solidFill>
                  <a:srgbClr val="376092"/>
                </a:solidFill>
              </a:rPr>
              <a:t>Calculations Using Colligative Properties</a:t>
            </a:r>
          </a:p>
          <a:p>
            <a:r>
              <a:rPr lang="en-US" dirty="0">
                <a:solidFill>
                  <a:prstClr val="black"/>
                </a:solidFill>
              </a:rPr>
              <a:t>From the experimentally determined freezing-point depression or osmotic pressure, we can calculate the solution’s molality or molarity, respectively. </a:t>
            </a:r>
          </a:p>
          <a:p>
            <a:pPr>
              <a:spcBef>
                <a:spcPts val="1800"/>
              </a:spcBef>
            </a:pPr>
            <a:r>
              <a:rPr lang="en-US" dirty="0">
                <a:solidFill>
                  <a:prstClr val="black"/>
                </a:solidFill>
              </a:rPr>
              <a:t>Knowing the mass of dissolved solute, we can readily determine its molar mass.</a:t>
            </a:r>
          </a:p>
        </p:txBody>
      </p:sp>
    </p:spTree>
    <p:extLst>
      <p:ext uri="{BB962C8B-B14F-4D97-AF65-F5344CB8AC3E}">
        <p14:creationId xmlns:p14="http://schemas.microsoft.com/office/powerpoint/2010/main" val="4278937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13.9		Setup</a:t>
            </a:r>
            <a:endParaRPr lang="en-US" sz="1200" dirty="0"/>
          </a:p>
        </p:txBody>
      </p:sp>
      <p:sp>
        <p:nvSpPr>
          <p:cNvPr id="4" name="Content Placeholder 2"/>
          <p:cNvSpPr>
            <a:spLocks noGrp="1"/>
          </p:cNvSpPr>
          <p:nvPr>
            <p:ph idx="1"/>
          </p:nvPr>
        </p:nvSpPr>
        <p:spPr>
          <a:xfrm>
            <a:off x="228600" y="1066800"/>
            <a:ext cx="8686800" cy="5334000"/>
          </a:xfrm>
        </p:spPr>
        <p:txBody>
          <a:bodyPr/>
          <a:lstStyle/>
          <a:p>
            <a:r>
              <a:rPr lang="en-US" sz="2400" dirty="0"/>
              <a:t>Quinine was the first drug widely used to treat malaria, and it remains the treatment of choice for severe cases.</a:t>
            </a:r>
          </a:p>
          <a:p>
            <a:pPr>
              <a:spcBef>
                <a:spcPts val="1800"/>
              </a:spcBef>
            </a:pPr>
            <a:r>
              <a:rPr lang="en-US" sz="2400" dirty="0"/>
              <a:t>A solution prepared by dissolving 10.0 g of quinine in 50.0 mL of ethanol has a freezing point 1.55 degrees C below that of pure ethanol.</a:t>
            </a:r>
          </a:p>
          <a:p>
            <a:pPr>
              <a:spcBef>
                <a:spcPts val="1800"/>
              </a:spcBef>
            </a:pPr>
            <a:r>
              <a:rPr lang="en-US" sz="2400" dirty="0"/>
              <a:t>Determine the molar mass of quinine. (The density of ethanol is 0.789 g/mL.) Assume that quinine is a nonelectrolyte.</a:t>
            </a:r>
          </a:p>
          <a:p>
            <a:pPr>
              <a:spcBef>
                <a:spcPts val="1800"/>
              </a:spcBef>
            </a:pPr>
            <a:r>
              <a:rPr lang="en-US" sz="2400" b="1" dirty="0">
                <a:solidFill>
                  <a:srgbClr val="43638E"/>
                </a:solidFill>
              </a:rPr>
              <a:t>Setup</a:t>
            </a:r>
          </a:p>
          <a:p>
            <a:pPr>
              <a:tabLst>
                <a:tab pos="6119813" algn="l"/>
                <a:tab pos="6858000" algn="l"/>
              </a:tabLst>
            </a:pPr>
            <a:r>
              <a:rPr lang="en-US" sz="2400" dirty="0"/>
              <a:t>m</a:t>
            </a:r>
            <a:r>
              <a:rPr lang="en-US" sz="2400" i="0" dirty="0">
                <a:latin typeface="+mj-lt"/>
              </a:rPr>
              <a:t>ass of ethanol = 50.0 mL </a:t>
            </a:r>
            <a:r>
              <a:rPr lang="en-US" sz="2400" i="0" dirty="0">
                <a:latin typeface="+mj-lt"/>
                <a:ea typeface="Cambria Math" panose="02040503050406030204" pitchFamily="18" charset="0"/>
              </a:rPr>
              <a:t>× 0.789 g/mL = 39.   </a:t>
            </a:r>
            <a:r>
              <a:rPr lang="en-US" sz="2400" dirty="0"/>
              <a:t>or</a:t>
            </a:r>
          </a:p>
          <a:p>
            <a:pPr>
              <a:tabLst>
                <a:tab pos="6119813" algn="l"/>
                <a:tab pos="6858000" algn="l"/>
              </a:tabLst>
            </a:pPr>
            <a:r>
              <a:rPr lang="en-US" sz="2400" i="0" dirty="0">
                <a:latin typeface="+mj-lt"/>
              </a:rPr>
              <a:t>3.95 </a:t>
            </a:r>
            <a:r>
              <a:rPr lang="en-US" sz="2400" i="0" dirty="0">
                <a:latin typeface="+mj-lt"/>
                <a:ea typeface="Cambria Math" panose="02040503050406030204" pitchFamily="18" charset="0"/>
              </a:rPr>
              <a:t>× 10</a:t>
            </a:r>
            <a:r>
              <a:rPr lang="en-US" sz="2400" i="0" baseline="30000" dirty="0">
                <a:latin typeface="Arial" panose="020B0604020202020204" pitchFamily="34" charset="0"/>
                <a:ea typeface="Cambria Math" panose="02040503050406030204" pitchFamily="18" charset="0"/>
              </a:rPr>
              <a:t>−</a:t>
            </a:r>
            <a:r>
              <a:rPr lang="en-US" sz="2400" i="0" baseline="30000" dirty="0">
                <a:latin typeface="+mj-lt"/>
                <a:ea typeface="Cambria Math" panose="02040503050406030204" pitchFamily="18" charset="0"/>
              </a:rPr>
              <a:t>2</a:t>
            </a:r>
            <a:r>
              <a:rPr lang="en-US" sz="2400" i="0" dirty="0">
                <a:latin typeface="+mj-lt"/>
                <a:ea typeface="Cambria Math" panose="02040503050406030204" pitchFamily="18" charset="0"/>
              </a:rPr>
              <a:t> kg</a:t>
            </a:r>
            <a:endParaRPr lang="en-US" sz="2400" dirty="0"/>
          </a:p>
        </p:txBody>
      </p:sp>
    </p:spTree>
    <p:extLst>
      <p:ext uri="{BB962C8B-B14F-4D97-AF65-F5344CB8AC3E}">
        <p14:creationId xmlns:p14="http://schemas.microsoft.com/office/powerpoint/2010/main" val="2396601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13.9		Solution</a:t>
            </a:r>
            <a:endParaRPr lang="en-US" sz="1200" dirty="0"/>
          </a:p>
        </p:txBody>
      </p:sp>
      <p:sp>
        <p:nvSpPr>
          <p:cNvPr id="4" name="Content Placeholder 2"/>
          <p:cNvSpPr>
            <a:spLocks noGrp="1"/>
          </p:cNvSpPr>
          <p:nvPr>
            <p:ph idx="1"/>
          </p:nvPr>
        </p:nvSpPr>
        <p:spPr>
          <a:xfrm>
            <a:off x="228600" y="1066800"/>
            <a:ext cx="8686800" cy="609600"/>
          </a:xfrm>
        </p:spPr>
        <p:txBody>
          <a:bodyPr/>
          <a:lstStyle/>
          <a:p>
            <a:pPr>
              <a:spcBef>
                <a:spcPts val="1200"/>
              </a:spcBef>
            </a:pPr>
            <a:r>
              <a:rPr lang="en-US" b="1" dirty="0">
                <a:solidFill>
                  <a:srgbClr val="376092"/>
                </a:solidFill>
              </a:rPr>
              <a:t>Solution</a:t>
            </a:r>
          </a:p>
        </p:txBody>
      </p:sp>
      <p:graphicFrame>
        <p:nvGraphicFramePr>
          <p:cNvPr id="8" name="Object 3"/>
          <p:cNvGraphicFramePr>
            <a:graphicFrameLocks noChangeAspect="1"/>
          </p:cNvGraphicFramePr>
          <p:nvPr>
            <p:extLst>
              <p:ext uri="{D42A27DB-BD31-4B8C-83A1-F6EECF244321}">
                <p14:modId xmlns:p14="http://schemas.microsoft.com/office/powerpoint/2010/main" val="3461699980"/>
              </p:ext>
            </p:extLst>
          </p:nvPr>
        </p:nvGraphicFramePr>
        <p:xfrm>
          <a:off x="469900" y="2146300"/>
          <a:ext cx="8204200" cy="2603500"/>
        </p:xfrm>
        <a:graphic>
          <a:graphicData uri="http://schemas.openxmlformats.org/presentationml/2006/ole">
            <mc:AlternateContent xmlns:mc="http://schemas.openxmlformats.org/markup-compatibility/2006">
              <mc:Choice xmlns:v="urn:schemas-microsoft-com:vml" Requires="v">
                <p:oleObj spid="_x0000_s50297" name="Equation" r:id="rId3" imgW="8204040" imgH="2603160" progId="Equation.DSMT4">
                  <p:embed/>
                </p:oleObj>
              </mc:Choice>
              <mc:Fallback>
                <p:oleObj name="Equation" r:id="rId3" imgW="8204040" imgH="2603160" progId="Equation.DSMT4">
                  <p:embed/>
                  <p:pic>
                    <p:nvPicPr>
                      <p:cNvPr id="8" name="Object 2"/>
                      <p:cNvPicPr/>
                      <p:nvPr/>
                    </p:nvPicPr>
                    <p:blipFill>
                      <a:blip r:embed="rId4"/>
                      <a:stretch>
                        <a:fillRect/>
                      </a:stretch>
                    </p:blipFill>
                    <p:spPr>
                      <a:xfrm>
                        <a:off x="469900" y="2146300"/>
                        <a:ext cx="8204200" cy="2603500"/>
                      </a:xfrm>
                      <a:prstGeom prst="rect">
                        <a:avLst/>
                      </a:prstGeom>
                    </p:spPr>
                  </p:pic>
                </p:oleObj>
              </mc:Fallback>
            </mc:AlternateContent>
          </a:graphicData>
        </a:graphic>
      </p:graphicFrame>
    </p:spTree>
    <p:extLst>
      <p:ext uri="{BB962C8B-B14F-4D97-AF65-F5344CB8AC3E}">
        <p14:creationId xmlns:p14="http://schemas.microsoft.com/office/powerpoint/2010/main" val="4120960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13.10      Setup</a:t>
            </a:r>
            <a:endParaRPr lang="en-US" sz="1200" dirty="0"/>
          </a:p>
        </p:txBody>
      </p:sp>
      <p:sp>
        <p:nvSpPr>
          <p:cNvPr id="4" name="Content Placeholder 2"/>
          <p:cNvSpPr>
            <a:spLocks noGrp="1"/>
          </p:cNvSpPr>
          <p:nvPr>
            <p:ph idx="1"/>
          </p:nvPr>
        </p:nvSpPr>
        <p:spPr>
          <a:xfrm>
            <a:off x="228600" y="1066800"/>
            <a:ext cx="8686800" cy="5334000"/>
          </a:xfrm>
        </p:spPr>
        <p:txBody>
          <a:bodyPr/>
          <a:lstStyle/>
          <a:p>
            <a:r>
              <a:rPr lang="en-US" dirty="0"/>
              <a:t>A solution is prepared by dissolving 50.0 g of hemoglobin (</a:t>
            </a:r>
            <a:r>
              <a:rPr lang="en-US" dirty="0" err="1"/>
              <a:t>Hb</a:t>
            </a:r>
            <a:r>
              <a:rPr lang="en-US" dirty="0"/>
              <a:t>) in enough water to make 1.00 L of solution. The osmotic pressure of the solution is measured and found to be 14.3 mmHg at 25 degrees C.</a:t>
            </a:r>
          </a:p>
          <a:p>
            <a:pPr>
              <a:spcBef>
                <a:spcPts val="1800"/>
              </a:spcBef>
            </a:pPr>
            <a:r>
              <a:rPr lang="en-US" dirty="0"/>
              <a:t>Calculate the molar mass of hemoglobin. (Assume that there is no change in volume when the hemoglobin is added to the water.)</a:t>
            </a:r>
          </a:p>
          <a:p>
            <a:pPr>
              <a:spcBef>
                <a:spcPts val="1800"/>
              </a:spcBef>
            </a:pPr>
            <a:r>
              <a:rPr lang="en-US" b="1" dirty="0">
                <a:solidFill>
                  <a:srgbClr val="43638E"/>
                </a:solidFill>
              </a:rPr>
              <a:t>Setup</a:t>
            </a:r>
          </a:p>
          <a:p>
            <a:r>
              <a:rPr lang="en-US" i="1" dirty="0"/>
              <a:t>R =</a:t>
            </a:r>
            <a:r>
              <a:rPr lang="en-US" dirty="0"/>
              <a:t> 0.08206 L · </a:t>
            </a:r>
            <a:r>
              <a:rPr lang="en-US" dirty="0" err="1"/>
              <a:t>atm</a:t>
            </a:r>
            <a:r>
              <a:rPr lang="en-US" dirty="0"/>
              <a:t>/K · </a:t>
            </a:r>
            <a:r>
              <a:rPr lang="en-US" dirty="0" err="1"/>
              <a:t>mol</a:t>
            </a:r>
            <a:r>
              <a:rPr lang="en-US" dirty="0"/>
              <a:t>, </a:t>
            </a:r>
            <a:r>
              <a:rPr lang="en-US" i="1" dirty="0"/>
              <a:t>T </a:t>
            </a:r>
            <a:r>
              <a:rPr lang="en-US" dirty="0"/>
              <a:t>= 298 K, and </a:t>
            </a:r>
          </a:p>
          <a:p>
            <a:r>
              <a:rPr lang="en-US" i="1" dirty="0">
                <a:sym typeface="Symbol"/>
              </a:rPr>
              <a:t></a:t>
            </a:r>
            <a:r>
              <a:rPr lang="en-US" i="1" dirty="0"/>
              <a:t> </a:t>
            </a:r>
            <a:r>
              <a:rPr lang="en-US" dirty="0"/>
              <a:t>= 14.3 mmHg/(760 mmHg/</a:t>
            </a:r>
            <a:r>
              <a:rPr lang="en-US" dirty="0" err="1"/>
              <a:t>atm</a:t>
            </a:r>
            <a:r>
              <a:rPr lang="en-US" dirty="0"/>
              <a:t>) = 1.88 × 10</a:t>
            </a:r>
            <a:r>
              <a:rPr lang="en-US" baseline="30000" dirty="0"/>
              <a:t>–2</a:t>
            </a:r>
            <a:r>
              <a:rPr lang="en-US" dirty="0"/>
              <a:t> atm.</a:t>
            </a:r>
          </a:p>
        </p:txBody>
      </p:sp>
    </p:spTree>
    <p:extLst>
      <p:ext uri="{BB962C8B-B14F-4D97-AF65-F5344CB8AC3E}">
        <p14:creationId xmlns:p14="http://schemas.microsoft.com/office/powerpoint/2010/main" val="2553384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a:t>
            </a:r>
            <a:r>
              <a:rPr lang="en-US" dirty="0">
                <a:solidFill>
                  <a:schemeClr val="bg1"/>
                </a:solidFill>
              </a:rPr>
              <a:t>13.10</a:t>
            </a:r>
            <a:r>
              <a:rPr lang="en-US" spc="5000" dirty="0">
                <a:solidFill>
                  <a:schemeClr val="bg1"/>
                </a:solidFill>
              </a:rPr>
              <a:t>		</a:t>
            </a:r>
            <a:r>
              <a:rPr lang="en-US" dirty="0">
                <a:solidFill>
                  <a:schemeClr val="bg1"/>
                </a:solidFill>
              </a:rPr>
              <a:t>Solution</a:t>
            </a:r>
            <a:endParaRPr lang="en-US" sz="1200" dirty="0"/>
          </a:p>
        </p:txBody>
      </p:sp>
      <p:sp>
        <p:nvSpPr>
          <p:cNvPr id="4" name="Content Placeholder 2"/>
          <p:cNvSpPr>
            <a:spLocks noGrp="1"/>
          </p:cNvSpPr>
          <p:nvPr>
            <p:ph idx="1"/>
          </p:nvPr>
        </p:nvSpPr>
        <p:spPr>
          <a:xfrm>
            <a:off x="228600" y="1066800"/>
            <a:ext cx="8686800" cy="609600"/>
          </a:xfrm>
        </p:spPr>
        <p:txBody>
          <a:bodyPr/>
          <a:lstStyle/>
          <a:p>
            <a:pPr>
              <a:spcBef>
                <a:spcPts val="1200"/>
              </a:spcBef>
            </a:pPr>
            <a:r>
              <a:rPr lang="en-US" b="1" dirty="0">
                <a:solidFill>
                  <a:srgbClr val="376092"/>
                </a:solidFill>
              </a:rPr>
              <a:t>Solution</a:t>
            </a:r>
          </a:p>
        </p:txBody>
      </p:sp>
      <p:graphicFrame>
        <p:nvGraphicFramePr>
          <p:cNvPr id="5" name="Object 3"/>
          <p:cNvGraphicFramePr>
            <a:graphicFrameLocks noChangeAspect="1"/>
          </p:cNvGraphicFramePr>
          <p:nvPr>
            <p:extLst>
              <p:ext uri="{D42A27DB-BD31-4B8C-83A1-F6EECF244321}">
                <p14:modId xmlns:p14="http://schemas.microsoft.com/office/powerpoint/2010/main" val="119447911"/>
              </p:ext>
            </p:extLst>
          </p:nvPr>
        </p:nvGraphicFramePr>
        <p:xfrm>
          <a:off x="641350" y="1770063"/>
          <a:ext cx="7861300" cy="1663700"/>
        </p:xfrm>
        <a:graphic>
          <a:graphicData uri="http://schemas.openxmlformats.org/presentationml/2006/ole">
            <mc:AlternateContent xmlns:mc="http://schemas.openxmlformats.org/markup-compatibility/2006">
              <mc:Choice xmlns:v="urn:schemas-microsoft-com:vml" Requires="v">
                <p:oleObj spid="_x0000_s51310" name="Equation" r:id="rId3" imgW="7860960" imgH="1663560" progId="Equation.DSMT4">
                  <p:embed/>
                </p:oleObj>
              </mc:Choice>
              <mc:Fallback>
                <p:oleObj name="Equation" r:id="rId3" imgW="7860960" imgH="1663560" progId="Equation.DSMT4">
                  <p:embed/>
                  <p:pic>
                    <p:nvPicPr>
                      <p:cNvPr id="8" name="Object 2"/>
                      <p:cNvPicPr/>
                      <p:nvPr/>
                    </p:nvPicPr>
                    <p:blipFill>
                      <a:blip r:embed="rId4"/>
                      <a:stretch>
                        <a:fillRect/>
                      </a:stretch>
                    </p:blipFill>
                    <p:spPr>
                      <a:xfrm>
                        <a:off x="641350" y="1770063"/>
                        <a:ext cx="7861300" cy="1663700"/>
                      </a:xfrm>
                      <a:prstGeom prst="rect">
                        <a:avLst/>
                      </a:prstGeom>
                    </p:spPr>
                  </p:pic>
                </p:oleObj>
              </mc:Fallback>
            </mc:AlternateContent>
          </a:graphicData>
        </a:graphic>
      </p:graphicFrame>
    </p:spTree>
    <p:extLst>
      <p:ext uri="{BB962C8B-B14F-4D97-AF65-F5344CB8AC3E}">
        <p14:creationId xmlns:p14="http://schemas.microsoft.com/office/powerpoint/2010/main" val="210309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13.2	</a:t>
            </a:r>
            <a:r>
              <a:rPr lang="en-US" dirty="0">
                <a:solidFill>
                  <a:srgbClr val="B60000"/>
                </a:solidFill>
              </a:rPr>
              <a:t>The Solution Process</a:t>
            </a:r>
            <a:r>
              <a:rPr lang="en-US" sz="1200" dirty="0">
                <a:solidFill>
                  <a:srgbClr val="B60000"/>
                </a:solidFill>
              </a:rPr>
              <a:t> 6</a:t>
            </a:r>
            <a:endParaRPr lang="en-IN" dirty="0"/>
          </a:p>
        </p:txBody>
      </p:sp>
      <p:sp>
        <p:nvSpPr>
          <p:cNvPr id="3" name="Content Placeholder 2"/>
          <p:cNvSpPr>
            <a:spLocks noGrp="1"/>
          </p:cNvSpPr>
          <p:nvPr>
            <p:ph idx="1"/>
          </p:nvPr>
        </p:nvSpPr>
        <p:spPr/>
        <p:txBody>
          <a:bodyPr/>
          <a:lstStyle/>
          <a:p>
            <a:r>
              <a:rPr lang="en-US" dirty="0">
                <a:solidFill>
                  <a:srgbClr val="376092"/>
                </a:solidFill>
              </a:rPr>
              <a:t>Intermolecular Forces and Solubility</a:t>
            </a:r>
            <a:endParaRPr lang="en-IN" dirty="0">
              <a:solidFill>
                <a:srgbClr val="376092"/>
              </a:solidFill>
            </a:endParaRPr>
          </a:p>
          <a:p>
            <a:r>
              <a:rPr lang="en-US" dirty="0"/>
              <a:t>The saying “like dissolves like” is useful in predicting the solubility of a substance in a given solvent.</a:t>
            </a:r>
          </a:p>
          <a:p>
            <a:pPr>
              <a:spcBef>
                <a:spcPts val="3000"/>
              </a:spcBef>
            </a:pPr>
            <a:r>
              <a:rPr lang="en-US" dirty="0"/>
              <a:t>What this expression means is that two substances with intermolecular forces of similar type and magnitude are likely to be soluble in each other since their mixing is probably </a:t>
            </a:r>
            <a:r>
              <a:rPr lang="en-US" i="1" dirty="0"/>
              <a:t>not</a:t>
            </a:r>
            <a:r>
              <a:rPr lang="en-US" dirty="0"/>
              <a:t> </a:t>
            </a:r>
            <a:r>
              <a:rPr lang="en-US" i="1" dirty="0"/>
              <a:t>endothermic</a:t>
            </a:r>
            <a:r>
              <a:rPr lang="en-US" dirty="0"/>
              <a:t>.</a:t>
            </a:r>
          </a:p>
        </p:txBody>
      </p:sp>
    </p:spTree>
    <p:extLst>
      <p:ext uri="{BB962C8B-B14F-4D97-AF65-F5344CB8AC3E}">
        <p14:creationId xmlns:p14="http://schemas.microsoft.com/office/powerpoint/2010/main" val="304531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13.2	</a:t>
            </a:r>
            <a:r>
              <a:rPr lang="en-US" dirty="0">
                <a:solidFill>
                  <a:srgbClr val="B60000"/>
                </a:solidFill>
              </a:rPr>
              <a:t>The Solution Process</a:t>
            </a:r>
            <a:r>
              <a:rPr lang="en-US" sz="1200" dirty="0">
                <a:solidFill>
                  <a:srgbClr val="B60000"/>
                </a:solidFill>
              </a:rPr>
              <a:t> 7</a:t>
            </a:r>
            <a:endParaRPr lang="en-IN" dirty="0"/>
          </a:p>
        </p:txBody>
      </p:sp>
      <p:sp>
        <p:nvSpPr>
          <p:cNvPr id="3" name="Content Placeholder 2"/>
          <p:cNvSpPr>
            <a:spLocks noGrp="1"/>
          </p:cNvSpPr>
          <p:nvPr>
            <p:ph idx="1"/>
          </p:nvPr>
        </p:nvSpPr>
        <p:spPr/>
        <p:txBody>
          <a:bodyPr/>
          <a:lstStyle/>
          <a:p>
            <a:r>
              <a:rPr lang="en-US" dirty="0">
                <a:solidFill>
                  <a:srgbClr val="376092"/>
                </a:solidFill>
              </a:rPr>
              <a:t>Intermolecular Forces and Solubility</a:t>
            </a:r>
            <a:endParaRPr lang="en-IN" dirty="0">
              <a:solidFill>
                <a:srgbClr val="376092"/>
              </a:solidFill>
            </a:endParaRPr>
          </a:p>
          <a:p>
            <a:r>
              <a:rPr lang="en-US" dirty="0"/>
              <a:t>For example, both carbon tetrachloride </a:t>
            </a:r>
            <a:r>
              <a:rPr lang="en-US" i="0" dirty="0">
                <a:latin typeface="+mj-lt"/>
              </a:rPr>
              <a:t>(CCl</a:t>
            </a:r>
            <a:r>
              <a:rPr lang="en-US" i="0" baseline="-25000" dirty="0">
                <a:latin typeface="+mj-lt"/>
              </a:rPr>
              <a:t>4</a:t>
            </a:r>
            <a:r>
              <a:rPr lang="en-US" i="0" dirty="0">
                <a:latin typeface="+mj-lt"/>
              </a:rPr>
              <a:t>)</a:t>
            </a:r>
            <a:r>
              <a:rPr lang="en-US" dirty="0"/>
              <a:t> and benzene </a:t>
            </a:r>
            <a:r>
              <a:rPr lang="en-US" i="0" dirty="0">
                <a:latin typeface="+mj-lt"/>
              </a:rPr>
              <a:t>(C</a:t>
            </a:r>
            <a:r>
              <a:rPr lang="en-US" i="0" baseline="-25000" dirty="0">
                <a:latin typeface="+mj-lt"/>
              </a:rPr>
              <a:t>6</a:t>
            </a:r>
            <a:r>
              <a:rPr lang="en-US" i="0" dirty="0">
                <a:latin typeface="+mj-lt"/>
              </a:rPr>
              <a:t>H</a:t>
            </a:r>
            <a:r>
              <a:rPr lang="en-US" i="0" baseline="-25000" dirty="0">
                <a:latin typeface="+mj-lt"/>
              </a:rPr>
              <a:t>6</a:t>
            </a:r>
            <a:r>
              <a:rPr lang="en-US" i="0" dirty="0">
                <a:latin typeface="+mj-lt"/>
              </a:rPr>
              <a:t>)</a:t>
            </a:r>
            <a:r>
              <a:rPr lang="en-US" dirty="0"/>
              <a:t> are nonpolar liquids.</a:t>
            </a:r>
          </a:p>
          <a:p>
            <a:pPr>
              <a:spcBef>
                <a:spcPts val="1800"/>
              </a:spcBef>
            </a:pPr>
            <a:r>
              <a:rPr lang="en-US" dirty="0"/>
              <a:t>When these two liquids are mixed, they readily dissolve in each other, because the attraction between </a:t>
            </a:r>
            <a:r>
              <a:rPr lang="en-US" i="0" dirty="0">
                <a:latin typeface="+mj-lt"/>
              </a:rPr>
              <a:t>CCl</a:t>
            </a:r>
            <a:r>
              <a:rPr lang="en-US" i="0" baseline="-25000" dirty="0">
                <a:latin typeface="+mj-lt"/>
              </a:rPr>
              <a:t>4</a:t>
            </a:r>
            <a:r>
              <a:rPr lang="en-US" dirty="0"/>
              <a:t> and </a:t>
            </a:r>
            <a:r>
              <a:rPr lang="en-US" i="0" dirty="0">
                <a:latin typeface="+mj-lt"/>
              </a:rPr>
              <a:t>C</a:t>
            </a:r>
            <a:r>
              <a:rPr lang="en-US" i="0" baseline="-25000" dirty="0">
                <a:latin typeface="+mj-lt"/>
              </a:rPr>
              <a:t>6</a:t>
            </a:r>
            <a:r>
              <a:rPr lang="en-US" i="0" dirty="0">
                <a:latin typeface="+mj-lt"/>
              </a:rPr>
              <a:t>H</a:t>
            </a:r>
            <a:r>
              <a:rPr lang="en-US" i="0" baseline="-25000" dirty="0">
                <a:latin typeface="+mj-lt"/>
              </a:rPr>
              <a:t>6</a:t>
            </a:r>
            <a:r>
              <a:rPr lang="en-US" dirty="0"/>
              <a:t> molecules is comparable in magnitude to the forces between molecules in pure </a:t>
            </a:r>
            <a:r>
              <a:rPr lang="en-US" i="0" dirty="0">
                <a:latin typeface="+mj-lt"/>
              </a:rPr>
              <a:t>CCl</a:t>
            </a:r>
            <a:r>
              <a:rPr lang="en-US" i="0" baseline="-25000" dirty="0">
                <a:latin typeface="+mj-lt"/>
              </a:rPr>
              <a:t>4</a:t>
            </a:r>
            <a:r>
              <a:rPr lang="en-US" dirty="0"/>
              <a:t> and those between molecules in pure </a:t>
            </a:r>
            <a:r>
              <a:rPr lang="en-US" i="0" dirty="0">
                <a:latin typeface="+mj-lt"/>
              </a:rPr>
              <a:t>C</a:t>
            </a:r>
            <a:r>
              <a:rPr lang="en-US" i="0" baseline="-25000" dirty="0">
                <a:latin typeface="+mj-lt"/>
              </a:rPr>
              <a:t>6</a:t>
            </a:r>
            <a:r>
              <a:rPr lang="en-US" i="0" dirty="0">
                <a:latin typeface="+mj-lt"/>
              </a:rPr>
              <a:t>H</a:t>
            </a:r>
            <a:r>
              <a:rPr lang="en-US" i="0" baseline="-25000" dirty="0">
                <a:latin typeface="+mj-lt"/>
              </a:rPr>
              <a:t>6</a:t>
            </a:r>
            <a:r>
              <a:rPr lang="en-US" dirty="0"/>
              <a:t>.</a:t>
            </a:r>
          </a:p>
          <a:p>
            <a:pPr>
              <a:spcBef>
                <a:spcPts val="1800"/>
              </a:spcBef>
            </a:pPr>
            <a:r>
              <a:rPr lang="en-US" dirty="0"/>
              <a:t>Two liquids are said to be </a:t>
            </a:r>
            <a:r>
              <a:rPr lang="en-US" b="1" i="1" dirty="0"/>
              <a:t>miscible </a:t>
            </a:r>
            <a:r>
              <a:rPr lang="en-US" dirty="0"/>
              <a:t>if they are completely soluble in each other in all proportions.</a:t>
            </a:r>
            <a:endParaRPr lang="en-US" dirty="0">
              <a:solidFill>
                <a:prstClr val="black"/>
              </a:solidFill>
            </a:endParaRPr>
          </a:p>
        </p:txBody>
      </p:sp>
    </p:spTree>
    <p:extLst>
      <p:ext uri="{BB962C8B-B14F-4D97-AF65-F5344CB8AC3E}">
        <p14:creationId xmlns:p14="http://schemas.microsoft.com/office/powerpoint/2010/main" val="162043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kern="0" dirty="0"/>
              <a:t>SAMPLE PROBLEM</a:t>
            </a:r>
            <a:r>
              <a:rPr lang="en-US" sz="2400" kern="0" dirty="0"/>
              <a:t>      </a:t>
            </a:r>
            <a:r>
              <a:rPr lang="en-US" dirty="0">
                <a:solidFill>
                  <a:schemeClr val="bg1"/>
                </a:solidFill>
              </a:rPr>
              <a:t>13.1</a:t>
            </a:r>
            <a:endParaRPr lang="en-US" dirty="0"/>
          </a:p>
        </p:txBody>
      </p:sp>
      <p:sp>
        <p:nvSpPr>
          <p:cNvPr id="5" name="Content Placeholder 2"/>
          <p:cNvSpPr>
            <a:spLocks noGrp="1"/>
          </p:cNvSpPr>
          <p:nvPr>
            <p:ph idx="1"/>
          </p:nvPr>
        </p:nvSpPr>
        <p:spPr/>
        <p:txBody>
          <a:bodyPr/>
          <a:lstStyle/>
          <a:p>
            <a:r>
              <a:rPr lang="en-US" dirty="0"/>
              <a:t>Determine for each solute whether the solubility will be greater in water, which is polar, or in benzene </a:t>
            </a:r>
            <a:r>
              <a:rPr lang="en-US" i="0" dirty="0">
                <a:latin typeface="+mj-lt"/>
              </a:rPr>
              <a:t>(C</a:t>
            </a:r>
            <a:r>
              <a:rPr lang="en-US" i="0" baseline="-25000" dirty="0">
                <a:latin typeface="+mj-lt"/>
              </a:rPr>
              <a:t>6</a:t>
            </a:r>
            <a:r>
              <a:rPr lang="en-US" i="0" dirty="0">
                <a:latin typeface="+mj-lt"/>
              </a:rPr>
              <a:t>H</a:t>
            </a:r>
            <a:r>
              <a:rPr lang="en-US" i="0" baseline="-25000" dirty="0">
                <a:latin typeface="+mj-lt"/>
              </a:rPr>
              <a:t>6</a:t>
            </a:r>
            <a:r>
              <a:rPr lang="en-US" i="0" dirty="0">
                <a:latin typeface="+mj-lt"/>
              </a:rPr>
              <a:t>)</a:t>
            </a:r>
            <a:r>
              <a:rPr lang="en-US" dirty="0"/>
              <a:t>, which is nonpolar:</a:t>
            </a:r>
          </a:p>
          <a:p>
            <a:pPr marL="514350" indent="-514350">
              <a:spcBef>
                <a:spcPts val="0"/>
              </a:spcBef>
              <a:buAutoNum type="alphaLcParenBoth"/>
            </a:pPr>
            <a:r>
              <a:rPr lang="en-US" dirty="0"/>
              <a:t>bromine </a:t>
            </a:r>
            <a:r>
              <a:rPr lang="en-US" i="0" dirty="0">
                <a:latin typeface="+mj-lt"/>
              </a:rPr>
              <a:t>(Br</a:t>
            </a:r>
            <a:r>
              <a:rPr lang="en-US" i="0" baseline="-25000" dirty="0">
                <a:latin typeface="+mj-lt"/>
              </a:rPr>
              <a:t>2</a:t>
            </a:r>
            <a:r>
              <a:rPr lang="en-US" i="0" dirty="0">
                <a:latin typeface="+mj-lt"/>
              </a:rPr>
              <a:t>)</a:t>
            </a:r>
            <a:endParaRPr lang="en-US" dirty="0"/>
          </a:p>
          <a:p>
            <a:pPr marL="514350" indent="-514350">
              <a:spcBef>
                <a:spcPts val="0"/>
              </a:spcBef>
              <a:buAutoNum type="alphaLcParenBoth"/>
            </a:pPr>
            <a:r>
              <a:rPr lang="en-US" dirty="0"/>
              <a:t>sodium iodide </a:t>
            </a:r>
            <a:r>
              <a:rPr lang="en-US" i="0" dirty="0">
                <a:latin typeface="+mj-lt"/>
              </a:rPr>
              <a:t>(NaI)</a:t>
            </a:r>
            <a:endParaRPr lang="en-US" dirty="0"/>
          </a:p>
          <a:p>
            <a:pPr marL="514350" indent="-514350">
              <a:spcBef>
                <a:spcPts val="0"/>
              </a:spcBef>
              <a:buAutoNum type="alphaLcParenBoth"/>
            </a:pPr>
            <a:r>
              <a:rPr lang="en-US" dirty="0"/>
              <a:t>carbon tetrachloride </a:t>
            </a:r>
            <a:r>
              <a:rPr lang="en-US" i="0" dirty="0">
                <a:latin typeface="+mj-lt"/>
              </a:rPr>
              <a:t>(CCl</a:t>
            </a:r>
            <a:r>
              <a:rPr lang="en-US" i="0" baseline="-25000" dirty="0">
                <a:latin typeface="+mj-lt"/>
              </a:rPr>
              <a:t>4</a:t>
            </a:r>
            <a:r>
              <a:rPr lang="en-US" i="0" dirty="0">
                <a:latin typeface="+mj-lt"/>
              </a:rPr>
              <a:t>)</a:t>
            </a:r>
            <a:endParaRPr lang="en-US" dirty="0"/>
          </a:p>
          <a:p>
            <a:pPr marL="514350" indent="-514350">
              <a:spcBef>
                <a:spcPts val="0"/>
              </a:spcBef>
              <a:buAutoNum type="alphaLcParenBoth"/>
            </a:pPr>
            <a:r>
              <a:rPr lang="en-US" dirty="0"/>
              <a:t>formaldehyde </a:t>
            </a:r>
            <a:r>
              <a:rPr lang="en-US" i="0" dirty="0">
                <a:latin typeface="+mj-lt"/>
              </a:rPr>
              <a:t>(CH</a:t>
            </a:r>
            <a:r>
              <a:rPr lang="en-US" i="0" baseline="-25000" dirty="0">
                <a:latin typeface="+mj-lt"/>
              </a:rPr>
              <a:t>2</a:t>
            </a:r>
            <a:r>
              <a:rPr lang="en-US" i="0" dirty="0">
                <a:latin typeface="+mj-lt"/>
              </a:rPr>
              <a:t>O)</a:t>
            </a:r>
            <a:endParaRPr lang="en-US" dirty="0"/>
          </a:p>
        </p:txBody>
      </p:sp>
    </p:spTree>
    <p:extLst>
      <p:ext uri="{BB962C8B-B14F-4D97-AF65-F5344CB8AC3E}">
        <p14:creationId xmlns:p14="http://schemas.microsoft.com/office/powerpoint/2010/main" val="161242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kern="0" dirty="0"/>
              <a:t>SAMPLE PROBLEM     </a:t>
            </a:r>
            <a:r>
              <a:rPr lang="en-US" dirty="0">
                <a:solidFill>
                  <a:schemeClr val="bg1"/>
                </a:solidFill>
              </a:rPr>
              <a:t>13.1      Setup</a:t>
            </a:r>
            <a:endParaRPr lang="en-US" sz="1200" dirty="0"/>
          </a:p>
        </p:txBody>
      </p:sp>
      <p:sp>
        <p:nvSpPr>
          <p:cNvPr id="28" name="Content Placeholder 2"/>
          <p:cNvSpPr>
            <a:spLocks noGrp="1"/>
          </p:cNvSpPr>
          <p:nvPr>
            <p:ph idx="1"/>
          </p:nvPr>
        </p:nvSpPr>
        <p:spPr>
          <a:xfrm>
            <a:off x="228600" y="1066800"/>
            <a:ext cx="8686800" cy="2057400"/>
          </a:xfrm>
        </p:spPr>
        <p:txBody>
          <a:bodyPr/>
          <a:lstStyle/>
          <a:p>
            <a:r>
              <a:rPr lang="en-US" b="1" dirty="0">
                <a:solidFill>
                  <a:srgbClr val="43638E"/>
                </a:solidFill>
              </a:rPr>
              <a:t>Setup</a:t>
            </a:r>
          </a:p>
          <a:p>
            <a:pPr marL="512064" indent="-512064"/>
            <a:r>
              <a:rPr lang="en-US" dirty="0"/>
              <a:t>(a) Bromine is a homonuclear diatomic molecule and is nonpolar.</a:t>
            </a:r>
          </a:p>
          <a:p>
            <a:pPr marL="512064" indent="-512064"/>
            <a:r>
              <a:rPr lang="en-US" dirty="0"/>
              <a:t>(b) Sodium iodide is ionic.</a:t>
            </a:r>
          </a:p>
        </p:txBody>
      </p:sp>
      <p:sp>
        <p:nvSpPr>
          <p:cNvPr id="29" name="Content Placeholder 3"/>
          <p:cNvSpPr>
            <a:spLocks noGrp="1"/>
          </p:cNvSpPr>
          <p:nvPr>
            <p:ph idx="10"/>
          </p:nvPr>
        </p:nvSpPr>
        <p:spPr>
          <a:xfrm>
            <a:off x="243840" y="3657600"/>
            <a:ext cx="746760" cy="600009"/>
          </a:xfrm>
        </p:spPr>
        <p:txBody>
          <a:bodyPr/>
          <a:lstStyle/>
          <a:p>
            <a:pPr marL="512064" indent="-512064"/>
            <a:r>
              <a:rPr lang="en-US" dirty="0"/>
              <a:t>(c)</a:t>
            </a:r>
          </a:p>
        </p:txBody>
      </p:sp>
      <p:pic>
        <p:nvPicPr>
          <p:cNvPr id="36" name="Picture 4" descr="CCl4 has a central carbon atom bonded with 4 Cl atoms."/>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235125" y="3657600"/>
            <a:ext cx="2346216" cy="20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Content Placeholder 5"/>
          <p:cNvSpPr>
            <a:spLocks noGrp="1"/>
          </p:cNvSpPr>
          <p:nvPr>
            <p:ph idx="12"/>
          </p:nvPr>
        </p:nvSpPr>
        <p:spPr>
          <a:xfrm>
            <a:off x="4419600" y="3657600"/>
            <a:ext cx="762000" cy="657027"/>
          </a:xfrm>
        </p:spPr>
        <p:txBody>
          <a:bodyPr/>
          <a:lstStyle/>
          <a:p>
            <a:pPr marL="512064" indent="-512064"/>
            <a:r>
              <a:rPr lang="en-US" dirty="0"/>
              <a:t>(d)</a:t>
            </a:r>
          </a:p>
        </p:txBody>
      </p:sp>
      <p:pic>
        <p:nvPicPr>
          <p:cNvPr id="37" name="Picture 6" descr="Formaldehyde (CH2O) is shown with partial polarity."/>
          <p:cNvPicPr>
            <a:picLocks noGrp="1" noChangeAspect="1" noChangeArrowheads="1"/>
          </p:cNvPicPr>
          <p:nvPr>
            <p:ph idx="23"/>
          </p:nvPr>
        </p:nvPicPr>
        <p:blipFill>
          <a:blip r:embed="rId3">
            <a:extLst>
              <a:ext uri="{28A0092B-C50C-407E-A947-70E740481C1C}">
                <a14:useLocalDpi xmlns:a14="http://schemas.microsoft.com/office/drawing/2010/main" val="0"/>
              </a:ext>
            </a:extLst>
          </a:blip>
          <a:srcRect/>
          <a:stretch>
            <a:fillRect/>
          </a:stretch>
        </p:blipFill>
        <p:spPr bwMode="auto">
          <a:xfrm>
            <a:off x="5696252" y="3657600"/>
            <a:ext cx="2284717" cy="20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Placeholder 7"/>
          <p:cNvSpPr>
            <a:spLocks noGrp="1"/>
          </p:cNvSpPr>
          <p:nvPr>
            <p:ph type="body" sz="quarter" idx="21"/>
          </p:nvPr>
        </p:nvSpPr>
        <p:spPr/>
        <p:txBody>
          <a:bodyPr/>
          <a:lstStyle/>
          <a:p>
            <a:pPr lvl="0" defTabSz="914400">
              <a:spcBef>
                <a:spcPts val="0"/>
              </a:spcBef>
            </a:pPr>
            <a:r>
              <a:rPr lang="en-US" dirty="0">
                <a:solidFill>
                  <a:prstClr val="white"/>
                </a:solidFill>
                <a:hlinkClick r:id="" action="ppaction://noaction"/>
              </a:rPr>
              <a:t>Access the text alternative for these images</a:t>
            </a:r>
          </a:p>
        </p:txBody>
      </p:sp>
    </p:spTree>
    <p:extLst>
      <p:ext uri="{BB962C8B-B14F-4D97-AF65-F5344CB8AC3E}">
        <p14:creationId xmlns:p14="http://schemas.microsoft.com/office/powerpoint/2010/main" val="2018633625"/>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1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4630</TotalTime>
  <Words>2087</Words>
  <Application>Microsoft Office PowerPoint</Application>
  <PresentationFormat>On-screen Show (4:3)</PresentationFormat>
  <Paragraphs>325</Paragraphs>
  <Slides>56</Slides>
  <Notes>1</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56</vt:i4>
      </vt:variant>
    </vt:vector>
  </HeadingPairs>
  <TitlesOfParts>
    <vt:vector size="75" baseType="lpstr">
      <vt:lpstr>Arial</vt:lpstr>
      <vt:lpstr>ArumSans Bd</vt:lpstr>
      <vt:lpstr>ArumSans Bold</vt:lpstr>
      <vt:lpstr>ArumSans Regular</vt:lpstr>
      <vt:lpstr>Calibri</vt:lpstr>
      <vt:lpstr>Cambria Math</vt:lpstr>
      <vt:lpstr>Symbol</vt:lpstr>
      <vt:lpstr>Vectipede Rg</vt:lpstr>
      <vt:lpstr>Verdana</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Chemistry</vt:lpstr>
      <vt:lpstr>13.1    Types of Solutions 3</vt:lpstr>
      <vt:lpstr>13.2 The Solution Process 2</vt:lpstr>
      <vt:lpstr>13.2 The Solution Process 4</vt:lpstr>
      <vt:lpstr>13.2 The Solution Process 5</vt:lpstr>
      <vt:lpstr>13.2 The Solution Process 6</vt:lpstr>
      <vt:lpstr>13.2 The Solution Process 7</vt:lpstr>
      <vt:lpstr>SAMPLE PROBLEM      13.1</vt:lpstr>
      <vt:lpstr>SAMPLE PROBLEM     13.1      Setup</vt:lpstr>
      <vt:lpstr>SAMPLE PROBLEM     13.1      Solution</vt:lpstr>
      <vt:lpstr>13.3 Concentration Units</vt:lpstr>
      <vt:lpstr>13.3 Concentration Units 1</vt:lpstr>
      <vt:lpstr>13.3 Concentration Units 2</vt:lpstr>
      <vt:lpstr>13.3 Concentration Units 3</vt:lpstr>
      <vt:lpstr>SAMPLE PROBLEM     13.2  Setup</vt:lpstr>
      <vt:lpstr>SAMPLE PROBLEM     13.2  Solution 1</vt:lpstr>
      <vt:lpstr>SAMPLE PROBLEM     13.2  Solution 2</vt:lpstr>
      <vt:lpstr>13.3 Concentration Units 4</vt:lpstr>
      <vt:lpstr>SAMPLE PROBLEM     13.3  Setup</vt:lpstr>
      <vt:lpstr>SAMPLE PROBLEM     13.3  Solution</vt:lpstr>
      <vt:lpstr>13.4 Factors That Affect Solubility</vt:lpstr>
      <vt:lpstr>13.4 Factors That Affect Solubility 1</vt:lpstr>
      <vt:lpstr>13.5 Colligative Properties</vt:lpstr>
      <vt:lpstr>13.5 Colligative Properties 1</vt:lpstr>
      <vt:lpstr>13.5 Colligative Properties 2</vt:lpstr>
      <vt:lpstr>SAMPLE PROBLEM     13.5  Setup</vt:lpstr>
      <vt:lpstr>SAMPLE PROBLEM     13.5  Solution</vt:lpstr>
      <vt:lpstr>13.5 Colligative Properties 4</vt:lpstr>
      <vt:lpstr>13.5 Colligative Properties 5</vt:lpstr>
      <vt:lpstr>13.5 Colligative Properties 6</vt:lpstr>
      <vt:lpstr>13.5 Colligative Properties 7</vt:lpstr>
      <vt:lpstr>13.5 Colligative Properties 8</vt:lpstr>
      <vt:lpstr>13.5 Colligative Properties 9</vt:lpstr>
      <vt:lpstr>13.5 Colligative Properties 10</vt:lpstr>
      <vt:lpstr>13.5    Colligative Properties 11</vt:lpstr>
      <vt:lpstr>13.5 Colligative Properties 12</vt:lpstr>
      <vt:lpstr>13.5 Colligative Properties 13</vt:lpstr>
      <vt:lpstr>13.5 Colligative Properties 14</vt:lpstr>
      <vt:lpstr>SAMPLE PROBLEM     13.6  Setup</vt:lpstr>
      <vt:lpstr>SAMPLE PROBLEM    13.6  Solution</vt:lpstr>
      <vt:lpstr>13.5 Colligative Properties 15</vt:lpstr>
      <vt:lpstr>13.5 Colligative Properties 16</vt:lpstr>
      <vt:lpstr>13.5 Colligative Properties 17</vt:lpstr>
      <vt:lpstr>13.5 Colligative Properties 18</vt:lpstr>
      <vt:lpstr>13.5 Colligative Properties 19</vt:lpstr>
      <vt:lpstr>13.5 Colligative Properties 20</vt:lpstr>
      <vt:lpstr>13.5 Colligative Properties 21</vt:lpstr>
      <vt:lpstr>13.5 Colligative Properties 22</vt:lpstr>
      <vt:lpstr>13.5    Colligative Properties 23</vt:lpstr>
      <vt:lpstr>SAMPLE PROBLEM     13.7      Setup</vt:lpstr>
      <vt:lpstr>SAMPLE PROBLEM     13.7 Solution</vt:lpstr>
      <vt:lpstr>13.6 Calculations Using Colligative Properties 2</vt:lpstr>
      <vt:lpstr>SAMPLE PROBLEM     13.9  Setup</vt:lpstr>
      <vt:lpstr>SAMPLE PROBLEM     13.9  Solution</vt:lpstr>
      <vt:lpstr>SAMPLE PROBLEM    13.10      Setup</vt:lpstr>
      <vt:lpstr>SAMPLE PROBLEM    13.10  Solution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Terrence P. Sherlock</cp:lastModifiedBy>
  <cp:revision>1022</cp:revision>
  <dcterms:created xsi:type="dcterms:W3CDTF">2017-12-05T17:18:18Z</dcterms:created>
  <dcterms:modified xsi:type="dcterms:W3CDTF">2019-07-26T22:02:16Z</dcterms:modified>
</cp:coreProperties>
</file>