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theme/theme7.xml" ContentType="application/vnd.openxmlformats-officedocument.theme+xml"/>
  <Override PartName="/ppt/slideLayouts/slideLayout29.xml" ContentType="application/vnd.openxmlformats-officedocument.presentationml.slideLayout+xml"/>
  <Override PartName="/ppt/theme/theme8.xml" ContentType="application/vnd.openxmlformats-officedocument.theme+xml"/>
  <Override PartName="/ppt/slideLayouts/slideLayout30.xml" ContentType="application/vnd.openxmlformats-officedocument.presentationml.slideLayout+xml"/>
  <Override PartName="/ppt/theme/theme9.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0.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1.xml" ContentType="application/vnd.openxmlformats-officedocument.theme+xml"/>
  <Override PartName="/ppt/slideLayouts/slideLayout42.xml" ContentType="application/vnd.openxmlformats-officedocument.presentationml.slideLayout+xml"/>
  <Override PartName="/ppt/theme/theme12.xml" ContentType="application/vnd.openxmlformats-officedocument.theme+xml"/>
  <Override PartName="/ppt/slideLayouts/slideLayout43.xml" ContentType="application/vnd.openxmlformats-officedocument.presentationml.slideLayout+xml"/>
  <Override PartName="/ppt/theme/theme13.xml" ContentType="application/vnd.openxmlformats-officedocument.theme+xml"/>
  <Override PartName="/ppt/slideLayouts/slideLayout44.xml" ContentType="application/vnd.openxmlformats-officedocument.presentationml.slideLayout+xml"/>
  <Override PartName="/ppt/theme/theme14.xml" ContentType="application/vnd.openxmlformats-officedocument.theme+xml"/>
  <Override PartName="/ppt/slideLayouts/slideLayout45.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739" r:id="rId3"/>
    <p:sldMasterId id="2147483698" r:id="rId4"/>
    <p:sldMasterId id="2147483683" r:id="rId5"/>
    <p:sldMasterId id="2147483672" r:id="rId6"/>
    <p:sldMasterId id="2147483704" r:id="rId7"/>
    <p:sldMasterId id="2147483702" r:id="rId8"/>
    <p:sldMasterId id="2147483700" r:id="rId9"/>
    <p:sldMasterId id="2147483674" r:id="rId10"/>
    <p:sldMasterId id="2147483720" r:id="rId11"/>
    <p:sldMasterId id="2147483718" r:id="rId12"/>
    <p:sldMasterId id="2147483714" r:id="rId13"/>
    <p:sldMasterId id="2147483712" r:id="rId14"/>
    <p:sldMasterId id="2147483710" r:id="rId15"/>
  </p:sldMasterIdLst>
  <p:notesMasterIdLst>
    <p:notesMasterId r:id="rId160"/>
  </p:notesMasterIdLst>
  <p:handoutMasterIdLst>
    <p:handoutMasterId r:id="rId161"/>
  </p:handoutMasterIdLst>
  <p:sldIdLst>
    <p:sldId id="419" r:id="rId16"/>
    <p:sldId id="287" r:id="rId17"/>
    <p:sldId id="288" r:id="rId18"/>
    <p:sldId id="289" r:id="rId19"/>
    <p:sldId id="290" r:id="rId20"/>
    <p:sldId id="291" r:id="rId21"/>
    <p:sldId id="292" r:id="rId22"/>
    <p:sldId id="293" r:id="rId23"/>
    <p:sldId id="295" r:id="rId24"/>
    <p:sldId id="296" r:id="rId25"/>
    <p:sldId id="297" r:id="rId26"/>
    <p:sldId id="298" r:id="rId27"/>
    <p:sldId id="299" r:id="rId28"/>
    <p:sldId id="300" r:id="rId29"/>
    <p:sldId id="301" r:id="rId30"/>
    <p:sldId id="302" r:id="rId31"/>
    <p:sldId id="303" r:id="rId32"/>
    <p:sldId id="304" r:id="rId33"/>
    <p:sldId id="305" r:id="rId34"/>
    <p:sldId id="306" r:id="rId35"/>
    <p:sldId id="307" r:id="rId36"/>
    <p:sldId id="308" r:id="rId37"/>
    <p:sldId id="309" r:id="rId38"/>
    <p:sldId id="310" r:id="rId39"/>
    <p:sldId id="311" r:id="rId40"/>
    <p:sldId id="312" r:id="rId41"/>
    <p:sldId id="313" r:id="rId42"/>
    <p:sldId id="314" r:id="rId43"/>
    <p:sldId id="315" r:id="rId44"/>
    <p:sldId id="316" r:id="rId45"/>
    <p:sldId id="317" r:id="rId46"/>
    <p:sldId id="318" r:id="rId47"/>
    <p:sldId id="319" r:id="rId48"/>
    <p:sldId id="320" r:id="rId49"/>
    <p:sldId id="321" r:id="rId50"/>
    <p:sldId id="322" r:id="rId51"/>
    <p:sldId id="323" r:id="rId52"/>
    <p:sldId id="324" r:id="rId53"/>
    <p:sldId id="326" r:id="rId54"/>
    <p:sldId id="325" r:id="rId55"/>
    <p:sldId id="327" r:id="rId56"/>
    <p:sldId id="328" r:id="rId57"/>
    <p:sldId id="329" r:id="rId58"/>
    <p:sldId id="330" r:id="rId59"/>
    <p:sldId id="331" r:id="rId60"/>
    <p:sldId id="332" r:id="rId61"/>
    <p:sldId id="333" r:id="rId62"/>
    <p:sldId id="334" r:id="rId63"/>
    <p:sldId id="335" r:id="rId64"/>
    <p:sldId id="336" r:id="rId65"/>
    <p:sldId id="337" r:id="rId66"/>
    <p:sldId id="338" r:id="rId67"/>
    <p:sldId id="339" r:id="rId68"/>
    <p:sldId id="340" r:id="rId69"/>
    <p:sldId id="341" r:id="rId70"/>
    <p:sldId id="342" r:id="rId71"/>
    <p:sldId id="343" r:id="rId72"/>
    <p:sldId id="345" r:id="rId73"/>
    <p:sldId id="344" r:id="rId74"/>
    <p:sldId id="346" r:id="rId75"/>
    <p:sldId id="348" r:id="rId76"/>
    <p:sldId id="347" r:id="rId77"/>
    <p:sldId id="349" r:id="rId78"/>
    <p:sldId id="350" r:id="rId79"/>
    <p:sldId id="352" r:id="rId80"/>
    <p:sldId id="351" r:id="rId81"/>
    <p:sldId id="353" r:id="rId82"/>
    <p:sldId id="354" r:id="rId83"/>
    <p:sldId id="355" r:id="rId84"/>
    <p:sldId id="356" r:id="rId85"/>
    <p:sldId id="357" r:id="rId86"/>
    <p:sldId id="358" r:id="rId87"/>
    <p:sldId id="359" r:id="rId88"/>
    <p:sldId id="361" r:id="rId89"/>
    <p:sldId id="360" r:id="rId90"/>
    <p:sldId id="362" r:id="rId91"/>
    <p:sldId id="363" r:id="rId92"/>
    <p:sldId id="364" r:id="rId93"/>
    <p:sldId id="365" r:id="rId94"/>
    <p:sldId id="366" r:id="rId95"/>
    <p:sldId id="368" r:id="rId96"/>
    <p:sldId id="367" r:id="rId97"/>
    <p:sldId id="369" r:id="rId98"/>
    <p:sldId id="370" r:id="rId99"/>
    <p:sldId id="371" r:id="rId100"/>
    <p:sldId id="372" r:id="rId101"/>
    <p:sldId id="373" r:id="rId102"/>
    <p:sldId id="374" r:id="rId103"/>
    <p:sldId id="375" r:id="rId104"/>
    <p:sldId id="376" r:id="rId105"/>
    <p:sldId id="377" r:id="rId106"/>
    <p:sldId id="378" r:id="rId107"/>
    <p:sldId id="379" r:id="rId108"/>
    <p:sldId id="380" r:id="rId109"/>
    <p:sldId id="381" r:id="rId110"/>
    <p:sldId id="382" r:id="rId111"/>
    <p:sldId id="383" r:id="rId112"/>
    <p:sldId id="384" r:id="rId113"/>
    <p:sldId id="385" r:id="rId114"/>
    <p:sldId id="386" r:id="rId115"/>
    <p:sldId id="387" r:id="rId116"/>
    <p:sldId id="388" r:id="rId117"/>
    <p:sldId id="389" r:id="rId118"/>
    <p:sldId id="390" r:id="rId119"/>
    <p:sldId id="391" r:id="rId120"/>
    <p:sldId id="392" r:id="rId121"/>
    <p:sldId id="393" r:id="rId122"/>
    <p:sldId id="394" r:id="rId123"/>
    <p:sldId id="395" r:id="rId124"/>
    <p:sldId id="396" r:id="rId125"/>
    <p:sldId id="397" r:id="rId126"/>
    <p:sldId id="398" r:id="rId127"/>
    <p:sldId id="399" r:id="rId128"/>
    <p:sldId id="400" r:id="rId129"/>
    <p:sldId id="401" r:id="rId130"/>
    <p:sldId id="402" r:id="rId131"/>
    <p:sldId id="403" r:id="rId132"/>
    <p:sldId id="404" r:id="rId133"/>
    <p:sldId id="405" r:id="rId134"/>
    <p:sldId id="406" r:id="rId135"/>
    <p:sldId id="407" r:id="rId136"/>
    <p:sldId id="408" r:id="rId137"/>
    <p:sldId id="409" r:id="rId138"/>
    <p:sldId id="410" r:id="rId139"/>
    <p:sldId id="411" r:id="rId140"/>
    <p:sldId id="412" r:id="rId141"/>
    <p:sldId id="413" r:id="rId142"/>
    <p:sldId id="415" r:id="rId143"/>
    <p:sldId id="414" r:id="rId144"/>
    <p:sldId id="416" r:id="rId145"/>
    <p:sldId id="417" r:id="rId146"/>
    <p:sldId id="418" r:id="rId147"/>
    <p:sldId id="420" r:id="rId148"/>
    <p:sldId id="421" r:id="rId149"/>
    <p:sldId id="422" r:id="rId150"/>
    <p:sldId id="423" r:id="rId151"/>
    <p:sldId id="424" r:id="rId152"/>
    <p:sldId id="425" r:id="rId153"/>
    <p:sldId id="426" r:id="rId154"/>
    <p:sldId id="427" r:id="rId155"/>
    <p:sldId id="428" r:id="rId156"/>
    <p:sldId id="429" r:id="rId157"/>
    <p:sldId id="430" r:id="rId158"/>
    <p:sldId id="431" r:id="rId159"/>
  </p:sldIdLst>
  <p:sldSz cx="9144000" cy="6858000" type="screen4x3"/>
  <p:notesSz cx="6858000" cy="9144000"/>
  <p:custDataLst>
    <p:tags r:id="rId16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E8DA"/>
    <a:srgbClr val="43638E"/>
    <a:srgbClr val="45638E"/>
    <a:srgbClr val="6E7072"/>
    <a:srgbClr val="FFFFFF"/>
    <a:srgbClr val="4F74A7"/>
    <a:srgbClr val="3A3637"/>
    <a:srgbClr val="F3F3F4"/>
    <a:srgbClr val="242021"/>
    <a:srgbClr val="E2E3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13" autoAdjust="0"/>
    <p:restoredTop sz="94280" autoAdjust="0"/>
  </p:normalViewPr>
  <p:slideViewPr>
    <p:cSldViewPr>
      <p:cViewPr varScale="1">
        <p:scale>
          <a:sx n="85" d="100"/>
          <a:sy n="85" d="100"/>
        </p:scale>
        <p:origin x="600" y="90"/>
      </p:cViewPr>
      <p:guideLst>
        <p:guide orient="horz" pos="2160"/>
        <p:guide pos="2880"/>
      </p:guideLst>
    </p:cSldViewPr>
  </p:slideViewPr>
  <p:outlineViewPr>
    <p:cViewPr>
      <p:scale>
        <a:sx n="33" d="100"/>
        <a:sy n="33" d="100"/>
      </p:scale>
      <p:origin x="0" y="-121254"/>
    </p:cViewPr>
  </p:outlineViewPr>
  <p:notesTextViewPr>
    <p:cViewPr>
      <p:scale>
        <a:sx n="1" d="1"/>
        <a:sy n="1" d="1"/>
      </p:scale>
      <p:origin x="0" y="0"/>
    </p:cViewPr>
  </p:notesTextViewPr>
  <p:sorterViewPr>
    <p:cViewPr>
      <p:scale>
        <a:sx n="100" d="100"/>
        <a:sy n="100" d="100"/>
      </p:scale>
      <p:origin x="0" y="-28938"/>
    </p:cViewPr>
  </p:sorterViewPr>
  <p:notesViewPr>
    <p:cSldViewPr>
      <p:cViewPr varScale="1">
        <p:scale>
          <a:sx n="54" d="100"/>
          <a:sy n="54" d="100"/>
        </p:scale>
        <p:origin x="2070" y="7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1.xml"/><Relationship Id="rId117" Type="http://schemas.openxmlformats.org/officeDocument/2006/relationships/slide" Target="slides/slide102.xml"/><Relationship Id="rId21" Type="http://schemas.openxmlformats.org/officeDocument/2006/relationships/slide" Target="slides/slide6.xml"/><Relationship Id="rId42" Type="http://schemas.openxmlformats.org/officeDocument/2006/relationships/slide" Target="slides/slide27.xml"/><Relationship Id="rId47" Type="http://schemas.openxmlformats.org/officeDocument/2006/relationships/slide" Target="slides/slide32.xml"/><Relationship Id="rId63" Type="http://schemas.openxmlformats.org/officeDocument/2006/relationships/slide" Target="slides/slide48.xml"/><Relationship Id="rId68" Type="http://schemas.openxmlformats.org/officeDocument/2006/relationships/slide" Target="slides/slide53.xml"/><Relationship Id="rId84" Type="http://schemas.openxmlformats.org/officeDocument/2006/relationships/slide" Target="slides/slide69.xml"/><Relationship Id="rId89" Type="http://schemas.openxmlformats.org/officeDocument/2006/relationships/slide" Target="slides/slide74.xml"/><Relationship Id="rId112" Type="http://schemas.openxmlformats.org/officeDocument/2006/relationships/slide" Target="slides/slide97.xml"/><Relationship Id="rId133" Type="http://schemas.openxmlformats.org/officeDocument/2006/relationships/slide" Target="slides/slide118.xml"/><Relationship Id="rId138" Type="http://schemas.openxmlformats.org/officeDocument/2006/relationships/slide" Target="slides/slide123.xml"/><Relationship Id="rId154" Type="http://schemas.openxmlformats.org/officeDocument/2006/relationships/slide" Target="slides/slide139.xml"/><Relationship Id="rId159" Type="http://schemas.openxmlformats.org/officeDocument/2006/relationships/slide" Target="slides/slide144.xml"/><Relationship Id="rId16" Type="http://schemas.openxmlformats.org/officeDocument/2006/relationships/slide" Target="slides/slide1.xml"/><Relationship Id="rId107" Type="http://schemas.openxmlformats.org/officeDocument/2006/relationships/slide" Target="slides/slide92.xml"/><Relationship Id="rId11" Type="http://schemas.openxmlformats.org/officeDocument/2006/relationships/slideMaster" Target="slideMasters/slideMaster11.xml"/><Relationship Id="rId32" Type="http://schemas.openxmlformats.org/officeDocument/2006/relationships/slide" Target="slides/slide17.xml"/><Relationship Id="rId37" Type="http://schemas.openxmlformats.org/officeDocument/2006/relationships/slide" Target="slides/slide22.xml"/><Relationship Id="rId53" Type="http://schemas.openxmlformats.org/officeDocument/2006/relationships/slide" Target="slides/slide38.xml"/><Relationship Id="rId58" Type="http://schemas.openxmlformats.org/officeDocument/2006/relationships/slide" Target="slides/slide43.xml"/><Relationship Id="rId74" Type="http://schemas.openxmlformats.org/officeDocument/2006/relationships/slide" Target="slides/slide59.xml"/><Relationship Id="rId79" Type="http://schemas.openxmlformats.org/officeDocument/2006/relationships/slide" Target="slides/slide64.xml"/><Relationship Id="rId102" Type="http://schemas.openxmlformats.org/officeDocument/2006/relationships/slide" Target="slides/slide87.xml"/><Relationship Id="rId123" Type="http://schemas.openxmlformats.org/officeDocument/2006/relationships/slide" Target="slides/slide108.xml"/><Relationship Id="rId128" Type="http://schemas.openxmlformats.org/officeDocument/2006/relationships/slide" Target="slides/slide113.xml"/><Relationship Id="rId144" Type="http://schemas.openxmlformats.org/officeDocument/2006/relationships/slide" Target="slides/slide129.xml"/><Relationship Id="rId149" Type="http://schemas.openxmlformats.org/officeDocument/2006/relationships/slide" Target="slides/slide134.xml"/><Relationship Id="rId5" Type="http://schemas.openxmlformats.org/officeDocument/2006/relationships/slideMaster" Target="slideMasters/slideMaster5.xml"/><Relationship Id="rId90" Type="http://schemas.openxmlformats.org/officeDocument/2006/relationships/slide" Target="slides/slide75.xml"/><Relationship Id="rId95" Type="http://schemas.openxmlformats.org/officeDocument/2006/relationships/slide" Target="slides/slide80.xml"/><Relationship Id="rId160" Type="http://schemas.openxmlformats.org/officeDocument/2006/relationships/notesMaster" Target="notesMasters/notesMaster1.xml"/><Relationship Id="rId165" Type="http://schemas.openxmlformats.org/officeDocument/2006/relationships/theme" Target="theme/theme1.xml"/><Relationship Id="rId22" Type="http://schemas.openxmlformats.org/officeDocument/2006/relationships/slide" Target="slides/slide7.xml"/><Relationship Id="rId27" Type="http://schemas.openxmlformats.org/officeDocument/2006/relationships/slide" Target="slides/slide12.xml"/><Relationship Id="rId43" Type="http://schemas.openxmlformats.org/officeDocument/2006/relationships/slide" Target="slides/slide28.xml"/><Relationship Id="rId48" Type="http://schemas.openxmlformats.org/officeDocument/2006/relationships/slide" Target="slides/slide33.xml"/><Relationship Id="rId64" Type="http://schemas.openxmlformats.org/officeDocument/2006/relationships/slide" Target="slides/slide49.xml"/><Relationship Id="rId69" Type="http://schemas.openxmlformats.org/officeDocument/2006/relationships/slide" Target="slides/slide54.xml"/><Relationship Id="rId113" Type="http://schemas.openxmlformats.org/officeDocument/2006/relationships/slide" Target="slides/slide98.xml"/><Relationship Id="rId118" Type="http://schemas.openxmlformats.org/officeDocument/2006/relationships/slide" Target="slides/slide103.xml"/><Relationship Id="rId134" Type="http://schemas.openxmlformats.org/officeDocument/2006/relationships/slide" Target="slides/slide119.xml"/><Relationship Id="rId139" Type="http://schemas.openxmlformats.org/officeDocument/2006/relationships/slide" Target="slides/slide124.xml"/><Relationship Id="rId80" Type="http://schemas.openxmlformats.org/officeDocument/2006/relationships/slide" Target="slides/slide65.xml"/><Relationship Id="rId85" Type="http://schemas.openxmlformats.org/officeDocument/2006/relationships/slide" Target="slides/slide70.xml"/><Relationship Id="rId150" Type="http://schemas.openxmlformats.org/officeDocument/2006/relationships/slide" Target="slides/slide135.xml"/><Relationship Id="rId155" Type="http://schemas.openxmlformats.org/officeDocument/2006/relationships/slide" Target="slides/slide140.xml"/><Relationship Id="rId12" Type="http://schemas.openxmlformats.org/officeDocument/2006/relationships/slideMaster" Target="slideMasters/slideMaster12.xml"/><Relationship Id="rId17" Type="http://schemas.openxmlformats.org/officeDocument/2006/relationships/slide" Target="slides/slide2.xml"/><Relationship Id="rId33" Type="http://schemas.openxmlformats.org/officeDocument/2006/relationships/slide" Target="slides/slide18.xml"/><Relationship Id="rId38" Type="http://schemas.openxmlformats.org/officeDocument/2006/relationships/slide" Target="slides/slide23.xml"/><Relationship Id="rId59" Type="http://schemas.openxmlformats.org/officeDocument/2006/relationships/slide" Target="slides/slide44.xml"/><Relationship Id="rId103" Type="http://schemas.openxmlformats.org/officeDocument/2006/relationships/slide" Target="slides/slide88.xml"/><Relationship Id="rId108" Type="http://schemas.openxmlformats.org/officeDocument/2006/relationships/slide" Target="slides/slide93.xml"/><Relationship Id="rId124" Type="http://schemas.openxmlformats.org/officeDocument/2006/relationships/slide" Target="slides/slide109.xml"/><Relationship Id="rId129" Type="http://schemas.openxmlformats.org/officeDocument/2006/relationships/slide" Target="slides/slide114.xml"/><Relationship Id="rId54" Type="http://schemas.openxmlformats.org/officeDocument/2006/relationships/slide" Target="slides/slide39.xml"/><Relationship Id="rId70" Type="http://schemas.openxmlformats.org/officeDocument/2006/relationships/slide" Target="slides/slide55.xml"/><Relationship Id="rId75" Type="http://schemas.openxmlformats.org/officeDocument/2006/relationships/slide" Target="slides/slide60.xml"/><Relationship Id="rId91" Type="http://schemas.openxmlformats.org/officeDocument/2006/relationships/slide" Target="slides/slide76.xml"/><Relationship Id="rId96" Type="http://schemas.openxmlformats.org/officeDocument/2006/relationships/slide" Target="slides/slide81.xml"/><Relationship Id="rId140" Type="http://schemas.openxmlformats.org/officeDocument/2006/relationships/slide" Target="slides/slide125.xml"/><Relationship Id="rId145" Type="http://schemas.openxmlformats.org/officeDocument/2006/relationships/slide" Target="slides/slide130.xml"/><Relationship Id="rId161" Type="http://schemas.openxmlformats.org/officeDocument/2006/relationships/handoutMaster" Target="handoutMasters/handoutMaster1.xml"/><Relationship Id="rId16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 Target="slides/slide8.xml"/><Relationship Id="rId28" Type="http://schemas.openxmlformats.org/officeDocument/2006/relationships/slide" Target="slides/slide13.xml"/><Relationship Id="rId36" Type="http://schemas.openxmlformats.org/officeDocument/2006/relationships/slide" Target="slides/slide21.xml"/><Relationship Id="rId49" Type="http://schemas.openxmlformats.org/officeDocument/2006/relationships/slide" Target="slides/slide34.xml"/><Relationship Id="rId57" Type="http://schemas.openxmlformats.org/officeDocument/2006/relationships/slide" Target="slides/slide42.xml"/><Relationship Id="rId106" Type="http://schemas.openxmlformats.org/officeDocument/2006/relationships/slide" Target="slides/slide91.xml"/><Relationship Id="rId114" Type="http://schemas.openxmlformats.org/officeDocument/2006/relationships/slide" Target="slides/slide99.xml"/><Relationship Id="rId119" Type="http://schemas.openxmlformats.org/officeDocument/2006/relationships/slide" Target="slides/slide104.xml"/><Relationship Id="rId127" Type="http://schemas.openxmlformats.org/officeDocument/2006/relationships/slide" Target="slides/slide112.xml"/><Relationship Id="rId10" Type="http://schemas.openxmlformats.org/officeDocument/2006/relationships/slideMaster" Target="slideMasters/slideMaster10.xml"/><Relationship Id="rId31" Type="http://schemas.openxmlformats.org/officeDocument/2006/relationships/slide" Target="slides/slide16.xml"/><Relationship Id="rId44" Type="http://schemas.openxmlformats.org/officeDocument/2006/relationships/slide" Target="slides/slide29.xml"/><Relationship Id="rId52" Type="http://schemas.openxmlformats.org/officeDocument/2006/relationships/slide" Target="slides/slide37.xml"/><Relationship Id="rId60" Type="http://schemas.openxmlformats.org/officeDocument/2006/relationships/slide" Target="slides/slide45.xml"/><Relationship Id="rId65" Type="http://schemas.openxmlformats.org/officeDocument/2006/relationships/slide" Target="slides/slide50.xml"/><Relationship Id="rId73" Type="http://schemas.openxmlformats.org/officeDocument/2006/relationships/slide" Target="slides/slide58.xml"/><Relationship Id="rId78" Type="http://schemas.openxmlformats.org/officeDocument/2006/relationships/slide" Target="slides/slide63.xml"/><Relationship Id="rId81" Type="http://schemas.openxmlformats.org/officeDocument/2006/relationships/slide" Target="slides/slide66.xml"/><Relationship Id="rId86" Type="http://schemas.openxmlformats.org/officeDocument/2006/relationships/slide" Target="slides/slide71.xml"/><Relationship Id="rId94" Type="http://schemas.openxmlformats.org/officeDocument/2006/relationships/slide" Target="slides/slide79.xml"/><Relationship Id="rId99" Type="http://schemas.openxmlformats.org/officeDocument/2006/relationships/slide" Target="slides/slide84.xml"/><Relationship Id="rId101" Type="http://schemas.openxmlformats.org/officeDocument/2006/relationships/slide" Target="slides/slide86.xml"/><Relationship Id="rId122" Type="http://schemas.openxmlformats.org/officeDocument/2006/relationships/slide" Target="slides/slide107.xml"/><Relationship Id="rId130" Type="http://schemas.openxmlformats.org/officeDocument/2006/relationships/slide" Target="slides/slide115.xml"/><Relationship Id="rId135" Type="http://schemas.openxmlformats.org/officeDocument/2006/relationships/slide" Target="slides/slide120.xml"/><Relationship Id="rId143" Type="http://schemas.openxmlformats.org/officeDocument/2006/relationships/slide" Target="slides/slide128.xml"/><Relationship Id="rId148" Type="http://schemas.openxmlformats.org/officeDocument/2006/relationships/slide" Target="slides/slide133.xml"/><Relationship Id="rId151" Type="http://schemas.openxmlformats.org/officeDocument/2006/relationships/slide" Target="slides/slide136.xml"/><Relationship Id="rId156" Type="http://schemas.openxmlformats.org/officeDocument/2006/relationships/slide" Target="slides/slide141.xml"/><Relationship Id="rId16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3.xml"/><Relationship Id="rId39" Type="http://schemas.openxmlformats.org/officeDocument/2006/relationships/slide" Target="slides/slide24.xml"/><Relationship Id="rId109" Type="http://schemas.openxmlformats.org/officeDocument/2006/relationships/slide" Target="slides/slide94.xml"/><Relationship Id="rId34" Type="http://schemas.openxmlformats.org/officeDocument/2006/relationships/slide" Target="slides/slide19.xml"/><Relationship Id="rId50" Type="http://schemas.openxmlformats.org/officeDocument/2006/relationships/slide" Target="slides/slide35.xml"/><Relationship Id="rId55" Type="http://schemas.openxmlformats.org/officeDocument/2006/relationships/slide" Target="slides/slide40.xml"/><Relationship Id="rId76" Type="http://schemas.openxmlformats.org/officeDocument/2006/relationships/slide" Target="slides/slide61.xml"/><Relationship Id="rId97" Type="http://schemas.openxmlformats.org/officeDocument/2006/relationships/slide" Target="slides/slide82.xml"/><Relationship Id="rId104" Type="http://schemas.openxmlformats.org/officeDocument/2006/relationships/slide" Target="slides/slide89.xml"/><Relationship Id="rId120" Type="http://schemas.openxmlformats.org/officeDocument/2006/relationships/slide" Target="slides/slide105.xml"/><Relationship Id="rId125" Type="http://schemas.openxmlformats.org/officeDocument/2006/relationships/slide" Target="slides/slide110.xml"/><Relationship Id="rId141" Type="http://schemas.openxmlformats.org/officeDocument/2006/relationships/slide" Target="slides/slide126.xml"/><Relationship Id="rId146" Type="http://schemas.openxmlformats.org/officeDocument/2006/relationships/slide" Target="slides/slide131.xml"/><Relationship Id="rId7" Type="http://schemas.openxmlformats.org/officeDocument/2006/relationships/slideMaster" Target="slideMasters/slideMaster7.xml"/><Relationship Id="rId71" Type="http://schemas.openxmlformats.org/officeDocument/2006/relationships/slide" Target="slides/slide56.xml"/><Relationship Id="rId92" Type="http://schemas.openxmlformats.org/officeDocument/2006/relationships/slide" Target="slides/slide77.xml"/><Relationship Id="rId162" Type="http://schemas.openxmlformats.org/officeDocument/2006/relationships/tags" Target="tags/tag1.xml"/><Relationship Id="rId2" Type="http://schemas.openxmlformats.org/officeDocument/2006/relationships/slideMaster" Target="slideMasters/slideMaster2.xml"/><Relationship Id="rId29" Type="http://schemas.openxmlformats.org/officeDocument/2006/relationships/slide" Target="slides/slide14.xml"/><Relationship Id="rId24" Type="http://schemas.openxmlformats.org/officeDocument/2006/relationships/slide" Target="slides/slide9.xml"/><Relationship Id="rId40" Type="http://schemas.openxmlformats.org/officeDocument/2006/relationships/slide" Target="slides/slide25.xml"/><Relationship Id="rId45" Type="http://schemas.openxmlformats.org/officeDocument/2006/relationships/slide" Target="slides/slide30.xml"/><Relationship Id="rId66" Type="http://schemas.openxmlformats.org/officeDocument/2006/relationships/slide" Target="slides/slide51.xml"/><Relationship Id="rId87" Type="http://schemas.openxmlformats.org/officeDocument/2006/relationships/slide" Target="slides/slide72.xml"/><Relationship Id="rId110" Type="http://schemas.openxmlformats.org/officeDocument/2006/relationships/slide" Target="slides/slide95.xml"/><Relationship Id="rId115" Type="http://schemas.openxmlformats.org/officeDocument/2006/relationships/slide" Target="slides/slide100.xml"/><Relationship Id="rId131" Type="http://schemas.openxmlformats.org/officeDocument/2006/relationships/slide" Target="slides/slide116.xml"/><Relationship Id="rId136" Type="http://schemas.openxmlformats.org/officeDocument/2006/relationships/slide" Target="slides/slide121.xml"/><Relationship Id="rId157" Type="http://schemas.openxmlformats.org/officeDocument/2006/relationships/slide" Target="slides/slide142.xml"/><Relationship Id="rId61" Type="http://schemas.openxmlformats.org/officeDocument/2006/relationships/slide" Target="slides/slide46.xml"/><Relationship Id="rId82" Type="http://schemas.openxmlformats.org/officeDocument/2006/relationships/slide" Target="slides/slide67.xml"/><Relationship Id="rId152" Type="http://schemas.openxmlformats.org/officeDocument/2006/relationships/slide" Target="slides/slide137.xml"/><Relationship Id="rId19" Type="http://schemas.openxmlformats.org/officeDocument/2006/relationships/slide" Target="slides/slide4.xml"/><Relationship Id="rId14" Type="http://schemas.openxmlformats.org/officeDocument/2006/relationships/slideMaster" Target="slideMasters/slideMaster14.xml"/><Relationship Id="rId30" Type="http://schemas.openxmlformats.org/officeDocument/2006/relationships/slide" Target="slides/slide15.xml"/><Relationship Id="rId35" Type="http://schemas.openxmlformats.org/officeDocument/2006/relationships/slide" Target="slides/slide20.xml"/><Relationship Id="rId56" Type="http://schemas.openxmlformats.org/officeDocument/2006/relationships/slide" Target="slides/slide41.xml"/><Relationship Id="rId77" Type="http://schemas.openxmlformats.org/officeDocument/2006/relationships/slide" Target="slides/slide62.xml"/><Relationship Id="rId100" Type="http://schemas.openxmlformats.org/officeDocument/2006/relationships/slide" Target="slides/slide85.xml"/><Relationship Id="rId105" Type="http://schemas.openxmlformats.org/officeDocument/2006/relationships/slide" Target="slides/slide90.xml"/><Relationship Id="rId126" Type="http://schemas.openxmlformats.org/officeDocument/2006/relationships/slide" Target="slides/slide111.xml"/><Relationship Id="rId147" Type="http://schemas.openxmlformats.org/officeDocument/2006/relationships/slide" Target="slides/slide132.xml"/><Relationship Id="rId8" Type="http://schemas.openxmlformats.org/officeDocument/2006/relationships/slideMaster" Target="slideMasters/slideMaster8.xml"/><Relationship Id="rId51" Type="http://schemas.openxmlformats.org/officeDocument/2006/relationships/slide" Target="slides/slide36.xml"/><Relationship Id="rId72" Type="http://schemas.openxmlformats.org/officeDocument/2006/relationships/slide" Target="slides/slide57.xml"/><Relationship Id="rId93" Type="http://schemas.openxmlformats.org/officeDocument/2006/relationships/slide" Target="slides/slide78.xml"/><Relationship Id="rId98" Type="http://schemas.openxmlformats.org/officeDocument/2006/relationships/slide" Target="slides/slide83.xml"/><Relationship Id="rId121" Type="http://schemas.openxmlformats.org/officeDocument/2006/relationships/slide" Target="slides/slide106.xml"/><Relationship Id="rId142" Type="http://schemas.openxmlformats.org/officeDocument/2006/relationships/slide" Target="slides/slide127.xml"/><Relationship Id="rId163" Type="http://schemas.openxmlformats.org/officeDocument/2006/relationships/presProps" Target="presProps.xml"/><Relationship Id="rId3" Type="http://schemas.openxmlformats.org/officeDocument/2006/relationships/slideMaster" Target="slideMasters/slideMaster3.xml"/><Relationship Id="rId25" Type="http://schemas.openxmlformats.org/officeDocument/2006/relationships/slide" Target="slides/slide10.xml"/><Relationship Id="rId46" Type="http://schemas.openxmlformats.org/officeDocument/2006/relationships/slide" Target="slides/slide31.xml"/><Relationship Id="rId67" Type="http://schemas.openxmlformats.org/officeDocument/2006/relationships/slide" Target="slides/slide52.xml"/><Relationship Id="rId116" Type="http://schemas.openxmlformats.org/officeDocument/2006/relationships/slide" Target="slides/slide101.xml"/><Relationship Id="rId137" Type="http://schemas.openxmlformats.org/officeDocument/2006/relationships/slide" Target="slides/slide122.xml"/><Relationship Id="rId158" Type="http://schemas.openxmlformats.org/officeDocument/2006/relationships/slide" Target="slides/slide143.xml"/><Relationship Id="rId20" Type="http://schemas.openxmlformats.org/officeDocument/2006/relationships/slide" Target="slides/slide5.xml"/><Relationship Id="rId41" Type="http://schemas.openxmlformats.org/officeDocument/2006/relationships/slide" Target="slides/slide26.xml"/><Relationship Id="rId62" Type="http://schemas.openxmlformats.org/officeDocument/2006/relationships/slide" Target="slides/slide47.xml"/><Relationship Id="rId83" Type="http://schemas.openxmlformats.org/officeDocument/2006/relationships/slide" Target="slides/slide68.xml"/><Relationship Id="rId88" Type="http://schemas.openxmlformats.org/officeDocument/2006/relationships/slide" Target="slides/slide73.xml"/><Relationship Id="rId111" Type="http://schemas.openxmlformats.org/officeDocument/2006/relationships/slide" Target="slides/slide96.xml"/><Relationship Id="rId132" Type="http://schemas.openxmlformats.org/officeDocument/2006/relationships/slide" Target="slides/slide117.xml"/><Relationship Id="rId153" Type="http://schemas.openxmlformats.org/officeDocument/2006/relationships/slide" Target="slides/slide1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7F2346-1055-4675-B13B-BB42CE07E469}" type="datetimeFigureOut">
              <a:rPr lang="en-US" smtClean="0"/>
              <a:t>2/5/2019</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E3FBBB7-A965-47F3-B44B-491D6C1BB6BC}" type="slidenum">
              <a:rPr lang="en-US" smtClean="0"/>
              <a:t>‹#›</a:t>
            </a:fld>
            <a:endParaRPr lang="en-US" dirty="0"/>
          </a:p>
        </p:txBody>
      </p:sp>
    </p:spTree>
    <p:extLst>
      <p:ext uri="{BB962C8B-B14F-4D97-AF65-F5344CB8AC3E}">
        <p14:creationId xmlns:p14="http://schemas.microsoft.com/office/powerpoint/2010/main" val="158619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2/5/2019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29</a:t>
            </a:fld>
            <a:endParaRPr lang="en-US" dirty="0"/>
          </a:p>
        </p:txBody>
      </p:sp>
    </p:spTree>
    <p:extLst>
      <p:ext uri="{BB962C8B-B14F-4D97-AF65-F5344CB8AC3E}">
        <p14:creationId xmlns:p14="http://schemas.microsoft.com/office/powerpoint/2010/main" val="37590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51</a:t>
            </a:fld>
            <a:endParaRPr lang="en-US" dirty="0"/>
          </a:p>
        </p:txBody>
      </p:sp>
    </p:spTree>
    <p:extLst>
      <p:ext uri="{BB962C8B-B14F-4D97-AF65-F5344CB8AC3E}">
        <p14:creationId xmlns:p14="http://schemas.microsoft.com/office/powerpoint/2010/main" val="19269718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
        <p:nvSpPr>
          <p:cNvPr id="2" name="Title 1"/>
          <p:cNvSpPr>
            <a:spLocks noGrp="1"/>
          </p:cNvSpPr>
          <p:nvPr>
            <p:ph type="title"/>
          </p:nvPr>
        </p:nvSpPr>
        <p:spPr>
          <a:xfrm>
            <a:off x="4267200" y="914401"/>
            <a:ext cx="4324350" cy="838199"/>
          </a:xfrm>
          <a:prstGeom prst="rect">
            <a:avLst/>
          </a:prstGeom>
        </p:spPr>
        <p:txBody>
          <a:bodyPr/>
          <a:lstStyle>
            <a:lvl1pPr>
              <a:defRPr sz="2400"/>
            </a:lvl1pPr>
          </a:lstStyle>
          <a:p>
            <a:r>
              <a:rPr lang="en-US" dirty="0"/>
              <a:t>Click to edit Master title style</a:t>
            </a:r>
          </a:p>
        </p:txBody>
      </p:sp>
      <p:sp>
        <p:nvSpPr>
          <p:cNvPr id="17" name="Text Placeholder 16"/>
          <p:cNvSpPr>
            <a:spLocks noGrp="1"/>
          </p:cNvSpPr>
          <p:nvPr>
            <p:ph type="body" sz="quarter" idx="22"/>
          </p:nvPr>
        </p:nvSpPr>
        <p:spPr>
          <a:xfrm>
            <a:off x="4267200" y="1981200"/>
            <a:ext cx="4419600" cy="3581400"/>
          </a:xfrm>
          <a:prstGeom prst="rect">
            <a:avLst/>
          </a:prstGeom>
        </p:spPr>
        <p:txBody>
          <a:bodyPr/>
          <a:lstStyle>
            <a:lvl1pPr marL="0" indent="0">
              <a:buNone/>
              <a:defRPr sz="2400"/>
            </a:lvl1pPr>
          </a:lstStyle>
          <a:p>
            <a:pPr lvl="0"/>
            <a:r>
              <a:rPr lang="en-US" dirty="0"/>
              <a:t>Edit Master text styles</a:t>
            </a:r>
          </a:p>
        </p:txBody>
      </p:sp>
      <p:sp>
        <p:nvSpPr>
          <p:cNvPr id="15" name="Text Placeholder 14"/>
          <p:cNvSpPr>
            <a:spLocks noGrp="1"/>
          </p:cNvSpPr>
          <p:nvPr>
            <p:ph type="body" sz="quarter" idx="23"/>
          </p:nvPr>
        </p:nvSpPr>
        <p:spPr>
          <a:xfrm>
            <a:off x="1066800" y="6629400"/>
            <a:ext cx="6629400" cy="152400"/>
          </a:xfrm>
          <a:prstGeom prst="rect">
            <a:avLst/>
          </a:prstGeom>
        </p:spPr>
        <p:txBody>
          <a:bodyPr/>
          <a:lstStyle>
            <a:lvl1pPr marL="0" indent="0" algn="ctr">
              <a:buNone/>
              <a:defRPr sz="800"/>
            </a:lvl1pPr>
          </a:lstStyle>
          <a:p>
            <a:pPr lvl="0"/>
            <a:r>
              <a:rPr lang="en-US" dirty="0"/>
              <a:t>Click</a:t>
            </a:r>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8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cxnSp>
        <p:nvCxnSpPr>
          <p:cNvPr id="13" name="Straight Connector 12"/>
          <p:cNvCxnSpPr/>
          <p:nvPr userDrawn="1"/>
        </p:nvCxnSpPr>
        <p:spPr>
          <a:xfrm>
            <a:off x="3657600" y="3276600"/>
            <a:ext cx="43434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0631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cxnSp>
        <p:nvCxnSpPr>
          <p:cNvPr id="11" name="Straight Connector 10"/>
          <p:cNvCxnSpPr/>
          <p:nvPr userDrawn="1"/>
        </p:nvCxnSpPr>
        <p:spPr>
          <a:xfrm>
            <a:off x="3733800" y="3810000"/>
            <a:ext cx="2514600"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9206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6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914400"/>
            <a:ext cx="9144000" cy="5334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34611816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5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838200"/>
            <a:ext cx="9144000" cy="533400"/>
          </a:xfrm>
          <a:prstGeom prst="rect">
            <a:avLst/>
          </a:prstGeom>
        </p:spPr>
        <p:txBody>
          <a:bodyPr/>
          <a:lstStyle>
            <a:lvl1pPr marL="0" indent="0">
              <a:buNone/>
              <a:defRPr sz="2800"/>
            </a:lvl1pPr>
          </a:lstStyle>
          <a:p>
            <a:pPr lvl="0"/>
            <a:r>
              <a:rPr lang="en-US" dirty="0"/>
              <a:t>Click to edit Master text</a:t>
            </a:r>
          </a:p>
        </p:txBody>
      </p:sp>
      <p:sp>
        <p:nvSpPr>
          <p:cNvPr id="6" name="Text Placeholder 5"/>
          <p:cNvSpPr>
            <a:spLocks noGrp="1"/>
          </p:cNvSpPr>
          <p:nvPr>
            <p:ph type="body" sz="quarter" idx="23"/>
          </p:nvPr>
        </p:nvSpPr>
        <p:spPr>
          <a:xfrm>
            <a:off x="0" y="1524000"/>
            <a:ext cx="8991600" cy="381000"/>
          </a:xfrm>
          <a:prstGeom prst="rect">
            <a:avLst/>
          </a:prstGeom>
        </p:spPr>
        <p:txBody>
          <a:bodyPr/>
          <a:lstStyle>
            <a:lvl1pPr marL="0" indent="0">
              <a:buNone/>
              <a:defRPr sz="2800"/>
            </a:lvl1pPr>
          </a:lstStyle>
          <a:p>
            <a:pPr lvl="0"/>
            <a:r>
              <a:rPr lang="en-US" dirty="0"/>
              <a:t>Click to edit Master text</a:t>
            </a:r>
          </a:p>
        </p:txBody>
      </p:sp>
      <p:sp>
        <p:nvSpPr>
          <p:cNvPr id="11" name="Text Placeholder 10"/>
          <p:cNvSpPr>
            <a:spLocks noGrp="1"/>
          </p:cNvSpPr>
          <p:nvPr>
            <p:ph type="body" sz="quarter" idx="24"/>
          </p:nvPr>
        </p:nvSpPr>
        <p:spPr>
          <a:xfrm>
            <a:off x="685800" y="2362200"/>
            <a:ext cx="3048000" cy="1981200"/>
          </a:xfrm>
          <a:prstGeom prst="rect">
            <a:avLst/>
          </a:prstGeom>
        </p:spPr>
        <p:txBody>
          <a:bodyPr/>
          <a:lstStyle>
            <a:lvl1pPr marL="0" indent="0">
              <a:buNone/>
              <a:defRPr sz="2700"/>
            </a:lvl1pPr>
          </a:lstStyle>
          <a:p>
            <a:pPr lvl="0"/>
            <a:r>
              <a:rPr lang="en-US" dirty="0"/>
              <a:t>Click to edit</a:t>
            </a:r>
          </a:p>
        </p:txBody>
      </p:sp>
      <p:sp>
        <p:nvSpPr>
          <p:cNvPr id="17" name="Text Placeholder 16"/>
          <p:cNvSpPr>
            <a:spLocks noGrp="1"/>
          </p:cNvSpPr>
          <p:nvPr>
            <p:ph type="body" sz="quarter" idx="25"/>
          </p:nvPr>
        </p:nvSpPr>
        <p:spPr>
          <a:xfrm>
            <a:off x="228600" y="4648200"/>
            <a:ext cx="8915400" cy="16002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424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990600"/>
            <a:ext cx="9144000" cy="4572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3281320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762000"/>
            <a:ext cx="8229600" cy="533400"/>
          </a:xfrm>
          <a:prstGeom prst="rect">
            <a:avLst/>
          </a:prstGeom>
        </p:spPr>
        <p:txBody>
          <a:bodyPr/>
          <a:lstStyle>
            <a:lvl1pPr marL="0" indent="0">
              <a:buNone/>
              <a:defRPr sz="2800"/>
            </a:lvl1pPr>
          </a:lstStyle>
          <a:p>
            <a:pPr lvl="0"/>
            <a:r>
              <a:rPr lang="en-US" dirty="0"/>
              <a:t>Click to edit Master text</a:t>
            </a:r>
          </a:p>
        </p:txBody>
      </p:sp>
      <p:sp>
        <p:nvSpPr>
          <p:cNvPr id="6" name="Text Placeholder 5"/>
          <p:cNvSpPr>
            <a:spLocks noGrp="1"/>
          </p:cNvSpPr>
          <p:nvPr>
            <p:ph type="body" sz="quarter" idx="23"/>
          </p:nvPr>
        </p:nvSpPr>
        <p:spPr>
          <a:xfrm>
            <a:off x="0" y="1524000"/>
            <a:ext cx="9067800" cy="34290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3765216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2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762000"/>
            <a:ext cx="9144000" cy="5334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12014324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685800"/>
            <a:ext cx="9144000" cy="533400"/>
          </a:xfrm>
          <a:prstGeom prst="rect">
            <a:avLst/>
          </a:prstGeom>
        </p:spPr>
        <p:txBody>
          <a:bodyPr/>
          <a:lstStyle>
            <a:lvl1pPr marL="0" indent="0">
              <a:buNone/>
              <a:defRPr sz="2800"/>
            </a:lvl1pPr>
          </a:lstStyle>
          <a:p>
            <a:pPr lvl="0"/>
            <a:r>
              <a:rPr lang="en-US" dirty="0"/>
              <a:t>Click to edit Master text</a:t>
            </a:r>
          </a:p>
        </p:txBody>
      </p:sp>
      <p:sp>
        <p:nvSpPr>
          <p:cNvPr id="6" name="Text Placeholder 5"/>
          <p:cNvSpPr>
            <a:spLocks noGrp="1"/>
          </p:cNvSpPr>
          <p:nvPr>
            <p:ph type="body" sz="quarter" idx="23"/>
          </p:nvPr>
        </p:nvSpPr>
        <p:spPr>
          <a:xfrm>
            <a:off x="0" y="1371600"/>
            <a:ext cx="9144000" cy="3352800"/>
          </a:xfrm>
          <a:prstGeom prst="rect">
            <a:avLst/>
          </a:prstGeom>
        </p:spPr>
        <p:txBody>
          <a:bodyPr/>
          <a:lstStyle>
            <a:lvl1pPr marL="0" indent="0">
              <a:buNone/>
              <a:defRPr sz="2800"/>
            </a:lvl1pPr>
          </a:lstStyle>
          <a:p>
            <a:pPr lvl="0"/>
            <a:r>
              <a:rPr lang="en-US" dirty="0"/>
              <a:t>Click to edit Master text</a:t>
            </a:r>
          </a:p>
        </p:txBody>
      </p:sp>
      <p:sp>
        <p:nvSpPr>
          <p:cNvPr id="11" name="Text Placeholder 10"/>
          <p:cNvSpPr>
            <a:spLocks noGrp="1"/>
          </p:cNvSpPr>
          <p:nvPr>
            <p:ph type="body" sz="quarter" idx="24"/>
          </p:nvPr>
        </p:nvSpPr>
        <p:spPr>
          <a:xfrm>
            <a:off x="457200" y="4953000"/>
            <a:ext cx="4191000" cy="1219200"/>
          </a:xfrm>
          <a:prstGeom prst="rect">
            <a:avLst/>
          </a:prstGeom>
        </p:spPr>
        <p:txBody>
          <a:bodyPr/>
          <a:lstStyle>
            <a:lvl1pPr marL="0" indent="0">
              <a:buNone/>
              <a:defRPr sz="2700"/>
            </a:lvl1pPr>
          </a:lstStyle>
          <a:p>
            <a:pPr lvl="0"/>
            <a:r>
              <a:rPr lang="en-US" dirty="0"/>
              <a:t>Click to edit</a:t>
            </a:r>
          </a:p>
        </p:txBody>
      </p:sp>
    </p:spTree>
    <p:extLst>
      <p:ext uri="{BB962C8B-B14F-4D97-AF65-F5344CB8AC3E}">
        <p14:creationId xmlns:p14="http://schemas.microsoft.com/office/powerpoint/2010/main" val="34475792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838200"/>
            <a:ext cx="9144000" cy="457200"/>
          </a:xfrm>
          <a:prstGeom prst="rect">
            <a:avLst/>
          </a:prstGeom>
        </p:spPr>
        <p:txBody>
          <a:bodyPr/>
          <a:lstStyle>
            <a:lvl1pPr marL="0" indent="0">
              <a:buNone/>
              <a:defRPr sz="2800"/>
            </a:lvl1pPr>
          </a:lstStyle>
          <a:p>
            <a:pPr lvl="0"/>
            <a:r>
              <a:rPr lang="en-US" dirty="0"/>
              <a:t>Click to edit Master text</a:t>
            </a:r>
          </a:p>
        </p:txBody>
      </p:sp>
      <p:sp>
        <p:nvSpPr>
          <p:cNvPr id="6" name="Text Placeholder 5"/>
          <p:cNvSpPr>
            <a:spLocks noGrp="1"/>
          </p:cNvSpPr>
          <p:nvPr>
            <p:ph type="body" sz="quarter" idx="23"/>
          </p:nvPr>
        </p:nvSpPr>
        <p:spPr>
          <a:xfrm>
            <a:off x="0" y="1524000"/>
            <a:ext cx="9144000" cy="38100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1419187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685800"/>
            <a:ext cx="9144000" cy="609600"/>
          </a:xfrm>
          <a:prstGeom prst="rect">
            <a:avLst/>
          </a:prstGeom>
        </p:spPr>
        <p:txBody>
          <a:bodyPr/>
          <a:lstStyle>
            <a:lvl1pPr marL="0" indent="0">
              <a:buNone/>
              <a:defRPr sz="2800"/>
            </a:lvl1pPr>
          </a:lstStyle>
          <a:p>
            <a:pPr lvl="0"/>
            <a:r>
              <a:rPr lang="en-US" dirty="0"/>
              <a:t>Click to edit Master text</a:t>
            </a:r>
          </a:p>
        </p:txBody>
      </p:sp>
      <p:sp>
        <p:nvSpPr>
          <p:cNvPr id="6" name="Text Placeholder 5"/>
          <p:cNvSpPr>
            <a:spLocks noGrp="1"/>
          </p:cNvSpPr>
          <p:nvPr>
            <p:ph type="body" sz="quarter" idx="23"/>
          </p:nvPr>
        </p:nvSpPr>
        <p:spPr>
          <a:xfrm>
            <a:off x="0" y="1447800"/>
            <a:ext cx="9144000" cy="609600"/>
          </a:xfrm>
          <a:prstGeom prst="rect">
            <a:avLst/>
          </a:prstGeom>
        </p:spPr>
        <p:txBody>
          <a:bodyPr/>
          <a:lstStyle>
            <a:lvl1pPr marL="0" indent="0">
              <a:buNone/>
              <a:defRPr sz="2700"/>
            </a:lvl1pPr>
          </a:lstStyle>
          <a:p>
            <a:pPr lvl="0"/>
            <a:r>
              <a:rPr lang="en-US" dirty="0"/>
              <a:t>Click to edit Master text</a:t>
            </a:r>
          </a:p>
        </p:txBody>
      </p:sp>
      <p:sp>
        <p:nvSpPr>
          <p:cNvPr id="11" name="Text Placeholder 10"/>
          <p:cNvSpPr>
            <a:spLocks noGrp="1"/>
          </p:cNvSpPr>
          <p:nvPr>
            <p:ph type="body" sz="quarter" idx="24"/>
          </p:nvPr>
        </p:nvSpPr>
        <p:spPr>
          <a:xfrm>
            <a:off x="0" y="2133600"/>
            <a:ext cx="8610600" cy="533400"/>
          </a:xfrm>
          <a:prstGeom prst="rect">
            <a:avLst/>
          </a:prstGeom>
        </p:spPr>
        <p:txBody>
          <a:bodyPr/>
          <a:lstStyle>
            <a:lvl1pPr marL="0" indent="0">
              <a:buNone/>
              <a:defRPr sz="2700"/>
            </a:lvl1pPr>
          </a:lstStyle>
          <a:p>
            <a:pPr lvl="0"/>
            <a:r>
              <a:rPr lang="en-US" dirty="0"/>
              <a:t>Click to edit Master text</a:t>
            </a:r>
          </a:p>
        </p:txBody>
      </p:sp>
      <p:sp>
        <p:nvSpPr>
          <p:cNvPr id="17" name="Text Placeholder 16"/>
          <p:cNvSpPr>
            <a:spLocks noGrp="1"/>
          </p:cNvSpPr>
          <p:nvPr>
            <p:ph type="body" sz="quarter" idx="25"/>
          </p:nvPr>
        </p:nvSpPr>
        <p:spPr>
          <a:xfrm>
            <a:off x="0" y="2895600"/>
            <a:ext cx="8305800" cy="762000"/>
          </a:xfrm>
          <a:prstGeom prst="rect">
            <a:avLst/>
          </a:prstGeom>
        </p:spPr>
        <p:txBody>
          <a:bodyPr/>
          <a:lstStyle>
            <a:lvl1pPr marL="0" indent="0">
              <a:buNone/>
              <a:defRPr sz="2700"/>
            </a:lvl1pPr>
          </a:lstStyle>
          <a:p>
            <a:pPr lvl="0"/>
            <a:r>
              <a:rPr lang="en-US" dirty="0"/>
              <a:t>Click to edit Master text</a:t>
            </a:r>
          </a:p>
        </p:txBody>
      </p:sp>
      <p:sp>
        <p:nvSpPr>
          <p:cNvPr id="20" name="Text Placeholder 19"/>
          <p:cNvSpPr>
            <a:spLocks noGrp="1"/>
          </p:cNvSpPr>
          <p:nvPr>
            <p:ph type="body" sz="quarter" idx="26"/>
          </p:nvPr>
        </p:nvSpPr>
        <p:spPr>
          <a:xfrm>
            <a:off x="0" y="3810000"/>
            <a:ext cx="8610600" cy="381000"/>
          </a:xfrm>
          <a:prstGeom prst="rect">
            <a:avLst/>
          </a:prstGeom>
        </p:spPr>
        <p:txBody>
          <a:bodyPr/>
          <a:lstStyle>
            <a:lvl1pPr marL="0" indent="0">
              <a:buNone/>
              <a:defRPr sz="2700"/>
            </a:lvl1pPr>
          </a:lstStyle>
          <a:p>
            <a:pPr lvl="0"/>
            <a:r>
              <a:rPr lang="en-US" dirty="0"/>
              <a:t>Click to edit Master text</a:t>
            </a:r>
          </a:p>
        </p:txBody>
      </p:sp>
      <p:sp>
        <p:nvSpPr>
          <p:cNvPr id="22" name="Text Placeholder 21"/>
          <p:cNvSpPr>
            <a:spLocks noGrp="1"/>
          </p:cNvSpPr>
          <p:nvPr>
            <p:ph type="body" sz="quarter" idx="27"/>
          </p:nvPr>
        </p:nvSpPr>
        <p:spPr>
          <a:xfrm>
            <a:off x="0" y="4191000"/>
            <a:ext cx="9067800" cy="533400"/>
          </a:xfrm>
          <a:prstGeom prst="rect">
            <a:avLst/>
          </a:prstGeom>
        </p:spPr>
        <p:txBody>
          <a:bodyPr/>
          <a:lstStyle>
            <a:lvl1pPr marL="0" indent="0">
              <a:buNone/>
              <a:defRPr sz="2700"/>
            </a:lvl1pPr>
          </a:lstStyle>
          <a:p>
            <a:pPr lvl="0"/>
            <a:r>
              <a:rPr lang="en-US" dirty="0"/>
              <a:t>Click to edit Master text</a:t>
            </a:r>
          </a:p>
        </p:txBody>
      </p:sp>
      <p:sp>
        <p:nvSpPr>
          <p:cNvPr id="24" name="Text Placeholder 23"/>
          <p:cNvSpPr>
            <a:spLocks noGrp="1"/>
          </p:cNvSpPr>
          <p:nvPr>
            <p:ph type="body" sz="quarter" idx="28"/>
          </p:nvPr>
        </p:nvSpPr>
        <p:spPr>
          <a:xfrm>
            <a:off x="609600" y="5029200"/>
            <a:ext cx="2590800" cy="609600"/>
          </a:xfrm>
          <a:prstGeom prst="rect">
            <a:avLst/>
          </a:prstGeom>
        </p:spPr>
        <p:txBody>
          <a:bodyPr/>
          <a:lstStyle>
            <a:lvl1pPr marL="0" indent="0">
              <a:buNone/>
              <a:defRPr sz="2700"/>
            </a:lvl1pPr>
          </a:lstStyle>
          <a:p>
            <a:pPr lvl="0"/>
            <a:r>
              <a:rPr lang="en-US" dirty="0"/>
              <a:t>Click to edit </a:t>
            </a:r>
          </a:p>
        </p:txBody>
      </p:sp>
    </p:spTree>
    <p:extLst>
      <p:ext uri="{BB962C8B-B14F-4D97-AF65-F5344CB8AC3E}">
        <p14:creationId xmlns:p14="http://schemas.microsoft.com/office/powerpoint/2010/main" val="1761894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a16="http://schemas.microsoft.com/office/drawing/2014/main" val="20000"/>
                    </a:ext>
                  </a:extLst>
                </a:gridCol>
                <a:gridCol w="8065062">
                  <a:extLst>
                    <a:ext uri="{9D8B030D-6E8A-4147-A177-3AD203B41FA5}">
                      <a16:colId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762000"/>
            <a:ext cx="9144000" cy="533400"/>
          </a:xfrm>
          <a:prstGeom prst="rect">
            <a:avLst/>
          </a:prstGeom>
        </p:spPr>
        <p:txBody>
          <a:bodyPr/>
          <a:lstStyle>
            <a:lvl1pPr marL="0" indent="0">
              <a:buNone/>
              <a:defRPr sz="2800"/>
            </a:lvl1pPr>
          </a:lstStyle>
          <a:p>
            <a:pPr lvl="0"/>
            <a:r>
              <a:rPr lang="en-US" dirty="0"/>
              <a:t>Click to edit Master text</a:t>
            </a:r>
          </a:p>
        </p:txBody>
      </p:sp>
      <p:sp>
        <p:nvSpPr>
          <p:cNvPr id="6" name="Text Placeholder 5"/>
          <p:cNvSpPr>
            <a:spLocks noGrp="1"/>
          </p:cNvSpPr>
          <p:nvPr>
            <p:ph type="body" sz="quarter" idx="23"/>
          </p:nvPr>
        </p:nvSpPr>
        <p:spPr>
          <a:xfrm>
            <a:off x="0" y="1524000"/>
            <a:ext cx="9144000" cy="29718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4645838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
        <p:nvSpPr>
          <p:cNvPr id="4" name="Text Placeholder 3"/>
          <p:cNvSpPr>
            <a:spLocks noGrp="1"/>
          </p:cNvSpPr>
          <p:nvPr>
            <p:ph type="body" sz="quarter" idx="22"/>
          </p:nvPr>
        </p:nvSpPr>
        <p:spPr>
          <a:xfrm>
            <a:off x="0" y="685800"/>
            <a:ext cx="9144000" cy="533400"/>
          </a:xfrm>
          <a:prstGeom prst="rect">
            <a:avLst/>
          </a:prstGeom>
        </p:spPr>
        <p:txBody>
          <a:bodyPr/>
          <a:lstStyle>
            <a:lvl1pPr marL="0" indent="0">
              <a:buNone/>
              <a:defRPr sz="2800"/>
            </a:lvl1pPr>
          </a:lstStyle>
          <a:p>
            <a:pPr lvl="0"/>
            <a:r>
              <a:rPr lang="en-US" dirty="0"/>
              <a:t>Click to edit Master text</a:t>
            </a:r>
          </a:p>
        </p:txBody>
      </p:sp>
      <p:sp>
        <p:nvSpPr>
          <p:cNvPr id="6" name="Text Placeholder 5"/>
          <p:cNvSpPr>
            <a:spLocks noGrp="1"/>
          </p:cNvSpPr>
          <p:nvPr>
            <p:ph type="body" sz="quarter" idx="23"/>
          </p:nvPr>
        </p:nvSpPr>
        <p:spPr>
          <a:xfrm>
            <a:off x="0" y="1447800"/>
            <a:ext cx="9144000" cy="12192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25557063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4" name="Text Placeholder 3"/>
          <p:cNvSpPr>
            <a:spLocks noGrp="1"/>
          </p:cNvSpPr>
          <p:nvPr>
            <p:ph type="body" sz="quarter" idx="22"/>
          </p:nvPr>
        </p:nvSpPr>
        <p:spPr>
          <a:xfrm>
            <a:off x="159026" y="795130"/>
            <a:ext cx="8763000" cy="457200"/>
          </a:xfrm>
          <a:prstGeom prst="rect">
            <a:avLst/>
          </a:prstGeom>
        </p:spPr>
        <p:txBody>
          <a:bodyPr/>
          <a:lstStyle>
            <a:lvl1pPr marL="0" indent="0">
              <a:buNone/>
              <a:defRPr sz="2800"/>
            </a:lvl1pPr>
          </a:lstStyle>
          <a:p>
            <a:pPr lvl="0"/>
            <a:r>
              <a:rPr lang="en-US" dirty="0"/>
              <a:t>Click to edit Master</a:t>
            </a:r>
          </a:p>
        </p:txBody>
      </p:sp>
      <p:sp>
        <p:nvSpPr>
          <p:cNvPr id="6" name="Text Placeholder 5"/>
          <p:cNvSpPr>
            <a:spLocks noGrp="1"/>
          </p:cNvSpPr>
          <p:nvPr>
            <p:ph type="body" sz="quarter" idx="23"/>
          </p:nvPr>
        </p:nvSpPr>
        <p:spPr>
          <a:xfrm>
            <a:off x="152400" y="1437171"/>
            <a:ext cx="8610600" cy="457200"/>
          </a:xfrm>
          <a:prstGeom prst="rect">
            <a:avLst/>
          </a:prstGeom>
        </p:spPr>
        <p:txBody>
          <a:bodyPr/>
          <a:lstStyle>
            <a:lvl1pPr marL="0" indent="0">
              <a:buNone/>
              <a:defRPr sz="2800"/>
            </a:lvl1pPr>
          </a:lstStyle>
          <a:p>
            <a:pPr lvl="0"/>
            <a:r>
              <a:rPr lang="en-US" dirty="0"/>
              <a:t>Click to edit Master text</a:t>
            </a:r>
          </a:p>
        </p:txBody>
      </p:sp>
      <p:sp>
        <p:nvSpPr>
          <p:cNvPr id="5" name="Text Placeholder 4"/>
          <p:cNvSpPr>
            <a:spLocks noGrp="1"/>
          </p:cNvSpPr>
          <p:nvPr>
            <p:ph type="body" sz="quarter" idx="24"/>
          </p:nvPr>
        </p:nvSpPr>
        <p:spPr>
          <a:xfrm>
            <a:off x="158750" y="2057400"/>
            <a:ext cx="8763000" cy="457200"/>
          </a:xfrm>
          <a:prstGeom prst="rect">
            <a:avLst/>
          </a:prstGeom>
        </p:spPr>
        <p:txBody>
          <a:bodyPr/>
          <a:lstStyle>
            <a:lvl1pPr marL="0" indent="0">
              <a:buNone/>
              <a:defRPr sz="2800"/>
            </a:lvl1pPr>
          </a:lstStyle>
          <a:p>
            <a:pPr lvl="0"/>
            <a:r>
              <a:rPr lang="en-US" dirty="0"/>
              <a:t>Click to edit</a:t>
            </a:r>
          </a:p>
        </p:txBody>
      </p:sp>
      <p:sp>
        <p:nvSpPr>
          <p:cNvPr id="13" name="Text Placeholder 12"/>
          <p:cNvSpPr>
            <a:spLocks noGrp="1"/>
          </p:cNvSpPr>
          <p:nvPr>
            <p:ph type="body" sz="quarter" idx="25"/>
          </p:nvPr>
        </p:nvSpPr>
        <p:spPr>
          <a:xfrm>
            <a:off x="152400" y="2667000"/>
            <a:ext cx="8769350" cy="457200"/>
          </a:xfrm>
          <a:prstGeom prst="rect">
            <a:avLst/>
          </a:prstGeom>
        </p:spPr>
        <p:txBody>
          <a:bodyPr/>
          <a:lstStyle>
            <a:lvl1pPr marL="0" indent="0">
              <a:buNone/>
              <a:defRPr sz="2800"/>
            </a:lvl1pPr>
          </a:lstStyle>
          <a:p>
            <a:pPr lvl="0"/>
            <a:r>
              <a:rPr lang="en-US" dirty="0"/>
              <a:t>Click to edit Master</a:t>
            </a:r>
          </a:p>
        </p:txBody>
      </p:sp>
      <p:sp>
        <p:nvSpPr>
          <p:cNvPr id="19" name="Text Placeholder 18"/>
          <p:cNvSpPr>
            <a:spLocks noGrp="1"/>
          </p:cNvSpPr>
          <p:nvPr>
            <p:ph type="body" sz="quarter" idx="26"/>
          </p:nvPr>
        </p:nvSpPr>
        <p:spPr>
          <a:xfrm>
            <a:off x="158750" y="3276600"/>
            <a:ext cx="8763000" cy="533400"/>
          </a:xfrm>
          <a:prstGeom prst="rect">
            <a:avLst/>
          </a:prstGeom>
        </p:spPr>
        <p:txBody>
          <a:bodyPr/>
          <a:lstStyle>
            <a:lvl1pPr marL="0" indent="0">
              <a:buNone/>
              <a:defRPr sz="2800"/>
            </a:lvl1pPr>
          </a:lstStyle>
          <a:p>
            <a:pPr lvl="0"/>
            <a:r>
              <a:rPr lang="en-US" dirty="0"/>
              <a:t>Click to </a:t>
            </a:r>
          </a:p>
        </p:txBody>
      </p:sp>
      <p:sp>
        <p:nvSpPr>
          <p:cNvPr id="21" name="Text Placeholder 20"/>
          <p:cNvSpPr>
            <a:spLocks noGrp="1"/>
          </p:cNvSpPr>
          <p:nvPr>
            <p:ph type="body" sz="quarter" idx="27"/>
          </p:nvPr>
        </p:nvSpPr>
        <p:spPr>
          <a:xfrm>
            <a:off x="158750" y="3962400"/>
            <a:ext cx="8763000" cy="533400"/>
          </a:xfrm>
          <a:prstGeom prst="rect">
            <a:avLst/>
          </a:prstGeom>
        </p:spPr>
        <p:txBody>
          <a:bodyPr/>
          <a:lstStyle>
            <a:lvl1pPr marL="0" indent="0">
              <a:buNone/>
              <a:defRPr sz="2800"/>
            </a:lvl1pPr>
          </a:lstStyle>
          <a:p>
            <a:pPr lvl="0"/>
            <a:r>
              <a:rPr lang="en-US" dirty="0"/>
              <a:t>Click to edit Master text styles</a:t>
            </a:r>
          </a:p>
        </p:txBody>
      </p:sp>
      <p:sp>
        <p:nvSpPr>
          <p:cNvPr id="23" name="Text Placeholder 22"/>
          <p:cNvSpPr>
            <a:spLocks noGrp="1"/>
          </p:cNvSpPr>
          <p:nvPr>
            <p:ph type="body" sz="quarter" idx="28"/>
          </p:nvPr>
        </p:nvSpPr>
        <p:spPr>
          <a:xfrm>
            <a:off x="152400" y="4724400"/>
            <a:ext cx="8534400" cy="685800"/>
          </a:xfrm>
          <a:prstGeom prst="rect">
            <a:avLst/>
          </a:prstGeom>
        </p:spPr>
        <p:txBody>
          <a:bodyPr/>
          <a:lstStyle>
            <a:lvl1pPr marL="0" indent="0">
              <a:buNone/>
              <a:defRPr sz="2800"/>
            </a:lvl1pPr>
          </a:lstStyle>
          <a:p>
            <a:pPr lvl="0"/>
            <a:r>
              <a:rPr lang="en-US" dirty="0"/>
              <a:t>Click</a:t>
            </a:r>
          </a:p>
        </p:txBody>
      </p:sp>
    </p:spTree>
    <p:extLst>
      <p:ext uri="{BB962C8B-B14F-4D97-AF65-F5344CB8AC3E}">
        <p14:creationId xmlns:p14="http://schemas.microsoft.com/office/powerpoint/2010/main" val="11480561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5" name="Text Placeholder 4"/>
          <p:cNvSpPr>
            <a:spLocks noGrp="1"/>
          </p:cNvSpPr>
          <p:nvPr>
            <p:ph type="body" sz="quarter" idx="22"/>
          </p:nvPr>
        </p:nvSpPr>
        <p:spPr>
          <a:xfrm>
            <a:off x="152400" y="990600"/>
            <a:ext cx="8839200" cy="533400"/>
          </a:xfrm>
          <a:prstGeom prst="rect">
            <a:avLst/>
          </a:prstGeom>
        </p:spPr>
        <p:txBody>
          <a:bodyPr/>
          <a:lstStyle>
            <a:lvl1pPr marL="0" indent="0">
              <a:buNone/>
              <a:defRPr sz="2800"/>
            </a:lvl1pPr>
          </a:lstStyle>
          <a:p>
            <a:pPr lvl="0"/>
            <a:r>
              <a:rPr lang="en-US" dirty="0"/>
              <a:t>Click to edit Master text styles</a:t>
            </a:r>
          </a:p>
        </p:txBody>
      </p:sp>
      <p:sp>
        <p:nvSpPr>
          <p:cNvPr id="13" name="Text Placeholder 12"/>
          <p:cNvSpPr>
            <a:spLocks noGrp="1"/>
          </p:cNvSpPr>
          <p:nvPr>
            <p:ph type="body" sz="quarter" idx="23"/>
          </p:nvPr>
        </p:nvSpPr>
        <p:spPr>
          <a:xfrm>
            <a:off x="152400" y="1676400"/>
            <a:ext cx="8839200" cy="533400"/>
          </a:xfrm>
          <a:prstGeom prst="rect">
            <a:avLst/>
          </a:prstGeom>
        </p:spPr>
        <p:txBody>
          <a:bodyPr/>
          <a:lstStyle>
            <a:lvl1pPr marL="0" indent="0">
              <a:buNone/>
              <a:defRPr sz="2800"/>
            </a:lvl1pPr>
          </a:lstStyle>
          <a:p>
            <a:pPr lvl="0"/>
            <a:r>
              <a:rPr lang="en-US" dirty="0"/>
              <a:t>Click to edit Master</a:t>
            </a:r>
          </a:p>
        </p:txBody>
      </p:sp>
      <p:sp>
        <p:nvSpPr>
          <p:cNvPr id="19" name="Text Placeholder 18"/>
          <p:cNvSpPr>
            <a:spLocks noGrp="1"/>
          </p:cNvSpPr>
          <p:nvPr>
            <p:ph type="body" sz="quarter" idx="24"/>
          </p:nvPr>
        </p:nvSpPr>
        <p:spPr>
          <a:xfrm>
            <a:off x="152400" y="2286000"/>
            <a:ext cx="8534400" cy="457200"/>
          </a:xfrm>
          <a:prstGeom prst="rect">
            <a:avLst/>
          </a:prstGeom>
        </p:spPr>
        <p:txBody>
          <a:bodyPr/>
          <a:lstStyle>
            <a:lvl1pPr marL="0" indent="0">
              <a:buNone/>
              <a:defRPr sz="2800"/>
            </a:lvl1pPr>
          </a:lstStyle>
          <a:p>
            <a:pPr lvl="0"/>
            <a:r>
              <a:rPr lang="en-US" dirty="0"/>
              <a:t>Click to edit</a:t>
            </a:r>
          </a:p>
        </p:txBody>
      </p:sp>
      <p:sp>
        <p:nvSpPr>
          <p:cNvPr id="21" name="Text Placeholder 20"/>
          <p:cNvSpPr>
            <a:spLocks noGrp="1"/>
          </p:cNvSpPr>
          <p:nvPr>
            <p:ph type="body" sz="quarter" idx="25"/>
          </p:nvPr>
        </p:nvSpPr>
        <p:spPr>
          <a:xfrm>
            <a:off x="152400" y="5334000"/>
            <a:ext cx="8839200" cy="381000"/>
          </a:xfrm>
          <a:prstGeom prst="rect">
            <a:avLst/>
          </a:prstGeom>
        </p:spPr>
        <p:txBody>
          <a:bodyPr/>
          <a:lstStyle>
            <a:lvl1pPr marL="0" indent="0">
              <a:buNone/>
              <a:defRPr sz="2800"/>
            </a:lvl1pPr>
          </a:lstStyle>
          <a:p>
            <a:pPr lvl="0"/>
            <a:r>
              <a:rPr lang="en-US" dirty="0"/>
              <a:t>Click to</a:t>
            </a:r>
          </a:p>
        </p:txBody>
      </p:sp>
      <p:sp>
        <p:nvSpPr>
          <p:cNvPr id="23" name="Text Placeholder 22"/>
          <p:cNvSpPr>
            <a:spLocks noGrp="1"/>
          </p:cNvSpPr>
          <p:nvPr>
            <p:ph type="body" sz="quarter" idx="26"/>
          </p:nvPr>
        </p:nvSpPr>
        <p:spPr>
          <a:xfrm>
            <a:off x="152400" y="5867400"/>
            <a:ext cx="8686800" cy="457200"/>
          </a:xfrm>
          <a:prstGeom prst="rect">
            <a:avLst/>
          </a:prstGeom>
        </p:spPr>
        <p:txBody>
          <a:bodyPr/>
          <a:lstStyle>
            <a:lvl1pPr marL="0" indent="0">
              <a:buNone/>
              <a:defRPr sz="2800"/>
            </a:lvl1pPr>
          </a:lstStyle>
          <a:p>
            <a:pPr lvl="0"/>
            <a:r>
              <a:rPr lang="en-US" dirty="0"/>
              <a:t>Click to edit Master text</a:t>
            </a:r>
          </a:p>
        </p:txBody>
      </p:sp>
      <p:sp>
        <p:nvSpPr>
          <p:cNvPr id="25" name="Table Placeholder 24"/>
          <p:cNvSpPr>
            <a:spLocks noGrp="1"/>
          </p:cNvSpPr>
          <p:nvPr>
            <p:ph type="tbl" sz="quarter" idx="27"/>
          </p:nvPr>
        </p:nvSpPr>
        <p:spPr>
          <a:xfrm>
            <a:off x="152400" y="3048000"/>
            <a:ext cx="8839200" cy="160020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17806711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4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4" name="Text Placeholder 3"/>
          <p:cNvSpPr>
            <a:spLocks noGrp="1"/>
          </p:cNvSpPr>
          <p:nvPr>
            <p:ph type="body" sz="quarter" idx="22"/>
          </p:nvPr>
        </p:nvSpPr>
        <p:spPr>
          <a:xfrm>
            <a:off x="457200" y="1143001"/>
            <a:ext cx="8058150" cy="533400"/>
          </a:xfrm>
          <a:prstGeom prst="rect">
            <a:avLst/>
          </a:prstGeom>
        </p:spPr>
        <p:txBody>
          <a:bodyPr/>
          <a:lstStyle>
            <a:lvl1pPr marL="0" indent="0">
              <a:buNone/>
              <a:defRPr sz="2800"/>
            </a:lvl1pPr>
          </a:lstStyle>
          <a:p>
            <a:pPr lvl="0"/>
            <a:r>
              <a:rPr lang="en-US" dirty="0"/>
              <a:t>Click to edit Master</a:t>
            </a:r>
          </a:p>
        </p:txBody>
      </p:sp>
      <p:sp>
        <p:nvSpPr>
          <p:cNvPr id="6" name="Text Placeholder 5"/>
          <p:cNvSpPr>
            <a:spLocks noGrp="1"/>
          </p:cNvSpPr>
          <p:nvPr>
            <p:ph type="body" sz="quarter" idx="23"/>
          </p:nvPr>
        </p:nvSpPr>
        <p:spPr>
          <a:xfrm>
            <a:off x="-31474" y="2362200"/>
            <a:ext cx="4070074" cy="3733800"/>
          </a:xfrm>
          <a:prstGeom prst="rect">
            <a:avLst/>
          </a:prstGeom>
        </p:spPr>
        <p:txBody>
          <a:bodyPr/>
          <a:lstStyle>
            <a:lvl1pPr marL="0" indent="0">
              <a:buNone/>
              <a:defRPr sz="2800"/>
            </a:lvl1pPr>
          </a:lstStyle>
          <a:p>
            <a:pPr lvl="0"/>
            <a:r>
              <a:rPr lang="en-US" dirty="0"/>
              <a:t>Click to edit Master text</a:t>
            </a:r>
          </a:p>
        </p:txBody>
      </p:sp>
      <p:sp>
        <p:nvSpPr>
          <p:cNvPr id="11" name="Text Placeholder 10"/>
          <p:cNvSpPr>
            <a:spLocks noGrp="1"/>
          </p:cNvSpPr>
          <p:nvPr>
            <p:ph type="body" sz="quarter" idx="24"/>
          </p:nvPr>
        </p:nvSpPr>
        <p:spPr>
          <a:xfrm>
            <a:off x="4572000" y="2590800"/>
            <a:ext cx="4350026" cy="3352800"/>
          </a:xfrm>
          <a:prstGeom prst="rect">
            <a:avLst/>
          </a:prstGeom>
        </p:spPr>
        <p:txBody>
          <a:bodyPr/>
          <a:lstStyle>
            <a:lvl1pPr marL="0" indent="0">
              <a:buNone/>
              <a:defRPr sz="2800"/>
            </a:lvl1pPr>
          </a:lstStyle>
          <a:p>
            <a:pPr lvl="0"/>
            <a:r>
              <a:rPr lang="en-US" dirty="0"/>
              <a:t>Click to edit Master text styles</a:t>
            </a:r>
          </a:p>
        </p:txBody>
      </p:sp>
    </p:spTree>
    <p:extLst>
      <p:ext uri="{BB962C8B-B14F-4D97-AF65-F5344CB8AC3E}">
        <p14:creationId xmlns:p14="http://schemas.microsoft.com/office/powerpoint/2010/main" val="17734070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4" name="Text Placeholder 3"/>
          <p:cNvSpPr>
            <a:spLocks noGrp="1"/>
          </p:cNvSpPr>
          <p:nvPr>
            <p:ph type="body" sz="quarter" idx="22"/>
          </p:nvPr>
        </p:nvSpPr>
        <p:spPr>
          <a:xfrm>
            <a:off x="152400" y="1066800"/>
            <a:ext cx="8763000" cy="457200"/>
          </a:xfrm>
          <a:prstGeom prst="rect">
            <a:avLst/>
          </a:prstGeom>
        </p:spPr>
        <p:txBody>
          <a:bodyPr/>
          <a:lstStyle>
            <a:lvl1pPr marL="0" indent="0">
              <a:buNone/>
              <a:defRPr sz="2800"/>
            </a:lvl1pPr>
          </a:lstStyle>
          <a:p>
            <a:pPr lvl="0"/>
            <a:r>
              <a:rPr lang="en-US" dirty="0"/>
              <a:t>Click to edit Master</a:t>
            </a:r>
          </a:p>
        </p:txBody>
      </p:sp>
      <p:sp>
        <p:nvSpPr>
          <p:cNvPr id="5" name="Table Placeholder 4"/>
          <p:cNvSpPr>
            <a:spLocks noGrp="1"/>
          </p:cNvSpPr>
          <p:nvPr>
            <p:ph type="tbl" sz="quarter" idx="23"/>
          </p:nvPr>
        </p:nvSpPr>
        <p:spPr>
          <a:xfrm>
            <a:off x="228600" y="2590800"/>
            <a:ext cx="8686800" cy="3429000"/>
          </a:xfrm>
          <a:prstGeom prst="rect">
            <a:avLst/>
          </a:prstGeom>
        </p:spPr>
        <p:txBody>
          <a:bodyPr/>
          <a:lstStyle>
            <a:lvl1pPr marL="0" indent="0">
              <a:buNone/>
              <a:defRPr/>
            </a:lvl1pPr>
          </a:lstStyle>
          <a:p>
            <a:endParaRPr lang="en-US" dirty="0"/>
          </a:p>
        </p:txBody>
      </p:sp>
      <p:sp>
        <p:nvSpPr>
          <p:cNvPr id="11" name="Text Placeholder 10"/>
          <p:cNvSpPr>
            <a:spLocks noGrp="1"/>
          </p:cNvSpPr>
          <p:nvPr>
            <p:ph type="body" sz="quarter" idx="24"/>
          </p:nvPr>
        </p:nvSpPr>
        <p:spPr>
          <a:xfrm>
            <a:off x="152400" y="1676400"/>
            <a:ext cx="8915400" cy="381000"/>
          </a:xfrm>
          <a:prstGeom prst="rect">
            <a:avLst/>
          </a:prstGeom>
        </p:spPr>
        <p:txBody>
          <a:bodyPr/>
          <a:lstStyle>
            <a:lvl1pPr marL="0" indent="0">
              <a:buNone/>
              <a:defRPr sz="1800"/>
            </a:lvl1pPr>
          </a:lstStyle>
          <a:p>
            <a:pPr lvl="0"/>
            <a:r>
              <a:rPr lang="en-US" dirty="0"/>
              <a:t>Click to edit Master text</a:t>
            </a:r>
          </a:p>
        </p:txBody>
      </p:sp>
    </p:spTree>
    <p:extLst>
      <p:ext uri="{BB962C8B-B14F-4D97-AF65-F5344CB8AC3E}">
        <p14:creationId xmlns:p14="http://schemas.microsoft.com/office/powerpoint/2010/main" val="264077576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4" name="Text Placeholder 3"/>
          <p:cNvSpPr>
            <a:spLocks noGrp="1"/>
          </p:cNvSpPr>
          <p:nvPr>
            <p:ph type="body" sz="quarter" idx="22"/>
          </p:nvPr>
        </p:nvSpPr>
        <p:spPr>
          <a:xfrm>
            <a:off x="152400" y="914400"/>
            <a:ext cx="8763000" cy="457200"/>
          </a:xfrm>
          <a:prstGeom prst="rect">
            <a:avLst/>
          </a:prstGeom>
        </p:spPr>
        <p:txBody>
          <a:bodyPr/>
          <a:lstStyle>
            <a:lvl1pPr marL="0" indent="0">
              <a:buNone/>
              <a:defRPr sz="2800"/>
            </a:lvl1pPr>
          </a:lstStyle>
          <a:p>
            <a:pPr lvl="0"/>
            <a:r>
              <a:rPr lang="en-US" dirty="0"/>
              <a:t>Click to edit Master</a:t>
            </a:r>
          </a:p>
        </p:txBody>
      </p:sp>
      <p:sp>
        <p:nvSpPr>
          <p:cNvPr id="6" name="Text Placeholder 5"/>
          <p:cNvSpPr>
            <a:spLocks noGrp="1"/>
          </p:cNvSpPr>
          <p:nvPr>
            <p:ph type="body" sz="quarter" idx="23"/>
          </p:nvPr>
        </p:nvSpPr>
        <p:spPr>
          <a:xfrm>
            <a:off x="152400" y="1574386"/>
            <a:ext cx="3810000" cy="559214"/>
          </a:xfrm>
          <a:prstGeom prst="rect">
            <a:avLst/>
          </a:prstGeom>
        </p:spPr>
        <p:txBody>
          <a:bodyPr/>
          <a:lstStyle>
            <a:lvl1pPr marL="0" indent="0">
              <a:buNone/>
              <a:defRPr sz="2800"/>
            </a:lvl1pPr>
          </a:lstStyle>
          <a:p>
            <a:pPr lvl="0"/>
            <a:r>
              <a:rPr lang="en-US" dirty="0"/>
              <a:t>Click to edit Master text</a:t>
            </a:r>
          </a:p>
        </p:txBody>
      </p:sp>
      <p:sp>
        <p:nvSpPr>
          <p:cNvPr id="5" name="Text Placeholder 4"/>
          <p:cNvSpPr>
            <a:spLocks noGrp="1"/>
          </p:cNvSpPr>
          <p:nvPr>
            <p:ph type="body" sz="quarter" idx="24"/>
          </p:nvPr>
        </p:nvSpPr>
        <p:spPr>
          <a:xfrm>
            <a:off x="152400" y="2362200"/>
            <a:ext cx="7772400" cy="838200"/>
          </a:xfrm>
          <a:prstGeom prst="rect">
            <a:avLst/>
          </a:prstGeom>
        </p:spPr>
        <p:txBody>
          <a:bodyPr/>
          <a:lstStyle>
            <a:lvl1pPr marL="0" indent="0">
              <a:buNone/>
              <a:defRPr sz="2800"/>
            </a:lvl1pPr>
          </a:lstStyle>
          <a:p>
            <a:pPr lvl="0"/>
            <a:r>
              <a:rPr lang="en-US" dirty="0"/>
              <a:t>Click to edit Master</a:t>
            </a:r>
          </a:p>
        </p:txBody>
      </p:sp>
      <p:sp>
        <p:nvSpPr>
          <p:cNvPr id="11" name="Text Placeholder 10"/>
          <p:cNvSpPr>
            <a:spLocks noGrp="1"/>
          </p:cNvSpPr>
          <p:nvPr>
            <p:ph type="body" sz="quarter" idx="25"/>
          </p:nvPr>
        </p:nvSpPr>
        <p:spPr>
          <a:xfrm>
            <a:off x="152400" y="3352800"/>
            <a:ext cx="8362950" cy="1066800"/>
          </a:xfrm>
          <a:prstGeom prst="rect">
            <a:avLst/>
          </a:prstGeom>
        </p:spPr>
        <p:txBody>
          <a:bodyPr/>
          <a:lstStyle>
            <a:lvl1pPr marL="0" indent="0">
              <a:buNone/>
              <a:defRPr sz="2800"/>
            </a:lvl1pPr>
          </a:lstStyle>
          <a:p>
            <a:pPr lvl="0"/>
            <a:r>
              <a:rPr lang="en-US" dirty="0"/>
              <a:t>Click</a:t>
            </a:r>
          </a:p>
        </p:txBody>
      </p:sp>
      <p:sp>
        <p:nvSpPr>
          <p:cNvPr id="17" name="Text Placeholder 16"/>
          <p:cNvSpPr>
            <a:spLocks noGrp="1"/>
          </p:cNvSpPr>
          <p:nvPr>
            <p:ph type="body" sz="quarter" idx="26"/>
          </p:nvPr>
        </p:nvSpPr>
        <p:spPr>
          <a:xfrm>
            <a:off x="152400" y="4495800"/>
            <a:ext cx="8153400" cy="762000"/>
          </a:xfrm>
          <a:prstGeom prst="rect">
            <a:avLst/>
          </a:prstGeom>
        </p:spPr>
        <p:txBody>
          <a:bodyPr/>
          <a:lstStyle>
            <a:lvl1pPr marL="0" indent="0">
              <a:buNone/>
              <a:defRPr sz="2800"/>
            </a:lvl1pPr>
          </a:lstStyle>
          <a:p>
            <a:pPr lvl="0"/>
            <a:r>
              <a:rPr lang="en-US" dirty="0"/>
              <a:t>Click to edit</a:t>
            </a:r>
          </a:p>
        </p:txBody>
      </p:sp>
      <p:sp>
        <p:nvSpPr>
          <p:cNvPr id="20" name="Text Placeholder 19"/>
          <p:cNvSpPr>
            <a:spLocks noGrp="1"/>
          </p:cNvSpPr>
          <p:nvPr>
            <p:ph type="body" sz="quarter" idx="27" hasCustomPrompt="1"/>
          </p:nvPr>
        </p:nvSpPr>
        <p:spPr>
          <a:xfrm>
            <a:off x="152400" y="5410200"/>
            <a:ext cx="8153400" cy="838200"/>
          </a:xfrm>
          <a:prstGeom prst="rect">
            <a:avLst/>
          </a:prstGeom>
        </p:spPr>
        <p:txBody>
          <a:bodyPr/>
          <a:lstStyle>
            <a:lvl1pPr marL="0" indent="0">
              <a:buNone/>
              <a:defRPr sz="2800"/>
            </a:lvl1pPr>
          </a:lstStyle>
          <a:p>
            <a:pPr lvl="0"/>
            <a:r>
              <a:rPr lang="en-US" dirty="0"/>
              <a:t>lick to edit Master text styles</a:t>
            </a:r>
          </a:p>
        </p:txBody>
      </p:sp>
      <p:sp>
        <p:nvSpPr>
          <p:cNvPr id="10" name="Text Placeholder 9"/>
          <p:cNvSpPr>
            <a:spLocks noGrp="1"/>
          </p:cNvSpPr>
          <p:nvPr>
            <p:ph type="body" sz="quarter" idx="28"/>
          </p:nvPr>
        </p:nvSpPr>
        <p:spPr>
          <a:xfrm>
            <a:off x="4876800" y="1574800"/>
            <a:ext cx="2209800" cy="558800"/>
          </a:xfrm>
          <a:prstGeom prst="rect">
            <a:avLst/>
          </a:prstGeom>
        </p:spPr>
        <p:txBody>
          <a:bodyPr/>
          <a:lstStyle>
            <a:lvl1pPr marL="0" indent="0">
              <a:buNone/>
              <a:defRPr sz="2800"/>
            </a:lvl1pPr>
          </a:lstStyle>
          <a:p>
            <a:pPr lvl="0"/>
            <a:r>
              <a:rPr lang="en-US" dirty="0"/>
              <a:t>Edit</a:t>
            </a:r>
          </a:p>
        </p:txBody>
      </p:sp>
    </p:spTree>
    <p:extLst>
      <p:ext uri="{BB962C8B-B14F-4D97-AF65-F5344CB8AC3E}">
        <p14:creationId xmlns:p14="http://schemas.microsoft.com/office/powerpoint/2010/main" val="27410349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4" name="Text Placeholder 3"/>
          <p:cNvSpPr>
            <a:spLocks noGrp="1"/>
          </p:cNvSpPr>
          <p:nvPr>
            <p:ph type="body" sz="quarter" idx="22"/>
          </p:nvPr>
        </p:nvSpPr>
        <p:spPr>
          <a:xfrm>
            <a:off x="152400" y="1066800"/>
            <a:ext cx="8763000" cy="457200"/>
          </a:xfrm>
          <a:prstGeom prst="rect">
            <a:avLst/>
          </a:prstGeom>
        </p:spPr>
        <p:txBody>
          <a:bodyPr/>
          <a:lstStyle>
            <a:lvl1pPr marL="0" indent="0">
              <a:buNone/>
              <a:defRPr sz="2800"/>
            </a:lvl1pPr>
          </a:lstStyle>
          <a:p>
            <a:pPr lvl="0"/>
            <a:r>
              <a:rPr lang="en-US" dirty="0"/>
              <a:t>Click to edit Master</a:t>
            </a:r>
          </a:p>
        </p:txBody>
      </p:sp>
      <p:sp>
        <p:nvSpPr>
          <p:cNvPr id="5" name="Text Placeholder 4"/>
          <p:cNvSpPr>
            <a:spLocks noGrp="1"/>
          </p:cNvSpPr>
          <p:nvPr>
            <p:ph type="body" sz="quarter" idx="23"/>
          </p:nvPr>
        </p:nvSpPr>
        <p:spPr>
          <a:xfrm>
            <a:off x="152400" y="1676400"/>
            <a:ext cx="8763000" cy="1600200"/>
          </a:xfrm>
          <a:prstGeom prst="rect">
            <a:avLst/>
          </a:prstGeom>
        </p:spPr>
        <p:txBody>
          <a:bodyPr/>
          <a:lstStyle>
            <a:lvl1pPr marL="0" indent="0">
              <a:buNone/>
              <a:defRPr sz="2800"/>
            </a:lvl1pPr>
          </a:lstStyle>
          <a:p>
            <a:pPr lvl="0"/>
            <a:r>
              <a:rPr lang="en-US" dirty="0"/>
              <a:t>Click</a:t>
            </a:r>
          </a:p>
        </p:txBody>
      </p:sp>
      <p:sp>
        <p:nvSpPr>
          <p:cNvPr id="10" name="Text Placeholder 9"/>
          <p:cNvSpPr>
            <a:spLocks noGrp="1"/>
          </p:cNvSpPr>
          <p:nvPr>
            <p:ph type="body" sz="quarter" idx="24"/>
          </p:nvPr>
        </p:nvSpPr>
        <p:spPr>
          <a:xfrm>
            <a:off x="304800" y="3458817"/>
            <a:ext cx="8610600" cy="609600"/>
          </a:xfrm>
          <a:prstGeom prst="rect">
            <a:avLst/>
          </a:prstGeom>
        </p:spPr>
        <p:txBody>
          <a:bodyPr/>
          <a:lstStyle>
            <a:lvl1pPr marL="0" indent="0">
              <a:buNone/>
              <a:defRPr sz="2800"/>
            </a:lvl1pPr>
          </a:lstStyle>
          <a:p>
            <a:pPr lvl="0"/>
            <a:r>
              <a:rPr lang="en-US" dirty="0"/>
              <a:t>Click to edit</a:t>
            </a:r>
          </a:p>
        </p:txBody>
      </p:sp>
      <p:sp>
        <p:nvSpPr>
          <p:cNvPr id="13" name="Text Placeholder 12"/>
          <p:cNvSpPr>
            <a:spLocks noGrp="1"/>
          </p:cNvSpPr>
          <p:nvPr>
            <p:ph type="body" sz="quarter" idx="25"/>
          </p:nvPr>
        </p:nvSpPr>
        <p:spPr>
          <a:xfrm>
            <a:off x="304800" y="4343400"/>
            <a:ext cx="8610600" cy="1524000"/>
          </a:xfrm>
          <a:prstGeom prst="rect">
            <a:avLst/>
          </a:prstGeom>
        </p:spPr>
        <p:txBody>
          <a:bodyPr/>
          <a:lstStyle>
            <a:lvl1pPr marL="0" indent="0">
              <a:buNone/>
              <a:defRPr sz="2800"/>
            </a:lvl1pPr>
          </a:lstStyle>
          <a:p>
            <a:pPr lvl="0"/>
            <a:r>
              <a:rPr lang="en-US" dirty="0"/>
              <a:t>Click to edit Master</a:t>
            </a:r>
          </a:p>
        </p:txBody>
      </p:sp>
      <p:sp>
        <p:nvSpPr>
          <p:cNvPr id="19" name="Text Placeholder 18"/>
          <p:cNvSpPr>
            <a:spLocks noGrp="1"/>
          </p:cNvSpPr>
          <p:nvPr>
            <p:ph type="body" sz="quarter" idx="26"/>
          </p:nvPr>
        </p:nvSpPr>
        <p:spPr>
          <a:xfrm>
            <a:off x="381000" y="6096000"/>
            <a:ext cx="4419600" cy="533400"/>
          </a:xfrm>
          <a:prstGeom prst="rect">
            <a:avLst/>
          </a:prstGeom>
        </p:spPr>
        <p:txBody>
          <a:bodyPr/>
          <a:lstStyle>
            <a:lvl1pPr marL="0" indent="0">
              <a:buNone/>
              <a:defRPr sz="2500"/>
            </a:lvl1pPr>
          </a:lstStyle>
          <a:p>
            <a:pPr lvl="0"/>
            <a:r>
              <a:rPr lang="en-US" dirty="0"/>
              <a:t>Click to edit Master text</a:t>
            </a:r>
          </a:p>
        </p:txBody>
      </p:sp>
    </p:spTree>
    <p:extLst>
      <p:ext uri="{BB962C8B-B14F-4D97-AF65-F5344CB8AC3E}">
        <p14:creationId xmlns:p14="http://schemas.microsoft.com/office/powerpoint/2010/main" val="9658477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4" name="Text Placeholder 3"/>
          <p:cNvSpPr>
            <a:spLocks noGrp="1"/>
          </p:cNvSpPr>
          <p:nvPr>
            <p:ph type="body" sz="quarter" idx="22"/>
          </p:nvPr>
        </p:nvSpPr>
        <p:spPr>
          <a:xfrm>
            <a:off x="152400" y="1066800"/>
            <a:ext cx="8763000" cy="457200"/>
          </a:xfrm>
          <a:prstGeom prst="rect">
            <a:avLst/>
          </a:prstGeom>
        </p:spPr>
        <p:txBody>
          <a:bodyPr/>
          <a:lstStyle>
            <a:lvl1pPr marL="0" indent="0">
              <a:buNone/>
              <a:defRPr sz="2800"/>
            </a:lvl1pPr>
          </a:lstStyle>
          <a:p>
            <a:pPr lvl="0"/>
            <a:r>
              <a:rPr lang="en-US" dirty="0"/>
              <a:t>Click to edit Master</a:t>
            </a:r>
          </a:p>
        </p:txBody>
      </p:sp>
      <p:sp>
        <p:nvSpPr>
          <p:cNvPr id="6" name="Text Placeholder 5"/>
          <p:cNvSpPr>
            <a:spLocks noGrp="1"/>
          </p:cNvSpPr>
          <p:nvPr>
            <p:ph type="body" sz="quarter" idx="23"/>
          </p:nvPr>
        </p:nvSpPr>
        <p:spPr>
          <a:xfrm>
            <a:off x="152400" y="1752600"/>
            <a:ext cx="8610600" cy="1219200"/>
          </a:xfrm>
          <a:prstGeom prst="rect">
            <a:avLst/>
          </a:prstGeom>
        </p:spPr>
        <p:txBody>
          <a:bodyPr/>
          <a:lstStyle>
            <a:lvl1pPr marL="0" indent="0">
              <a:buNone/>
              <a:defRPr sz="2800"/>
            </a:lvl1pPr>
          </a:lstStyle>
          <a:p>
            <a:pPr lvl="0"/>
            <a:r>
              <a:rPr lang="en-US" dirty="0"/>
              <a:t>Click to edit Master text</a:t>
            </a:r>
          </a:p>
        </p:txBody>
      </p:sp>
      <p:sp>
        <p:nvSpPr>
          <p:cNvPr id="11" name="Text Placeholder 10"/>
          <p:cNvSpPr>
            <a:spLocks noGrp="1"/>
          </p:cNvSpPr>
          <p:nvPr>
            <p:ph type="body" sz="quarter" idx="24"/>
          </p:nvPr>
        </p:nvSpPr>
        <p:spPr>
          <a:xfrm>
            <a:off x="152400" y="3200400"/>
            <a:ext cx="8686800" cy="762000"/>
          </a:xfrm>
          <a:prstGeom prst="rect">
            <a:avLst/>
          </a:prstGeom>
        </p:spPr>
        <p:txBody>
          <a:bodyPr/>
          <a:lstStyle>
            <a:lvl1pPr marL="0" indent="0">
              <a:buNone/>
              <a:defRPr sz="2800"/>
            </a:lvl1pPr>
          </a:lstStyle>
          <a:p>
            <a:pPr lvl="0"/>
            <a:r>
              <a:rPr lang="en-US" dirty="0"/>
              <a:t>Click to edit Master text styles</a:t>
            </a:r>
          </a:p>
        </p:txBody>
      </p:sp>
      <p:sp>
        <p:nvSpPr>
          <p:cNvPr id="5" name="Text Placeholder 4"/>
          <p:cNvSpPr>
            <a:spLocks noGrp="1"/>
          </p:cNvSpPr>
          <p:nvPr>
            <p:ph type="body" sz="quarter" idx="25"/>
          </p:nvPr>
        </p:nvSpPr>
        <p:spPr>
          <a:xfrm>
            <a:off x="152400" y="4038600"/>
            <a:ext cx="8610600" cy="990600"/>
          </a:xfrm>
          <a:prstGeom prst="rect">
            <a:avLst/>
          </a:prstGeom>
        </p:spPr>
        <p:txBody>
          <a:bodyPr/>
          <a:lstStyle>
            <a:lvl1pPr marL="0" indent="0">
              <a:buNone/>
              <a:defRPr sz="2800"/>
            </a:lvl1pPr>
          </a:lstStyle>
          <a:p>
            <a:pPr lvl="0"/>
            <a:r>
              <a:rPr lang="en-US" dirty="0"/>
              <a:t>Click to edit Master</a:t>
            </a:r>
          </a:p>
        </p:txBody>
      </p:sp>
      <p:sp>
        <p:nvSpPr>
          <p:cNvPr id="13" name="Text Placeholder 12"/>
          <p:cNvSpPr>
            <a:spLocks noGrp="1"/>
          </p:cNvSpPr>
          <p:nvPr>
            <p:ph type="body" sz="quarter" idx="26"/>
          </p:nvPr>
        </p:nvSpPr>
        <p:spPr>
          <a:xfrm>
            <a:off x="165652" y="5181600"/>
            <a:ext cx="8458200" cy="914400"/>
          </a:xfrm>
          <a:prstGeom prst="rect">
            <a:avLst/>
          </a:prstGeom>
        </p:spPr>
        <p:txBody>
          <a:bodyPr/>
          <a:lstStyle>
            <a:lvl1pPr marL="0" indent="0">
              <a:buNone/>
              <a:defRPr sz="2800"/>
            </a:lvl1pPr>
          </a:lstStyle>
          <a:p>
            <a:pPr lvl="0"/>
            <a:r>
              <a:rPr lang="en-US" dirty="0"/>
              <a:t>Click to edit</a:t>
            </a:r>
          </a:p>
        </p:txBody>
      </p:sp>
    </p:spTree>
    <p:extLst>
      <p:ext uri="{BB962C8B-B14F-4D97-AF65-F5344CB8AC3E}">
        <p14:creationId xmlns:p14="http://schemas.microsoft.com/office/powerpoint/2010/main" val="5591728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4" name="Text Placeholder 3"/>
          <p:cNvSpPr>
            <a:spLocks noGrp="1"/>
          </p:cNvSpPr>
          <p:nvPr>
            <p:ph type="body" sz="quarter" idx="22"/>
          </p:nvPr>
        </p:nvSpPr>
        <p:spPr>
          <a:xfrm>
            <a:off x="152400" y="1066800"/>
            <a:ext cx="8763000" cy="457200"/>
          </a:xfrm>
          <a:prstGeom prst="rect">
            <a:avLst/>
          </a:prstGeom>
        </p:spPr>
        <p:txBody>
          <a:bodyPr/>
          <a:lstStyle>
            <a:lvl1pPr marL="0" indent="0">
              <a:buNone/>
              <a:defRPr sz="2800"/>
            </a:lvl1pPr>
          </a:lstStyle>
          <a:p>
            <a:pPr lvl="0"/>
            <a:r>
              <a:rPr lang="en-US" dirty="0"/>
              <a:t>Click to edit Master</a:t>
            </a:r>
          </a:p>
        </p:txBody>
      </p:sp>
      <p:sp>
        <p:nvSpPr>
          <p:cNvPr id="6" name="Text Placeholder 5"/>
          <p:cNvSpPr>
            <a:spLocks noGrp="1"/>
          </p:cNvSpPr>
          <p:nvPr>
            <p:ph type="body" sz="quarter" idx="23"/>
          </p:nvPr>
        </p:nvSpPr>
        <p:spPr>
          <a:xfrm>
            <a:off x="152400" y="1752600"/>
            <a:ext cx="8610600" cy="625475"/>
          </a:xfrm>
          <a:prstGeom prst="rect">
            <a:avLst/>
          </a:prstGeom>
        </p:spPr>
        <p:txBody>
          <a:bodyPr/>
          <a:lstStyle>
            <a:lvl1pPr marL="0" indent="0">
              <a:buNone/>
              <a:defRPr sz="2800"/>
            </a:lvl1pPr>
          </a:lstStyle>
          <a:p>
            <a:pPr lvl="0"/>
            <a:r>
              <a:rPr lang="en-US" dirty="0"/>
              <a:t>Click to edit Master text</a:t>
            </a:r>
          </a:p>
        </p:txBody>
      </p:sp>
      <p:sp>
        <p:nvSpPr>
          <p:cNvPr id="11" name="Text Placeholder 10"/>
          <p:cNvSpPr>
            <a:spLocks noGrp="1"/>
          </p:cNvSpPr>
          <p:nvPr>
            <p:ph type="body" sz="quarter" idx="24"/>
          </p:nvPr>
        </p:nvSpPr>
        <p:spPr>
          <a:xfrm>
            <a:off x="152400" y="3200400"/>
            <a:ext cx="8763000" cy="2209800"/>
          </a:xfrm>
          <a:prstGeom prst="rect">
            <a:avLst/>
          </a:prstGeom>
        </p:spPr>
        <p:txBody>
          <a:bodyPr/>
          <a:lstStyle>
            <a:lvl1pPr marL="0" indent="0">
              <a:buNone/>
              <a:defRPr sz="2800"/>
            </a:lvl1pPr>
          </a:lstStyle>
          <a:p>
            <a:pPr lvl="0"/>
            <a:r>
              <a:rPr lang="en-US" dirty="0"/>
              <a:t>Click to edit Master text styles</a:t>
            </a:r>
          </a:p>
        </p:txBody>
      </p:sp>
    </p:spTree>
    <p:extLst>
      <p:ext uri="{BB962C8B-B14F-4D97-AF65-F5344CB8AC3E}">
        <p14:creationId xmlns:p14="http://schemas.microsoft.com/office/powerpoint/2010/main" val="1264032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3" name="Text Placeholder 2"/>
          <p:cNvSpPr>
            <a:spLocks noGrp="1"/>
          </p:cNvSpPr>
          <p:nvPr>
            <p:ph type="body" sz="quarter" idx="22"/>
          </p:nvPr>
        </p:nvSpPr>
        <p:spPr>
          <a:xfrm>
            <a:off x="152400" y="152400"/>
            <a:ext cx="1981200" cy="509587"/>
          </a:xfrm>
          <a:prstGeom prst="rect">
            <a:avLst/>
          </a:prstGeom>
        </p:spPr>
        <p:txBody>
          <a:bodyPr/>
          <a:lstStyle>
            <a:lvl1pPr marL="0" indent="0">
              <a:buNone/>
              <a:defRPr sz="3000">
                <a:latin typeface="Helvetica" panose="020B0604020202020204" pitchFamily="34" charset="0"/>
                <a:cs typeface="Helvetica" panose="020B0604020202020204" pitchFamily="34" charset="0"/>
              </a:defRPr>
            </a:lvl1pPr>
          </a:lstStyle>
          <a:p>
            <a:pPr lvl="0"/>
            <a:r>
              <a:rPr lang="en-US" dirty="0"/>
              <a:t>Edit</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2" name="Title 1"/>
          <p:cNvSpPr>
            <a:spLocks noGrp="1"/>
          </p:cNvSpPr>
          <p:nvPr>
            <p:ph type="title"/>
          </p:nvPr>
        </p:nvSpPr>
        <p:spPr>
          <a:xfrm>
            <a:off x="3429000" y="0"/>
            <a:ext cx="5676900" cy="1499616"/>
          </a:xfrm>
          <a:prstGeom prst="rect">
            <a:avLst/>
          </a:prstGeom>
        </p:spPr>
        <p:txBody>
          <a:bodyPr/>
          <a:lstStyle>
            <a:lvl1pPr algn="l">
              <a:defRPr sz="3200">
                <a:latin typeface="Helvetica" panose="020B0604020202020204" pitchFamily="34" charset="0"/>
                <a:cs typeface="Helvetica" panose="020B0604020202020204" pitchFamily="34" charset="0"/>
              </a:defRPr>
            </a:lvl1pPr>
          </a:lstStyle>
          <a:p>
            <a:r>
              <a:rPr lang="en-US" dirty="0"/>
              <a:t>Click to edit Master title style</a:t>
            </a:r>
          </a:p>
        </p:txBody>
      </p:sp>
      <p:sp>
        <p:nvSpPr>
          <p:cNvPr id="19" name="Text Placeholder 18"/>
          <p:cNvSpPr>
            <a:spLocks noGrp="1"/>
          </p:cNvSpPr>
          <p:nvPr>
            <p:ph type="body" sz="quarter" idx="23"/>
          </p:nvPr>
        </p:nvSpPr>
        <p:spPr>
          <a:xfrm>
            <a:off x="0" y="2117725"/>
            <a:ext cx="9144000" cy="3597275"/>
          </a:xfrm>
          <a:prstGeom prst="rect">
            <a:avLst/>
          </a:prstGeom>
        </p:spPr>
        <p:txBody>
          <a:bodyPr/>
          <a:lstStyle>
            <a:lvl1pPr marL="0" indent="0">
              <a:buNone/>
              <a:defRPr sz="2800"/>
            </a:lvl1pPr>
          </a:lstStyle>
          <a:p>
            <a:pPr lvl="0"/>
            <a:r>
              <a:rPr lang="en-US" dirty="0"/>
              <a:t>Edit Master text styles</a:t>
            </a:r>
          </a:p>
        </p:txBody>
      </p:sp>
    </p:spTree>
    <p:extLst>
      <p:ext uri="{BB962C8B-B14F-4D97-AF65-F5344CB8AC3E}">
        <p14:creationId xmlns:p14="http://schemas.microsoft.com/office/powerpoint/2010/main" val="247916802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628650" y="0"/>
            <a:ext cx="7886700" cy="701675"/>
          </a:xfrm>
          <a:prstGeom prst="rect">
            <a:avLst/>
          </a:prstGeom>
        </p:spPr>
        <p:txBody>
          <a:bodyPr/>
          <a:lstStyle>
            <a:lvl1pPr>
              <a:defRPr sz="3600"/>
            </a:lvl1pPr>
          </a:lstStyle>
          <a:p>
            <a:r>
              <a:rPr lang="en-US" dirty="0"/>
              <a:t>Click to edit Master title style</a:t>
            </a:r>
          </a:p>
        </p:txBody>
      </p:sp>
      <p:sp>
        <p:nvSpPr>
          <p:cNvPr id="5" name="Text Placeholder 4"/>
          <p:cNvSpPr>
            <a:spLocks noGrp="1"/>
          </p:cNvSpPr>
          <p:nvPr>
            <p:ph type="body" sz="quarter" idx="22"/>
          </p:nvPr>
        </p:nvSpPr>
        <p:spPr>
          <a:xfrm>
            <a:off x="304800" y="914400"/>
            <a:ext cx="8305800" cy="381000"/>
          </a:xfrm>
          <a:prstGeom prst="rect">
            <a:avLst/>
          </a:prstGeom>
        </p:spPr>
        <p:txBody>
          <a:bodyPr/>
          <a:lstStyle>
            <a:lvl1pPr marL="0" indent="0">
              <a:buNone/>
              <a:defRPr sz="2800"/>
            </a:lvl1pPr>
          </a:lstStyle>
          <a:p>
            <a:pPr lvl="0"/>
            <a:r>
              <a:rPr lang="en-US" dirty="0"/>
              <a:t>Click to edit Master text</a:t>
            </a:r>
          </a:p>
        </p:txBody>
      </p:sp>
      <p:sp>
        <p:nvSpPr>
          <p:cNvPr id="4" name="Table Placeholder 3"/>
          <p:cNvSpPr>
            <a:spLocks noGrp="1"/>
          </p:cNvSpPr>
          <p:nvPr>
            <p:ph type="tbl" sz="quarter" idx="23"/>
          </p:nvPr>
        </p:nvSpPr>
        <p:spPr>
          <a:xfrm>
            <a:off x="381000" y="2438400"/>
            <a:ext cx="8610600" cy="4038600"/>
          </a:xfrm>
          <a:prstGeom prst="rect">
            <a:avLst/>
          </a:prstGeom>
        </p:spPr>
        <p:txBody>
          <a:bodyPr/>
          <a:lstStyle>
            <a:lvl1pPr marL="0" indent="0">
              <a:buNone/>
              <a:defRPr/>
            </a:lvl1pPr>
          </a:lstStyle>
          <a:p>
            <a:endParaRPr lang="en-US" dirty="0"/>
          </a:p>
        </p:txBody>
      </p:sp>
      <p:sp>
        <p:nvSpPr>
          <p:cNvPr id="10" name="Text Placeholder 9"/>
          <p:cNvSpPr>
            <a:spLocks noGrp="1"/>
          </p:cNvSpPr>
          <p:nvPr>
            <p:ph type="body" sz="quarter" idx="24"/>
          </p:nvPr>
        </p:nvSpPr>
        <p:spPr>
          <a:xfrm>
            <a:off x="381000" y="1600200"/>
            <a:ext cx="8610600" cy="609600"/>
          </a:xfrm>
          <a:prstGeom prst="rect">
            <a:avLst/>
          </a:prstGeom>
        </p:spPr>
        <p:txBody>
          <a:bodyPr/>
          <a:lstStyle>
            <a:lvl1pPr marL="0" indent="0">
              <a:buNone/>
              <a:defRPr sz="2800"/>
            </a:lvl1pPr>
          </a:lstStyle>
          <a:p>
            <a:pPr lvl="0"/>
            <a:r>
              <a:rPr lang="en-US" dirty="0"/>
              <a:t>Click to edit Master</a:t>
            </a:r>
          </a:p>
        </p:txBody>
      </p:sp>
    </p:spTree>
    <p:extLst>
      <p:ext uri="{BB962C8B-B14F-4D97-AF65-F5344CB8AC3E}">
        <p14:creationId xmlns:p14="http://schemas.microsoft.com/office/powerpoint/2010/main" val="331154805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38100" y="152400"/>
            <a:ext cx="8877300" cy="609599"/>
          </a:xfrm>
          <a:prstGeom prst="rect">
            <a:avLst/>
          </a:prstGeom>
        </p:spPr>
        <p:txBody>
          <a:bodyPr/>
          <a:lstStyle>
            <a:lvl1pPr algn="l">
              <a:defRPr sz="3000"/>
            </a:lvl1pPr>
          </a:lstStyle>
          <a:p>
            <a:r>
              <a:rPr lang="en-US" dirty="0"/>
              <a:t>Click to edit Master title style</a:t>
            </a:r>
          </a:p>
        </p:txBody>
      </p:sp>
      <p:sp>
        <p:nvSpPr>
          <p:cNvPr id="24" name="Text Placeholder 23"/>
          <p:cNvSpPr>
            <a:spLocks noGrp="1"/>
          </p:cNvSpPr>
          <p:nvPr>
            <p:ph type="body" sz="quarter" idx="22" hasCustomPrompt="1"/>
          </p:nvPr>
        </p:nvSpPr>
        <p:spPr>
          <a:xfrm>
            <a:off x="0" y="990600"/>
            <a:ext cx="9105900" cy="609600"/>
          </a:xfrm>
          <a:prstGeom prst="rect">
            <a:avLst/>
          </a:prstGeom>
        </p:spPr>
        <p:txBody>
          <a:bodyPr/>
          <a:lstStyle>
            <a:lvl1pPr marL="0" indent="0">
              <a:buNone/>
              <a:defRPr sz="2800"/>
            </a:lvl1pPr>
          </a:lstStyle>
          <a:p>
            <a:pPr lvl="0"/>
            <a:r>
              <a:rPr lang="en-US" dirty="0"/>
              <a:t>click to edit Master</a:t>
            </a:r>
          </a:p>
        </p:txBody>
      </p:sp>
      <p:sp>
        <p:nvSpPr>
          <p:cNvPr id="34" name="Text Placeholder 33"/>
          <p:cNvSpPr>
            <a:spLocks noGrp="1"/>
          </p:cNvSpPr>
          <p:nvPr>
            <p:ph type="body" sz="quarter" idx="23"/>
          </p:nvPr>
        </p:nvSpPr>
        <p:spPr>
          <a:xfrm>
            <a:off x="38100" y="1752600"/>
            <a:ext cx="8877300" cy="1524000"/>
          </a:xfrm>
          <a:prstGeom prst="rect">
            <a:avLst/>
          </a:prstGeom>
        </p:spPr>
        <p:txBody>
          <a:bodyPr/>
          <a:lstStyle>
            <a:lvl1pPr marL="0" indent="0">
              <a:buNone/>
              <a:defRPr sz="2600"/>
            </a:lvl1pPr>
          </a:lstStyle>
          <a:p>
            <a:pPr lvl="0"/>
            <a:r>
              <a:rPr lang="en-US" dirty="0"/>
              <a:t>Click to edit Master text</a:t>
            </a:r>
          </a:p>
        </p:txBody>
      </p:sp>
      <p:sp>
        <p:nvSpPr>
          <p:cNvPr id="36" name="Text Placeholder 35"/>
          <p:cNvSpPr>
            <a:spLocks noGrp="1"/>
          </p:cNvSpPr>
          <p:nvPr>
            <p:ph type="body" sz="quarter" idx="24"/>
          </p:nvPr>
        </p:nvSpPr>
        <p:spPr>
          <a:xfrm>
            <a:off x="38100" y="3429000"/>
            <a:ext cx="4914900" cy="1524000"/>
          </a:xfrm>
          <a:prstGeom prst="rect">
            <a:avLst/>
          </a:prstGeom>
        </p:spPr>
        <p:txBody>
          <a:bodyPr/>
          <a:lstStyle>
            <a:lvl1pPr marL="0" indent="0">
              <a:buNone/>
              <a:defRPr sz="2600"/>
            </a:lvl1pPr>
          </a:lstStyle>
          <a:p>
            <a:pPr lvl="0"/>
            <a:r>
              <a:rPr lang="en-US" dirty="0"/>
              <a:t>Click to edit Master</a:t>
            </a:r>
          </a:p>
        </p:txBody>
      </p:sp>
      <p:sp>
        <p:nvSpPr>
          <p:cNvPr id="38" name="Text Placeholder 37"/>
          <p:cNvSpPr>
            <a:spLocks noGrp="1"/>
          </p:cNvSpPr>
          <p:nvPr>
            <p:ph type="body" sz="quarter" idx="25"/>
          </p:nvPr>
        </p:nvSpPr>
        <p:spPr>
          <a:xfrm>
            <a:off x="38100" y="5105400"/>
            <a:ext cx="8877300" cy="1295400"/>
          </a:xfrm>
          <a:prstGeom prst="rect">
            <a:avLst/>
          </a:prstGeom>
        </p:spPr>
        <p:txBody>
          <a:bodyPr/>
          <a:lstStyle>
            <a:lvl1pPr marL="0" indent="0">
              <a:buNone/>
              <a:defRPr sz="2600"/>
            </a:lvl1pPr>
          </a:lstStyle>
          <a:p>
            <a:pPr lvl="0"/>
            <a:r>
              <a:rPr lang="en-US" dirty="0"/>
              <a:t>Click to edit Master text</a:t>
            </a:r>
          </a:p>
        </p:txBody>
      </p:sp>
    </p:spTree>
    <p:extLst>
      <p:ext uri="{BB962C8B-B14F-4D97-AF65-F5344CB8AC3E}">
        <p14:creationId xmlns:p14="http://schemas.microsoft.com/office/powerpoint/2010/main" val="30945722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38100" y="152400"/>
            <a:ext cx="8877300" cy="609599"/>
          </a:xfrm>
          <a:prstGeom prst="rect">
            <a:avLst/>
          </a:prstGeom>
        </p:spPr>
        <p:txBody>
          <a:bodyPr/>
          <a:lstStyle>
            <a:lvl1pPr algn="l">
              <a:defRPr sz="3000"/>
            </a:lvl1pPr>
          </a:lstStyle>
          <a:p>
            <a:r>
              <a:rPr lang="en-US" dirty="0"/>
              <a:t>Click to edit Master title style</a:t>
            </a:r>
          </a:p>
        </p:txBody>
      </p:sp>
      <p:sp>
        <p:nvSpPr>
          <p:cNvPr id="24" name="Text Placeholder 23"/>
          <p:cNvSpPr>
            <a:spLocks noGrp="1"/>
          </p:cNvSpPr>
          <p:nvPr>
            <p:ph type="body" sz="quarter" idx="22" hasCustomPrompt="1"/>
          </p:nvPr>
        </p:nvSpPr>
        <p:spPr>
          <a:xfrm>
            <a:off x="0" y="990600"/>
            <a:ext cx="9105900" cy="609600"/>
          </a:xfrm>
          <a:prstGeom prst="rect">
            <a:avLst/>
          </a:prstGeom>
        </p:spPr>
        <p:txBody>
          <a:bodyPr/>
          <a:lstStyle>
            <a:lvl1pPr marL="0" indent="0">
              <a:buNone/>
              <a:defRPr sz="2800"/>
            </a:lvl1pPr>
          </a:lstStyle>
          <a:p>
            <a:pPr lvl="0"/>
            <a:r>
              <a:rPr lang="en-US" dirty="0"/>
              <a:t>click to edit Master</a:t>
            </a:r>
          </a:p>
        </p:txBody>
      </p:sp>
      <p:sp>
        <p:nvSpPr>
          <p:cNvPr id="34" name="Text Placeholder 33"/>
          <p:cNvSpPr>
            <a:spLocks noGrp="1"/>
          </p:cNvSpPr>
          <p:nvPr>
            <p:ph type="body" sz="quarter" idx="23"/>
          </p:nvPr>
        </p:nvSpPr>
        <p:spPr>
          <a:xfrm>
            <a:off x="38100" y="1752600"/>
            <a:ext cx="8877300" cy="1524000"/>
          </a:xfrm>
          <a:prstGeom prst="rect">
            <a:avLst/>
          </a:prstGeom>
        </p:spPr>
        <p:txBody>
          <a:bodyPr/>
          <a:lstStyle>
            <a:lvl1pPr marL="0" indent="0">
              <a:buNone/>
              <a:defRPr sz="2600"/>
            </a:lvl1pPr>
          </a:lstStyle>
          <a:p>
            <a:pPr lvl="0"/>
            <a:r>
              <a:rPr lang="en-US" dirty="0"/>
              <a:t>Click to edit Master text</a:t>
            </a:r>
          </a:p>
        </p:txBody>
      </p:sp>
      <p:sp>
        <p:nvSpPr>
          <p:cNvPr id="36" name="Text Placeholder 35"/>
          <p:cNvSpPr>
            <a:spLocks noGrp="1"/>
          </p:cNvSpPr>
          <p:nvPr>
            <p:ph type="body" sz="quarter" idx="24"/>
          </p:nvPr>
        </p:nvSpPr>
        <p:spPr>
          <a:xfrm>
            <a:off x="38100" y="3429000"/>
            <a:ext cx="4914900" cy="1524000"/>
          </a:xfrm>
          <a:prstGeom prst="rect">
            <a:avLst/>
          </a:prstGeom>
        </p:spPr>
        <p:txBody>
          <a:bodyPr/>
          <a:lstStyle>
            <a:lvl1pPr marL="0" indent="0">
              <a:buNone/>
              <a:defRPr sz="2600"/>
            </a:lvl1pPr>
          </a:lstStyle>
          <a:p>
            <a:pPr lvl="0"/>
            <a:r>
              <a:rPr lang="en-US" dirty="0"/>
              <a:t>Click to edit Master</a:t>
            </a:r>
          </a:p>
        </p:txBody>
      </p:sp>
      <p:sp>
        <p:nvSpPr>
          <p:cNvPr id="38" name="Text Placeholder 37"/>
          <p:cNvSpPr>
            <a:spLocks noGrp="1"/>
          </p:cNvSpPr>
          <p:nvPr>
            <p:ph type="body" sz="quarter" idx="25"/>
          </p:nvPr>
        </p:nvSpPr>
        <p:spPr>
          <a:xfrm>
            <a:off x="38100" y="5105400"/>
            <a:ext cx="8877300" cy="1295400"/>
          </a:xfrm>
          <a:prstGeom prst="rect">
            <a:avLst/>
          </a:prstGeom>
        </p:spPr>
        <p:txBody>
          <a:bodyPr/>
          <a:lstStyle>
            <a:lvl1pPr marL="0" indent="0">
              <a:buNone/>
              <a:defRPr sz="2600"/>
            </a:lvl1pPr>
          </a:lstStyle>
          <a:p>
            <a:pPr lvl="0"/>
            <a:r>
              <a:rPr lang="en-US" dirty="0"/>
              <a:t>Click to edit Master text</a:t>
            </a:r>
          </a:p>
        </p:txBody>
      </p:sp>
      <p:sp>
        <p:nvSpPr>
          <p:cNvPr id="3" name="Content Placeholder 2"/>
          <p:cNvSpPr>
            <a:spLocks noGrp="1"/>
          </p:cNvSpPr>
          <p:nvPr>
            <p:ph sz="quarter" idx="26"/>
          </p:nvPr>
        </p:nvSpPr>
        <p:spPr>
          <a:xfrm>
            <a:off x="2438400" y="4648200"/>
            <a:ext cx="3962400" cy="609600"/>
          </a:xfrm>
          <a:prstGeom prst="rect">
            <a:avLst/>
          </a:prstGeom>
        </p:spPr>
        <p:txBody>
          <a:bodyPr/>
          <a:lstStyle>
            <a:lvl1pPr marL="0" indent="0">
              <a:buNone/>
              <a:defRPr/>
            </a:lvl1pPr>
          </a:lstStyle>
          <a:p>
            <a:pPr lvl="0"/>
            <a:r>
              <a:rPr lang="en-US" dirty="0"/>
              <a:t>Edit Master text</a:t>
            </a:r>
          </a:p>
        </p:txBody>
      </p:sp>
    </p:spTree>
    <p:extLst>
      <p:ext uri="{BB962C8B-B14F-4D97-AF65-F5344CB8AC3E}">
        <p14:creationId xmlns:p14="http://schemas.microsoft.com/office/powerpoint/2010/main" val="15214317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886700" cy="1325563"/>
          </a:xfrm>
          <a:prstGeom prst="rect">
            <a:avLst/>
          </a:prstGeom>
        </p:spPr>
        <p:txBody>
          <a:bodyPr/>
          <a:lstStyle/>
          <a:p>
            <a:r>
              <a:rPr lang="en-US"/>
              <a:t>Click to edit Master title style</a:t>
            </a:r>
          </a:p>
        </p:txBody>
      </p:sp>
      <p:sp>
        <p:nvSpPr>
          <p:cNvPr id="4" name="Content Placeholder 3"/>
          <p:cNvSpPr>
            <a:spLocks noGrp="1"/>
          </p:cNvSpPr>
          <p:nvPr>
            <p:ph sz="quarter" idx="10"/>
          </p:nvPr>
        </p:nvSpPr>
        <p:spPr>
          <a:xfrm>
            <a:off x="1524000" y="-2514600"/>
            <a:ext cx="3505200" cy="2514600"/>
          </a:xfrm>
          <a:prstGeom prst="rect">
            <a:avLst/>
          </a:prstGeom>
        </p:spPr>
        <p:txBody>
          <a:bodyPr/>
          <a:lstStyle>
            <a:lvl1pPr marL="0" indent="0">
              <a:buNone/>
              <a:defRPr/>
            </a:lvl1pPr>
          </a:lstStyle>
          <a:p>
            <a:pPr lvl="0"/>
            <a:r>
              <a:rPr lang="en-US" dirty="0"/>
              <a:t>Edit Master text styles</a:t>
            </a:r>
          </a:p>
        </p:txBody>
      </p:sp>
      <p:sp>
        <p:nvSpPr>
          <p:cNvPr id="6" name="Content Placeholder 5"/>
          <p:cNvSpPr>
            <a:spLocks noGrp="1"/>
          </p:cNvSpPr>
          <p:nvPr>
            <p:ph sz="quarter" idx="11"/>
          </p:nvPr>
        </p:nvSpPr>
        <p:spPr>
          <a:xfrm>
            <a:off x="6096000" y="-2133600"/>
            <a:ext cx="2895600" cy="2498725"/>
          </a:xfrm>
          <a:prstGeom prst="rect">
            <a:avLst/>
          </a:prstGeom>
        </p:spPr>
        <p:txBody>
          <a:bodyPr/>
          <a:lstStyle>
            <a:lvl1pPr marL="0" indent="0">
              <a:buNone/>
              <a:defRPr/>
            </a:lvl1pPr>
          </a:lstStyle>
          <a:p>
            <a:pPr lvl="0"/>
            <a:r>
              <a:rPr lang="en-US" dirty="0"/>
              <a:t>Edit Master text styles</a:t>
            </a:r>
          </a:p>
        </p:txBody>
      </p:sp>
      <p:sp>
        <p:nvSpPr>
          <p:cNvPr id="8" name="Content Placeholder 7"/>
          <p:cNvSpPr>
            <a:spLocks noGrp="1"/>
          </p:cNvSpPr>
          <p:nvPr>
            <p:ph sz="quarter" idx="12"/>
          </p:nvPr>
        </p:nvSpPr>
        <p:spPr>
          <a:xfrm>
            <a:off x="2819400" y="3048000"/>
            <a:ext cx="2209800" cy="2438400"/>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32778411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38100" y="152400"/>
            <a:ext cx="7886700" cy="609599"/>
          </a:xfrm>
          <a:prstGeom prst="rect">
            <a:avLst/>
          </a:prstGeom>
        </p:spPr>
        <p:txBody>
          <a:bodyPr/>
          <a:lstStyle>
            <a:lvl1pPr algn="l">
              <a:defRPr sz="3000"/>
            </a:lvl1pPr>
          </a:lstStyle>
          <a:p>
            <a:r>
              <a:rPr lang="en-US" dirty="0"/>
              <a:t>Click to edit Master title style</a:t>
            </a:r>
          </a:p>
        </p:txBody>
      </p:sp>
      <p:sp>
        <p:nvSpPr>
          <p:cNvPr id="5" name="Text Placeholder 4"/>
          <p:cNvSpPr>
            <a:spLocks noGrp="1"/>
          </p:cNvSpPr>
          <p:nvPr>
            <p:ph type="body" sz="quarter" idx="22"/>
          </p:nvPr>
        </p:nvSpPr>
        <p:spPr>
          <a:xfrm>
            <a:off x="38100" y="1066800"/>
            <a:ext cx="8877300" cy="2362200"/>
          </a:xfrm>
          <a:prstGeom prst="rect">
            <a:avLst/>
          </a:prstGeom>
        </p:spPr>
        <p:txBody>
          <a:bodyPr/>
          <a:lstStyle>
            <a:lvl1pPr marL="0" indent="0">
              <a:buNone/>
              <a:defRPr sz="2800"/>
            </a:lvl1pPr>
          </a:lstStyle>
          <a:p>
            <a:pPr lvl="0"/>
            <a:r>
              <a:rPr lang="en-US" dirty="0"/>
              <a:t>Click to edit Master text styles</a:t>
            </a:r>
          </a:p>
        </p:txBody>
      </p:sp>
      <p:sp>
        <p:nvSpPr>
          <p:cNvPr id="19" name="Table Placeholder 18"/>
          <p:cNvSpPr>
            <a:spLocks noGrp="1"/>
          </p:cNvSpPr>
          <p:nvPr>
            <p:ph type="tbl" sz="quarter" idx="23"/>
          </p:nvPr>
        </p:nvSpPr>
        <p:spPr>
          <a:xfrm>
            <a:off x="38100" y="3657600"/>
            <a:ext cx="3086100" cy="2438400"/>
          </a:xfrm>
          <a:prstGeom prst="rect">
            <a:avLst/>
          </a:prstGeom>
        </p:spPr>
        <p:txBody>
          <a:bodyPr/>
          <a:lstStyle>
            <a:lvl1pPr marL="0" indent="0">
              <a:buNone/>
              <a:defRPr sz="2400"/>
            </a:lvl1pPr>
          </a:lstStyle>
          <a:p>
            <a:endParaRPr lang="en-US" dirty="0"/>
          </a:p>
        </p:txBody>
      </p:sp>
      <p:sp>
        <p:nvSpPr>
          <p:cNvPr id="21" name="Text Placeholder 20"/>
          <p:cNvSpPr>
            <a:spLocks noGrp="1"/>
          </p:cNvSpPr>
          <p:nvPr>
            <p:ph type="body" sz="quarter" idx="24"/>
          </p:nvPr>
        </p:nvSpPr>
        <p:spPr>
          <a:xfrm>
            <a:off x="4191000" y="5867400"/>
            <a:ext cx="2743200" cy="457200"/>
          </a:xfrm>
          <a:prstGeom prst="rect">
            <a:avLst/>
          </a:prstGeom>
        </p:spPr>
        <p:txBody>
          <a:bodyPr/>
          <a:lstStyle>
            <a:lvl1pPr marL="0" indent="0">
              <a:buNone/>
              <a:defRPr sz="2600"/>
            </a:lvl1pPr>
          </a:lstStyle>
          <a:p>
            <a:pPr lvl="0"/>
            <a:r>
              <a:rPr lang="en-US" dirty="0"/>
              <a:t>Click to edit</a:t>
            </a:r>
          </a:p>
        </p:txBody>
      </p:sp>
    </p:spTree>
    <p:extLst>
      <p:ext uri="{BB962C8B-B14F-4D97-AF65-F5344CB8AC3E}">
        <p14:creationId xmlns:p14="http://schemas.microsoft.com/office/powerpoint/2010/main" val="252786026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5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38100" y="152400"/>
            <a:ext cx="7886700" cy="609599"/>
          </a:xfrm>
          <a:prstGeom prst="rect">
            <a:avLst/>
          </a:prstGeom>
        </p:spPr>
        <p:txBody>
          <a:bodyPr/>
          <a:lstStyle>
            <a:lvl1pPr algn="l">
              <a:defRPr sz="3000"/>
            </a:lvl1pPr>
          </a:lstStyle>
          <a:p>
            <a:r>
              <a:rPr lang="en-US" dirty="0"/>
              <a:t>Click to edit Master title style</a:t>
            </a:r>
          </a:p>
        </p:txBody>
      </p:sp>
      <p:sp>
        <p:nvSpPr>
          <p:cNvPr id="3" name="Text Placeholder 2"/>
          <p:cNvSpPr>
            <a:spLocks noGrp="1"/>
          </p:cNvSpPr>
          <p:nvPr>
            <p:ph type="body" sz="quarter" idx="22"/>
          </p:nvPr>
        </p:nvSpPr>
        <p:spPr>
          <a:xfrm>
            <a:off x="152400" y="1066800"/>
            <a:ext cx="8839200" cy="533400"/>
          </a:xfrm>
          <a:prstGeom prst="rect">
            <a:avLst/>
          </a:prstGeom>
        </p:spPr>
        <p:txBody>
          <a:bodyPr/>
          <a:lstStyle>
            <a:lvl1pPr marL="0" indent="0">
              <a:buNone/>
              <a:defRPr sz="2800"/>
            </a:lvl1pPr>
          </a:lstStyle>
          <a:p>
            <a:pPr lvl="0"/>
            <a:r>
              <a:rPr lang="en-US" dirty="0"/>
              <a:t>Click to edit Master text styles</a:t>
            </a:r>
          </a:p>
        </p:txBody>
      </p:sp>
      <p:sp>
        <p:nvSpPr>
          <p:cNvPr id="14" name="Text Placeholder 13"/>
          <p:cNvSpPr>
            <a:spLocks noGrp="1"/>
          </p:cNvSpPr>
          <p:nvPr>
            <p:ph type="body" sz="quarter" idx="23"/>
          </p:nvPr>
        </p:nvSpPr>
        <p:spPr>
          <a:xfrm>
            <a:off x="152400" y="1752600"/>
            <a:ext cx="8839200" cy="1295400"/>
          </a:xfrm>
          <a:prstGeom prst="rect">
            <a:avLst/>
          </a:prstGeom>
        </p:spPr>
        <p:txBody>
          <a:bodyPr/>
          <a:lstStyle>
            <a:lvl1pPr marL="0" indent="0">
              <a:buNone/>
              <a:defRPr sz="2500"/>
            </a:lvl1pPr>
          </a:lstStyle>
          <a:p>
            <a:pPr lvl="0"/>
            <a:r>
              <a:rPr lang="en-US" dirty="0"/>
              <a:t>Click to edit Master text</a:t>
            </a:r>
          </a:p>
        </p:txBody>
      </p:sp>
      <p:sp>
        <p:nvSpPr>
          <p:cNvPr id="19" name="Text Placeholder 18"/>
          <p:cNvSpPr>
            <a:spLocks noGrp="1"/>
          </p:cNvSpPr>
          <p:nvPr>
            <p:ph type="body" sz="quarter" idx="24"/>
          </p:nvPr>
        </p:nvSpPr>
        <p:spPr>
          <a:xfrm>
            <a:off x="152400" y="3352800"/>
            <a:ext cx="8839200" cy="1295400"/>
          </a:xfrm>
          <a:prstGeom prst="rect">
            <a:avLst/>
          </a:prstGeom>
        </p:spPr>
        <p:txBody>
          <a:bodyPr/>
          <a:lstStyle>
            <a:lvl1pPr marL="0" indent="0">
              <a:buNone/>
              <a:defRPr sz="2800"/>
            </a:lvl1pPr>
          </a:lstStyle>
          <a:p>
            <a:pPr lvl="0"/>
            <a:r>
              <a:rPr lang="en-US" dirty="0"/>
              <a:t>Click to edit Master</a:t>
            </a:r>
          </a:p>
        </p:txBody>
      </p:sp>
    </p:spTree>
    <p:extLst>
      <p:ext uri="{BB962C8B-B14F-4D97-AF65-F5344CB8AC3E}">
        <p14:creationId xmlns:p14="http://schemas.microsoft.com/office/powerpoint/2010/main" val="201993651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000"/>
            </a:lvl1pPr>
          </a:lstStyle>
          <a:p>
            <a:r>
              <a:rPr lang="en-US" dirty="0"/>
              <a:t>Click to edit Master title style</a:t>
            </a:r>
          </a:p>
        </p:txBody>
      </p:sp>
      <p:sp>
        <p:nvSpPr>
          <p:cNvPr id="6" name="Text Placeholder 5"/>
          <p:cNvSpPr>
            <a:spLocks noGrp="1"/>
          </p:cNvSpPr>
          <p:nvPr>
            <p:ph type="body" sz="quarter" idx="22"/>
          </p:nvPr>
        </p:nvSpPr>
        <p:spPr>
          <a:xfrm>
            <a:off x="152400" y="1143000"/>
            <a:ext cx="8458200" cy="3733800"/>
          </a:xfrm>
          <a:prstGeom prst="rect">
            <a:avLst/>
          </a:prstGeom>
        </p:spPr>
        <p:txBody>
          <a:bodyPr/>
          <a:lstStyle>
            <a:lvl1pPr marL="0" indent="0">
              <a:buNone/>
              <a:defRPr sz="2800"/>
            </a:lvl1pPr>
          </a:lstStyle>
          <a:p>
            <a:pPr lvl="0"/>
            <a:r>
              <a:rPr lang="en-US" dirty="0"/>
              <a:t>Click to edit Master text styles</a:t>
            </a:r>
          </a:p>
        </p:txBody>
      </p:sp>
      <p:sp>
        <p:nvSpPr>
          <p:cNvPr id="20" name="Text Placeholder 19"/>
          <p:cNvSpPr>
            <a:spLocks noGrp="1"/>
          </p:cNvSpPr>
          <p:nvPr>
            <p:ph type="body" sz="quarter" idx="23"/>
          </p:nvPr>
        </p:nvSpPr>
        <p:spPr>
          <a:xfrm>
            <a:off x="152400" y="5181600"/>
            <a:ext cx="7315200" cy="533400"/>
          </a:xfrm>
          <a:prstGeom prst="rect">
            <a:avLst/>
          </a:prstGeom>
        </p:spPr>
        <p:txBody>
          <a:bodyPr/>
          <a:lstStyle>
            <a:lvl1pPr marL="0" indent="0">
              <a:buNone/>
              <a:defRPr sz="2800"/>
            </a:lvl1pPr>
          </a:lstStyle>
          <a:p>
            <a:pPr lvl="0"/>
            <a:r>
              <a:rPr lang="en-US" dirty="0"/>
              <a:t>Click to edit Master</a:t>
            </a:r>
          </a:p>
        </p:txBody>
      </p:sp>
    </p:spTree>
    <p:extLst>
      <p:ext uri="{BB962C8B-B14F-4D97-AF65-F5344CB8AC3E}">
        <p14:creationId xmlns:p14="http://schemas.microsoft.com/office/powerpoint/2010/main" val="7037862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000"/>
            </a:lvl1pPr>
          </a:lstStyle>
          <a:p>
            <a:r>
              <a:rPr lang="en-US" dirty="0"/>
              <a:t>Click to edit Master title style</a:t>
            </a:r>
          </a:p>
        </p:txBody>
      </p:sp>
      <p:sp>
        <p:nvSpPr>
          <p:cNvPr id="6" name="Text Placeholder 5"/>
          <p:cNvSpPr>
            <a:spLocks noGrp="1"/>
          </p:cNvSpPr>
          <p:nvPr>
            <p:ph type="body" sz="quarter" idx="22"/>
          </p:nvPr>
        </p:nvSpPr>
        <p:spPr>
          <a:xfrm>
            <a:off x="152400" y="1066800"/>
            <a:ext cx="8839200" cy="4114800"/>
          </a:xfrm>
          <a:prstGeom prst="rect">
            <a:avLst/>
          </a:prstGeom>
        </p:spPr>
        <p:txBody>
          <a:bodyPr/>
          <a:lstStyle>
            <a:lvl1pPr marL="0" indent="0">
              <a:buNone/>
              <a:defRPr sz="2800"/>
            </a:lvl1pPr>
          </a:lstStyle>
          <a:p>
            <a:pPr lvl="0"/>
            <a:r>
              <a:rPr lang="en-US" dirty="0"/>
              <a:t>Click to edit Master text styles</a:t>
            </a:r>
          </a:p>
        </p:txBody>
      </p:sp>
      <p:sp>
        <p:nvSpPr>
          <p:cNvPr id="20" name="Text Placeholder 19"/>
          <p:cNvSpPr>
            <a:spLocks noGrp="1"/>
          </p:cNvSpPr>
          <p:nvPr>
            <p:ph type="body" sz="quarter" idx="23" hasCustomPrompt="1"/>
          </p:nvPr>
        </p:nvSpPr>
        <p:spPr>
          <a:xfrm>
            <a:off x="2133600" y="1828800"/>
            <a:ext cx="5410200" cy="838200"/>
          </a:xfrm>
          <a:prstGeom prst="rect">
            <a:avLst/>
          </a:prstGeom>
        </p:spPr>
        <p:txBody>
          <a:bodyPr/>
          <a:lstStyle>
            <a:lvl1pPr marL="0" indent="0">
              <a:buNone/>
              <a:defRPr sz="2800"/>
            </a:lvl1pPr>
          </a:lstStyle>
          <a:p>
            <a:pPr lvl="0"/>
            <a:r>
              <a:rPr lang="en-US" dirty="0"/>
              <a:t>Click to Master</a:t>
            </a:r>
          </a:p>
        </p:txBody>
      </p:sp>
      <p:sp>
        <p:nvSpPr>
          <p:cNvPr id="23" name="Text Placeholder 22"/>
          <p:cNvSpPr>
            <a:spLocks noGrp="1"/>
          </p:cNvSpPr>
          <p:nvPr>
            <p:ph type="body" sz="quarter" idx="24"/>
          </p:nvPr>
        </p:nvSpPr>
        <p:spPr>
          <a:xfrm>
            <a:off x="2133600" y="2857500"/>
            <a:ext cx="5942013" cy="533400"/>
          </a:xfrm>
          <a:prstGeom prst="rect">
            <a:avLst/>
          </a:prstGeom>
        </p:spPr>
        <p:txBody>
          <a:bodyPr/>
          <a:lstStyle>
            <a:lvl1pPr marL="0" indent="0">
              <a:buNone/>
              <a:defRPr sz="2800"/>
            </a:lvl1pPr>
          </a:lstStyle>
          <a:p>
            <a:pPr lvl="0"/>
            <a:r>
              <a:rPr lang="en-US" dirty="0"/>
              <a:t>Click to edit</a:t>
            </a:r>
          </a:p>
        </p:txBody>
      </p:sp>
      <p:sp>
        <p:nvSpPr>
          <p:cNvPr id="25" name="Text Placeholder 24"/>
          <p:cNvSpPr>
            <a:spLocks noGrp="1"/>
          </p:cNvSpPr>
          <p:nvPr>
            <p:ph type="body" sz="quarter" idx="25"/>
          </p:nvPr>
        </p:nvSpPr>
        <p:spPr>
          <a:xfrm>
            <a:off x="1752600" y="3810000"/>
            <a:ext cx="6019800" cy="1143000"/>
          </a:xfrm>
          <a:prstGeom prst="rect">
            <a:avLst/>
          </a:prstGeom>
        </p:spPr>
        <p:txBody>
          <a:bodyPr/>
          <a:lstStyle>
            <a:lvl1pPr marL="0" indent="0">
              <a:buNone/>
              <a:defRPr sz="2800"/>
            </a:lvl1pPr>
          </a:lstStyle>
          <a:p>
            <a:pPr lvl="0"/>
            <a:r>
              <a:rPr lang="en-US" dirty="0"/>
              <a:t>Click to edit Master text styles</a:t>
            </a:r>
          </a:p>
        </p:txBody>
      </p:sp>
    </p:spTree>
    <p:extLst>
      <p:ext uri="{BB962C8B-B14F-4D97-AF65-F5344CB8AC3E}">
        <p14:creationId xmlns:p14="http://schemas.microsoft.com/office/powerpoint/2010/main" val="26606423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3" name="Text Placeholder 2"/>
          <p:cNvSpPr>
            <a:spLocks noGrp="1"/>
          </p:cNvSpPr>
          <p:nvPr>
            <p:ph type="body" sz="quarter" idx="22"/>
          </p:nvPr>
        </p:nvSpPr>
        <p:spPr>
          <a:xfrm>
            <a:off x="152399" y="990600"/>
            <a:ext cx="7999343" cy="457200"/>
          </a:xfrm>
          <a:prstGeom prst="rect">
            <a:avLst/>
          </a:prstGeom>
        </p:spPr>
        <p:txBody>
          <a:bodyPr/>
          <a:lstStyle>
            <a:lvl1pPr marL="0" indent="0">
              <a:buNone/>
              <a:defRPr sz="2800"/>
            </a:lvl1pPr>
          </a:lstStyle>
          <a:p>
            <a:pPr lvl="0"/>
            <a:r>
              <a:rPr lang="en-US" dirty="0"/>
              <a:t>Click to edit Master text </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600"/>
            </a:lvl1pPr>
          </a:lstStyle>
          <a:p>
            <a:r>
              <a:rPr lang="en-US" dirty="0"/>
              <a:t>Click to edit Master title style</a:t>
            </a:r>
          </a:p>
        </p:txBody>
      </p:sp>
      <p:sp>
        <p:nvSpPr>
          <p:cNvPr id="5" name="Text Placeholder 4"/>
          <p:cNvSpPr>
            <a:spLocks noGrp="1"/>
          </p:cNvSpPr>
          <p:nvPr>
            <p:ph type="body" sz="quarter" idx="23"/>
          </p:nvPr>
        </p:nvSpPr>
        <p:spPr>
          <a:xfrm>
            <a:off x="265043" y="1636645"/>
            <a:ext cx="8534400" cy="1109869"/>
          </a:xfrm>
          <a:prstGeom prst="rect">
            <a:avLst/>
          </a:prstGeom>
        </p:spPr>
        <p:txBody>
          <a:bodyPr/>
          <a:lstStyle>
            <a:lvl1pPr marL="0" indent="0">
              <a:buNone/>
              <a:defRPr sz="2600"/>
            </a:lvl1pPr>
          </a:lstStyle>
          <a:p>
            <a:pPr lvl="0"/>
            <a:r>
              <a:rPr lang="en-US" dirty="0"/>
              <a:t>Click to edit</a:t>
            </a:r>
          </a:p>
        </p:txBody>
      </p:sp>
      <p:sp>
        <p:nvSpPr>
          <p:cNvPr id="14" name="Text Placeholder 13"/>
          <p:cNvSpPr>
            <a:spLocks noGrp="1"/>
          </p:cNvSpPr>
          <p:nvPr>
            <p:ph type="body" sz="quarter" idx="24"/>
          </p:nvPr>
        </p:nvSpPr>
        <p:spPr>
          <a:xfrm>
            <a:off x="152399" y="2966830"/>
            <a:ext cx="8534400" cy="1024561"/>
          </a:xfrm>
          <a:prstGeom prst="rect">
            <a:avLst/>
          </a:prstGeom>
        </p:spPr>
        <p:txBody>
          <a:bodyPr/>
          <a:lstStyle>
            <a:lvl1pPr marL="0" indent="0">
              <a:buNone/>
              <a:defRPr sz="2600"/>
            </a:lvl1pPr>
          </a:lstStyle>
          <a:p>
            <a:pPr lvl="0"/>
            <a:r>
              <a:rPr lang="en-US" dirty="0"/>
              <a:t>Click to edit Master text styles</a:t>
            </a:r>
          </a:p>
        </p:txBody>
      </p:sp>
      <p:sp>
        <p:nvSpPr>
          <p:cNvPr id="19" name="Text Placeholder 18"/>
          <p:cNvSpPr>
            <a:spLocks noGrp="1"/>
          </p:cNvSpPr>
          <p:nvPr>
            <p:ph type="body" sz="quarter" idx="25"/>
          </p:nvPr>
        </p:nvSpPr>
        <p:spPr>
          <a:xfrm>
            <a:off x="228599" y="4297847"/>
            <a:ext cx="8458200" cy="533400"/>
          </a:xfrm>
          <a:prstGeom prst="rect">
            <a:avLst/>
          </a:prstGeom>
        </p:spPr>
        <p:txBody>
          <a:bodyPr/>
          <a:lstStyle>
            <a:lvl1pPr marL="0" indent="0">
              <a:buNone/>
              <a:defRPr sz="2800"/>
            </a:lvl1pPr>
          </a:lstStyle>
          <a:p>
            <a:pPr lvl="0"/>
            <a:r>
              <a:rPr lang="en-US" dirty="0"/>
              <a:t>Click to edit Master</a:t>
            </a:r>
          </a:p>
        </p:txBody>
      </p:sp>
      <p:sp>
        <p:nvSpPr>
          <p:cNvPr id="21" name="Text Placeholder 20"/>
          <p:cNvSpPr>
            <a:spLocks noGrp="1"/>
          </p:cNvSpPr>
          <p:nvPr>
            <p:ph type="body" sz="quarter" idx="26"/>
          </p:nvPr>
        </p:nvSpPr>
        <p:spPr>
          <a:xfrm>
            <a:off x="762000" y="5029200"/>
            <a:ext cx="6934200" cy="1295400"/>
          </a:xfrm>
          <a:prstGeom prst="rect">
            <a:avLst/>
          </a:prstGeom>
        </p:spPr>
        <p:txBody>
          <a:bodyPr/>
          <a:lstStyle>
            <a:lvl1pPr marL="0" indent="0">
              <a:buNone/>
              <a:defRPr sz="2800"/>
            </a:lvl1pPr>
          </a:lstStyle>
          <a:p>
            <a:pPr lvl="0"/>
            <a:r>
              <a:rPr lang="en-US" dirty="0"/>
              <a:t>Click to edit</a:t>
            </a:r>
          </a:p>
        </p:txBody>
      </p:sp>
    </p:spTree>
    <p:extLst>
      <p:ext uri="{BB962C8B-B14F-4D97-AF65-F5344CB8AC3E}">
        <p14:creationId xmlns:p14="http://schemas.microsoft.com/office/powerpoint/2010/main" val="320139733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3" name="Text Placeholder 2"/>
          <p:cNvSpPr>
            <a:spLocks noGrp="1"/>
          </p:cNvSpPr>
          <p:nvPr>
            <p:ph type="body" sz="quarter" idx="22"/>
          </p:nvPr>
        </p:nvSpPr>
        <p:spPr>
          <a:xfrm>
            <a:off x="152400" y="990600"/>
            <a:ext cx="8153400" cy="838200"/>
          </a:xfrm>
          <a:prstGeom prst="rect">
            <a:avLst/>
          </a:prstGeom>
        </p:spPr>
        <p:txBody>
          <a:bodyPr/>
          <a:lstStyle>
            <a:lvl1pPr marL="0" indent="0">
              <a:buNone/>
              <a:defRPr sz="2800"/>
            </a:lvl1pPr>
          </a:lstStyle>
          <a:p>
            <a:pPr lvl="0"/>
            <a:r>
              <a:rPr lang="en-US" dirty="0"/>
              <a:t>Click to edit Master text </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600"/>
            </a:lvl1pPr>
          </a:lstStyle>
          <a:p>
            <a:r>
              <a:rPr lang="en-US" dirty="0"/>
              <a:t>Click to edit Master title style</a:t>
            </a:r>
          </a:p>
        </p:txBody>
      </p:sp>
      <p:sp>
        <p:nvSpPr>
          <p:cNvPr id="6" name="Text Placeholder 5"/>
          <p:cNvSpPr>
            <a:spLocks noGrp="1"/>
          </p:cNvSpPr>
          <p:nvPr>
            <p:ph type="body" sz="quarter" idx="23"/>
          </p:nvPr>
        </p:nvSpPr>
        <p:spPr>
          <a:xfrm>
            <a:off x="265113" y="2057400"/>
            <a:ext cx="8269287" cy="990600"/>
          </a:xfrm>
          <a:prstGeom prst="rect">
            <a:avLst/>
          </a:prstGeom>
        </p:spPr>
        <p:txBody>
          <a:bodyPr/>
          <a:lstStyle>
            <a:lvl1pPr marL="0" indent="0">
              <a:buNone/>
              <a:defRPr sz="2800"/>
            </a:lvl1pPr>
          </a:lstStyle>
          <a:p>
            <a:pPr lvl="0"/>
            <a:r>
              <a:rPr lang="en-US" dirty="0"/>
              <a:t>Click to edit </a:t>
            </a:r>
            <a:r>
              <a:rPr lang="en-US" dirty="0" err="1"/>
              <a:t>Maste</a:t>
            </a:r>
            <a:endParaRPr lang="en-US" dirty="0"/>
          </a:p>
        </p:txBody>
      </p:sp>
      <p:sp>
        <p:nvSpPr>
          <p:cNvPr id="20" name="Text Placeholder 19"/>
          <p:cNvSpPr>
            <a:spLocks noGrp="1"/>
          </p:cNvSpPr>
          <p:nvPr>
            <p:ph type="body" sz="quarter" idx="24"/>
          </p:nvPr>
        </p:nvSpPr>
        <p:spPr>
          <a:xfrm>
            <a:off x="265113" y="3200400"/>
            <a:ext cx="8269287" cy="914400"/>
          </a:xfrm>
          <a:prstGeom prst="rect">
            <a:avLst/>
          </a:prstGeom>
        </p:spPr>
        <p:txBody>
          <a:bodyPr/>
          <a:lstStyle>
            <a:lvl1pPr marL="0" indent="0">
              <a:buNone/>
              <a:defRPr sz="2800"/>
            </a:lvl1pPr>
          </a:lstStyle>
          <a:p>
            <a:pPr lvl="0"/>
            <a:r>
              <a:rPr lang="en-US" dirty="0"/>
              <a:t>Click to edit</a:t>
            </a:r>
          </a:p>
        </p:txBody>
      </p:sp>
      <p:sp>
        <p:nvSpPr>
          <p:cNvPr id="23" name="Text Placeholder 22"/>
          <p:cNvSpPr>
            <a:spLocks noGrp="1"/>
          </p:cNvSpPr>
          <p:nvPr>
            <p:ph type="body" sz="quarter" idx="25"/>
          </p:nvPr>
        </p:nvSpPr>
        <p:spPr>
          <a:xfrm>
            <a:off x="152400" y="4267200"/>
            <a:ext cx="8610600" cy="457200"/>
          </a:xfrm>
          <a:prstGeom prst="rect">
            <a:avLst/>
          </a:prstGeom>
        </p:spPr>
        <p:txBody>
          <a:bodyPr/>
          <a:lstStyle>
            <a:lvl1pPr marL="0" indent="0">
              <a:buNone/>
              <a:defRPr sz="2800"/>
            </a:lvl1pPr>
          </a:lstStyle>
          <a:p>
            <a:pPr lvl="0"/>
            <a:r>
              <a:rPr lang="en-US" dirty="0"/>
              <a:t>Click to edit Master text styles</a:t>
            </a:r>
          </a:p>
        </p:txBody>
      </p:sp>
    </p:spTree>
    <p:extLst>
      <p:ext uri="{BB962C8B-B14F-4D97-AF65-F5344CB8AC3E}">
        <p14:creationId xmlns:p14="http://schemas.microsoft.com/office/powerpoint/2010/main" val="362186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07389003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a16="http://schemas.microsoft.com/office/drawing/2014/main" val="20000"/>
                    </a:ext>
                  </a:extLst>
                </a:gridCol>
                <a:gridCol w="8065062">
                  <a:extLst>
                    <a:ext uri="{9D8B030D-6E8A-4147-A177-3AD203B41FA5}">
                      <a16:colId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
        <p:nvSpPr>
          <p:cNvPr id="2" name="Title 1"/>
          <p:cNvSpPr>
            <a:spLocks noGrp="1"/>
          </p:cNvSpPr>
          <p:nvPr>
            <p:ph type="title"/>
          </p:nvPr>
        </p:nvSpPr>
        <p:spPr>
          <a:xfrm>
            <a:off x="990600" y="152400"/>
            <a:ext cx="7886700" cy="701675"/>
          </a:xfrm>
          <a:prstGeom prst="rect">
            <a:avLst/>
          </a:prstGeom>
        </p:spPr>
        <p:txBody>
          <a:bodyPr/>
          <a:lstStyle>
            <a:lvl1pPr>
              <a:defRPr sz="3200">
                <a:latin typeface="Helvetica" panose="020B0604020202020204" pitchFamily="34" charset="0"/>
                <a:cs typeface="Helvetica" panose="020B0604020202020204" pitchFamily="34" charset="0"/>
              </a:defRPr>
            </a:lvl1pPr>
          </a:lstStyle>
          <a:p>
            <a:r>
              <a:rPr lang="en-US" dirty="0"/>
              <a:t>Click to edit Master title style</a:t>
            </a:r>
          </a:p>
        </p:txBody>
      </p:sp>
      <p:sp>
        <p:nvSpPr>
          <p:cNvPr id="4" name="Text Placeholder 3"/>
          <p:cNvSpPr>
            <a:spLocks noGrp="1"/>
          </p:cNvSpPr>
          <p:nvPr>
            <p:ph type="body" sz="quarter" idx="22"/>
          </p:nvPr>
        </p:nvSpPr>
        <p:spPr>
          <a:xfrm>
            <a:off x="914400" y="1752600"/>
            <a:ext cx="7162800" cy="2667000"/>
          </a:xfrm>
          <a:prstGeom prst="rect">
            <a:avLst/>
          </a:prstGeom>
        </p:spPr>
        <p:txBody>
          <a:bodyPr/>
          <a:lstStyle>
            <a:lvl1pPr marL="0" indent="0" algn="l">
              <a:buNone/>
              <a:defRPr sz="2800"/>
            </a:lvl1pPr>
          </a:lstStyle>
          <a:p>
            <a:pPr lvl="0"/>
            <a:r>
              <a:rPr lang="en-US" dirty="0"/>
              <a:t>Click to edit Master text styles</a:t>
            </a:r>
          </a:p>
        </p:txBody>
      </p:sp>
    </p:spTree>
    <p:extLst>
      <p:ext uri="{BB962C8B-B14F-4D97-AF65-F5344CB8AC3E}">
        <p14:creationId xmlns:p14="http://schemas.microsoft.com/office/powerpoint/2010/main" val="36170446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000"/>
            </a:lvl1pPr>
          </a:lstStyle>
          <a:p>
            <a:r>
              <a:rPr lang="en-US" dirty="0"/>
              <a:t>Click to edit Master title style</a:t>
            </a:r>
          </a:p>
        </p:txBody>
      </p:sp>
      <p:sp>
        <p:nvSpPr>
          <p:cNvPr id="6" name="Text Placeholder 5"/>
          <p:cNvSpPr>
            <a:spLocks noGrp="1"/>
          </p:cNvSpPr>
          <p:nvPr>
            <p:ph type="body" sz="quarter" idx="22"/>
          </p:nvPr>
        </p:nvSpPr>
        <p:spPr>
          <a:xfrm>
            <a:off x="265113" y="1143000"/>
            <a:ext cx="8345487" cy="457200"/>
          </a:xfrm>
          <a:prstGeom prst="rect">
            <a:avLst/>
          </a:prstGeom>
        </p:spPr>
        <p:txBody>
          <a:bodyPr/>
          <a:lstStyle>
            <a:lvl1pPr marL="0" indent="0">
              <a:buNone/>
              <a:defRPr sz="2800"/>
            </a:lvl1pPr>
          </a:lstStyle>
          <a:p>
            <a:pPr lvl="0"/>
            <a:r>
              <a:rPr lang="en-US" dirty="0"/>
              <a:t>Click to edit Master</a:t>
            </a:r>
          </a:p>
        </p:txBody>
      </p:sp>
      <p:sp>
        <p:nvSpPr>
          <p:cNvPr id="20" name="Text Placeholder 19"/>
          <p:cNvSpPr>
            <a:spLocks noGrp="1"/>
          </p:cNvSpPr>
          <p:nvPr>
            <p:ph type="body" sz="quarter" idx="23"/>
          </p:nvPr>
        </p:nvSpPr>
        <p:spPr>
          <a:xfrm>
            <a:off x="381000" y="1828800"/>
            <a:ext cx="8458200" cy="3962400"/>
          </a:xfrm>
          <a:prstGeom prst="rect">
            <a:avLst/>
          </a:prstGeom>
        </p:spPr>
        <p:txBody>
          <a:bodyPr/>
          <a:lstStyle>
            <a:lvl1pPr marL="0" indent="0">
              <a:buNone/>
              <a:defRPr sz="2800"/>
            </a:lvl1pPr>
          </a:lstStyle>
          <a:p>
            <a:pPr lvl="0"/>
            <a:r>
              <a:rPr lang="en-US" dirty="0"/>
              <a:t>Click to edit Master text styles</a:t>
            </a:r>
          </a:p>
        </p:txBody>
      </p:sp>
    </p:spTree>
    <p:extLst>
      <p:ext uri="{BB962C8B-B14F-4D97-AF65-F5344CB8AC3E}">
        <p14:creationId xmlns:p14="http://schemas.microsoft.com/office/powerpoint/2010/main" val="33248257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000"/>
            </a:lvl1pPr>
          </a:lstStyle>
          <a:p>
            <a:r>
              <a:rPr lang="en-US" dirty="0"/>
              <a:t>Click to edit Master title style</a:t>
            </a:r>
          </a:p>
        </p:txBody>
      </p:sp>
      <p:sp>
        <p:nvSpPr>
          <p:cNvPr id="6" name="Text Placeholder 5"/>
          <p:cNvSpPr>
            <a:spLocks noGrp="1"/>
          </p:cNvSpPr>
          <p:nvPr>
            <p:ph type="body" sz="quarter" idx="22"/>
          </p:nvPr>
        </p:nvSpPr>
        <p:spPr>
          <a:xfrm>
            <a:off x="265113" y="1143000"/>
            <a:ext cx="8345487" cy="457200"/>
          </a:xfrm>
          <a:prstGeom prst="rect">
            <a:avLst/>
          </a:prstGeom>
        </p:spPr>
        <p:txBody>
          <a:bodyPr/>
          <a:lstStyle>
            <a:lvl1pPr marL="0" indent="0">
              <a:buNone/>
              <a:defRPr sz="2800"/>
            </a:lvl1pPr>
          </a:lstStyle>
          <a:p>
            <a:pPr lvl="0"/>
            <a:r>
              <a:rPr lang="en-US" dirty="0"/>
              <a:t>Click to edit Master</a:t>
            </a:r>
          </a:p>
        </p:txBody>
      </p:sp>
      <p:sp>
        <p:nvSpPr>
          <p:cNvPr id="20" name="Text Placeholder 19"/>
          <p:cNvSpPr>
            <a:spLocks noGrp="1"/>
          </p:cNvSpPr>
          <p:nvPr>
            <p:ph type="body" sz="quarter" idx="23"/>
          </p:nvPr>
        </p:nvSpPr>
        <p:spPr>
          <a:xfrm>
            <a:off x="152400" y="4572000"/>
            <a:ext cx="8458200" cy="1524000"/>
          </a:xfrm>
          <a:prstGeom prst="rect">
            <a:avLst/>
          </a:prstGeom>
        </p:spPr>
        <p:txBody>
          <a:bodyPr/>
          <a:lstStyle>
            <a:lvl1pPr marL="0" indent="0">
              <a:buNone/>
              <a:defRPr sz="2800"/>
            </a:lvl1pPr>
          </a:lstStyle>
          <a:p>
            <a:pPr lvl="0"/>
            <a:r>
              <a:rPr lang="en-US" dirty="0"/>
              <a:t>Click to edit Master text styles</a:t>
            </a:r>
          </a:p>
        </p:txBody>
      </p:sp>
      <p:sp>
        <p:nvSpPr>
          <p:cNvPr id="3" name="Table Placeholder 2"/>
          <p:cNvSpPr>
            <a:spLocks noGrp="1"/>
          </p:cNvSpPr>
          <p:nvPr>
            <p:ph type="tbl" sz="quarter" idx="24"/>
          </p:nvPr>
        </p:nvSpPr>
        <p:spPr>
          <a:xfrm>
            <a:off x="533400" y="1905000"/>
            <a:ext cx="8077200" cy="205740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161967589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200"/>
            </a:lvl1pPr>
          </a:lstStyle>
          <a:p>
            <a:r>
              <a:rPr lang="en-US" dirty="0"/>
              <a:t>Click to edit Master title style</a:t>
            </a:r>
          </a:p>
        </p:txBody>
      </p:sp>
      <p:sp>
        <p:nvSpPr>
          <p:cNvPr id="6" name="Text Placeholder 5"/>
          <p:cNvSpPr>
            <a:spLocks noGrp="1"/>
          </p:cNvSpPr>
          <p:nvPr>
            <p:ph type="body" sz="quarter" idx="22"/>
          </p:nvPr>
        </p:nvSpPr>
        <p:spPr>
          <a:xfrm>
            <a:off x="152400" y="1143000"/>
            <a:ext cx="8610600" cy="2667000"/>
          </a:xfrm>
          <a:prstGeom prst="rect">
            <a:avLst/>
          </a:prstGeom>
        </p:spPr>
        <p:txBody>
          <a:bodyPr/>
          <a:lstStyle>
            <a:lvl1pPr marL="0" indent="0">
              <a:buNone/>
              <a:defRPr sz="2800"/>
            </a:lvl1pPr>
          </a:lstStyle>
          <a:p>
            <a:pPr lvl="0"/>
            <a:r>
              <a:rPr lang="en-US" dirty="0"/>
              <a:t>Click to edit Master</a:t>
            </a:r>
          </a:p>
        </p:txBody>
      </p:sp>
      <p:sp>
        <p:nvSpPr>
          <p:cNvPr id="20" name="Text Placeholder 19"/>
          <p:cNvSpPr>
            <a:spLocks noGrp="1"/>
          </p:cNvSpPr>
          <p:nvPr>
            <p:ph type="body" sz="quarter" idx="23"/>
          </p:nvPr>
        </p:nvSpPr>
        <p:spPr>
          <a:xfrm>
            <a:off x="1981200" y="4191000"/>
            <a:ext cx="4419600" cy="5334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5248615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600"/>
            </a:lvl1pPr>
          </a:lstStyle>
          <a:p>
            <a:r>
              <a:rPr lang="en-US" dirty="0"/>
              <a:t>Click to edit Master title style</a:t>
            </a:r>
          </a:p>
        </p:txBody>
      </p:sp>
      <p:sp>
        <p:nvSpPr>
          <p:cNvPr id="20" name="Text Placeholder 19"/>
          <p:cNvSpPr>
            <a:spLocks noGrp="1"/>
          </p:cNvSpPr>
          <p:nvPr>
            <p:ph type="body" sz="quarter" idx="22"/>
          </p:nvPr>
        </p:nvSpPr>
        <p:spPr>
          <a:xfrm>
            <a:off x="265113" y="1143000"/>
            <a:ext cx="8421687" cy="457200"/>
          </a:xfrm>
          <a:prstGeom prst="rect">
            <a:avLst/>
          </a:prstGeom>
        </p:spPr>
        <p:txBody>
          <a:bodyPr/>
          <a:lstStyle>
            <a:lvl1pPr marL="0" indent="0">
              <a:buNone/>
              <a:defRPr sz="2800"/>
            </a:lvl1pPr>
          </a:lstStyle>
          <a:p>
            <a:pPr lvl="0"/>
            <a:r>
              <a:rPr lang="en-US" dirty="0"/>
              <a:t>Click to edit Master text styles</a:t>
            </a:r>
          </a:p>
        </p:txBody>
      </p:sp>
      <p:sp>
        <p:nvSpPr>
          <p:cNvPr id="23" name="Text Placeholder 22"/>
          <p:cNvSpPr>
            <a:spLocks noGrp="1"/>
          </p:cNvSpPr>
          <p:nvPr>
            <p:ph type="body" sz="quarter" idx="23"/>
          </p:nvPr>
        </p:nvSpPr>
        <p:spPr>
          <a:xfrm>
            <a:off x="265113" y="1828800"/>
            <a:ext cx="8650287" cy="2133600"/>
          </a:xfrm>
          <a:prstGeom prst="rect">
            <a:avLst/>
          </a:prstGeom>
        </p:spPr>
        <p:txBody>
          <a:bodyPr/>
          <a:lstStyle>
            <a:lvl1pPr marL="0" indent="0">
              <a:buNone/>
              <a:defRPr sz="2600"/>
            </a:lvl1pPr>
          </a:lstStyle>
          <a:p>
            <a:pPr lvl="0"/>
            <a:r>
              <a:rPr lang="en-US" dirty="0"/>
              <a:t>Click to edit Master text</a:t>
            </a:r>
          </a:p>
        </p:txBody>
      </p:sp>
      <p:sp>
        <p:nvSpPr>
          <p:cNvPr id="25" name="Text Placeholder 24"/>
          <p:cNvSpPr>
            <a:spLocks noGrp="1"/>
          </p:cNvSpPr>
          <p:nvPr>
            <p:ph type="body" sz="quarter" idx="24"/>
          </p:nvPr>
        </p:nvSpPr>
        <p:spPr>
          <a:xfrm>
            <a:off x="265113" y="4267200"/>
            <a:ext cx="8574087" cy="457200"/>
          </a:xfrm>
          <a:prstGeom prst="rect">
            <a:avLst/>
          </a:prstGeom>
        </p:spPr>
        <p:txBody>
          <a:bodyPr/>
          <a:lstStyle>
            <a:lvl1pPr marL="0" indent="0">
              <a:buNone/>
              <a:defRPr sz="2500"/>
            </a:lvl1pPr>
          </a:lstStyle>
          <a:p>
            <a:pPr lvl="0"/>
            <a:r>
              <a:rPr lang="en-US" dirty="0"/>
              <a:t>Click to edit Master</a:t>
            </a:r>
          </a:p>
        </p:txBody>
      </p:sp>
    </p:spTree>
    <p:extLst>
      <p:ext uri="{BB962C8B-B14F-4D97-AF65-F5344CB8AC3E}">
        <p14:creationId xmlns:p14="http://schemas.microsoft.com/office/powerpoint/2010/main" val="107378301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600"/>
            </a:lvl1pPr>
          </a:lstStyle>
          <a:p>
            <a:r>
              <a:rPr lang="en-US" dirty="0"/>
              <a:t>Click to edit Master title style</a:t>
            </a:r>
          </a:p>
        </p:txBody>
      </p:sp>
      <p:sp>
        <p:nvSpPr>
          <p:cNvPr id="6" name="Text Placeholder 5"/>
          <p:cNvSpPr>
            <a:spLocks noGrp="1"/>
          </p:cNvSpPr>
          <p:nvPr>
            <p:ph type="body" sz="quarter" idx="22"/>
          </p:nvPr>
        </p:nvSpPr>
        <p:spPr>
          <a:xfrm>
            <a:off x="0" y="1143000"/>
            <a:ext cx="8839200" cy="457200"/>
          </a:xfrm>
          <a:prstGeom prst="rect">
            <a:avLst/>
          </a:prstGeom>
        </p:spPr>
        <p:txBody>
          <a:bodyPr/>
          <a:lstStyle>
            <a:lvl1pPr marL="0" indent="0">
              <a:buNone/>
              <a:defRPr sz="2800"/>
            </a:lvl1pPr>
          </a:lstStyle>
          <a:p>
            <a:pPr lvl="0"/>
            <a:r>
              <a:rPr lang="en-US" dirty="0"/>
              <a:t>Click to edit Master text styles</a:t>
            </a:r>
          </a:p>
        </p:txBody>
      </p:sp>
      <p:sp>
        <p:nvSpPr>
          <p:cNvPr id="20" name="Text Placeholder 19"/>
          <p:cNvSpPr>
            <a:spLocks noGrp="1"/>
          </p:cNvSpPr>
          <p:nvPr>
            <p:ph type="body" sz="quarter" idx="23"/>
          </p:nvPr>
        </p:nvSpPr>
        <p:spPr>
          <a:xfrm>
            <a:off x="265113" y="1828800"/>
            <a:ext cx="7202487" cy="1676400"/>
          </a:xfrm>
          <a:prstGeom prst="rect">
            <a:avLst/>
          </a:prstGeom>
        </p:spPr>
        <p:txBody>
          <a:bodyPr/>
          <a:lstStyle>
            <a:lvl1pPr marL="0" indent="0">
              <a:buNone/>
              <a:defRPr sz="2600"/>
            </a:lvl1pPr>
          </a:lstStyle>
          <a:p>
            <a:pPr lvl="0"/>
            <a:r>
              <a:rPr lang="en-US" dirty="0"/>
              <a:t>Click to edit Master text</a:t>
            </a:r>
          </a:p>
        </p:txBody>
      </p:sp>
      <p:sp>
        <p:nvSpPr>
          <p:cNvPr id="23" name="Text Placeholder 22"/>
          <p:cNvSpPr>
            <a:spLocks noGrp="1"/>
          </p:cNvSpPr>
          <p:nvPr>
            <p:ph type="body" sz="quarter" idx="24"/>
          </p:nvPr>
        </p:nvSpPr>
        <p:spPr>
          <a:xfrm>
            <a:off x="265113" y="3733800"/>
            <a:ext cx="8421687" cy="533400"/>
          </a:xfrm>
          <a:prstGeom prst="rect">
            <a:avLst/>
          </a:prstGeom>
        </p:spPr>
        <p:txBody>
          <a:bodyPr/>
          <a:lstStyle>
            <a:lvl1pPr marL="0" indent="0">
              <a:buNone/>
              <a:defRPr sz="2800"/>
            </a:lvl1pPr>
          </a:lstStyle>
          <a:p>
            <a:pPr lvl="0"/>
            <a:r>
              <a:rPr lang="en-US" dirty="0"/>
              <a:t>Click to edit</a:t>
            </a:r>
          </a:p>
        </p:txBody>
      </p:sp>
    </p:spTree>
    <p:extLst>
      <p:ext uri="{BB962C8B-B14F-4D97-AF65-F5344CB8AC3E}">
        <p14:creationId xmlns:p14="http://schemas.microsoft.com/office/powerpoint/2010/main" val="59250206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4" name="Title 3"/>
          <p:cNvSpPr>
            <a:spLocks noGrp="1"/>
          </p:cNvSpPr>
          <p:nvPr>
            <p:ph type="title"/>
          </p:nvPr>
        </p:nvSpPr>
        <p:spPr>
          <a:xfrm>
            <a:off x="265043" y="79858"/>
            <a:ext cx="7886700" cy="758341"/>
          </a:xfrm>
          <a:prstGeom prst="rect">
            <a:avLst/>
          </a:prstGeom>
        </p:spPr>
        <p:txBody>
          <a:bodyPr/>
          <a:lstStyle>
            <a:lvl1pPr algn="l">
              <a:defRPr sz="3600"/>
            </a:lvl1pPr>
          </a:lstStyle>
          <a:p>
            <a:r>
              <a:rPr lang="en-US" dirty="0"/>
              <a:t>Click to edit Master title style</a:t>
            </a:r>
          </a:p>
        </p:txBody>
      </p:sp>
      <p:sp>
        <p:nvSpPr>
          <p:cNvPr id="5" name="Text Placeholder 4"/>
          <p:cNvSpPr>
            <a:spLocks noGrp="1"/>
          </p:cNvSpPr>
          <p:nvPr>
            <p:ph type="body" sz="quarter" idx="22"/>
          </p:nvPr>
        </p:nvSpPr>
        <p:spPr>
          <a:xfrm>
            <a:off x="0" y="1066800"/>
            <a:ext cx="3276600" cy="457200"/>
          </a:xfrm>
          <a:prstGeom prst="rect">
            <a:avLst/>
          </a:prstGeom>
        </p:spPr>
        <p:txBody>
          <a:bodyPr/>
          <a:lstStyle>
            <a:lvl1pPr marL="0" indent="0">
              <a:buNone/>
              <a:defRPr sz="2800"/>
            </a:lvl1pPr>
          </a:lstStyle>
          <a:p>
            <a:pPr lvl="0"/>
            <a:r>
              <a:rPr lang="en-US" dirty="0"/>
              <a:t>Click to edit</a:t>
            </a:r>
          </a:p>
        </p:txBody>
      </p:sp>
      <p:sp>
        <p:nvSpPr>
          <p:cNvPr id="14" name="Text Placeholder 13"/>
          <p:cNvSpPr>
            <a:spLocks noGrp="1"/>
          </p:cNvSpPr>
          <p:nvPr>
            <p:ph type="body" sz="quarter" idx="23"/>
          </p:nvPr>
        </p:nvSpPr>
        <p:spPr>
          <a:xfrm>
            <a:off x="152400" y="1600200"/>
            <a:ext cx="8686800" cy="533400"/>
          </a:xfrm>
          <a:prstGeom prst="rect">
            <a:avLst/>
          </a:prstGeom>
        </p:spPr>
        <p:txBody>
          <a:bodyPr/>
          <a:lstStyle>
            <a:lvl1pPr marL="0" indent="0">
              <a:buNone/>
              <a:defRPr sz="2800"/>
            </a:lvl1pPr>
          </a:lstStyle>
          <a:p>
            <a:pPr lvl="0"/>
            <a:r>
              <a:rPr lang="en-US" dirty="0"/>
              <a:t>Click to edit Master text styles</a:t>
            </a:r>
          </a:p>
        </p:txBody>
      </p:sp>
      <p:sp>
        <p:nvSpPr>
          <p:cNvPr id="19" name="Text Placeholder 18"/>
          <p:cNvSpPr>
            <a:spLocks noGrp="1"/>
          </p:cNvSpPr>
          <p:nvPr>
            <p:ph type="body" sz="quarter" idx="24"/>
          </p:nvPr>
        </p:nvSpPr>
        <p:spPr>
          <a:xfrm>
            <a:off x="152400" y="2286000"/>
            <a:ext cx="8686800" cy="457200"/>
          </a:xfrm>
          <a:prstGeom prst="rect">
            <a:avLst/>
          </a:prstGeom>
        </p:spPr>
        <p:txBody>
          <a:bodyPr/>
          <a:lstStyle>
            <a:lvl1pPr marL="0" indent="0">
              <a:buNone/>
              <a:defRPr sz="2800"/>
            </a:lvl1pPr>
          </a:lstStyle>
          <a:p>
            <a:pPr lvl="0"/>
            <a:r>
              <a:rPr lang="en-US" dirty="0"/>
              <a:t>Click to edit Master text</a:t>
            </a:r>
          </a:p>
        </p:txBody>
      </p:sp>
      <p:sp>
        <p:nvSpPr>
          <p:cNvPr id="21" name="Text Placeholder 20"/>
          <p:cNvSpPr>
            <a:spLocks noGrp="1"/>
          </p:cNvSpPr>
          <p:nvPr>
            <p:ph type="body" sz="quarter" idx="25"/>
          </p:nvPr>
        </p:nvSpPr>
        <p:spPr>
          <a:xfrm>
            <a:off x="152400" y="2895600"/>
            <a:ext cx="8686800" cy="533400"/>
          </a:xfrm>
          <a:prstGeom prst="rect">
            <a:avLst/>
          </a:prstGeom>
        </p:spPr>
        <p:txBody>
          <a:bodyPr/>
          <a:lstStyle>
            <a:lvl1pPr marL="0" indent="0">
              <a:buNone/>
              <a:defRPr sz="2800"/>
            </a:lvl1pPr>
          </a:lstStyle>
          <a:p>
            <a:pPr lvl="0"/>
            <a:r>
              <a:rPr lang="en-US" dirty="0"/>
              <a:t>Click to edit Master</a:t>
            </a:r>
          </a:p>
        </p:txBody>
      </p:sp>
      <p:sp>
        <p:nvSpPr>
          <p:cNvPr id="23" name="Text Placeholder 22"/>
          <p:cNvSpPr>
            <a:spLocks noGrp="1"/>
          </p:cNvSpPr>
          <p:nvPr>
            <p:ph type="body" sz="quarter" idx="26"/>
          </p:nvPr>
        </p:nvSpPr>
        <p:spPr>
          <a:xfrm>
            <a:off x="152400" y="3581400"/>
            <a:ext cx="8686800" cy="609600"/>
          </a:xfrm>
          <a:prstGeom prst="rect">
            <a:avLst/>
          </a:prstGeom>
        </p:spPr>
        <p:txBody>
          <a:bodyPr/>
          <a:lstStyle>
            <a:lvl1pPr marL="0" indent="0">
              <a:buNone/>
              <a:defRPr sz="2800"/>
            </a:lvl1pPr>
          </a:lstStyle>
          <a:p>
            <a:pPr lvl="0"/>
            <a:r>
              <a:rPr lang="en-US" dirty="0"/>
              <a:t>Click to edit</a:t>
            </a:r>
          </a:p>
        </p:txBody>
      </p:sp>
      <p:sp>
        <p:nvSpPr>
          <p:cNvPr id="25" name="Text Placeholder 24"/>
          <p:cNvSpPr>
            <a:spLocks noGrp="1"/>
          </p:cNvSpPr>
          <p:nvPr>
            <p:ph type="body" sz="quarter" idx="27"/>
          </p:nvPr>
        </p:nvSpPr>
        <p:spPr>
          <a:xfrm>
            <a:off x="152400" y="4343400"/>
            <a:ext cx="8534400" cy="609600"/>
          </a:xfrm>
          <a:prstGeom prst="rect">
            <a:avLst/>
          </a:prstGeom>
        </p:spPr>
        <p:txBody>
          <a:bodyPr/>
          <a:lstStyle>
            <a:lvl1pPr marL="0" indent="0">
              <a:buNone/>
              <a:defRPr sz="2800"/>
            </a:lvl1pPr>
          </a:lstStyle>
          <a:p>
            <a:pPr lvl="0"/>
            <a:r>
              <a:rPr lang="en-US" dirty="0"/>
              <a:t>Click to</a:t>
            </a:r>
          </a:p>
        </p:txBody>
      </p:sp>
      <p:sp>
        <p:nvSpPr>
          <p:cNvPr id="27" name="Text Placeholder 26"/>
          <p:cNvSpPr>
            <a:spLocks noGrp="1"/>
          </p:cNvSpPr>
          <p:nvPr>
            <p:ph type="body" sz="quarter" idx="28"/>
          </p:nvPr>
        </p:nvSpPr>
        <p:spPr>
          <a:xfrm>
            <a:off x="265113" y="5105400"/>
            <a:ext cx="8421687" cy="457200"/>
          </a:xfrm>
          <a:prstGeom prst="rect">
            <a:avLst/>
          </a:prstGeom>
        </p:spPr>
        <p:txBody>
          <a:bodyPr/>
          <a:lstStyle>
            <a:lvl1pPr marL="0" indent="0">
              <a:buNone/>
              <a:defRPr sz="2800"/>
            </a:lvl1pPr>
          </a:lstStyle>
          <a:p>
            <a:pPr lvl="0"/>
            <a:r>
              <a:rPr lang="en-US" dirty="0"/>
              <a:t>Click</a:t>
            </a:r>
          </a:p>
        </p:txBody>
      </p:sp>
    </p:spTree>
    <p:extLst>
      <p:ext uri="{BB962C8B-B14F-4D97-AF65-F5344CB8AC3E}">
        <p14:creationId xmlns:p14="http://schemas.microsoft.com/office/powerpoint/2010/main" val="3690067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a16="http://schemas.microsoft.com/office/drawing/2014/main" val="10000"/>
                  </a:ext>
                </a:extLst>
              </a:tr>
            </a:tbl>
          </a:graphicData>
        </a:graphic>
      </p:graphicFrame>
      <p:sp>
        <p:nvSpPr>
          <p:cNvPr id="2" name="Title 1"/>
          <p:cNvSpPr>
            <a:spLocks noGrp="1"/>
          </p:cNvSpPr>
          <p:nvPr>
            <p:ph type="title"/>
          </p:nvPr>
        </p:nvSpPr>
        <p:spPr>
          <a:xfrm>
            <a:off x="266700" y="25400"/>
            <a:ext cx="7886700" cy="457200"/>
          </a:xfrm>
          <a:prstGeom prst="rect">
            <a:avLst/>
          </a:prstGeom>
        </p:spPr>
        <p:txBody>
          <a:bodyPr/>
          <a:lstStyle>
            <a:lvl1pPr>
              <a:defRPr sz="3200"/>
            </a:lvl1pPr>
          </a:lstStyle>
          <a:p>
            <a:r>
              <a:rPr lang="en-US" dirty="0"/>
              <a:t>Click to edit Master title style</a:t>
            </a:r>
          </a:p>
        </p:txBody>
      </p:sp>
      <p:sp>
        <p:nvSpPr>
          <p:cNvPr id="6" name="Text Placeholder 5"/>
          <p:cNvSpPr>
            <a:spLocks noGrp="1"/>
          </p:cNvSpPr>
          <p:nvPr>
            <p:ph type="body" sz="quarter" idx="22"/>
          </p:nvPr>
        </p:nvSpPr>
        <p:spPr>
          <a:xfrm>
            <a:off x="0" y="762000"/>
            <a:ext cx="9144000" cy="533400"/>
          </a:xfrm>
          <a:prstGeom prst="rect">
            <a:avLst/>
          </a:prstGeom>
        </p:spPr>
        <p:txBody>
          <a:bodyPr/>
          <a:lstStyle>
            <a:lvl1pPr marL="0" indent="0">
              <a:buNone/>
              <a:defRPr sz="3000"/>
            </a:lvl1pPr>
          </a:lstStyle>
          <a:p>
            <a:pPr lvl="0"/>
            <a:r>
              <a:rPr lang="en-US" dirty="0"/>
              <a:t>Click to edit Master text</a:t>
            </a:r>
          </a:p>
        </p:txBody>
      </p:sp>
      <p:sp>
        <p:nvSpPr>
          <p:cNvPr id="11" name="Text Placeholder 10"/>
          <p:cNvSpPr>
            <a:spLocks noGrp="1"/>
          </p:cNvSpPr>
          <p:nvPr>
            <p:ph type="body" sz="quarter" idx="23"/>
          </p:nvPr>
        </p:nvSpPr>
        <p:spPr>
          <a:xfrm>
            <a:off x="0" y="1676400"/>
            <a:ext cx="9144000" cy="2743200"/>
          </a:xfrm>
          <a:prstGeom prst="rect">
            <a:avLst/>
          </a:prstGeom>
        </p:spPr>
        <p:txBody>
          <a:bodyPr/>
          <a:lstStyle>
            <a:lvl1pPr marL="0" indent="0">
              <a:buNone/>
              <a:defRPr sz="2800"/>
            </a:lvl1pPr>
          </a:lstStyle>
          <a:p>
            <a:pPr lvl="0"/>
            <a:r>
              <a:rPr lang="en-US" dirty="0"/>
              <a:t>Click to edit Master text</a:t>
            </a:r>
          </a:p>
        </p:txBody>
      </p:sp>
    </p:spTree>
    <p:extLst>
      <p:ext uri="{BB962C8B-B14F-4D97-AF65-F5344CB8AC3E}">
        <p14:creationId xmlns:p14="http://schemas.microsoft.com/office/powerpoint/2010/main" val="294273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spTree>
    <p:extLst>
      <p:ext uri="{BB962C8B-B14F-4D97-AF65-F5344CB8AC3E}">
        <p14:creationId xmlns:p14="http://schemas.microsoft.com/office/powerpoint/2010/main" val="978284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1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cxnSp>
        <p:nvCxnSpPr>
          <p:cNvPr id="11" name="Straight Connector 10"/>
          <p:cNvCxnSpPr/>
          <p:nvPr userDrawn="1"/>
        </p:nvCxnSpPr>
        <p:spPr>
          <a:xfrm>
            <a:off x="1676400" y="5791200"/>
            <a:ext cx="58674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12962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0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cxnSp>
        <p:nvCxnSpPr>
          <p:cNvPr id="11" name="Straight Connector 10"/>
          <p:cNvCxnSpPr/>
          <p:nvPr userDrawn="1"/>
        </p:nvCxnSpPr>
        <p:spPr>
          <a:xfrm>
            <a:off x="1447800" y="4495800"/>
            <a:ext cx="43434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3019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9_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
        <p:nvSpPr>
          <p:cNvPr id="2" name="Title 1"/>
          <p:cNvSpPr>
            <a:spLocks noGrp="1"/>
          </p:cNvSpPr>
          <p:nvPr>
            <p:ph type="title"/>
          </p:nvPr>
        </p:nvSpPr>
        <p:spPr>
          <a:xfrm>
            <a:off x="0" y="0"/>
            <a:ext cx="9144000" cy="533399"/>
          </a:xfrm>
          <a:prstGeom prst="rect">
            <a:avLst/>
          </a:prstGeom>
        </p:spPr>
        <p:txBody>
          <a:bodyPr/>
          <a:lstStyle>
            <a:lvl1pPr algn="l">
              <a:defRPr sz="3200"/>
            </a:lvl1pPr>
          </a:lstStyle>
          <a:p>
            <a:r>
              <a:rPr lang="en-US" dirty="0"/>
              <a:t>Click to edit Master title style</a:t>
            </a:r>
          </a:p>
        </p:txBody>
      </p:sp>
      <p:cxnSp>
        <p:nvCxnSpPr>
          <p:cNvPr id="11" name="Straight Connector 10"/>
          <p:cNvCxnSpPr/>
          <p:nvPr userDrawn="1"/>
        </p:nvCxnSpPr>
        <p:spPr>
          <a:xfrm>
            <a:off x="2133600" y="5257800"/>
            <a:ext cx="45720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80354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image" Target="../media/image1.tif"/><Relationship Id="rId5" Type="http://schemas.openxmlformats.org/officeDocument/2006/relationships/slideLayout" Target="../slideLayouts/slideLayout35.xml"/><Relationship Id="rId10" Type="http://schemas.openxmlformats.org/officeDocument/2006/relationships/theme" Target="../theme/theme1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41.xml"/><Relationship Id="rId1" Type="http://schemas.openxmlformats.org/officeDocument/2006/relationships/slideLayout" Target="../slideLayouts/slideLayout40.xml"/><Relationship Id="rId4" Type="http://schemas.openxmlformats.org/officeDocument/2006/relationships/image" Target="../media/image1.tif"/></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theme" Target="../theme/theme12.xml"/><Relationship Id="rId1" Type="http://schemas.openxmlformats.org/officeDocument/2006/relationships/slideLayout" Target="../slideLayouts/slideLayout42.xml"/></Relationships>
</file>

<file path=ppt/slideMasters/_rels/slideMaster1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theme" Target="../theme/theme13.xml"/><Relationship Id="rId1" Type="http://schemas.openxmlformats.org/officeDocument/2006/relationships/slideLayout" Target="../slideLayouts/slideLayout43.xml"/></Relationships>
</file>

<file path=ppt/slideMasters/_rels/slideMaster1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theme" Target="../theme/theme14.xml"/><Relationship Id="rId1" Type="http://schemas.openxmlformats.org/officeDocument/2006/relationships/slideLayout" Target="../slideLayouts/slideLayout44.xml"/></Relationships>
</file>

<file path=ppt/slideMasters/_rels/slideMaster1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theme" Target="../theme/theme15.xml"/><Relationship Id="rId1" Type="http://schemas.openxmlformats.org/officeDocument/2006/relationships/slideLayout" Target="../slideLayouts/slideLayout45.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 Type="http://schemas.openxmlformats.org/officeDocument/2006/relationships/slideLayout" Target="../slideLayouts/slideLayout8.xml"/><Relationship Id="rId21" Type="http://schemas.openxmlformats.org/officeDocument/2006/relationships/slideLayout" Target="../slideLayouts/slideLayout26.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slideLayout" Target="../slideLayouts/slideLayout25.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23" Type="http://schemas.openxmlformats.org/officeDocument/2006/relationships/theme" Target="../theme/theme6.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 Id="rId22" Type="http://schemas.openxmlformats.org/officeDocument/2006/relationships/slideLayout" Target="../slideLayouts/slideLayout27.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28.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29.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47" r:id="rId2"/>
    <p:sldLayoutId id="2147483746" r:id="rId3"/>
    <p:sldLayoutId id="2147483727" r:id="rId4"/>
    <p:sldLayoutId id="2147483726" r:id="rId5"/>
    <p:sldLayoutId id="2147483725" r:id="rId6"/>
    <p:sldLayoutId id="2147483724" r:id="rId7"/>
    <p:sldLayoutId id="2147483723" r:id="rId8"/>
    <p:sldLayoutId id="2147483722" r:id="rId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45066898"/>
      </p:ext>
    </p:extLst>
  </p:cSld>
  <p:clrMap bg1="lt1" tx1="dk1" bg2="lt2" tx2="dk2" accent1="accent1" accent2="accent2" accent3="accent3" accent4="accent4" accent5="accent5" accent6="accent6" hlink="hlink" folHlink="folHlink"/>
  <p:sldLayoutIdLst>
    <p:sldLayoutId id="2147483721" r:id="rId1"/>
    <p:sldLayoutId id="214748373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668831043"/>
      </p:ext>
    </p:extLst>
  </p:cSld>
  <p:clrMap bg1="lt1" tx1="dk1" bg2="lt2" tx2="dk2" accent1="accent1" accent2="accent2" accent3="accent3" accent4="accent4" accent5="accent5" accent6="accent6" hlink="hlink" folHlink="folHlink"/>
  <p:sldLayoutIdLst>
    <p:sldLayoutId id="214748371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60288280"/>
      </p:ext>
    </p:extLst>
  </p:cSld>
  <p:clrMap bg1="lt1" tx1="dk1" bg2="lt2" tx2="dk2" accent1="accent1" accent2="accent2" accent3="accent3" accent4="accent4" accent5="accent5" accent6="accent6" hlink="hlink" folHlink="folHlink"/>
  <p:sldLayoutIdLst>
    <p:sldLayoutId id="214748371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734495426"/>
      </p:ext>
    </p:extLst>
  </p:cSld>
  <p:clrMap bg1="lt1" tx1="dk1" bg2="lt2" tx2="dk2" accent1="accent1" accent2="accent2" accent3="accent3" accent4="accent4" accent5="accent5" accent6="accent6" hlink="hlink" folHlink="folHlink"/>
  <p:sldLayoutIdLst>
    <p:sldLayoutId id="214748371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892471883"/>
      </p:ext>
    </p:extLst>
  </p:cSld>
  <p:clrMap bg1="lt1" tx1="dk1" bg2="lt2" tx2="dk2" accent1="accent1" accent2="accent2" accent3="accent3" accent4="accent4" accent5="accent5" accent6="accent6" hlink="hlink" folHlink="folHlink"/>
  <p:sldLayoutIdLst>
    <p:sldLayoutId id="214748371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2" name="TextBox 11"/>
          <p:cNvSpPr txBox="1"/>
          <p:nvPr/>
        </p:nvSpPr>
        <p:spPr>
          <a:xfrm>
            <a:off x="76200" y="152400"/>
            <a:ext cx="2146742" cy="584775"/>
          </a:xfrm>
          <a:prstGeom prst="rect">
            <a:avLst/>
          </a:prstGeom>
          <a:noFill/>
        </p:spPr>
        <p:txBody>
          <a:bodyPr wrap="none" rtlCol="0">
            <a:spAutoFit/>
          </a:bodyPr>
          <a:lstStyle/>
          <a:p>
            <a:r>
              <a:rPr lang="en-US" sz="3200" dirty="0">
                <a:solidFill>
                  <a:schemeClr val="bg1"/>
                </a:solidFill>
                <a:latin typeface="Helvetica" pitchFamily="34" charset="0"/>
              </a:rPr>
              <a:t>CHAPTER</a:t>
            </a:r>
          </a:p>
        </p:txBody>
      </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263218870"/>
      </p:ext>
    </p:extLst>
  </p:cSld>
  <p:clrMap bg1="lt1" tx1="dk1" bg2="lt2" tx2="dk2" accent1="accent1" accent2="accent2" accent3="accent3" accent4="accent4" accent5="accent5" accent6="accent6" hlink="hlink" folHlink="folHlink"/>
  <p:sldLayoutIdLst>
    <p:sldLayoutId id="214748374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518510117"/>
      </p:ext>
    </p:extLst>
  </p:cSld>
  <p:clrMap bg1="lt1" tx1="dk1" bg2="lt2" tx2="dk2" accent1="accent1" accent2="accent2" accent3="accent3" accent4="accent4" accent5="accent5" accent6="accent6" hlink="hlink" folHlink="folHlink"/>
  <p:sldLayoutIdLst>
    <p:sldLayoutId id="214748369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45" r:id="rId2"/>
    <p:sldLayoutId id="2147483744" r:id="rId3"/>
    <p:sldLayoutId id="2147483743" r:id="rId4"/>
    <p:sldLayoutId id="2147483742" r:id="rId5"/>
    <p:sldLayoutId id="2147483741" r:id="rId6"/>
    <p:sldLayoutId id="2147483737" r:id="rId7"/>
    <p:sldLayoutId id="2147483736" r:id="rId8"/>
    <p:sldLayoutId id="2147483735" r:id="rId9"/>
    <p:sldLayoutId id="2147483734" r:id="rId10"/>
    <p:sldLayoutId id="2147483733" r:id="rId11"/>
    <p:sldLayoutId id="2147483732" r:id="rId12"/>
    <p:sldLayoutId id="2147483731" r:id="rId13"/>
    <p:sldLayoutId id="2147483730" r:id="rId14"/>
    <p:sldLayoutId id="2147483729" r:id="rId15"/>
    <p:sldLayoutId id="2147483728" r:id="rId16"/>
    <p:sldLayoutId id="2147483717" r:id="rId17"/>
    <p:sldLayoutId id="2147483716" r:id="rId18"/>
    <p:sldLayoutId id="2147483709" r:id="rId19"/>
    <p:sldLayoutId id="2147483706" r:id="rId20"/>
    <p:sldLayoutId id="2147483708" r:id="rId21"/>
    <p:sldLayoutId id="2147483707" r:id="rId2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2397522968"/>
      </p:ext>
    </p:extLst>
  </p:cSld>
  <p:clrMap bg1="lt1" tx1="dk1" bg2="lt2" tx2="dk2" accent1="accent1" accent2="accent2" accent3="accent3" accent4="accent4" accent5="accent5" accent6="accent6" hlink="hlink" folHlink="folHlink"/>
  <p:sldLayoutIdLst>
    <p:sldLayoutId id="2147483705"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279404641"/>
      </p:ext>
    </p:extLst>
  </p:cSld>
  <p:clrMap bg1="lt1" tx1="dk1" bg2="lt2" tx2="dk2" accent1="accent1" accent2="accent2" accent3="accent3" accent4="accent4" accent5="accent5" accent6="accent6" hlink="hlink" folHlink="folHlink"/>
  <p:sldLayoutIdLst>
    <p:sldLayoutId id="2147483703"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1457256298"/>
      </p:ext>
    </p:extLst>
  </p:cSld>
  <p:clrMap bg1="lt1" tx1="dk1" bg2="lt2" tx2="dk2" accent1="accent1" accent2="accent2" accent3="accent3" accent4="accent4" accent5="accent5" accent6="accent6" hlink="hlink" folHlink="folHlink"/>
  <p:sldLayoutIdLst>
    <p:sldLayoutId id="214748370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7.xml"/></Relationships>
</file>

<file path=ppt/slides/_rels/slide10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184.png"/><Relationship Id="rId1" Type="http://schemas.openxmlformats.org/officeDocument/2006/relationships/slideLayout" Target="../slideLayouts/slideLayout6.xml"/><Relationship Id="rId4" Type="http://schemas.openxmlformats.org/officeDocument/2006/relationships/image" Target="../media/image186.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2.xml.rels><?xml version="1.0" encoding="UTF-8" standalone="yes"?>
<Relationships xmlns="http://schemas.openxmlformats.org/package/2006/relationships"><Relationship Id="rId2" Type="http://schemas.openxmlformats.org/officeDocument/2006/relationships/image" Target="../media/image1840.png"/><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image" Target="../media/image187.png"/><Relationship Id="rId1" Type="http://schemas.openxmlformats.org/officeDocument/2006/relationships/slideLayout" Target="../slideLayouts/slideLayout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9.xml"/><Relationship Id="rId4" Type="http://schemas.openxmlformats.org/officeDocument/2006/relationships/image" Target="../media/image191.png"/></Relationships>
</file>

<file path=ppt/slides/_rels/slide106.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82.png"/><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8.xml"/></Relationships>
</file>

<file path=ppt/slides/_rels/slide108.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310.png"/><Relationship Id="rId2" Type="http://schemas.openxmlformats.org/officeDocument/2006/relationships/image" Target="../media/image13.png"/><Relationship Id="rId1" Type="http://schemas.openxmlformats.org/officeDocument/2006/relationships/slideLayout" Target="../slideLayouts/slideLayout26.xml"/></Relationships>
</file>

<file path=ppt/slides/_rels/slide110.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3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2.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image" Target="../media/image198.png"/><Relationship Id="rId1" Type="http://schemas.openxmlformats.org/officeDocument/2006/relationships/slideLayout" Target="../slideLayouts/slideLayout31.xml"/></Relationships>
</file>

<file path=ppt/slides/_rels/slide113.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200.png"/><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image" Target="../media/image192.png"/><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image" Target="../media/image204.png"/><Relationship Id="rId1" Type="http://schemas.openxmlformats.org/officeDocument/2006/relationships/slideLayout" Target="../slideLayouts/slideLayout6.xml"/></Relationships>
</file>

<file path=ppt/slides/_rels/slide117.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image" Target="../media/image87.png"/><Relationship Id="rId1" Type="http://schemas.openxmlformats.org/officeDocument/2006/relationships/slideLayout" Target="../slideLayouts/slideLayout6.xml"/><Relationship Id="rId6" Type="http://schemas.openxmlformats.org/officeDocument/2006/relationships/image" Target="../media/image2050.png"/><Relationship Id="rId5" Type="http://schemas.openxmlformats.org/officeDocument/2006/relationships/image" Target="../media/image2040.png"/><Relationship Id="rId4" Type="http://schemas.openxmlformats.org/officeDocument/2006/relationships/image" Target="../media/image2030.png"/></Relationships>
</file>

<file path=ppt/slides/_rels/slide11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202.png"/><Relationship Id="rId1" Type="http://schemas.openxmlformats.org/officeDocument/2006/relationships/slideLayout" Target="../slideLayouts/slideLayout31.xml"/><Relationship Id="rId4" Type="http://schemas.openxmlformats.org/officeDocument/2006/relationships/image" Target="../media/image207.png"/></Relationships>
</file>

<file path=ppt/slides/_rels/slide119.xml.rels><?xml version="1.0" encoding="UTF-8" standalone="yes"?>
<Relationships xmlns="http://schemas.openxmlformats.org/package/2006/relationships"><Relationship Id="rId3" Type="http://schemas.openxmlformats.org/officeDocument/2006/relationships/image" Target="../media/image209.png"/><Relationship Id="rId2" Type="http://schemas.openxmlformats.org/officeDocument/2006/relationships/image" Target="../media/image109.png"/><Relationship Id="rId1" Type="http://schemas.openxmlformats.org/officeDocument/2006/relationships/slideLayout" Target="../slideLayouts/slideLayout31.xml"/><Relationship Id="rId5" Type="http://schemas.openxmlformats.org/officeDocument/2006/relationships/image" Target="../media/image2090.png"/><Relationship Id="rId4" Type="http://schemas.openxmlformats.org/officeDocument/2006/relationships/image" Target="../media/image2070.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6.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image" Target="../media/image210.png"/><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image" Target="../media/image110.jpg"/><Relationship Id="rId1" Type="http://schemas.openxmlformats.org/officeDocument/2006/relationships/slideLayout" Target="../slideLayouts/slideLayout6.xml"/></Relationships>
</file>

<file path=ppt/slides/_rels/slide123.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2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image" Target="../media/image216.png"/><Relationship Id="rId1" Type="http://schemas.openxmlformats.org/officeDocument/2006/relationships/slideLayout" Target="../slideLayouts/slideLayout19.xml"/><Relationship Id="rId6" Type="http://schemas.openxmlformats.org/officeDocument/2006/relationships/image" Target="../media/image214.png"/><Relationship Id="rId5" Type="http://schemas.openxmlformats.org/officeDocument/2006/relationships/image" Target="../media/image213.png"/><Relationship Id="rId4" Type="http://schemas.openxmlformats.org/officeDocument/2006/relationships/image" Target="../media/image218.png"/></Relationships>
</file>

<file path=ppt/slides/_rels/slide126.xml.rels><?xml version="1.0" encoding="UTF-8" standalone="yes"?>
<Relationships xmlns="http://schemas.openxmlformats.org/package/2006/relationships"><Relationship Id="rId2" Type="http://schemas.openxmlformats.org/officeDocument/2006/relationships/image" Target="../media/image217.png"/><Relationship Id="rId1" Type="http://schemas.openxmlformats.org/officeDocument/2006/relationships/slideLayout" Target="../slideLayouts/slideLayout18.xml"/></Relationships>
</file>

<file path=ppt/slides/_rels/slide127.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image" Target="../media/image123.png"/><Relationship Id="rId1"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2" Type="http://schemas.openxmlformats.org/officeDocument/2006/relationships/image" Target="../media/image124.jpg"/><Relationship Id="rId1" Type="http://schemas.openxmlformats.org/officeDocument/2006/relationships/slideLayout" Target="../slideLayouts/slideLayout1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0.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image" Target="../media/image125.jpg"/><Relationship Id="rId1" Type="http://schemas.openxmlformats.org/officeDocument/2006/relationships/slideLayout" Target="../slideLayouts/slideLayout14.xml"/></Relationships>
</file>

<file path=ppt/slides/_rels/slide131.xml.rels><?xml version="1.0" encoding="UTF-8" standalone="yes"?>
<Relationships xmlns="http://schemas.openxmlformats.org/package/2006/relationships"><Relationship Id="rId2" Type="http://schemas.openxmlformats.org/officeDocument/2006/relationships/image" Target="../media/image2220.png"/><Relationship Id="rId1" Type="http://schemas.openxmlformats.org/officeDocument/2006/relationships/slideLayout" Target="../slideLayouts/slideLayout13.xml"/></Relationships>
</file>

<file path=ppt/slides/_rels/slide132.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12.xml"/></Relationships>
</file>

<file path=ppt/slides/_rels/slide1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7.xml"/></Relationships>
</file>

<file path=ppt/slides/_rels/slide134.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135.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image" Target="../media/image53.jpg"/><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128.png"/><Relationship Id="rId1" Type="http://schemas.openxmlformats.org/officeDocument/2006/relationships/slideLayout" Target="../slideLayouts/slideLayout6.xml"/></Relationships>
</file>

<file path=ppt/slides/_rels/slide13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57.png"/><Relationship Id="rId1" Type="http://schemas.openxmlformats.org/officeDocument/2006/relationships/slideLayout" Target="../slideLayouts/slideLayout33.xml"/><Relationship Id="rId4" Type="http://schemas.openxmlformats.org/officeDocument/2006/relationships/image" Target="../media/image129.png"/></Relationships>
</file>

<file path=ppt/slides/_rels/slide138.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81.png"/><Relationship Id="rId1" Type="http://schemas.openxmlformats.org/officeDocument/2006/relationships/slideLayout" Target="../slideLayouts/slideLayout6.xml"/><Relationship Id="rId4" Type="http://schemas.openxmlformats.org/officeDocument/2006/relationships/image" Target="../media/image81.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0.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image" Target="../media/image110.jpg"/><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2" Type="http://schemas.openxmlformats.org/officeDocument/2006/relationships/image" Target="../media/image112.jpg"/><Relationship Id="rId1" Type="http://schemas.openxmlformats.org/officeDocument/2006/relationships/slideLayout" Target="../slideLayouts/slideLayout21.xml"/></Relationships>
</file>

<file path=ppt/slides/_rels/slide142.xml.rels><?xml version="1.0" encoding="UTF-8" standalone="yes"?>
<Relationships xmlns="http://schemas.openxmlformats.org/package/2006/relationships"><Relationship Id="rId2" Type="http://schemas.openxmlformats.org/officeDocument/2006/relationships/image" Target="../media/image124.jpg"/><Relationship Id="rId1" Type="http://schemas.openxmlformats.org/officeDocument/2006/relationships/slideLayout" Target="../slideLayouts/slideLayout16.xml"/></Relationships>
</file>

<file path=ppt/slides/_rels/slide143.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image" Target="../media/image125.jpg"/><Relationship Id="rId1" Type="http://schemas.openxmlformats.org/officeDocument/2006/relationships/slideLayout" Target="../slideLayouts/slideLayout14.xml"/></Relationships>
</file>

<file path=ppt/slides/_rels/slide144.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0.png"/><Relationship Id="rId1" Type="http://schemas.openxmlformats.org/officeDocument/2006/relationships/slideLayout" Target="../slideLayouts/slideLayout26.xml"/><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0.png"/><Relationship Id="rId1" Type="http://schemas.openxmlformats.org/officeDocument/2006/relationships/slideLayout" Target="../slideLayouts/slideLayout31.xml"/><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7.png"/><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8.png"/><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12.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1.xml"/><Relationship Id="rId1" Type="http://schemas.openxmlformats.org/officeDocument/2006/relationships/slideLayout" Target="../slideLayouts/slideLayout23.xml"/><Relationship Id="rId6" Type="http://schemas.openxmlformats.org/officeDocument/2006/relationships/image" Target="../media/image52.png"/><Relationship Id="rId5" Type="http://schemas.openxmlformats.org/officeDocument/2006/relationships/image" Target="../media/image24.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5.xml"/></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7.xml"/><Relationship Id="rId5" Type="http://schemas.openxmlformats.org/officeDocument/2006/relationships/image" Target="../media/image58.png"/><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Layout" Target="../slideLayouts/slideLayout22.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45.png"/></Relationships>
</file>

<file path=ppt/slides/_rels/slide3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2.xml"/></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41.xml"/></Relationships>
</file>

<file path=ppt/slides/_rels/slide3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9.png"/><Relationship Id="rId1" Type="http://schemas.openxmlformats.org/officeDocument/2006/relationships/slideLayout" Target="../slideLayouts/slideLayout40.xml"/><Relationship Id="rId4" Type="http://schemas.openxmlformats.org/officeDocument/2006/relationships/image" Target="../media/image70.png"/></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71.png"/><Relationship Id="rId1" Type="http://schemas.openxmlformats.org/officeDocument/2006/relationships/slideLayout" Target="../slideLayouts/slideLayout40.xml"/><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39.xml"/></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8.xml"/><Relationship Id="rId5" Type="http://schemas.openxmlformats.org/officeDocument/2006/relationships/image" Target="../media/image78.png"/></Relationships>
</file>

<file path=ppt/slides/_rels/slide42.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3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760.png"/><Relationship Id="rId2" Type="http://schemas.openxmlformats.org/officeDocument/2006/relationships/image" Target="../media/image750.png"/><Relationship Id="rId1" Type="http://schemas.openxmlformats.org/officeDocument/2006/relationships/slideLayout" Target="../slideLayouts/slideLayout6.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770.png"/></Relationships>
</file>

<file path=ppt/slides/_rels/slide4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6.xml"/></Relationships>
</file>

<file path=ppt/slides/_rels/slide4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0.png"/><Relationship Id="rId1" Type="http://schemas.openxmlformats.org/officeDocument/2006/relationships/slideLayout" Target="../slideLayouts/slideLayout35.xml"/></Relationships>
</file>

<file path=ppt/slides/_rels/slide4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95.png"/><Relationship Id="rId1" Type="http://schemas.openxmlformats.org/officeDocument/2006/relationships/slideLayout" Target="../slideLayouts/slideLayout31.xml"/></Relationships>
</file>

<file path=ppt/slides/_rels/slide5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xml"/><Relationship Id="rId1" Type="http://schemas.openxmlformats.org/officeDocument/2006/relationships/slideLayout" Target="../slideLayouts/slideLayout34.xml"/><Relationship Id="rId5" Type="http://schemas.openxmlformats.org/officeDocument/2006/relationships/image" Target="../media/image980.png"/><Relationship Id="rId4" Type="http://schemas.openxmlformats.org/officeDocument/2006/relationships/image" Target="../media/image51.png"/></Relationships>
</file>

<file path=ppt/slides/_rels/slide5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86.png"/><Relationship Id="rId1" Type="http://schemas.openxmlformats.org/officeDocument/2006/relationships/slideLayout" Target="../slideLayouts/slideLayout31.xml"/><Relationship Id="rId4" Type="http://schemas.openxmlformats.org/officeDocument/2006/relationships/image" Target="../media/image100.png"/></Relationships>
</file>

<file path=ppt/slides/_rels/slide53.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image" Target="../media/image102.png"/><Relationship Id="rId7" Type="http://schemas.openxmlformats.org/officeDocument/2006/relationships/image" Target="../media/image105.png"/><Relationship Id="rId2" Type="http://schemas.openxmlformats.org/officeDocument/2006/relationships/image" Target="../media/image101.png"/><Relationship Id="rId1" Type="http://schemas.openxmlformats.org/officeDocument/2006/relationships/slideLayout" Target="../slideLayouts/slideLayout6.xml"/><Relationship Id="rId5" Type="http://schemas.openxmlformats.org/officeDocument/2006/relationships/image" Target="../media/image104.png"/><Relationship Id="rId4" Type="http://schemas.openxmlformats.org/officeDocument/2006/relationships/image" Target="../media/image103.png"/><Relationship Id="rId9" Type="http://schemas.openxmlformats.org/officeDocument/2006/relationships/image" Target="../media/image861.png"/></Relationships>
</file>

<file path=ppt/slides/_rels/slide5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31.xml"/></Relationships>
</file>

<file path=ppt/slides/_rels/slide55.xml.rels><?xml version="1.0" encoding="UTF-8" standalone="yes"?>
<Relationships xmlns="http://schemas.openxmlformats.org/package/2006/relationships"><Relationship Id="rId3" Type="http://schemas.openxmlformats.org/officeDocument/2006/relationships/image" Target="../media/image860.png"/><Relationship Id="rId2" Type="http://schemas.openxmlformats.org/officeDocument/2006/relationships/image" Target="../media/image110.png"/><Relationship Id="rId1" Type="http://schemas.openxmlformats.org/officeDocument/2006/relationships/slideLayout" Target="../slideLayouts/slideLayout31.xml"/><Relationship Id="rId4" Type="http://schemas.openxmlformats.org/officeDocument/2006/relationships/image" Target="../media/image90.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114.png"/><Relationship Id="rId7" Type="http://schemas.openxmlformats.org/officeDocument/2006/relationships/image" Target="../media/image118.png"/><Relationship Id="rId2" Type="http://schemas.openxmlformats.org/officeDocument/2006/relationships/image" Target="../media/image113.png"/><Relationship Id="rId1" Type="http://schemas.openxmlformats.org/officeDocument/2006/relationships/slideLayout" Target="../slideLayouts/slideLayout6.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image" Target="../media/image115.png"/></Relationships>
</file>

<file path=ppt/slides/_rels/slide58.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2.jp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6.xml"/><Relationship Id="rId4" Type="http://schemas.openxmlformats.org/officeDocument/2006/relationships/image" Target="../media/image12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3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124.png"/><Relationship Id="rId1" Type="http://schemas.openxmlformats.org/officeDocument/2006/relationships/slideLayout" Target="../slideLayouts/slideLayout31.xml"/><Relationship Id="rId4" Type="http://schemas.openxmlformats.org/officeDocument/2006/relationships/image" Target="../media/image126.png"/></Relationships>
</file>

<file path=ppt/slides/_rels/slide63.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31.xml"/></Relationships>
</file>

<file path=ppt/slides/_rels/slide6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12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0.xml"/></Relationships>
</file>

<file path=ppt/slides/_rels/slide70.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134.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5.png"/><Relationship Id="rId1" Type="http://schemas.openxmlformats.org/officeDocument/2006/relationships/slideLayout" Target="../slideLayouts/slideLayout6.xml"/><Relationship Id="rId4" Type="http://schemas.openxmlformats.org/officeDocument/2006/relationships/image" Target="../media/image119.png"/></Relationships>
</file>

<file path=ppt/slides/_rels/slide7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39.png"/><Relationship Id="rId1" Type="http://schemas.openxmlformats.org/officeDocument/2006/relationships/slideLayout" Target="../slideLayouts/slideLayout31.xml"/></Relationships>
</file>

<file path=ppt/slides/_rels/slide74.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31.xml"/></Relationships>
</file>

<file path=ppt/slides/_rels/slide7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57.png"/><Relationship Id="rId1" Type="http://schemas.openxmlformats.org/officeDocument/2006/relationships/slideLayout" Target="../slideLayouts/slideLayout33.xml"/><Relationship Id="rId4" Type="http://schemas.openxmlformats.org/officeDocument/2006/relationships/image" Target="../media/image129.png"/></Relationships>
</file>

<file path=ppt/slides/_rels/slide76.xml.rels><?xml version="1.0" encoding="UTF-8" standalone="yes"?>
<Relationships xmlns="http://schemas.openxmlformats.org/package/2006/relationships"><Relationship Id="rId3" Type="http://schemas.openxmlformats.org/officeDocument/2006/relationships/image" Target="../media/image142.png"/><Relationship Id="rId1" Type="http://schemas.openxmlformats.org/officeDocument/2006/relationships/slideLayout" Target="../slideLayouts/slideLayout31.xml"/><Relationship Id="rId4" Type="http://schemas.openxmlformats.org/officeDocument/2006/relationships/image" Target="../media/image130.png"/></Relationships>
</file>

<file path=ppt/slides/_rels/slide77.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6.xml"/><Relationship Id="rId4" Type="http://schemas.openxmlformats.org/officeDocument/2006/relationships/image" Target="../media/image145.png"/></Relationships>
</file>

<file path=ppt/slides/_rels/slide7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6.xml"/><Relationship Id="rId4" Type="http://schemas.openxmlformats.org/officeDocument/2006/relationships/image" Target="../media/image150.png"/></Relationships>
</file>

<file path=ppt/slides/_rels/slide79.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27.png"/><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8.xml"/></Relationships>
</file>

<file path=ppt/slides/_rels/slide80.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31.xml"/><Relationship Id="rId4" Type="http://schemas.openxmlformats.org/officeDocument/2006/relationships/image" Target="../media/image153.png"/></Relationships>
</file>

<file path=ppt/slides/_rels/slide81.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311.png"/><Relationship Id="rId1" Type="http://schemas.openxmlformats.org/officeDocument/2006/relationships/slideLayout" Target="../slideLayouts/slideLayout31.xml"/><Relationship Id="rId4" Type="http://schemas.openxmlformats.org/officeDocument/2006/relationships/image" Target="../media/image156.png"/></Relationships>
</file>

<file path=ppt/slides/_rels/slide82.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image" Target="../media/image132.png"/><Relationship Id="rId1" Type="http://schemas.openxmlformats.org/officeDocument/2006/relationships/slideLayout" Target="../slideLayouts/slideLayout3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png"/><Relationship Id="rId1" Type="http://schemas.openxmlformats.org/officeDocument/2006/relationships/slideLayout" Target="../slideLayouts/slideLayout11.xml"/><Relationship Id="rId4" Type="http://schemas.openxmlformats.org/officeDocument/2006/relationships/image" Target="../media/image133.png"/></Relationships>
</file>

<file path=ppt/slides/_rels/slide8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62.png"/><Relationship Id="rId1" Type="http://schemas.openxmlformats.org/officeDocument/2006/relationships/slideLayout" Target="../slideLayouts/slideLayout10.xml"/><Relationship Id="rId5" Type="http://schemas.openxmlformats.org/officeDocument/2006/relationships/image" Target="../media/image165.png"/><Relationship Id="rId4" Type="http://schemas.openxmlformats.org/officeDocument/2006/relationships/image" Target="../media/image164.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image" Target="../media/image169.png"/><Relationship Id="rId1" Type="http://schemas.openxmlformats.org/officeDocument/2006/relationships/slideLayout" Target="../slideLayouts/slideLayout6.xml"/><Relationship Id="rId5" Type="http://schemas.openxmlformats.org/officeDocument/2006/relationships/image" Target="../media/image172.png"/><Relationship Id="rId4" Type="http://schemas.openxmlformats.org/officeDocument/2006/relationships/image" Target="../media/image171.png"/></Relationships>
</file>

<file path=ppt/slides/_rels/slide89.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image" Target="../media/image167.png"/><Relationship Id="rId1" Type="http://schemas.openxmlformats.org/officeDocument/2006/relationships/slideLayout" Target="../slideLayouts/slideLayout6.xml"/><Relationship Id="rId4" Type="http://schemas.openxmlformats.org/officeDocument/2006/relationships/image" Target="../media/image17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image" Target="../media/image173.png"/><Relationship Id="rId1" Type="http://schemas.openxmlformats.org/officeDocument/2006/relationships/slideLayout" Target="../slideLayouts/slideLayout6.xml"/><Relationship Id="rId4" Type="http://schemas.openxmlformats.org/officeDocument/2006/relationships/image" Target="../media/image175.png"/></Relationships>
</file>

<file path=ppt/slides/_rels/slide94.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image" Target="../media/image140.png"/><Relationship Id="rId1" Type="http://schemas.openxmlformats.org/officeDocument/2006/relationships/slideLayout" Target="../slideLayouts/slideLayout6.xml"/><Relationship Id="rId4" Type="http://schemas.openxmlformats.org/officeDocument/2006/relationships/image" Target="../media/image177.pn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181.png"/><Relationship Id="rId1" Type="http://schemas.openxmlformats.org/officeDocument/2006/relationships/slideLayout" Target="../slideLayouts/slideLayout6.xml"/><Relationship Id="rId4" Type="http://schemas.openxmlformats.org/officeDocument/2006/relationships/image" Target="../media/image8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3438525" y="990601"/>
            <a:ext cx="2266950" cy="457199"/>
          </a:xfrm>
        </p:spPr>
        <p:txBody>
          <a:bodyPr/>
          <a:lstStyle/>
          <a:p>
            <a:pPr>
              <a:spcBef>
                <a:spcPts val="0"/>
              </a:spcBef>
            </a:pPr>
            <a:r>
              <a:rPr lang="en-US" i="1" dirty="0">
                <a:solidFill>
                  <a:schemeClr val="accent1">
                    <a:lumMod val="75000"/>
                  </a:schemeClr>
                </a:solidFill>
                <a:latin typeface="+mn-lt"/>
              </a:rPr>
              <a:t>Chemistry</a:t>
            </a:r>
            <a:endParaRPr lang="en-US" dirty="0">
              <a:latin typeface="+mn-lt"/>
            </a:endParaRPr>
          </a:p>
        </p:txBody>
      </p:sp>
      <p:sp>
        <p:nvSpPr>
          <p:cNvPr id="12" name="Text Placeholder 11"/>
          <p:cNvSpPr>
            <a:spLocks noGrp="1"/>
          </p:cNvSpPr>
          <p:nvPr>
            <p:ph type="body" sz="quarter" idx="22"/>
          </p:nvPr>
        </p:nvSpPr>
        <p:spPr>
          <a:xfrm>
            <a:off x="2933700" y="1636059"/>
            <a:ext cx="3276600" cy="3429000"/>
          </a:xfrm>
        </p:spPr>
        <p:txBody>
          <a:bodyPr/>
          <a:lstStyle/>
          <a:p>
            <a:pPr algn="ctr">
              <a:spcBef>
                <a:spcPts val="0"/>
              </a:spcBef>
              <a:spcAft>
                <a:spcPts val="2800"/>
              </a:spcAft>
            </a:pPr>
            <a:r>
              <a:rPr lang="en-US" b="1" dirty="0">
                <a:solidFill>
                  <a:schemeClr val="accent1">
                    <a:lumMod val="75000"/>
                  </a:schemeClr>
                </a:solidFill>
              </a:rPr>
              <a:t>Fifth Edition</a:t>
            </a:r>
          </a:p>
          <a:p>
            <a:pPr algn="ctr">
              <a:spcBef>
                <a:spcPts val="0"/>
              </a:spcBef>
              <a:spcAft>
                <a:spcPts val="3000"/>
              </a:spcAft>
            </a:pPr>
            <a:r>
              <a:rPr lang="en-US" dirty="0">
                <a:solidFill>
                  <a:schemeClr val="accent1">
                    <a:lumMod val="75000"/>
                  </a:schemeClr>
                </a:solidFill>
              </a:rPr>
              <a:t>Julia Burdge</a:t>
            </a:r>
          </a:p>
          <a:p>
            <a:pPr algn="ctr">
              <a:spcBef>
                <a:spcPts val="0"/>
              </a:spcBef>
              <a:spcAft>
                <a:spcPts val="2800"/>
              </a:spcAft>
            </a:pPr>
            <a:r>
              <a:rPr lang="en-US" b="1" dirty="0">
                <a:solidFill>
                  <a:schemeClr val="accent1">
                    <a:lumMod val="75000"/>
                  </a:schemeClr>
                </a:solidFill>
              </a:rPr>
              <a:t>Lecture PowerPoints</a:t>
            </a:r>
          </a:p>
          <a:p>
            <a:pPr algn="ctr">
              <a:spcBef>
                <a:spcPts val="0"/>
              </a:spcBef>
              <a:spcAft>
                <a:spcPts val="2800"/>
              </a:spcAft>
            </a:pPr>
            <a:r>
              <a:rPr lang="en-US" dirty="0">
                <a:solidFill>
                  <a:schemeClr val="accent1">
                    <a:lumMod val="75000"/>
                  </a:schemeClr>
                </a:solidFill>
              </a:rPr>
              <a:t>Chapter 14</a:t>
            </a:r>
          </a:p>
          <a:p>
            <a:pPr algn="ctr">
              <a:spcBef>
                <a:spcPts val="0"/>
              </a:spcBef>
            </a:pPr>
            <a:r>
              <a:rPr lang="en-US" dirty="0">
                <a:solidFill>
                  <a:schemeClr val="accent1">
                    <a:lumMod val="75000"/>
                  </a:schemeClr>
                </a:solidFill>
              </a:rPr>
              <a:t>Chemical Kinetics </a:t>
            </a:r>
          </a:p>
        </p:txBody>
      </p:sp>
      <p:pic>
        <p:nvPicPr>
          <p:cNvPr id="19" name="Picture 1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Placeholder 13"/>
          <p:cNvSpPr>
            <a:spLocks noGrp="1"/>
          </p:cNvSpPr>
          <p:nvPr>
            <p:ph type="body" sz="quarter" idx="23"/>
          </p:nvPr>
        </p:nvSpPr>
        <p:spPr>
          <a:xfrm>
            <a:off x="1335741" y="6566647"/>
            <a:ext cx="6629400" cy="152400"/>
          </a:xfrm>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5054062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438900" cy="625475"/>
          </a:xfrm>
        </p:spPr>
        <p:txBody>
          <a:bodyPr/>
          <a:lstStyle/>
          <a:p>
            <a:pPr algn="l"/>
            <a:r>
              <a:rPr lang="en-US" sz="3200" dirty="0">
                <a:solidFill>
                  <a:schemeClr val="bg1"/>
                </a:solidFill>
                <a:latin typeface="Calibri" panose="020F0502020204030204" pitchFamily="34" charset="0"/>
              </a:rPr>
              <a:t>14.1</a:t>
            </a:r>
            <a:r>
              <a:rPr lang="en-US" sz="3200" spc="3100" dirty="0">
                <a:solidFill>
                  <a:srgbClr val="C00000"/>
                </a:solidFill>
                <a:latin typeface="Calibri" panose="020F0502020204030204" pitchFamily="34" charset="0"/>
              </a:rPr>
              <a:t> </a:t>
            </a:r>
            <a:r>
              <a:rPr lang="en-US" sz="3200" dirty="0">
                <a:solidFill>
                  <a:srgbClr val="CE171F"/>
                </a:solidFill>
                <a:latin typeface="Calibri" panose="020F0502020204030204" pitchFamily="34" charset="0"/>
              </a:rPr>
              <a:t>Reaction Rates (7)</a:t>
            </a:r>
          </a:p>
        </p:txBody>
      </p:sp>
      <p:sp>
        <p:nvSpPr>
          <p:cNvPr id="19" name="Text Placeholder 18"/>
          <p:cNvSpPr>
            <a:spLocks noGrp="1"/>
          </p:cNvSpPr>
          <p:nvPr>
            <p:ph type="body" sz="quarter" idx="22"/>
          </p:nvPr>
        </p:nvSpPr>
        <p:spPr>
          <a:xfrm>
            <a:off x="0" y="1158657"/>
            <a:ext cx="8763000" cy="457200"/>
          </a:xfrm>
        </p:spPr>
        <p:txBody>
          <a:bodyPr/>
          <a:lstStyle/>
          <a:p>
            <a:r>
              <a:rPr lang="en-US" dirty="0">
                <a:solidFill>
                  <a:srgbClr val="4F74A7"/>
                </a:solidFill>
                <a:latin typeface="Calibri" panose="020F0502020204030204" pitchFamily="34" charset="0"/>
              </a:rPr>
              <a:t>Instantaneous Rate</a:t>
            </a:r>
          </a:p>
        </p:txBody>
      </p:sp>
      <p:pic>
        <p:nvPicPr>
          <p:cNvPr id="23554" name="Picture 2" descr="A graph of the number of moles of Br2 over time is shown. The instantaneous reaction rate is shown."/>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6821" y="1701852"/>
            <a:ext cx="6593774" cy="4788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348317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3571"/>
            <a:ext cx="7239000" cy="479787"/>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(17)</a:t>
            </a:r>
          </a:p>
        </p:txBody>
      </p:sp>
      <p:sp>
        <p:nvSpPr>
          <p:cNvPr id="21" name="Text Placeholder 20"/>
          <p:cNvSpPr>
            <a:spLocks noGrp="1"/>
          </p:cNvSpPr>
          <p:nvPr>
            <p:ph type="body" sz="quarter" idx="4294967295"/>
          </p:nvPr>
        </p:nvSpPr>
        <p:spPr>
          <a:xfrm>
            <a:off x="0" y="1066800"/>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Experimental Support for Reaction Mechanisms</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0" y="1676400"/>
                <a:ext cx="9144000" cy="1295400"/>
              </a:xfrm>
              <a:prstGeom prst="rect">
                <a:avLst/>
              </a:prstGeom>
            </p:spPr>
            <p:txBody>
              <a:bodyPr/>
              <a:lstStyle/>
              <a:p>
                <a:pPr marL="0" indent="0">
                  <a:spcBef>
                    <a:spcPts val="0"/>
                  </a:spcBef>
                  <a:buNone/>
                </a:pPr>
                <a:r>
                  <a:rPr lang="en-US" sz="2800" dirty="0"/>
                  <a:t>When the </a:t>
                </a:r>
                <a14:m>
                  <m:oMath xmlns:m="http://schemas.openxmlformats.org/officeDocument/2006/math">
                    <m:r>
                      <a:rPr lang="en-US" sz="2800" i="0" baseline="30000" dirty="0" smtClean="0">
                        <a:latin typeface="Cambria Math" panose="02040503050406030204" pitchFamily="18" charset="0"/>
                      </a:rPr>
                      <m:t>18</m:t>
                    </m:r>
                    <m:r>
                      <m:rPr>
                        <m:sty m:val="p"/>
                      </m:rPr>
                      <a:rPr lang="en-US" sz="2800" i="0" dirty="0">
                        <a:latin typeface="Cambria Math" panose="02040503050406030204" pitchFamily="18" charset="0"/>
                      </a:rPr>
                      <m:t>O</m:t>
                    </m:r>
                  </m:oMath>
                </a14:m>
                <a:r>
                  <a:rPr lang="en-US" sz="2800" dirty="0"/>
                  <a:t> water was used, only the acetic acid formed contained </a:t>
                </a:r>
                <a14:m>
                  <m:oMath xmlns:m="http://schemas.openxmlformats.org/officeDocument/2006/math">
                    <m:r>
                      <a:rPr lang="en-US" sz="2800" baseline="30000" dirty="0">
                        <a:latin typeface="Cambria Math" panose="02040503050406030204" pitchFamily="18" charset="0"/>
                      </a:rPr>
                      <m:t>18</m:t>
                    </m:r>
                    <m:r>
                      <m:rPr>
                        <m:sty m:val="p"/>
                      </m:rPr>
                      <a:rPr lang="en-US" sz="2800" dirty="0">
                        <a:latin typeface="Cambria Math" panose="02040503050406030204" pitchFamily="18" charset="0"/>
                      </a:rPr>
                      <m:t>O</m:t>
                    </m:r>
                    <m:r>
                      <a:rPr lang="en-US" sz="2800" i="1" dirty="0">
                        <a:latin typeface="Cambria Math" panose="02040503050406030204" pitchFamily="18" charset="0"/>
                      </a:rPr>
                      <m:t> </m:t>
                    </m:r>
                  </m:oMath>
                </a14:m>
                <a:r>
                  <a:rPr lang="en-US" sz="2800" dirty="0"/>
                  <a:t>:</a:t>
                </a:r>
                <a:endParaRPr lang="en-US" sz="2800" dirty="0">
                  <a:solidFill>
                    <a:prstClr val="black"/>
                  </a:solidFill>
                </a:endParaRP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0" y="1676400"/>
                <a:ext cx="9144000" cy="1295400"/>
              </a:xfrm>
              <a:prstGeom prst="rect">
                <a:avLst/>
              </a:prstGeom>
              <a:blipFill>
                <a:blip r:embed="rId2"/>
                <a:stretch>
                  <a:fillRect l="-1333" t="-4225"/>
                </a:stretch>
              </a:blipFill>
            </p:spPr>
            <p:txBody>
              <a:bodyPr/>
              <a:lstStyle/>
              <a:p>
                <a:r>
                  <a:rPr lang="en-US">
                    <a:noFill/>
                  </a:rPr>
                  <a:t> </a:t>
                </a:r>
              </a:p>
            </p:txBody>
          </p:sp>
        </mc:Fallback>
      </mc:AlternateContent>
      <p:pic>
        <p:nvPicPr>
          <p:cNvPr id="17410" name="Picture 2" descr="The following molecule is shown: CH3-CO-O(18)-H. The second listed O is the O18 isot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6588" y="2619375"/>
            <a:ext cx="2790825" cy="111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0" y="3810000"/>
                <a:ext cx="9144000" cy="2057400"/>
              </a:xfrm>
              <a:prstGeom prst="rect">
                <a:avLst/>
              </a:prstGeom>
            </p:spPr>
            <p:txBody>
              <a:bodyPr/>
              <a:lstStyle/>
              <a:p>
                <a:pPr marL="0" indent="0">
                  <a:spcBef>
                    <a:spcPts val="0"/>
                  </a:spcBef>
                  <a:buNone/>
                </a:pPr>
                <a:r>
                  <a:rPr lang="en-US" sz="2800" dirty="0"/>
                  <a:t>Thus, the reaction must have occurred via bond-breaking scheme (a), because the product formed via scheme (b) would have retained both of its original oxygen atoms and would contain no </a:t>
                </a:r>
                <a14:m>
                  <m:oMath xmlns:m="http://schemas.openxmlformats.org/officeDocument/2006/math">
                    <m:r>
                      <a:rPr lang="en-US" sz="2800" baseline="30000" dirty="0">
                        <a:latin typeface="Cambria Math" panose="02040503050406030204" pitchFamily="18" charset="0"/>
                      </a:rPr>
                      <m:t>18</m:t>
                    </m:r>
                    <m:r>
                      <m:rPr>
                        <m:sty m:val="p"/>
                      </m:rPr>
                      <a:rPr lang="en-US" sz="2800" dirty="0">
                        <a:latin typeface="Cambria Math" panose="02040503050406030204" pitchFamily="18" charset="0"/>
                      </a:rPr>
                      <m:t>O</m:t>
                    </m:r>
                  </m:oMath>
                </a14:m>
                <a:r>
                  <a:rPr lang="en-US" sz="2800" dirty="0"/>
                  <a:t>.</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0" y="3810000"/>
                <a:ext cx="9144000" cy="2057400"/>
              </a:xfrm>
              <a:prstGeom prst="rect">
                <a:avLst/>
              </a:prstGeom>
              <a:blipFill>
                <a:blip r:embed="rId4"/>
                <a:stretch>
                  <a:fillRect l="-1333" t="-2663"/>
                </a:stretch>
              </a:blipFill>
            </p:spPr>
            <p:txBody>
              <a:bodyPr/>
              <a:lstStyle/>
              <a:p>
                <a:r>
                  <a:rPr lang="en-US">
                    <a:noFill/>
                  </a:rPr>
                  <a:t> </a:t>
                </a:r>
              </a:p>
            </p:txBody>
          </p:sp>
        </mc:Fallback>
      </mc:AlternateContent>
    </p:spTree>
    <p:extLst>
      <p:ext uri="{BB962C8B-B14F-4D97-AF65-F5344CB8AC3E}">
        <p14:creationId xmlns:p14="http://schemas.microsoft.com/office/powerpoint/2010/main" val="14724930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5967663" cy="533400"/>
          </a:xfrm>
        </p:spPr>
        <p:txBody>
          <a:bodyPr/>
          <a:lstStyle/>
          <a:p>
            <a:pPr algn="l"/>
            <a:r>
              <a:rPr lang="en-US" sz="3200" dirty="0">
                <a:solidFill>
                  <a:srgbClr val="FFFFFF"/>
                </a:solidFill>
                <a:latin typeface="Calibri" panose="020F0502020204030204" pitchFamily="34" charset="0"/>
              </a:rPr>
              <a:t>14.5</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Mechanisms (18)</a:t>
            </a:r>
          </a:p>
        </p:txBody>
      </p:sp>
      <p:sp>
        <p:nvSpPr>
          <p:cNvPr id="20" name="Text Placeholder 19"/>
          <p:cNvSpPr>
            <a:spLocks noGrp="1"/>
          </p:cNvSpPr>
          <p:nvPr>
            <p:ph type="body" sz="quarter" idx="22"/>
          </p:nvPr>
        </p:nvSpPr>
        <p:spPr>
          <a:xfrm>
            <a:off x="0" y="1091046"/>
            <a:ext cx="8763000" cy="457200"/>
          </a:xfrm>
        </p:spPr>
        <p:txBody>
          <a:bodyPr/>
          <a:lstStyle/>
          <a:p>
            <a:r>
              <a:rPr lang="en-US" dirty="0">
                <a:solidFill>
                  <a:srgbClr val="4F74A7"/>
                </a:solidFill>
                <a:latin typeface="Calibri" panose="020F0502020204030204" pitchFamily="34" charset="0"/>
              </a:rPr>
              <a:t>Identifying Plausible Reaction Mechanisms</a:t>
            </a:r>
          </a:p>
        </p:txBody>
      </p:sp>
      <p:sp>
        <p:nvSpPr>
          <p:cNvPr id="21" name="Text Placeholder 20"/>
          <p:cNvSpPr>
            <a:spLocks noGrp="1"/>
          </p:cNvSpPr>
          <p:nvPr>
            <p:ph type="body" sz="quarter" idx="4294967295"/>
          </p:nvPr>
        </p:nvSpPr>
        <p:spPr>
          <a:xfrm>
            <a:off x="0" y="1600200"/>
            <a:ext cx="9144000" cy="3505200"/>
          </a:xfrm>
          <a:prstGeom prst="rect">
            <a:avLst/>
          </a:prstGeom>
        </p:spPr>
        <p:txBody>
          <a:bodyPr/>
          <a:lstStyle/>
          <a:p>
            <a:pPr marL="0" indent="0">
              <a:spcBef>
                <a:spcPts val="0"/>
              </a:spcBef>
              <a:spcAft>
                <a:spcPts val="3500"/>
              </a:spcAft>
              <a:buNone/>
            </a:pPr>
            <a:r>
              <a:rPr lang="en-US" sz="2800" dirty="0"/>
              <a:t>There are two criteria that must be met for a proposed reaction mechanism to be plausible:</a:t>
            </a:r>
          </a:p>
          <a:p>
            <a:pPr marL="514350" indent="-514350">
              <a:spcBef>
                <a:spcPts val="0"/>
              </a:spcBef>
              <a:spcAft>
                <a:spcPts val="3100"/>
              </a:spcAft>
              <a:buAutoNum type="arabicPeriod"/>
            </a:pPr>
            <a:r>
              <a:rPr lang="en-US" sz="2800" dirty="0"/>
              <a:t>The individual steps (elementary processes) must sum to the correct overall reaction.</a:t>
            </a:r>
          </a:p>
          <a:p>
            <a:pPr marL="514350" indent="-514350">
              <a:spcBef>
                <a:spcPts val="0"/>
              </a:spcBef>
              <a:buAutoNum type="arabicPeriod"/>
            </a:pPr>
            <a:r>
              <a:rPr lang="en-US" sz="2800" dirty="0"/>
              <a:t>The rate-determining step (the slow step) must give the same rate law as the experimentally determined rate law.</a:t>
            </a:r>
          </a:p>
        </p:txBody>
      </p:sp>
    </p:spTree>
    <p:extLst>
      <p:ext uri="{BB962C8B-B14F-4D97-AF65-F5344CB8AC3E}">
        <p14:creationId xmlns:p14="http://schemas.microsoft.com/office/powerpoint/2010/main" val="292232615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572"/>
            <a:ext cx="6432884" cy="475194"/>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(19)</a:t>
            </a:r>
          </a:p>
        </p:txBody>
      </p:sp>
      <p:sp>
        <p:nvSpPr>
          <p:cNvPr id="20" name="Text Placeholder 19"/>
          <p:cNvSpPr>
            <a:spLocks noGrp="1"/>
          </p:cNvSpPr>
          <p:nvPr>
            <p:ph type="body" sz="quarter" idx="4294967295"/>
          </p:nvPr>
        </p:nvSpPr>
        <p:spPr>
          <a:xfrm>
            <a:off x="0" y="1091046"/>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Identifying Plausible Reaction Mechanisms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2514600" y="1600200"/>
                <a:ext cx="3657600" cy="457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sz="2700" i="1" smtClean="0">
                              <a:latin typeface="Cambria Math" panose="02040503050406030204" pitchFamily="18" charset="0"/>
                            </a:rPr>
                          </m:ctrlPr>
                        </m:sSubPr>
                        <m:e>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+2</m:t>
                      </m:r>
                      <m:r>
                        <m:rPr>
                          <m:sty m:val="p"/>
                        </m:rPr>
                        <a:rPr lang="en-US" sz="2700" b="0" i="0" smtClean="0">
                          <a:latin typeface="Cambria Math" panose="02040503050406030204" pitchFamily="18" charset="0"/>
                        </a:rPr>
                        <m:t>ICl</m:t>
                      </m:r>
                      <m:r>
                        <a:rPr lang="en-US" sz="2700" b="0" i="0" smtClean="0">
                          <a:latin typeface="Cambria Math" panose="02040503050406030204" pitchFamily="18" charset="0"/>
                          <a:ea typeface="Cambria Math" panose="02040503050406030204" pitchFamily="18" charset="0"/>
                        </a:rPr>
                        <m:t>→2</m:t>
                      </m:r>
                      <m:r>
                        <m:rPr>
                          <m:sty m:val="p"/>
                        </m:rPr>
                        <a:rPr lang="en-US" sz="2700" b="0" i="0" smtClean="0">
                          <a:latin typeface="Cambria Math" panose="02040503050406030204" pitchFamily="18" charset="0"/>
                          <a:ea typeface="Cambria Math" panose="02040503050406030204" pitchFamily="18" charset="0"/>
                        </a:rPr>
                        <m:t>HCl</m:t>
                      </m:r>
                      <m:r>
                        <a:rPr lang="en-US" sz="2700" b="0" i="0" smtClean="0">
                          <a:latin typeface="Cambria Math" panose="02040503050406030204" pitchFamily="18" charset="0"/>
                          <a:ea typeface="Cambria Math" panose="02040503050406030204" pitchFamily="18" charset="0"/>
                        </a:rPr>
                        <m:t>+</m:t>
                      </m:r>
                      <m:sSub>
                        <m:sSubPr>
                          <m:ctrlPr>
                            <a:rPr lang="en-US" sz="2700" b="0" i="1" smtClean="0">
                              <a:latin typeface="Cambria Math" panose="02040503050406030204" pitchFamily="18" charset="0"/>
                              <a:ea typeface="Cambria Math" panose="02040503050406030204" pitchFamily="18" charset="0"/>
                            </a:rPr>
                          </m:ctrlPr>
                        </m:sSubPr>
                        <m:e>
                          <m:r>
                            <m:rPr>
                              <m:sty m:val="p"/>
                            </m:rPr>
                            <a:rPr lang="en-US" sz="2700" b="0" i="0" smtClean="0">
                              <a:latin typeface="Cambria Math" panose="02040503050406030204" pitchFamily="18" charset="0"/>
                              <a:ea typeface="Cambria Math" panose="02040503050406030204" pitchFamily="18" charset="0"/>
                            </a:rPr>
                            <m:t>I</m:t>
                          </m:r>
                        </m:e>
                        <m:sub>
                          <m:r>
                            <a:rPr lang="en-US" sz="2700" b="0" i="0" smtClean="0">
                              <a:latin typeface="Cambria Math" panose="02040503050406030204" pitchFamily="18" charset="0"/>
                              <a:ea typeface="Cambria Math" panose="02040503050406030204" pitchFamily="18" charset="0"/>
                            </a:rPr>
                            <m:t>2</m:t>
                          </m:r>
                        </m:sub>
                      </m:sSub>
                    </m:oMath>
                  </m:oMathPara>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2514600" y="1600200"/>
                <a:ext cx="3657600" cy="457200"/>
              </a:xfrm>
              <a:prstGeom prst="rect">
                <a:avLst/>
              </a:prstGeom>
              <a:blipFill>
                <a:blip r:embed="rId2"/>
                <a:stretch>
                  <a:fillRect/>
                </a:stretch>
              </a:blipFill>
            </p:spPr>
            <p:txBody>
              <a:bodyPr/>
              <a:lstStyle/>
              <a:p>
                <a:r>
                  <a:rPr lang="en-US">
                    <a:noFill/>
                  </a:rPr>
                  <a:t> </a:t>
                </a:r>
              </a:p>
            </p:txBody>
          </p:sp>
        </mc:Fallback>
      </mc:AlternateContent>
      <p:sp>
        <p:nvSpPr>
          <p:cNvPr id="22" name="Text Placeholder 21"/>
          <p:cNvSpPr>
            <a:spLocks noGrp="1"/>
          </p:cNvSpPr>
          <p:nvPr>
            <p:ph type="body" sz="quarter" idx="4294967295"/>
          </p:nvPr>
        </p:nvSpPr>
        <p:spPr>
          <a:xfrm>
            <a:off x="0" y="2209800"/>
            <a:ext cx="9144000" cy="1981200"/>
          </a:xfrm>
          <a:prstGeom prst="rect">
            <a:avLst/>
          </a:prstGeom>
        </p:spPr>
        <p:txBody>
          <a:bodyPr/>
          <a:lstStyle/>
          <a:p>
            <a:pPr marL="0" indent="0">
              <a:spcBef>
                <a:spcPts val="0"/>
              </a:spcBef>
              <a:buNone/>
            </a:pPr>
            <a:r>
              <a:rPr lang="en-US" sz="2800" dirty="0"/>
              <a:t>The experimentally determined rate law for this reaction is</a:t>
            </a:r>
          </a:p>
          <a:p>
            <a:pPr marL="0" indent="0" algn="ctr">
              <a:spcBef>
                <a:spcPts val="0"/>
              </a:spcBef>
              <a:spcAft>
                <a:spcPts val="3300"/>
              </a:spcAft>
              <a:buNone/>
            </a:pPr>
            <a:r>
              <a:rPr lang="en-US" sz="2800" dirty="0"/>
              <a:t>rate = </a:t>
            </a:r>
            <a:r>
              <a:rPr lang="en-US" sz="2800" i="1" dirty="0"/>
              <a:t>k</a:t>
            </a:r>
            <a:r>
              <a:rPr lang="en-US" sz="2800" dirty="0"/>
              <a:t>[H</a:t>
            </a:r>
            <a:r>
              <a:rPr lang="en-US" sz="2800" baseline="-25000" dirty="0"/>
              <a:t>2</a:t>
            </a:r>
            <a:r>
              <a:rPr lang="en-US" sz="2800" dirty="0"/>
              <a:t>][ICl]. </a:t>
            </a:r>
          </a:p>
          <a:p>
            <a:pPr marL="0" indent="0">
              <a:spcBef>
                <a:spcPts val="0"/>
              </a:spcBef>
              <a:buNone/>
            </a:pPr>
            <a:r>
              <a:rPr lang="en-US" sz="2800" dirty="0"/>
              <a:t>We present four different proposed mechanisms.</a:t>
            </a:r>
          </a:p>
        </p:txBody>
      </p:sp>
    </p:spTree>
    <p:extLst>
      <p:ext uri="{BB962C8B-B14F-4D97-AF65-F5344CB8AC3E}">
        <p14:creationId xmlns:p14="http://schemas.microsoft.com/office/powerpoint/2010/main" val="377459772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9144000" cy="53339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(20)</a:t>
            </a:r>
          </a:p>
        </p:txBody>
      </p:sp>
      <p:sp>
        <p:nvSpPr>
          <p:cNvPr id="19" name="Text Placeholder 18"/>
          <p:cNvSpPr>
            <a:spLocks noGrp="1"/>
          </p:cNvSpPr>
          <p:nvPr>
            <p:ph type="body" sz="quarter" idx="10"/>
          </p:nvPr>
        </p:nvSpPr>
        <p:spPr>
          <a:xfrm>
            <a:off x="0" y="838200"/>
            <a:ext cx="7010400" cy="990600"/>
          </a:xfrm>
          <a:prstGeom prst="rect">
            <a:avLst/>
          </a:prstGeom>
        </p:spPr>
        <p:txBody>
          <a:bodyPr/>
          <a:lstStyle/>
          <a:p>
            <a:pPr marL="0" indent="0" algn="l">
              <a:buNone/>
            </a:pPr>
            <a:r>
              <a:rPr lang="en-US" sz="2800" b="0" dirty="0">
                <a:solidFill>
                  <a:srgbClr val="4F74A7"/>
                </a:solidFill>
                <a:latin typeface="Calibri" panose="020F0502020204030204" pitchFamily="34" charset="0"/>
              </a:rPr>
              <a:t>Identifying Plausible Reaction Mechanisms</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11"/>
              </p:nvPr>
            </p:nvSpPr>
            <p:spPr>
              <a:xfrm>
                <a:off x="1219200" y="1790700"/>
                <a:ext cx="6781800" cy="1333500"/>
              </a:xfrm>
              <a:prstGeom prst="rect">
                <a:avLst/>
              </a:prstGeom>
            </p:spPr>
            <p:txBody>
              <a:bodyPr/>
              <a:lstStyle/>
              <a:p>
                <a:pPr marL="0" indent="0">
                  <a:buNone/>
                </a:pPr>
                <a:r>
                  <a:rPr lang="en-US" sz="2800" b="1" dirty="0"/>
                  <a:t>Mechanism 1</a:t>
                </a:r>
              </a:p>
              <a:p>
                <a:pPr marL="0" indent="0">
                  <a:buNone/>
                  <a:tabLst>
                    <a:tab pos="1600200" algn="l"/>
                  </a:tabLst>
                </a:pPr>
                <a:r>
                  <a:rPr lang="en-US" sz="2800" b="0" i="1" dirty="0">
                    <a:latin typeface="+mj-lt"/>
                  </a:rPr>
                  <a:t>Step 1:</a:t>
                </a:r>
                <a:r>
                  <a:rPr lang="en-US" sz="2800" b="0" i="0" dirty="0">
                    <a:latin typeface="+mj-lt"/>
                  </a:rPr>
                  <a:t>	</a:t>
                </a:r>
                <a14:m>
                  <m:oMath xmlns:m="http://schemas.openxmlformats.org/officeDocument/2006/math">
                    <m:r>
                      <m:rPr>
                        <m:sty m:val="p"/>
                      </m:rPr>
                      <a:rPr lang="en-US" sz="2800" b="0" i="0" smtClean="0">
                        <a:latin typeface="Cambria Math" panose="02040503050406030204" pitchFamily="18" charset="0"/>
                      </a:rPr>
                      <m:t>ICl</m:t>
                    </m:r>
                    <m:r>
                      <a:rPr lang="en-US" sz="2800" b="0" i="0" smtClean="0">
                        <a:latin typeface="Cambria Math" panose="02040503050406030204" pitchFamily="18" charset="0"/>
                      </a:rPr>
                      <m:t>+</m:t>
                    </m:r>
                    <m:r>
                      <m:rPr>
                        <m:sty m:val="p"/>
                      </m:rPr>
                      <a:rPr lang="en-US" sz="2800" b="0" i="0" smtClean="0">
                        <a:latin typeface="Cambria Math" panose="02040503050406030204" pitchFamily="18" charset="0"/>
                      </a:rPr>
                      <m:t>ICl</m:t>
                    </m:r>
                    <m:r>
                      <a:rPr lang="en-US" sz="2800" b="0" i="0" smtClean="0">
                        <a:latin typeface="Cambria Math" panose="02040503050406030204" pitchFamily="18" charset="0"/>
                        <a:ea typeface="Cambria Math" panose="02040503050406030204" pitchFamily="18" charset="0"/>
                      </a:rPr>
                      <m:t>→</m:t>
                    </m:r>
                    <m:sSub>
                      <m:sSubPr>
                        <m:ctrlPr>
                          <a:rPr lang="en-US" sz="2800" b="0" i="1" smtClean="0">
                            <a:latin typeface="Cambria Math" panose="02040503050406030204" pitchFamily="18" charset="0"/>
                            <a:ea typeface="Cambria Math" panose="02040503050406030204" pitchFamily="18" charset="0"/>
                          </a:rPr>
                        </m:ctrlPr>
                      </m:sSubPr>
                      <m:e>
                        <m:r>
                          <m:rPr>
                            <m:sty m:val="p"/>
                          </m:rPr>
                          <a:rPr lang="en-US" sz="2800" b="0" i="0" smtClean="0">
                            <a:latin typeface="Cambria Math" panose="02040503050406030204" pitchFamily="18" charset="0"/>
                            <a:ea typeface="Cambria Math" panose="02040503050406030204" pitchFamily="18" charset="0"/>
                          </a:rPr>
                          <m:t>I</m:t>
                        </m:r>
                      </m:e>
                      <m:sub>
                        <m:r>
                          <a:rPr lang="en-US" sz="2800" b="0" i="0" smtClean="0">
                            <a:latin typeface="Cambria Math" panose="02040503050406030204" pitchFamily="18" charset="0"/>
                            <a:ea typeface="Cambria Math" panose="02040503050406030204" pitchFamily="18" charset="0"/>
                          </a:rPr>
                          <m:t>2</m:t>
                        </m:r>
                      </m:sub>
                    </m:sSub>
                    <m:r>
                      <a:rPr lang="en-US" sz="2800" b="0" i="0" smtClean="0">
                        <a:latin typeface="Cambria Math" panose="02040503050406030204" pitchFamily="18" charset="0"/>
                        <a:ea typeface="Cambria Math" panose="02040503050406030204" pitchFamily="18" charset="0"/>
                      </a:rPr>
                      <m:t>+</m:t>
                    </m:r>
                    <m:sSub>
                      <m:sSubPr>
                        <m:ctrlPr>
                          <a:rPr lang="en-US" sz="2800" b="0" i="1" smtClean="0">
                            <a:latin typeface="Cambria Math" panose="02040503050406030204" pitchFamily="18" charset="0"/>
                            <a:ea typeface="Cambria Math" panose="02040503050406030204" pitchFamily="18" charset="0"/>
                          </a:rPr>
                        </m:ctrlPr>
                      </m:sSubPr>
                      <m:e>
                        <m:r>
                          <m:rPr>
                            <m:sty m:val="p"/>
                          </m:rPr>
                          <a:rPr lang="en-US" sz="2800" b="0" i="0" smtClean="0">
                            <a:latin typeface="Cambria Math" panose="02040503050406030204" pitchFamily="18" charset="0"/>
                            <a:ea typeface="Cambria Math" panose="02040503050406030204" pitchFamily="18" charset="0"/>
                          </a:rPr>
                          <m:t>Cl</m:t>
                        </m:r>
                      </m:e>
                      <m:sub>
                        <m:r>
                          <a:rPr lang="en-US" sz="2800" b="0" i="0" smtClean="0">
                            <a:latin typeface="Cambria Math" panose="02040503050406030204" pitchFamily="18" charset="0"/>
                            <a:ea typeface="Cambria Math" panose="02040503050406030204" pitchFamily="18" charset="0"/>
                          </a:rPr>
                          <m:t>2</m:t>
                        </m:r>
                      </m:sub>
                    </m:sSub>
                    <m:d>
                      <m:dPr>
                        <m:ctrlPr>
                          <a:rPr lang="en-US" sz="2800" b="0" i="1" smtClean="0">
                            <a:latin typeface="Cambria Math" panose="02040503050406030204" pitchFamily="18" charset="0"/>
                            <a:ea typeface="Cambria Math" panose="02040503050406030204" pitchFamily="18" charset="0"/>
                          </a:rPr>
                        </m:ctrlPr>
                      </m:dPr>
                      <m:e>
                        <m:r>
                          <m:rPr>
                            <m:sty m:val="p"/>
                          </m:rPr>
                          <a:rPr lang="en-US" sz="2800" b="0" i="0" smtClean="0">
                            <a:latin typeface="Cambria Math" panose="02040503050406030204" pitchFamily="18" charset="0"/>
                            <a:ea typeface="Cambria Math" panose="02040503050406030204" pitchFamily="18" charset="0"/>
                          </a:rPr>
                          <m:t>slow</m:t>
                        </m:r>
                      </m:e>
                    </m:d>
                  </m:oMath>
                </a14:m>
                <a:endParaRPr lang="en-US" sz="2800" b="0" dirty="0">
                  <a:ea typeface="Cambria Math" panose="02040503050406030204" pitchFamily="18" charset="0"/>
                </a:endParaRPr>
              </a:p>
              <a:p>
                <a:pPr marL="741363" indent="-741363">
                  <a:buNone/>
                  <a:tabLst>
                    <a:tab pos="850900" algn="l"/>
                  </a:tabLst>
                </a:pPr>
                <a:r>
                  <a:rPr lang="en-US" sz="2800" b="0" i="1" dirty="0">
                    <a:latin typeface="+mj-lt"/>
                  </a:rPr>
                  <a:t>Step 2:	</a:t>
                </a:r>
                <a14:m>
                  <m:oMath xmlns:m="http://schemas.openxmlformats.org/officeDocument/2006/math">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Cl</m:t>
                        </m:r>
                      </m:e>
                      <m:sub>
                        <m:r>
                          <a:rPr lang="en-US" sz="2800" b="0" i="0" smtClean="0">
                            <a:latin typeface="Cambria Math" panose="02040503050406030204" pitchFamily="18" charset="0"/>
                          </a:rPr>
                          <m:t>2</m:t>
                        </m:r>
                      </m:sub>
                    </m:sSub>
                    <m:r>
                      <a:rPr lang="en-US" sz="2800" b="0" i="0" smtClean="0">
                        <a:latin typeface="Cambria Math" panose="02040503050406030204" pitchFamily="18" charset="0"/>
                      </a:rPr>
                      <m:t>+</m:t>
                    </m: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2</m:t>
                        </m:r>
                      </m:sub>
                    </m:sSub>
                    <m:r>
                      <a:rPr lang="en-US" sz="2800" b="0" i="0" smtClean="0">
                        <a:latin typeface="Cambria Math" panose="02040503050406030204" pitchFamily="18" charset="0"/>
                        <a:ea typeface="Cambria Math" panose="02040503050406030204" pitchFamily="18" charset="0"/>
                      </a:rPr>
                      <m:t>→2</m:t>
                    </m:r>
                    <m:r>
                      <m:rPr>
                        <m:sty m:val="p"/>
                      </m:rPr>
                      <a:rPr lang="en-US" sz="2800" b="0" i="0" smtClean="0">
                        <a:latin typeface="Cambria Math" panose="02040503050406030204" pitchFamily="18" charset="0"/>
                        <a:ea typeface="Cambria Math" panose="02040503050406030204" pitchFamily="18" charset="0"/>
                      </a:rPr>
                      <m:t>HCl</m:t>
                    </m:r>
                  </m:oMath>
                </a14:m>
                <a:endParaRPr lang="en-US" sz="2800"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11"/>
              </p:nvPr>
            </p:nvSpPr>
            <p:spPr>
              <a:xfrm>
                <a:off x="1219200" y="1790700"/>
                <a:ext cx="6781800" cy="1333500"/>
              </a:xfrm>
              <a:prstGeom prst="rect">
                <a:avLst/>
              </a:prstGeom>
              <a:blipFill>
                <a:blip r:embed="rId2"/>
                <a:stretch>
                  <a:fillRect l="-1797" t="-12329" b="-21005"/>
                </a:stretch>
              </a:blipFill>
            </p:spPr>
            <p:txBody>
              <a:bodyPr/>
              <a:lstStyle/>
              <a:p>
                <a:r>
                  <a:rPr lang="en-US">
                    <a:noFill/>
                  </a:rPr>
                  <a:t> </a:t>
                </a:r>
              </a:p>
            </p:txBody>
          </p:sp>
        </mc:Fallback>
      </mc:AlternateContent>
      <p:sp>
        <p:nvSpPr>
          <p:cNvPr id="21" name="Text Placeholder 20"/>
          <p:cNvSpPr>
            <a:spLocks noGrp="1"/>
          </p:cNvSpPr>
          <p:nvPr>
            <p:ph type="body" sz="quarter" idx="12"/>
          </p:nvPr>
        </p:nvSpPr>
        <p:spPr>
          <a:xfrm>
            <a:off x="0" y="3657600"/>
            <a:ext cx="8991600" cy="685800"/>
          </a:xfrm>
          <a:prstGeom prst="rect">
            <a:avLst/>
          </a:prstGeom>
        </p:spPr>
        <p:txBody>
          <a:bodyPr/>
          <a:lstStyle/>
          <a:p>
            <a:pPr marL="0" indent="0">
              <a:buNone/>
            </a:pPr>
            <a:r>
              <a:rPr lang="en-US" sz="2700" dirty="0"/>
              <a:t>The steps in mechanism 1 sum to the correct overall reactions:</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15"/>
              </p:nvPr>
            </p:nvSpPr>
            <p:spPr>
              <a:xfrm>
                <a:off x="1524000" y="4355122"/>
                <a:ext cx="5181600" cy="2057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b="0" i="0" smtClean="0">
                          <a:solidFill>
                            <a:schemeClr val="tx1"/>
                          </a:solidFill>
                          <a:latin typeface="Cambria Math" panose="02040503050406030204" pitchFamily="18" charset="0"/>
                        </a:rPr>
                        <m:t>ICl</m:t>
                      </m:r>
                      <m:r>
                        <a:rPr lang="en-US" sz="2800" b="0" i="0" smtClean="0">
                          <a:solidFill>
                            <a:schemeClr val="tx1"/>
                          </a:solidFill>
                          <a:latin typeface="Cambria Math" panose="02040503050406030204" pitchFamily="18" charset="0"/>
                        </a:rPr>
                        <m:t>+</m:t>
                      </m:r>
                      <m:r>
                        <m:rPr>
                          <m:sty m:val="p"/>
                        </m:rPr>
                        <a:rPr lang="en-US" sz="2800" b="0" i="0" smtClean="0">
                          <a:solidFill>
                            <a:schemeClr val="tx1"/>
                          </a:solidFill>
                          <a:latin typeface="Cambria Math" panose="02040503050406030204" pitchFamily="18" charset="0"/>
                        </a:rPr>
                        <m:t>ICl</m:t>
                      </m:r>
                      <m:r>
                        <a:rPr lang="en-US" sz="2800" b="0" i="0" smtClean="0">
                          <a:solidFill>
                            <a:schemeClr val="tx1"/>
                          </a:solidFill>
                          <a:latin typeface="Cambria Math" panose="02040503050406030204" pitchFamily="18" charset="0"/>
                          <a:ea typeface="Cambria Math" panose="02040503050406030204" pitchFamily="18" charset="0"/>
                        </a:rPr>
                        <m:t>→</m:t>
                      </m:r>
                      <m:sSub>
                        <m:sSubPr>
                          <m:ctrlPr>
                            <a:rPr lang="en-US" sz="2800" b="0" i="1" smtClean="0">
                              <a:solidFill>
                                <a:schemeClr val="tx1"/>
                              </a:solidFill>
                              <a:latin typeface="Cambria Math" panose="02040503050406030204" pitchFamily="18" charset="0"/>
                              <a:ea typeface="Cambria Math" panose="02040503050406030204" pitchFamily="18" charset="0"/>
                            </a:rPr>
                          </m:ctrlPr>
                        </m:sSubPr>
                        <m:e>
                          <m:r>
                            <m:rPr>
                              <m:sty m:val="p"/>
                            </m:rPr>
                            <a:rPr lang="en-US" sz="2800" b="0" i="0" smtClean="0">
                              <a:solidFill>
                                <a:schemeClr val="tx1"/>
                              </a:solidFill>
                              <a:latin typeface="Cambria Math" panose="02040503050406030204" pitchFamily="18" charset="0"/>
                              <a:ea typeface="Cambria Math" panose="02040503050406030204" pitchFamily="18" charset="0"/>
                            </a:rPr>
                            <m:t>I</m:t>
                          </m:r>
                        </m:e>
                        <m:sub>
                          <m:r>
                            <a:rPr lang="en-US" sz="2800" b="0" i="0" smtClean="0">
                              <a:solidFill>
                                <a:schemeClr val="tx1"/>
                              </a:solidFill>
                              <a:latin typeface="Cambria Math" panose="02040503050406030204" pitchFamily="18" charset="0"/>
                              <a:ea typeface="Cambria Math" panose="02040503050406030204" pitchFamily="18" charset="0"/>
                            </a:rPr>
                            <m:t>2</m:t>
                          </m:r>
                        </m:sub>
                      </m:sSub>
                      <m:r>
                        <a:rPr lang="en-US" sz="2800" b="0" i="0" smtClean="0">
                          <a:solidFill>
                            <a:schemeClr val="tx1"/>
                          </a:solidFill>
                          <a:latin typeface="Cambria Math" panose="02040503050406030204" pitchFamily="18" charset="0"/>
                          <a:ea typeface="Cambria Math" panose="02040503050406030204" pitchFamily="18" charset="0"/>
                        </a:rPr>
                        <m:t>+</m:t>
                      </m:r>
                      <m:sSub>
                        <m:sSubPr>
                          <m:ctrlPr>
                            <a:rPr lang="en-US" sz="2800" b="0" i="1" strike="sngStrike" smtClean="0">
                              <a:solidFill>
                                <a:schemeClr val="tx1"/>
                              </a:solidFill>
                              <a:latin typeface="Cambria Math" panose="02040503050406030204" pitchFamily="18" charset="0"/>
                              <a:ea typeface="Cambria Math" panose="02040503050406030204" pitchFamily="18" charset="0"/>
                            </a:rPr>
                          </m:ctrlPr>
                        </m:sSubPr>
                        <m:e>
                          <m:r>
                            <m:rPr>
                              <m:sty m:val="p"/>
                            </m:rPr>
                            <a:rPr lang="en-US" sz="2800" b="0" i="0" strike="sngStrike" smtClean="0">
                              <a:solidFill>
                                <a:schemeClr val="tx1"/>
                              </a:solidFill>
                              <a:latin typeface="Cambria Math" panose="02040503050406030204" pitchFamily="18" charset="0"/>
                              <a:ea typeface="Cambria Math" panose="02040503050406030204" pitchFamily="18" charset="0"/>
                            </a:rPr>
                            <m:t>Cl</m:t>
                          </m:r>
                        </m:e>
                        <m:sub>
                          <m:r>
                            <a:rPr lang="en-US" sz="2800" b="0" i="0" smtClean="0">
                              <a:solidFill>
                                <a:schemeClr val="tx1"/>
                              </a:solidFill>
                              <a:latin typeface="Cambria Math" panose="02040503050406030204" pitchFamily="18" charset="0"/>
                              <a:ea typeface="Cambria Math" panose="02040503050406030204" pitchFamily="18" charset="0"/>
                            </a:rPr>
                            <m:t>2</m:t>
                          </m:r>
                        </m:sub>
                      </m:sSub>
                      <m:d>
                        <m:dPr>
                          <m:ctrlPr>
                            <a:rPr lang="en-US" sz="2800" b="0" i="1" smtClean="0">
                              <a:solidFill>
                                <a:schemeClr val="tx1"/>
                              </a:solidFill>
                              <a:latin typeface="Cambria Math" panose="02040503050406030204" pitchFamily="18" charset="0"/>
                              <a:ea typeface="Cambria Math" panose="02040503050406030204" pitchFamily="18" charset="0"/>
                            </a:rPr>
                          </m:ctrlPr>
                        </m:dPr>
                        <m:e>
                          <m:r>
                            <m:rPr>
                              <m:sty m:val="p"/>
                            </m:rPr>
                            <a:rPr lang="en-US" sz="2800" b="0" i="0" smtClean="0">
                              <a:solidFill>
                                <a:schemeClr val="tx1"/>
                              </a:solidFill>
                              <a:latin typeface="Cambria Math" panose="02040503050406030204" pitchFamily="18" charset="0"/>
                              <a:ea typeface="Cambria Math" panose="02040503050406030204" pitchFamily="18" charset="0"/>
                            </a:rPr>
                            <m:t>slow</m:t>
                          </m:r>
                        </m:e>
                      </m:d>
                    </m:oMath>
                  </m:oMathPara>
                </a14:m>
                <a:endParaRPr lang="en-US" sz="2800" b="0" dirty="0">
                  <a:solidFill>
                    <a:schemeClr val="tx1"/>
                  </a:solidFill>
                  <a:ea typeface="Cambria Math" panose="02040503050406030204" pitchFamily="18" charset="0"/>
                </a:endParaRPr>
              </a:p>
              <a:p>
                <a:pPr marL="0" indent="0">
                  <a:spcAft>
                    <a:spcPts val="1200"/>
                  </a:spcAft>
                  <a:buNone/>
                </a:pPr>
                <a14:m>
                  <m:oMathPara xmlns:m="http://schemas.openxmlformats.org/officeDocument/2006/math">
                    <m:oMathParaPr>
                      <m:jc m:val="centerGroup"/>
                    </m:oMathParaPr>
                    <m:oMath xmlns:m="http://schemas.openxmlformats.org/officeDocument/2006/math">
                      <m:sSub>
                        <m:sSubPr>
                          <m:ctrlPr>
                            <a:rPr lang="en-US" sz="2800" i="1" smtClean="0">
                              <a:solidFill>
                                <a:schemeClr val="tx1"/>
                              </a:solidFill>
                              <a:latin typeface="Cambria Math" panose="02040503050406030204" pitchFamily="18" charset="0"/>
                            </a:rPr>
                          </m:ctrlPr>
                        </m:sSubPr>
                        <m:e>
                          <m:r>
                            <m:rPr>
                              <m:sty m:val="p"/>
                            </m:rPr>
                            <a:rPr lang="en-US" sz="2800" b="0" i="0" strike="sngStrike" smtClean="0">
                              <a:solidFill>
                                <a:schemeClr val="tx1"/>
                              </a:solidFill>
                              <a:latin typeface="Cambria Math" panose="02040503050406030204" pitchFamily="18" charset="0"/>
                            </a:rPr>
                            <m:t>Cl</m:t>
                          </m:r>
                        </m:e>
                        <m:sub>
                          <m:r>
                            <a:rPr lang="en-US" sz="2800" b="0" i="0" smtClean="0">
                              <a:solidFill>
                                <a:schemeClr val="tx1"/>
                              </a:solidFill>
                              <a:latin typeface="Cambria Math" panose="02040503050406030204" pitchFamily="18" charset="0"/>
                            </a:rPr>
                            <m:t>2</m:t>
                          </m:r>
                        </m:sub>
                      </m:sSub>
                      <m:r>
                        <a:rPr lang="en-US" sz="2800" b="0" i="0" smtClean="0">
                          <a:solidFill>
                            <a:schemeClr val="tx1"/>
                          </a:solidFill>
                          <a:latin typeface="Cambria Math" panose="02040503050406030204" pitchFamily="18" charset="0"/>
                        </a:rPr>
                        <m:t>+</m:t>
                      </m:r>
                      <m:sSub>
                        <m:sSubPr>
                          <m:ctrlPr>
                            <a:rPr lang="en-US" sz="2800" b="0" i="1" smtClean="0">
                              <a:solidFill>
                                <a:schemeClr val="tx1"/>
                              </a:solidFill>
                              <a:latin typeface="Cambria Math" panose="02040503050406030204" pitchFamily="18" charset="0"/>
                            </a:rPr>
                          </m:ctrlPr>
                        </m:sSubPr>
                        <m:e>
                          <m:r>
                            <m:rPr>
                              <m:sty m:val="p"/>
                            </m:rPr>
                            <a:rPr lang="en-US" sz="2800" b="0" i="0" smtClean="0">
                              <a:solidFill>
                                <a:schemeClr val="tx1"/>
                              </a:solidFill>
                              <a:latin typeface="Cambria Math" panose="02040503050406030204" pitchFamily="18" charset="0"/>
                            </a:rPr>
                            <m:t>H</m:t>
                          </m:r>
                        </m:e>
                        <m:sub>
                          <m:r>
                            <a:rPr lang="en-US" sz="2800" b="0" i="0" smtClean="0">
                              <a:solidFill>
                                <a:schemeClr val="tx1"/>
                              </a:solidFill>
                              <a:latin typeface="Cambria Math" panose="02040503050406030204" pitchFamily="18" charset="0"/>
                            </a:rPr>
                            <m:t>2</m:t>
                          </m:r>
                        </m:sub>
                      </m:sSub>
                      <m:r>
                        <a:rPr lang="en-US" sz="2800" b="0" i="0" smtClean="0">
                          <a:solidFill>
                            <a:schemeClr val="tx1"/>
                          </a:solidFill>
                          <a:latin typeface="Cambria Math" panose="02040503050406030204" pitchFamily="18" charset="0"/>
                          <a:ea typeface="Cambria Math" panose="02040503050406030204" pitchFamily="18" charset="0"/>
                        </a:rPr>
                        <m:t>→2</m:t>
                      </m:r>
                      <m:r>
                        <m:rPr>
                          <m:sty m:val="p"/>
                        </m:rPr>
                        <a:rPr lang="en-US" sz="2800" b="0" i="0" smtClean="0">
                          <a:solidFill>
                            <a:schemeClr val="tx1"/>
                          </a:solidFill>
                          <a:latin typeface="Cambria Math" panose="02040503050406030204" pitchFamily="18" charset="0"/>
                          <a:ea typeface="Cambria Math" panose="02040503050406030204" pitchFamily="18" charset="0"/>
                        </a:rPr>
                        <m:t>HCl</m:t>
                      </m:r>
                    </m:oMath>
                  </m:oMathPara>
                </a14:m>
                <a:endParaRPr lang="en-US" sz="2800" b="0" dirty="0">
                  <a:solidFill>
                    <a:schemeClr val="tx1"/>
                  </a:solidFill>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m:rPr>
                          <m:sty m:val="p"/>
                        </m:rPr>
                        <a:rPr lang="en-US" sz="2800" b="0" i="0" smtClean="0">
                          <a:solidFill>
                            <a:schemeClr val="tx1"/>
                          </a:solidFill>
                          <a:latin typeface="Cambria Math" panose="02040503050406030204" pitchFamily="18" charset="0"/>
                        </a:rPr>
                        <m:t>Sum</m:t>
                      </m:r>
                      <m:r>
                        <a:rPr lang="en-US" sz="2800" b="0" i="0" smtClean="0">
                          <a:solidFill>
                            <a:schemeClr val="tx1"/>
                          </a:solidFill>
                          <a:latin typeface="Cambria Math" panose="02040503050406030204" pitchFamily="18" charset="0"/>
                        </a:rPr>
                        <m:t>:</m:t>
                      </m:r>
                      <m:sSub>
                        <m:sSubPr>
                          <m:ctrlPr>
                            <a:rPr lang="en-US" sz="2800" b="0" i="1" smtClean="0">
                              <a:solidFill>
                                <a:schemeClr val="tx1"/>
                              </a:solidFill>
                              <a:latin typeface="Cambria Math" panose="02040503050406030204" pitchFamily="18" charset="0"/>
                            </a:rPr>
                          </m:ctrlPr>
                        </m:sSubPr>
                        <m:e>
                          <m:r>
                            <m:rPr>
                              <m:sty m:val="p"/>
                            </m:rPr>
                            <a:rPr lang="en-US" sz="2800" b="0" i="0" smtClean="0">
                              <a:solidFill>
                                <a:schemeClr val="tx1"/>
                              </a:solidFill>
                              <a:latin typeface="Cambria Math" panose="02040503050406030204" pitchFamily="18" charset="0"/>
                            </a:rPr>
                            <m:t>H</m:t>
                          </m:r>
                        </m:e>
                        <m:sub>
                          <m:r>
                            <a:rPr lang="en-US" sz="2800" b="0" i="0" smtClean="0">
                              <a:solidFill>
                                <a:schemeClr val="tx1"/>
                              </a:solidFill>
                              <a:latin typeface="Cambria Math" panose="02040503050406030204" pitchFamily="18" charset="0"/>
                            </a:rPr>
                            <m:t>2</m:t>
                          </m:r>
                        </m:sub>
                      </m:sSub>
                      <m:r>
                        <a:rPr lang="en-US" sz="2800" b="0" i="0" smtClean="0">
                          <a:solidFill>
                            <a:schemeClr val="tx1"/>
                          </a:solidFill>
                          <a:latin typeface="Cambria Math" panose="02040503050406030204" pitchFamily="18" charset="0"/>
                        </a:rPr>
                        <m:t>+2</m:t>
                      </m:r>
                      <m:r>
                        <m:rPr>
                          <m:sty m:val="p"/>
                        </m:rPr>
                        <a:rPr lang="en-US" sz="2800" b="0" i="0" smtClean="0">
                          <a:solidFill>
                            <a:schemeClr val="tx1"/>
                          </a:solidFill>
                          <a:latin typeface="Cambria Math" panose="02040503050406030204" pitchFamily="18" charset="0"/>
                        </a:rPr>
                        <m:t>ICl</m:t>
                      </m:r>
                      <m:r>
                        <a:rPr lang="en-US" sz="2800" b="0" i="0" smtClean="0">
                          <a:solidFill>
                            <a:schemeClr val="tx1"/>
                          </a:solidFill>
                          <a:latin typeface="Cambria Math" panose="02040503050406030204" pitchFamily="18" charset="0"/>
                          <a:ea typeface="Cambria Math" panose="02040503050406030204" pitchFamily="18" charset="0"/>
                        </a:rPr>
                        <m:t>→2</m:t>
                      </m:r>
                      <m:r>
                        <m:rPr>
                          <m:sty m:val="p"/>
                        </m:rPr>
                        <a:rPr lang="en-US" sz="2800" b="0" i="0" smtClean="0">
                          <a:solidFill>
                            <a:schemeClr val="tx1"/>
                          </a:solidFill>
                          <a:latin typeface="Cambria Math" panose="02040503050406030204" pitchFamily="18" charset="0"/>
                          <a:ea typeface="Cambria Math" panose="02040503050406030204" pitchFamily="18" charset="0"/>
                        </a:rPr>
                        <m:t>HCl</m:t>
                      </m:r>
                      <m:r>
                        <a:rPr lang="en-US" sz="2800" b="0" i="0" smtClean="0">
                          <a:solidFill>
                            <a:schemeClr val="tx1"/>
                          </a:solidFill>
                          <a:latin typeface="Cambria Math" panose="02040503050406030204" pitchFamily="18" charset="0"/>
                          <a:ea typeface="Cambria Math" panose="02040503050406030204" pitchFamily="18" charset="0"/>
                        </a:rPr>
                        <m:t>+</m:t>
                      </m:r>
                      <m:sSub>
                        <m:sSubPr>
                          <m:ctrlPr>
                            <a:rPr lang="en-US" sz="2800" b="0" i="1" smtClean="0">
                              <a:solidFill>
                                <a:schemeClr val="tx1"/>
                              </a:solidFill>
                              <a:latin typeface="Cambria Math" panose="02040503050406030204" pitchFamily="18" charset="0"/>
                              <a:ea typeface="Cambria Math" panose="02040503050406030204" pitchFamily="18" charset="0"/>
                            </a:rPr>
                          </m:ctrlPr>
                        </m:sSubPr>
                        <m:e>
                          <m:r>
                            <m:rPr>
                              <m:sty m:val="p"/>
                            </m:rPr>
                            <a:rPr lang="en-US" sz="2800" b="0" i="0" smtClean="0">
                              <a:solidFill>
                                <a:schemeClr val="tx1"/>
                              </a:solidFill>
                              <a:latin typeface="Cambria Math" panose="02040503050406030204" pitchFamily="18" charset="0"/>
                              <a:ea typeface="Cambria Math" panose="02040503050406030204" pitchFamily="18" charset="0"/>
                            </a:rPr>
                            <m:t>I</m:t>
                          </m:r>
                        </m:e>
                        <m:sub>
                          <m:r>
                            <a:rPr lang="en-US" sz="2800" b="0" i="0" smtClean="0">
                              <a:solidFill>
                                <a:schemeClr val="tx1"/>
                              </a:solidFill>
                              <a:latin typeface="Cambria Math" panose="02040503050406030204" pitchFamily="18" charset="0"/>
                              <a:ea typeface="Cambria Math" panose="02040503050406030204" pitchFamily="18" charset="0"/>
                            </a:rPr>
                            <m:t>2</m:t>
                          </m:r>
                        </m:sub>
                      </m:sSub>
                    </m:oMath>
                  </m:oMathPara>
                </a14:m>
                <a:endParaRPr lang="en-US" sz="28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15"/>
              </p:nvPr>
            </p:nvSpPr>
            <p:spPr>
              <a:xfrm>
                <a:off x="1524000" y="4355122"/>
                <a:ext cx="5181600" cy="205740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7985613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497053" cy="533400"/>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(21)</a:t>
            </a:r>
          </a:p>
        </p:txBody>
      </p:sp>
      <p:sp>
        <p:nvSpPr>
          <p:cNvPr id="20" name="Text Placeholder 19"/>
          <p:cNvSpPr>
            <a:spLocks noGrp="1"/>
          </p:cNvSpPr>
          <p:nvPr>
            <p:ph type="body" sz="quarter" idx="4294967295"/>
          </p:nvPr>
        </p:nvSpPr>
        <p:spPr>
          <a:xfrm>
            <a:off x="0" y="1091046"/>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Identifying Plausible Reaction Mechanisms</a:t>
            </a:r>
          </a:p>
        </p:txBody>
      </p:sp>
      <p:sp>
        <p:nvSpPr>
          <p:cNvPr id="21" name="Text Placeholder 20"/>
          <p:cNvSpPr>
            <a:spLocks noGrp="1"/>
          </p:cNvSpPr>
          <p:nvPr>
            <p:ph type="body" sz="quarter" idx="4294967295"/>
          </p:nvPr>
        </p:nvSpPr>
        <p:spPr>
          <a:xfrm>
            <a:off x="0" y="1600200"/>
            <a:ext cx="9144000" cy="2514600"/>
          </a:xfrm>
          <a:prstGeom prst="rect">
            <a:avLst/>
          </a:prstGeom>
        </p:spPr>
        <p:txBody>
          <a:bodyPr/>
          <a:lstStyle/>
          <a:p>
            <a:pPr marL="0" indent="0">
              <a:spcBef>
                <a:spcPts val="0"/>
              </a:spcBef>
              <a:buNone/>
            </a:pPr>
            <a:r>
              <a:rPr lang="en-US" sz="2800" dirty="0"/>
              <a:t>However, the rate law of the rate-determining step is</a:t>
            </a:r>
          </a:p>
          <a:p>
            <a:pPr marL="0" indent="0" algn="ctr">
              <a:spcBef>
                <a:spcPts val="0"/>
              </a:spcBef>
              <a:spcAft>
                <a:spcPts val="3500"/>
              </a:spcAft>
              <a:buNone/>
            </a:pPr>
            <a:r>
              <a:rPr lang="en-US" sz="2800" dirty="0"/>
              <a:t>rate = </a:t>
            </a:r>
            <a:r>
              <a:rPr lang="en-US" sz="2800" i="1" dirty="0"/>
              <a:t>k</a:t>
            </a:r>
            <a:r>
              <a:rPr lang="en-US" sz="2800" dirty="0"/>
              <a:t>[ICl]</a:t>
            </a:r>
            <a:r>
              <a:rPr lang="en-US" sz="2800" baseline="30000" dirty="0"/>
              <a:t>2</a:t>
            </a:r>
            <a:r>
              <a:rPr lang="en-US" sz="2800" dirty="0"/>
              <a:t>.</a:t>
            </a:r>
          </a:p>
          <a:p>
            <a:pPr marL="0" indent="0">
              <a:spcBef>
                <a:spcPts val="0"/>
              </a:spcBef>
              <a:buNone/>
            </a:pPr>
            <a:r>
              <a:rPr lang="en-US" sz="2800" dirty="0"/>
              <a:t>Therefore, mechanism 1 is not plausible. It meets criterion 1, but it does not meet criterion 2.</a:t>
            </a:r>
          </a:p>
        </p:txBody>
      </p:sp>
    </p:spTree>
    <p:extLst>
      <p:ext uri="{BB962C8B-B14F-4D97-AF65-F5344CB8AC3E}">
        <p14:creationId xmlns:p14="http://schemas.microsoft.com/office/powerpoint/2010/main" val="216805064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9144000" cy="53339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(22)</a:t>
            </a:r>
          </a:p>
        </p:txBody>
      </p:sp>
      <p:sp>
        <p:nvSpPr>
          <p:cNvPr id="20" name="Text Placeholder 19"/>
          <p:cNvSpPr>
            <a:spLocks noGrp="1"/>
          </p:cNvSpPr>
          <p:nvPr>
            <p:ph type="body" sz="quarter" idx="10"/>
          </p:nvPr>
        </p:nvSpPr>
        <p:spPr>
          <a:xfrm>
            <a:off x="5862" y="878829"/>
            <a:ext cx="6755424" cy="990600"/>
          </a:xfrm>
          <a:prstGeom prst="rect">
            <a:avLst/>
          </a:prstGeom>
        </p:spPr>
        <p:txBody>
          <a:bodyPr/>
          <a:lstStyle/>
          <a:p>
            <a:pPr marL="0" indent="0" algn="l">
              <a:buNone/>
            </a:pPr>
            <a:r>
              <a:rPr lang="en-US" sz="2800" b="0" dirty="0">
                <a:solidFill>
                  <a:srgbClr val="4F74A7"/>
                </a:solidFill>
                <a:latin typeface="Calibri" panose="020F0502020204030204" pitchFamily="34" charset="0"/>
              </a:rPr>
              <a:t>Identifying Plausible Reaction Mechanisms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11"/>
              </p:nvPr>
            </p:nvSpPr>
            <p:spPr>
              <a:xfrm>
                <a:off x="1140068" y="1670537"/>
                <a:ext cx="7318132" cy="1453663"/>
              </a:xfrm>
              <a:prstGeom prst="rect">
                <a:avLst/>
              </a:prstGeom>
            </p:spPr>
            <p:txBody>
              <a:bodyPr/>
              <a:lstStyle/>
              <a:p>
                <a:pPr marL="0" indent="0">
                  <a:spcBef>
                    <a:spcPts val="0"/>
                  </a:spcBef>
                  <a:buNone/>
                </a:pPr>
                <a:r>
                  <a:rPr lang="en-US" sz="2800" b="1" dirty="0"/>
                  <a:t>Mechanism 2</a:t>
                </a:r>
              </a:p>
              <a:p>
                <a:pPr marL="581025" indent="-52388">
                  <a:spcBef>
                    <a:spcPts val="0"/>
                  </a:spcBef>
                  <a:spcAft>
                    <a:spcPts val="600"/>
                  </a:spcAft>
                  <a:buNone/>
                  <a:tabLst>
                    <a:tab pos="2109788" algn="l"/>
                  </a:tabLst>
                </a:pPr>
                <a:r>
                  <a:rPr lang="en-US" sz="2700" b="0" i="1" dirty="0">
                    <a:latin typeface="+mj-lt"/>
                  </a:rPr>
                  <a:t>Step 1:	</a:t>
                </a:r>
                <a14:m>
                  <m:oMath xmlns:m="http://schemas.openxmlformats.org/officeDocument/2006/math">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m:t>
                    </m:r>
                    <m:r>
                      <m:rPr>
                        <m:sty m:val="p"/>
                      </m:rPr>
                      <a:rPr lang="en-US" sz="2700" b="0" i="0" smtClean="0">
                        <a:latin typeface="Cambria Math" panose="02040503050406030204" pitchFamily="18" charset="0"/>
                      </a:rPr>
                      <m:t>ICl</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HI</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HCl</m:t>
                    </m:r>
                    <m:d>
                      <m:dPr>
                        <m:ctrlPr>
                          <a:rPr lang="en-US" sz="2700" b="0" i="1" smtClean="0">
                            <a:latin typeface="Cambria Math" panose="02040503050406030204" pitchFamily="18" charset="0"/>
                            <a:ea typeface="Cambria Math" panose="02040503050406030204" pitchFamily="18" charset="0"/>
                          </a:rPr>
                        </m:ctrlPr>
                      </m:dPr>
                      <m:e>
                        <m:r>
                          <m:rPr>
                            <m:sty m:val="p"/>
                          </m:rPr>
                          <a:rPr lang="en-US" sz="2700" b="0" i="0" smtClean="0">
                            <a:latin typeface="Cambria Math" panose="02040503050406030204" pitchFamily="18" charset="0"/>
                            <a:ea typeface="Cambria Math" panose="02040503050406030204" pitchFamily="18" charset="0"/>
                          </a:rPr>
                          <m:t>slow</m:t>
                        </m:r>
                      </m:e>
                    </m:d>
                  </m:oMath>
                </a14:m>
                <a:endParaRPr lang="en-US" sz="2700" b="0" dirty="0">
                  <a:ea typeface="Cambria Math" panose="02040503050406030204" pitchFamily="18" charset="0"/>
                </a:endParaRPr>
              </a:p>
              <a:p>
                <a:pPr marL="850900" indent="-269875" defTabSz="803275">
                  <a:spcBef>
                    <a:spcPts val="0"/>
                  </a:spcBef>
                  <a:buNone/>
                  <a:tabLst>
                    <a:tab pos="1724025" algn="l"/>
                    <a:tab pos="2005013" algn="l"/>
                    <a:tab pos="2233613" algn="l"/>
                  </a:tabLst>
                </a:pPr>
                <a:r>
                  <a:rPr lang="en-US" sz="2700" b="0" i="1" dirty="0">
                    <a:latin typeface="+mj-lt"/>
                  </a:rPr>
                  <a:t>Step 2:		</a:t>
                </a:r>
                <a14:m>
                  <m:oMath xmlns:m="http://schemas.openxmlformats.org/officeDocument/2006/math">
                    <m:r>
                      <m:rPr>
                        <m:sty m:val="p"/>
                      </m:rPr>
                      <a:rPr lang="en-US" sz="2700" b="0" i="0" smtClean="0">
                        <a:latin typeface="Cambria Math" panose="02040503050406030204" pitchFamily="18" charset="0"/>
                      </a:rPr>
                      <m:t>ICl</m:t>
                    </m:r>
                    <m:r>
                      <a:rPr lang="en-US" sz="2700" b="0" i="0" smtClean="0">
                        <a:latin typeface="Cambria Math" panose="02040503050406030204" pitchFamily="18" charset="0"/>
                      </a:rPr>
                      <m:t>+</m:t>
                    </m:r>
                    <m:r>
                      <m:rPr>
                        <m:sty m:val="p"/>
                      </m:rPr>
                      <a:rPr lang="en-US" sz="2700" b="0" i="0" smtClean="0">
                        <a:latin typeface="Cambria Math" panose="02040503050406030204" pitchFamily="18" charset="0"/>
                      </a:rPr>
                      <m:t>HCl</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HI</m:t>
                    </m:r>
                    <m:r>
                      <a:rPr lang="en-US" sz="2700" b="0" i="0" smtClean="0">
                        <a:latin typeface="Cambria Math" panose="02040503050406030204" pitchFamily="18" charset="0"/>
                        <a:ea typeface="Cambria Math" panose="02040503050406030204" pitchFamily="18" charset="0"/>
                      </a:rPr>
                      <m:t>+</m:t>
                    </m:r>
                    <m:sSub>
                      <m:sSubPr>
                        <m:ctrlPr>
                          <a:rPr lang="en-US" sz="2700" b="0" i="1" smtClean="0">
                            <a:latin typeface="Cambria Math" panose="02040503050406030204" pitchFamily="18" charset="0"/>
                            <a:ea typeface="Cambria Math" panose="02040503050406030204" pitchFamily="18" charset="0"/>
                          </a:rPr>
                        </m:ctrlPr>
                      </m:sSubPr>
                      <m:e>
                        <m:r>
                          <m:rPr>
                            <m:sty m:val="p"/>
                          </m:rPr>
                          <a:rPr lang="en-US" sz="2700" b="0" i="0" smtClean="0">
                            <a:latin typeface="Cambria Math" panose="02040503050406030204" pitchFamily="18" charset="0"/>
                            <a:ea typeface="Cambria Math" panose="02040503050406030204" pitchFamily="18" charset="0"/>
                          </a:rPr>
                          <m:t>Cl</m:t>
                        </m:r>
                      </m:e>
                      <m:sub>
                        <m:r>
                          <a:rPr lang="en-US" sz="2700" b="0" i="0" smtClean="0">
                            <a:latin typeface="Cambria Math" panose="02040503050406030204" pitchFamily="18" charset="0"/>
                            <a:ea typeface="Cambria Math" panose="02040503050406030204" pitchFamily="18" charset="0"/>
                          </a:rPr>
                          <m:t>2</m:t>
                        </m:r>
                      </m:sub>
                    </m:sSub>
                  </m:oMath>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11"/>
              </p:nvPr>
            </p:nvSpPr>
            <p:spPr>
              <a:xfrm>
                <a:off x="1140068" y="1670537"/>
                <a:ext cx="7318132" cy="1453663"/>
              </a:xfrm>
              <a:prstGeom prst="rect">
                <a:avLst/>
              </a:prstGeom>
              <a:blipFill>
                <a:blip r:embed="rId2"/>
                <a:stretch>
                  <a:fillRect l="-1665" t="-2510" b="-100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12"/>
              </p:nvPr>
            </p:nvSpPr>
            <p:spPr>
              <a:xfrm>
                <a:off x="0" y="3276600"/>
                <a:ext cx="9144000" cy="1091739"/>
              </a:xfrm>
              <a:prstGeom prst="rect">
                <a:avLst/>
              </a:prstGeom>
            </p:spPr>
            <p:txBody>
              <a:bodyPr/>
              <a:lstStyle/>
              <a:p>
                <a:pPr marL="0" indent="0">
                  <a:spcBef>
                    <a:spcPts val="0"/>
                  </a:spcBef>
                  <a:buNone/>
                </a:pPr>
                <a:r>
                  <a:rPr lang="en-US" sz="2800" dirty="0"/>
                  <a:t>The rate-determining step in mechanism 2 has the correct rate law: </a:t>
                </a:r>
                <a14:m>
                  <m:oMath xmlns:m="http://schemas.openxmlformats.org/officeDocument/2006/math">
                    <m:r>
                      <m:rPr>
                        <m:sty m:val="p"/>
                      </m:rPr>
                      <a:rPr lang="en-US" sz="2800" i="0" dirty="0" smtClean="0">
                        <a:latin typeface="Cambria Math" panose="02040503050406030204" pitchFamily="18" charset="0"/>
                      </a:rPr>
                      <m:t>rate</m:t>
                    </m:r>
                    <m:r>
                      <a:rPr lang="en-US" sz="2800" i="1" dirty="0" smtClean="0">
                        <a:latin typeface="Cambria Math" panose="02040503050406030204" pitchFamily="18" charset="0"/>
                      </a:rPr>
                      <m:t>=</m:t>
                    </m:r>
                    <m:r>
                      <a:rPr lang="en-US" sz="2800" i="1" dirty="0" smtClean="0">
                        <a:latin typeface="Cambria Math" panose="02040503050406030204" pitchFamily="18" charset="0"/>
                      </a:rPr>
                      <m:t>𝑘</m:t>
                    </m:r>
                    <m:r>
                      <a:rPr lang="en-US" sz="2800" i="1" dirty="0" smtClean="0">
                        <a:latin typeface="Cambria Math" panose="02040503050406030204" pitchFamily="18" charset="0"/>
                      </a:rPr>
                      <m:t>[</m:t>
                    </m:r>
                    <m:r>
                      <m:rPr>
                        <m:sty m:val="p"/>
                      </m:rPr>
                      <a:rPr lang="en-US" sz="2800" i="0" dirty="0" smtClean="0">
                        <a:latin typeface="Cambria Math" panose="02040503050406030204" pitchFamily="18" charset="0"/>
                      </a:rPr>
                      <m:t>H</m:t>
                    </m:r>
                    <m:r>
                      <a:rPr lang="en-US" sz="2800" i="0" baseline="-25000" dirty="0">
                        <a:latin typeface="Cambria Math" panose="02040503050406030204" pitchFamily="18" charset="0"/>
                      </a:rPr>
                      <m:t>2</m:t>
                    </m:r>
                    <m:r>
                      <a:rPr lang="en-US" sz="2800" i="0" dirty="0">
                        <a:latin typeface="Cambria Math" panose="02040503050406030204" pitchFamily="18" charset="0"/>
                      </a:rPr>
                      <m:t>][</m:t>
                    </m:r>
                    <m:r>
                      <m:rPr>
                        <m:sty m:val="p"/>
                      </m:rPr>
                      <a:rPr lang="en-US" sz="2800" i="0">
                        <a:latin typeface="Cambria Math" panose="02040503050406030204" pitchFamily="18" charset="0"/>
                      </a:rPr>
                      <m:t>ICl</m:t>
                    </m:r>
                    <m:r>
                      <a:rPr lang="en-US" sz="2800" i="1" dirty="0">
                        <a:latin typeface="Cambria Math" panose="02040503050406030204" pitchFamily="18" charset="0"/>
                      </a:rPr>
                      <m:t>]</m:t>
                    </m:r>
                  </m:oMath>
                </a14:m>
                <a:r>
                  <a:rPr lang="en-US" sz="2800" dirty="0"/>
                  <a:t>. However, the steps do not sum to the correct overall reaction:</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12"/>
              </p:nvPr>
            </p:nvSpPr>
            <p:spPr>
              <a:xfrm>
                <a:off x="0" y="3276600"/>
                <a:ext cx="9144000" cy="1091739"/>
              </a:xfrm>
              <a:prstGeom prst="rect">
                <a:avLst/>
              </a:prstGeom>
              <a:blipFill>
                <a:blip r:embed="rId3"/>
                <a:stretch>
                  <a:fillRect l="-1333" t="-18436" r="-1733" b="-290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15"/>
              </p:nvPr>
            </p:nvSpPr>
            <p:spPr>
              <a:xfrm>
                <a:off x="1752600" y="4343400"/>
                <a:ext cx="5029200" cy="1981200"/>
              </a:xfrm>
              <a:prstGeom prst="rect">
                <a:avLst/>
              </a:prstGeom>
            </p:spPr>
            <p:txBody>
              <a:bodyPr/>
              <a:lstStyle/>
              <a:p>
                <a:pPr marL="0" indent="0">
                  <a:spcBef>
                    <a:spcPts val="0"/>
                  </a:spcBef>
                  <a:spcAft>
                    <a:spcPts val="600"/>
                  </a:spcAft>
                  <a:buNone/>
                </a:pPr>
                <a14:m>
                  <m:oMathPara xmlns:m="http://schemas.openxmlformats.org/officeDocument/2006/math">
                    <m:oMathParaPr>
                      <m:jc m:val="centerGroup"/>
                    </m:oMathParaPr>
                    <m:oMath xmlns:m="http://schemas.openxmlformats.org/officeDocument/2006/math">
                      <m:sSub>
                        <m:sSubPr>
                          <m:ctrlPr>
                            <a:rPr lang="en-US" sz="2700" i="1" smtClean="0">
                              <a:solidFill>
                                <a:schemeClr val="tx1"/>
                              </a:solidFill>
                              <a:latin typeface="Cambria Math" panose="02040503050406030204" pitchFamily="18" charset="0"/>
                            </a:rPr>
                          </m:ctrlPr>
                        </m:sSubPr>
                        <m:e>
                          <m:r>
                            <m:rPr>
                              <m:sty m:val="p"/>
                            </m:rPr>
                            <a:rPr lang="en-US" sz="2700" b="0" i="0" smtClean="0">
                              <a:solidFill>
                                <a:schemeClr val="tx1"/>
                              </a:solidFill>
                              <a:latin typeface="Cambria Math" panose="02040503050406030204" pitchFamily="18" charset="0"/>
                            </a:rPr>
                            <m:t>H</m:t>
                          </m:r>
                        </m:e>
                        <m:sub>
                          <m:r>
                            <a:rPr lang="en-US" sz="2700" b="0" i="0" smtClean="0">
                              <a:solidFill>
                                <a:schemeClr val="tx1"/>
                              </a:solidFill>
                              <a:latin typeface="Cambria Math" panose="02040503050406030204" pitchFamily="18" charset="0"/>
                            </a:rPr>
                            <m:t>2</m:t>
                          </m:r>
                        </m:sub>
                      </m:sSub>
                      <m:r>
                        <a:rPr lang="en-US" sz="2700" b="0" i="0" smtClean="0">
                          <a:solidFill>
                            <a:schemeClr val="tx1"/>
                          </a:solidFill>
                          <a:latin typeface="Cambria Math" panose="02040503050406030204" pitchFamily="18" charset="0"/>
                        </a:rPr>
                        <m:t>+</m:t>
                      </m:r>
                      <m:r>
                        <m:rPr>
                          <m:sty m:val="p"/>
                        </m:rPr>
                        <a:rPr lang="en-US" sz="2700" b="0" i="0" smtClean="0">
                          <a:solidFill>
                            <a:schemeClr val="tx1"/>
                          </a:solidFill>
                          <a:latin typeface="Cambria Math" panose="02040503050406030204" pitchFamily="18" charset="0"/>
                        </a:rPr>
                        <m:t>ICl</m:t>
                      </m:r>
                      <m:r>
                        <a:rPr lang="en-US" sz="2700" b="0" i="0" smtClean="0">
                          <a:solidFill>
                            <a:schemeClr val="tx1"/>
                          </a:solidFill>
                          <a:latin typeface="Cambria Math" panose="02040503050406030204" pitchFamily="18" charset="0"/>
                          <a:ea typeface="Cambria Math" panose="02040503050406030204" pitchFamily="18" charset="0"/>
                        </a:rPr>
                        <m:t>→</m:t>
                      </m:r>
                      <m:r>
                        <m:rPr>
                          <m:sty m:val="p"/>
                        </m:rPr>
                        <a:rPr lang="en-US" sz="2700" b="0" i="0" smtClean="0">
                          <a:solidFill>
                            <a:schemeClr val="tx1"/>
                          </a:solidFill>
                          <a:latin typeface="Cambria Math" panose="02040503050406030204" pitchFamily="18" charset="0"/>
                          <a:ea typeface="Cambria Math" panose="02040503050406030204" pitchFamily="18" charset="0"/>
                        </a:rPr>
                        <m:t>HI</m:t>
                      </m:r>
                      <m:r>
                        <a:rPr lang="en-US" sz="2700" b="0" i="0" smtClean="0">
                          <a:solidFill>
                            <a:schemeClr val="tx1"/>
                          </a:solidFill>
                          <a:latin typeface="Cambria Math" panose="02040503050406030204" pitchFamily="18" charset="0"/>
                          <a:ea typeface="Cambria Math" panose="02040503050406030204" pitchFamily="18" charset="0"/>
                        </a:rPr>
                        <m:t>+</m:t>
                      </m:r>
                      <m:r>
                        <m:rPr>
                          <m:sty m:val="p"/>
                        </m:rPr>
                        <a:rPr lang="en-US" sz="2700" b="0" i="0" strike="sngStrike" smtClean="0">
                          <a:solidFill>
                            <a:schemeClr val="tx1"/>
                          </a:solidFill>
                          <a:latin typeface="Cambria Math" panose="02040503050406030204" pitchFamily="18" charset="0"/>
                          <a:ea typeface="Cambria Math" panose="02040503050406030204" pitchFamily="18" charset="0"/>
                        </a:rPr>
                        <m:t>HCl</m:t>
                      </m:r>
                      <m:d>
                        <m:dPr>
                          <m:ctrlPr>
                            <a:rPr lang="en-US" sz="2700" b="0" i="1" smtClean="0">
                              <a:solidFill>
                                <a:schemeClr val="tx1"/>
                              </a:solidFill>
                              <a:latin typeface="Cambria Math" panose="02040503050406030204" pitchFamily="18" charset="0"/>
                              <a:ea typeface="Cambria Math" panose="02040503050406030204" pitchFamily="18" charset="0"/>
                            </a:rPr>
                          </m:ctrlPr>
                        </m:dPr>
                        <m:e>
                          <m:r>
                            <m:rPr>
                              <m:sty m:val="p"/>
                            </m:rPr>
                            <a:rPr lang="en-US" sz="2700" b="0" i="0" smtClean="0">
                              <a:solidFill>
                                <a:schemeClr val="tx1"/>
                              </a:solidFill>
                              <a:latin typeface="Cambria Math" panose="02040503050406030204" pitchFamily="18" charset="0"/>
                              <a:ea typeface="Cambria Math" panose="02040503050406030204" pitchFamily="18" charset="0"/>
                            </a:rPr>
                            <m:t>slow</m:t>
                          </m:r>
                        </m:e>
                      </m:d>
                    </m:oMath>
                  </m:oMathPara>
                </a14:m>
                <a:endParaRPr lang="en-US" sz="2700" b="0" dirty="0">
                  <a:solidFill>
                    <a:schemeClr val="tx1"/>
                  </a:solidFill>
                  <a:ea typeface="Cambria Math" panose="02040503050406030204" pitchFamily="18" charset="0"/>
                </a:endParaRPr>
              </a:p>
              <a:p>
                <a:pPr marL="0" indent="0">
                  <a:spcBef>
                    <a:spcPts val="0"/>
                  </a:spcBef>
                  <a:spcAft>
                    <a:spcPts val="1800"/>
                  </a:spcAft>
                  <a:buNone/>
                </a:pPr>
                <a14:m>
                  <m:oMathPara xmlns:m="http://schemas.openxmlformats.org/officeDocument/2006/math">
                    <m:oMathParaPr>
                      <m:jc m:val="centerGroup"/>
                    </m:oMathParaPr>
                    <m:oMath xmlns:m="http://schemas.openxmlformats.org/officeDocument/2006/math">
                      <m:r>
                        <m:rPr>
                          <m:sty m:val="p"/>
                        </m:rPr>
                        <a:rPr lang="en-US" sz="2700" b="0" i="0" smtClean="0">
                          <a:solidFill>
                            <a:schemeClr val="tx1"/>
                          </a:solidFill>
                          <a:latin typeface="Cambria Math" panose="02040503050406030204" pitchFamily="18" charset="0"/>
                        </a:rPr>
                        <m:t>ICl</m:t>
                      </m:r>
                      <m:r>
                        <a:rPr lang="en-US" sz="2700" b="0" i="0" smtClean="0">
                          <a:solidFill>
                            <a:schemeClr val="tx1"/>
                          </a:solidFill>
                          <a:latin typeface="Cambria Math" panose="02040503050406030204" pitchFamily="18" charset="0"/>
                        </a:rPr>
                        <m:t>+</m:t>
                      </m:r>
                      <m:r>
                        <m:rPr>
                          <m:sty m:val="p"/>
                        </m:rPr>
                        <a:rPr lang="en-US" sz="2700" b="0" i="0" strike="sngStrike" smtClean="0">
                          <a:solidFill>
                            <a:schemeClr val="tx1"/>
                          </a:solidFill>
                          <a:latin typeface="Cambria Math" panose="02040503050406030204" pitchFamily="18" charset="0"/>
                        </a:rPr>
                        <m:t>HCl</m:t>
                      </m:r>
                      <m:r>
                        <a:rPr lang="en-US" sz="2700" b="0" i="0" smtClean="0">
                          <a:solidFill>
                            <a:schemeClr val="tx1"/>
                          </a:solidFill>
                          <a:latin typeface="Cambria Math" panose="02040503050406030204" pitchFamily="18" charset="0"/>
                          <a:ea typeface="Cambria Math" panose="02040503050406030204" pitchFamily="18" charset="0"/>
                        </a:rPr>
                        <m:t>→</m:t>
                      </m:r>
                      <m:r>
                        <m:rPr>
                          <m:sty m:val="p"/>
                        </m:rPr>
                        <a:rPr lang="en-US" sz="2700" b="0" i="0" smtClean="0">
                          <a:solidFill>
                            <a:schemeClr val="tx1"/>
                          </a:solidFill>
                          <a:latin typeface="Cambria Math" panose="02040503050406030204" pitchFamily="18" charset="0"/>
                          <a:ea typeface="Cambria Math" panose="02040503050406030204" pitchFamily="18" charset="0"/>
                        </a:rPr>
                        <m:t>HI</m:t>
                      </m:r>
                      <m:r>
                        <a:rPr lang="en-US" sz="2700" b="0" i="0" smtClean="0">
                          <a:solidFill>
                            <a:schemeClr val="tx1"/>
                          </a:solidFill>
                          <a:latin typeface="Cambria Math" panose="02040503050406030204" pitchFamily="18" charset="0"/>
                          <a:ea typeface="Cambria Math" panose="02040503050406030204" pitchFamily="18" charset="0"/>
                        </a:rPr>
                        <m:t>+</m:t>
                      </m:r>
                      <m:sSub>
                        <m:sSubPr>
                          <m:ctrlPr>
                            <a:rPr lang="en-US" sz="2700" b="0" i="1" smtClean="0">
                              <a:solidFill>
                                <a:schemeClr val="tx1"/>
                              </a:solidFill>
                              <a:latin typeface="Cambria Math" panose="02040503050406030204" pitchFamily="18" charset="0"/>
                              <a:ea typeface="Cambria Math" panose="02040503050406030204" pitchFamily="18" charset="0"/>
                            </a:rPr>
                          </m:ctrlPr>
                        </m:sSubPr>
                        <m:e>
                          <m:r>
                            <m:rPr>
                              <m:sty m:val="p"/>
                            </m:rPr>
                            <a:rPr lang="en-US" sz="2700" b="0" i="0" smtClean="0">
                              <a:solidFill>
                                <a:schemeClr val="tx1"/>
                              </a:solidFill>
                              <a:latin typeface="Cambria Math" panose="02040503050406030204" pitchFamily="18" charset="0"/>
                              <a:ea typeface="Cambria Math" panose="02040503050406030204" pitchFamily="18" charset="0"/>
                            </a:rPr>
                            <m:t>Cl</m:t>
                          </m:r>
                        </m:e>
                        <m:sub>
                          <m:r>
                            <a:rPr lang="en-US" sz="2700" b="0" i="0" smtClean="0">
                              <a:solidFill>
                                <a:schemeClr val="tx1"/>
                              </a:solidFill>
                              <a:latin typeface="Cambria Math" panose="02040503050406030204" pitchFamily="18" charset="0"/>
                              <a:ea typeface="Cambria Math" panose="02040503050406030204" pitchFamily="18" charset="0"/>
                            </a:rPr>
                            <m:t>2</m:t>
                          </m:r>
                        </m:sub>
                      </m:sSub>
                    </m:oMath>
                  </m:oMathPara>
                </a14:m>
                <a:endParaRPr lang="en-US" sz="2700" b="0" dirty="0">
                  <a:solidFill>
                    <a:schemeClr val="tx1"/>
                  </a:solidFill>
                  <a:ea typeface="Cambria Math" panose="02040503050406030204" pitchFamily="18" charset="0"/>
                </a:endParaRPr>
              </a:p>
              <a:p>
                <a:pPr marL="401638" indent="-401638">
                  <a:spcBef>
                    <a:spcPts val="0"/>
                  </a:spcBef>
                  <a:buNone/>
                </a:pPr>
                <a14:m>
                  <m:oMathPara xmlns:m="http://schemas.openxmlformats.org/officeDocument/2006/math">
                    <m:oMathParaPr>
                      <m:jc m:val="centerGroup"/>
                    </m:oMathParaPr>
                    <m:oMath xmlns:m="http://schemas.openxmlformats.org/officeDocument/2006/math">
                      <m:r>
                        <m:rPr>
                          <m:sty m:val="p"/>
                        </m:rPr>
                        <a:rPr lang="en-US" sz="2700" b="0" i="0" smtClean="0">
                          <a:solidFill>
                            <a:schemeClr val="tx1"/>
                          </a:solidFill>
                          <a:latin typeface="Cambria Math" panose="02040503050406030204" pitchFamily="18" charset="0"/>
                        </a:rPr>
                        <m:t>Sum</m:t>
                      </m:r>
                      <m:r>
                        <a:rPr lang="en-US" sz="2700" b="0" i="0" smtClean="0">
                          <a:solidFill>
                            <a:schemeClr val="tx1"/>
                          </a:solidFill>
                          <a:latin typeface="Cambria Math" panose="02040503050406030204" pitchFamily="18" charset="0"/>
                        </a:rPr>
                        <m:t>:</m:t>
                      </m:r>
                      <m:sSub>
                        <m:sSubPr>
                          <m:ctrlPr>
                            <a:rPr lang="en-US" sz="2700" b="0" i="1" smtClean="0">
                              <a:solidFill>
                                <a:schemeClr val="tx1"/>
                              </a:solidFill>
                              <a:latin typeface="Cambria Math" panose="02040503050406030204" pitchFamily="18" charset="0"/>
                            </a:rPr>
                          </m:ctrlPr>
                        </m:sSubPr>
                        <m:e>
                          <m:r>
                            <m:rPr>
                              <m:sty m:val="p"/>
                            </m:rPr>
                            <a:rPr lang="en-US" sz="2700" b="0" i="0" smtClean="0">
                              <a:solidFill>
                                <a:schemeClr val="tx1"/>
                              </a:solidFill>
                              <a:latin typeface="Cambria Math" panose="02040503050406030204" pitchFamily="18" charset="0"/>
                            </a:rPr>
                            <m:t>H</m:t>
                          </m:r>
                        </m:e>
                        <m:sub>
                          <m:r>
                            <a:rPr lang="en-US" sz="2700" b="0" i="0" smtClean="0">
                              <a:solidFill>
                                <a:schemeClr val="tx1"/>
                              </a:solidFill>
                              <a:latin typeface="Cambria Math" panose="02040503050406030204" pitchFamily="18" charset="0"/>
                            </a:rPr>
                            <m:t>2</m:t>
                          </m:r>
                        </m:sub>
                      </m:sSub>
                      <m:r>
                        <a:rPr lang="en-US" sz="2700" b="0" i="0" smtClean="0">
                          <a:solidFill>
                            <a:schemeClr val="tx1"/>
                          </a:solidFill>
                          <a:latin typeface="Cambria Math" panose="02040503050406030204" pitchFamily="18" charset="0"/>
                        </a:rPr>
                        <m:t>+2</m:t>
                      </m:r>
                      <m:r>
                        <m:rPr>
                          <m:sty m:val="p"/>
                        </m:rPr>
                        <a:rPr lang="en-US" sz="2700" b="0" i="0" smtClean="0">
                          <a:solidFill>
                            <a:schemeClr val="tx1"/>
                          </a:solidFill>
                          <a:latin typeface="Cambria Math" panose="02040503050406030204" pitchFamily="18" charset="0"/>
                        </a:rPr>
                        <m:t>ICl</m:t>
                      </m:r>
                      <m:r>
                        <a:rPr lang="en-US" sz="2700" b="0" i="0" smtClean="0">
                          <a:solidFill>
                            <a:schemeClr val="tx1"/>
                          </a:solidFill>
                          <a:latin typeface="Cambria Math" panose="02040503050406030204" pitchFamily="18" charset="0"/>
                          <a:ea typeface="Cambria Math" panose="02040503050406030204" pitchFamily="18" charset="0"/>
                        </a:rPr>
                        <m:t>→2</m:t>
                      </m:r>
                      <m:r>
                        <m:rPr>
                          <m:sty m:val="p"/>
                        </m:rPr>
                        <a:rPr lang="en-US" sz="2700" b="0" i="0" smtClean="0">
                          <a:solidFill>
                            <a:schemeClr val="tx1"/>
                          </a:solidFill>
                          <a:latin typeface="Cambria Math" panose="02040503050406030204" pitchFamily="18" charset="0"/>
                          <a:ea typeface="Cambria Math" panose="02040503050406030204" pitchFamily="18" charset="0"/>
                        </a:rPr>
                        <m:t>HI</m:t>
                      </m:r>
                      <m:r>
                        <a:rPr lang="en-US" sz="2700" b="0" i="0" smtClean="0">
                          <a:solidFill>
                            <a:schemeClr val="tx1"/>
                          </a:solidFill>
                          <a:latin typeface="Cambria Math" panose="02040503050406030204" pitchFamily="18" charset="0"/>
                          <a:ea typeface="Cambria Math" panose="02040503050406030204" pitchFamily="18" charset="0"/>
                        </a:rPr>
                        <m:t>+</m:t>
                      </m:r>
                      <m:sSub>
                        <m:sSubPr>
                          <m:ctrlPr>
                            <a:rPr lang="en-US" sz="2700" b="0" i="1" smtClean="0">
                              <a:solidFill>
                                <a:schemeClr val="tx1"/>
                              </a:solidFill>
                              <a:latin typeface="Cambria Math" panose="02040503050406030204" pitchFamily="18" charset="0"/>
                              <a:ea typeface="Cambria Math" panose="02040503050406030204" pitchFamily="18" charset="0"/>
                            </a:rPr>
                          </m:ctrlPr>
                        </m:sSubPr>
                        <m:e>
                          <m:r>
                            <m:rPr>
                              <m:sty m:val="p"/>
                            </m:rPr>
                            <a:rPr lang="en-US" sz="2700" b="0" i="0" smtClean="0">
                              <a:solidFill>
                                <a:schemeClr val="tx1"/>
                              </a:solidFill>
                              <a:latin typeface="Cambria Math" panose="02040503050406030204" pitchFamily="18" charset="0"/>
                              <a:ea typeface="Cambria Math" panose="02040503050406030204" pitchFamily="18" charset="0"/>
                            </a:rPr>
                            <m:t>Cl</m:t>
                          </m:r>
                        </m:e>
                        <m:sub>
                          <m:r>
                            <a:rPr lang="en-US" sz="2700" b="0" i="0" smtClean="0">
                              <a:solidFill>
                                <a:schemeClr val="tx1"/>
                              </a:solidFill>
                              <a:latin typeface="Cambria Math" panose="02040503050406030204" pitchFamily="18" charset="0"/>
                              <a:ea typeface="Cambria Math" panose="02040503050406030204" pitchFamily="18" charset="0"/>
                            </a:rPr>
                            <m:t>2</m:t>
                          </m:r>
                        </m:sub>
                      </m:sSub>
                    </m:oMath>
                  </m:oMathPara>
                </a14:m>
                <a:endParaRPr lang="en-US" sz="27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15"/>
              </p:nvPr>
            </p:nvSpPr>
            <p:spPr>
              <a:xfrm>
                <a:off x="1752600" y="4343400"/>
                <a:ext cx="5029200" cy="1981200"/>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9363106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5883442" cy="468868"/>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(23)</a:t>
            </a:r>
          </a:p>
        </p:txBody>
      </p:sp>
      <p:sp>
        <p:nvSpPr>
          <p:cNvPr id="20" name="Text Placeholder 19"/>
          <p:cNvSpPr>
            <a:spLocks noGrp="1"/>
          </p:cNvSpPr>
          <p:nvPr>
            <p:ph type="body" sz="quarter" idx="4294967295"/>
          </p:nvPr>
        </p:nvSpPr>
        <p:spPr>
          <a:xfrm>
            <a:off x="0" y="1102917"/>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Identifying Plausible Reaction Mechanisms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1752600" y="1560117"/>
                <a:ext cx="6172200" cy="1990725"/>
              </a:xfrm>
              <a:prstGeom prst="rect">
                <a:avLst/>
              </a:prstGeom>
            </p:spPr>
            <p:txBody>
              <a:bodyPr/>
              <a:lstStyle/>
              <a:p>
                <a:pPr marL="0" indent="0">
                  <a:buNone/>
                </a:pPr>
                <a:r>
                  <a:rPr lang="en-US" sz="2800" b="1" i="0" dirty="0">
                    <a:latin typeface="Cambria Math" panose="02040503050406030204" pitchFamily="18" charset="0"/>
                  </a:rPr>
                  <a:t>Mechanism 3</a:t>
                </a:r>
              </a:p>
              <a:p>
                <a:pPr marL="2462213" indent="-1952625">
                  <a:buNone/>
                </a:pPr>
                <a:r>
                  <a:rPr lang="en-US" sz="2800" b="0" i="1" dirty="0"/>
                  <a:t>Step1:</a:t>
                </a:r>
                <a:r>
                  <a:rPr lang="en-US" sz="2800" b="0" dirty="0"/>
                  <a:t>	</a:t>
                </a:r>
                <a14:m>
                  <m:oMath xmlns:m="http://schemas.openxmlformats.org/officeDocument/2006/math">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2</m:t>
                        </m:r>
                      </m:sub>
                    </m:sSub>
                    <m:r>
                      <a:rPr lang="en-US" sz="2800" b="0" i="0" smtClean="0">
                        <a:latin typeface="Cambria Math" panose="02040503050406030204" pitchFamily="18" charset="0"/>
                        <a:ea typeface="Cambria Math" panose="02040503050406030204" pitchFamily="18" charset="0"/>
                      </a:rPr>
                      <m:t>→2</m:t>
                    </m:r>
                    <m:r>
                      <m:rPr>
                        <m:sty m:val="p"/>
                      </m:rPr>
                      <a:rPr lang="en-US" sz="2800" b="0" i="0" smtClean="0">
                        <a:latin typeface="Cambria Math" panose="02040503050406030204" pitchFamily="18" charset="0"/>
                        <a:ea typeface="Cambria Math" panose="02040503050406030204" pitchFamily="18" charset="0"/>
                      </a:rPr>
                      <m:t>H</m:t>
                    </m:r>
                    <m:d>
                      <m:dPr>
                        <m:ctrlPr>
                          <a:rPr lang="en-US" sz="2800" b="0" i="1" smtClean="0">
                            <a:latin typeface="Cambria Math" panose="02040503050406030204" pitchFamily="18" charset="0"/>
                            <a:ea typeface="Cambria Math" panose="02040503050406030204" pitchFamily="18" charset="0"/>
                          </a:rPr>
                        </m:ctrlPr>
                      </m:dPr>
                      <m:e>
                        <m:r>
                          <m:rPr>
                            <m:sty m:val="p"/>
                          </m:rPr>
                          <a:rPr lang="en-US" sz="2800" b="0" i="0" smtClean="0">
                            <a:latin typeface="Cambria Math" panose="02040503050406030204" pitchFamily="18" charset="0"/>
                            <a:ea typeface="Cambria Math" panose="02040503050406030204" pitchFamily="18" charset="0"/>
                          </a:rPr>
                          <m:t>slow</m:t>
                        </m:r>
                      </m:e>
                    </m:d>
                  </m:oMath>
                </a14:m>
                <a:endParaRPr lang="en-US" sz="2800" b="0" dirty="0">
                  <a:ea typeface="Cambria Math" panose="02040503050406030204" pitchFamily="18" charset="0"/>
                </a:endParaRPr>
              </a:p>
              <a:p>
                <a:pPr marL="1027113" indent="-517525">
                  <a:buNone/>
                </a:pPr>
                <a:r>
                  <a:rPr lang="en-US" sz="2800" b="0" i="1" dirty="0"/>
                  <a:t>Step 2:</a:t>
                </a:r>
                <a:r>
                  <a:rPr lang="en-US" sz="2800" b="0" dirty="0"/>
                  <a:t>	</a:t>
                </a:r>
                <a14:m>
                  <m:oMath xmlns:m="http://schemas.openxmlformats.org/officeDocument/2006/math">
                    <m:r>
                      <m:rPr>
                        <m:sty m:val="p"/>
                      </m:rPr>
                      <a:rPr lang="en-US" sz="2800" b="0" i="0" smtClean="0">
                        <a:latin typeface="Cambria Math" panose="02040503050406030204" pitchFamily="18" charset="0"/>
                      </a:rPr>
                      <m:t>ICl</m:t>
                    </m:r>
                    <m:r>
                      <a:rPr lang="en-US" sz="2800" b="0" i="0" smtClean="0">
                        <a:latin typeface="Cambria Math" panose="02040503050406030204" pitchFamily="18" charset="0"/>
                      </a:rPr>
                      <m:t>+</m:t>
                    </m:r>
                    <m:r>
                      <m:rPr>
                        <m:sty m:val="p"/>
                      </m:rPr>
                      <a:rPr lang="en-US" sz="2800" b="0" i="0" smtClean="0">
                        <a:latin typeface="Cambria Math" panose="02040503050406030204" pitchFamily="18" charset="0"/>
                      </a:rPr>
                      <m:t>H</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HCl</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I</m:t>
                    </m:r>
                  </m:oMath>
                </a14:m>
                <a:endParaRPr lang="en-US" sz="2800" b="0" dirty="0">
                  <a:ea typeface="Cambria Math" panose="02040503050406030204" pitchFamily="18" charset="0"/>
                </a:endParaRPr>
              </a:p>
              <a:p>
                <a:pPr marL="1027113" indent="-517525">
                  <a:buNone/>
                  <a:tabLst>
                    <a:tab pos="2181225" algn="l"/>
                  </a:tabLst>
                </a:pPr>
                <a:r>
                  <a:rPr lang="en-US" sz="2800" b="0" i="1" dirty="0"/>
                  <a:t>Step 3:</a:t>
                </a:r>
                <a:r>
                  <a:rPr lang="en-US" sz="2800" b="0" dirty="0"/>
                  <a:t>	</a:t>
                </a:r>
                <a14:m>
                  <m:oMath xmlns:m="http://schemas.openxmlformats.org/officeDocument/2006/math">
                    <m:r>
                      <m:rPr>
                        <m:sty m:val="p"/>
                      </m:rPr>
                      <a:rPr lang="en-US" sz="2800" b="0" i="0" smtClean="0">
                        <a:latin typeface="Cambria Math" panose="02040503050406030204" pitchFamily="18" charset="0"/>
                      </a:rPr>
                      <m:t>H</m:t>
                    </m:r>
                    <m:r>
                      <a:rPr lang="en-US" sz="2800" b="0" i="0" smtClean="0">
                        <a:latin typeface="Cambria Math" panose="02040503050406030204" pitchFamily="18" charset="0"/>
                      </a:rPr>
                      <m:t>+</m:t>
                    </m:r>
                    <m:r>
                      <m:rPr>
                        <m:sty m:val="p"/>
                      </m:rPr>
                      <a:rPr lang="en-US" sz="2800" b="0" i="0" smtClean="0">
                        <a:latin typeface="Cambria Math" panose="02040503050406030204" pitchFamily="18" charset="0"/>
                      </a:rPr>
                      <m:t>I</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HI</m:t>
                    </m:r>
                  </m:oMath>
                </a14:m>
                <a:endParaRPr lang="en-US" sz="28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1752600" y="1560117"/>
                <a:ext cx="6172200" cy="1990725"/>
              </a:xfrm>
              <a:prstGeom prst="rect">
                <a:avLst/>
              </a:prstGeom>
              <a:blipFill>
                <a:blip r:embed="rId2"/>
                <a:stretch>
                  <a:fillRect l="-2075" t="-3374" b="-1227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0" y="3547170"/>
                <a:ext cx="9144000" cy="990600"/>
              </a:xfrm>
              <a:prstGeom prst="rect">
                <a:avLst/>
              </a:prstGeom>
            </p:spPr>
            <p:txBody>
              <a:bodyPr/>
              <a:lstStyle/>
              <a:p>
                <a:pPr marL="0" indent="0">
                  <a:spcBef>
                    <a:spcPts val="0"/>
                  </a:spcBef>
                  <a:buNone/>
                </a:pPr>
                <a:r>
                  <a:rPr lang="en-US" sz="2800" dirty="0"/>
                  <a:t>The rate law for the rate-determining step in mechanism 3 </a:t>
                </a:r>
                <a14:m>
                  <m:oMath xmlns:m="http://schemas.openxmlformats.org/officeDocument/2006/math">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rate</m:t>
                    </m:r>
                    <m:r>
                      <a:rPr lang="en-US" sz="2800" i="0" dirty="0" smtClean="0">
                        <a:latin typeface="Cambria Math" panose="02040503050406030204" pitchFamily="18" charset="0"/>
                      </a:rPr>
                      <m:t>=</m:t>
                    </m:r>
                    <m:r>
                      <a:rPr lang="en-US" sz="2800" i="1" dirty="0" smtClean="0">
                        <a:latin typeface="Cambria Math" panose="02040503050406030204" pitchFamily="18" charset="0"/>
                      </a:rPr>
                      <m:t>𝑘</m:t>
                    </m:r>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H</m:t>
                    </m:r>
                    <m:r>
                      <a:rPr lang="en-US" sz="2800" i="0" baseline="-25000" dirty="0">
                        <a:latin typeface="Cambria Math" panose="02040503050406030204" pitchFamily="18" charset="0"/>
                      </a:rPr>
                      <m:t>2</m:t>
                    </m:r>
                    <m:r>
                      <a:rPr lang="en-US" sz="2800" i="0" dirty="0">
                        <a:latin typeface="Cambria Math" panose="02040503050406030204" pitchFamily="18" charset="0"/>
                      </a:rPr>
                      <m:t>])</m:t>
                    </m:r>
                  </m:oMath>
                </a14:m>
                <a:r>
                  <a:rPr lang="en-US" sz="2800" dirty="0"/>
                  <a:t> is not correct.</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0" y="3547170"/>
                <a:ext cx="9144000" cy="990600"/>
              </a:xfrm>
              <a:prstGeom prst="rect">
                <a:avLst/>
              </a:prstGeom>
              <a:blipFill>
                <a:blip r:embed="rId3"/>
                <a:stretch>
                  <a:fillRect l="-1333" t="-6173" b="-13580"/>
                </a:stretch>
              </a:blipFill>
            </p:spPr>
            <p:txBody>
              <a:bodyPr/>
              <a:lstStyle/>
              <a:p>
                <a:r>
                  <a:rPr lang="en-US">
                    <a:noFill/>
                  </a:rPr>
                  <a:t> </a:t>
                </a:r>
              </a:p>
            </p:txBody>
          </p:sp>
        </mc:Fallback>
      </mc:AlternateContent>
    </p:spTree>
    <p:extLst>
      <p:ext uri="{BB962C8B-B14F-4D97-AF65-F5344CB8AC3E}">
        <p14:creationId xmlns:p14="http://schemas.microsoft.com/office/powerpoint/2010/main" val="53092978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086600" cy="53339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(24)</a:t>
            </a:r>
          </a:p>
        </p:txBody>
      </p:sp>
      <p:sp>
        <p:nvSpPr>
          <p:cNvPr id="20" name="Text Placeholder 19"/>
          <p:cNvSpPr>
            <a:spLocks noGrp="1"/>
          </p:cNvSpPr>
          <p:nvPr>
            <p:ph type="body" sz="quarter" idx="10"/>
          </p:nvPr>
        </p:nvSpPr>
        <p:spPr>
          <a:xfrm>
            <a:off x="0" y="911989"/>
            <a:ext cx="6858000" cy="688211"/>
          </a:xfrm>
          <a:prstGeom prst="rect">
            <a:avLst/>
          </a:prstGeom>
        </p:spPr>
        <p:txBody>
          <a:bodyPr/>
          <a:lstStyle/>
          <a:p>
            <a:pPr marL="0" indent="0" algn="l">
              <a:buNone/>
            </a:pPr>
            <a:r>
              <a:rPr lang="en-US" sz="2800" b="0" dirty="0">
                <a:solidFill>
                  <a:srgbClr val="4F74A7"/>
                </a:solidFill>
                <a:latin typeface="Calibri" panose="020F0502020204030204" pitchFamily="34" charset="0"/>
              </a:rPr>
              <a:t>Identifying Plausible Reaction Mechanisms</a:t>
            </a:r>
          </a:p>
        </p:txBody>
      </p:sp>
      <p:sp>
        <p:nvSpPr>
          <p:cNvPr id="21" name="Text Placeholder 20"/>
          <p:cNvSpPr>
            <a:spLocks noGrp="1"/>
          </p:cNvSpPr>
          <p:nvPr>
            <p:ph type="body" sz="quarter" idx="11"/>
          </p:nvPr>
        </p:nvSpPr>
        <p:spPr>
          <a:xfrm>
            <a:off x="0" y="1524000"/>
            <a:ext cx="8417560" cy="1030305"/>
          </a:xfrm>
          <a:prstGeom prst="rect">
            <a:avLst/>
          </a:prstGeom>
        </p:spPr>
        <p:txBody>
          <a:bodyPr/>
          <a:lstStyle/>
          <a:p>
            <a:pPr marL="0" indent="0">
              <a:spcBef>
                <a:spcPts val="0"/>
              </a:spcBef>
              <a:buNone/>
            </a:pPr>
            <a:r>
              <a:rPr lang="en-US" sz="2800" dirty="0">
                <a:solidFill>
                  <a:prstClr val="black"/>
                </a:solidFill>
              </a:rPr>
              <a:t>Furthermore, the steps do not sum to the correct overall reaction:</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12"/>
              </p:nvPr>
            </p:nvSpPr>
            <p:spPr>
              <a:xfrm>
                <a:off x="1495425" y="2856695"/>
                <a:ext cx="4552950" cy="2287607"/>
              </a:xfrm>
              <a:prstGeom prst="rect">
                <a:avLst/>
              </a:prstGeom>
            </p:spPr>
            <p:txBody>
              <a:bodyPr/>
              <a:lstStyle/>
              <a:p>
                <a:pPr marL="2052638" indent="-2052638" algn="ctr">
                  <a:spcBef>
                    <a:spcPts val="0"/>
                  </a:spcBef>
                  <a:spcAft>
                    <a:spcPts val="1200"/>
                  </a:spcAft>
                  <a:buNone/>
                </a:pPr>
                <a:r>
                  <a:rPr lang="en-US" sz="2800" dirty="0"/>
                  <a:t> </a:t>
                </a:r>
                <a14:m>
                  <m:oMath xmlns:m="http://schemas.openxmlformats.org/officeDocument/2006/math">
                    <m:sSub>
                      <m:sSubPr>
                        <m:ctrlPr>
                          <a:rPr lang="en-US" sz="280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2</m:t>
                        </m:r>
                      </m:sub>
                    </m:sSub>
                    <m:r>
                      <a:rPr lang="en-US" sz="2800" i="0" smtClean="0">
                        <a:latin typeface="Cambria Math" panose="02040503050406030204" pitchFamily="18" charset="0"/>
                        <a:ea typeface="Cambria Math" panose="02040503050406030204" pitchFamily="18" charset="0"/>
                      </a:rPr>
                      <m:t>→</m:t>
                    </m:r>
                    <m:r>
                      <a:rPr lang="en-US" sz="2800" b="0" i="0" strike="sngStrike" smtClean="0">
                        <a:latin typeface="Cambria Math" panose="02040503050406030204" pitchFamily="18" charset="0"/>
                        <a:ea typeface="Cambria Math" panose="02040503050406030204" pitchFamily="18" charset="0"/>
                      </a:rPr>
                      <m:t>2</m:t>
                    </m:r>
                    <m:r>
                      <m:rPr>
                        <m:sty m:val="p"/>
                      </m:rPr>
                      <a:rPr lang="en-US" sz="2800" b="0" i="0" strike="sngStrike" smtClean="0">
                        <a:latin typeface="Cambria Math" panose="02040503050406030204" pitchFamily="18" charset="0"/>
                        <a:ea typeface="Cambria Math" panose="02040503050406030204" pitchFamily="18" charset="0"/>
                      </a:rPr>
                      <m:t>H</m:t>
                    </m:r>
                    <m:d>
                      <m:dPr>
                        <m:ctrlPr>
                          <a:rPr lang="en-US" sz="2800" b="0" i="1" smtClean="0">
                            <a:latin typeface="Cambria Math" panose="02040503050406030204" pitchFamily="18" charset="0"/>
                            <a:ea typeface="Cambria Math" panose="02040503050406030204" pitchFamily="18" charset="0"/>
                          </a:rPr>
                        </m:ctrlPr>
                      </m:dPr>
                      <m:e>
                        <m:r>
                          <m:rPr>
                            <m:sty m:val="p"/>
                          </m:rPr>
                          <a:rPr lang="en-US" sz="2800" b="0" i="0" smtClean="0">
                            <a:latin typeface="Cambria Math" panose="02040503050406030204" pitchFamily="18" charset="0"/>
                            <a:ea typeface="Cambria Math" panose="02040503050406030204" pitchFamily="18" charset="0"/>
                          </a:rPr>
                          <m:t>slow</m:t>
                        </m:r>
                      </m:e>
                    </m:d>
                  </m:oMath>
                </a14:m>
                <a:endParaRPr lang="en-US" sz="2800" b="0" dirty="0">
                  <a:ea typeface="Cambria Math" panose="02040503050406030204" pitchFamily="18" charset="0"/>
                </a:endParaRPr>
              </a:p>
              <a:p>
                <a:pPr marL="0" indent="0" algn="ctr">
                  <a:spcBef>
                    <a:spcPts val="0"/>
                  </a:spcBef>
                  <a:spcAft>
                    <a:spcPts val="1200"/>
                  </a:spcAft>
                  <a:buNone/>
                </a:pPr>
                <a14:m>
                  <m:oMathPara xmlns:m="http://schemas.openxmlformats.org/officeDocument/2006/math">
                    <m:oMathParaPr>
                      <m:jc m:val="center"/>
                    </m:oMathParaPr>
                    <m:oMath xmlns:m="http://schemas.openxmlformats.org/officeDocument/2006/math">
                      <m:r>
                        <m:rPr>
                          <m:sty m:val="p"/>
                        </m:rPr>
                        <a:rPr lang="en-US" sz="2800" b="0" i="0" smtClean="0">
                          <a:latin typeface="Cambria Math" panose="02040503050406030204" pitchFamily="18" charset="0"/>
                        </a:rPr>
                        <m:t>ICl</m:t>
                      </m:r>
                      <m:r>
                        <a:rPr lang="en-US" sz="2800" b="0" i="0" smtClean="0">
                          <a:latin typeface="Cambria Math" panose="02040503050406030204" pitchFamily="18" charset="0"/>
                        </a:rPr>
                        <m:t>+</m:t>
                      </m:r>
                      <m:r>
                        <m:rPr>
                          <m:sty m:val="p"/>
                        </m:rPr>
                        <a:rPr lang="en-US" sz="2800" b="0" i="0" strike="sngStrike" smtClean="0">
                          <a:latin typeface="Cambria Math" panose="02040503050406030204" pitchFamily="18" charset="0"/>
                        </a:rPr>
                        <m:t>H</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HCl</m:t>
                      </m:r>
                      <m:r>
                        <a:rPr lang="en-US" sz="2800" b="0" i="0" smtClean="0">
                          <a:latin typeface="Cambria Math" panose="02040503050406030204" pitchFamily="18" charset="0"/>
                          <a:ea typeface="Cambria Math" panose="02040503050406030204" pitchFamily="18" charset="0"/>
                        </a:rPr>
                        <m:t>+</m:t>
                      </m:r>
                      <m:r>
                        <m:rPr>
                          <m:sty m:val="p"/>
                        </m:rPr>
                        <a:rPr lang="en-US" sz="2800" b="0" i="0" strike="sngStrike" smtClean="0">
                          <a:latin typeface="Cambria Math" panose="02040503050406030204" pitchFamily="18" charset="0"/>
                          <a:ea typeface="Cambria Math" panose="02040503050406030204" pitchFamily="18" charset="0"/>
                        </a:rPr>
                        <m:t>I</m:t>
                      </m:r>
                    </m:oMath>
                  </m:oMathPara>
                </a14:m>
                <a:endParaRPr lang="en-US" sz="2800" b="0" strike="sngStrike" dirty="0">
                  <a:ea typeface="Cambria Math" panose="02040503050406030204" pitchFamily="18" charset="0"/>
                </a:endParaRPr>
              </a:p>
              <a:p>
                <a:pPr marL="0" indent="0" algn="ctr">
                  <a:spcBef>
                    <a:spcPts val="0"/>
                  </a:spcBef>
                  <a:spcAft>
                    <a:spcPts val="1200"/>
                  </a:spcAft>
                  <a:buNone/>
                </a:pPr>
                <a14:m>
                  <m:oMathPara xmlns:m="http://schemas.openxmlformats.org/officeDocument/2006/math">
                    <m:oMathParaPr>
                      <m:jc m:val="center"/>
                    </m:oMathParaPr>
                    <m:oMath xmlns:m="http://schemas.openxmlformats.org/officeDocument/2006/math">
                      <m:r>
                        <m:rPr>
                          <m:sty m:val="p"/>
                        </m:rPr>
                        <a:rPr lang="en-US" sz="2800" b="0" i="0" strike="sngStrike" smtClean="0">
                          <a:latin typeface="Cambria Math" panose="02040503050406030204" pitchFamily="18" charset="0"/>
                        </a:rPr>
                        <m:t>H</m:t>
                      </m:r>
                      <m:r>
                        <a:rPr lang="en-US" sz="2800" b="0" i="0" smtClean="0">
                          <a:latin typeface="Cambria Math" panose="02040503050406030204" pitchFamily="18" charset="0"/>
                        </a:rPr>
                        <m:t>+</m:t>
                      </m:r>
                      <m:r>
                        <m:rPr>
                          <m:sty m:val="p"/>
                        </m:rPr>
                        <a:rPr lang="en-US" sz="2800" b="0" i="0" strike="sngStrike" smtClean="0">
                          <a:latin typeface="Cambria Math" panose="02040503050406030204" pitchFamily="18" charset="0"/>
                        </a:rPr>
                        <m:t>I</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HI</m:t>
                      </m:r>
                    </m:oMath>
                  </m:oMathPara>
                </a14:m>
                <a:endParaRPr lang="en-US" sz="2800" b="0" dirty="0">
                  <a:ea typeface="Cambria Math" panose="02040503050406030204" pitchFamily="18" charset="0"/>
                </a:endParaRPr>
              </a:p>
              <a:p>
                <a:pPr marL="0" indent="0">
                  <a:spcBef>
                    <a:spcPts val="0"/>
                  </a:spcBef>
                  <a:buNone/>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Sum</m:t>
                      </m:r>
                      <m:r>
                        <a:rPr lang="en-US" sz="2800" b="0" i="0" smtClean="0">
                          <a:latin typeface="Cambria Math" panose="02040503050406030204" pitchFamily="18" charset="0"/>
                        </a:rPr>
                        <m:t>:</m:t>
                      </m: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2</m:t>
                          </m:r>
                        </m:sub>
                      </m:sSub>
                      <m:r>
                        <a:rPr lang="en-US" sz="2800" b="0" i="0" smtClean="0">
                          <a:latin typeface="Cambria Math" panose="02040503050406030204" pitchFamily="18" charset="0"/>
                        </a:rPr>
                        <m:t>+</m:t>
                      </m:r>
                      <m:r>
                        <m:rPr>
                          <m:sty m:val="p"/>
                        </m:rPr>
                        <a:rPr lang="en-US" sz="2800" b="0" i="0" smtClean="0">
                          <a:latin typeface="Cambria Math" panose="02040503050406030204" pitchFamily="18" charset="0"/>
                        </a:rPr>
                        <m:t>ICl</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HCl</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HI</m:t>
                      </m:r>
                    </m:oMath>
                  </m:oMathPara>
                </a14:m>
                <a:endParaRPr lang="en-US" sz="28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12"/>
              </p:nvPr>
            </p:nvSpPr>
            <p:spPr>
              <a:xfrm>
                <a:off x="1495425" y="2856695"/>
                <a:ext cx="4552950" cy="2287607"/>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48094284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1"/>
            <a:ext cx="7239000" cy="53339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(25)</a:t>
            </a:r>
          </a:p>
        </p:txBody>
      </p:sp>
      <p:sp>
        <p:nvSpPr>
          <p:cNvPr id="20" name="Text Placeholder 19"/>
          <p:cNvSpPr>
            <a:spLocks noGrp="1"/>
          </p:cNvSpPr>
          <p:nvPr>
            <p:ph type="body" sz="quarter" idx="10"/>
          </p:nvPr>
        </p:nvSpPr>
        <p:spPr>
          <a:xfrm>
            <a:off x="0" y="996949"/>
            <a:ext cx="6934200" cy="723899"/>
          </a:xfrm>
          <a:prstGeom prst="rect">
            <a:avLst/>
          </a:prstGeom>
        </p:spPr>
        <p:txBody>
          <a:bodyPr/>
          <a:lstStyle/>
          <a:p>
            <a:pPr marL="0" indent="0" algn="l">
              <a:buNone/>
            </a:pPr>
            <a:r>
              <a:rPr lang="en-US" sz="2800" b="0" dirty="0">
                <a:solidFill>
                  <a:srgbClr val="4F74A7"/>
                </a:solidFill>
                <a:latin typeface="Calibri" panose="020F0502020204030204" pitchFamily="34" charset="0"/>
              </a:rPr>
              <a:t>Identifying Plausible Reaction Mechanisms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11"/>
              </p:nvPr>
            </p:nvSpPr>
            <p:spPr>
              <a:xfrm>
                <a:off x="1184096" y="1600200"/>
                <a:ext cx="6435904" cy="1349376"/>
              </a:xfrm>
              <a:prstGeom prst="rect">
                <a:avLst/>
              </a:prstGeom>
            </p:spPr>
            <p:txBody>
              <a:bodyPr/>
              <a:lstStyle/>
              <a:p>
                <a:pPr marL="0" indent="0">
                  <a:buNone/>
                </a:pPr>
                <a:r>
                  <a:rPr lang="en-US" sz="2800" b="1" dirty="0"/>
                  <a:t>Mechanism 4</a:t>
                </a:r>
              </a:p>
              <a:p>
                <a:pPr marL="512763" indent="58738">
                  <a:buNone/>
                  <a:tabLst>
                    <a:tab pos="400050" algn="l"/>
                  </a:tabLst>
                </a:pPr>
                <a:r>
                  <a:rPr lang="en-US" sz="2700" b="0" i="1" dirty="0">
                    <a:latin typeface="+mj-lt"/>
                  </a:rPr>
                  <a:t>Step 1:	</a:t>
                </a:r>
                <a14:m>
                  <m:oMath xmlns:m="http://schemas.openxmlformats.org/officeDocument/2006/math">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m:t>
                    </m:r>
                    <m:r>
                      <m:rPr>
                        <m:sty m:val="p"/>
                      </m:rPr>
                      <a:rPr lang="en-US" sz="2700" b="0" i="0" smtClean="0">
                        <a:latin typeface="Cambria Math" panose="02040503050406030204" pitchFamily="18" charset="0"/>
                      </a:rPr>
                      <m:t>ICl</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HCl</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HI</m:t>
                    </m:r>
                    <m:r>
                      <a:rPr lang="en-US" sz="2700" b="0" i="1" smtClean="0">
                        <a:latin typeface="Cambria Math" panose="02040503050406030204" pitchFamily="18" charset="0"/>
                        <a:ea typeface="Cambria Math" panose="02040503050406030204" pitchFamily="18" charset="0"/>
                      </a:rPr>
                      <m:t> </m:t>
                    </m:r>
                    <m:d>
                      <m:dPr>
                        <m:ctrlPr>
                          <a:rPr lang="en-US" sz="2700" b="0" i="1" smtClean="0">
                            <a:latin typeface="Cambria Math" panose="02040503050406030204" pitchFamily="18" charset="0"/>
                            <a:ea typeface="Cambria Math" panose="02040503050406030204" pitchFamily="18" charset="0"/>
                          </a:rPr>
                        </m:ctrlPr>
                      </m:dPr>
                      <m:e>
                        <m:r>
                          <m:rPr>
                            <m:sty m:val="p"/>
                          </m:rPr>
                          <a:rPr lang="en-US" sz="2700" b="0" i="0" smtClean="0">
                            <a:latin typeface="Cambria Math" panose="02040503050406030204" pitchFamily="18" charset="0"/>
                            <a:ea typeface="Cambria Math" panose="02040503050406030204" pitchFamily="18" charset="0"/>
                          </a:rPr>
                          <m:t>slow</m:t>
                        </m:r>
                      </m:e>
                    </m:d>
                  </m:oMath>
                </a14:m>
                <a:endParaRPr lang="en-US" sz="2700" b="0" dirty="0">
                  <a:ea typeface="Cambria Math" panose="02040503050406030204" pitchFamily="18" charset="0"/>
                </a:endParaRPr>
              </a:p>
              <a:p>
                <a:pPr marL="512763" indent="58738">
                  <a:buNone/>
                </a:pPr>
                <a:r>
                  <a:rPr lang="en-US" sz="2700" b="0" i="1" dirty="0">
                    <a:latin typeface="+mj-lt"/>
                  </a:rPr>
                  <a:t>Step 2:	</a:t>
                </a:r>
                <a14:m>
                  <m:oMath xmlns:m="http://schemas.openxmlformats.org/officeDocument/2006/math">
                    <m:r>
                      <m:rPr>
                        <m:sty m:val="p"/>
                      </m:rPr>
                      <a:rPr lang="en-US" sz="2700" b="0" i="0" smtClean="0">
                        <a:latin typeface="Cambria Math" panose="02040503050406030204" pitchFamily="18" charset="0"/>
                      </a:rPr>
                      <m:t>HI</m:t>
                    </m:r>
                    <m:r>
                      <a:rPr lang="en-US" sz="2700" b="0" i="0" smtClean="0">
                        <a:latin typeface="Cambria Math" panose="02040503050406030204" pitchFamily="18" charset="0"/>
                      </a:rPr>
                      <m:t>+</m:t>
                    </m:r>
                    <m:r>
                      <m:rPr>
                        <m:sty m:val="p"/>
                      </m:rPr>
                      <a:rPr lang="en-US" sz="2700" b="0" i="0" smtClean="0">
                        <a:latin typeface="Cambria Math" panose="02040503050406030204" pitchFamily="18" charset="0"/>
                      </a:rPr>
                      <m:t>ICl</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HCl</m:t>
                    </m:r>
                    <m:r>
                      <a:rPr lang="en-US" sz="2700" b="0" i="0" smtClean="0">
                        <a:latin typeface="Cambria Math" panose="02040503050406030204" pitchFamily="18" charset="0"/>
                        <a:ea typeface="Cambria Math" panose="02040503050406030204" pitchFamily="18" charset="0"/>
                      </a:rPr>
                      <m:t>+</m:t>
                    </m:r>
                    <m:sSub>
                      <m:sSubPr>
                        <m:ctrlPr>
                          <a:rPr lang="en-US" sz="2700" b="0" i="1" smtClean="0">
                            <a:latin typeface="Cambria Math" panose="02040503050406030204" pitchFamily="18" charset="0"/>
                            <a:ea typeface="Cambria Math" panose="02040503050406030204" pitchFamily="18" charset="0"/>
                          </a:rPr>
                        </m:ctrlPr>
                      </m:sSubPr>
                      <m:e>
                        <m:r>
                          <m:rPr>
                            <m:sty m:val="p"/>
                          </m:rPr>
                          <a:rPr lang="en-US" sz="2700" b="0" i="0" smtClean="0">
                            <a:latin typeface="Cambria Math" panose="02040503050406030204" pitchFamily="18" charset="0"/>
                            <a:ea typeface="Cambria Math" panose="02040503050406030204" pitchFamily="18" charset="0"/>
                          </a:rPr>
                          <m:t>I</m:t>
                        </m:r>
                      </m:e>
                      <m:sub>
                        <m:r>
                          <a:rPr lang="en-US" sz="2700" b="0" i="0" smtClean="0">
                            <a:latin typeface="Cambria Math" panose="02040503050406030204" pitchFamily="18" charset="0"/>
                            <a:ea typeface="Cambria Math" panose="02040503050406030204" pitchFamily="18" charset="0"/>
                          </a:rPr>
                          <m:t>2</m:t>
                        </m:r>
                      </m:sub>
                    </m:sSub>
                  </m:oMath>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11"/>
              </p:nvPr>
            </p:nvSpPr>
            <p:spPr>
              <a:xfrm>
                <a:off x="1184096" y="1600200"/>
                <a:ext cx="6435904" cy="1349376"/>
              </a:xfrm>
              <a:prstGeom prst="rect">
                <a:avLst/>
              </a:prstGeom>
              <a:blipFill>
                <a:blip r:embed="rId2"/>
                <a:stretch>
                  <a:fillRect l="-1894" t="-10407" b="-17647"/>
                </a:stretch>
              </a:blipFill>
            </p:spPr>
            <p:txBody>
              <a:bodyPr/>
              <a:lstStyle/>
              <a:p>
                <a:r>
                  <a:rPr lang="en-US">
                    <a:noFill/>
                  </a:rPr>
                  <a:t> </a:t>
                </a:r>
              </a:p>
            </p:txBody>
          </p:sp>
        </mc:Fallback>
      </mc:AlternateContent>
      <p:sp>
        <p:nvSpPr>
          <p:cNvPr id="22" name="Text Placeholder 21"/>
          <p:cNvSpPr>
            <a:spLocks noGrp="1"/>
          </p:cNvSpPr>
          <p:nvPr>
            <p:ph type="body" sz="quarter" idx="12"/>
          </p:nvPr>
        </p:nvSpPr>
        <p:spPr>
          <a:xfrm>
            <a:off x="0" y="3179565"/>
            <a:ext cx="8877300" cy="1371600"/>
          </a:xfrm>
          <a:prstGeom prst="rect">
            <a:avLst/>
          </a:prstGeom>
        </p:spPr>
        <p:txBody>
          <a:bodyPr/>
          <a:lstStyle/>
          <a:p>
            <a:pPr marL="0" indent="0">
              <a:spcBef>
                <a:spcPts val="0"/>
              </a:spcBef>
              <a:buNone/>
            </a:pPr>
            <a:r>
              <a:rPr lang="en-US" sz="2800" dirty="0"/>
              <a:t>The rate-determining step in mechanism 4 has the correct rate law: rate = </a:t>
            </a:r>
            <a:r>
              <a:rPr lang="en-US" sz="2800" i="1" dirty="0"/>
              <a:t>k</a:t>
            </a:r>
            <a:r>
              <a:rPr lang="en-US" sz="2800" dirty="0"/>
              <a:t>[H</a:t>
            </a:r>
            <a:r>
              <a:rPr lang="en-US" sz="2800" baseline="-25000" dirty="0"/>
              <a:t>2</a:t>
            </a:r>
            <a:r>
              <a:rPr lang="en-US" sz="2800" dirty="0"/>
              <a:t>][ICl]. Furthermore, the steps in mechanism 4 sum to the correct overall reaction:</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15"/>
              </p:nvPr>
            </p:nvSpPr>
            <p:spPr>
              <a:xfrm>
                <a:off x="1828800" y="4800600"/>
                <a:ext cx="5410200" cy="1524000"/>
              </a:xfrm>
              <a:prstGeom prst="rect">
                <a:avLst/>
              </a:prstGeom>
            </p:spPr>
            <p:txBody>
              <a:bodyPr/>
              <a:lstStyle/>
              <a:p>
                <a:pPr marL="0" indent="0">
                  <a:spcBef>
                    <a:spcPts val="0"/>
                  </a:spcBef>
                  <a:buNone/>
                </a:pPr>
                <a14:m>
                  <m:oMathPara xmlns:m="http://schemas.openxmlformats.org/officeDocument/2006/math">
                    <m:oMathParaPr>
                      <m:jc m:val="centerGroup"/>
                    </m:oMathParaPr>
                    <m:oMath xmlns:m="http://schemas.openxmlformats.org/officeDocument/2006/math">
                      <m:sSub>
                        <m:sSubPr>
                          <m:ctrlPr>
                            <a:rPr lang="en-US" sz="3000" i="1" smtClean="0">
                              <a:solidFill>
                                <a:schemeClr val="tx1"/>
                              </a:solidFill>
                              <a:latin typeface="Cambria Math" panose="02040503050406030204" pitchFamily="18" charset="0"/>
                            </a:rPr>
                          </m:ctrlPr>
                        </m:sSubPr>
                        <m:e>
                          <m:r>
                            <m:rPr>
                              <m:sty m:val="p"/>
                            </m:rPr>
                            <a:rPr lang="en-US" sz="3000" b="0" i="0" smtClean="0">
                              <a:solidFill>
                                <a:schemeClr val="tx1"/>
                              </a:solidFill>
                              <a:latin typeface="Cambria Math" panose="02040503050406030204" pitchFamily="18" charset="0"/>
                            </a:rPr>
                            <m:t>H</m:t>
                          </m:r>
                        </m:e>
                        <m:sub>
                          <m:r>
                            <a:rPr lang="en-US" sz="3000" b="0" i="0" smtClean="0">
                              <a:solidFill>
                                <a:schemeClr val="tx1"/>
                              </a:solidFill>
                              <a:latin typeface="Cambria Math" panose="02040503050406030204" pitchFamily="18" charset="0"/>
                            </a:rPr>
                            <m:t>2</m:t>
                          </m:r>
                        </m:sub>
                      </m:sSub>
                      <m:r>
                        <a:rPr lang="en-US" sz="3000" b="0" i="0" smtClean="0">
                          <a:solidFill>
                            <a:schemeClr val="tx1"/>
                          </a:solidFill>
                          <a:latin typeface="Cambria Math" panose="02040503050406030204" pitchFamily="18" charset="0"/>
                        </a:rPr>
                        <m:t>+</m:t>
                      </m:r>
                      <m:r>
                        <m:rPr>
                          <m:sty m:val="p"/>
                        </m:rPr>
                        <a:rPr lang="en-US" sz="3000" b="0" i="0" smtClean="0">
                          <a:solidFill>
                            <a:schemeClr val="tx1"/>
                          </a:solidFill>
                          <a:latin typeface="Cambria Math" panose="02040503050406030204" pitchFamily="18" charset="0"/>
                        </a:rPr>
                        <m:t>ICl</m:t>
                      </m:r>
                      <m:r>
                        <a:rPr lang="en-US" sz="3000" b="0" i="0" smtClean="0">
                          <a:solidFill>
                            <a:schemeClr val="tx1"/>
                          </a:solidFill>
                          <a:latin typeface="Cambria Math" panose="02040503050406030204" pitchFamily="18" charset="0"/>
                          <a:ea typeface="Cambria Math" panose="02040503050406030204" pitchFamily="18" charset="0"/>
                        </a:rPr>
                        <m:t>→</m:t>
                      </m:r>
                      <m:r>
                        <m:rPr>
                          <m:sty m:val="p"/>
                        </m:rPr>
                        <a:rPr lang="en-US" sz="3000" b="0" i="0" smtClean="0">
                          <a:solidFill>
                            <a:schemeClr val="tx1"/>
                          </a:solidFill>
                          <a:latin typeface="Cambria Math" panose="02040503050406030204" pitchFamily="18" charset="0"/>
                          <a:ea typeface="Cambria Math" panose="02040503050406030204" pitchFamily="18" charset="0"/>
                        </a:rPr>
                        <m:t>HCl</m:t>
                      </m:r>
                      <m:r>
                        <a:rPr lang="en-US" sz="3000" b="0" i="0" smtClean="0">
                          <a:solidFill>
                            <a:schemeClr val="tx1"/>
                          </a:solidFill>
                          <a:latin typeface="Cambria Math" panose="02040503050406030204" pitchFamily="18" charset="0"/>
                          <a:ea typeface="Cambria Math" panose="02040503050406030204" pitchFamily="18" charset="0"/>
                        </a:rPr>
                        <m:t>+</m:t>
                      </m:r>
                      <m:r>
                        <m:rPr>
                          <m:sty m:val="p"/>
                        </m:rPr>
                        <a:rPr lang="en-US" sz="3000" b="0" i="0" strike="sngStrike" smtClean="0">
                          <a:solidFill>
                            <a:schemeClr val="tx1"/>
                          </a:solidFill>
                          <a:latin typeface="Cambria Math" panose="02040503050406030204" pitchFamily="18" charset="0"/>
                          <a:ea typeface="Cambria Math" panose="02040503050406030204" pitchFamily="18" charset="0"/>
                        </a:rPr>
                        <m:t>HI</m:t>
                      </m:r>
                      <m:d>
                        <m:dPr>
                          <m:ctrlPr>
                            <a:rPr lang="en-US" sz="3000" b="0" i="1" smtClean="0">
                              <a:solidFill>
                                <a:schemeClr val="tx1"/>
                              </a:solidFill>
                              <a:latin typeface="Cambria Math" panose="02040503050406030204" pitchFamily="18" charset="0"/>
                              <a:ea typeface="Cambria Math" panose="02040503050406030204" pitchFamily="18" charset="0"/>
                            </a:rPr>
                          </m:ctrlPr>
                        </m:dPr>
                        <m:e>
                          <m:r>
                            <m:rPr>
                              <m:sty m:val="p"/>
                            </m:rPr>
                            <a:rPr lang="en-US" sz="3000" b="0" i="0" smtClean="0">
                              <a:solidFill>
                                <a:schemeClr val="tx1"/>
                              </a:solidFill>
                              <a:latin typeface="Cambria Math" panose="02040503050406030204" pitchFamily="18" charset="0"/>
                              <a:ea typeface="Cambria Math" panose="02040503050406030204" pitchFamily="18" charset="0"/>
                            </a:rPr>
                            <m:t>slow</m:t>
                          </m:r>
                        </m:e>
                      </m:d>
                    </m:oMath>
                  </m:oMathPara>
                </a14:m>
                <a:endParaRPr lang="en-US" sz="3000" b="0" dirty="0">
                  <a:solidFill>
                    <a:schemeClr val="tx1"/>
                  </a:solidFill>
                  <a:ea typeface="Cambria Math" panose="02040503050406030204" pitchFamily="18" charset="0"/>
                </a:endParaRPr>
              </a:p>
              <a:p>
                <a:pPr marL="571500" indent="-571500" algn="l">
                  <a:spcBef>
                    <a:spcPts val="0"/>
                  </a:spcBef>
                  <a:spcAft>
                    <a:spcPts val="1200"/>
                  </a:spcAft>
                  <a:buNone/>
                </a:pPr>
                <a14:m>
                  <m:oMathPara xmlns:m="http://schemas.openxmlformats.org/officeDocument/2006/math">
                    <m:oMathParaPr>
                      <m:jc m:val="left"/>
                    </m:oMathParaPr>
                    <m:oMath xmlns:m="http://schemas.openxmlformats.org/officeDocument/2006/math">
                      <m:r>
                        <m:rPr>
                          <m:sty m:val="p"/>
                        </m:rPr>
                        <a:rPr lang="en-US" sz="3000" b="0" i="0" strike="sngStrike" smtClean="0">
                          <a:solidFill>
                            <a:schemeClr val="tx1"/>
                          </a:solidFill>
                          <a:latin typeface="Cambria Math" panose="02040503050406030204" pitchFamily="18" charset="0"/>
                        </a:rPr>
                        <m:t>HI</m:t>
                      </m:r>
                      <m:r>
                        <a:rPr lang="en-US" sz="3000" b="0" i="0" smtClean="0">
                          <a:solidFill>
                            <a:schemeClr val="tx1"/>
                          </a:solidFill>
                          <a:latin typeface="Cambria Math" panose="02040503050406030204" pitchFamily="18" charset="0"/>
                        </a:rPr>
                        <m:t>+</m:t>
                      </m:r>
                      <m:r>
                        <m:rPr>
                          <m:sty m:val="p"/>
                        </m:rPr>
                        <a:rPr lang="en-US" sz="3000" b="0" i="0" smtClean="0">
                          <a:solidFill>
                            <a:schemeClr val="tx1"/>
                          </a:solidFill>
                          <a:latin typeface="Cambria Math" panose="02040503050406030204" pitchFamily="18" charset="0"/>
                        </a:rPr>
                        <m:t>ICl</m:t>
                      </m:r>
                      <m:r>
                        <a:rPr lang="en-US" sz="3000" b="0" i="0" smtClean="0">
                          <a:solidFill>
                            <a:schemeClr val="tx1"/>
                          </a:solidFill>
                          <a:latin typeface="Cambria Math" panose="02040503050406030204" pitchFamily="18" charset="0"/>
                          <a:ea typeface="Cambria Math" panose="02040503050406030204" pitchFamily="18" charset="0"/>
                        </a:rPr>
                        <m:t>→</m:t>
                      </m:r>
                      <m:r>
                        <m:rPr>
                          <m:sty m:val="p"/>
                        </m:rPr>
                        <a:rPr lang="en-US" sz="3000" b="0" i="0" smtClean="0">
                          <a:solidFill>
                            <a:schemeClr val="tx1"/>
                          </a:solidFill>
                          <a:latin typeface="Cambria Math" panose="02040503050406030204" pitchFamily="18" charset="0"/>
                          <a:ea typeface="Cambria Math" panose="02040503050406030204" pitchFamily="18" charset="0"/>
                        </a:rPr>
                        <m:t>HCl</m:t>
                      </m:r>
                      <m:r>
                        <a:rPr lang="en-US" sz="3000" b="0" i="0" smtClean="0">
                          <a:solidFill>
                            <a:schemeClr val="tx1"/>
                          </a:solidFill>
                          <a:latin typeface="Cambria Math" panose="02040503050406030204" pitchFamily="18" charset="0"/>
                          <a:ea typeface="Cambria Math" panose="02040503050406030204" pitchFamily="18" charset="0"/>
                        </a:rPr>
                        <m:t>+</m:t>
                      </m:r>
                      <m:sSub>
                        <m:sSubPr>
                          <m:ctrlPr>
                            <a:rPr lang="en-US" sz="3000" b="0" i="1" smtClean="0">
                              <a:solidFill>
                                <a:schemeClr val="tx1"/>
                              </a:solidFill>
                              <a:latin typeface="Cambria Math" panose="02040503050406030204" pitchFamily="18" charset="0"/>
                              <a:ea typeface="Cambria Math" panose="02040503050406030204" pitchFamily="18" charset="0"/>
                            </a:rPr>
                          </m:ctrlPr>
                        </m:sSubPr>
                        <m:e>
                          <m:r>
                            <m:rPr>
                              <m:sty m:val="p"/>
                            </m:rPr>
                            <a:rPr lang="en-US" sz="3000" b="0" i="0" smtClean="0">
                              <a:solidFill>
                                <a:schemeClr val="tx1"/>
                              </a:solidFill>
                              <a:latin typeface="Cambria Math" panose="02040503050406030204" pitchFamily="18" charset="0"/>
                              <a:ea typeface="Cambria Math" panose="02040503050406030204" pitchFamily="18" charset="0"/>
                            </a:rPr>
                            <m:t>I</m:t>
                          </m:r>
                        </m:e>
                        <m:sub>
                          <m:r>
                            <a:rPr lang="en-US" sz="3000" b="0" i="0" smtClean="0">
                              <a:solidFill>
                                <a:schemeClr val="tx1"/>
                              </a:solidFill>
                              <a:latin typeface="Cambria Math" panose="02040503050406030204" pitchFamily="18" charset="0"/>
                              <a:ea typeface="Cambria Math" panose="02040503050406030204" pitchFamily="18" charset="0"/>
                            </a:rPr>
                            <m:t>2</m:t>
                          </m:r>
                        </m:sub>
                      </m:sSub>
                    </m:oMath>
                  </m:oMathPara>
                </a14:m>
                <a:endParaRPr lang="en-US" sz="3000" b="0" dirty="0">
                  <a:solidFill>
                    <a:schemeClr val="tx1"/>
                  </a:solidFill>
                  <a:ea typeface="Cambria Math" panose="02040503050406030204" pitchFamily="18" charset="0"/>
                </a:endParaRPr>
              </a:p>
              <a:p>
                <a:pPr marL="0" indent="0">
                  <a:spcBef>
                    <a:spcPts val="0"/>
                  </a:spcBef>
                  <a:buNone/>
                </a:pPr>
                <a14:m>
                  <m:oMathPara xmlns:m="http://schemas.openxmlformats.org/officeDocument/2006/math">
                    <m:oMathParaPr>
                      <m:jc m:val="left"/>
                    </m:oMathParaPr>
                    <m:oMath xmlns:m="http://schemas.openxmlformats.org/officeDocument/2006/math">
                      <m:r>
                        <m:rPr>
                          <m:sty m:val="p"/>
                        </m:rPr>
                        <a:rPr lang="en-US" sz="3000" b="0" i="0" smtClean="0">
                          <a:solidFill>
                            <a:schemeClr val="tx1"/>
                          </a:solidFill>
                          <a:latin typeface="Cambria Math" panose="02040503050406030204" pitchFamily="18" charset="0"/>
                        </a:rPr>
                        <m:t>Sum</m:t>
                      </m:r>
                      <m:r>
                        <a:rPr lang="en-US" sz="3000" b="0" i="0" smtClean="0">
                          <a:solidFill>
                            <a:schemeClr val="tx1"/>
                          </a:solidFill>
                          <a:latin typeface="Cambria Math" panose="02040503050406030204" pitchFamily="18" charset="0"/>
                        </a:rPr>
                        <m:t>:</m:t>
                      </m:r>
                      <m:sSub>
                        <m:sSubPr>
                          <m:ctrlPr>
                            <a:rPr lang="en-US" sz="3000" b="0" i="1" smtClean="0">
                              <a:solidFill>
                                <a:schemeClr val="tx1"/>
                              </a:solidFill>
                              <a:latin typeface="Cambria Math" panose="02040503050406030204" pitchFamily="18" charset="0"/>
                            </a:rPr>
                          </m:ctrlPr>
                        </m:sSubPr>
                        <m:e>
                          <m:r>
                            <m:rPr>
                              <m:sty m:val="p"/>
                            </m:rPr>
                            <a:rPr lang="en-US" sz="3000" b="0" i="0" smtClean="0">
                              <a:solidFill>
                                <a:schemeClr val="tx1"/>
                              </a:solidFill>
                              <a:latin typeface="Cambria Math" panose="02040503050406030204" pitchFamily="18" charset="0"/>
                            </a:rPr>
                            <m:t>H</m:t>
                          </m:r>
                        </m:e>
                        <m:sub>
                          <m:r>
                            <a:rPr lang="en-US" sz="3000" b="0" i="0" smtClean="0">
                              <a:solidFill>
                                <a:schemeClr val="tx1"/>
                              </a:solidFill>
                              <a:latin typeface="Cambria Math" panose="02040503050406030204" pitchFamily="18" charset="0"/>
                            </a:rPr>
                            <m:t>2</m:t>
                          </m:r>
                        </m:sub>
                      </m:sSub>
                      <m:r>
                        <a:rPr lang="en-US" sz="3000" b="0" i="0" smtClean="0">
                          <a:solidFill>
                            <a:schemeClr val="tx1"/>
                          </a:solidFill>
                          <a:latin typeface="Cambria Math" panose="02040503050406030204" pitchFamily="18" charset="0"/>
                        </a:rPr>
                        <m:t>+2</m:t>
                      </m:r>
                      <m:r>
                        <m:rPr>
                          <m:sty m:val="p"/>
                        </m:rPr>
                        <a:rPr lang="en-US" sz="3000" b="0" i="0" smtClean="0">
                          <a:solidFill>
                            <a:schemeClr val="tx1"/>
                          </a:solidFill>
                          <a:latin typeface="Cambria Math" panose="02040503050406030204" pitchFamily="18" charset="0"/>
                        </a:rPr>
                        <m:t>ICl</m:t>
                      </m:r>
                      <m:r>
                        <a:rPr lang="en-US" sz="3000" b="0" i="0" smtClean="0">
                          <a:solidFill>
                            <a:schemeClr val="tx1"/>
                          </a:solidFill>
                          <a:latin typeface="Cambria Math" panose="02040503050406030204" pitchFamily="18" charset="0"/>
                          <a:ea typeface="Cambria Math" panose="02040503050406030204" pitchFamily="18" charset="0"/>
                        </a:rPr>
                        <m:t>→2</m:t>
                      </m:r>
                      <m:r>
                        <m:rPr>
                          <m:sty m:val="p"/>
                        </m:rPr>
                        <a:rPr lang="en-US" sz="3000" b="0" i="0" smtClean="0">
                          <a:solidFill>
                            <a:schemeClr val="tx1"/>
                          </a:solidFill>
                          <a:latin typeface="Cambria Math" panose="02040503050406030204" pitchFamily="18" charset="0"/>
                          <a:ea typeface="Cambria Math" panose="02040503050406030204" pitchFamily="18" charset="0"/>
                        </a:rPr>
                        <m:t>HCl</m:t>
                      </m:r>
                      <m:r>
                        <a:rPr lang="en-US" sz="3000" b="0" i="0" smtClean="0">
                          <a:solidFill>
                            <a:schemeClr val="tx1"/>
                          </a:solidFill>
                          <a:latin typeface="Cambria Math" panose="02040503050406030204" pitchFamily="18" charset="0"/>
                          <a:ea typeface="Cambria Math" panose="02040503050406030204" pitchFamily="18" charset="0"/>
                        </a:rPr>
                        <m:t>+</m:t>
                      </m:r>
                      <m:sSub>
                        <m:sSubPr>
                          <m:ctrlPr>
                            <a:rPr lang="en-US" sz="3000" b="0" i="1" smtClean="0">
                              <a:solidFill>
                                <a:schemeClr val="tx1"/>
                              </a:solidFill>
                              <a:latin typeface="Cambria Math" panose="02040503050406030204" pitchFamily="18" charset="0"/>
                              <a:ea typeface="Cambria Math" panose="02040503050406030204" pitchFamily="18" charset="0"/>
                            </a:rPr>
                          </m:ctrlPr>
                        </m:sSubPr>
                        <m:e>
                          <m:r>
                            <m:rPr>
                              <m:sty m:val="p"/>
                            </m:rPr>
                            <a:rPr lang="en-US" sz="3000" b="0" i="0" smtClean="0">
                              <a:solidFill>
                                <a:schemeClr val="tx1"/>
                              </a:solidFill>
                              <a:latin typeface="Cambria Math" panose="02040503050406030204" pitchFamily="18" charset="0"/>
                              <a:ea typeface="Cambria Math" panose="02040503050406030204" pitchFamily="18" charset="0"/>
                            </a:rPr>
                            <m:t>I</m:t>
                          </m:r>
                        </m:e>
                        <m:sub>
                          <m:r>
                            <a:rPr lang="en-US" sz="3000" b="0" i="0" smtClean="0">
                              <a:solidFill>
                                <a:schemeClr val="tx1"/>
                              </a:solidFill>
                              <a:latin typeface="Cambria Math" panose="02040503050406030204" pitchFamily="18" charset="0"/>
                              <a:ea typeface="Cambria Math" panose="02040503050406030204" pitchFamily="18" charset="0"/>
                            </a:rPr>
                            <m:t>2</m:t>
                          </m:r>
                        </m:sub>
                      </m:sSub>
                    </m:oMath>
                  </m:oMathPara>
                </a14:m>
                <a:endParaRPr lang="en-US" sz="30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15"/>
              </p:nvPr>
            </p:nvSpPr>
            <p:spPr>
              <a:xfrm>
                <a:off x="1828800" y="4800600"/>
                <a:ext cx="5410200" cy="1524000"/>
              </a:xfrm>
              <a:prstGeom prst="rect">
                <a:avLst/>
              </a:prstGeom>
              <a:blipFill>
                <a:blip r:embed="rId3"/>
                <a:stretch>
                  <a:fillRect b="-1600"/>
                </a:stretch>
              </a:blipFill>
            </p:spPr>
            <p:txBody>
              <a:bodyPr/>
              <a:lstStyle/>
              <a:p>
                <a:r>
                  <a:rPr lang="en-US">
                    <a:noFill/>
                  </a:rPr>
                  <a:t> </a:t>
                </a:r>
              </a:p>
            </p:txBody>
          </p:sp>
        </mc:Fallback>
      </mc:AlternateContent>
    </p:spTree>
    <p:extLst>
      <p:ext uri="{BB962C8B-B14F-4D97-AF65-F5344CB8AC3E}">
        <p14:creationId xmlns:p14="http://schemas.microsoft.com/office/powerpoint/2010/main" val="227419328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10283"/>
            <a:ext cx="5883442" cy="533400"/>
          </a:xfrm>
        </p:spPr>
        <p:txBody>
          <a:bodyPr/>
          <a:lstStyle/>
          <a:p>
            <a:pPr algn="l"/>
            <a:r>
              <a:rPr lang="en-US" sz="3200" dirty="0">
                <a:solidFill>
                  <a:srgbClr val="FFFFFF"/>
                </a:solidFill>
                <a:latin typeface="Calibri" panose="020F0502020204030204" pitchFamily="34" charset="0"/>
              </a:rPr>
              <a:t>14.5</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Mechanisms (26)</a:t>
            </a:r>
          </a:p>
        </p:txBody>
      </p:sp>
      <p:sp>
        <p:nvSpPr>
          <p:cNvPr id="20" name="Text Placeholder 19"/>
          <p:cNvSpPr>
            <a:spLocks noGrp="1"/>
          </p:cNvSpPr>
          <p:nvPr>
            <p:ph type="body" sz="quarter" idx="22"/>
          </p:nvPr>
        </p:nvSpPr>
        <p:spPr>
          <a:xfrm>
            <a:off x="0" y="1091046"/>
            <a:ext cx="9144000" cy="457200"/>
          </a:xfrm>
        </p:spPr>
        <p:txBody>
          <a:bodyPr/>
          <a:lstStyle/>
          <a:p>
            <a:r>
              <a:rPr lang="en-US" dirty="0">
                <a:solidFill>
                  <a:srgbClr val="4F74A7"/>
                </a:solidFill>
                <a:latin typeface="Calibri" panose="020F0502020204030204" pitchFamily="34" charset="0"/>
              </a:rPr>
              <a:t>Identifying Plausible Reaction Mechanisms</a:t>
            </a:r>
          </a:p>
        </p:txBody>
      </p:sp>
      <p:sp>
        <p:nvSpPr>
          <p:cNvPr id="21" name="Text Placeholder 20"/>
          <p:cNvSpPr>
            <a:spLocks noGrp="1"/>
          </p:cNvSpPr>
          <p:nvPr>
            <p:ph type="body" sz="quarter" idx="4294967295"/>
          </p:nvPr>
        </p:nvSpPr>
        <p:spPr>
          <a:xfrm>
            <a:off x="0" y="1600200"/>
            <a:ext cx="9144000" cy="838200"/>
          </a:xfrm>
          <a:prstGeom prst="rect">
            <a:avLst/>
          </a:prstGeom>
        </p:spPr>
        <p:txBody>
          <a:bodyPr/>
          <a:lstStyle/>
          <a:p>
            <a:pPr marL="0" indent="0">
              <a:spcBef>
                <a:spcPts val="0"/>
              </a:spcBef>
              <a:buNone/>
            </a:pPr>
            <a:r>
              <a:rPr lang="en-US" sz="2800" dirty="0"/>
              <a:t>Therefore, mechanism 4 is plausible. It meets both criteria.</a:t>
            </a:r>
          </a:p>
        </p:txBody>
      </p:sp>
    </p:spTree>
    <p:extLst>
      <p:ext uri="{BB962C8B-B14F-4D97-AF65-F5344CB8AC3E}">
        <p14:creationId xmlns:p14="http://schemas.microsoft.com/office/powerpoint/2010/main" val="15813209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228600" y="0"/>
            <a:ext cx="7886700" cy="609600"/>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(8)</a:t>
            </a:r>
          </a:p>
        </p:txBody>
      </p:sp>
      <p:sp>
        <p:nvSpPr>
          <p:cNvPr id="22" name="Text Placeholder 21"/>
          <p:cNvSpPr>
            <a:spLocks noGrp="1"/>
          </p:cNvSpPr>
          <p:nvPr>
            <p:ph type="body" sz="quarter" idx="22"/>
          </p:nvPr>
        </p:nvSpPr>
        <p:spPr>
          <a:xfrm>
            <a:off x="0" y="1143000"/>
            <a:ext cx="8763000" cy="457200"/>
          </a:xfrm>
        </p:spPr>
        <p:txBody>
          <a:bodyPr/>
          <a:lstStyle/>
          <a:p>
            <a:r>
              <a:rPr lang="en-US" dirty="0">
                <a:solidFill>
                  <a:srgbClr val="4F74A7"/>
                </a:solidFill>
                <a:latin typeface="Calibri" panose="020F0502020204030204" pitchFamily="34" charset="0"/>
              </a:rPr>
              <a:t>Instantaneous Rate</a:t>
            </a:r>
          </a:p>
        </p:txBody>
      </p:sp>
      <p:sp>
        <p:nvSpPr>
          <p:cNvPr id="23" name="Text Placeholder 22"/>
          <p:cNvSpPr>
            <a:spLocks noGrp="1"/>
          </p:cNvSpPr>
          <p:nvPr>
            <p:ph type="body" sz="quarter" idx="23"/>
          </p:nvPr>
        </p:nvSpPr>
        <p:spPr>
          <a:xfrm>
            <a:off x="0" y="1676400"/>
            <a:ext cx="3810000" cy="559214"/>
          </a:xfrm>
        </p:spPr>
        <p:txBody>
          <a:bodyPr/>
          <a:lstStyle/>
          <a:p>
            <a:r>
              <a:rPr lang="en-US" dirty="0"/>
              <a:t>Note that</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4"/>
              </p:nvPr>
            </p:nvSpPr>
            <p:spPr>
              <a:xfrm>
                <a:off x="0" y="2209800"/>
                <a:ext cx="9144000" cy="838200"/>
              </a:xfrm>
            </p:spPr>
            <p:txBody>
              <a:bodyPr/>
              <a:lstStyle/>
              <a:p>
                <a:pPr>
                  <a:tabLst>
                    <a:tab pos="2514600" algn="l"/>
                  </a:tabLst>
                </a:pPr>
                <a14:m>
                  <m:oMath xmlns:m="http://schemas.openxmlformats.org/officeDocument/2006/math">
                    <m:f>
                      <m:fPr>
                        <m:ctrlPr>
                          <a:rPr lang="en-US" sz="3200" i="1" smtClean="0">
                            <a:latin typeface="Cambria Math" panose="02040503050406030204" pitchFamily="18" charset="0"/>
                          </a:rPr>
                        </m:ctrlPr>
                      </m:fPr>
                      <m:num>
                        <m:sSub>
                          <m:sSubPr>
                            <m:ctrlPr>
                              <a:rPr lang="en-US" sz="3200" i="1">
                                <a:latin typeface="Cambria Math" panose="02040503050406030204" pitchFamily="18" charset="0"/>
                              </a:rPr>
                            </m:ctrlPr>
                          </m:sSubPr>
                          <m:e>
                            <m:r>
                              <a:rPr lang="en-US" sz="3200">
                                <a:latin typeface="Cambria Math" panose="02040503050406030204" pitchFamily="18" charset="0"/>
                              </a:rPr>
                              <m:t>[</m:t>
                            </m:r>
                            <m:sSub>
                              <m:sSubPr>
                                <m:ctrlPr>
                                  <a:rPr lang="en-US" sz="3200" i="1">
                                    <a:latin typeface="Cambria Math" panose="02040503050406030204" pitchFamily="18" charset="0"/>
                                  </a:rPr>
                                </m:ctrlPr>
                              </m:sSubPr>
                              <m:e>
                                <m:r>
                                  <m:rPr>
                                    <m:sty m:val="p"/>
                                  </m:rPr>
                                  <a:rPr lang="en-US" sz="3200">
                                    <a:latin typeface="Cambria Math" panose="02040503050406030204" pitchFamily="18" charset="0"/>
                                  </a:rPr>
                                  <m:t>Br</m:t>
                                </m:r>
                              </m:e>
                              <m:sub>
                                <m:r>
                                  <a:rPr lang="en-US" sz="3200">
                                    <a:latin typeface="Cambria Math" panose="02040503050406030204" pitchFamily="18" charset="0"/>
                                  </a:rPr>
                                  <m:t>2</m:t>
                                </m:r>
                              </m:sub>
                            </m:sSub>
                            <m:r>
                              <a:rPr lang="en-US" sz="3200">
                                <a:latin typeface="Cambria Math" panose="02040503050406030204" pitchFamily="18" charset="0"/>
                              </a:rPr>
                              <m:t>]</m:t>
                            </m:r>
                          </m:e>
                          <m:sub>
                            <m:r>
                              <a:rPr lang="en-US" sz="3200">
                                <a:latin typeface="Cambria Math" panose="02040503050406030204" pitchFamily="18" charset="0"/>
                              </a:rPr>
                              <m:t>50 </m:t>
                            </m:r>
                            <m:r>
                              <m:rPr>
                                <m:sty m:val="p"/>
                              </m:rPr>
                              <a:rPr lang="en-US" sz="3200">
                                <a:latin typeface="Cambria Math" panose="02040503050406030204" pitchFamily="18" charset="0"/>
                              </a:rPr>
                              <m:t>s</m:t>
                            </m:r>
                          </m:sub>
                        </m:sSub>
                      </m:num>
                      <m:den>
                        <m:sSub>
                          <m:sSubPr>
                            <m:ctrlPr>
                              <a:rPr lang="en-US" sz="3200" i="1">
                                <a:latin typeface="Cambria Math" panose="02040503050406030204" pitchFamily="18" charset="0"/>
                              </a:rPr>
                            </m:ctrlPr>
                          </m:sSubPr>
                          <m:e>
                            <m:r>
                              <a:rPr lang="en-US" sz="3200">
                                <a:latin typeface="Cambria Math" panose="02040503050406030204" pitchFamily="18" charset="0"/>
                              </a:rPr>
                              <m:t>[</m:t>
                            </m:r>
                            <m:sSub>
                              <m:sSubPr>
                                <m:ctrlPr>
                                  <a:rPr lang="en-US" sz="3200" i="1">
                                    <a:latin typeface="Cambria Math" panose="02040503050406030204" pitchFamily="18" charset="0"/>
                                  </a:rPr>
                                </m:ctrlPr>
                              </m:sSubPr>
                              <m:e>
                                <m:r>
                                  <m:rPr>
                                    <m:sty m:val="p"/>
                                  </m:rPr>
                                  <a:rPr lang="en-US" sz="3200">
                                    <a:latin typeface="Cambria Math" panose="02040503050406030204" pitchFamily="18" charset="0"/>
                                  </a:rPr>
                                  <m:t>Br</m:t>
                                </m:r>
                              </m:e>
                              <m:sub>
                                <m:r>
                                  <a:rPr lang="en-US" sz="3200">
                                    <a:latin typeface="Cambria Math" panose="02040503050406030204" pitchFamily="18" charset="0"/>
                                  </a:rPr>
                                  <m:t>2</m:t>
                                </m:r>
                              </m:sub>
                            </m:sSub>
                            <m:r>
                              <a:rPr lang="en-US" sz="3200">
                                <a:latin typeface="Cambria Math" panose="02040503050406030204" pitchFamily="18" charset="0"/>
                              </a:rPr>
                              <m:t>]</m:t>
                            </m:r>
                          </m:e>
                          <m:sub>
                            <m:r>
                              <a:rPr lang="en-US" sz="3200">
                                <a:latin typeface="Cambria Math" panose="02040503050406030204" pitchFamily="18" charset="0"/>
                              </a:rPr>
                              <m:t>250 </m:t>
                            </m:r>
                            <m:r>
                              <m:rPr>
                                <m:sty m:val="p"/>
                              </m:rPr>
                              <a:rPr lang="en-US" sz="3200">
                                <a:latin typeface="Cambria Math" panose="02040503050406030204" pitchFamily="18" charset="0"/>
                              </a:rPr>
                              <m:t>s</m:t>
                            </m:r>
                          </m:sub>
                        </m:sSub>
                      </m:den>
                    </m:f>
                    <m:r>
                      <a:rPr lang="en-US" sz="3200">
                        <a:latin typeface="Cambria Math" panose="02040503050406030204" pitchFamily="18" charset="0"/>
                        <a:ea typeface="Cambria Math" panose="02040503050406030204" pitchFamily="18" charset="0"/>
                      </a:rPr>
                      <m:t>≈2</m:t>
                    </m:r>
                  </m:oMath>
                </a14:m>
                <a:r>
                  <a:rPr lang="en-US" sz="2600" dirty="0">
                    <a:ea typeface="Cambria Math" panose="02040503050406030204" pitchFamily="18" charset="0"/>
                  </a:rPr>
                  <a:t>	</a:t>
                </a:r>
                <a:r>
                  <a:rPr lang="en-US" dirty="0">
                    <a:ea typeface="Cambria Math" panose="02040503050406030204" pitchFamily="18" charset="0"/>
                  </a:rPr>
                  <a:t>and</a:t>
                </a:r>
                <a:r>
                  <a:rPr lang="en-US" sz="2600" dirty="0">
                    <a:ea typeface="Cambria Math" panose="02040503050406030204" pitchFamily="18" charset="0"/>
                  </a:rPr>
                  <a:t>	</a:t>
                </a:r>
                <a14:m>
                  <m:oMath xmlns:m="http://schemas.openxmlformats.org/officeDocument/2006/math">
                    <m:f>
                      <m:fPr>
                        <m:ctrlPr>
                          <a:rPr lang="en-US" sz="3200" i="1" smtClean="0">
                            <a:latin typeface="Cambria Math" panose="02040503050406030204" pitchFamily="18" charset="0"/>
                            <a:ea typeface="Cambria Math" panose="02040503050406030204" pitchFamily="18" charset="0"/>
                          </a:rPr>
                        </m:ctrlPr>
                      </m:fPr>
                      <m:num>
                        <m:r>
                          <m:rPr>
                            <m:sty m:val="p"/>
                          </m:rPr>
                          <a:rPr lang="en-US" sz="3200" b="0" i="0" smtClean="0">
                            <a:latin typeface="Cambria Math" panose="02040503050406030204" pitchFamily="18" charset="0"/>
                            <a:ea typeface="Cambria Math" panose="02040503050406030204" pitchFamily="18" charset="0"/>
                          </a:rPr>
                          <m:t>rate</m:t>
                        </m:r>
                        <m:r>
                          <a:rPr lang="en-US" sz="3200" b="0" i="0" smtClean="0">
                            <a:latin typeface="Cambria Math" panose="02040503050406030204" pitchFamily="18" charset="0"/>
                            <a:ea typeface="Cambria Math" panose="02040503050406030204" pitchFamily="18" charset="0"/>
                          </a:rPr>
                          <m:t> </m:t>
                        </m:r>
                        <m:r>
                          <m:rPr>
                            <m:sty m:val="p"/>
                          </m:rPr>
                          <a:rPr lang="en-US" sz="3200" b="0" i="0" smtClean="0">
                            <a:latin typeface="Cambria Math" panose="02040503050406030204" pitchFamily="18" charset="0"/>
                            <a:ea typeface="Cambria Math" panose="02040503050406030204" pitchFamily="18" charset="0"/>
                          </a:rPr>
                          <m:t>at</m:t>
                        </m:r>
                        <m:r>
                          <a:rPr lang="en-US" sz="3200" b="0" i="0" smtClean="0">
                            <a:latin typeface="Cambria Math" panose="02040503050406030204" pitchFamily="18" charset="0"/>
                            <a:ea typeface="Cambria Math" panose="02040503050406030204" pitchFamily="18" charset="0"/>
                          </a:rPr>
                          <m:t> 50.0 </m:t>
                        </m:r>
                        <m:r>
                          <m:rPr>
                            <m:sty m:val="p"/>
                          </m:rPr>
                          <a:rPr lang="en-US" sz="3200" b="0" i="0" smtClean="0">
                            <a:latin typeface="Cambria Math" panose="02040503050406030204" pitchFamily="18" charset="0"/>
                            <a:ea typeface="Cambria Math" panose="02040503050406030204" pitchFamily="18" charset="0"/>
                          </a:rPr>
                          <m:t>s</m:t>
                        </m:r>
                      </m:num>
                      <m:den>
                        <m:r>
                          <m:rPr>
                            <m:sty m:val="p"/>
                          </m:rPr>
                          <a:rPr lang="en-US" sz="3200" b="0" i="0" smtClean="0">
                            <a:latin typeface="Cambria Math" panose="02040503050406030204" pitchFamily="18" charset="0"/>
                            <a:ea typeface="Cambria Math" panose="02040503050406030204" pitchFamily="18" charset="0"/>
                          </a:rPr>
                          <m:t>rate</m:t>
                        </m:r>
                        <m:r>
                          <a:rPr lang="en-US" sz="3200" b="0" i="0" smtClean="0">
                            <a:latin typeface="Cambria Math" panose="02040503050406030204" pitchFamily="18" charset="0"/>
                            <a:ea typeface="Cambria Math" panose="02040503050406030204" pitchFamily="18" charset="0"/>
                          </a:rPr>
                          <m:t> </m:t>
                        </m:r>
                        <m:r>
                          <m:rPr>
                            <m:sty m:val="p"/>
                          </m:rPr>
                          <a:rPr lang="en-US" sz="3200" b="0" i="0" smtClean="0">
                            <a:latin typeface="Cambria Math" panose="02040503050406030204" pitchFamily="18" charset="0"/>
                            <a:ea typeface="Cambria Math" panose="02040503050406030204" pitchFamily="18" charset="0"/>
                          </a:rPr>
                          <m:t>at</m:t>
                        </m:r>
                        <m:r>
                          <a:rPr lang="en-US" sz="3200" b="0" i="0" smtClean="0">
                            <a:latin typeface="Cambria Math" panose="02040503050406030204" pitchFamily="18" charset="0"/>
                            <a:ea typeface="Cambria Math" panose="02040503050406030204" pitchFamily="18" charset="0"/>
                          </a:rPr>
                          <m:t> 250.0 </m:t>
                        </m:r>
                        <m:r>
                          <m:rPr>
                            <m:sty m:val="p"/>
                          </m:rPr>
                          <a:rPr lang="en-US" sz="3200" b="0" i="0" smtClean="0">
                            <a:latin typeface="Cambria Math" panose="02040503050406030204" pitchFamily="18" charset="0"/>
                            <a:ea typeface="Cambria Math" panose="02040503050406030204" pitchFamily="18" charset="0"/>
                          </a:rPr>
                          <m:t>s</m:t>
                        </m:r>
                      </m:den>
                    </m:f>
                    <m:r>
                      <a:rPr lang="en-US" sz="3200" b="0" i="0" smtClean="0">
                        <a:latin typeface="Cambria Math" panose="02040503050406030204" pitchFamily="18" charset="0"/>
                        <a:ea typeface="Cambria Math" panose="02040503050406030204" pitchFamily="18" charset="0"/>
                      </a:rPr>
                      <m:t>=</m:t>
                    </m:r>
                    <m:f>
                      <m:fPr>
                        <m:ctrlPr>
                          <a:rPr lang="en-US" sz="3200" i="1" smtClean="0">
                            <a:latin typeface="Cambria Math" panose="02040503050406030204" pitchFamily="18" charset="0"/>
                            <a:ea typeface="Cambria Math" panose="02040503050406030204" pitchFamily="18" charset="0"/>
                          </a:rPr>
                        </m:ctrlPr>
                      </m:fPr>
                      <m:num>
                        <m:r>
                          <a:rPr lang="en-US" sz="3200" b="0" i="0" smtClean="0">
                            <a:latin typeface="Cambria Math" panose="02040503050406030204" pitchFamily="18" charset="0"/>
                            <a:ea typeface="Cambria Math" panose="02040503050406030204" pitchFamily="18" charset="0"/>
                          </a:rPr>
                          <m:t>3.52×</m:t>
                        </m:r>
                        <m:sSup>
                          <m:sSupPr>
                            <m:ctrlPr>
                              <a:rPr lang="en-US" sz="3200" i="1" smtClean="0">
                                <a:latin typeface="Cambria Math" panose="02040503050406030204" pitchFamily="18" charset="0"/>
                                <a:ea typeface="Cambria Math" panose="02040503050406030204" pitchFamily="18" charset="0"/>
                              </a:rPr>
                            </m:ctrlPr>
                          </m:sSupPr>
                          <m:e>
                            <m:r>
                              <a:rPr lang="en-US" sz="3200" b="0" i="0" smtClean="0">
                                <a:latin typeface="Cambria Math" panose="02040503050406030204" pitchFamily="18" charset="0"/>
                                <a:ea typeface="Cambria Math" panose="02040503050406030204" pitchFamily="18" charset="0"/>
                              </a:rPr>
                              <m:t>10</m:t>
                            </m:r>
                          </m:e>
                          <m:sup>
                            <m:r>
                              <a:rPr lang="en-US" sz="3200" b="0" i="0" smtClean="0">
                                <a:latin typeface="Cambria Math" panose="02040503050406030204" pitchFamily="18" charset="0"/>
                                <a:ea typeface="Cambria Math" panose="02040503050406030204" pitchFamily="18" charset="0"/>
                              </a:rPr>
                              <m:t>−5</m:t>
                            </m:r>
                          </m:sup>
                        </m:sSup>
                        <m:r>
                          <a:rPr lang="en-US" sz="3200" b="0" i="1" smtClean="0">
                            <a:latin typeface="Cambria Math" panose="02040503050406030204" pitchFamily="18" charset="0"/>
                            <a:ea typeface="Cambria Math" panose="02040503050406030204" pitchFamily="18" charset="0"/>
                          </a:rPr>
                          <m:t>𝑀</m:t>
                        </m:r>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𝑠</m:t>
                        </m:r>
                      </m:num>
                      <m:den>
                        <m:r>
                          <a:rPr lang="en-US" sz="3200" b="0" i="0" smtClean="0">
                            <a:latin typeface="Cambria Math" panose="02040503050406030204" pitchFamily="18" charset="0"/>
                            <a:ea typeface="Cambria Math" panose="02040503050406030204" pitchFamily="18" charset="0"/>
                          </a:rPr>
                          <m:t>1.75×</m:t>
                        </m:r>
                        <m:sSup>
                          <m:sSupPr>
                            <m:ctrlPr>
                              <a:rPr lang="en-US" sz="3200" i="1" smtClean="0">
                                <a:latin typeface="Cambria Math" panose="02040503050406030204" pitchFamily="18" charset="0"/>
                                <a:ea typeface="Cambria Math" panose="02040503050406030204" pitchFamily="18" charset="0"/>
                              </a:rPr>
                            </m:ctrlPr>
                          </m:sSupPr>
                          <m:e>
                            <m:r>
                              <a:rPr lang="en-US" sz="3200" b="0" i="0" smtClean="0">
                                <a:latin typeface="Cambria Math" panose="02040503050406030204" pitchFamily="18" charset="0"/>
                                <a:ea typeface="Cambria Math" panose="02040503050406030204" pitchFamily="18" charset="0"/>
                              </a:rPr>
                              <m:t>10</m:t>
                            </m:r>
                          </m:e>
                          <m:sup>
                            <m:r>
                              <a:rPr lang="en-US" sz="3200" b="0" i="0" smtClean="0">
                                <a:latin typeface="Cambria Math" panose="02040503050406030204" pitchFamily="18" charset="0"/>
                                <a:ea typeface="Cambria Math" panose="02040503050406030204" pitchFamily="18" charset="0"/>
                              </a:rPr>
                              <m:t>−5</m:t>
                            </m:r>
                          </m:sup>
                        </m:sSup>
                        <m:r>
                          <a:rPr lang="en-US" sz="3200" b="0" i="1" smtClean="0">
                            <a:latin typeface="Cambria Math" panose="02040503050406030204" pitchFamily="18" charset="0"/>
                            <a:ea typeface="Cambria Math" panose="02040503050406030204" pitchFamily="18" charset="0"/>
                          </a:rPr>
                          <m:t>𝑀</m:t>
                        </m:r>
                        <m:r>
                          <a:rPr lang="en-US" sz="3200" b="0" i="1" smtClean="0">
                            <a:latin typeface="Cambria Math" panose="02040503050406030204" pitchFamily="18" charset="0"/>
                            <a:ea typeface="Cambria Math" panose="02040503050406030204" pitchFamily="18" charset="0"/>
                          </a:rPr>
                          <m:t>/</m:t>
                        </m:r>
                        <m:r>
                          <a:rPr lang="en-US" sz="3200" b="0" i="1" smtClean="0">
                            <a:latin typeface="Cambria Math" panose="02040503050406030204" pitchFamily="18" charset="0"/>
                            <a:ea typeface="Cambria Math" panose="02040503050406030204" pitchFamily="18" charset="0"/>
                          </a:rPr>
                          <m:t>𝑠</m:t>
                        </m:r>
                      </m:den>
                    </m:f>
                    <m:r>
                      <a:rPr lang="en-US" sz="3200" b="0" i="0" smtClean="0">
                        <a:latin typeface="Cambria Math" panose="02040503050406030204" pitchFamily="18" charset="0"/>
                        <a:ea typeface="Cambria Math" panose="02040503050406030204" pitchFamily="18" charset="0"/>
                      </a:rPr>
                      <m:t>≈2</m:t>
                    </m:r>
                  </m:oMath>
                </a14:m>
                <a:endParaRPr lang="en-US" sz="3200" dirty="0">
                  <a:latin typeface="Cambria Math" panose="02040503050406030204" pitchFamily="18" charset="0"/>
                  <a:ea typeface="Cambria Math" panose="02040503050406030204" pitchFamily="18" charset="0"/>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4"/>
              </p:nvPr>
            </p:nvSpPr>
            <p:spPr>
              <a:xfrm>
                <a:off x="0" y="2209800"/>
                <a:ext cx="9144000" cy="838200"/>
              </a:xfrm>
              <a:blipFill>
                <a:blip r:embed="rId2"/>
                <a:stretch>
                  <a:fillRect b="-8759"/>
                </a:stretch>
              </a:blipFill>
            </p:spPr>
            <p:txBody>
              <a:bodyPr/>
              <a:lstStyle/>
              <a:p>
                <a:r>
                  <a:rPr lang="en-US">
                    <a:noFill/>
                  </a:rPr>
                  <a:t> </a:t>
                </a:r>
              </a:p>
            </p:txBody>
          </p:sp>
        </mc:Fallback>
      </mc:AlternateContent>
      <p:sp>
        <p:nvSpPr>
          <p:cNvPr id="25" name="Text Placeholder 24"/>
          <p:cNvSpPr>
            <a:spLocks noGrp="1"/>
          </p:cNvSpPr>
          <p:nvPr>
            <p:ph type="body" sz="quarter" idx="25"/>
          </p:nvPr>
        </p:nvSpPr>
        <p:spPr>
          <a:xfrm>
            <a:off x="0" y="3733800"/>
            <a:ext cx="9144000" cy="1016414"/>
          </a:xfrm>
        </p:spPr>
        <p:txBody>
          <a:bodyPr/>
          <a:lstStyle/>
          <a:p>
            <a:r>
              <a:rPr lang="en-US" dirty="0"/>
              <a:t>Thus, the rate is directly proportional to the concentration of bromine: </a:t>
            </a:r>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26"/>
              </p:nvPr>
            </p:nvSpPr>
            <p:spPr>
              <a:xfrm>
                <a:off x="3200400" y="4479142"/>
                <a:ext cx="2590800" cy="1083458"/>
              </a:xfrm>
            </p:spPr>
            <p:txBody>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rate</m:t>
                      </m:r>
                      <m:r>
                        <a:rPr lang="en-US" b="0" i="0" smtClean="0">
                          <a:latin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α</m:t>
                      </m:r>
                      <m:r>
                        <a:rPr lang="en-US" b="0" i="0" smtClean="0">
                          <a:latin typeface="Cambria Math" panose="02040503050406030204" pitchFamily="18" charset="0"/>
                          <a:ea typeface="Cambria Math" panose="02040503050406030204" pitchFamily="18" charset="0"/>
                        </a:rPr>
                        <m:t> </m:t>
                      </m:r>
                      <m:d>
                        <m:dPr>
                          <m:begChr m:val="["/>
                          <m:endChr m:val="]"/>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Br</m:t>
                              </m:r>
                            </m:e>
                            <m:sub>
                              <m:r>
                                <a:rPr lang="en-US" b="0" i="0" smtClean="0">
                                  <a:latin typeface="Cambria Math" panose="02040503050406030204" pitchFamily="18" charset="0"/>
                                  <a:ea typeface="Cambria Math" panose="02040503050406030204" pitchFamily="18" charset="0"/>
                                </a:rPr>
                                <m:t>2</m:t>
                              </m:r>
                            </m:sub>
                          </m:sSub>
                        </m:e>
                      </m:d>
                    </m:oMath>
                  </m:oMathPara>
                </a14:m>
                <a:endParaRPr lang="en-US" b="0" dirty="0">
                  <a:latin typeface="Cambria Math" panose="02040503050406030204" pitchFamily="18" charset="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ea typeface="Cambria Math" panose="02040503050406030204" pitchFamily="18" charset="0"/>
                        </a:rPr>
                        <m:t>rate</m:t>
                      </m:r>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Br</m:t>
                          </m:r>
                        </m:e>
                        <m:sub>
                          <m:r>
                            <a:rPr lang="en-US" b="0" i="0" smtClean="0">
                              <a:latin typeface="Cambria Math" panose="02040503050406030204" pitchFamily="18" charset="0"/>
                              <a:ea typeface="Cambria Math" panose="02040503050406030204" pitchFamily="18" charset="0"/>
                            </a:rPr>
                            <m:t>2</m:t>
                          </m:r>
                        </m:sub>
                      </m:sSub>
                      <m:r>
                        <a:rPr lang="en-US" b="0" i="0" smtClean="0">
                          <a:latin typeface="Cambria Math" panose="02040503050406030204" pitchFamily="18" charset="0"/>
                          <a:ea typeface="Cambria Math" panose="02040503050406030204" pitchFamily="18" charset="0"/>
                        </a:rPr>
                        <m:t>]</m:t>
                      </m:r>
                    </m:oMath>
                  </m:oMathPara>
                </a14:m>
                <a:endParaRPr lang="en-US" b="0" dirty="0">
                  <a:ea typeface="Cambria Math" panose="02040503050406030204" pitchFamily="18" charset="0"/>
                </a:endParaRPr>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6"/>
              </p:nvPr>
            </p:nvSpPr>
            <p:spPr>
              <a:xfrm>
                <a:off x="3200400" y="4479142"/>
                <a:ext cx="2590800" cy="1083458"/>
              </a:xfrm>
              <a:blipFill>
                <a:blip r:embed="rId3"/>
                <a:stretch>
                  <a:fillRect/>
                </a:stretch>
              </a:blipFill>
            </p:spPr>
            <p:txBody>
              <a:bodyPr/>
              <a:lstStyle/>
              <a:p>
                <a:r>
                  <a:rPr lang="en-US">
                    <a:noFill/>
                  </a:rPr>
                  <a:t> </a:t>
                </a:r>
              </a:p>
            </p:txBody>
          </p:sp>
        </mc:Fallback>
      </mc:AlternateContent>
      <p:sp>
        <p:nvSpPr>
          <p:cNvPr id="27" name="Text Placeholder 26"/>
          <p:cNvSpPr>
            <a:spLocks noGrp="1"/>
          </p:cNvSpPr>
          <p:nvPr>
            <p:ph type="body" sz="quarter" idx="27"/>
          </p:nvPr>
        </p:nvSpPr>
        <p:spPr>
          <a:xfrm>
            <a:off x="0" y="5562600"/>
            <a:ext cx="8915400" cy="838200"/>
          </a:xfrm>
        </p:spPr>
        <p:txBody>
          <a:bodyPr/>
          <a:lstStyle/>
          <a:p>
            <a:r>
              <a:rPr lang="en-US" dirty="0"/>
              <a:t>where </a:t>
            </a:r>
            <a:r>
              <a:rPr lang="en-US" i="1" dirty="0"/>
              <a:t>k, </a:t>
            </a:r>
            <a:r>
              <a:rPr lang="en-US" dirty="0"/>
              <a:t>the proportionality constant, is called the </a:t>
            </a:r>
            <a:r>
              <a:rPr lang="en-US" b="1" i="1" dirty="0"/>
              <a:t>rate constant.</a:t>
            </a:r>
            <a:endParaRPr lang="en-US" dirty="0"/>
          </a:p>
        </p:txBody>
      </p:sp>
    </p:spTree>
    <p:extLst>
      <p:ext uri="{BB962C8B-B14F-4D97-AF65-F5344CB8AC3E}">
        <p14:creationId xmlns:p14="http://schemas.microsoft.com/office/powerpoint/2010/main" val="405879454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4388502" cy="609599"/>
          </a:xfrm>
        </p:spPr>
        <p:txBody>
          <a:bodyPr/>
          <a:lstStyle/>
          <a:p>
            <a:pPr algn="ctr" defTabSz="1108075">
              <a:tabLst>
                <a:tab pos="3314700"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14.11</a:t>
            </a:r>
            <a:endParaRPr lang="en-US" sz="2800" dirty="0">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0" y="952500"/>
                <a:ext cx="9105900" cy="4267200"/>
              </a:xfrm>
              <a:prstGeom prst="rect">
                <a:avLst/>
              </a:prstGeom>
            </p:spPr>
            <p:txBody>
              <a:bodyPr/>
              <a:lstStyle/>
              <a:p>
                <a:pPr marL="0" indent="0">
                  <a:spcBef>
                    <a:spcPts val="0"/>
                  </a:spcBef>
                  <a:buNone/>
                </a:pPr>
                <a:r>
                  <a:rPr lang="en-US" sz="2800" dirty="0"/>
                  <a:t>The gas-phase decomposition of nitrous oxide </a:t>
                </a:r>
                <a14:m>
                  <m:oMath xmlns:m="http://schemas.openxmlformats.org/officeDocument/2006/math">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N</m:t>
                    </m:r>
                    <m:r>
                      <a:rPr lang="en-US" sz="2800" i="0" baseline="-25000" dirty="0">
                        <a:latin typeface="Cambria Math" panose="02040503050406030204" pitchFamily="18" charset="0"/>
                      </a:rPr>
                      <m:t>2</m:t>
                    </m:r>
                    <m:r>
                      <m:rPr>
                        <m:sty m:val="p"/>
                      </m:rPr>
                      <a:rPr lang="en-US" sz="2800" i="0" dirty="0">
                        <a:latin typeface="Cambria Math" panose="02040503050406030204" pitchFamily="18" charset="0"/>
                      </a:rPr>
                      <m:t>O</m:t>
                    </m:r>
                    <m:r>
                      <a:rPr lang="en-US" sz="2800" i="0" dirty="0">
                        <a:latin typeface="Cambria Math" panose="02040503050406030204" pitchFamily="18" charset="0"/>
                      </a:rPr>
                      <m:t>)</m:t>
                    </m:r>
                  </m:oMath>
                </a14:m>
                <a:r>
                  <a:rPr lang="en-US" sz="2800" dirty="0"/>
                  <a:t> is believed to occur in two steps:</a:t>
                </a:r>
              </a:p>
              <a:p>
                <a:pPr marL="0" indent="2000250" defTabSz="685800">
                  <a:spcBef>
                    <a:spcPts val="0"/>
                  </a:spcBef>
                  <a:buNone/>
                  <a:tabLst>
                    <a:tab pos="3143250" algn="l"/>
                    <a:tab pos="3257550" algn="l"/>
                  </a:tabLst>
                </a:pPr>
                <a:r>
                  <a:rPr lang="en-US" sz="2600" i="1" dirty="0">
                    <a:latin typeface="+mj-lt"/>
                  </a:rPr>
                  <a:t>Step 1:		</a:t>
                </a:r>
                <a14:m>
                  <m:oMath xmlns:m="http://schemas.openxmlformats.org/officeDocument/2006/math">
                    <m:sSub>
                      <m:sSubPr>
                        <m:ctrlPr>
                          <a:rPr lang="en-US" sz="2600" i="1">
                            <a:latin typeface="Cambria Math" panose="02040503050406030204" pitchFamily="18" charset="0"/>
                          </a:rPr>
                        </m:ctrlPr>
                      </m:sSubPr>
                      <m:e>
                        <m:r>
                          <m:rPr>
                            <m:sty m:val="p"/>
                          </m:rPr>
                          <a:rPr lang="en-US" sz="2600">
                            <a:latin typeface="Cambria Math" panose="02040503050406030204" pitchFamily="18" charset="0"/>
                          </a:rPr>
                          <m:t>N</m:t>
                        </m:r>
                      </m:e>
                      <m:sub>
                        <m:r>
                          <a:rPr lang="en-US" sz="2600">
                            <a:latin typeface="Cambria Math" panose="02040503050406030204" pitchFamily="18" charset="0"/>
                          </a:rPr>
                          <m:t>2</m:t>
                        </m:r>
                      </m:sub>
                    </m:sSub>
                    <m:r>
                      <m:rPr>
                        <m:sty m:val="p"/>
                      </m:rPr>
                      <a:rPr lang="en-US" sz="2600">
                        <a:latin typeface="Cambria Math" panose="02040503050406030204" pitchFamily="18" charset="0"/>
                      </a:rPr>
                      <m:t>O</m:t>
                    </m:r>
                    <m:groupChr>
                      <m:groupChrPr>
                        <m:chr m:val="→"/>
                        <m:vertJc m:val="bot"/>
                        <m:ctrlPr>
                          <a:rPr lang="en-US" sz="2600" i="1">
                            <a:latin typeface="Cambria Math" panose="02040503050406030204" pitchFamily="18" charset="0"/>
                          </a:rPr>
                        </m:ctrlPr>
                      </m:groupChrPr>
                      <m:e>
                        <m:sSub>
                          <m:sSubPr>
                            <m:ctrlPr>
                              <a:rPr lang="en-US" sz="2600" i="1">
                                <a:latin typeface="Cambria Math" panose="02040503050406030204" pitchFamily="18" charset="0"/>
                              </a:rPr>
                            </m:ctrlPr>
                          </m:sSubPr>
                          <m:e>
                            <m:r>
                              <a:rPr lang="en-US" sz="2600" i="1">
                                <a:latin typeface="Cambria Math" panose="02040503050406030204" pitchFamily="18" charset="0"/>
                              </a:rPr>
                              <m:t>𝑘</m:t>
                            </m:r>
                          </m:e>
                          <m:sub>
                            <m:r>
                              <a:rPr lang="en-US" sz="2600" i="1">
                                <a:latin typeface="Cambria Math" panose="02040503050406030204" pitchFamily="18" charset="0"/>
                              </a:rPr>
                              <m:t>1</m:t>
                            </m:r>
                          </m:sub>
                        </m:sSub>
                      </m:e>
                    </m:groupCh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N</m:t>
                        </m:r>
                      </m:e>
                      <m:sub>
                        <m:r>
                          <a:rPr lang="en-US" sz="2600">
                            <a:latin typeface="Cambria Math" panose="02040503050406030204" pitchFamily="18" charset="0"/>
                          </a:rPr>
                          <m:t>2</m:t>
                        </m:r>
                      </m:sub>
                    </m:sSub>
                    <m:r>
                      <a:rPr lang="en-US" sz="2600">
                        <a:latin typeface="Cambria Math" panose="02040503050406030204" pitchFamily="18" charset="0"/>
                      </a:rPr>
                      <m:t>+</m:t>
                    </m:r>
                    <m:r>
                      <m:rPr>
                        <m:sty m:val="p"/>
                      </m:rPr>
                      <a:rPr lang="en-US" sz="2600">
                        <a:latin typeface="Cambria Math" panose="02040503050406030204" pitchFamily="18" charset="0"/>
                      </a:rPr>
                      <m:t>O</m:t>
                    </m:r>
                  </m:oMath>
                </a14:m>
                <a:endParaRPr lang="en-US" sz="2600" dirty="0"/>
              </a:p>
              <a:p>
                <a:pPr marL="0" indent="2000250">
                  <a:spcBef>
                    <a:spcPts val="0"/>
                  </a:spcBef>
                  <a:spcAft>
                    <a:spcPts val="1300"/>
                  </a:spcAft>
                  <a:buNone/>
                  <a:tabLst>
                    <a:tab pos="3257550" algn="l"/>
                  </a:tabLst>
                </a:pPr>
                <a:r>
                  <a:rPr lang="en-US" sz="2600" i="1" dirty="0">
                    <a:latin typeface="+mj-lt"/>
                  </a:rPr>
                  <a:t>Step 2:	</a:t>
                </a:r>
                <a14:m>
                  <m:oMath xmlns:m="http://schemas.openxmlformats.org/officeDocument/2006/math">
                    <m:sSub>
                      <m:sSubPr>
                        <m:ctrlPr>
                          <a:rPr lang="en-US" sz="2600" i="1">
                            <a:latin typeface="Cambria Math" panose="02040503050406030204" pitchFamily="18" charset="0"/>
                          </a:rPr>
                        </m:ctrlPr>
                      </m:sSubPr>
                      <m:e>
                        <m:r>
                          <m:rPr>
                            <m:sty m:val="p"/>
                          </m:rPr>
                          <a:rPr lang="en-US" sz="2600">
                            <a:latin typeface="Cambria Math" panose="02040503050406030204" pitchFamily="18" charset="0"/>
                          </a:rPr>
                          <m:t>N</m:t>
                        </m:r>
                      </m:e>
                      <m:sub>
                        <m:r>
                          <a:rPr lang="en-US" sz="2600">
                            <a:latin typeface="Cambria Math" panose="02040503050406030204" pitchFamily="18" charset="0"/>
                          </a:rPr>
                          <m:t>2</m:t>
                        </m:r>
                      </m:sub>
                    </m:sSub>
                    <m:r>
                      <m:rPr>
                        <m:sty m:val="p"/>
                      </m:rPr>
                      <a:rPr lang="en-US" sz="2600">
                        <a:latin typeface="Cambria Math" panose="02040503050406030204" pitchFamily="18" charset="0"/>
                      </a:rPr>
                      <m:t>O</m:t>
                    </m:r>
                    <m:r>
                      <a:rPr lang="en-US" sz="2600">
                        <a:latin typeface="Cambria Math" panose="02040503050406030204" pitchFamily="18" charset="0"/>
                      </a:rPr>
                      <m:t>+</m:t>
                    </m:r>
                    <m:r>
                      <m:rPr>
                        <m:sty m:val="p"/>
                      </m:rPr>
                      <a:rPr lang="en-US" sz="2600">
                        <a:latin typeface="Cambria Math" panose="02040503050406030204" pitchFamily="18" charset="0"/>
                      </a:rPr>
                      <m:t>O</m:t>
                    </m:r>
                    <m:groupChr>
                      <m:groupChrPr>
                        <m:chr m:val="→"/>
                        <m:vertJc m:val="bot"/>
                        <m:ctrlPr>
                          <a:rPr lang="en-US" sz="2600" i="1">
                            <a:latin typeface="Cambria Math" panose="02040503050406030204" pitchFamily="18" charset="0"/>
                          </a:rPr>
                        </m:ctrlPr>
                      </m:groupChrPr>
                      <m:e>
                        <m:sSub>
                          <m:sSubPr>
                            <m:ctrlPr>
                              <a:rPr lang="en-US" sz="2600" i="1">
                                <a:latin typeface="Cambria Math" panose="02040503050406030204" pitchFamily="18" charset="0"/>
                              </a:rPr>
                            </m:ctrlPr>
                          </m:sSubPr>
                          <m:e>
                            <m:r>
                              <a:rPr lang="en-US" sz="2600" i="1">
                                <a:latin typeface="Cambria Math" panose="02040503050406030204" pitchFamily="18" charset="0"/>
                              </a:rPr>
                              <m:t>𝑘</m:t>
                            </m:r>
                          </m:e>
                          <m:sub>
                            <m:r>
                              <a:rPr lang="en-US" sz="2600" i="1">
                                <a:latin typeface="Cambria Math" panose="02040503050406030204" pitchFamily="18" charset="0"/>
                              </a:rPr>
                              <m:t>2</m:t>
                            </m:r>
                          </m:sub>
                        </m:sSub>
                      </m:e>
                    </m:groupCh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N</m:t>
                        </m:r>
                      </m:e>
                      <m:sub>
                        <m:r>
                          <a:rPr lang="en-US" sz="2600">
                            <a:latin typeface="Cambria Math" panose="02040503050406030204" pitchFamily="18" charset="0"/>
                          </a:rPr>
                          <m:t>2</m:t>
                        </m:r>
                      </m:sub>
                    </m:sSub>
                    <m:r>
                      <a:rPr lang="en-US" sz="260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oMath>
                </a14:m>
                <a:endParaRPr lang="en-US" sz="2600" dirty="0"/>
              </a:p>
              <a:p>
                <a:pPr marL="0" indent="0">
                  <a:spcBef>
                    <a:spcPts val="0"/>
                  </a:spcBef>
                  <a:spcAft>
                    <a:spcPts val="3500"/>
                  </a:spcAft>
                  <a:buNone/>
                </a:pPr>
                <a:r>
                  <a:rPr lang="en-US" sz="2800" dirty="0"/>
                  <a:t>Experimentally the rate law is found to be </a:t>
                </a:r>
                <a14:m>
                  <m:oMath xmlns:m="http://schemas.openxmlformats.org/officeDocument/2006/math">
                    <m:r>
                      <m:rPr>
                        <m:sty m:val="p"/>
                      </m:rPr>
                      <a:rPr lang="en-US" sz="2800" i="0" dirty="0" smtClean="0">
                        <a:latin typeface="Cambria Math" panose="02040503050406030204" pitchFamily="18" charset="0"/>
                      </a:rPr>
                      <m:t>rate</m:t>
                    </m:r>
                    <m:r>
                      <a:rPr lang="en-US" sz="2800" i="0" dirty="0" smtClean="0">
                        <a:latin typeface="Cambria Math" panose="02040503050406030204" pitchFamily="18" charset="0"/>
                      </a:rPr>
                      <m:t>=</m:t>
                    </m:r>
                    <m:r>
                      <a:rPr lang="en-US" sz="2800" i="1" dirty="0" smtClean="0">
                        <a:latin typeface="Cambria Math" panose="02040503050406030204" pitchFamily="18" charset="0"/>
                      </a:rPr>
                      <m:t>𝑘</m:t>
                    </m:r>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N</m:t>
                    </m:r>
                    <m:r>
                      <a:rPr lang="en-US" sz="2800" i="0" baseline="-25000" dirty="0">
                        <a:latin typeface="Cambria Math" panose="02040503050406030204" pitchFamily="18" charset="0"/>
                      </a:rPr>
                      <m:t>2</m:t>
                    </m:r>
                    <m:r>
                      <m:rPr>
                        <m:sty m:val="p"/>
                      </m:rPr>
                      <a:rPr lang="en-US" sz="2800" i="0" dirty="0">
                        <a:latin typeface="Cambria Math" panose="02040503050406030204" pitchFamily="18" charset="0"/>
                      </a:rPr>
                      <m:t>O</m:t>
                    </m:r>
                    <m:r>
                      <a:rPr lang="en-US" sz="2800" i="0" dirty="0">
                        <a:latin typeface="Cambria Math" panose="02040503050406030204" pitchFamily="18" charset="0"/>
                      </a:rPr>
                      <m:t>]</m:t>
                    </m:r>
                  </m:oMath>
                </a14:m>
                <a:r>
                  <a:rPr lang="en-US" sz="2800" dirty="0"/>
                  <a:t>.</a:t>
                </a:r>
              </a:p>
              <a:p>
                <a:pPr marL="514350" indent="-514350">
                  <a:spcBef>
                    <a:spcPts val="0"/>
                  </a:spcBef>
                  <a:buAutoNum type="alphaLcParenBoth"/>
                </a:pPr>
                <a:r>
                  <a:rPr lang="en-US" sz="2800" dirty="0"/>
                  <a:t>Write the equation for the overall reaction.</a:t>
                </a:r>
              </a:p>
              <a:p>
                <a:pPr marL="514350" indent="-514350">
                  <a:spcBef>
                    <a:spcPts val="0"/>
                  </a:spcBef>
                  <a:buAutoNum type="alphaLcParenBoth"/>
                </a:pPr>
                <a:r>
                  <a:rPr lang="en-US" sz="2800" dirty="0"/>
                  <a:t>Identify the intermediate(s).</a:t>
                </a:r>
              </a:p>
              <a:p>
                <a:pPr marL="514350" indent="-514350">
                  <a:spcBef>
                    <a:spcPts val="0"/>
                  </a:spcBef>
                  <a:buAutoNum type="alphaLcParenBoth"/>
                </a:pPr>
                <a:r>
                  <a:rPr lang="en-US" sz="2800" dirty="0"/>
                  <a:t>Identify the rate-determining step.</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0" y="952500"/>
                <a:ext cx="9105900" cy="4267200"/>
              </a:xfrm>
              <a:prstGeom prst="rect">
                <a:avLst/>
              </a:prstGeom>
              <a:blipFill>
                <a:blip r:embed="rId2"/>
                <a:stretch>
                  <a:fillRect l="-1406" t="-1286" b="-6000"/>
                </a:stretch>
              </a:blipFill>
            </p:spPr>
            <p:txBody>
              <a:bodyPr/>
              <a:lstStyle/>
              <a:p>
                <a:r>
                  <a:rPr lang="en-US">
                    <a:noFill/>
                  </a:rPr>
                  <a:t> </a:t>
                </a:r>
              </a:p>
            </p:txBody>
          </p:sp>
        </mc:Fallback>
      </mc:AlternateContent>
    </p:spTree>
    <p:extLst>
      <p:ext uri="{BB962C8B-B14F-4D97-AF65-F5344CB8AC3E}">
        <p14:creationId xmlns:p14="http://schemas.microsoft.com/office/powerpoint/2010/main" val="161338534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6248400" cy="5333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14.11</a:t>
            </a:r>
            <a:r>
              <a:rPr lang="en-US" sz="2800" b="1" spc="4000" dirty="0">
                <a:solidFill>
                  <a:schemeClr val="bg1"/>
                </a:solidFill>
                <a:latin typeface="+mn-lt"/>
              </a:rPr>
              <a:t> </a:t>
            </a:r>
            <a:r>
              <a:rPr lang="en-US" sz="2800" b="1" dirty="0">
                <a:solidFill>
                  <a:schemeClr val="bg1"/>
                </a:solidFill>
                <a:latin typeface="+mn-lt"/>
              </a:rPr>
              <a:t>Strategy</a:t>
            </a:r>
            <a:endParaRPr lang="en-US" sz="2800" dirty="0">
              <a:solidFill>
                <a:schemeClr val="bg1"/>
              </a:solidFill>
              <a:latin typeface="+mn-lt"/>
            </a:endParaRPr>
          </a:p>
        </p:txBody>
      </p:sp>
      <p:sp>
        <p:nvSpPr>
          <p:cNvPr id="24" name="Text Placeholder 23"/>
          <p:cNvSpPr>
            <a:spLocks noGrp="1"/>
          </p:cNvSpPr>
          <p:nvPr>
            <p:ph type="body" sz="quarter" idx="4294967295"/>
          </p:nvPr>
        </p:nvSpPr>
        <p:spPr>
          <a:xfrm>
            <a:off x="0" y="952500"/>
            <a:ext cx="9144000" cy="4343400"/>
          </a:xfrm>
          <a:prstGeom prst="rect">
            <a:avLst/>
          </a:prstGeom>
        </p:spPr>
        <p:txBody>
          <a:bodyPr/>
          <a:lstStyle/>
          <a:p>
            <a:pPr marL="0" indent="0">
              <a:spcBef>
                <a:spcPts val="0"/>
              </a:spcBef>
              <a:buNone/>
            </a:pPr>
            <a:r>
              <a:rPr lang="en-US" sz="2800" b="1" dirty="0">
                <a:solidFill>
                  <a:srgbClr val="43638E"/>
                </a:solidFill>
              </a:rPr>
              <a:t>Strategy</a:t>
            </a:r>
          </a:p>
          <a:p>
            <a:pPr marL="0" indent="0">
              <a:spcBef>
                <a:spcPts val="0"/>
              </a:spcBef>
              <a:spcAft>
                <a:spcPts val="3200"/>
              </a:spcAft>
              <a:buNone/>
            </a:pPr>
            <a:r>
              <a:rPr lang="en-US" sz="2800" dirty="0"/>
              <a:t>Add the two equations, canceling identical terms on opposite sides of the arrow, to obtain the overall reaction.</a:t>
            </a:r>
          </a:p>
          <a:p>
            <a:pPr marL="0" indent="0">
              <a:spcBef>
                <a:spcPts val="0"/>
              </a:spcBef>
              <a:spcAft>
                <a:spcPts val="3600"/>
              </a:spcAft>
              <a:buNone/>
            </a:pPr>
            <a:r>
              <a:rPr lang="en-US" sz="2800" dirty="0"/>
              <a:t>The canceled terms will be the intermediates if they were first generated and then consumed. </a:t>
            </a:r>
          </a:p>
          <a:p>
            <a:pPr marL="0" indent="0">
              <a:spcBef>
                <a:spcPts val="0"/>
              </a:spcBef>
              <a:buNone/>
            </a:pPr>
            <a:r>
              <a:rPr lang="en-US" sz="2800" dirty="0"/>
              <a:t>Write rate laws for each elementary step; the one that matches the experimental rate law will be the rate-determining step.</a:t>
            </a:r>
            <a:endParaRPr lang="en-US" sz="2800" dirty="0">
              <a:solidFill>
                <a:prstClr val="black"/>
              </a:solidFill>
            </a:endParaRPr>
          </a:p>
        </p:txBody>
      </p:sp>
    </p:spTree>
    <p:extLst>
      <p:ext uri="{BB962C8B-B14F-4D97-AF65-F5344CB8AC3E}">
        <p14:creationId xmlns:p14="http://schemas.microsoft.com/office/powerpoint/2010/main" val="514267389"/>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229819"/>
            <a:ext cx="5836302" cy="609599"/>
          </a:xfrm>
        </p:spPr>
        <p:txBody>
          <a:bodyPr/>
          <a:lstStyle/>
          <a:p>
            <a:pPr algn="ctr" defTabSz="1108075">
              <a:tabLst>
                <a:tab pos="3257550"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14.11</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p:sp>
        <p:nvSpPr>
          <p:cNvPr id="25" name="Text Placeholder 24"/>
          <p:cNvSpPr>
            <a:spLocks noGrp="1"/>
          </p:cNvSpPr>
          <p:nvPr>
            <p:ph type="body" sz="quarter" idx="4294967295"/>
          </p:nvPr>
        </p:nvSpPr>
        <p:spPr>
          <a:xfrm>
            <a:off x="0" y="952500"/>
            <a:ext cx="9029700" cy="1714500"/>
          </a:xfrm>
          <a:prstGeom prst="rect">
            <a:avLst/>
          </a:prstGeom>
        </p:spPr>
        <p:txBody>
          <a:bodyPr/>
          <a:lstStyle/>
          <a:p>
            <a:pPr marL="0" indent="0">
              <a:spcBef>
                <a:spcPts val="0"/>
              </a:spcBef>
              <a:spcAft>
                <a:spcPts val="9900"/>
              </a:spcAft>
              <a:buNone/>
            </a:pPr>
            <a:r>
              <a:rPr lang="en-US" sz="2800" b="1" dirty="0">
                <a:solidFill>
                  <a:srgbClr val="43638E"/>
                </a:solidFill>
              </a:rPr>
              <a:t>Setup</a:t>
            </a:r>
            <a:endParaRPr lang="en-US" sz="2800" dirty="0">
              <a:solidFill>
                <a:srgbClr val="43638E"/>
              </a:solidFill>
            </a:endParaRPr>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545448" y="1371600"/>
                <a:ext cx="8001000" cy="1565228"/>
              </a:xfrm>
              <a:prstGeom prst="rect">
                <a:avLst/>
              </a:prstGeom>
            </p:spPr>
            <p:txBody>
              <a:bodyPr/>
              <a:lstStyle/>
              <a:p>
                <a:pPr marL="0" indent="0" defTabSz="1314450">
                  <a:buNone/>
                </a:pPr>
                <a:r>
                  <a:rPr lang="en-US" sz="2600" b="0" i="1" dirty="0">
                    <a:latin typeface="+mj-lt"/>
                  </a:rPr>
                  <a:t>Step 1:	</a:t>
                </a:r>
                <a14:m>
                  <m:oMath xmlns:m="http://schemas.openxmlformats.org/officeDocument/2006/math">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N</m:t>
                        </m:r>
                      </m:e>
                      <m:sub>
                        <m:r>
                          <a:rPr lang="en-US" sz="2600" b="0" i="0" smtClean="0">
                            <a:latin typeface="Cambria Math" panose="02040503050406030204" pitchFamily="18" charset="0"/>
                          </a:rPr>
                          <m:t>2</m:t>
                        </m:r>
                      </m:sub>
                    </m:sSub>
                    <m:r>
                      <m:rPr>
                        <m:sty m:val="p"/>
                      </m:rPr>
                      <a:rPr lang="en-US" sz="2600" b="0" i="0" smtClean="0">
                        <a:latin typeface="Cambria Math" panose="02040503050406030204" pitchFamily="18" charset="0"/>
                      </a:rPr>
                      <m:t>O</m:t>
                    </m:r>
                    <m:groupChr>
                      <m:groupChrPr>
                        <m:chr m:val="→"/>
                        <m:vertJc m:val="bot"/>
                        <m:ctrlPr>
                          <a:rPr lang="en-US" sz="2600" b="0" i="1" smtClean="0">
                            <a:latin typeface="Cambria Math" panose="02040503050406030204" pitchFamily="18" charset="0"/>
                          </a:rPr>
                        </m:ctrlPr>
                      </m:groupChrPr>
                      <m:e>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𝑘</m:t>
                            </m:r>
                          </m:e>
                          <m:sub>
                            <m:r>
                              <a:rPr lang="en-US" sz="2600" b="0" i="1" smtClean="0">
                                <a:latin typeface="Cambria Math" panose="02040503050406030204" pitchFamily="18" charset="0"/>
                              </a:rPr>
                              <m:t>1</m:t>
                            </m:r>
                          </m:sub>
                        </m:sSub>
                      </m:e>
                    </m:groupCh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N</m:t>
                        </m:r>
                      </m:e>
                      <m:sub>
                        <m:r>
                          <a:rPr lang="en-US" sz="2600" b="0" i="0" smtClean="0">
                            <a:latin typeface="Cambria Math" panose="02040503050406030204" pitchFamily="18" charset="0"/>
                          </a:rPr>
                          <m:t>2</m:t>
                        </m:r>
                      </m:sub>
                    </m:sSub>
                    <m:r>
                      <a:rPr lang="en-US" sz="2600" b="0" i="0" smtClean="0">
                        <a:latin typeface="Cambria Math" panose="02040503050406030204" pitchFamily="18" charset="0"/>
                      </a:rPr>
                      <m:t>+</m:t>
                    </m:r>
                    <m:r>
                      <m:rPr>
                        <m:sty m:val="p"/>
                      </m:rPr>
                      <a:rPr lang="en-US" sz="2600" b="0" i="0" smtClean="0">
                        <a:latin typeface="Cambria Math" panose="02040503050406030204" pitchFamily="18" charset="0"/>
                      </a:rPr>
                      <m:t>O</m:t>
                    </m:r>
                    <m:r>
                      <a:rPr lang="en-US" sz="2600" b="0" i="0" spc="10500" smtClean="0">
                        <a:latin typeface="Cambria Math" panose="02040503050406030204" pitchFamily="18" charset="0"/>
                      </a:rPr>
                      <m:t> </m:t>
                    </m:r>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r>
                      <a:rPr lang="en-US" sz="2600" b="0" i="1" smtClean="0">
                        <a:latin typeface="Cambria Math" panose="02040503050406030204" pitchFamily="18" charset="0"/>
                      </a:rPr>
                      <m:t>𝑘</m:t>
                    </m:r>
                    <m:d>
                      <m:dPr>
                        <m:begChr m:val="["/>
                        <m:endChr m:val="]"/>
                        <m:ctrlPr>
                          <a:rPr lang="en-US" sz="2600" b="0" i="1" smtClean="0">
                            <a:latin typeface="Cambria Math" panose="02040503050406030204" pitchFamily="18" charset="0"/>
                          </a:rPr>
                        </m:ctrlPr>
                      </m:dPr>
                      <m:e>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N</m:t>
                            </m:r>
                          </m:e>
                          <m:sub>
                            <m:r>
                              <a:rPr lang="en-US" sz="2600" b="0" i="0" smtClean="0">
                                <a:latin typeface="Cambria Math" panose="02040503050406030204" pitchFamily="18" charset="0"/>
                              </a:rPr>
                              <m:t>2</m:t>
                            </m:r>
                          </m:sub>
                        </m:sSub>
                        <m:r>
                          <m:rPr>
                            <m:sty m:val="p"/>
                          </m:rPr>
                          <a:rPr lang="en-US" sz="2600" b="0" i="0" smtClean="0">
                            <a:latin typeface="Cambria Math" panose="02040503050406030204" pitchFamily="18" charset="0"/>
                          </a:rPr>
                          <m:t>O</m:t>
                        </m:r>
                      </m:e>
                    </m:d>
                  </m:oMath>
                </a14:m>
                <a:endParaRPr lang="en-US" sz="2600" b="0" dirty="0"/>
              </a:p>
              <a:p>
                <a:pPr marL="0" indent="0">
                  <a:spcBef>
                    <a:spcPts val="0"/>
                  </a:spcBef>
                  <a:buNone/>
                  <a:tabLst>
                    <a:tab pos="1200150" algn="l"/>
                    <a:tab pos="1314450" algn="l"/>
                  </a:tabLst>
                </a:pPr>
                <a:r>
                  <a:rPr lang="en-US" sz="2600" b="0" i="1" dirty="0">
                    <a:latin typeface="+mj-lt"/>
                  </a:rPr>
                  <a:t>Step 2:		</a:t>
                </a:r>
                <a14:m>
                  <m:oMath xmlns:m="http://schemas.openxmlformats.org/officeDocument/2006/math">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N</m:t>
                        </m:r>
                      </m:e>
                      <m:sub>
                        <m:r>
                          <a:rPr lang="en-US" sz="2600" b="0" i="0" smtClean="0">
                            <a:latin typeface="Cambria Math" panose="02040503050406030204" pitchFamily="18" charset="0"/>
                          </a:rPr>
                          <m:t>2</m:t>
                        </m:r>
                      </m:sub>
                    </m:sSub>
                    <m:r>
                      <m:rPr>
                        <m:sty m:val="p"/>
                      </m:rPr>
                      <a:rPr lang="en-US" sz="2600" b="0" i="0" smtClean="0">
                        <a:latin typeface="Cambria Math" panose="02040503050406030204" pitchFamily="18" charset="0"/>
                      </a:rPr>
                      <m:t>O</m:t>
                    </m:r>
                    <m:r>
                      <a:rPr lang="en-US" sz="2600" b="0" i="0" smtClean="0">
                        <a:latin typeface="Cambria Math" panose="02040503050406030204" pitchFamily="18" charset="0"/>
                      </a:rPr>
                      <m:t>+</m:t>
                    </m:r>
                    <m:r>
                      <m:rPr>
                        <m:sty m:val="p"/>
                      </m:rPr>
                      <a:rPr lang="en-US" sz="2600" b="0" i="0" smtClean="0">
                        <a:latin typeface="Cambria Math" panose="02040503050406030204" pitchFamily="18" charset="0"/>
                      </a:rPr>
                      <m:t>O</m:t>
                    </m:r>
                    <m:groupChr>
                      <m:groupChrPr>
                        <m:chr m:val="→"/>
                        <m:vertJc m:val="bot"/>
                        <m:ctrlPr>
                          <a:rPr lang="en-US" sz="2600" b="0" i="1" smtClean="0">
                            <a:latin typeface="Cambria Math" panose="02040503050406030204" pitchFamily="18" charset="0"/>
                          </a:rPr>
                        </m:ctrlPr>
                      </m:groupChrPr>
                      <m:e>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𝑘</m:t>
                            </m:r>
                          </m:e>
                          <m:sub>
                            <m:r>
                              <a:rPr lang="en-US" sz="2600" b="0" i="1" smtClean="0">
                                <a:latin typeface="Cambria Math" panose="02040503050406030204" pitchFamily="18" charset="0"/>
                              </a:rPr>
                              <m:t>2</m:t>
                            </m:r>
                          </m:sub>
                        </m:sSub>
                      </m:e>
                    </m:groupCh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N</m:t>
                        </m:r>
                      </m:e>
                      <m:sub>
                        <m:r>
                          <a:rPr lang="en-US" sz="2600" b="0" i="0" smtClean="0">
                            <a:latin typeface="Cambria Math" panose="02040503050406030204" pitchFamily="18" charset="0"/>
                          </a:rPr>
                          <m:t>2</m:t>
                        </m:r>
                      </m:sub>
                    </m:sSub>
                    <m:r>
                      <a:rPr lang="en-US" sz="2600" b="0" i="0" smtClean="0">
                        <a:latin typeface="Cambria Math" panose="02040503050406030204" pitchFamily="18" charset="0"/>
                      </a:rPr>
                      <m:t>+</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O</m:t>
                        </m:r>
                      </m:e>
                      <m:sub>
                        <m:r>
                          <a:rPr lang="en-US" sz="2600" b="0" i="0" smtClean="0">
                            <a:latin typeface="Cambria Math" panose="02040503050406030204" pitchFamily="18" charset="0"/>
                          </a:rPr>
                          <m:t>2</m:t>
                        </m:r>
                      </m:sub>
                    </m:sSub>
                    <m:r>
                      <a:rPr lang="en-US" sz="2600" b="0" i="0" spc="5000" smtClean="0">
                        <a:latin typeface="Cambria Math" panose="02040503050406030204" pitchFamily="18" charset="0"/>
                      </a:rPr>
                      <m:t> </m:t>
                    </m:r>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r>
                      <a:rPr lang="en-US" sz="2600" b="0" i="1" smtClean="0">
                        <a:latin typeface="Cambria Math" panose="02040503050406030204" pitchFamily="18" charset="0"/>
                      </a:rPr>
                      <m:t>𝑘</m:t>
                    </m:r>
                    <m:d>
                      <m:dPr>
                        <m:begChr m:val="["/>
                        <m:endChr m:val="]"/>
                        <m:ctrlPr>
                          <a:rPr lang="en-US" sz="2600" b="0" i="1" smtClean="0">
                            <a:latin typeface="Cambria Math" panose="02040503050406030204" pitchFamily="18" charset="0"/>
                          </a:rPr>
                        </m:ctrlPr>
                      </m:dPr>
                      <m:e>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N</m:t>
                            </m:r>
                          </m:e>
                          <m:sub>
                            <m:r>
                              <a:rPr lang="en-US" sz="2600" b="0" i="0" smtClean="0">
                                <a:latin typeface="Cambria Math" panose="02040503050406030204" pitchFamily="18" charset="0"/>
                              </a:rPr>
                              <m:t>2</m:t>
                            </m:r>
                          </m:sub>
                        </m:sSub>
                        <m:r>
                          <m:rPr>
                            <m:sty m:val="p"/>
                          </m:rPr>
                          <a:rPr lang="en-US" sz="2600" b="0" i="0" smtClean="0">
                            <a:latin typeface="Cambria Math" panose="02040503050406030204" pitchFamily="18" charset="0"/>
                          </a:rPr>
                          <m:t>O</m:t>
                        </m:r>
                      </m:e>
                    </m:d>
                    <m:r>
                      <a:rPr lang="en-US" sz="2600" b="0" i="0" smtClean="0">
                        <a:latin typeface="Cambria Math" panose="02040503050406030204" pitchFamily="18" charset="0"/>
                      </a:rPr>
                      <m:t>[</m:t>
                    </m:r>
                    <m:r>
                      <m:rPr>
                        <m:sty m:val="p"/>
                      </m:rPr>
                      <a:rPr lang="en-US" sz="2600" b="0" i="0" smtClean="0">
                        <a:latin typeface="Cambria Math" panose="02040503050406030204" pitchFamily="18" charset="0"/>
                      </a:rPr>
                      <m:t>O</m:t>
                    </m:r>
                    <m:r>
                      <a:rPr lang="en-US" sz="2600" b="0" i="0" smtClean="0">
                        <a:latin typeface="Cambria Math" panose="02040503050406030204" pitchFamily="18" charset="0"/>
                      </a:rPr>
                      <m:t>]</m:t>
                    </m:r>
                  </m:oMath>
                </a14:m>
                <a:endParaRPr lang="en-US" sz="26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545448" y="1371600"/>
                <a:ext cx="8001000" cy="1565228"/>
              </a:xfrm>
              <a:prstGeom prst="rect">
                <a:avLst/>
              </a:prstGeom>
              <a:blipFill>
                <a:blip r:embed="rId2"/>
                <a:stretch>
                  <a:fillRect l="-137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4294967295"/>
              </p:nvPr>
            </p:nvSpPr>
            <p:spPr>
              <a:xfrm>
                <a:off x="0" y="2667000"/>
                <a:ext cx="9144000" cy="3200400"/>
              </a:xfrm>
              <a:prstGeom prst="rect">
                <a:avLst/>
              </a:prstGeom>
            </p:spPr>
            <p:txBody>
              <a:bodyPr/>
              <a:lstStyle/>
              <a:p>
                <a:pPr marL="0" indent="0">
                  <a:spcBef>
                    <a:spcPts val="0"/>
                  </a:spcBef>
                  <a:spcAft>
                    <a:spcPts val="1000"/>
                  </a:spcAft>
                  <a:buNone/>
                </a:pPr>
                <a:r>
                  <a:rPr lang="en-US" sz="2800" b="1" dirty="0">
                    <a:solidFill>
                      <a:srgbClr val="43638E"/>
                    </a:solidFill>
                  </a:rPr>
                  <a:t>Solution</a:t>
                </a:r>
              </a:p>
              <a:p>
                <a:pPr marL="514350" indent="-514350">
                  <a:spcBef>
                    <a:spcPts val="0"/>
                  </a:spcBef>
                  <a:spcAft>
                    <a:spcPts val="3500"/>
                  </a:spcAft>
                  <a:buAutoNum type="alphaLcParenBoth"/>
                </a:pPr>
                <a14:m>
                  <m:oMath xmlns:m="http://schemas.openxmlformats.org/officeDocument/2006/math">
                    <m:r>
                      <a:rPr lang="en-US" sz="2800">
                        <a:latin typeface="Cambria Math" panose="02040503050406030204" pitchFamily="18" charset="0"/>
                      </a:rPr>
                      <m:t>2</m:t>
                    </m:r>
                    <m:sSub>
                      <m:sSubPr>
                        <m:ctrlPr>
                          <a:rPr lang="en-US" sz="2800" i="1">
                            <a:latin typeface="Cambria Math" panose="02040503050406030204" pitchFamily="18" charset="0"/>
                          </a:rPr>
                        </m:ctrlPr>
                      </m:sSubPr>
                      <m:e>
                        <m:r>
                          <m:rPr>
                            <m:sty m:val="p"/>
                          </m:rPr>
                          <a:rPr lang="en-US" sz="2800">
                            <a:latin typeface="Cambria Math" panose="02040503050406030204" pitchFamily="18" charset="0"/>
                          </a:rPr>
                          <m:t>N</m:t>
                        </m:r>
                      </m:e>
                      <m:sub>
                        <m:r>
                          <a:rPr lang="en-US" sz="2800">
                            <a:latin typeface="Cambria Math" panose="02040503050406030204" pitchFamily="18" charset="0"/>
                          </a:rPr>
                          <m:t>2</m:t>
                        </m:r>
                      </m:sub>
                    </m:sSub>
                    <m:r>
                      <m:rPr>
                        <m:sty m:val="p"/>
                      </m:rPr>
                      <a:rPr lang="en-US" sz="2800">
                        <a:latin typeface="Cambria Math" panose="02040503050406030204" pitchFamily="18" charset="0"/>
                      </a:rPr>
                      <m:t>O</m:t>
                    </m:r>
                    <m:r>
                      <a:rPr lang="en-US" sz="2800">
                        <a:latin typeface="Cambria Math" panose="02040503050406030204" pitchFamily="18" charset="0"/>
                        <a:ea typeface="Cambria Math" panose="02040503050406030204" pitchFamily="18" charset="0"/>
                      </a:rPr>
                      <m:t>→2</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N</m:t>
                        </m:r>
                      </m:e>
                      <m:sub>
                        <m:r>
                          <a:rPr lang="en-US" sz="2800">
                            <a:latin typeface="Cambria Math" panose="02040503050406030204" pitchFamily="18" charset="0"/>
                            <a:ea typeface="Cambria Math" panose="02040503050406030204" pitchFamily="18" charset="0"/>
                          </a:rPr>
                          <m:t>2</m:t>
                        </m:r>
                      </m:sub>
                    </m:sSub>
                    <m:r>
                      <a:rPr lang="en-US" sz="2800">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O</m:t>
                        </m:r>
                      </m:e>
                      <m:sub>
                        <m:r>
                          <a:rPr lang="en-US" sz="2800">
                            <a:latin typeface="Cambria Math" panose="02040503050406030204" pitchFamily="18" charset="0"/>
                            <a:ea typeface="Cambria Math" panose="02040503050406030204" pitchFamily="18" charset="0"/>
                          </a:rPr>
                          <m:t>2</m:t>
                        </m:r>
                      </m:sub>
                    </m:sSub>
                  </m:oMath>
                </a14:m>
                <a:endParaRPr lang="en-US" sz="2800" dirty="0"/>
              </a:p>
              <a:p>
                <a:pPr marL="514350" indent="-514350">
                  <a:spcBef>
                    <a:spcPts val="0"/>
                  </a:spcBef>
                  <a:spcAft>
                    <a:spcPts val="3500"/>
                  </a:spcAft>
                  <a:buAutoNum type="alphaLcParenBoth"/>
                </a:pPr>
                <a:r>
                  <a:rPr lang="en-US" sz="2800" dirty="0"/>
                  <a:t>O (atomic oxygen) is the intermediate.</a:t>
                </a:r>
              </a:p>
              <a:p>
                <a:pPr marL="114300" indent="-114300">
                  <a:spcBef>
                    <a:spcPts val="0"/>
                  </a:spcBef>
                  <a:spcAft>
                    <a:spcPts val="3500"/>
                  </a:spcAft>
                  <a:buAutoNum type="alphaLcParenBoth"/>
                </a:pPr>
                <a:r>
                  <a:rPr lang="en-US" sz="2800" dirty="0"/>
                  <a:t> Step 1 is the rate-determining step because its rate law is the same as the experimental rate law: </a:t>
                </a:r>
                <a14:m>
                  <m:oMath xmlns:m="http://schemas.openxmlformats.org/officeDocument/2006/math">
                    <m:r>
                      <m:rPr>
                        <m:sty m:val="p"/>
                      </m:rPr>
                      <a:rPr lang="en-US" sz="2800" i="0" dirty="0" smtClean="0">
                        <a:latin typeface="Cambria Math" panose="02040503050406030204" pitchFamily="18" charset="0"/>
                      </a:rPr>
                      <m:t>rate</m:t>
                    </m:r>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k</m:t>
                    </m:r>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N</m:t>
                    </m:r>
                    <m:r>
                      <a:rPr lang="en-US" sz="2800" i="0" baseline="-25000" dirty="0">
                        <a:latin typeface="Cambria Math" panose="02040503050406030204" pitchFamily="18" charset="0"/>
                      </a:rPr>
                      <m:t>2</m:t>
                    </m:r>
                    <m:r>
                      <m:rPr>
                        <m:sty m:val="p"/>
                      </m:rPr>
                      <a:rPr lang="en-US" sz="2800" i="0" dirty="0">
                        <a:latin typeface="Cambria Math" panose="02040503050406030204" pitchFamily="18" charset="0"/>
                      </a:rPr>
                      <m:t>O</m:t>
                    </m:r>
                    <m:r>
                      <a:rPr lang="en-US" sz="2800" i="0" dirty="0" smtClean="0">
                        <a:latin typeface="Cambria Math" panose="02040503050406030204" pitchFamily="18" charset="0"/>
                      </a:rPr>
                      <m:t>]</m:t>
                    </m:r>
                  </m:oMath>
                </a14:m>
                <a:r>
                  <a:rPr lang="en-US" sz="2800" dirty="0"/>
                  <a:t>.</a:t>
                </a:r>
              </a:p>
            </p:txBody>
          </p:sp>
        </mc:Choice>
        <mc:Fallback xmlns="">
          <p:sp>
            <p:nvSpPr>
              <p:cNvPr id="27" name="Text Placeholder 26"/>
              <p:cNvSpPr>
                <a:spLocks noGrp="1" noRot="1" noChangeAspect="1" noMove="1" noResize="1" noEditPoints="1" noAdjustHandles="1" noChangeArrowheads="1" noChangeShapeType="1" noTextEdit="1"/>
              </p:cNvSpPr>
              <p:nvPr>
                <p:ph type="body" sz="quarter" idx="4294967295"/>
              </p:nvPr>
            </p:nvSpPr>
            <p:spPr>
              <a:xfrm>
                <a:off x="0" y="2667000"/>
                <a:ext cx="9144000" cy="3200400"/>
              </a:xfrm>
              <a:prstGeom prst="rect">
                <a:avLst/>
              </a:prstGeom>
              <a:blipFill>
                <a:blip r:embed="rId3"/>
                <a:stretch>
                  <a:fillRect l="-1400" t="-1905" b="-6476"/>
                </a:stretch>
              </a:blipFill>
            </p:spPr>
            <p:txBody>
              <a:bodyPr/>
              <a:lstStyle/>
              <a:p>
                <a:r>
                  <a:rPr lang="en-US">
                    <a:noFill/>
                  </a:rPr>
                  <a:t> </a:t>
                </a:r>
              </a:p>
            </p:txBody>
          </p:sp>
        </mc:Fallback>
      </mc:AlternateContent>
    </p:spTree>
    <p:extLst>
      <p:ext uri="{BB962C8B-B14F-4D97-AF65-F5344CB8AC3E}">
        <p14:creationId xmlns:p14="http://schemas.microsoft.com/office/powerpoint/2010/main" val="48028223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6188242" cy="508817"/>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(27)</a:t>
            </a:r>
          </a:p>
        </p:txBody>
      </p:sp>
      <p:sp>
        <p:nvSpPr>
          <p:cNvPr id="21" name="Text Placeholder 20"/>
          <p:cNvSpPr>
            <a:spLocks noGrp="1"/>
          </p:cNvSpPr>
          <p:nvPr>
            <p:ph type="body" sz="quarter" idx="4294967295"/>
          </p:nvPr>
        </p:nvSpPr>
        <p:spPr>
          <a:xfrm>
            <a:off x="0" y="1099719"/>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Mechanisms with a Fast Initial Step</a:t>
            </a:r>
          </a:p>
        </p:txBody>
      </p:sp>
      <p:sp>
        <p:nvSpPr>
          <p:cNvPr id="22" name="Text Placeholder 21"/>
          <p:cNvSpPr>
            <a:spLocks noGrp="1"/>
          </p:cNvSpPr>
          <p:nvPr>
            <p:ph type="body" sz="quarter" idx="4294967295"/>
          </p:nvPr>
        </p:nvSpPr>
        <p:spPr>
          <a:xfrm>
            <a:off x="0" y="1524000"/>
            <a:ext cx="9144000" cy="2452255"/>
          </a:xfrm>
          <a:prstGeom prst="rect">
            <a:avLst/>
          </a:prstGeom>
        </p:spPr>
        <p:txBody>
          <a:bodyPr/>
          <a:lstStyle/>
          <a:p>
            <a:pPr marL="0" indent="0">
              <a:spcBef>
                <a:spcPts val="0"/>
              </a:spcBef>
              <a:spcAft>
                <a:spcPts val="1700"/>
              </a:spcAft>
              <a:buNone/>
            </a:pPr>
            <a:r>
              <a:rPr lang="en-US" sz="2800" dirty="0"/>
              <a:t>Sometimes, we will encounter a reaction with an experimentally determined rate law that suggests an unlikely scenario.</a:t>
            </a:r>
          </a:p>
          <a:p>
            <a:pPr marL="0" indent="0">
              <a:spcBef>
                <a:spcPts val="0"/>
              </a:spcBef>
              <a:buNone/>
            </a:pPr>
            <a:r>
              <a:rPr lang="en-US" sz="2800" dirty="0"/>
              <a:t>For example, consider the gaseous reaction of nitric oxide with chlorine to produce nitrosyl chloride,</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1524000" y="3976255"/>
                <a:ext cx="5410200" cy="488939"/>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700" b="0" i="0" smtClean="0">
                          <a:latin typeface="Cambria Math" panose="02040503050406030204" pitchFamily="18" charset="0"/>
                        </a:rPr>
                        <m:t>2</m:t>
                      </m:r>
                      <m:r>
                        <m:rPr>
                          <m:sty m:val="p"/>
                        </m:rPr>
                        <a:rPr lang="en-US" sz="2700" b="0" i="0" smtClean="0">
                          <a:latin typeface="Cambria Math" panose="02040503050406030204" pitchFamily="18" charset="0"/>
                        </a:rPr>
                        <m:t>NO</m:t>
                      </m:r>
                      <m:d>
                        <m:dPr>
                          <m:ctrlPr>
                            <a:rPr lang="en-US" sz="2700" b="0" i="1" smtClean="0">
                              <a:latin typeface="Cambria Math" panose="02040503050406030204" pitchFamily="18" charset="0"/>
                            </a:rPr>
                          </m:ctrlPr>
                        </m:dPr>
                        <m:e>
                          <m:r>
                            <a:rPr lang="en-US" sz="2700" b="0" i="1" smtClean="0">
                              <a:latin typeface="Cambria Math" panose="02040503050406030204" pitchFamily="18" charset="0"/>
                            </a:rPr>
                            <m:t>𝑔</m:t>
                          </m:r>
                        </m:e>
                      </m:d>
                      <m:r>
                        <a:rPr lang="en-US" sz="2700" b="0" i="1" smtClean="0">
                          <a:latin typeface="Cambria Math" panose="02040503050406030204" pitchFamily="18" charset="0"/>
                        </a:rPr>
                        <m:t>+</m:t>
                      </m: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Cl</m:t>
                          </m:r>
                        </m:e>
                        <m:sub>
                          <m:r>
                            <a:rPr lang="en-US" sz="2700" b="0" i="0" smtClean="0">
                              <a:latin typeface="Cambria Math" panose="02040503050406030204" pitchFamily="18" charset="0"/>
                            </a:rPr>
                            <m:t>2</m:t>
                          </m:r>
                        </m:sub>
                      </m:sSub>
                      <m:r>
                        <a:rPr lang="en-US" sz="2700" b="0" i="1" smtClean="0">
                          <a:latin typeface="Cambria Math" panose="02040503050406030204" pitchFamily="18" charset="0"/>
                        </a:rPr>
                        <m:t>(</m:t>
                      </m:r>
                      <m:r>
                        <a:rPr lang="en-US" sz="2700" b="0" i="1" smtClean="0">
                          <a:latin typeface="Cambria Math" panose="02040503050406030204" pitchFamily="18" charset="0"/>
                        </a:rPr>
                        <m:t>𝑔</m:t>
                      </m:r>
                      <m:r>
                        <a:rPr lang="en-US" sz="2700" b="0" i="1" smtClean="0">
                          <a:latin typeface="Cambria Math" panose="02040503050406030204" pitchFamily="18" charset="0"/>
                        </a:rPr>
                        <m:t>)→</m:t>
                      </m:r>
                      <m:r>
                        <a:rPr lang="en-US" sz="2700" b="0" i="0" smtClean="0">
                          <a:latin typeface="Cambria Math" panose="02040503050406030204" pitchFamily="18" charset="0"/>
                        </a:rPr>
                        <m:t>2</m:t>
                      </m:r>
                      <m:r>
                        <m:rPr>
                          <m:sty m:val="p"/>
                        </m:rPr>
                        <a:rPr lang="en-US" sz="2700" b="0" i="0" smtClean="0">
                          <a:latin typeface="Cambria Math" panose="02040503050406030204" pitchFamily="18" charset="0"/>
                          <a:ea typeface="Cambria Math" panose="02040503050406030204" pitchFamily="18" charset="0"/>
                        </a:rPr>
                        <m:t>NOCl</m:t>
                      </m:r>
                      <m:r>
                        <a:rPr lang="en-US" sz="2700" b="0" i="1"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𝑔</m:t>
                      </m:r>
                      <m:r>
                        <a:rPr lang="en-US" sz="2700" b="0" i="1" smtClean="0">
                          <a:latin typeface="Cambria Math" panose="02040503050406030204" pitchFamily="18" charset="0"/>
                          <a:ea typeface="Cambria Math" panose="02040503050406030204" pitchFamily="18" charset="0"/>
                        </a:rPr>
                        <m:t>)</m:t>
                      </m:r>
                    </m:oMath>
                  </m:oMathPara>
                </a14:m>
                <a:endParaRPr lang="en-US" sz="27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1524000" y="3976255"/>
                <a:ext cx="5410200" cy="488939"/>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0" y="4568233"/>
                <a:ext cx="9144000" cy="1874394"/>
              </a:xfrm>
              <a:prstGeom prst="rect">
                <a:avLst/>
              </a:prstGeom>
            </p:spPr>
            <p:txBody>
              <a:bodyPr/>
              <a:lstStyle/>
              <a:p>
                <a:pPr marL="0" indent="0">
                  <a:spcBef>
                    <a:spcPts val="0"/>
                  </a:spcBef>
                  <a:buNone/>
                </a:pPr>
                <a:r>
                  <a:rPr lang="en-US" sz="2800" dirty="0"/>
                  <a:t>for which the experimentally determined rate law is </a:t>
                </a:r>
              </a:p>
              <a:p>
                <a:pPr marL="0" indent="0">
                  <a:spcBef>
                    <a:spcPts val="0"/>
                  </a:spcBef>
                  <a:buNone/>
                </a:pPr>
                <a14:m>
                  <m:oMath xmlns:m="http://schemas.openxmlformats.org/officeDocument/2006/math">
                    <m:r>
                      <m:rPr>
                        <m:sty m:val="p"/>
                      </m:rPr>
                      <a:rPr lang="en-US" sz="2800" i="0" dirty="0" smtClean="0">
                        <a:latin typeface="Cambria Math" panose="02040503050406030204" pitchFamily="18" charset="0"/>
                      </a:rPr>
                      <m:t>rate</m:t>
                    </m:r>
                    <m:r>
                      <a:rPr lang="en-US" sz="2800" i="0" dirty="0" smtClean="0">
                        <a:latin typeface="Cambria Math" panose="02040503050406030204" pitchFamily="18" charset="0"/>
                      </a:rPr>
                      <m:t>=</m:t>
                    </m:r>
                    <m:r>
                      <a:rPr lang="en-US" sz="2800" i="1" dirty="0" smtClean="0">
                        <a:latin typeface="Cambria Math" panose="02040503050406030204" pitchFamily="18" charset="0"/>
                      </a:rPr>
                      <m:t>𝑘</m:t>
                    </m:r>
                    <m:r>
                      <a:rPr lang="en-US" sz="2800" i="0" dirty="0" smtClean="0">
                        <a:latin typeface="Cambria Math" panose="02040503050406030204" pitchFamily="18" charset="0"/>
                      </a:rPr>
                      <m:t>[</m:t>
                    </m:r>
                    <m:sSup>
                      <m:sSupPr>
                        <m:ctrlPr>
                          <a:rPr lang="en-US" sz="2800" i="1" dirty="0" smtClean="0">
                            <a:latin typeface="Cambria Math" panose="02040503050406030204" pitchFamily="18" charset="0"/>
                          </a:rPr>
                        </m:ctrlPr>
                      </m:sSupPr>
                      <m:e>
                        <m:r>
                          <m:rPr>
                            <m:sty m:val="p"/>
                          </m:rPr>
                          <a:rPr lang="en-US" sz="2800" b="0" i="0" dirty="0" smtClean="0">
                            <a:latin typeface="Cambria Math" panose="02040503050406030204" pitchFamily="18" charset="0"/>
                          </a:rPr>
                          <m:t>NO</m:t>
                        </m:r>
                        <m:r>
                          <a:rPr lang="en-US" sz="2800" b="0" i="1" dirty="0" smtClean="0">
                            <a:latin typeface="Cambria Math" panose="02040503050406030204" pitchFamily="18" charset="0"/>
                          </a:rPr>
                          <m:t>]</m:t>
                        </m:r>
                      </m:e>
                      <m:sup>
                        <m:r>
                          <a:rPr lang="en-US" sz="2800" b="0" i="1" dirty="0" smtClean="0">
                            <a:latin typeface="Cambria Math" panose="02040503050406030204" pitchFamily="18" charset="0"/>
                          </a:rPr>
                          <m:t>2</m:t>
                        </m:r>
                      </m:sup>
                    </m:sSup>
                    <m:r>
                      <a:rPr lang="en-US" sz="2800" i="0" dirty="0" smtClean="0">
                        <a:latin typeface="Cambria Math" panose="02040503050406030204" pitchFamily="18" charset="0"/>
                      </a:rPr>
                      <m:t>[</m:t>
                    </m:r>
                    <m:r>
                      <m:rPr>
                        <m:sty m:val="p"/>
                      </m:rPr>
                      <a:rPr lang="en-US" sz="2800" i="0" dirty="0">
                        <a:latin typeface="Cambria Math" panose="02040503050406030204" pitchFamily="18" charset="0"/>
                      </a:rPr>
                      <m:t>Cl</m:t>
                    </m:r>
                    <m:r>
                      <a:rPr lang="en-US" sz="2800" i="0" baseline="-25000" dirty="0">
                        <a:latin typeface="Cambria Math" panose="02040503050406030204" pitchFamily="18" charset="0"/>
                      </a:rPr>
                      <m:t>2</m:t>
                    </m:r>
                    <m:r>
                      <a:rPr lang="en-US" sz="2800" i="0" dirty="0">
                        <a:latin typeface="Cambria Math" panose="02040503050406030204" pitchFamily="18" charset="0"/>
                      </a:rPr>
                      <m:t>]</m:t>
                    </m:r>
                  </m:oMath>
                </a14:m>
                <a:r>
                  <a:rPr lang="en-US" sz="2800" dirty="0"/>
                  <a:t>. Note that the exponents in the rate law are the same as the coefficients in the balanced equation—making this reaction </a:t>
                </a:r>
                <a:r>
                  <a:rPr lang="en-US" sz="2800" i="1" dirty="0"/>
                  <a:t>third order </a:t>
                </a:r>
                <a:r>
                  <a:rPr lang="en-US" sz="2800" dirty="0"/>
                  <a:t>overall.</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0" y="4568233"/>
                <a:ext cx="9144000" cy="1874394"/>
              </a:xfrm>
              <a:prstGeom prst="rect">
                <a:avLst/>
              </a:prstGeom>
              <a:blipFill>
                <a:blip r:embed="rId3"/>
                <a:stretch>
                  <a:fillRect l="-1333" t="-2922" b="-5195"/>
                </a:stretch>
              </a:blipFill>
            </p:spPr>
            <p:txBody>
              <a:bodyPr/>
              <a:lstStyle/>
              <a:p>
                <a:r>
                  <a:rPr lang="en-US">
                    <a:noFill/>
                  </a:rPr>
                  <a:t> </a:t>
                </a:r>
              </a:p>
            </p:txBody>
          </p:sp>
        </mc:Fallback>
      </mc:AlternateContent>
    </p:spTree>
    <p:extLst>
      <p:ext uri="{BB962C8B-B14F-4D97-AF65-F5344CB8AC3E}">
        <p14:creationId xmlns:p14="http://schemas.microsoft.com/office/powerpoint/2010/main" val="365644879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5815263" cy="524034"/>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(28)</a:t>
            </a:r>
          </a:p>
        </p:txBody>
      </p:sp>
      <p:sp>
        <p:nvSpPr>
          <p:cNvPr id="20" name="Text Placeholder 19"/>
          <p:cNvSpPr>
            <a:spLocks noGrp="1"/>
          </p:cNvSpPr>
          <p:nvPr>
            <p:ph type="body" sz="quarter" idx="4294967295"/>
          </p:nvPr>
        </p:nvSpPr>
        <p:spPr>
          <a:xfrm>
            <a:off x="0" y="1099719"/>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Mechanisms with a Fast Initial Step</a:t>
            </a:r>
          </a:p>
        </p:txBody>
      </p:sp>
      <p:sp>
        <p:nvSpPr>
          <p:cNvPr id="21" name="Text Placeholder 20"/>
          <p:cNvSpPr>
            <a:spLocks noGrp="1"/>
          </p:cNvSpPr>
          <p:nvPr>
            <p:ph type="body" sz="quarter" idx="4294967295"/>
          </p:nvPr>
        </p:nvSpPr>
        <p:spPr>
          <a:xfrm>
            <a:off x="0" y="1524000"/>
            <a:ext cx="9144000" cy="3200400"/>
          </a:xfrm>
          <a:prstGeom prst="rect">
            <a:avLst/>
          </a:prstGeom>
        </p:spPr>
        <p:txBody>
          <a:bodyPr/>
          <a:lstStyle/>
          <a:p>
            <a:pPr marL="0" indent="0">
              <a:spcBef>
                <a:spcPts val="0"/>
              </a:spcBef>
              <a:spcAft>
                <a:spcPts val="3500"/>
              </a:spcAft>
              <a:buNone/>
            </a:pPr>
            <a:r>
              <a:rPr lang="en-US" sz="2800" dirty="0"/>
              <a:t>Although one possibility is that the reaction is an elementary process, this would require the simultaneous collision of three molecules.</a:t>
            </a:r>
          </a:p>
          <a:p>
            <a:pPr marL="0" indent="0">
              <a:spcBef>
                <a:spcPts val="0"/>
              </a:spcBef>
              <a:buNone/>
            </a:pPr>
            <a:r>
              <a:rPr lang="en-US" sz="2800" dirty="0"/>
              <a:t>Such a termolecular reaction is unlikely. A more reasonable mechanism would be one in which a fast first step is followed by the slower, rate-determining step.</a:t>
            </a:r>
            <a:endParaRPr lang="en-US" sz="2800" dirty="0">
              <a:solidFill>
                <a:prstClr val="black"/>
              </a:solidFill>
            </a:endParaRPr>
          </a:p>
        </p:txBody>
      </p:sp>
    </p:spTree>
    <p:extLst>
      <p:ext uri="{BB962C8B-B14F-4D97-AF65-F5344CB8AC3E}">
        <p14:creationId xmlns:p14="http://schemas.microsoft.com/office/powerpoint/2010/main" val="4282286312"/>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5829300" cy="409545"/>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(29)</a:t>
            </a:r>
          </a:p>
        </p:txBody>
      </p:sp>
      <p:sp>
        <p:nvSpPr>
          <p:cNvPr id="20" name="Text Placeholder 19"/>
          <p:cNvSpPr>
            <a:spLocks noGrp="1"/>
          </p:cNvSpPr>
          <p:nvPr>
            <p:ph type="body" sz="quarter" idx="4294967295"/>
          </p:nvPr>
        </p:nvSpPr>
        <p:spPr>
          <a:xfrm>
            <a:off x="0" y="1104900"/>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Mechanisms with a Fast Initial Step</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647700" y="1676400"/>
                <a:ext cx="7848600" cy="1219200"/>
              </a:xfrm>
              <a:prstGeom prst="rect">
                <a:avLst/>
              </a:prstGeom>
            </p:spPr>
            <p:txBody>
              <a:bodyPr/>
              <a:lstStyle/>
              <a:p>
                <a:pPr marL="0" indent="0" defTabSz="628650">
                  <a:spcBef>
                    <a:spcPts val="0"/>
                  </a:spcBef>
                  <a:buNone/>
                  <a:tabLst>
                    <a:tab pos="1200150" algn="l"/>
                    <a:tab pos="1314450" algn="l"/>
                  </a:tabLst>
                </a:pPr>
                <a:r>
                  <a:rPr lang="en-US" sz="2600" b="0" i="1" dirty="0">
                    <a:latin typeface="+mj-lt"/>
                  </a:rPr>
                  <a:t>Step 1:	</a:t>
                </a:r>
                <a14:m>
                  <m:oMath xmlns:m="http://schemas.openxmlformats.org/officeDocument/2006/math">
                    <m:r>
                      <m:rPr>
                        <m:sty m:val="p"/>
                      </m:rPr>
                      <a:rPr lang="en-US" sz="2600" b="0" i="0" smtClean="0">
                        <a:latin typeface="Cambria Math" panose="02040503050406030204" pitchFamily="18" charset="0"/>
                      </a:rPr>
                      <m:t>NO</m:t>
                    </m:r>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r>
                      <a:rPr lang="en-US" sz="2600" b="0" i="0" smtClean="0">
                        <a:latin typeface="Cambria Math" panose="02040503050406030204" pitchFamily="18" charset="0"/>
                      </a:rPr>
                      <m:t>+</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Cl</m:t>
                        </m:r>
                      </m:e>
                      <m:sub>
                        <m:r>
                          <a:rPr lang="en-US" sz="2600" b="0" i="0" smtClean="0">
                            <a:latin typeface="Cambria Math" panose="02040503050406030204" pitchFamily="18" charset="0"/>
                          </a:rPr>
                          <m:t>2</m:t>
                        </m:r>
                      </m:sub>
                    </m:sSub>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groupChr>
                      <m:groupChrPr>
                        <m:chr m:val="→"/>
                        <m:vertJc m:val="bot"/>
                        <m:ctrlPr>
                          <a:rPr lang="en-US" sz="2600" i="1">
                            <a:latin typeface="Cambria Math" panose="02040503050406030204" pitchFamily="18" charset="0"/>
                          </a:rPr>
                        </m:ctrlPr>
                      </m:groupChrPr>
                      <m:e>
                        <m:sSub>
                          <m:sSubPr>
                            <m:ctrlPr>
                              <a:rPr lang="en-US" sz="2600" i="1">
                                <a:latin typeface="Cambria Math" panose="02040503050406030204" pitchFamily="18" charset="0"/>
                              </a:rPr>
                            </m:ctrlPr>
                          </m:sSubPr>
                          <m:e>
                            <m:r>
                              <a:rPr lang="en-US" sz="2600" i="1">
                                <a:latin typeface="Cambria Math" panose="02040503050406030204" pitchFamily="18" charset="0"/>
                              </a:rPr>
                              <m:t>𝑘</m:t>
                            </m:r>
                          </m:e>
                          <m:sub>
                            <m:r>
                              <a:rPr lang="en-US" sz="2600" b="0" i="0" smtClean="0">
                                <a:latin typeface="Cambria Math" panose="02040503050406030204" pitchFamily="18" charset="0"/>
                              </a:rPr>
                              <m:t>1</m:t>
                            </m:r>
                          </m:sub>
                        </m:sSub>
                      </m:e>
                    </m:groupChr>
                    <m:r>
                      <m:rPr>
                        <m:sty m:val="p"/>
                      </m:rPr>
                      <a:rPr lang="en-US" sz="2600" b="0" i="0" smtClean="0">
                        <a:latin typeface="Cambria Math" panose="02040503050406030204" pitchFamily="18" charset="0"/>
                        <a:ea typeface="Cambria Math" panose="02040503050406030204" pitchFamily="18" charset="0"/>
                      </a:rPr>
                      <m:t>NO</m:t>
                    </m:r>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Cl</m:t>
                        </m:r>
                      </m:e>
                      <m:sub>
                        <m:r>
                          <a:rPr lang="en-US" sz="2600" b="0" i="0" smtClean="0">
                            <a:latin typeface="Cambria Math" panose="02040503050406030204" pitchFamily="18" charset="0"/>
                            <a:ea typeface="Cambria Math" panose="02040503050406030204" pitchFamily="18" charset="0"/>
                          </a:rPr>
                          <m:t>2</m:t>
                        </m:r>
                      </m:sub>
                    </m:sSub>
                    <m:d>
                      <m:dPr>
                        <m:ctrlPr>
                          <a:rPr lang="en-US" sz="2600" b="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𝑔</m:t>
                        </m:r>
                      </m:e>
                    </m:d>
                    <m:r>
                      <a:rPr lang="en-US" sz="2600" b="0" i="0" spc="4000" smtClean="0">
                        <a:latin typeface="Cambria Math" panose="02040503050406030204" pitchFamily="18" charset="0"/>
                        <a:ea typeface="Cambria Math" panose="02040503050406030204" pitchFamily="18" charset="0"/>
                      </a:rPr>
                      <m:t> </m:t>
                    </m:r>
                    <m:d>
                      <m:dPr>
                        <m:ctrlPr>
                          <a:rPr lang="en-US" sz="2600" b="0" i="1" smtClean="0">
                            <a:latin typeface="Cambria Math" panose="02040503050406030204" pitchFamily="18" charset="0"/>
                            <a:ea typeface="Cambria Math" panose="02040503050406030204" pitchFamily="18" charset="0"/>
                          </a:rPr>
                        </m:ctrlPr>
                      </m:dPr>
                      <m:e>
                        <m:r>
                          <m:rPr>
                            <m:sty m:val="p"/>
                          </m:rPr>
                          <a:rPr lang="en-US" sz="2600" b="0" i="0" smtClean="0">
                            <a:latin typeface="Cambria Math" panose="02040503050406030204" pitchFamily="18" charset="0"/>
                            <a:ea typeface="Cambria Math" panose="02040503050406030204" pitchFamily="18" charset="0"/>
                          </a:rPr>
                          <m:t>fast</m:t>
                        </m:r>
                      </m:e>
                    </m:d>
                  </m:oMath>
                </a14:m>
                <a:endParaRPr lang="en-US" sz="2600" b="0" dirty="0">
                  <a:ea typeface="Cambria Math" panose="02040503050406030204" pitchFamily="18" charset="0"/>
                </a:endParaRPr>
              </a:p>
              <a:p>
                <a:pPr marL="0" indent="0">
                  <a:spcBef>
                    <a:spcPts val="0"/>
                  </a:spcBef>
                  <a:buNone/>
                  <a:tabLst>
                    <a:tab pos="1257300" algn="l"/>
                    <a:tab pos="1314450" algn="l"/>
                  </a:tabLst>
                </a:pPr>
                <a:r>
                  <a:rPr lang="en-US" sz="2600" b="0" i="1" dirty="0">
                    <a:latin typeface="+mj-lt"/>
                  </a:rPr>
                  <a:t>Step 2:	</a:t>
                </a:r>
                <a14:m>
                  <m:oMath xmlns:m="http://schemas.openxmlformats.org/officeDocument/2006/math">
                    <m:r>
                      <m:rPr>
                        <m:sty m:val="p"/>
                      </m:rPr>
                      <a:rPr lang="en-US" sz="2600" b="0" i="0" smtClean="0">
                        <a:latin typeface="Cambria Math" panose="02040503050406030204" pitchFamily="18" charset="0"/>
                      </a:rPr>
                      <m:t>NO</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Cl</m:t>
                        </m:r>
                      </m:e>
                      <m:sub>
                        <m:r>
                          <a:rPr lang="en-US" sz="2600" b="0" i="0" smtClean="0">
                            <a:latin typeface="Cambria Math" panose="02040503050406030204" pitchFamily="18" charset="0"/>
                          </a:rPr>
                          <m:t>2</m:t>
                        </m:r>
                      </m:sub>
                    </m:sSub>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r>
                      <a:rPr lang="en-US" sz="2600" b="0" i="0" smtClean="0">
                        <a:latin typeface="Cambria Math" panose="02040503050406030204" pitchFamily="18" charset="0"/>
                      </a:rPr>
                      <m:t>+</m:t>
                    </m:r>
                    <m:r>
                      <m:rPr>
                        <m:sty m:val="p"/>
                      </m:rPr>
                      <a:rPr lang="en-US" sz="2600" b="0" i="0" smtClean="0">
                        <a:latin typeface="Cambria Math" panose="02040503050406030204" pitchFamily="18" charset="0"/>
                      </a:rPr>
                      <m:t>NO</m:t>
                    </m:r>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groupChr>
                      <m:groupChrPr>
                        <m:chr m:val="→"/>
                        <m:vertJc m:val="bot"/>
                        <m:ctrlPr>
                          <a:rPr lang="en-US" sz="2600" b="0" i="1" smtClean="0">
                            <a:latin typeface="Cambria Math" panose="02040503050406030204" pitchFamily="18" charset="0"/>
                          </a:rPr>
                        </m:ctrlPr>
                      </m:groupChrPr>
                      <m:e>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𝑘</m:t>
                            </m:r>
                          </m:e>
                          <m:sub>
                            <m:r>
                              <a:rPr lang="en-US" sz="2600" b="0" i="0" smtClean="0">
                                <a:latin typeface="Cambria Math" panose="02040503050406030204" pitchFamily="18" charset="0"/>
                              </a:rPr>
                              <m:t>2</m:t>
                            </m:r>
                          </m:sub>
                        </m:sSub>
                      </m:e>
                    </m:groupChr>
                    <m:r>
                      <a:rPr lang="en-US" sz="2600" b="0" i="0" smtClean="0">
                        <a:latin typeface="Cambria Math" panose="02040503050406030204" pitchFamily="18" charset="0"/>
                      </a:rPr>
                      <m:t>2</m:t>
                    </m:r>
                    <m:r>
                      <m:rPr>
                        <m:sty m:val="p"/>
                      </m:rPr>
                      <a:rPr lang="en-US" sz="2600" b="0" i="0" smtClean="0">
                        <a:latin typeface="Cambria Math" panose="02040503050406030204" pitchFamily="18" charset="0"/>
                      </a:rPr>
                      <m:t>NOCl</m:t>
                    </m:r>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r>
                      <a:rPr lang="en-US" sz="2600" b="0" i="0" spc="4000" smtClean="0">
                        <a:latin typeface="Cambria Math" panose="02040503050406030204" pitchFamily="18" charset="0"/>
                      </a:rPr>
                      <m:t> </m:t>
                    </m:r>
                    <m:r>
                      <a:rPr lang="en-US" sz="2600" b="0" i="0" smtClean="0">
                        <a:latin typeface="Cambria Math" panose="02040503050406030204" pitchFamily="18" charset="0"/>
                      </a:rPr>
                      <m:t>(</m:t>
                    </m:r>
                    <m:r>
                      <m:rPr>
                        <m:sty m:val="p"/>
                      </m:rPr>
                      <a:rPr lang="en-US" sz="2600" b="0" i="0" smtClean="0">
                        <a:latin typeface="Cambria Math" panose="02040503050406030204" pitchFamily="18" charset="0"/>
                      </a:rPr>
                      <m:t>slow</m:t>
                    </m:r>
                    <m:r>
                      <a:rPr lang="en-US" sz="2600" b="0" i="0" smtClean="0">
                        <a:latin typeface="Cambria Math" panose="02040503050406030204" pitchFamily="18" charset="0"/>
                      </a:rPr>
                      <m:t>)</m:t>
                    </m:r>
                  </m:oMath>
                </a14:m>
                <a:endParaRPr lang="en-US" sz="26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647700" y="1676400"/>
                <a:ext cx="7848600" cy="1219200"/>
              </a:xfrm>
              <a:prstGeom prst="rect">
                <a:avLst/>
              </a:prstGeom>
              <a:blipFill>
                <a:blip r:embed="rId2"/>
                <a:stretch>
                  <a:fillRect l="-1398" b="-9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0" y="3007296"/>
                <a:ext cx="9144000" cy="3200400"/>
              </a:xfrm>
              <a:prstGeom prst="rect">
                <a:avLst/>
              </a:prstGeom>
            </p:spPr>
            <p:txBody>
              <a:bodyPr/>
              <a:lstStyle/>
              <a:p>
                <a:pPr marL="0" indent="0">
                  <a:spcBef>
                    <a:spcPts val="0"/>
                  </a:spcBef>
                  <a:spcAft>
                    <a:spcPts val="3600"/>
                  </a:spcAft>
                  <a:buNone/>
                </a:pPr>
                <a:r>
                  <a:rPr lang="en-US" sz="2800" dirty="0"/>
                  <a:t>However, when we write the overall rate law using the equation for the rate-determining step, as we have done previously, the resulting rate law</a:t>
                </a:r>
              </a:p>
              <a:p>
                <a:pPr marL="0" indent="0" algn="ctr">
                  <a:spcBef>
                    <a:spcPts val="0"/>
                  </a:spcBef>
                  <a:spcAft>
                    <a:spcPts val="3100"/>
                  </a:spcAft>
                  <a:buNone/>
                </a:pPr>
                <a14:m>
                  <m:oMathPara xmlns:m="http://schemas.openxmlformats.org/officeDocument/2006/math">
                    <m:oMathParaPr>
                      <m:jc m:val="centerGroup"/>
                    </m:oMathParaPr>
                    <m:oMath xmlns:m="http://schemas.openxmlformats.org/officeDocument/2006/math">
                      <m:r>
                        <m:rPr>
                          <m:sty m:val="p"/>
                        </m:rPr>
                        <a:rPr lang="en-US" sz="2800" b="0" i="0" dirty="0" smtClean="0">
                          <a:latin typeface="Cambria Math" panose="02040503050406030204" pitchFamily="18" charset="0"/>
                        </a:rPr>
                        <m:t>rate</m:t>
                      </m:r>
                      <m:r>
                        <a:rPr lang="en-US" sz="2800" b="0" i="1" dirty="0" smtClean="0">
                          <a:latin typeface="Cambria Math" panose="02040503050406030204" pitchFamily="18" charset="0"/>
                        </a:rPr>
                        <m:t>=</m:t>
                      </m:r>
                      <m:sSub>
                        <m:sSubPr>
                          <m:ctrlPr>
                            <a:rPr lang="en-US" sz="2800" b="0" i="1" dirty="0" smtClean="0">
                              <a:latin typeface="Cambria Math" panose="02040503050406030204" pitchFamily="18" charset="0"/>
                            </a:rPr>
                          </m:ctrlPr>
                        </m:sSubPr>
                        <m:e>
                          <m:r>
                            <a:rPr lang="en-US" sz="2800" b="0" i="1" dirty="0" smtClean="0">
                              <a:latin typeface="Cambria Math" panose="02040503050406030204" pitchFamily="18" charset="0"/>
                            </a:rPr>
                            <m:t>𝑘</m:t>
                          </m:r>
                        </m:e>
                        <m:sub>
                          <m:r>
                            <a:rPr lang="en-US" sz="2800" b="0" i="1" dirty="0" smtClean="0">
                              <a:latin typeface="Cambria Math" panose="02040503050406030204" pitchFamily="18" charset="0"/>
                            </a:rPr>
                            <m:t>2</m:t>
                          </m:r>
                        </m:sub>
                      </m:sSub>
                      <m:d>
                        <m:dPr>
                          <m:begChr m:val="["/>
                          <m:endChr m:val="]"/>
                          <m:ctrlPr>
                            <a:rPr lang="en-US" sz="2800" b="0" i="1" dirty="0" smtClean="0">
                              <a:latin typeface="Cambria Math" panose="02040503050406030204" pitchFamily="18" charset="0"/>
                            </a:rPr>
                          </m:ctrlPr>
                        </m:dPr>
                        <m:e>
                          <m:r>
                            <m:rPr>
                              <m:sty m:val="p"/>
                            </m:rPr>
                            <a:rPr lang="en-US" sz="2800" b="0" i="0" dirty="0" smtClean="0">
                              <a:latin typeface="Cambria Math" panose="02040503050406030204" pitchFamily="18" charset="0"/>
                            </a:rPr>
                            <m:t>NO</m:t>
                          </m:r>
                          <m:sSub>
                            <m:sSubPr>
                              <m:ctrlPr>
                                <a:rPr lang="en-US" sz="2800" b="0" i="1" dirty="0" smtClean="0">
                                  <a:latin typeface="Cambria Math" panose="02040503050406030204" pitchFamily="18" charset="0"/>
                                </a:rPr>
                              </m:ctrlPr>
                            </m:sSubPr>
                            <m:e>
                              <m:r>
                                <m:rPr>
                                  <m:sty m:val="p"/>
                                </m:rPr>
                                <a:rPr lang="en-US" sz="2800" b="0" i="0" dirty="0" smtClean="0">
                                  <a:latin typeface="Cambria Math" panose="02040503050406030204" pitchFamily="18" charset="0"/>
                                </a:rPr>
                                <m:t>Cl</m:t>
                              </m:r>
                            </m:e>
                            <m:sub>
                              <m:r>
                                <a:rPr lang="en-US" sz="2800" b="0" i="0" dirty="0" smtClean="0">
                                  <a:latin typeface="Cambria Math" panose="02040503050406030204" pitchFamily="18" charset="0"/>
                                </a:rPr>
                                <m:t>2</m:t>
                              </m:r>
                            </m:sub>
                          </m:sSub>
                        </m:e>
                      </m:d>
                      <m:r>
                        <a:rPr lang="en-US" sz="2800" b="0" i="0" dirty="0" smtClean="0">
                          <a:latin typeface="Cambria Math" panose="02040503050406030204" pitchFamily="18" charset="0"/>
                        </a:rPr>
                        <m:t>[</m:t>
                      </m:r>
                      <m:r>
                        <m:rPr>
                          <m:sty m:val="p"/>
                        </m:rPr>
                        <a:rPr lang="en-US" sz="2800" b="0" i="0" dirty="0" smtClean="0">
                          <a:latin typeface="Cambria Math" panose="02040503050406030204" pitchFamily="18" charset="0"/>
                        </a:rPr>
                        <m:t>NO</m:t>
                      </m:r>
                      <m:r>
                        <a:rPr lang="en-US" sz="2800" b="0" i="0" dirty="0" smtClean="0">
                          <a:latin typeface="Cambria Math" panose="02040503050406030204" pitchFamily="18" charset="0"/>
                        </a:rPr>
                        <m:t>]</m:t>
                      </m:r>
                    </m:oMath>
                  </m:oMathPara>
                </a14:m>
                <a:endParaRPr lang="en-US" sz="2800" b="0" dirty="0"/>
              </a:p>
              <a:p>
                <a:pPr marL="0" indent="0">
                  <a:spcBef>
                    <a:spcPts val="0"/>
                  </a:spcBef>
                  <a:spcAft>
                    <a:spcPts val="3100"/>
                  </a:spcAft>
                  <a:buNone/>
                </a:pPr>
                <a:r>
                  <a:rPr lang="en-US" sz="2800" dirty="0"/>
                  <a:t>includes the concentration of an </a:t>
                </a:r>
                <a:r>
                  <a:rPr lang="en-US" sz="2800" i="1" dirty="0"/>
                  <a:t>intermediate </a:t>
                </a:r>
                <a14:m>
                  <m:oMath xmlns:m="http://schemas.openxmlformats.org/officeDocument/2006/math">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NOCl</m:t>
                    </m:r>
                    <m:r>
                      <a:rPr lang="en-US" sz="2800" i="0" baseline="-25000" dirty="0">
                        <a:latin typeface="Cambria Math" panose="02040503050406030204" pitchFamily="18" charset="0"/>
                      </a:rPr>
                      <m:t>2</m:t>
                    </m:r>
                    <m:r>
                      <a:rPr lang="en-US" sz="2800" i="0" dirty="0">
                        <a:latin typeface="Cambria Math" panose="02040503050406030204" pitchFamily="18" charset="0"/>
                      </a:rPr>
                      <m:t>)</m:t>
                    </m:r>
                  </m:oMath>
                </a14:m>
                <a:r>
                  <a:rPr lang="en-US" sz="2800" dirty="0"/>
                  <a:t>.</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0" y="3007296"/>
                <a:ext cx="9144000" cy="3200400"/>
              </a:xfrm>
              <a:prstGeom prst="rect">
                <a:avLst/>
              </a:prstGeom>
              <a:blipFill>
                <a:blip r:embed="rId3"/>
                <a:stretch>
                  <a:fillRect l="-1333" t="-1714" b="-1524"/>
                </a:stretch>
              </a:blipFill>
            </p:spPr>
            <p:txBody>
              <a:bodyPr/>
              <a:lstStyle/>
              <a:p>
                <a:r>
                  <a:rPr lang="en-US">
                    <a:noFill/>
                  </a:rPr>
                  <a:t> </a:t>
                </a:r>
              </a:p>
            </p:txBody>
          </p:sp>
        </mc:Fallback>
      </mc:AlternateContent>
    </p:spTree>
    <p:extLst>
      <p:ext uri="{BB962C8B-B14F-4D97-AF65-F5344CB8AC3E}">
        <p14:creationId xmlns:p14="http://schemas.microsoft.com/office/powerpoint/2010/main" val="147530220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5959642" cy="493084"/>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(30)</a:t>
            </a:r>
          </a:p>
        </p:txBody>
      </p:sp>
      <p:sp>
        <p:nvSpPr>
          <p:cNvPr id="21" name="Text Placeholder 20"/>
          <p:cNvSpPr>
            <a:spLocks noGrp="1"/>
          </p:cNvSpPr>
          <p:nvPr>
            <p:ph type="body" sz="quarter" idx="4294967295"/>
          </p:nvPr>
        </p:nvSpPr>
        <p:spPr>
          <a:xfrm>
            <a:off x="0" y="1099719"/>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Mechanisms with a Fast Initial Step</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533400" y="1524000"/>
                <a:ext cx="8305800" cy="1219200"/>
              </a:xfrm>
              <a:prstGeom prst="rect">
                <a:avLst/>
              </a:prstGeom>
            </p:spPr>
            <p:txBody>
              <a:bodyPr/>
              <a:lstStyle/>
              <a:p>
                <a:pPr marL="0" indent="0">
                  <a:buNone/>
                  <a:tabLst>
                    <a:tab pos="1257300" algn="l"/>
                    <a:tab pos="1314450" algn="l"/>
                  </a:tabLst>
                </a:pPr>
                <a:r>
                  <a:rPr lang="en-US" sz="2600" b="0" i="1" dirty="0">
                    <a:latin typeface="+mj-lt"/>
                  </a:rPr>
                  <a:t>Step 1:	</a:t>
                </a:r>
                <a14:m>
                  <m:oMath xmlns:m="http://schemas.openxmlformats.org/officeDocument/2006/math">
                    <m:r>
                      <m:rPr>
                        <m:sty m:val="p"/>
                      </m:rPr>
                      <a:rPr lang="en-US" sz="2600" b="0" i="0" smtClean="0">
                        <a:latin typeface="Cambria Math" panose="02040503050406030204" pitchFamily="18" charset="0"/>
                      </a:rPr>
                      <m:t>NO</m:t>
                    </m:r>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r>
                      <a:rPr lang="en-US" sz="2600" b="0" i="0" smtClean="0">
                        <a:latin typeface="Cambria Math" panose="02040503050406030204" pitchFamily="18" charset="0"/>
                      </a:rPr>
                      <m:t>+</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Cl</m:t>
                        </m:r>
                      </m:e>
                      <m:sub>
                        <m:r>
                          <a:rPr lang="en-US" sz="2600" b="0" i="0" smtClean="0">
                            <a:latin typeface="Cambria Math" panose="02040503050406030204" pitchFamily="18" charset="0"/>
                          </a:rPr>
                          <m:t>2</m:t>
                        </m:r>
                      </m:sub>
                    </m:sSub>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groupChr>
                      <m:groupChrPr>
                        <m:chr m:val="→"/>
                        <m:vertJc m:val="bot"/>
                        <m:ctrlPr>
                          <a:rPr lang="en-US" sz="2600" b="0" i="1" smtClean="0">
                            <a:latin typeface="Cambria Math" panose="02040503050406030204" pitchFamily="18" charset="0"/>
                          </a:rPr>
                        </m:ctrlPr>
                      </m:groupChrPr>
                      <m:e>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𝑘</m:t>
                            </m:r>
                          </m:e>
                          <m:sub>
                            <m:r>
                              <a:rPr lang="en-US" sz="2600" b="0" i="1" smtClean="0">
                                <a:latin typeface="Cambria Math" panose="02040503050406030204" pitchFamily="18" charset="0"/>
                              </a:rPr>
                              <m:t>1</m:t>
                            </m:r>
                          </m:sub>
                        </m:sSub>
                      </m:e>
                    </m:groupChr>
                    <m:r>
                      <m:rPr>
                        <m:sty m:val="p"/>
                      </m:rPr>
                      <a:rPr lang="en-US" sz="2600" b="0" i="0" smtClean="0">
                        <a:latin typeface="Cambria Math" panose="02040503050406030204" pitchFamily="18" charset="0"/>
                      </a:rPr>
                      <m:t>NO</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Cl</m:t>
                        </m:r>
                      </m:e>
                      <m:sub>
                        <m:r>
                          <a:rPr lang="en-US" sz="2600" b="0" i="0" smtClean="0">
                            <a:latin typeface="Cambria Math" panose="02040503050406030204" pitchFamily="18" charset="0"/>
                          </a:rPr>
                          <m:t>2</m:t>
                        </m:r>
                      </m:sub>
                    </m:sSub>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r>
                      <a:rPr lang="en-US" sz="2600" b="0" i="0" spc="4000" smtClean="0">
                        <a:latin typeface="Cambria Math" panose="02040503050406030204" pitchFamily="18" charset="0"/>
                      </a:rPr>
                      <m:t> </m:t>
                    </m:r>
                    <m:d>
                      <m:dPr>
                        <m:ctrlPr>
                          <a:rPr lang="en-US" sz="2600" b="0" i="1" smtClean="0">
                            <a:latin typeface="Cambria Math" panose="02040503050406030204" pitchFamily="18" charset="0"/>
                          </a:rPr>
                        </m:ctrlPr>
                      </m:dPr>
                      <m:e>
                        <m:r>
                          <m:rPr>
                            <m:sty m:val="p"/>
                          </m:rPr>
                          <a:rPr lang="en-US" sz="2600" b="0" i="0" smtClean="0">
                            <a:latin typeface="Cambria Math" panose="02040503050406030204" pitchFamily="18" charset="0"/>
                          </a:rPr>
                          <m:t>fast</m:t>
                        </m:r>
                      </m:e>
                    </m:d>
                  </m:oMath>
                </a14:m>
                <a:endParaRPr lang="en-US" sz="2600" b="0" dirty="0"/>
              </a:p>
              <a:p>
                <a:pPr marL="0" indent="0">
                  <a:spcBef>
                    <a:spcPts val="0"/>
                  </a:spcBef>
                  <a:buNone/>
                  <a:tabLst>
                    <a:tab pos="1314450" algn="l"/>
                    <a:tab pos="1371600" algn="l"/>
                  </a:tabLst>
                </a:pPr>
                <a:r>
                  <a:rPr lang="en-US" sz="2600" b="0" i="1" dirty="0">
                    <a:latin typeface="+mj-lt"/>
                  </a:rPr>
                  <a:t>Step 2:	</a:t>
                </a:r>
                <a14:m>
                  <m:oMath xmlns:m="http://schemas.openxmlformats.org/officeDocument/2006/math">
                    <m:r>
                      <m:rPr>
                        <m:sty m:val="p"/>
                      </m:rPr>
                      <a:rPr lang="en-US" sz="2600" b="0" i="0" smtClean="0">
                        <a:latin typeface="Cambria Math" panose="02040503050406030204" pitchFamily="18" charset="0"/>
                      </a:rPr>
                      <m:t>NO</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Cl</m:t>
                        </m:r>
                      </m:e>
                      <m:sub>
                        <m:r>
                          <a:rPr lang="en-US" sz="2600" b="0" i="0" smtClean="0">
                            <a:latin typeface="Cambria Math" panose="02040503050406030204" pitchFamily="18" charset="0"/>
                          </a:rPr>
                          <m:t>2</m:t>
                        </m:r>
                      </m:sub>
                    </m:sSub>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r>
                      <a:rPr lang="en-US" sz="2600" b="0" i="0" smtClean="0">
                        <a:latin typeface="Cambria Math" panose="02040503050406030204" pitchFamily="18" charset="0"/>
                      </a:rPr>
                      <m:t>+</m:t>
                    </m:r>
                    <m:r>
                      <m:rPr>
                        <m:sty m:val="p"/>
                      </m:rPr>
                      <a:rPr lang="en-US" sz="2600" b="0" i="0" smtClean="0">
                        <a:latin typeface="Cambria Math" panose="02040503050406030204" pitchFamily="18" charset="0"/>
                      </a:rPr>
                      <m:t>NO</m:t>
                    </m:r>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groupChr>
                      <m:groupChrPr>
                        <m:chr m:val="→"/>
                        <m:vertJc m:val="bot"/>
                        <m:ctrlPr>
                          <a:rPr lang="en-US" sz="2600" b="0" i="1" smtClean="0">
                            <a:latin typeface="Cambria Math" panose="02040503050406030204" pitchFamily="18" charset="0"/>
                          </a:rPr>
                        </m:ctrlPr>
                      </m:groupChrPr>
                      <m:e>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𝑘</m:t>
                            </m:r>
                          </m:e>
                          <m:sub>
                            <m:r>
                              <a:rPr lang="en-US" sz="2600" b="0" i="0" smtClean="0">
                                <a:latin typeface="Cambria Math" panose="02040503050406030204" pitchFamily="18" charset="0"/>
                              </a:rPr>
                              <m:t>2</m:t>
                            </m:r>
                          </m:sub>
                        </m:sSub>
                      </m:e>
                    </m:groupChr>
                    <m:r>
                      <a:rPr lang="en-US" sz="2600" b="0" i="0" smtClean="0">
                        <a:latin typeface="Cambria Math" panose="02040503050406030204" pitchFamily="18" charset="0"/>
                      </a:rPr>
                      <m:t>2</m:t>
                    </m:r>
                    <m:r>
                      <m:rPr>
                        <m:sty m:val="p"/>
                      </m:rPr>
                      <a:rPr lang="en-US" sz="2600" b="0" i="0" smtClean="0">
                        <a:latin typeface="Cambria Math" panose="02040503050406030204" pitchFamily="18" charset="0"/>
                      </a:rPr>
                      <m:t>NOCl</m:t>
                    </m:r>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𝑔</m:t>
                        </m:r>
                      </m:e>
                    </m:d>
                    <m:r>
                      <a:rPr lang="en-US" sz="2600" b="0" i="0" spc="4000" smtClean="0">
                        <a:latin typeface="Cambria Math" panose="02040503050406030204" pitchFamily="18" charset="0"/>
                      </a:rPr>
                      <m:t> </m:t>
                    </m:r>
                    <m:r>
                      <a:rPr lang="en-US" sz="2600" b="0" i="0" smtClean="0">
                        <a:latin typeface="Cambria Math" panose="02040503050406030204" pitchFamily="18" charset="0"/>
                      </a:rPr>
                      <m:t>(</m:t>
                    </m:r>
                    <m:r>
                      <m:rPr>
                        <m:sty m:val="p"/>
                      </m:rPr>
                      <a:rPr lang="en-US" sz="2600" b="0" i="0" smtClean="0">
                        <a:latin typeface="Cambria Math" panose="02040503050406030204" pitchFamily="18" charset="0"/>
                      </a:rPr>
                      <m:t>slow</m:t>
                    </m:r>
                    <m:r>
                      <a:rPr lang="en-US" sz="2600" b="0" i="0" smtClean="0">
                        <a:latin typeface="Cambria Math" panose="02040503050406030204" pitchFamily="18" charset="0"/>
                      </a:rPr>
                      <m:t>)</m:t>
                    </m:r>
                  </m:oMath>
                </a14:m>
                <a:endParaRPr lang="en-US" sz="26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533400" y="1524000"/>
                <a:ext cx="8305800" cy="1219200"/>
              </a:xfrm>
              <a:prstGeom prst="rect">
                <a:avLst/>
              </a:prstGeom>
              <a:blipFill>
                <a:blip r:embed="rId2"/>
                <a:stretch>
                  <a:fillRect l="-1322" b="-9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0" y="2819400"/>
                <a:ext cx="9144000" cy="1905000"/>
              </a:xfrm>
              <a:prstGeom prst="rect">
                <a:avLst/>
              </a:prstGeom>
            </p:spPr>
            <p:txBody>
              <a:bodyPr/>
              <a:lstStyle/>
              <a:p>
                <a:pPr marL="0" indent="0">
                  <a:spcBef>
                    <a:spcPts val="0"/>
                  </a:spcBef>
                  <a:buNone/>
                </a:pPr>
                <a:r>
                  <a:rPr lang="en-US" sz="2800" dirty="0"/>
                  <a:t>When the intermediate </a:t>
                </a:r>
                <a14:m>
                  <m:oMath xmlns:m="http://schemas.openxmlformats.org/officeDocument/2006/math">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NOCl</m:t>
                    </m:r>
                    <m:r>
                      <a:rPr lang="en-US" sz="2800" i="0" baseline="-25000" dirty="0">
                        <a:latin typeface="Cambria Math" panose="02040503050406030204" pitchFamily="18" charset="0"/>
                      </a:rPr>
                      <m:t>2</m:t>
                    </m:r>
                    <m:r>
                      <a:rPr lang="en-US" sz="2800" i="0" dirty="0">
                        <a:latin typeface="Cambria Math" panose="02040503050406030204" pitchFamily="18" charset="0"/>
                      </a:rPr>
                      <m:t>)</m:t>
                    </m:r>
                  </m:oMath>
                </a14:m>
                <a:r>
                  <a:rPr lang="en-US" sz="2800" dirty="0"/>
                  <a:t> is not consumed by step 2 as fast as it is produced by step 1, its concentration builds up, causing step 1 to happen in </a:t>
                </a:r>
                <a:r>
                  <a:rPr lang="en-US" sz="2800" i="1" dirty="0"/>
                  <a:t>reverse; </a:t>
                </a:r>
                <a:r>
                  <a:rPr lang="en-US" sz="2800" dirty="0"/>
                  <a:t>that is, </a:t>
                </a:r>
                <a14:m>
                  <m:oMath xmlns:m="http://schemas.openxmlformats.org/officeDocument/2006/math">
                    <m:r>
                      <m:rPr>
                        <m:sty m:val="p"/>
                      </m:rPr>
                      <a:rPr lang="en-US" sz="2800" i="0" dirty="0" smtClean="0">
                        <a:latin typeface="Cambria Math" panose="02040503050406030204" pitchFamily="18" charset="0"/>
                      </a:rPr>
                      <m:t>NOCl</m:t>
                    </m:r>
                    <m:r>
                      <a:rPr lang="en-US" sz="2800" i="0" baseline="-25000" dirty="0">
                        <a:latin typeface="Cambria Math" panose="02040503050406030204" pitchFamily="18" charset="0"/>
                      </a:rPr>
                      <m:t>2</m:t>
                    </m:r>
                  </m:oMath>
                </a14:m>
                <a:r>
                  <a:rPr lang="en-US" sz="2800" dirty="0"/>
                  <a:t> reacts to produce NO and </a:t>
                </a:r>
                <a14:m>
                  <m:oMath xmlns:m="http://schemas.openxmlformats.org/officeDocument/2006/math">
                    <m:r>
                      <m:rPr>
                        <m:sty m:val="p"/>
                      </m:rPr>
                      <a:rPr lang="en-US" sz="2800" i="0" dirty="0" smtClean="0">
                        <a:latin typeface="Cambria Math" panose="02040503050406030204" pitchFamily="18" charset="0"/>
                      </a:rPr>
                      <m:t>Cl</m:t>
                    </m:r>
                    <m:r>
                      <a:rPr lang="en-US" sz="2800" i="0" baseline="-25000" dirty="0">
                        <a:latin typeface="Cambria Math" panose="02040503050406030204" pitchFamily="18" charset="0"/>
                      </a:rPr>
                      <m:t>2</m:t>
                    </m:r>
                  </m:oMath>
                </a14:m>
                <a:r>
                  <a:rPr lang="en-US" sz="2800" dirty="0"/>
                  <a:t>.</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0" y="2819400"/>
                <a:ext cx="9144000" cy="1905000"/>
              </a:xfrm>
              <a:prstGeom prst="rect">
                <a:avLst/>
              </a:prstGeom>
              <a:blipFill>
                <a:blip r:embed="rId3"/>
                <a:stretch>
                  <a:fillRect l="-1333" t="-3205" r="-1400" b="-3526"/>
                </a:stretch>
              </a:blipFill>
            </p:spPr>
            <p:txBody>
              <a:bodyPr/>
              <a:lstStyle/>
              <a:p>
                <a:r>
                  <a:rPr lang="en-US">
                    <a:noFill/>
                  </a:rPr>
                  <a:t> </a:t>
                </a:r>
              </a:p>
            </p:txBody>
          </p:sp>
        </mc:Fallback>
      </mc:AlternateContent>
    </p:spTree>
    <p:extLst>
      <p:ext uri="{BB962C8B-B14F-4D97-AF65-F5344CB8AC3E}">
        <p14:creationId xmlns:p14="http://schemas.microsoft.com/office/powerpoint/2010/main" val="422257825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6706"/>
            <a:ext cx="6140116" cy="469595"/>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(31)</a:t>
            </a:r>
          </a:p>
        </p:txBody>
      </p:sp>
      <p:sp>
        <p:nvSpPr>
          <p:cNvPr id="20" name="Text Placeholder 19"/>
          <p:cNvSpPr>
            <a:spLocks noGrp="1"/>
          </p:cNvSpPr>
          <p:nvPr>
            <p:ph type="body" sz="quarter" idx="4294967295"/>
          </p:nvPr>
        </p:nvSpPr>
        <p:spPr>
          <a:xfrm>
            <a:off x="0" y="1099719"/>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Mechanisms with a Fast Initial Step</a:t>
            </a:r>
          </a:p>
        </p:txBody>
      </p:sp>
      <p:pic>
        <p:nvPicPr>
          <p:cNvPr id="10" name="Picture 2" descr="N-O gas and C-L-2 gas is in equilibrium with N-O-C-L-2 gas. That is, the rate going forward and the rate backward are equa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0738" y="1600200"/>
            <a:ext cx="496252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266700" y="2621443"/>
                <a:ext cx="8877300" cy="609600"/>
              </a:xfrm>
              <a:prstGeom prst="rect">
                <a:avLst/>
              </a:prstGeom>
            </p:spPr>
            <p:txBody>
              <a:bodyPr/>
              <a:lstStyle/>
              <a:p>
                <a:pPr marL="0" indent="0">
                  <a:buNone/>
                  <a:tabLst>
                    <a:tab pos="3943350" algn="l"/>
                    <a:tab pos="4229100" algn="l"/>
                    <a:tab pos="5029200" algn="l"/>
                  </a:tabLst>
                </a:pPr>
                <a14:m>
                  <m:oMath xmlns:m="http://schemas.openxmlformats.org/officeDocument/2006/math">
                    <m:sSub>
                      <m:sSubPr>
                        <m:ctrlPr>
                          <a:rPr lang="en-US" sz="2600" i="1" smtClean="0">
                            <a:latin typeface="Cambria Math" panose="02040503050406030204" pitchFamily="18" charset="0"/>
                          </a:rPr>
                        </m:ctrlPr>
                      </m:sSubPr>
                      <m:e>
                        <m:r>
                          <m:rPr>
                            <m:sty m:val="p"/>
                          </m:rPr>
                          <a:rPr lang="en-US" sz="2600" b="0" i="0" smtClean="0">
                            <a:latin typeface="Cambria Math" panose="02040503050406030204" pitchFamily="18" charset="0"/>
                          </a:rPr>
                          <m:t>rate</m:t>
                        </m:r>
                      </m:e>
                      <m:sub>
                        <m:r>
                          <m:rPr>
                            <m:sty m:val="p"/>
                          </m:rPr>
                          <a:rPr lang="en-US" sz="2600" b="0" i="0" smtClean="0">
                            <a:latin typeface="Cambria Math" panose="02040503050406030204" pitchFamily="18" charset="0"/>
                          </a:rPr>
                          <m:t>forward</m:t>
                        </m:r>
                      </m:sub>
                    </m:sSub>
                    <m:r>
                      <a:rPr lang="en-US" sz="2600" b="0" i="0" smtClean="0">
                        <a:latin typeface="Cambria Math" panose="02040503050406030204" pitchFamily="18" charset="0"/>
                      </a:rPr>
                      <m:t>=</m:t>
                    </m:r>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𝑘</m:t>
                        </m:r>
                      </m:e>
                      <m:sub>
                        <m:r>
                          <a:rPr lang="en-US" sz="2600" b="0" i="1" smtClean="0">
                            <a:latin typeface="Cambria Math" panose="02040503050406030204" pitchFamily="18" charset="0"/>
                          </a:rPr>
                          <m:t>1</m:t>
                        </m:r>
                      </m:sub>
                    </m:sSub>
                    <m:d>
                      <m:dPr>
                        <m:begChr m:val="["/>
                        <m:endChr m:val="]"/>
                        <m:ctrlPr>
                          <a:rPr lang="en-US" sz="2600" b="0" i="1" smtClean="0">
                            <a:latin typeface="Cambria Math" panose="02040503050406030204" pitchFamily="18" charset="0"/>
                          </a:rPr>
                        </m:ctrlPr>
                      </m:dPr>
                      <m:e>
                        <m:r>
                          <m:rPr>
                            <m:sty m:val="p"/>
                          </m:rPr>
                          <a:rPr lang="en-US" sz="2600" b="0" i="0" smtClean="0">
                            <a:latin typeface="Cambria Math" panose="02040503050406030204" pitchFamily="18" charset="0"/>
                          </a:rPr>
                          <m:t>NO</m:t>
                        </m:r>
                      </m:e>
                    </m:d>
                    <m:d>
                      <m:dPr>
                        <m:begChr m:val="["/>
                        <m:endChr m:val="]"/>
                        <m:ctrlPr>
                          <a:rPr lang="en-US" sz="2600" b="0" i="1" smtClean="0">
                            <a:latin typeface="Cambria Math" panose="02040503050406030204" pitchFamily="18" charset="0"/>
                          </a:rPr>
                        </m:ctrlPr>
                      </m:dPr>
                      <m:e>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Cl</m:t>
                            </m:r>
                          </m:e>
                          <m:sub>
                            <m:r>
                              <a:rPr lang="en-US" sz="2600" b="0" i="0" smtClean="0">
                                <a:latin typeface="Cambria Math" panose="02040503050406030204" pitchFamily="18" charset="0"/>
                              </a:rPr>
                              <m:t>2</m:t>
                            </m:r>
                          </m:sub>
                        </m:sSub>
                      </m:e>
                    </m:d>
                  </m:oMath>
                </a14:m>
                <a:r>
                  <a:rPr lang="en-US" sz="2600" dirty="0"/>
                  <a:t>	and	</a:t>
                </a:r>
                <a14:m>
                  <m:oMath xmlns:m="http://schemas.openxmlformats.org/officeDocument/2006/math">
                    <m:sSub>
                      <m:sSubPr>
                        <m:ctrlPr>
                          <a:rPr lang="en-US" sz="2600" i="1">
                            <a:latin typeface="Cambria Math" panose="02040503050406030204" pitchFamily="18" charset="0"/>
                          </a:rPr>
                        </m:ctrlPr>
                      </m:sSubPr>
                      <m:e>
                        <m:r>
                          <m:rPr>
                            <m:sty m:val="p"/>
                          </m:rPr>
                          <a:rPr lang="en-US" sz="2600">
                            <a:latin typeface="Cambria Math" panose="02040503050406030204" pitchFamily="18" charset="0"/>
                          </a:rPr>
                          <m:t>rate</m:t>
                        </m:r>
                      </m:e>
                      <m:sub>
                        <m:r>
                          <m:rPr>
                            <m:sty m:val="p"/>
                          </m:rPr>
                          <a:rPr lang="en-US" sz="2600">
                            <a:latin typeface="Cambria Math" panose="02040503050406030204" pitchFamily="18" charset="0"/>
                          </a:rPr>
                          <m:t>reverse</m:t>
                        </m:r>
                      </m:sub>
                    </m:sSub>
                    <m:r>
                      <a:rPr lang="en-US" sz="2600">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rPr>
                          <m:t>𝑘</m:t>
                        </m:r>
                      </m:e>
                      <m:sub>
                        <m:r>
                          <a:rPr lang="en-US" sz="2600" i="1">
                            <a:latin typeface="Cambria Math" panose="02040503050406030204" pitchFamily="18" charset="0"/>
                          </a:rPr>
                          <m:t>−1</m:t>
                        </m:r>
                      </m:sub>
                    </m:sSub>
                    <m:r>
                      <a:rPr lang="en-US" sz="2600">
                        <a:latin typeface="Cambria Math" panose="02040503050406030204" pitchFamily="18" charset="0"/>
                      </a:rPr>
                      <m:t>[</m:t>
                    </m:r>
                    <m:r>
                      <m:rPr>
                        <m:sty m:val="p"/>
                      </m:rPr>
                      <a:rPr lang="en-US" sz="2600">
                        <a:latin typeface="Cambria Math" panose="02040503050406030204" pitchFamily="18" charset="0"/>
                      </a:rPr>
                      <m:t>NO</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Cl</m:t>
                        </m:r>
                      </m:e>
                      <m:sub>
                        <m:r>
                          <a:rPr lang="en-US" sz="2600">
                            <a:latin typeface="Cambria Math" panose="02040503050406030204" pitchFamily="18" charset="0"/>
                          </a:rPr>
                          <m:t>2</m:t>
                        </m:r>
                      </m:sub>
                    </m:sSub>
                    <m:r>
                      <a:rPr lang="en-US" sz="2600">
                        <a:latin typeface="Cambria Math" panose="02040503050406030204" pitchFamily="18" charset="0"/>
                      </a:rPr>
                      <m:t>]</m:t>
                    </m:r>
                  </m:oMath>
                </a14:m>
                <a:endParaRPr lang="en-US" sz="26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266700" y="2621443"/>
                <a:ext cx="8877300" cy="609600"/>
              </a:xfrm>
              <a:prstGeom prst="rect">
                <a:avLst/>
              </a:prstGeom>
              <a:blipFill>
                <a:blip r:embed="rId3"/>
                <a:stretch>
                  <a:fillRect t="-8000" b="-7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2354179" y="3583041"/>
                <a:ext cx="4267200" cy="609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sz="270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d>
                        <m:dPr>
                          <m:begChr m:val="["/>
                          <m:endChr m:val="]"/>
                          <m:ctrlPr>
                            <a:rPr lang="en-US" sz="2700" b="0" i="1" smtClean="0">
                              <a:latin typeface="Cambria Math" panose="02040503050406030204" pitchFamily="18" charset="0"/>
                            </a:rPr>
                          </m:ctrlPr>
                        </m:dPr>
                        <m:e>
                          <m:r>
                            <m:rPr>
                              <m:sty m:val="p"/>
                            </m:rPr>
                            <a:rPr lang="en-US" sz="2700" b="0" i="0" smtClean="0">
                              <a:latin typeface="Cambria Math" panose="02040503050406030204" pitchFamily="18" charset="0"/>
                            </a:rPr>
                            <m:t>NO</m:t>
                          </m:r>
                        </m:e>
                      </m:d>
                      <m:d>
                        <m:dPr>
                          <m:begChr m:val="["/>
                          <m:endChr m:val="]"/>
                          <m:ctrlPr>
                            <a:rPr lang="en-US" sz="2700" b="0" i="1" smtClean="0">
                              <a:latin typeface="Cambria Math" panose="02040503050406030204" pitchFamily="18" charset="0"/>
                            </a:rPr>
                          </m:ctrlPr>
                        </m:dPr>
                        <m:e>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Cl</m:t>
                              </m:r>
                            </m:e>
                            <m:sub>
                              <m:r>
                                <a:rPr lang="en-US" sz="2700" b="0" i="0" smtClean="0">
                                  <a:latin typeface="Cambria Math" panose="02040503050406030204" pitchFamily="18" charset="0"/>
                                </a:rPr>
                                <m:t>2</m:t>
                              </m:r>
                            </m:sub>
                          </m:sSub>
                        </m:e>
                      </m:d>
                      <m:r>
                        <a:rPr lang="en-US" sz="2700" b="0" i="0" smtClean="0">
                          <a:latin typeface="Cambria Math" panose="02040503050406030204" pitchFamily="18" charset="0"/>
                        </a:rPr>
                        <m:t>=</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r>
                        <a:rPr lang="en-US" sz="2700" b="0" i="0" smtClean="0">
                          <a:latin typeface="Cambria Math" panose="02040503050406030204" pitchFamily="18" charset="0"/>
                        </a:rPr>
                        <m:t>[</m:t>
                      </m:r>
                      <m:r>
                        <m:rPr>
                          <m:sty m:val="p"/>
                        </m:rPr>
                        <a:rPr lang="en-US" sz="2700" b="0" i="0" smtClean="0">
                          <a:latin typeface="Cambria Math" panose="02040503050406030204" pitchFamily="18" charset="0"/>
                        </a:rPr>
                        <m:t>NO</m:t>
                      </m: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Cl</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m:t>
                      </m:r>
                    </m:oMath>
                  </m:oMathPara>
                </a14:m>
                <a:endParaRPr lang="en-US" sz="27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2354179" y="3583041"/>
                <a:ext cx="4267200" cy="60960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2558716" y="4350472"/>
                <a:ext cx="3810000" cy="847695"/>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f>
                        <m:fPr>
                          <m:ctrlPr>
                            <a:rPr lang="en-US" sz="2700" i="1" smtClean="0">
                              <a:latin typeface="Cambria Math" panose="02040503050406030204" pitchFamily="18" charset="0"/>
                            </a:rPr>
                          </m:ctrlPr>
                        </m:fPr>
                        <m:num>
                          <m:sSub>
                            <m:sSubPr>
                              <m:ctrlPr>
                                <a:rPr lang="en-US" sz="270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num>
                        <m:den>
                          <m:sSub>
                            <m:sSubPr>
                              <m:ctrlPr>
                                <a:rPr lang="en-US" sz="270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den>
                      </m:f>
                      <m:d>
                        <m:dPr>
                          <m:begChr m:val="["/>
                          <m:endChr m:val="]"/>
                          <m:ctrlPr>
                            <a:rPr lang="en-US" sz="2700" b="0" i="1" smtClean="0">
                              <a:latin typeface="Cambria Math" panose="02040503050406030204" pitchFamily="18" charset="0"/>
                            </a:rPr>
                          </m:ctrlPr>
                        </m:dPr>
                        <m:e>
                          <m:r>
                            <m:rPr>
                              <m:sty m:val="p"/>
                            </m:rPr>
                            <a:rPr lang="en-US" sz="2700" b="0" i="0" smtClean="0">
                              <a:latin typeface="Cambria Math" panose="02040503050406030204" pitchFamily="18" charset="0"/>
                            </a:rPr>
                            <m:t>NO</m:t>
                          </m:r>
                        </m:e>
                      </m:d>
                      <m:d>
                        <m:dPr>
                          <m:begChr m:val="["/>
                          <m:endChr m:val="]"/>
                          <m:ctrlPr>
                            <a:rPr lang="en-US" sz="2700" b="0" i="1" smtClean="0">
                              <a:latin typeface="Cambria Math" panose="02040503050406030204" pitchFamily="18" charset="0"/>
                            </a:rPr>
                          </m:ctrlPr>
                        </m:dPr>
                        <m:e>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Cl</m:t>
                              </m:r>
                            </m:e>
                            <m:sub>
                              <m:r>
                                <a:rPr lang="en-US" sz="2700" b="0" i="0" smtClean="0">
                                  <a:latin typeface="Cambria Math" panose="02040503050406030204" pitchFamily="18" charset="0"/>
                                </a:rPr>
                                <m:t>2</m:t>
                              </m:r>
                            </m:sub>
                          </m:sSub>
                        </m:e>
                      </m:d>
                      <m:r>
                        <a:rPr lang="en-US" sz="2700" b="0" i="0" smtClean="0">
                          <a:latin typeface="Cambria Math" panose="02040503050406030204" pitchFamily="18" charset="0"/>
                        </a:rPr>
                        <m:t>=[</m:t>
                      </m:r>
                      <m:r>
                        <m:rPr>
                          <m:sty m:val="p"/>
                        </m:rPr>
                        <a:rPr lang="en-US" sz="2700" b="0" i="0" smtClean="0">
                          <a:latin typeface="Cambria Math" panose="02040503050406030204" pitchFamily="18" charset="0"/>
                        </a:rPr>
                        <m:t>NO</m:t>
                      </m: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Cl</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m:t>
                      </m:r>
                    </m:oMath>
                  </m:oMathPara>
                </a14:m>
                <a:endParaRPr lang="en-US" sz="27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2558716" y="4350472"/>
                <a:ext cx="3810000" cy="847695"/>
              </a:xfrm>
              <a:prstGeom prst="rect">
                <a:avLst/>
              </a:prstGeom>
              <a:blipFill>
                <a:blip r:embed="rId5"/>
                <a:stretch>
                  <a:fillRect b="-50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1311442" y="5351682"/>
                <a:ext cx="6629400" cy="990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rate</m:t>
                      </m:r>
                      <m:r>
                        <a:rPr lang="en-US" sz="2700" b="0" i="1" smtClean="0">
                          <a:latin typeface="Cambria Math" panose="02040503050406030204" pitchFamily="18" charset="0"/>
                        </a:rPr>
                        <m:t>=</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2</m:t>
                          </m:r>
                        </m:sub>
                      </m:sSub>
                      <m:d>
                        <m:dPr>
                          <m:begChr m:val="["/>
                          <m:endChr m:val="]"/>
                          <m:ctrlPr>
                            <a:rPr lang="en-US" sz="2700" b="0" i="1" smtClean="0">
                              <a:latin typeface="Cambria Math" panose="02040503050406030204" pitchFamily="18" charset="0"/>
                            </a:rPr>
                          </m:ctrlPr>
                        </m:dPr>
                        <m:e>
                          <m:r>
                            <m:rPr>
                              <m:sty m:val="p"/>
                            </m:rPr>
                            <a:rPr lang="en-US" sz="2700" b="0" i="0" smtClean="0">
                              <a:latin typeface="Cambria Math" panose="02040503050406030204" pitchFamily="18" charset="0"/>
                            </a:rPr>
                            <m:t>NO</m:t>
                          </m: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Cl</m:t>
                              </m:r>
                            </m:e>
                            <m:sub>
                              <m:r>
                                <a:rPr lang="en-US" sz="2700" b="0" i="0" smtClean="0">
                                  <a:latin typeface="Cambria Math" panose="02040503050406030204" pitchFamily="18" charset="0"/>
                                </a:rPr>
                                <m:t>2</m:t>
                              </m:r>
                            </m:sub>
                          </m:sSub>
                        </m:e>
                      </m:d>
                      <m:d>
                        <m:dPr>
                          <m:begChr m:val="["/>
                          <m:endChr m:val="]"/>
                          <m:ctrlPr>
                            <a:rPr lang="en-US" sz="2700" b="0" i="1" smtClean="0">
                              <a:latin typeface="Cambria Math" panose="02040503050406030204" pitchFamily="18" charset="0"/>
                            </a:rPr>
                          </m:ctrlPr>
                        </m:dPr>
                        <m:e>
                          <m:r>
                            <m:rPr>
                              <m:sty m:val="p"/>
                            </m:rPr>
                            <a:rPr lang="en-US" sz="2700" b="0" i="0" smtClean="0">
                              <a:latin typeface="Cambria Math" panose="02040503050406030204" pitchFamily="18" charset="0"/>
                            </a:rPr>
                            <m:t>NO</m:t>
                          </m:r>
                        </m:e>
                      </m:d>
                      <m:r>
                        <a:rPr lang="en-US" sz="2700" b="0" i="0" smtClean="0">
                          <a:latin typeface="Cambria Math" panose="02040503050406030204" pitchFamily="18" charset="0"/>
                        </a:rPr>
                        <m:t>=</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2</m:t>
                          </m:r>
                        </m:sub>
                      </m:sSub>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den>
                      </m:f>
                      <m:sSup>
                        <m:sSupPr>
                          <m:ctrlPr>
                            <a:rPr lang="en-US" sz="2700" b="0" i="1" smtClean="0">
                              <a:latin typeface="Cambria Math" panose="02040503050406030204" pitchFamily="18" charset="0"/>
                            </a:rPr>
                          </m:ctrlPr>
                        </m:sSupPr>
                        <m:e>
                          <m:r>
                            <a:rPr lang="en-US" sz="2700" b="0" i="0" smtClean="0">
                              <a:latin typeface="Cambria Math" panose="02040503050406030204" pitchFamily="18" charset="0"/>
                            </a:rPr>
                            <m:t>[</m:t>
                          </m:r>
                          <m:r>
                            <m:rPr>
                              <m:sty m:val="p"/>
                            </m:rPr>
                            <a:rPr lang="en-US" sz="2700" b="0" i="0" smtClean="0">
                              <a:latin typeface="Cambria Math" panose="02040503050406030204" pitchFamily="18" charset="0"/>
                            </a:rPr>
                            <m:t>NO</m:t>
                          </m:r>
                          <m:r>
                            <a:rPr lang="en-US" sz="2700" b="0" i="0" smtClean="0">
                              <a:latin typeface="Cambria Math" panose="02040503050406030204" pitchFamily="18" charset="0"/>
                            </a:rPr>
                            <m:t>]</m:t>
                          </m:r>
                        </m:e>
                        <m:sup>
                          <m:r>
                            <a:rPr lang="en-US" sz="2700" b="0" i="0" smtClean="0">
                              <a:latin typeface="Cambria Math" panose="02040503050406030204" pitchFamily="18" charset="0"/>
                            </a:rPr>
                            <m:t>2</m:t>
                          </m:r>
                        </m:sup>
                      </m:sSup>
                      <m:r>
                        <a:rPr lang="en-US" sz="2700" b="0" i="0" smtClean="0">
                          <a:latin typeface="Cambria Math" panose="02040503050406030204" pitchFamily="18" charset="0"/>
                        </a:rPr>
                        <m:t>[</m:t>
                      </m: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Cl</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m:t>
                      </m:r>
                    </m:oMath>
                  </m:oMathPara>
                </a14:m>
                <a:endParaRPr lang="en-US" sz="27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1311442" y="5351682"/>
                <a:ext cx="6629400" cy="990600"/>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6442755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7991"/>
            <a:ext cx="5905500" cy="609599"/>
          </a:xfrm>
        </p:spPr>
        <p:txBody>
          <a:bodyPr/>
          <a:lstStyle/>
          <a:p>
            <a:pPr algn="ctr" defTabSz="1108075">
              <a:tabLst>
                <a:tab pos="3143250"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14.12</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0" y="1066800"/>
                <a:ext cx="9105900" cy="2209800"/>
              </a:xfrm>
            </p:spPr>
            <p:txBody>
              <a:bodyPr/>
              <a:lstStyle/>
              <a:p>
                <a:pPr>
                  <a:spcBef>
                    <a:spcPts val="0"/>
                  </a:spcBef>
                  <a:spcAft>
                    <a:spcPts val="1000"/>
                  </a:spcAft>
                </a:pPr>
                <a:r>
                  <a:rPr lang="en-US" dirty="0"/>
                  <a:t>Consider the gas-phase reaction of nitric oxide and oxygen:</a:t>
                </a:r>
              </a:p>
              <a:p>
                <a:pPr>
                  <a:spcBef>
                    <a:spcPts val="0"/>
                  </a:spcBef>
                  <a:spcAft>
                    <a:spcPts val="1800"/>
                  </a:spcAft>
                </a:pPr>
                <a14:m>
                  <m:oMathPara xmlns:m="http://schemas.openxmlformats.org/officeDocument/2006/math">
                    <m:oMathParaPr>
                      <m:jc m:val="centerGroup"/>
                    </m:oMathParaPr>
                    <m:oMath xmlns:m="http://schemas.openxmlformats.org/officeDocument/2006/math">
                      <m:r>
                        <a:rPr lang="en-US" sz="2600">
                          <a:latin typeface="Cambria Math" panose="02040503050406030204" pitchFamily="18" charset="0"/>
                        </a:rPr>
                        <m:t>2</m:t>
                      </m:r>
                      <m:r>
                        <m:rPr>
                          <m:sty m:val="p"/>
                        </m:rPr>
                        <a:rPr lang="en-US" sz="2600">
                          <a:latin typeface="Cambria Math" panose="02040503050406030204" pitchFamily="18" charset="0"/>
                        </a:rPr>
                        <m:t>NO</m:t>
                      </m:r>
                      <m:d>
                        <m:dPr>
                          <m:ctrlPr>
                            <a:rPr lang="en-US" sz="2600" i="1">
                              <a:latin typeface="Cambria Math" panose="02040503050406030204" pitchFamily="18" charset="0"/>
                            </a:rPr>
                          </m:ctrlPr>
                        </m:dPr>
                        <m:e>
                          <m:r>
                            <a:rPr lang="en-US" sz="2600" i="1">
                              <a:latin typeface="Cambria Math" panose="02040503050406030204" pitchFamily="18" charset="0"/>
                            </a:rPr>
                            <m:t>𝑔</m:t>
                          </m:r>
                        </m:e>
                      </m:d>
                      <m:r>
                        <a:rPr lang="en-US" sz="260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r>
                        <a:rPr lang="en-US" sz="2600">
                          <a:latin typeface="Cambria Math" panose="02040503050406030204" pitchFamily="18" charset="0"/>
                        </a:rPr>
                        <m:t>(</m:t>
                      </m:r>
                      <m:r>
                        <a:rPr lang="en-US" sz="2600" i="1">
                          <a:latin typeface="Cambria Math" panose="02040503050406030204" pitchFamily="18" charset="0"/>
                        </a:rPr>
                        <m:t>𝑔</m:t>
                      </m:r>
                      <m:r>
                        <a:rPr lang="en-US" sz="2600">
                          <a:latin typeface="Cambria Math" panose="02040503050406030204" pitchFamily="18" charset="0"/>
                        </a:rPr>
                        <m:t>)→2</m:t>
                      </m:r>
                      <m:r>
                        <m:rPr>
                          <m:sty m:val="p"/>
                        </m:rPr>
                        <a:rPr lang="en-US" sz="2600">
                          <a:latin typeface="Cambria Math" panose="02040503050406030204" pitchFamily="18" charset="0"/>
                          <a:ea typeface="Cambria Math" panose="02040503050406030204" pitchFamily="18" charset="0"/>
                        </a:rPr>
                        <m:t>N</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O</m:t>
                          </m:r>
                        </m:e>
                        <m:sub>
                          <m:r>
                            <a:rPr lang="en-US" sz="2600">
                              <a:latin typeface="Cambria Math" panose="02040503050406030204" pitchFamily="18" charset="0"/>
                              <a:ea typeface="Cambria Math" panose="02040503050406030204" pitchFamily="18" charset="0"/>
                            </a:rPr>
                            <m:t>2</m:t>
                          </m:r>
                        </m:sub>
                      </m:sSub>
                      <m:r>
                        <a:rPr lang="en-US" sz="260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a:latin typeface="Cambria Math" panose="02040503050406030204" pitchFamily="18" charset="0"/>
                          <a:ea typeface="Cambria Math" panose="02040503050406030204" pitchFamily="18" charset="0"/>
                        </a:rPr>
                        <m:t>)</m:t>
                      </m:r>
                    </m:oMath>
                  </m:oMathPara>
                </a14:m>
                <a:endParaRPr lang="en-US" dirty="0"/>
              </a:p>
              <a:p>
                <a:pPr>
                  <a:spcBef>
                    <a:spcPts val="0"/>
                  </a:spcBef>
                  <a:spcAft>
                    <a:spcPts val="800"/>
                  </a:spcAft>
                </a:pPr>
                <a:r>
                  <a:rPr lang="en-US" dirty="0"/>
                  <a:t>Show that the following mechanism is plausible. The experimentally determined rate law is rate = </a:t>
                </a:r>
                <a:r>
                  <a:rPr lang="en-US" i="1" dirty="0"/>
                  <a:t>k</a:t>
                </a:r>
                <a:r>
                  <a:rPr lang="en-US" dirty="0"/>
                  <a:t>[NO]</a:t>
                </a:r>
                <a:r>
                  <a:rPr lang="en-US" baseline="30000" dirty="0"/>
                  <a:t>2</a:t>
                </a:r>
                <a:r>
                  <a:rPr lang="en-US" dirty="0"/>
                  <a:t>[O</a:t>
                </a:r>
                <a:r>
                  <a:rPr lang="en-US" baseline="-25000" dirty="0"/>
                  <a:t>2</a:t>
                </a:r>
                <a:r>
                  <a:rPr lang="en-US" dirty="0"/>
                  <a:t>].</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0" y="1066800"/>
                <a:ext cx="9105900" cy="2209800"/>
              </a:xfrm>
              <a:blipFill>
                <a:blip r:embed="rId2"/>
                <a:stretch>
                  <a:fillRect l="-1339" t="-2479" b="-3857"/>
                </a:stretch>
              </a:blipFill>
            </p:spPr>
            <p:txBody>
              <a:bodyPr/>
              <a:lstStyle/>
              <a:p>
                <a:r>
                  <a:rPr lang="en-US">
                    <a:noFill/>
                  </a:rPr>
                  <a:t> </a:t>
                </a:r>
              </a:p>
            </p:txBody>
          </p:sp>
        </mc:Fallback>
      </mc:AlternateContent>
      <p:pic>
        <p:nvPicPr>
          <p:cNvPr id="2" name="Picture 1" descr="The fast step is an equilibrium of N-O gas and N-O gas forming N2O2 gas and the reverse reaction."/>
          <p:cNvPicPr>
            <a:picLocks noChangeAspect="1"/>
          </p:cNvPicPr>
          <p:nvPr/>
        </p:nvPicPr>
        <p:blipFill>
          <a:blip r:embed="rId3"/>
          <a:stretch>
            <a:fillRect/>
          </a:stretch>
        </p:blipFill>
        <p:spPr>
          <a:xfrm>
            <a:off x="1390650" y="3048000"/>
            <a:ext cx="6362700" cy="762000"/>
          </a:xfrm>
          <a:prstGeom prst="rect">
            <a:avLst/>
          </a:prstGeom>
        </p:spPr>
      </p:pic>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0" y="3810000"/>
                <a:ext cx="9105900" cy="2514600"/>
              </a:xfrm>
              <a:prstGeom prst="rect">
                <a:avLst/>
              </a:prstGeom>
            </p:spPr>
            <p:txBody>
              <a:bodyPr/>
              <a:lstStyle/>
              <a:p>
                <a:pPr marL="1143000" indent="228600">
                  <a:spcAft>
                    <a:spcPts val="1000"/>
                  </a:spcAft>
                  <a:buNone/>
                </a:pPr>
                <a14:m>
                  <m:oMathPara xmlns:m="http://schemas.openxmlformats.org/officeDocument/2006/math">
                    <m:oMathParaPr>
                      <m:jc m:val="left"/>
                    </m:oMathParaPr>
                    <m:oMath xmlns:m="http://schemas.openxmlformats.org/officeDocument/2006/math">
                      <m:r>
                        <a:rPr lang="en-US" sz="2400" i="1">
                          <a:latin typeface="Cambria Math" panose="02040503050406030204" pitchFamily="18" charset="0"/>
                        </a:rPr>
                        <m:t>𝑆𝑡𝑒𝑝</m:t>
                      </m:r>
                      <m:r>
                        <a:rPr lang="en-US" sz="2400" i="1">
                          <a:latin typeface="Cambria Math" panose="02040503050406030204" pitchFamily="18" charset="0"/>
                        </a:rPr>
                        <m:t> 2: </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N</m:t>
                          </m:r>
                        </m:e>
                        <m:sub>
                          <m:r>
                            <a:rPr lang="en-US" sz="2400">
                              <a:latin typeface="Cambria Math" panose="02040503050406030204" pitchFamily="18" charset="0"/>
                            </a:rPr>
                            <m:t>2</m:t>
                          </m:r>
                        </m:sub>
                      </m:sSub>
                      <m:sSub>
                        <m:sSubPr>
                          <m:ctrlPr>
                            <a:rPr lang="en-US" sz="2400" i="1">
                              <a:latin typeface="Cambria Math" panose="02040503050406030204" pitchFamily="18" charset="0"/>
                            </a:rPr>
                          </m:ctrlPr>
                        </m:sSubPr>
                        <m:e>
                          <m:r>
                            <m:rPr>
                              <m:sty m:val="p"/>
                            </m:rPr>
                            <a:rPr lang="en-US" sz="2400">
                              <a:latin typeface="Cambria Math" panose="02040503050406030204" pitchFamily="18" charset="0"/>
                            </a:rPr>
                            <m:t>O</m:t>
                          </m:r>
                        </m:e>
                        <m:sub>
                          <m:r>
                            <a:rPr lang="en-US" sz="2400">
                              <a:latin typeface="Cambria Math" panose="02040503050406030204" pitchFamily="18" charset="0"/>
                            </a:rPr>
                            <m:t>2</m:t>
                          </m:r>
                        </m:sub>
                      </m:sSub>
                      <m:d>
                        <m:dPr>
                          <m:ctrlPr>
                            <a:rPr lang="en-US" sz="2400" i="1">
                              <a:latin typeface="Cambria Math" panose="02040503050406030204" pitchFamily="18" charset="0"/>
                            </a:rPr>
                          </m:ctrlPr>
                        </m:dPr>
                        <m:e>
                          <m:r>
                            <a:rPr lang="en-US" sz="2400" i="1">
                              <a:latin typeface="Cambria Math" panose="02040503050406030204" pitchFamily="18" charset="0"/>
                            </a:rPr>
                            <m:t>𝑔</m:t>
                          </m:r>
                        </m:e>
                      </m:d>
                      <m:r>
                        <a:rPr lang="en-US" sz="2400">
                          <a:latin typeface="Cambria Math" panose="02040503050406030204" pitchFamily="18" charset="0"/>
                        </a:rPr>
                        <m:t>+</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O</m:t>
                          </m:r>
                        </m:e>
                        <m:sub>
                          <m:r>
                            <a:rPr lang="en-US" sz="2400">
                              <a:latin typeface="Cambria Math" panose="02040503050406030204" pitchFamily="18" charset="0"/>
                            </a:rPr>
                            <m:t>2</m:t>
                          </m:r>
                        </m:sub>
                      </m:sSub>
                      <m:d>
                        <m:dPr>
                          <m:ctrlPr>
                            <a:rPr lang="en-US" sz="2400" i="1">
                              <a:latin typeface="Cambria Math" panose="02040503050406030204" pitchFamily="18" charset="0"/>
                            </a:rPr>
                          </m:ctrlPr>
                        </m:dPr>
                        <m:e>
                          <m:r>
                            <a:rPr lang="en-US" sz="2400" i="1">
                              <a:latin typeface="Cambria Math" panose="02040503050406030204" pitchFamily="18" charset="0"/>
                            </a:rPr>
                            <m:t>𝑔</m:t>
                          </m:r>
                        </m:e>
                      </m:d>
                      <m:groupChr>
                        <m:groupChrPr>
                          <m:chr m:val="→"/>
                          <m:vertJc m:val="bot"/>
                          <m:ctrlPr>
                            <a:rPr lang="en-US" sz="2400" i="1">
                              <a:latin typeface="Cambria Math" panose="02040503050406030204" pitchFamily="18" charset="0"/>
                            </a:rPr>
                          </m:ctrlPr>
                        </m:groupChrPr>
                        <m:e>
                          <m:sSub>
                            <m:sSubPr>
                              <m:ctrlPr>
                                <a:rPr lang="en-US" sz="2400" i="1">
                                  <a:latin typeface="Cambria Math" panose="02040503050406030204" pitchFamily="18" charset="0"/>
                                </a:rPr>
                              </m:ctrlPr>
                            </m:sSubPr>
                            <m:e>
                              <m:r>
                                <a:rPr lang="en-US" sz="2400" i="1">
                                  <a:latin typeface="Cambria Math" panose="02040503050406030204" pitchFamily="18" charset="0"/>
                                </a:rPr>
                                <m:t>𝑘</m:t>
                              </m:r>
                            </m:e>
                            <m:sub>
                              <m:r>
                                <a:rPr lang="en-US" sz="2400" i="1">
                                  <a:latin typeface="Cambria Math" panose="02040503050406030204" pitchFamily="18" charset="0"/>
                                </a:rPr>
                                <m:t>2</m:t>
                              </m:r>
                            </m:sub>
                          </m:sSub>
                        </m:e>
                      </m:groupChr>
                      <m:r>
                        <a:rPr lang="en-US" sz="2400">
                          <a:latin typeface="Cambria Math" panose="02040503050406030204" pitchFamily="18" charset="0"/>
                        </a:rPr>
                        <m:t>2</m:t>
                      </m:r>
                      <m:r>
                        <m:rPr>
                          <m:sty m:val="p"/>
                        </m:rPr>
                        <a:rPr lang="en-US" sz="2400">
                          <a:latin typeface="Cambria Math" panose="02040503050406030204" pitchFamily="18" charset="0"/>
                        </a:rPr>
                        <m:t>N</m:t>
                      </m:r>
                      <m:sSub>
                        <m:sSubPr>
                          <m:ctrlPr>
                            <a:rPr lang="en-US" sz="2400" i="1">
                              <a:latin typeface="Cambria Math" panose="02040503050406030204" pitchFamily="18" charset="0"/>
                            </a:rPr>
                          </m:ctrlPr>
                        </m:sSubPr>
                        <m:e>
                          <m:r>
                            <m:rPr>
                              <m:sty m:val="p"/>
                            </m:rPr>
                            <a:rPr lang="en-US" sz="2400">
                              <a:latin typeface="Cambria Math" panose="02040503050406030204" pitchFamily="18" charset="0"/>
                            </a:rPr>
                            <m:t>O</m:t>
                          </m:r>
                        </m:e>
                        <m:sub>
                          <m:r>
                            <a:rPr lang="en-US" sz="2400">
                              <a:latin typeface="Cambria Math" panose="02040503050406030204" pitchFamily="18" charset="0"/>
                            </a:rPr>
                            <m:t>2</m:t>
                          </m:r>
                        </m:sub>
                      </m:sSub>
                      <m:d>
                        <m:dPr>
                          <m:ctrlPr>
                            <a:rPr lang="en-US" sz="2400" i="1">
                              <a:latin typeface="Cambria Math" panose="02040503050406030204" pitchFamily="18" charset="0"/>
                            </a:rPr>
                          </m:ctrlPr>
                        </m:dPr>
                        <m:e>
                          <m:r>
                            <a:rPr lang="en-US" sz="2400" i="1">
                              <a:latin typeface="Cambria Math" panose="02040503050406030204" pitchFamily="18" charset="0"/>
                            </a:rPr>
                            <m:t>𝑔</m:t>
                          </m:r>
                        </m:e>
                      </m:d>
                      <m:r>
                        <a:rPr lang="en-US" sz="2400" spc="3000">
                          <a:latin typeface="Cambria Math" panose="02040503050406030204" pitchFamily="18" charset="0"/>
                        </a:rPr>
                        <m:t> </m:t>
                      </m:r>
                      <m:r>
                        <a:rPr lang="en-US" sz="2400">
                          <a:latin typeface="Cambria Math" panose="02040503050406030204" pitchFamily="18" charset="0"/>
                        </a:rPr>
                        <m:t>(</m:t>
                      </m:r>
                      <m:r>
                        <m:rPr>
                          <m:sty m:val="p"/>
                        </m:rPr>
                        <a:rPr lang="en-US" sz="2400">
                          <a:latin typeface="Cambria Math" panose="02040503050406030204" pitchFamily="18" charset="0"/>
                        </a:rPr>
                        <m:t>slow</m:t>
                      </m:r>
                      <m:r>
                        <a:rPr lang="en-US" sz="2400">
                          <a:latin typeface="Cambria Math" panose="02040503050406030204" pitchFamily="18" charset="0"/>
                        </a:rPr>
                        <m:t>)</m:t>
                      </m:r>
                    </m:oMath>
                  </m:oMathPara>
                </a14:m>
                <a:endParaRPr lang="en-US" sz="2400" dirty="0"/>
              </a:p>
              <a:p>
                <a:pPr marL="0" indent="0">
                  <a:spcAft>
                    <a:spcPts val="1000"/>
                  </a:spcAft>
                  <a:buNone/>
                </a:pPr>
                <a:r>
                  <a:rPr lang="en-US" sz="2800" b="1" dirty="0">
                    <a:solidFill>
                      <a:srgbClr val="43638E"/>
                    </a:solidFill>
                  </a:rPr>
                  <a:t>Setup</a:t>
                </a:r>
                <a:endParaRPr lang="en-US" sz="2800" i="1" dirty="0">
                  <a:solidFill>
                    <a:srgbClr val="43638E"/>
                  </a:solidFill>
                  <a:latin typeface="Cambria Math" panose="02040503050406030204" pitchFamily="18" charset="0"/>
                </a:endParaRPr>
              </a:p>
              <a:p>
                <a:pPr marL="0" indent="171450" algn="ctr">
                  <a:buNone/>
                </a:pPr>
                <a14:m>
                  <m:oMath xmlns:m="http://schemas.openxmlformats.org/officeDocument/2006/math">
                    <m:sSub>
                      <m:sSubPr>
                        <m:ctrlPr>
                          <a:rPr lang="en-US" sz="2500" i="1" smtClean="0">
                            <a:latin typeface="Cambria Math" panose="02040503050406030204" pitchFamily="18" charset="0"/>
                          </a:rPr>
                        </m:ctrlPr>
                      </m:sSubPr>
                      <m:e>
                        <m:r>
                          <m:rPr>
                            <m:sty m:val="p"/>
                          </m:rPr>
                          <a:rPr lang="en-US" sz="2500" b="0" i="0" smtClean="0">
                            <a:latin typeface="Cambria Math" panose="02040503050406030204" pitchFamily="18" charset="0"/>
                          </a:rPr>
                          <m:t>rate</m:t>
                        </m:r>
                      </m:e>
                      <m:sub>
                        <m:r>
                          <m:rPr>
                            <m:sty m:val="p"/>
                          </m:rPr>
                          <a:rPr lang="en-US" sz="2500" b="0" i="0" smtClean="0">
                            <a:latin typeface="Cambria Math" panose="02040503050406030204" pitchFamily="18" charset="0"/>
                          </a:rPr>
                          <m:t>forward</m:t>
                        </m:r>
                      </m:sub>
                    </m:sSub>
                    <m:r>
                      <a:rPr lang="en-US" sz="2500" b="0" i="0" smtClean="0">
                        <a:latin typeface="Cambria Math" panose="02040503050406030204" pitchFamily="18" charset="0"/>
                      </a:rPr>
                      <m:t>=</m:t>
                    </m:r>
                    <m:sSub>
                      <m:sSubPr>
                        <m:ctrlPr>
                          <a:rPr lang="en-US" sz="2500" b="0" i="1" smtClean="0">
                            <a:latin typeface="Cambria Math" panose="02040503050406030204" pitchFamily="18" charset="0"/>
                          </a:rPr>
                        </m:ctrlPr>
                      </m:sSubPr>
                      <m:e>
                        <m:r>
                          <a:rPr lang="en-US" sz="2500" b="0" i="1" smtClean="0">
                            <a:latin typeface="Cambria Math" panose="02040503050406030204" pitchFamily="18" charset="0"/>
                          </a:rPr>
                          <m:t>𝑘</m:t>
                        </m:r>
                      </m:e>
                      <m:sub>
                        <m:r>
                          <a:rPr lang="en-US" sz="2500" b="0" i="1" smtClean="0">
                            <a:latin typeface="Cambria Math" panose="02040503050406030204" pitchFamily="18" charset="0"/>
                          </a:rPr>
                          <m:t>1</m:t>
                        </m:r>
                      </m:sub>
                    </m:sSub>
                    <m:sSup>
                      <m:sSupPr>
                        <m:ctrlPr>
                          <a:rPr lang="en-US" sz="2500" b="0" i="1" smtClean="0">
                            <a:latin typeface="Cambria Math" panose="02040503050406030204" pitchFamily="18" charset="0"/>
                          </a:rPr>
                        </m:ctrlPr>
                      </m:sSupPr>
                      <m:e>
                        <m:r>
                          <a:rPr lang="en-US" sz="2500" b="0" i="0" smtClean="0">
                            <a:latin typeface="Cambria Math" panose="02040503050406030204" pitchFamily="18" charset="0"/>
                          </a:rPr>
                          <m:t>[</m:t>
                        </m:r>
                        <m:r>
                          <m:rPr>
                            <m:sty m:val="p"/>
                          </m:rPr>
                          <a:rPr lang="en-US" sz="2500" b="0" i="0" smtClean="0">
                            <a:latin typeface="Cambria Math" panose="02040503050406030204" pitchFamily="18" charset="0"/>
                          </a:rPr>
                          <m:t>NO</m:t>
                        </m:r>
                        <m:r>
                          <a:rPr lang="en-US" sz="2500" b="0" i="0" smtClean="0">
                            <a:latin typeface="Cambria Math" panose="02040503050406030204" pitchFamily="18" charset="0"/>
                          </a:rPr>
                          <m:t>]</m:t>
                        </m:r>
                      </m:e>
                      <m:sup>
                        <m:r>
                          <a:rPr lang="en-US" sz="2500" b="0" i="0" smtClean="0">
                            <a:latin typeface="Cambria Math" panose="02040503050406030204" pitchFamily="18" charset="0"/>
                          </a:rPr>
                          <m:t>2</m:t>
                        </m:r>
                      </m:sup>
                    </m:sSup>
                  </m:oMath>
                </a14:m>
                <a:r>
                  <a:rPr lang="en-US" sz="2500" dirty="0"/>
                  <a:t>	and	</a:t>
                </a:r>
                <a14:m>
                  <m:oMath xmlns:m="http://schemas.openxmlformats.org/officeDocument/2006/math">
                    <m:sSub>
                      <m:sSubPr>
                        <m:ctrlPr>
                          <a:rPr lang="en-US" sz="2500" i="1">
                            <a:latin typeface="Cambria Math" panose="02040503050406030204" pitchFamily="18" charset="0"/>
                          </a:rPr>
                        </m:ctrlPr>
                      </m:sSubPr>
                      <m:e>
                        <m:r>
                          <m:rPr>
                            <m:sty m:val="p"/>
                          </m:rPr>
                          <a:rPr lang="en-US" sz="2500">
                            <a:latin typeface="Cambria Math" panose="02040503050406030204" pitchFamily="18" charset="0"/>
                          </a:rPr>
                          <m:t>rate</m:t>
                        </m:r>
                      </m:e>
                      <m:sub>
                        <m:r>
                          <m:rPr>
                            <m:sty m:val="p"/>
                          </m:rPr>
                          <a:rPr lang="en-US" sz="2500">
                            <a:latin typeface="Cambria Math" panose="02040503050406030204" pitchFamily="18" charset="0"/>
                          </a:rPr>
                          <m:t>reverse</m:t>
                        </m:r>
                      </m:sub>
                    </m:sSub>
                    <m:r>
                      <a:rPr lang="en-US" sz="2500" i="1">
                        <a:latin typeface="Cambria Math" panose="02040503050406030204" pitchFamily="18" charset="0"/>
                      </a:rPr>
                      <m:t>=</m:t>
                    </m:r>
                    <m:sSub>
                      <m:sSubPr>
                        <m:ctrlPr>
                          <a:rPr lang="en-US" sz="2500" i="1">
                            <a:latin typeface="Cambria Math" panose="02040503050406030204" pitchFamily="18" charset="0"/>
                          </a:rPr>
                        </m:ctrlPr>
                      </m:sSubPr>
                      <m:e>
                        <m:r>
                          <a:rPr lang="en-US" sz="2500" i="1">
                            <a:latin typeface="Cambria Math" panose="02040503050406030204" pitchFamily="18" charset="0"/>
                          </a:rPr>
                          <m:t>𝑘</m:t>
                        </m:r>
                      </m:e>
                      <m:sub>
                        <m:r>
                          <a:rPr lang="en-US" sz="2500" i="1">
                            <a:latin typeface="Cambria Math" panose="02040503050406030204" pitchFamily="18" charset="0"/>
                          </a:rPr>
                          <m:t>−1</m:t>
                        </m:r>
                      </m:sub>
                    </m:sSub>
                    <m:r>
                      <a:rPr lang="en-US" sz="2500">
                        <a:latin typeface="Cambria Math" panose="02040503050406030204" pitchFamily="18" charset="0"/>
                      </a:rPr>
                      <m:t>[</m:t>
                    </m:r>
                    <m:sSub>
                      <m:sSubPr>
                        <m:ctrlPr>
                          <a:rPr lang="en-US" sz="2500" i="1">
                            <a:latin typeface="Cambria Math" panose="02040503050406030204" pitchFamily="18" charset="0"/>
                          </a:rPr>
                        </m:ctrlPr>
                      </m:sSubPr>
                      <m:e>
                        <m:r>
                          <m:rPr>
                            <m:sty m:val="p"/>
                          </m:rPr>
                          <a:rPr lang="en-US" sz="2500">
                            <a:latin typeface="Cambria Math" panose="02040503050406030204" pitchFamily="18" charset="0"/>
                          </a:rPr>
                          <m:t>N</m:t>
                        </m:r>
                      </m:e>
                      <m:sub>
                        <m:r>
                          <a:rPr lang="en-US" sz="2500">
                            <a:latin typeface="Cambria Math" panose="02040503050406030204" pitchFamily="18" charset="0"/>
                          </a:rPr>
                          <m:t>2</m:t>
                        </m:r>
                      </m:sub>
                    </m:sSub>
                    <m:sSub>
                      <m:sSubPr>
                        <m:ctrlPr>
                          <a:rPr lang="en-US" sz="2500" i="1">
                            <a:latin typeface="Cambria Math" panose="02040503050406030204" pitchFamily="18" charset="0"/>
                          </a:rPr>
                        </m:ctrlPr>
                      </m:sSubPr>
                      <m:e>
                        <m:r>
                          <m:rPr>
                            <m:sty m:val="p"/>
                          </m:rPr>
                          <a:rPr lang="en-US" sz="2500">
                            <a:latin typeface="Cambria Math" panose="02040503050406030204" pitchFamily="18" charset="0"/>
                          </a:rPr>
                          <m:t>O</m:t>
                        </m:r>
                      </m:e>
                      <m:sub>
                        <m:r>
                          <a:rPr lang="en-US" sz="2500">
                            <a:latin typeface="Cambria Math" panose="02040503050406030204" pitchFamily="18" charset="0"/>
                          </a:rPr>
                          <m:t>2</m:t>
                        </m:r>
                      </m:sub>
                    </m:sSub>
                    <m:r>
                      <a:rPr lang="en-US" sz="2500">
                        <a:latin typeface="Cambria Math" panose="02040503050406030204" pitchFamily="18" charset="0"/>
                      </a:rPr>
                      <m:t>]</m:t>
                    </m:r>
                  </m:oMath>
                </a14:m>
                <a:endParaRPr lang="en-US" sz="25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0" y="3810000"/>
                <a:ext cx="9105900" cy="2514600"/>
              </a:xfrm>
              <a:prstGeom prst="rect">
                <a:avLst/>
              </a:prstGeom>
              <a:blipFill>
                <a:blip r:embed="rId4"/>
                <a:stretch>
                  <a:fillRect l="-1339"/>
                </a:stretch>
              </a:blipFill>
            </p:spPr>
            <p:txBody>
              <a:bodyPr/>
              <a:lstStyle/>
              <a:p>
                <a:r>
                  <a:rPr lang="en-US">
                    <a:noFill/>
                  </a:rPr>
                  <a:t> </a:t>
                </a:r>
              </a:p>
            </p:txBody>
          </p:sp>
        </mc:Fallback>
      </mc:AlternateContent>
    </p:spTree>
    <p:extLst>
      <p:ext uri="{BB962C8B-B14F-4D97-AF65-F5344CB8AC3E}">
        <p14:creationId xmlns:p14="http://schemas.microsoft.com/office/powerpoint/2010/main" val="219657773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172200"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14.12</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25" name="Text Placeholder 24"/>
          <p:cNvSpPr>
            <a:spLocks noGrp="1"/>
          </p:cNvSpPr>
          <p:nvPr>
            <p:ph type="body" sz="quarter" idx="22"/>
          </p:nvPr>
        </p:nvSpPr>
        <p:spPr>
          <a:xfrm>
            <a:off x="0" y="952500"/>
            <a:ext cx="6858000" cy="457200"/>
          </a:xfrm>
        </p:spPr>
        <p:txBody>
          <a:bodyPr/>
          <a:lstStyle/>
          <a:p>
            <a:pPr>
              <a:spcBef>
                <a:spcPts val="0"/>
              </a:spcBef>
            </a:pPr>
            <a:r>
              <a:rPr lang="en-US" b="1" dirty="0">
                <a:solidFill>
                  <a:srgbClr val="43638E"/>
                </a:solidFill>
              </a:rPr>
              <a:t>Solution</a:t>
            </a:r>
          </a:p>
        </p:txBody>
      </p:sp>
      <p:pic>
        <p:nvPicPr>
          <p:cNvPr id="2" name="Picture 1" descr="The fast step is an equilibrium of N-O gas and N-O gas forming N2O2 gas and the reverse reaction."/>
          <p:cNvPicPr>
            <a:picLocks noChangeAspect="1"/>
          </p:cNvPicPr>
          <p:nvPr/>
        </p:nvPicPr>
        <p:blipFill>
          <a:blip r:embed="rId2"/>
          <a:stretch>
            <a:fillRect/>
          </a:stretch>
        </p:blipFill>
        <p:spPr>
          <a:xfrm>
            <a:off x="1295400" y="1571625"/>
            <a:ext cx="6181725" cy="714375"/>
          </a:xfrm>
          <a:prstGeom prst="rect">
            <a:avLst/>
          </a:prstGeom>
        </p:spPr>
      </p:pic>
      <mc:AlternateContent xmlns:mc="http://schemas.openxmlformats.org/markup-compatibility/2006" xmlns:a14="http://schemas.microsoft.com/office/drawing/2010/main">
        <mc:Choice Requires="a14">
          <p:sp>
            <p:nvSpPr>
              <p:cNvPr id="26" name="Text Placeholder 25"/>
              <p:cNvSpPr>
                <a:spLocks noGrp="1"/>
              </p:cNvSpPr>
              <p:nvPr>
                <p:ph type="body" sz="quarter" idx="23"/>
              </p:nvPr>
            </p:nvSpPr>
            <p:spPr>
              <a:xfrm>
                <a:off x="1143001" y="2286000"/>
                <a:ext cx="7315199" cy="762000"/>
              </a:xfrm>
            </p:spPr>
            <p:txBody>
              <a:bodyPr/>
              <a:lstStyle/>
              <a:p>
                <a:pPr>
                  <a:spcBef>
                    <a:spcPts val="0"/>
                  </a:spcBef>
                  <a:tabLst>
                    <a:tab pos="1428750" algn="l"/>
                    <a:tab pos="1485900" algn="l"/>
                  </a:tabLst>
                </a:pPr>
                <a:r>
                  <a:rPr lang="en-US" b="0" i="1" dirty="0">
                    <a:latin typeface="+mj-lt"/>
                  </a:rPr>
                  <a:t>Step 2:	</a:t>
                </a:r>
                <a14:m>
                  <m:oMath xmlns:m="http://schemas.openxmlformats.org/officeDocument/2006/math">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N</m:t>
                        </m:r>
                      </m:e>
                      <m:sub>
                        <m:r>
                          <a:rPr lang="en-US" b="0" i="0" smtClean="0">
                            <a:latin typeface="Cambria Math" panose="02040503050406030204" pitchFamily="18" charset="0"/>
                          </a:rPr>
                          <m:t>2</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𝑔</m:t>
                        </m:r>
                      </m:e>
                    </m:d>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𝑔</m:t>
                        </m:r>
                      </m:e>
                    </m:d>
                    <m:groupChr>
                      <m:groupChrPr>
                        <m:chr m:val="→"/>
                        <m:vertJc m:val="bot"/>
                        <m:ctrlPr>
                          <a:rPr lang="en-US" b="0" i="1" smtClean="0">
                            <a:latin typeface="Cambria Math" panose="02040503050406030204" pitchFamily="18" charset="0"/>
                          </a:rPr>
                        </m:ctrlPr>
                      </m:groupChr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2</m:t>
                            </m:r>
                          </m:sub>
                        </m:sSub>
                      </m:e>
                    </m:groupChr>
                    <m:r>
                      <a:rPr lang="en-US" b="0" i="0" smtClean="0">
                        <a:latin typeface="Cambria Math" panose="02040503050406030204" pitchFamily="18" charset="0"/>
                      </a:rPr>
                      <m:t>2</m:t>
                    </m:r>
                    <m:r>
                      <m:rPr>
                        <m:sty m:val="p"/>
                      </m:rPr>
                      <a:rPr lang="en-US" b="0" i="0" smtClean="0">
                        <a:latin typeface="Cambria Math" panose="02040503050406030204" pitchFamily="18" charset="0"/>
                      </a:rPr>
                      <m:t>N</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𝑔</m:t>
                        </m:r>
                      </m:e>
                    </m:d>
                    <m:r>
                      <a:rPr lang="en-US" b="0" i="0" spc="3000" smtClean="0">
                        <a:latin typeface="Cambria Math" panose="02040503050406030204" pitchFamily="18" charset="0"/>
                      </a:rPr>
                      <m:t> </m:t>
                    </m:r>
                    <m:r>
                      <a:rPr lang="en-US" b="0" i="0" smtClean="0">
                        <a:latin typeface="Cambria Math" panose="02040503050406030204" pitchFamily="18" charset="0"/>
                      </a:rPr>
                      <m:t>(</m:t>
                    </m:r>
                    <m:r>
                      <m:rPr>
                        <m:sty m:val="p"/>
                      </m:rPr>
                      <a:rPr lang="en-US" b="0" i="0" smtClean="0">
                        <a:latin typeface="Cambria Math" panose="02040503050406030204" pitchFamily="18" charset="0"/>
                      </a:rPr>
                      <m:t>slow</m:t>
                    </m:r>
                    <m:r>
                      <a:rPr lang="en-US" b="0" i="0" smtClean="0">
                        <a:latin typeface="Cambria Math" panose="02040503050406030204" pitchFamily="18" charset="0"/>
                      </a:rPr>
                      <m:t>)</m:t>
                    </m:r>
                  </m:oMath>
                </a14:m>
                <a:endParaRPr lang="en-US"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3"/>
              </p:nvPr>
            </p:nvSpPr>
            <p:spPr>
              <a:xfrm>
                <a:off x="1143001" y="2286000"/>
                <a:ext cx="7315199" cy="762000"/>
              </a:xfrm>
              <a:blipFill>
                <a:blip r:embed="rId3"/>
                <a:stretch>
                  <a:fillRect l="-1500" b="-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24"/>
              </p:nvPr>
            </p:nvSpPr>
            <p:spPr>
              <a:xfrm>
                <a:off x="2917658" y="3226377"/>
                <a:ext cx="3238500" cy="1524000"/>
              </a:xfrm>
            </p:spPr>
            <p:txBody>
              <a:bodyPr/>
              <a:lstStyle/>
              <a:p>
                <a:pPr>
                  <a:spcBef>
                    <a:spcPts val="0"/>
                  </a:spcBef>
                  <a:spcAft>
                    <a:spcPts val="1200"/>
                  </a:spcAft>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1</m:t>
                          </m:r>
                        </m:sub>
                      </m:sSub>
                      <m:sSup>
                        <m:sSupPr>
                          <m:ctrlPr>
                            <a:rPr lang="en-US" i="1" smtClean="0">
                              <a:latin typeface="Cambria Math" panose="02040503050406030204" pitchFamily="18" charset="0"/>
                            </a:rPr>
                          </m:ctrlPr>
                        </m:sSupPr>
                        <m:e>
                          <m:r>
                            <a:rPr lang="en-US" b="0" i="0" smtClean="0">
                              <a:latin typeface="Cambria Math" panose="02040503050406030204" pitchFamily="18" charset="0"/>
                            </a:rPr>
                            <m:t>[</m:t>
                          </m:r>
                          <m:r>
                            <m:rPr>
                              <m:sty m:val="p"/>
                            </m:rPr>
                            <a:rPr lang="en-US" b="0" i="0" smtClean="0">
                              <a:latin typeface="Cambria Math" panose="02040503050406030204" pitchFamily="18" charset="0"/>
                            </a:rPr>
                            <m:t>NO</m:t>
                          </m:r>
                          <m:r>
                            <a:rPr lang="en-US" b="0" i="0" smtClean="0">
                              <a:latin typeface="Cambria Math" panose="02040503050406030204" pitchFamily="18" charset="0"/>
                            </a:rPr>
                            <m:t>]</m:t>
                          </m:r>
                        </m:e>
                        <m:sup>
                          <m:r>
                            <a:rPr lang="en-US" b="0" i="0" smtClean="0">
                              <a:latin typeface="Cambria Math" panose="02040503050406030204" pitchFamily="18" charset="0"/>
                            </a:rPr>
                            <m:t>2</m:t>
                          </m:r>
                        </m:sup>
                      </m:sSup>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−1</m:t>
                          </m:r>
                        </m:sub>
                      </m:sSub>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N</m:t>
                              </m:r>
                            </m:e>
                            <m:sub>
                              <m:r>
                                <a:rPr lang="en-US" b="0" i="0" smtClean="0">
                                  <a:latin typeface="Cambria Math" panose="02040503050406030204" pitchFamily="18" charset="0"/>
                                </a:rPr>
                                <m:t>2</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e>
                      </m:d>
                    </m:oMath>
                  </m:oMathPara>
                </a14:m>
                <a:endParaRPr lang="en-US" b="0" dirty="0"/>
              </a:p>
              <a:p>
                <a:pPr>
                  <a:spcBef>
                    <a:spcPts val="0"/>
                  </a:spcBef>
                </a:pPr>
                <a14:m>
                  <m:oMathPara xmlns:m="http://schemas.openxmlformats.org/officeDocument/2006/math">
                    <m:oMathParaPr>
                      <m:jc m:val="left"/>
                    </m:oMathParaPr>
                    <m:oMath xmlns:m="http://schemas.openxmlformats.org/officeDocument/2006/math">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N</m:t>
                              </m:r>
                            </m:e>
                            <m:sub>
                              <m:r>
                                <a:rPr lang="en-US" b="0" i="0" smtClean="0">
                                  <a:latin typeface="Cambria Math" panose="02040503050406030204" pitchFamily="18" charset="0"/>
                                </a:rPr>
                                <m:t>2</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e>
                      </m:d>
                      <m:r>
                        <a:rPr lang="en-US" b="0" i="1" smtClean="0">
                          <a:latin typeface="Cambria Math" panose="02040503050406030204" pitchFamily="18" charset="0"/>
                        </a:rPr>
                        <m:t>=</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1</m:t>
                              </m:r>
                            </m:sub>
                          </m:sSub>
                          <m:sSup>
                            <m:sSupPr>
                              <m:ctrlPr>
                                <a:rPr lang="en-US" b="0" i="1" smtClean="0">
                                  <a:latin typeface="Cambria Math" panose="02040503050406030204" pitchFamily="18" charset="0"/>
                                </a:rPr>
                              </m:ctrlPr>
                            </m:sSupPr>
                            <m:e>
                              <m:r>
                                <a:rPr lang="en-US" b="0" i="0" smtClean="0">
                                  <a:latin typeface="Cambria Math" panose="02040503050406030204" pitchFamily="18" charset="0"/>
                                </a:rPr>
                                <m:t>[</m:t>
                              </m:r>
                              <m:r>
                                <m:rPr>
                                  <m:sty m:val="p"/>
                                </m:rPr>
                                <a:rPr lang="en-US" b="0" i="0" smtClean="0">
                                  <a:latin typeface="Cambria Math" panose="02040503050406030204" pitchFamily="18" charset="0"/>
                                </a:rPr>
                                <m:t>NO</m:t>
                              </m:r>
                              <m:r>
                                <a:rPr lang="en-US" b="0" i="0" smtClean="0">
                                  <a:latin typeface="Cambria Math" panose="02040503050406030204" pitchFamily="18" charset="0"/>
                                </a:rPr>
                                <m:t>]</m:t>
                              </m:r>
                            </m:e>
                            <m:sup>
                              <m:r>
                                <a:rPr lang="en-US" b="0" i="0" smtClean="0">
                                  <a:latin typeface="Cambria Math" panose="02040503050406030204" pitchFamily="18" charset="0"/>
                                </a:rPr>
                                <m:t>2</m:t>
                              </m:r>
                            </m:sup>
                          </m:sSup>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a:rPr lang="en-US" b="0" i="1" smtClean="0">
                                  <a:latin typeface="Cambria Math" panose="02040503050406030204" pitchFamily="18" charset="0"/>
                                </a:rPr>
                                <m:t>−1</m:t>
                              </m:r>
                            </m:sub>
                          </m:sSub>
                        </m:den>
                      </m:f>
                    </m:oMath>
                  </m:oMathPara>
                </a14:m>
                <a:endParaRPr lang="en-US"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24"/>
              </p:nvPr>
            </p:nvSpPr>
            <p:spPr>
              <a:xfrm>
                <a:off x="2917658" y="3226377"/>
                <a:ext cx="3238500" cy="1524000"/>
              </a:xfr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 Placeholder 27"/>
              <p:cNvSpPr>
                <a:spLocks noGrp="1"/>
              </p:cNvSpPr>
              <p:nvPr>
                <p:ph type="body" sz="quarter" idx="25"/>
              </p:nvPr>
            </p:nvSpPr>
            <p:spPr>
              <a:xfrm>
                <a:off x="666751" y="5181600"/>
                <a:ext cx="8096249" cy="914400"/>
              </a:xfrm>
            </p:spPr>
            <p:txBody>
              <a:bodyPr/>
              <a:lstStyle/>
              <a:p>
                <a:pPr>
                  <a:spcBef>
                    <a:spcPts val="0"/>
                  </a:spcBef>
                </a:pPr>
                <a14:m>
                  <m:oMath xmlns:m="http://schemas.openxmlformats.org/officeDocument/2006/math">
                    <m:r>
                      <m:rPr>
                        <m:sty m:val="p"/>
                      </m:rPr>
                      <a:rPr lang="en-US" sz="2700" b="0" i="0" smtClean="0">
                        <a:latin typeface="Cambria Math" panose="02040503050406030204" pitchFamily="18" charset="0"/>
                      </a:rPr>
                      <m:t>rate</m:t>
                    </m:r>
                    <m:r>
                      <a:rPr lang="en-US" sz="2700" b="0" i="1" smtClean="0">
                        <a:latin typeface="Cambria Math" panose="02040503050406030204" pitchFamily="18" charset="0"/>
                      </a:rPr>
                      <m:t>=</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2</m:t>
                        </m:r>
                      </m:sub>
                    </m:sSub>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sSup>
                          <m:sSupPr>
                            <m:ctrlPr>
                              <a:rPr lang="en-US" sz="2700" b="0" i="1" smtClean="0">
                                <a:latin typeface="Cambria Math" panose="02040503050406030204" pitchFamily="18" charset="0"/>
                              </a:rPr>
                            </m:ctrlPr>
                          </m:sSupPr>
                          <m:e>
                            <m:r>
                              <a:rPr lang="en-US" sz="2700" b="0" i="0" smtClean="0">
                                <a:latin typeface="Cambria Math" panose="02040503050406030204" pitchFamily="18" charset="0"/>
                              </a:rPr>
                              <m:t>[</m:t>
                            </m:r>
                            <m:r>
                              <m:rPr>
                                <m:sty m:val="p"/>
                              </m:rPr>
                              <a:rPr lang="en-US" sz="2700" b="0" i="0" smtClean="0">
                                <a:latin typeface="Cambria Math" panose="02040503050406030204" pitchFamily="18" charset="0"/>
                              </a:rPr>
                              <m:t>NO</m:t>
                            </m:r>
                            <m:r>
                              <a:rPr lang="en-US" sz="2700" b="0" i="0" smtClean="0">
                                <a:latin typeface="Cambria Math" panose="02040503050406030204" pitchFamily="18" charset="0"/>
                              </a:rPr>
                              <m:t>]</m:t>
                            </m:r>
                          </m:e>
                          <m:sup>
                            <m:r>
                              <a:rPr lang="en-US" sz="2700" b="0" i="0" smtClean="0">
                                <a:latin typeface="Cambria Math" panose="02040503050406030204" pitchFamily="18" charset="0"/>
                              </a:rPr>
                              <m:t>2</m:t>
                            </m:r>
                          </m:sup>
                        </m:sSup>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den>
                    </m:f>
                    <m:d>
                      <m:dPr>
                        <m:begChr m:val="["/>
                        <m:endChr m:val="]"/>
                        <m:ctrlPr>
                          <a:rPr lang="en-US" sz="2700" b="0" i="1" smtClean="0">
                            <a:latin typeface="Cambria Math" panose="02040503050406030204" pitchFamily="18" charset="0"/>
                          </a:rPr>
                        </m:ctrlPr>
                      </m:dPr>
                      <m:e>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O</m:t>
                            </m:r>
                          </m:e>
                          <m:sub>
                            <m:r>
                              <a:rPr lang="en-US" sz="2700" b="0" i="0" smtClean="0">
                                <a:latin typeface="Cambria Math" panose="02040503050406030204" pitchFamily="18" charset="0"/>
                              </a:rPr>
                              <m:t>2</m:t>
                            </m:r>
                          </m:sub>
                        </m:sSub>
                      </m:e>
                    </m:d>
                    <m:r>
                      <a:rPr lang="en-US" sz="2700" b="0" i="1" smtClean="0">
                        <a:latin typeface="Cambria Math" panose="02040503050406030204" pitchFamily="18" charset="0"/>
                      </a:rPr>
                      <m:t>=</m:t>
                    </m:r>
                    <m:r>
                      <a:rPr lang="en-US" sz="2700" b="0" i="1" smtClean="0">
                        <a:latin typeface="Cambria Math" panose="02040503050406030204" pitchFamily="18" charset="0"/>
                      </a:rPr>
                      <m:t>𝑘</m:t>
                    </m:r>
                    <m:sSup>
                      <m:sSupPr>
                        <m:ctrlPr>
                          <a:rPr lang="en-US" sz="2700" b="0" i="1" smtClean="0">
                            <a:latin typeface="Cambria Math" panose="02040503050406030204" pitchFamily="18" charset="0"/>
                          </a:rPr>
                        </m:ctrlPr>
                      </m:sSupPr>
                      <m:e>
                        <m:r>
                          <a:rPr lang="en-US" sz="2700" b="0" i="0" smtClean="0">
                            <a:latin typeface="Cambria Math" panose="02040503050406030204" pitchFamily="18" charset="0"/>
                          </a:rPr>
                          <m:t>[</m:t>
                        </m:r>
                        <m:r>
                          <m:rPr>
                            <m:sty m:val="p"/>
                          </m:rPr>
                          <a:rPr lang="en-US" sz="2700" b="0" i="0" smtClean="0">
                            <a:latin typeface="Cambria Math" panose="02040503050406030204" pitchFamily="18" charset="0"/>
                          </a:rPr>
                          <m:t>NO</m:t>
                        </m:r>
                        <m:r>
                          <a:rPr lang="en-US" sz="2700" b="0" i="0" smtClean="0">
                            <a:latin typeface="Cambria Math" panose="02040503050406030204" pitchFamily="18" charset="0"/>
                          </a:rPr>
                          <m:t>]</m:t>
                        </m:r>
                      </m:e>
                      <m:sup>
                        <m:r>
                          <a:rPr lang="en-US" sz="2700" b="0" i="0" smtClean="0">
                            <a:latin typeface="Cambria Math" panose="02040503050406030204" pitchFamily="18" charset="0"/>
                          </a:rPr>
                          <m:t>2</m:t>
                        </m:r>
                      </m:sup>
                    </m:sSup>
                    <m:d>
                      <m:dPr>
                        <m:begChr m:val="["/>
                        <m:endChr m:val="]"/>
                        <m:ctrlPr>
                          <a:rPr lang="en-US" sz="2700" b="0" i="1" smtClean="0">
                            <a:latin typeface="Cambria Math" panose="02040503050406030204" pitchFamily="18" charset="0"/>
                          </a:rPr>
                        </m:ctrlPr>
                      </m:dPr>
                      <m:e>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O</m:t>
                            </m:r>
                          </m:e>
                          <m:sub>
                            <m:r>
                              <a:rPr lang="en-US" sz="2700" b="0" i="0" smtClean="0">
                                <a:latin typeface="Cambria Math" panose="02040503050406030204" pitchFamily="18" charset="0"/>
                              </a:rPr>
                              <m:t>2</m:t>
                            </m:r>
                          </m:sub>
                        </m:sSub>
                      </m:e>
                    </m:d>
                  </m:oMath>
                </a14:m>
                <a:r>
                  <a:rPr lang="en-US" sz="2700" dirty="0"/>
                  <a:t>	where	</a:t>
                </a:r>
                <a14:m>
                  <m:oMath xmlns:m="http://schemas.openxmlformats.org/officeDocument/2006/math">
                    <m:r>
                      <a:rPr lang="en-US" sz="2700" b="0" i="0" smtClean="0">
                        <a:latin typeface="Cambria Math" panose="02040503050406030204" pitchFamily="18" charset="0"/>
                      </a:rPr>
                      <m:t> </m:t>
                    </m:r>
                    <m:r>
                      <a:rPr lang="en-US" sz="2700" i="1">
                        <a:latin typeface="Cambria Math" panose="02040503050406030204" pitchFamily="18" charset="0"/>
                      </a:rPr>
                      <m:t>𝑘</m:t>
                    </m:r>
                    <m:r>
                      <a:rPr lang="en-US" sz="2700" i="1">
                        <a:latin typeface="Cambria Math" panose="02040503050406030204" pitchFamily="18" charset="0"/>
                      </a:rPr>
                      <m:t>=</m:t>
                    </m:r>
                    <m:f>
                      <m:fPr>
                        <m:ctrlPr>
                          <a:rPr lang="en-US" sz="2700" i="1">
                            <a:latin typeface="Cambria Math" panose="02040503050406030204" pitchFamily="18" charset="0"/>
                          </a:rPr>
                        </m:ctrlPr>
                      </m:fPr>
                      <m:num>
                        <m:sSub>
                          <m:sSubPr>
                            <m:ctrlPr>
                              <a:rPr lang="en-US" sz="2700" i="1">
                                <a:latin typeface="Cambria Math" panose="02040503050406030204" pitchFamily="18" charset="0"/>
                              </a:rPr>
                            </m:ctrlPr>
                          </m:sSubPr>
                          <m:e>
                            <m:r>
                              <a:rPr lang="en-US" sz="2700" i="1">
                                <a:latin typeface="Cambria Math" panose="02040503050406030204" pitchFamily="18" charset="0"/>
                              </a:rPr>
                              <m:t>𝑘</m:t>
                            </m:r>
                          </m:e>
                          <m:sub>
                            <m:r>
                              <a:rPr lang="en-US" sz="2700" i="1">
                                <a:latin typeface="Cambria Math" panose="02040503050406030204" pitchFamily="18" charset="0"/>
                              </a:rPr>
                              <m:t>2</m:t>
                            </m:r>
                          </m:sub>
                        </m:sSub>
                        <m:sSub>
                          <m:sSubPr>
                            <m:ctrlPr>
                              <a:rPr lang="en-US" sz="2700" i="1">
                                <a:latin typeface="Cambria Math" panose="02040503050406030204" pitchFamily="18" charset="0"/>
                              </a:rPr>
                            </m:ctrlPr>
                          </m:sSubPr>
                          <m:e>
                            <m:r>
                              <a:rPr lang="en-US" sz="2700" i="1">
                                <a:latin typeface="Cambria Math" panose="02040503050406030204" pitchFamily="18" charset="0"/>
                              </a:rPr>
                              <m:t>𝑘</m:t>
                            </m:r>
                          </m:e>
                          <m:sub>
                            <m:r>
                              <a:rPr lang="en-US" sz="2700" i="1">
                                <a:latin typeface="Cambria Math" panose="02040503050406030204" pitchFamily="18" charset="0"/>
                              </a:rPr>
                              <m:t>1</m:t>
                            </m:r>
                          </m:sub>
                        </m:sSub>
                      </m:num>
                      <m:den>
                        <m:sSub>
                          <m:sSubPr>
                            <m:ctrlPr>
                              <a:rPr lang="en-US" sz="2700" i="1">
                                <a:latin typeface="Cambria Math" panose="02040503050406030204" pitchFamily="18" charset="0"/>
                              </a:rPr>
                            </m:ctrlPr>
                          </m:sSubPr>
                          <m:e>
                            <m:r>
                              <a:rPr lang="en-US" sz="2700" i="1">
                                <a:latin typeface="Cambria Math" panose="02040503050406030204" pitchFamily="18" charset="0"/>
                              </a:rPr>
                              <m:t>𝑘</m:t>
                            </m:r>
                          </m:e>
                          <m:sub>
                            <m:r>
                              <a:rPr lang="en-US" sz="2700" i="1">
                                <a:latin typeface="Cambria Math" panose="02040503050406030204" pitchFamily="18" charset="0"/>
                              </a:rPr>
                              <m:t>−1</m:t>
                            </m:r>
                          </m:sub>
                        </m:sSub>
                      </m:den>
                    </m:f>
                  </m:oMath>
                </a14:m>
                <a:endParaRPr lang="en-US" sz="2700" dirty="0"/>
              </a:p>
            </p:txBody>
          </p:sp>
        </mc:Choice>
        <mc:Fallback xmlns="">
          <p:sp>
            <p:nvSpPr>
              <p:cNvPr id="28" name="Text Placeholder 27"/>
              <p:cNvSpPr>
                <a:spLocks noGrp="1" noRot="1" noChangeAspect="1" noMove="1" noResize="1" noEditPoints="1" noAdjustHandles="1" noChangeArrowheads="1" noChangeShapeType="1" noTextEdit="1"/>
              </p:cNvSpPr>
              <p:nvPr>
                <p:ph type="body" sz="quarter" idx="25"/>
              </p:nvPr>
            </p:nvSpPr>
            <p:spPr>
              <a:xfrm>
                <a:off x="666751" y="5181600"/>
                <a:ext cx="8096249" cy="914400"/>
              </a:xfr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334275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886700" cy="592912"/>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(9)</a:t>
            </a:r>
          </a:p>
        </p:txBody>
      </p:sp>
      <p:sp>
        <p:nvSpPr>
          <p:cNvPr id="19" name="Text Placeholder 18"/>
          <p:cNvSpPr>
            <a:spLocks noGrp="1"/>
          </p:cNvSpPr>
          <p:nvPr>
            <p:ph type="body" sz="quarter" idx="22"/>
          </p:nvPr>
        </p:nvSpPr>
        <p:spPr>
          <a:xfrm>
            <a:off x="0" y="1143000"/>
            <a:ext cx="8763000" cy="457200"/>
          </a:xfrm>
        </p:spPr>
        <p:txBody>
          <a:bodyPr/>
          <a:lstStyle/>
          <a:p>
            <a:r>
              <a:rPr lang="en-US" dirty="0">
                <a:solidFill>
                  <a:srgbClr val="4F74A7"/>
                </a:solidFill>
                <a:latin typeface="Calibri" panose="020F0502020204030204" pitchFamily="34" charset="0"/>
              </a:rPr>
              <a:t>Instantaneous Rate</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2286000" y="1574386"/>
                <a:ext cx="3810000" cy="559214"/>
              </a:xfrm>
            </p:spPr>
            <p:txBody>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rate</m:t>
                      </m:r>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Br</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2286000" y="1574386"/>
                <a:ext cx="3810000" cy="559214"/>
              </a:xfr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3238500" y="2286000"/>
                <a:ext cx="1981200" cy="838200"/>
              </a:xfrm>
            </p:spPr>
            <p: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m:rPr>
                              <m:sty m:val="p"/>
                            </m:rPr>
                            <a:rPr lang="en-US" b="0" i="0" smtClean="0">
                              <a:latin typeface="Cambria Math" panose="02040503050406030204" pitchFamily="18" charset="0"/>
                              <a:ea typeface="Cambria Math" panose="02040503050406030204" pitchFamily="18" charset="0"/>
                            </a:rPr>
                            <m:t>rate</m:t>
                          </m:r>
                        </m:num>
                        <m:den>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Br</m:t>
                              </m:r>
                            </m:e>
                            <m:sub>
                              <m:r>
                                <a:rPr lang="en-US" b="0" i="0" smtClean="0">
                                  <a:latin typeface="Cambria Math" panose="02040503050406030204" pitchFamily="18" charset="0"/>
                                  <a:ea typeface="Cambria Math" panose="02040503050406030204" pitchFamily="18" charset="0"/>
                                </a:rPr>
                                <m:t>2</m:t>
                              </m:r>
                            </m:sub>
                          </m:sSub>
                          <m:r>
                            <a:rPr lang="en-US" b="0" i="0" smtClean="0">
                              <a:latin typeface="Cambria Math" panose="02040503050406030204" pitchFamily="18" charset="0"/>
                              <a:ea typeface="Cambria Math" panose="02040503050406030204" pitchFamily="18" charset="0"/>
                            </a:rPr>
                            <m:t>]</m:t>
                          </m:r>
                        </m:den>
                      </m:f>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3238500" y="2286000"/>
                <a:ext cx="1981200" cy="838200"/>
              </a:xfrm>
              <a:blipFill rotWithShape="0">
                <a:blip r:embed="rId3"/>
                <a:stretch>
                  <a:fillRect b="-652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5"/>
              </p:nvPr>
            </p:nvSpPr>
            <p:spPr>
              <a:xfrm>
                <a:off x="76200" y="3352800"/>
                <a:ext cx="9067800" cy="1066800"/>
              </a:xfrm>
            </p:spPr>
            <p:txBody>
              <a:bodyPr/>
              <a:lstStyle/>
              <a:p>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3.52×</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r>
                            <a:rPr lang="en-US" b="0" i="1" smtClean="0">
                              <a:latin typeface="Cambria Math" panose="02040503050406030204" pitchFamily="18" charset="0"/>
                              <a:ea typeface="Cambria Math" panose="02040503050406030204" pitchFamily="18" charset="0"/>
                            </a:rPr>
                            <m:t>𝑀</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𝑠</m:t>
                          </m:r>
                        </m:num>
                        <m:den>
                          <m:r>
                            <a:rPr lang="en-US" b="0" i="1" smtClean="0">
                              <a:latin typeface="Cambria Math" panose="02040503050406030204" pitchFamily="18" charset="0"/>
                              <a:ea typeface="Cambria Math" panose="02040503050406030204" pitchFamily="18" charset="0"/>
                            </a:rPr>
                            <m:t>0.0101</m:t>
                          </m:r>
                          <m:r>
                            <a:rPr lang="en-US" b="0" i="1" smtClean="0">
                              <a:latin typeface="Cambria Math" panose="02040503050406030204" pitchFamily="18" charset="0"/>
                              <a:ea typeface="Cambria Math" panose="02040503050406030204" pitchFamily="18" charset="0"/>
                            </a:rPr>
                            <m:t>𝑀</m:t>
                          </m:r>
                        </m:den>
                      </m:f>
                      <m:r>
                        <a:rPr lang="en-US" b="0" i="1" smtClean="0">
                          <a:latin typeface="Cambria Math" panose="02040503050406030204" pitchFamily="18" charset="0"/>
                          <a:ea typeface="Cambria Math" panose="02040503050406030204" pitchFamily="18" charset="0"/>
                        </a:rPr>
                        <m:t>=3.49×</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−3</m:t>
                          </m:r>
                        </m:sup>
                      </m:sSup>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s</m:t>
                          </m:r>
                        </m:e>
                        <m:sup>
                          <m:r>
                            <a:rPr lang="en-US" b="0" i="1" smtClean="0">
                              <a:latin typeface="Cambria Math" panose="02040503050406030204" pitchFamily="18" charset="0"/>
                              <a:ea typeface="Cambria Math" panose="02040503050406030204" pitchFamily="18" charset="0"/>
                            </a:rPr>
                            <m:t>−1</m:t>
                          </m:r>
                        </m:sup>
                      </m:sSup>
                      <m:r>
                        <a:rPr lang="en-US" b="0" i="1" spc="4500"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at</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𝑡</m:t>
                      </m:r>
                      <m:r>
                        <a:rPr lang="en-US" b="0" i="1" smtClean="0">
                          <a:latin typeface="Cambria Math" panose="02040503050406030204" pitchFamily="18" charset="0"/>
                          <a:ea typeface="Cambria Math" panose="02040503050406030204" pitchFamily="18" charset="0"/>
                        </a:rPr>
                        <m:t>=50.0</m:t>
                      </m:r>
                      <m:r>
                        <m:rPr>
                          <m:sty m:val="p"/>
                        </m:rPr>
                        <a:rPr lang="en-US" b="0" i="0" smtClean="0">
                          <a:latin typeface="Cambria Math" panose="02040503050406030204" pitchFamily="18" charset="0"/>
                          <a:ea typeface="Cambria Math" panose="02040503050406030204" pitchFamily="18" charset="0"/>
                        </a:rPr>
                        <m:t>s</m:t>
                      </m:r>
                      <m:r>
                        <a:rPr lang="en-US" b="0" i="1"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5"/>
              </p:nvPr>
            </p:nvSpPr>
            <p:spPr>
              <a:xfrm>
                <a:off x="76200" y="3352800"/>
                <a:ext cx="9067800" cy="1066800"/>
              </a:xfr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26"/>
              </p:nvPr>
            </p:nvSpPr>
            <p:spPr>
              <a:xfrm>
                <a:off x="152400" y="4495800"/>
                <a:ext cx="8965523" cy="762000"/>
              </a:xfrm>
            </p:spPr>
            <p:txBody>
              <a:bodyPr/>
              <a:lstStyle/>
              <a:p>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1.48×</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−5</m:t>
                              </m:r>
                            </m:sup>
                          </m:sSup>
                          <m:r>
                            <a:rPr lang="en-US" b="0" i="1" smtClean="0">
                              <a:latin typeface="Cambria Math" panose="02040503050406030204" pitchFamily="18" charset="0"/>
                              <a:ea typeface="Cambria Math" panose="02040503050406030204" pitchFamily="18" charset="0"/>
                            </a:rPr>
                            <m:t>𝑀</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𝑠</m:t>
                          </m:r>
                        </m:num>
                        <m:den>
                          <m:r>
                            <a:rPr lang="en-US" b="0" i="1" smtClean="0">
                              <a:latin typeface="Cambria Math" panose="02040503050406030204" pitchFamily="18" charset="0"/>
                              <a:ea typeface="Cambria Math" panose="02040503050406030204" pitchFamily="18" charset="0"/>
                            </a:rPr>
                            <m:t>0.00420</m:t>
                          </m:r>
                          <m:r>
                            <a:rPr lang="en-US" b="0" i="1" smtClean="0">
                              <a:latin typeface="Cambria Math" panose="02040503050406030204" pitchFamily="18" charset="0"/>
                              <a:ea typeface="Cambria Math" panose="02040503050406030204" pitchFamily="18" charset="0"/>
                            </a:rPr>
                            <m:t>𝑀</m:t>
                          </m:r>
                        </m:den>
                      </m:f>
                      <m:r>
                        <a:rPr lang="en-US" b="0" i="1" smtClean="0">
                          <a:latin typeface="Cambria Math" panose="02040503050406030204" pitchFamily="18" charset="0"/>
                          <a:ea typeface="Cambria Math" panose="02040503050406030204" pitchFamily="18" charset="0"/>
                        </a:rPr>
                        <m:t>=3.52×</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−3</m:t>
                          </m:r>
                        </m:sup>
                      </m:sSup>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s</m:t>
                          </m:r>
                        </m:e>
                        <m:sup>
                          <m:r>
                            <a:rPr lang="en-US" b="0" i="1" smtClean="0">
                              <a:latin typeface="Cambria Math" panose="02040503050406030204" pitchFamily="18" charset="0"/>
                              <a:ea typeface="Cambria Math" panose="02040503050406030204" pitchFamily="18" charset="0"/>
                            </a:rPr>
                            <m:t>−1</m:t>
                          </m:r>
                        </m:sup>
                      </m:sSup>
                      <m:r>
                        <a:rPr lang="en-US" b="0" i="1" spc="5000"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at</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𝑡</m:t>
                      </m:r>
                      <m:r>
                        <a:rPr lang="en-US" b="0" i="1" smtClean="0">
                          <a:latin typeface="Cambria Math" panose="02040503050406030204" pitchFamily="18" charset="0"/>
                          <a:ea typeface="Cambria Math" panose="02040503050406030204" pitchFamily="18" charset="0"/>
                        </a:rPr>
                        <m:t>=300</m:t>
                      </m:r>
                      <m:r>
                        <m:rPr>
                          <m:sty m:val="p"/>
                        </m:rPr>
                        <a:rPr lang="en-US" b="0" i="0" smtClean="0">
                          <a:latin typeface="Cambria Math" panose="02040503050406030204" pitchFamily="18" charset="0"/>
                          <a:ea typeface="Cambria Math" panose="02040503050406030204" pitchFamily="18" charset="0"/>
                        </a:rPr>
                        <m:t>s</m:t>
                      </m:r>
                      <m:r>
                        <a:rPr lang="en-US" b="0" i="1"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6"/>
              </p:nvPr>
            </p:nvSpPr>
            <p:spPr>
              <a:xfrm>
                <a:off x="152400" y="4495800"/>
                <a:ext cx="8965523" cy="762000"/>
              </a:xfrm>
              <a:blipFill>
                <a:blip r:embed="rId5"/>
                <a:stretch>
                  <a:fillRect b="-192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7"/>
              </p:nvPr>
            </p:nvSpPr>
            <p:spPr>
              <a:xfrm>
                <a:off x="3234752" y="5791200"/>
                <a:ext cx="3200400" cy="609600"/>
              </a:xfrm>
            </p:spPr>
            <p:txBody>
              <a:bodyPr/>
              <a:lstStyle/>
              <a:p>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=3.5×</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−3</m:t>
                          </m:r>
                        </m:sup>
                      </m:sSup>
                      <m:sSup>
                        <m:sSupPr>
                          <m:ctrlPr>
                            <a:rPr lang="en-US" b="0" i="1" smtClean="0">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s</m:t>
                          </m:r>
                        </m:e>
                        <m:sup>
                          <m:r>
                            <a:rPr lang="en-US" b="0" i="1" smtClean="0">
                              <a:latin typeface="Cambria Math" panose="02040503050406030204" pitchFamily="18" charset="0"/>
                              <a:ea typeface="Cambria Math" panose="02040503050406030204" pitchFamily="18" charset="0"/>
                            </a:rPr>
                            <m:t>−1</m:t>
                          </m:r>
                        </m:sup>
                      </m:sSup>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7"/>
              </p:nvPr>
            </p:nvSpPr>
            <p:spPr>
              <a:xfrm>
                <a:off x="3234752" y="5791200"/>
                <a:ext cx="3200400" cy="609600"/>
              </a:xfr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84212346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3340" y="0"/>
            <a:ext cx="4359442" cy="548640"/>
          </a:xfrm>
        </p:spPr>
        <p:txBody>
          <a:bodyPr/>
          <a:lstStyle/>
          <a:p>
            <a:pPr algn="l"/>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a:t>
            </a:r>
          </a:p>
        </p:txBody>
      </p:sp>
      <p:sp>
        <p:nvSpPr>
          <p:cNvPr id="22" name="Text Placeholder 21"/>
          <p:cNvSpPr>
            <a:spLocks noGrp="1"/>
          </p:cNvSpPr>
          <p:nvPr>
            <p:ph type="body" sz="quarter" idx="22"/>
          </p:nvPr>
        </p:nvSpPr>
        <p:spPr>
          <a:xfrm>
            <a:off x="0" y="1219200"/>
            <a:ext cx="9144000" cy="533400"/>
          </a:xfrm>
        </p:spPr>
        <p:txBody>
          <a:bodyPr/>
          <a:lstStyle/>
          <a:p>
            <a:pPr algn="ctr"/>
            <a:r>
              <a:rPr lang="en-US" sz="3200" b="1" dirty="0">
                <a:solidFill>
                  <a:srgbClr val="4F74A7"/>
                </a:solidFill>
              </a:rPr>
              <a:t>Topics</a:t>
            </a:r>
            <a:endParaRPr lang="en-US" sz="3200" dirty="0">
              <a:solidFill>
                <a:srgbClr val="4F74A7"/>
              </a:solidFill>
            </a:endParaRPr>
          </a:p>
        </p:txBody>
      </p:sp>
      <p:sp>
        <p:nvSpPr>
          <p:cNvPr id="23" name="Text Placeholder 22"/>
          <p:cNvSpPr>
            <a:spLocks noGrp="1"/>
          </p:cNvSpPr>
          <p:nvPr>
            <p:ph type="body" sz="quarter" idx="23"/>
          </p:nvPr>
        </p:nvSpPr>
        <p:spPr>
          <a:xfrm>
            <a:off x="0" y="1859281"/>
            <a:ext cx="9144000" cy="1447800"/>
          </a:xfrm>
        </p:spPr>
        <p:txBody>
          <a:bodyPr/>
          <a:lstStyle/>
          <a:p>
            <a:pPr algn="ctr" fontAlgn="t">
              <a:spcBef>
                <a:spcPts val="0"/>
              </a:spcBef>
            </a:pPr>
            <a:r>
              <a:rPr lang="en-US" dirty="0"/>
              <a:t>Heterogeneous Catalysis</a:t>
            </a:r>
          </a:p>
          <a:p>
            <a:pPr algn="ctr">
              <a:spcBef>
                <a:spcPts val="0"/>
              </a:spcBef>
            </a:pPr>
            <a:r>
              <a:rPr lang="en-US" dirty="0"/>
              <a:t>Homogeneous Catalysis</a:t>
            </a:r>
          </a:p>
          <a:p>
            <a:pPr algn="ctr">
              <a:spcBef>
                <a:spcPts val="0"/>
              </a:spcBef>
            </a:pPr>
            <a:r>
              <a:rPr lang="en-US" dirty="0"/>
              <a:t>Enzymes: Biological Catalysts</a:t>
            </a:r>
          </a:p>
        </p:txBody>
      </p:sp>
    </p:spTree>
    <p:extLst>
      <p:ext uri="{BB962C8B-B14F-4D97-AF65-F5344CB8AC3E}">
        <p14:creationId xmlns:p14="http://schemas.microsoft.com/office/powerpoint/2010/main" val="187393875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3340" y="0"/>
            <a:ext cx="4381500"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(1)</a:t>
            </a:r>
          </a:p>
        </p:txBody>
      </p:sp>
      <p:sp>
        <p:nvSpPr>
          <p:cNvPr id="21" name="Text Placeholder 20"/>
          <p:cNvSpPr>
            <a:spLocks noGrp="1"/>
          </p:cNvSpPr>
          <p:nvPr>
            <p:ph type="body" sz="quarter" idx="4294967295"/>
          </p:nvPr>
        </p:nvSpPr>
        <p:spPr>
          <a:xfrm>
            <a:off x="0" y="1066800"/>
            <a:ext cx="9144000" cy="533400"/>
          </a:xfrm>
          <a:prstGeom prst="rect">
            <a:avLst/>
          </a:prstGeom>
        </p:spPr>
        <p:txBody>
          <a:bodyPr/>
          <a:lstStyle/>
          <a:p>
            <a:pPr marL="0" indent="0">
              <a:buNone/>
            </a:pPr>
            <a:r>
              <a:rPr lang="en-US" dirty="0">
                <a:solidFill>
                  <a:srgbClr val="4F74A7"/>
                </a:solidFill>
                <a:latin typeface="Calibri" panose="020F0502020204030204" pitchFamily="34" charset="0"/>
              </a:rPr>
              <a:t>Catalysis</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0" y="1600199"/>
                <a:ext cx="9144000" cy="5057745"/>
              </a:xfrm>
              <a:prstGeom prst="rect">
                <a:avLst/>
              </a:prstGeom>
            </p:spPr>
            <p:txBody>
              <a:bodyPr/>
              <a:lstStyle/>
              <a:p>
                <a:pPr marL="0" indent="0">
                  <a:spcBef>
                    <a:spcPts val="0"/>
                  </a:spcBef>
                  <a:spcAft>
                    <a:spcPts val="3300"/>
                  </a:spcAft>
                  <a:buNone/>
                </a:pPr>
                <a:r>
                  <a:rPr lang="en-US" sz="2800" dirty="0"/>
                  <a:t>A </a:t>
                </a:r>
                <a:r>
                  <a:rPr lang="en-US" sz="2800" b="1" i="1" dirty="0"/>
                  <a:t>catalyst </a:t>
                </a:r>
                <a:r>
                  <a:rPr lang="en-US" sz="2800" dirty="0"/>
                  <a:t>is a substance that increases the rate of a chemical reaction without itself being consumed.</a:t>
                </a:r>
              </a:p>
              <a:p>
                <a:pPr marL="0" indent="0">
                  <a:spcBef>
                    <a:spcPts val="0"/>
                  </a:spcBef>
                  <a:spcAft>
                    <a:spcPts val="3500"/>
                  </a:spcAft>
                  <a:buNone/>
                </a:pPr>
                <a:r>
                  <a:rPr lang="en-US" sz="2800" dirty="0"/>
                  <a:t>The catalyst may react to form an intermediate, but it is regenerated in a subsequent step of the reaction.</a:t>
                </a:r>
              </a:p>
              <a:p>
                <a:pPr marL="0" indent="0">
                  <a:spcBef>
                    <a:spcPts val="0"/>
                  </a:spcBef>
                  <a:spcAft>
                    <a:spcPts val="2000"/>
                  </a:spcAft>
                  <a:buNone/>
                </a:pPr>
                <a:r>
                  <a:rPr lang="en-US" sz="2800" dirty="0"/>
                  <a:t>Recall that </a:t>
                </a:r>
              </a:p>
              <a:p>
                <a:pPr marL="0" indent="0">
                  <a:spcBef>
                    <a:spcPts val="0"/>
                  </a:spcBef>
                  <a:spcAft>
                    <a:spcPts val="1000"/>
                  </a:spcAft>
                  <a:buNone/>
                </a:pPr>
                <a14:m>
                  <m:oMathPara xmlns:m="http://schemas.openxmlformats.org/officeDocument/2006/math">
                    <m:oMathParaPr>
                      <m:jc m:val="centerGroup"/>
                    </m:oMathParaPr>
                    <m:oMath xmlns:m="http://schemas.openxmlformats.org/officeDocument/2006/math">
                      <m:r>
                        <a:rPr lang="en-US" sz="2800" i="1">
                          <a:latin typeface="Cambria Math" panose="02040503050406030204" pitchFamily="18" charset="0"/>
                        </a:rPr>
                        <m:t>𝑘</m:t>
                      </m:r>
                      <m:r>
                        <a:rPr lang="en-US" sz="2800" i="1">
                          <a:latin typeface="Cambria Math" panose="02040503050406030204" pitchFamily="18" charset="0"/>
                        </a:rPr>
                        <m:t>=</m:t>
                      </m:r>
                      <m:r>
                        <a:rPr lang="en-US" sz="2800" i="1">
                          <a:latin typeface="Cambria Math" panose="02040503050406030204" pitchFamily="18" charset="0"/>
                        </a:rPr>
                        <m:t>𝐴</m:t>
                      </m:r>
                      <m:sSup>
                        <m:sSupPr>
                          <m:ctrlPr>
                            <a:rPr lang="en-US" sz="2800" i="1">
                              <a:latin typeface="Cambria Math" panose="02040503050406030204" pitchFamily="18" charset="0"/>
                            </a:rPr>
                          </m:ctrlPr>
                        </m:sSupPr>
                        <m:e>
                          <m:r>
                            <a:rPr lang="en-US" sz="2800" i="1">
                              <a:latin typeface="Cambria Math" panose="02040503050406030204" pitchFamily="18" charset="0"/>
                            </a:rPr>
                            <m:t>𝑒</m:t>
                          </m:r>
                        </m:e>
                        <m:sup>
                          <m:f>
                            <m:fPr>
                              <m:type m:val="lin"/>
                              <m:ctrlPr>
                                <a:rPr lang="en-US" sz="2800" i="1">
                                  <a:latin typeface="Cambria Math" panose="02040503050406030204" pitchFamily="18" charset="0"/>
                                </a:rPr>
                              </m:ctrlPr>
                            </m:fPr>
                            <m:num>
                              <m:sSub>
                                <m:sSubPr>
                                  <m:ctrlPr>
                                    <a:rPr lang="en-US" sz="2800" i="1">
                                      <a:latin typeface="Cambria Math" panose="02040503050406030204" pitchFamily="18" charset="0"/>
                                    </a:rPr>
                                  </m:ctrlPr>
                                </m:sSubPr>
                                <m:e>
                                  <m:r>
                                    <a:rPr lang="en-US" sz="2800" i="1">
                                      <a:latin typeface="Cambria Math" panose="02040503050406030204" pitchFamily="18" charset="0"/>
                                    </a:rPr>
                                    <m:t>−</m:t>
                                  </m:r>
                                  <m:r>
                                    <a:rPr lang="en-US" sz="2800" i="1">
                                      <a:latin typeface="Cambria Math" panose="02040503050406030204" pitchFamily="18" charset="0"/>
                                    </a:rPr>
                                    <m:t>𝐸</m:t>
                                  </m:r>
                                </m:e>
                                <m:sub>
                                  <m:r>
                                    <m:rPr>
                                      <m:sty m:val="p"/>
                                    </m:rPr>
                                    <a:rPr lang="en-US" sz="2800" i="0">
                                      <a:latin typeface="Cambria Math" panose="02040503050406030204" pitchFamily="18" charset="0"/>
                                    </a:rPr>
                                    <m:t>a</m:t>
                                  </m:r>
                                </m:sub>
                              </m:sSub>
                            </m:num>
                            <m:den>
                              <m:r>
                                <a:rPr lang="en-US" sz="2800" i="1">
                                  <a:latin typeface="Cambria Math" panose="02040503050406030204" pitchFamily="18" charset="0"/>
                                </a:rPr>
                                <m:t>𝑅𝑇</m:t>
                              </m:r>
                            </m:den>
                          </m:f>
                        </m:sup>
                      </m:sSup>
                    </m:oMath>
                  </m:oMathPara>
                </a14:m>
                <a:endParaRPr lang="en-US" sz="2800" dirty="0"/>
              </a:p>
              <a:p>
                <a:pPr marL="0" indent="0">
                  <a:spcBef>
                    <a:spcPts val="0"/>
                  </a:spcBef>
                  <a:buNone/>
                </a:pPr>
                <a:r>
                  <a:rPr lang="en-US" sz="2800" dirty="0"/>
                  <a:t>In many catalysis cases, a catalyst increases the rate by lowering the activation energy for the reaction.</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0" y="1600199"/>
                <a:ext cx="9144000" cy="5057745"/>
              </a:xfrm>
              <a:prstGeom prst="rect">
                <a:avLst/>
              </a:prstGeom>
              <a:blipFill>
                <a:blip r:embed="rId2"/>
                <a:stretch>
                  <a:fillRect l="-1333" t="-1084" r="-667"/>
                </a:stretch>
              </a:blipFill>
            </p:spPr>
            <p:txBody>
              <a:bodyPr/>
              <a:lstStyle/>
              <a:p>
                <a:r>
                  <a:rPr lang="en-US">
                    <a:noFill/>
                  </a:rPr>
                  <a:t> </a:t>
                </a:r>
              </a:p>
            </p:txBody>
          </p:sp>
        </mc:Fallback>
      </mc:AlternateContent>
    </p:spTree>
    <p:extLst>
      <p:ext uri="{BB962C8B-B14F-4D97-AF65-F5344CB8AC3E}">
        <p14:creationId xmlns:p14="http://schemas.microsoft.com/office/powerpoint/2010/main" val="30441249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3340" y="0"/>
            <a:ext cx="3441123"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(2)</a:t>
            </a:r>
          </a:p>
        </p:txBody>
      </p:sp>
      <p:sp>
        <p:nvSpPr>
          <p:cNvPr id="19" name="Text Placeholder 18"/>
          <p:cNvSpPr>
            <a:spLocks noGrp="1"/>
          </p:cNvSpPr>
          <p:nvPr>
            <p:ph type="body" sz="quarter" idx="4294967295"/>
          </p:nvPr>
        </p:nvSpPr>
        <p:spPr>
          <a:xfrm>
            <a:off x="-8021" y="1066800"/>
            <a:ext cx="3437021" cy="533400"/>
          </a:xfrm>
          <a:prstGeom prst="rect">
            <a:avLst/>
          </a:prstGeom>
        </p:spPr>
        <p:txBody>
          <a:bodyPr/>
          <a:lstStyle/>
          <a:p>
            <a:pPr marL="0" indent="0">
              <a:buNone/>
            </a:pPr>
            <a:r>
              <a:rPr lang="en-US" dirty="0">
                <a:solidFill>
                  <a:srgbClr val="4F74A7"/>
                </a:solidFill>
                <a:latin typeface="Calibri" panose="020F0502020204030204" pitchFamily="34" charset="0"/>
              </a:rPr>
              <a:t>Catalysis</a:t>
            </a:r>
          </a:p>
        </p:txBody>
      </p:sp>
      <p:pic>
        <p:nvPicPr>
          <p:cNvPr id="30722" name="Picture 2" descr="We can compare the activation energy barriers of an uncatalyzed reaction and the same reaction with a catalyst. "/>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09600" y="1828800"/>
            <a:ext cx="3816128" cy="3983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We can compare the activation energy barriers of an uncatalyzed reaction and the same reaction with a catalyst. "/>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48200" y="1828800"/>
            <a:ext cx="3816128" cy="3983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396996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3340" y="0"/>
            <a:ext cx="3505200"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(3)</a:t>
            </a:r>
          </a:p>
        </p:txBody>
      </p:sp>
      <p:sp>
        <p:nvSpPr>
          <p:cNvPr id="20" name="Text Placeholder 19"/>
          <p:cNvSpPr>
            <a:spLocks noGrp="1"/>
          </p:cNvSpPr>
          <p:nvPr>
            <p:ph type="body" sz="quarter" idx="22"/>
          </p:nvPr>
        </p:nvSpPr>
        <p:spPr>
          <a:xfrm>
            <a:off x="0" y="1066800"/>
            <a:ext cx="9144000" cy="533400"/>
          </a:xfrm>
        </p:spPr>
        <p:txBody>
          <a:bodyPr/>
          <a:lstStyle/>
          <a:p>
            <a:r>
              <a:rPr lang="en-US" dirty="0">
                <a:solidFill>
                  <a:srgbClr val="4F74A7"/>
                </a:solidFill>
                <a:latin typeface="Calibri" panose="020F0502020204030204" pitchFamily="34" charset="0"/>
              </a:rPr>
              <a:t>Heterogeneous Catalysis</a:t>
            </a:r>
          </a:p>
        </p:txBody>
      </p:sp>
      <p:sp>
        <p:nvSpPr>
          <p:cNvPr id="21" name="Text Placeholder 20"/>
          <p:cNvSpPr>
            <a:spLocks noGrp="1"/>
          </p:cNvSpPr>
          <p:nvPr>
            <p:ph type="body" sz="quarter" idx="23"/>
          </p:nvPr>
        </p:nvSpPr>
        <p:spPr>
          <a:xfrm>
            <a:off x="0" y="1600200"/>
            <a:ext cx="9144000" cy="1219200"/>
          </a:xfrm>
        </p:spPr>
        <p:txBody>
          <a:bodyPr/>
          <a:lstStyle/>
          <a:p>
            <a:r>
              <a:rPr lang="en-US" dirty="0"/>
              <a:t>In </a:t>
            </a:r>
            <a:r>
              <a:rPr lang="en-US" b="1" i="1" dirty="0"/>
              <a:t>heterogeneous catalysis, </a:t>
            </a:r>
            <a:r>
              <a:rPr lang="en-US" dirty="0"/>
              <a:t>the reactants and the catalyst are in different phases. </a:t>
            </a:r>
          </a:p>
        </p:txBody>
      </p:sp>
      <p:pic>
        <p:nvPicPr>
          <p:cNvPr id="31746" name="Picture 2" descr="N2 and H2 molecules become attached (adsorption) to the surface of the solid catalyst. &#1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18235" y="2971800"/>
            <a:ext cx="7307530" cy="1948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9449435"/>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3340" y="0"/>
            <a:ext cx="4672263"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(4)</a:t>
            </a:r>
          </a:p>
        </p:txBody>
      </p:sp>
      <p:sp>
        <p:nvSpPr>
          <p:cNvPr id="20" name="Text Placeholder 19"/>
          <p:cNvSpPr>
            <a:spLocks noGrp="1"/>
          </p:cNvSpPr>
          <p:nvPr>
            <p:ph type="body" sz="quarter" idx="22"/>
          </p:nvPr>
        </p:nvSpPr>
        <p:spPr>
          <a:xfrm>
            <a:off x="0" y="1066800"/>
            <a:ext cx="9144000" cy="533400"/>
          </a:xfrm>
        </p:spPr>
        <p:txBody>
          <a:bodyPr/>
          <a:lstStyle/>
          <a:p>
            <a:r>
              <a:rPr lang="en-US" dirty="0">
                <a:solidFill>
                  <a:srgbClr val="4F74A7"/>
                </a:solidFill>
                <a:latin typeface="Calibri" panose="020F0502020204030204" pitchFamily="34" charset="0"/>
              </a:rPr>
              <a:t>Homogeneous Catalysis</a:t>
            </a:r>
          </a:p>
        </p:txBody>
      </p:sp>
      <p:sp>
        <p:nvSpPr>
          <p:cNvPr id="21" name="Text Placeholder 20"/>
          <p:cNvSpPr>
            <a:spLocks noGrp="1"/>
          </p:cNvSpPr>
          <p:nvPr>
            <p:ph type="body" sz="quarter" idx="23"/>
          </p:nvPr>
        </p:nvSpPr>
        <p:spPr>
          <a:xfrm>
            <a:off x="0" y="1588749"/>
            <a:ext cx="9144000" cy="2286000"/>
          </a:xfrm>
        </p:spPr>
        <p:txBody>
          <a:bodyPr/>
          <a:lstStyle/>
          <a:p>
            <a:pPr>
              <a:spcBef>
                <a:spcPts val="0"/>
              </a:spcBef>
              <a:spcAft>
                <a:spcPts val="3500"/>
              </a:spcAft>
            </a:pPr>
            <a:r>
              <a:rPr lang="en-US" dirty="0"/>
              <a:t>In </a:t>
            </a:r>
            <a:r>
              <a:rPr lang="en-US" b="1" i="1" dirty="0"/>
              <a:t>homogeneous catalysis </a:t>
            </a:r>
            <a:r>
              <a:rPr lang="en-US" dirty="0"/>
              <a:t>the reactants and the catalyst are dispersed in a single phase, usually liquid.</a:t>
            </a:r>
          </a:p>
          <a:p>
            <a:pPr>
              <a:spcBef>
                <a:spcPts val="0"/>
              </a:spcBef>
            </a:pPr>
            <a:r>
              <a:rPr lang="en-US" dirty="0"/>
              <a:t>Acid and base catalysis are the most important types of homogeneous catalysis in liquid solution.</a:t>
            </a:r>
          </a:p>
        </p:txBody>
      </p:sp>
    </p:spTree>
    <p:extLst>
      <p:ext uri="{BB962C8B-B14F-4D97-AF65-F5344CB8AC3E}">
        <p14:creationId xmlns:p14="http://schemas.microsoft.com/office/powerpoint/2010/main" val="429416478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3340" y="-6390"/>
            <a:ext cx="4152900" cy="55675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(5)</a:t>
            </a:r>
          </a:p>
        </p:txBody>
      </p:sp>
      <p:sp>
        <p:nvSpPr>
          <p:cNvPr id="20" name="Text Placeholder 19"/>
          <p:cNvSpPr>
            <a:spLocks noGrp="1"/>
          </p:cNvSpPr>
          <p:nvPr>
            <p:ph type="body" sz="quarter" idx="22"/>
          </p:nvPr>
        </p:nvSpPr>
        <p:spPr>
          <a:xfrm>
            <a:off x="0" y="1066800"/>
            <a:ext cx="9144000" cy="609600"/>
          </a:xfrm>
        </p:spPr>
        <p:txBody>
          <a:bodyPr/>
          <a:lstStyle/>
          <a:p>
            <a:r>
              <a:rPr lang="en-US" dirty="0">
                <a:solidFill>
                  <a:srgbClr val="4F74A7"/>
                </a:solidFill>
                <a:latin typeface="Calibri" panose="020F0502020204030204" pitchFamily="34" charset="0"/>
              </a:rPr>
              <a:t>Homogeneous Catalysis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762000" y="1600200"/>
                <a:ext cx="7467600" cy="609600"/>
              </a:xfrm>
            </p:spPr>
            <p:txBody>
              <a:bodyPr/>
              <a:lstStyle/>
              <a:p>
                <a:pPr/>
                <a14:m>
                  <m:oMathPara xmlns:m="http://schemas.openxmlformats.org/officeDocument/2006/math">
                    <m:oMathParaPr>
                      <m:jc m:val="left"/>
                    </m:oMathParaPr>
                    <m:oMath xmlns:m="http://schemas.openxmlformats.org/officeDocument/2006/math">
                      <m:sSub>
                        <m:sSubPr>
                          <m:ctrlPr>
                            <a:rPr lang="en-US" sz="2800" i="1" smtClean="0">
                              <a:latin typeface="Cambria Math" panose="02040503050406030204" pitchFamily="18" charset="0"/>
                            </a:rPr>
                          </m:ctrlPr>
                        </m:sSubPr>
                        <m:e>
                          <m:r>
                            <m:rPr>
                              <m:sty m:val="p"/>
                            </m:rPr>
                            <a:rPr lang="en-US" sz="2800" b="0" i="0" smtClean="0">
                              <a:latin typeface="Cambria Math" panose="02040503050406030204" pitchFamily="18" charset="0"/>
                            </a:rPr>
                            <m:t>CH</m:t>
                          </m:r>
                        </m:e>
                        <m:sub>
                          <m:r>
                            <a:rPr lang="en-US" sz="2800" b="0" i="0" smtClean="0">
                              <a:latin typeface="Cambria Math" panose="02040503050406030204" pitchFamily="18" charset="0"/>
                            </a:rPr>
                            <m:t>3</m:t>
                          </m:r>
                        </m:sub>
                      </m:sSub>
                      <m:r>
                        <m:rPr>
                          <m:sty m:val="p"/>
                        </m:rPr>
                        <a:rPr lang="en-US" sz="2800" b="0" i="0" smtClean="0">
                          <a:latin typeface="Cambria Math" panose="02040503050406030204" pitchFamily="18" charset="0"/>
                        </a:rPr>
                        <m:t>COO</m:t>
                      </m: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C</m:t>
                          </m:r>
                        </m:e>
                        <m:sub>
                          <m:r>
                            <a:rPr lang="en-US" sz="2800" b="0" i="0" smtClean="0">
                              <a:latin typeface="Cambria Math" panose="02040503050406030204" pitchFamily="18" charset="0"/>
                            </a:rPr>
                            <m:t>2</m:t>
                          </m:r>
                        </m:sub>
                      </m:sSub>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5</m:t>
                          </m:r>
                        </m:sub>
                      </m:sSub>
                      <m:r>
                        <a:rPr lang="en-US" sz="2800" b="0" i="0" smtClean="0">
                          <a:latin typeface="Cambria Math" panose="02040503050406030204" pitchFamily="18" charset="0"/>
                        </a:rPr>
                        <m:t>+</m:t>
                      </m: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2</m:t>
                          </m:r>
                        </m:sub>
                      </m:sSub>
                      <m:r>
                        <m:rPr>
                          <m:sty m:val="p"/>
                        </m:rPr>
                        <a:rPr lang="en-US" sz="2800" b="0" i="0" smtClean="0">
                          <a:latin typeface="Cambria Math" panose="02040503050406030204" pitchFamily="18" charset="0"/>
                        </a:rPr>
                        <m:t>O</m:t>
                      </m:r>
                      <m:r>
                        <a:rPr lang="en-US" sz="2800" b="0" i="0" smtClean="0">
                          <a:latin typeface="Cambria Math" panose="02040503050406030204" pitchFamily="18" charset="0"/>
                          <a:ea typeface="Cambria Math" panose="02040503050406030204" pitchFamily="18" charset="0"/>
                        </a:rPr>
                        <m:t>→</m:t>
                      </m:r>
                      <m:sSub>
                        <m:sSubPr>
                          <m:ctrlPr>
                            <a:rPr lang="en-US" sz="2800" b="0" i="1" smtClean="0">
                              <a:latin typeface="Cambria Math" panose="02040503050406030204" pitchFamily="18" charset="0"/>
                              <a:ea typeface="Cambria Math" panose="02040503050406030204" pitchFamily="18" charset="0"/>
                            </a:rPr>
                          </m:ctrlPr>
                        </m:sSubPr>
                        <m:e>
                          <m:r>
                            <m:rPr>
                              <m:sty m:val="p"/>
                            </m:rPr>
                            <a:rPr lang="en-US" sz="2800" b="0" i="0" smtClean="0">
                              <a:latin typeface="Cambria Math" panose="02040503050406030204" pitchFamily="18" charset="0"/>
                              <a:ea typeface="Cambria Math" panose="02040503050406030204" pitchFamily="18" charset="0"/>
                            </a:rPr>
                            <m:t>CH</m:t>
                          </m:r>
                        </m:e>
                        <m:sub>
                          <m:r>
                            <a:rPr lang="en-US" sz="2800" b="0" i="0" smtClean="0">
                              <a:latin typeface="Cambria Math" panose="02040503050406030204" pitchFamily="18" charset="0"/>
                              <a:ea typeface="Cambria Math" panose="02040503050406030204" pitchFamily="18" charset="0"/>
                            </a:rPr>
                            <m:t>3</m:t>
                          </m:r>
                        </m:sub>
                      </m:sSub>
                      <m:r>
                        <m:rPr>
                          <m:sty m:val="p"/>
                        </m:rPr>
                        <a:rPr lang="en-US" sz="2800" b="0" i="0" smtClean="0">
                          <a:latin typeface="Cambria Math" panose="02040503050406030204" pitchFamily="18" charset="0"/>
                          <a:ea typeface="Cambria Math" panose="02040503050406030204" pitchFamily="18" charset="0"/>
                        </a:rPr>
                        <m:t>COOH</m:t>
                      </m:r>
                      <m:r>
                        <a:rPr lang="en-US" sz="2800" b="0" i="0" smtClean="0">
                          <a:latin typeface="Cambria Math" panose="02040503050406030204" pitchFamily="18" charset="0"/>
                          <a:ea typeface="Cambria Math" panose="02040503050406030204" pitchFamily="18" charset="0"/>
                        </a:rPr>
                        <m:t>+</m:t>
                      </m:r>
                      <m:sSub>
                        <m:sSubPr>
                          <m:ctrlPr>
                            <a:rPr lang="en-US" sz="2800" b="0" i="1" smtClean="0">
                              <a:latin typeface="Cambria Math" panose="02040503050406030204" pitchFamily="18" charset="0"/>
                              <a:ea typeface="Cambria Math" panose="02040503050406030204" pitchFamily="18" charset="0"/>
                            </a:rPr>
                          </m:ctrlPr>
                        </m:sSubPr>
                        <m:e>
                          <m:r>
                            <m:rPr>
                              <m:sty m:val="p"/>
                            </m:rPr>
                            <a:rPr lang="en-US" sz="2800" b="0" i="0" smtClean="0">
                              <a:latin typeface="Cambria Math" panose="02040503050406030204" pitchFamily="18" charset="0"/>
                              <a:ea typeface="Cambria Math" panose="02040503050406030204" pitchFamily="18" charset="0"/>
                            </a:rPr>
                            <m:t>C</m:t>
                          </m:r>
                        </m:e>
                        <m:sub>
                          <m:r>
                            <a:rPr lang="en-US" sz="2800" b="0" i="0" smtClean="0">
                              <a:latin typeface="Cambria Math" panose="02040503050406030204" pitchFamily="18" charset="0"/>
                              <a:ea typeface="Cambria Math" panose="02040503050406030204" pitchFamily="18" charset="0"/>
                            </a:rPr>
                            <m:t>2</m:t>
                          </m:r>
                        </m:sub>
                      </m:sSub>
                      <m:sSub>
                        <m:sSubPr>
                          <m:ctrlPr>
                            <a:rPr lang="en-US" sz="2800" b="0" i="1" smtClean="0">
                              <a:latin typeface="Cambria Math" panose="02040503050406030204" pitchFamily="18" charset="0"/>
                              <a:ea typeface="Cambria Math" panose="02040503050406030204" pitchFamily="18" charset="0"/>
                            </a:rPr>
                          </m:ctrlPr>
                        </m:sSubPr>
                        <m:e>
                          <m:r>
                            <m:rPr>
                              <m:sty m:val="p"/>
                            </m:rPr>
                            <a:rPr lang="en-US" sz="2800" b="0" i="0" smtClean="0">
                              <a:latin typeface="Cambria Math" panose="02040503050406030204" pitchFamily="18" charset="0"/>
                              <a:ea typeface="Cambria Math" panose="02040503050406030204" pitchFamily="18" charset="0"/>
                            </a:rPr>
                            <m:t>H</m:t>
                          </m:r>
                        </m:e>
                        <m:sub>
                          <m:r>
                            <a:rPr lang="en-US" sz="2800" b="0" i="0" smtClean="0">
                              <a:latin typeface="Cambria Math" panose="02040503050406030204" pitchFamily="18" charset="0"/>
                              <a:ea typeface="Cambria Math" panose="02040503050406030204" pitchFamily="18" charset="0"/>
                            </a:rPr>
                            <m:t>5</m:t>
                          </m:r>
                        </m:sub>
                      </m:sSub>
                      <m:r>
                        <m:rPr>
                          <m:sty m:val="p"/>
                        </m:rPr>
                        <a:rPr lang="en-US" sz="2800" b="0" i="0" smtClean="0">
                          <a:latin typeface="Cambria Math" panose="02040503050406030204" pitchFamily="18" charset="0"/>
                          <a:ea typeface="Cambria Math" panose="02040503050406030204" pitchFamily="18" charset="0"/>
                        </a:rPr>
                        <m:t>OH</m:t>
                      </m:r>
                    </m:oMath>
                  </m:oMathPara>
                </a14:m>
                <a:endParaRPr lang="en-US" sz="28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762000" y="1600200"/>
                <a:ext cx="7467600" cy="609600"/>
              </a:xfrm>
              <a:blipFill rotWithShape="0">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4"/>
              </p:nvPr>
            </p:nvSpPr>
            <p:spPr>
              <a:xfrm>
                <a:off x="2819400" y="2286000"/>
                <a:ext cx="4419600" cy="457200"/>
              </a:xfrm>
            </p:spPr>
            <p:txBody>
              <a:bodyPr/>
              <a:lstStyle/>
              <a:p>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rate</m:t>
                      </m:r>
                      <m:r>
                        <a:rPr lang="en-US" b="0" i="0" smtClean="0">
                          <a:latin typeface="Cambria Math" panose="02040503050406030204" pitchFamily="18" charset="0"/>
                        </a:rPr>
                        <m:t>=</m:t>
                      </m:r>
                      <m:r>
                        <a:rPr lang="en-US" b="0" i="1" smtClean="0">
                          <a:latin typeface="Cambria Math" panose="02040503050406030204" pitchFamily="18" charset="0"/>
                        </a:rPr>
                        <m:t>𝑘</m:t>
                      </m:r>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2</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r>
                        <a:rPr lang="en-US" b="0" i="0" smtClean="0">
                          <a:latin typeface="Cambria Math" panose="02040503050406030204" pitchFamily="18" charset="0"/>
                        </a:rPr>
                        <m:t>]</m:t>
                      </m:r>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4"/>
              </p:nvPr>
            </p:nvSpPr>
            <p:spPr>
              <a:xfrm>
                <a:off x="2819400" y="2286000"/>
                <a:ext cx="4419600" cy="457200"/>
              </a:xfrm>
              <a:blipFill>
                <a:blip r:embed="rId3"/>
                <a:stretch>
                  <a:fillRect/>
                </a:stretch>
              </a:blipFill>
            </p:spPr>
            <p:txBody>
              <a:bodyPr/>
              <a:lstStyle/>
              <a:p>
                <a:r>
                  <a:rPr lang="en-US">
                    <a:noFill/>
                  </a:rPr>
                  <a:t> </a:t>
                </a:r>
              </a:p>
            </p:txBody>
          </p:sp>
        </mc:Fallback>
      </mc:AlternateContent>
      <p:sp>
        <p:nvSpPr>
          <p:cNvPr id="25" name="Text Placeholder 24"/>
          <p:cNvSpPr>
            <a:spLocks noGrp="1"/>
          </p:cNvSpPr>
          <p:nvPr>
            <p:ph type="body" sz="quarter" idx="27"/>
          </p:nvPr>
        </p:nvSpPr>
        <p:spPr>
          <a:xfrm>
            <a:off x="0" y="3350244"/>
            <a:ext cx="6400800" cy="533400"/>
          </a:xfrm>
        </p:spPr>
        <p:txBody>
          <a:bodyPr/>
          <a:lstStyle/>
          <a:p>
            <a:r>
              <a:rPr lang="en-US" sz="2800" dirty="0"/>
              <a:t>In the presence of acid, the rate is faster</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5"/>
              </p:nvPr>
            </p:nvSpPr>
            <p:spPr>
              <a:xfrm>
                <a:off x="1219200" y="3962400"/>
                <a:ext cx="7086600" cy="685800"/>
              </a:xfrm>
            </p:spPr>
            <p:txBody>
              <a:bodyPr/>
              <a:lstStyle/>
              <a:p>
                <a:pPr/>
                <a14:m>
                  <m:oMathPara xmlns:m="http://schemas.openxmlformats.org/officeDocument/2006/math">
                    <m:oMathParaPr>
                      <m:jc m:val="left"/>
                    </m:oMathParaPr>
                    <m:oMath xmlns:m="http://schemas.openxmlformats.org/officeDocument/2006/math">
                      <m:sSub>
                        <m:sSubPr>
                          <m:ctrlPr>
                            <a:rPr lang="en-US" sz="2800" i="1" smtClean="0">
                              <a:latin typeface="Cambria Math" panose="02040503050406030204" pitchFamily="18" charset="0"/>
                            </a:rPr>
                          </m:ctrlPr>
                        </m:sSubPr>
                        <m:e>
                          <m:r>
                            <m:rPr>
                              <m:sty m:val="p"/>
                            </m:rPr>
                            <a:rPr lang="en-US" sz="2800" b="0" i="0" smtClean="0">
                              <a:latin typeface="Cambria Math" panose="02040503050406030204" pitchFamily="18" charset="0"/>
                            </a:rPr>
                            <m:t>CH</m:t>
                          </m:r>
                        </m:e>
                        <m:sub>
                          <m:r>
                            <a:rPr lang="en-US" sz="2800" b="0" i="0" smtClean="0">
                              <a:latin typeface="Cambria Math" panose="02040503050406030204" pitchFamily="18" charset="0"/>
                            </a:rPr>
                            <m:t>3</m:t>
                          </m:r>
                        </m:sub>
                      </m:sSub>
                      <m:r>
                        <m:rPr>
                          <m:sty m:val="p"/>
                        </m:rPr>
                        <a:rPr lang="en-US" sz="2800" b="0" i="0" smtClean="0">
                          <a:latin typeface="Cambria Math" panose="02040503050406030204" pitchFamily="18" charset="0"/>
                        </a:rPr>
                        <m:t>COO</m:t>
                      </m: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C</m:t>
                          </m:r>
                        </m:e>
                        <m:sub>
                          <m:r>
                            <a:rPr lang="en-US" sz="2800" b="0" i="0" smtClean="0">
                              <a:latin typeface="Cambria Math" panose="02040503050406030204" pitchFamily="18" charset="0"/>
                            </a:rPr>
                            <m:t>2</m:t>
                          </m:r>
                        </m:sub>
                      </m:sSub>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5</m:t>
                          </m:r>
                        </m:sub>
                      </m:sSub>
                      <m:r>
                        <a:rPr lang="en-US" sz="2800" b="0" i="0" smtClean="0">
                          <a:latin typeface="Cambria Math" panose="02040503050406030204" pitchFamily="18" charset="0"/>
                        </a:rPr>
                        <m:t>+</m:t>
                      </m: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2</m:t>
                          </m:r>
                        </m:sub>
                      </m:sSub>
                      <m:r>
                        <m:rPr>
                          <m:sty m:val="p"/>
                        </m:rPr>
                        <a:rPr lang="en-US" sz="2800" b="0" i="0" smtClean="0">
                          <a:latin typeface="Cambria Math" panose="02040503050406030204" pitchFamily="18" charset="0"/>
                        </a:rPr>
                        <m:t>O</m:t>
                      </m:r>
                      <m:groupChr>
                        <m:groupChrPr>
                          <m:chr m:val="→"/>
                          <m:vertJc m:val="bot"/>
                          <m:ctrlPr>
                            <a:rPr lang="en-US" sz="2800" b="0" i="1" smtClean="0">
                              <a:latin typeface="Cambria Math" panose="02040503050406030204" pitchFamily="18" charset="0"/>
                            </a:rPr>
                          </m:ctrlPr>
                        </m:groupChrPr>
                        <m:e>
                          <m:sSup>
                            <m:sSupPr>
                              <m:ctrlPr>
                                <a:rPr lang="en-US" sz="2800" b="0" i="1" smtClean="0">
                                  <a:latin typeface="Cambria Math" panose="02040503050406030204" pitchFamily="18" charset="0"/>
                                </a:rPr>
                              </m:ctrlPr>
                            </m:sSupPr>
                            <m:e>
                              <m:r>
                                <m:rPr>
                                  <m:sty m:val="p"/>
                                </m:rPr>
                                <a:rPr lang="en-US" sz="2800" b="0" i="0" smtClean="0">
                                  <a:latin typeface="Cambria Math" panose="02040503050406030204" pitchFamily="18" charset="0"/>
                                </a:rPr>
                                <m:t>H</m:t>
                              </m:r>
                            </m:e>
                            <m:sup>
                              <m:r>
                                <a:rPr lang="en-US" sz="2800" b="0" i="0" smtClean="0">
                                  <a:latin typeface="Cambria Math" panose="02040503050406030204" pitchFamily="18" charset="0"/>
                                </a:rPr>
                                <m:t>+</m:t>
                              </m:r>
                            </m:sup>
                          </m:sSup>
                        </m:e>
                      </m:groupCh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CH</m:t>
                          </m:r>
                        </m:e>
                        <m:sub>
                          <m:r>
                            <a:rPr lang="en-US" sz="2800" b="0" i="0" smtClean="0">
                              <a:latin typeface="Cambria Math" panose="02040503050406030204" pitchFamily="18" charset="0"/>
                            </a:rPr>
                            <m:t>3</m:t>
                          </m:r>
                        </m:sub>
                      </m:sSub>
                      <m:r>
                        <m:rPr>
                          <m:sty m:val="p"/>
                        </m:rPr>
                        <a:rPr lang="en-US" sz="2800" b="0" i="0" smtClean="0">
                          <a:latin typeface="Cambria Math" panose="02040503050406030204" pitchFamily="18" charset="0"/>
                        </a:rPr>
                        <m:t>COOH</m:t>
                      </m:r>
                      <m:r>
                        <a:rPr lang="en-US" sz="2800" b="0" i="0" smtClean="0">
                          <a:latin typeface="Cambria Math" panose="02040503050406030204" pitchFamily="18" charset="0"/>
                        </a:rPr>
                        <m:t>+</m:t>
                      </m:r>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C</m:t>
                          </m:r>
                        </m:e>
                        <m:sub>
                          <m:r>
                            <a:rPr lang="en-US" sz="2800" b="0" i="0" smtClean="0">
                              <a:latin typeface="Cambria Math" panose="02040503050406030204" pitchFamily="18" charset="0"/>
                            </a:rPr>
                            <m:t>2</m:t>
                          </m:r>
                        </m:sub>
                      </m:sSub>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5</m:t>
                          </m:r>
                        </m:sub>
                      </m:sSub>
                      <m:r>
                        <m:rPr>
                          <m:sty m:val="p"/>
                        </m:rPr>
                        <a:rPr lang="en-US" sz="2800" b="0" i="0" smtClean="0">
                          <a:latin typeface="Cambria Math" panose="02040503050406030204" pitchFamily="18" charset="0"/>
                        </a:rPr>
                        <m:t>OH</m:t>
                      </m:r>
                    </m:oMath>
                  </m:oMathPara>
                </a14:m>
                <a:endParaRPr lang="en-US" sz="28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5"/>
              </p:nvPr>
            </p:nvSpPr>
            <p:spPr>
              <a:xfrm>
                <a:off x="1219200" y="3962400"/>
                <a:ext cx="7086600" cy="685800"/>
              </a:xfrm>
              <a:blipFill rotWithShape="0">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6"/>
              </p:nvPr>
            </p:nvSpPr>
            <p:spPr>
              <a:xfrm>
                <a:off x="2362200" y="4876800"/>
                <a:ext cx="4876800" cy="618797"/>
              </a:xfrm>
            </p:spPr>
            <p:txBody>
              <a:bodyPr/>
              <a:lstStyle/>
              <a:p>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rate</m:t>
                      </m:r>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𝑘</m:t>
                          </m:r>
                        </m:e>
                        <m:sub>
                          <m:r>
                            <m:rPr>
                              <m:sty m:val="p"/>
                            </m:rPr>
                            <a:rPr lang="en-US" b="0" i="0" smtClean="0">
                              <a:latin typeface="Cambria Math" panose="02040503050406030204" pitchFamily="18" charset="0"/>
                            </a:rPr>
                            <m:t>c</m:t>
                          </m:r>
                        </m:sub>
                      </m:sSub>
                      <m:d>
                        <m:dPr>
                          <m:begChr m:val="["/>
                          <m:endChr m:val="]"/>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COO</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a:rPr lang="en-US" b="0" i="0" smtClean="0">
                                  <a:latin typeface="Cambria Math" panose="02040503050406030204" pitchFamily="18" charset="0"/>
                                </a:rPr>
                                <m:t>2</m:t>
                              </m:r>
                            </m:sub>
                          </m:sSub>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5</m:t>
                              </m:r>
                            </m:sub>
                          </m:sSub>
                        </m:e>
                      </m:d>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H</m:t>
                          </m:r>
                        </m:e>
                        <m:sup>
                          <m:r>
                            <a:rPr lang="en-US" b="0" i="0" smtClean="0">
                              <a:latin typeface="Cambria Math" panose="02040503050406030204" pitchFamily="18" charset="0"/>
                            </a:rPr>
                            <m:t>+</m:t>
                          </m:r>
                        </m:sup>
                      </m:sSup>
                      <m:r>
                        <a:rPr lang="en-US" b="0" i="0" smtClean="0">
                          <a:latin typeface="Cambria Math" panose="02040503050406030204" pitchFamily="18" charset="0"/>
                        </a:rPr>
                        <m:t>]</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6"/>
              </p:nvPr>
            </p:nvSpPr>
            <p:spPr>
              <a:xfrm>
                <a:off x="2362200" y="4876800"/>
                <a:ext cx="4876800" cy="618797"/>
              </a:xfr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28"/>
              </p:nvPr>
            </p:nvSpPr>
            <p:spPr>
              <a:xfrm>
                <a:off x="3810000" y="5638800"/>
                <a:ext cx="1371600" cy="609600"/>
              </a:xfrm>
            </p:spPr>
            <p:txBody>
              <a:bodyPr/>
              <a:lstStyle/>
              <a:p>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𝑘</m:t>
                          </m:r>
                        </m:e>
                        <m:sub>
                          <m:r>
                            <m:rPr>
                              <m:sty m:val="p"/>
                            </m:rPr>
                            <a:rPr lang="en-US" b="0" i="0" smtClean="0">
                              <a:latin typeface="Cambria Math" panose="02040503050406030204" pitchFamily="18" charset="0"/>
                            </a:rPr>
                            <m:t>c</m:t>
                          </m:r>
                        </m:sub>
                      </m:sSub>
                      <m:r>
                        <a:rPr lang="en-US" i="1" smtClean="0">
                          <a:latin typeface="Cambria Math" panose="02040503050406030204" pitchFamily="18" charset="0"/>
                          <a:ea typeface="Cambria Math" panose="02040503050406030204" pitchFamily="18" charset="0"/>
                        </a:rPr>
                        <m:t>&gt;</m:t>
                      </m:r>
                      <m:r>
                        <a:rPr lang="en-US" b="0" i="1" smtClean="0">
                          <a:latin typeface="Cambria Math" panose="02040503050406030204" pitchFamily="18" charset="0"/>
                          <a:ea typeface="Cambria Math" panose="02040503050406030204" pitchFamily="18" charset="0"/>
                        </a:rPr>
                        <m:t>𝑘</m:t>
                      </m:r>
                    </m:oMath>
                  </m:oMathPara>
                </a14:m>
                <a:endParaRPr lang="en-US"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8"/>
              </p:nvPr>
            </p:nvSpPr>
            <p:spPr>
              <a:xfrm>
                <a:off x="3810000" y="5638800"/>
                <a:ext cx="1371600" cy="609600"/>
              </a:xfr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33588368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3340" y="0"/>
            <a:ext cx="3681663"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(6)</a:t>
            </a:r>
          </a:p>
        </p:txBody>
      </p:sp>
      <p:sp>
        <p:nvSpPr>
          <p:cNvPr id="20" name="Text Placeholder 19"/>
          <p:cNvSpPr>
            <a:spLocks noGrp="1"/>
          </p:cNvSpPr>
          <p:nvPr>
            <p:ph type="body" sz="quarter" idx="22"/>
          </p:nvPr>
        </p:nvSpPr>
        <p:spPr>
          <a:xfrm>
            <a:off x="0" y="1114455"/>
            <a:ext cx="9144000" cy="457200"/>
          </a:xfrm>
        </p:spPr>
        <p:txBody>
          <a:bodyPr/>
          <a:lstStyle/>
          <a:p>
            <a:r>
              <a:rPr lang="en-US" dirty="0">
                <a:solidFill>
                  <a:srgbClr val="4F74A7"/>
                </a:solidFill>
                <a:latin typeface="Calibri" panose="020F0502020204030204" pitchFamily="34" charset="0"/>
              </a:rPr>
              <a:t>Enzymes: Biological Catalysts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23"/>
              </p:nvPr>
            </p:nvSpPr>
            <p:spPr>
              <a:xfrm>
                <a:off x="0" y="1600200"/>
                <a:ext cx="9144000" cy="4724400"/>
              </a:xfrm>
            </p:spPr>
            <p:txBody>
              <a:bodyPr/>
              <a:lstStyle/>
              <a:p>
                <a:pPr>
                  <a:spcBef>
                    <a:spcPts val="0"/>
                  </a:spcBef>
                  <a:spcAft>
                    <a:spcPts val="1800"/>
                  </a:spcAft>
                </a:pPr>
                <a:r>
                  <a:rPr lang="en-US" b="1" i="1" dirty="0"/>
                  <a:t>Enzymes </a:t>
                </a:r>
                <a:r>
                  <a:rPr lang="en-US" dirty="0"/>
                  <a:t>are </a:t>
                </a:r>
                <a:r>
                  <a:rPr lang="en-US" i="1" dirty="0"/>
                  <a:t>biological </a:t>
                </a:r>
                <a:r>
                  <a:rPr lang="en-US" dirty="0"/>
                  <a:t>catalysts.</a:t>
                </a:r>
                <a:endParaRPr lang="en-US" sz="1400" dirty="0"/>
              </a:p>
              <a:p>
                <a:pPr>
                  <a:spcBef>
                    <a:spcPts val="0"/>
                  </a:spcBef>
                  <a:spcAft>
                    <a:spcPts val="1700"/>
                  </a:spcAft>
                </a:pPr>
                <a:r>
                  <a:rPr lang="en-US" dirty="0"/>
                  <a:t>The amazing fact about enzymes is that not only can they increase the rate of biochemical reactions by factors ranging from </a:t>
                </a:r>
                <a14:m>
                  <m:oMath xmlns:m="http://schemas.openxmlformats.org/officeDocument/2006/math">
                    <m:r>
                      <a:rPr lang="en-US" i="1" dirty="0" smtClean="0">
                        <a:latin typeface="Cambria Math" panose="02040503050406030204" pitchFamily="18" charset="0"/>
                      </a:rPr>
                      <m:t>10</m:t>
                    </m:r>
                    <m:r>
                      <a:rPr lang="en-US" i="1" baseline="30000" dirty="0">
                        <a:latin typeface="Cambria Math" panose="02040503050406030204" pitchFamily="18" charset="0"/>
                      </a:rPr>
                      <m:t>6</m:t>
                    </m:r>
                  </m:oMath>
                </a14:m>
                <a:r>
                  <a:rPr lang="en-US" dirty="0"/>
                  <a:t> to </a:t>
                </a:r>
                <a14:m>
                  <m:oMath xmlns:m="http://schemas.openxmlformats.org/officeDocument/2006/math">
                    <m:r>
                      <a:rPr lang="en-US" i="1" dirty="0" smtClean="0">
                        <a:latin typeface="Cambria Math" panose="02040503050406030204" pitchFamily="18" charset="0"/>
                      </a:rPr>
                      <m:t>10</m:t>
                    </m:r>
                    <m:r>
                      <a:rPr lang="en-US" i="1" baseline="30000" dirty="0">
                        <a:latin typeface="Cambria Math" panose="02040503050406030204" pitchFamily="18" charset="0"/>
                      </a:rPr>
                      <m:t>18</m:t>
                    </m:r>
                  </m:oMath>
                </a14:m>
                <a:r>
                  <a:rPr lang="en-US" dirty="0"/>
                  <a:t>, but they are also highly specific.</a:t>
                </a:r>
                <a:endParaRPr lang="en-US" sz="1400" dirty="0"/>
              </a:p>
              <a:p>
                <a:pPr>
                  <a:spcBef>
                    <a:spcPts val="0"/>
                  </a:spcBef>
                  <a:spcAft>
                    <a:spcPts val="1600"/>
                  </a:spcAft>
                </a:pPr>
                <a:r>
                  <a:rPr lang="en-US" dirty="0"/>
                  <a:t>An enzyme acts only on certain reactant molecules, called </a:t>
                </a:r>
                <a:r>
                  <a:rPr lang="en-US" i="1" dirty="0"/>
                  <a:t>substrates, </a:t>
                </a:r>
                <a:r>
                  <a:rPr lang="en-US" dirty="0"/>
                  <a:t>while leaving the rest of the system unaffected.</a:t>
                </a:r>
                <a:endParaRPr lang="en-US" sz="1400" dirty="0"/>
              </a:p>
              <a:p>
                <a:pPr>
                  <a:spcBef>
                    <a:spcPts val="0"/>
                  </a:spcBef>
                </a:pPr>
                <a:r>
                  <a:rPr lang="en-US" dirty="0"/>
                  <a:t>Enzyme catalysis is usually homogeneous because the substrate and enzyme are both present in an aqueous solution.</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3"/>
              </p:nvPr>
            </p:nvSpPr>
            <p:spPr>
              <a:xfrm>
                <a:off x="0" y="1600200"/>
                <a:ext cx="9144000" cy="4724400"/>
              </a:xfrm>
              <a:blipFill>
                <a:blip r:embed="rId2"/>
                <a:stretch>
                  <a:fillRect l="-1333" t="-1290" b="-516"/>
                </a:stretch>
              </a:blipFill>
            </p:spPr>
            <p:txBody>
              <a:bodyPr/>
              <a:lstStyle/>
              <a:p>
                <a:r>
                  <a:rPr lang="en-US">
                    <a:noFill/>
                  </a:rPr>
                  <a:t> </a:t>
                </a:r>
              </a:p>
            </p:txBody>
          </p:sp>
        </mc:Fallback>
      </mc:AlternateContent>
    </p:spTree>
    <p:extLst>
      <p:ext uri="{BB962C8B-B14F-4D97-AF65-F5344CB8AC3E}">
        <p14:creationId xmlns:p14="http://schemas.microsoft.com/office/powerpoint/2010/main" val="3991971391"/>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239000" cy="533399"/>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(7)</a:t>
            </a:r>
          </a:p>
        </p:txBody>
      </p:sp>
      <p:sp>
        <p:nvSpPr>
          <p:cNvPr id="20" name="Text Placeholder 19"/>
          <p:cNvSpPr>
            <a:spLocks noGrp="1"/>
          </p:cNvSpPr>
          <p:nvPr>
            <p:ph type="body" sz="quarter" idx="10"/>
          </p:nvPr>
        </p:nvSpPr>
        <p:spPr>
          <a:xfrm>
            <a:off x="0" y="1152585"/>
            <a:ext cx="4953000" cy="438120"/>
          </a:xfrm>
        </p:spPr>
        <p:txBody>
          <a:bodyPr/>
          <a:lstStyle/>
          <a:p>
            <a:pPr algn="l"/>
            <a:r>
              <a:rPr lang="en-US" sz="2800" b="0" dirty="0">
                <a:solidFill>
                  <a:srgbClr val="4F74A7"/>
                </a:solidFill>
                <a:latin typeface="Calibri" panose="020F0502020204030204" pitchFamily="34" charset="0"/>
              </a:rPr>
              <a:t>Enzymes: Biological Catalysts</a:t>
            </a:r>
          </a:p>
        </p:txBody>
      </p:sp>
      <p:sp>
        <p:nvSpPr>
          <p:cNvPr id="21" name="Text Placeholder 20"/>
          <p:cNvSpPr>
            <a:spLocks noGrp="1"/>
          </p:cNvSpPr>
          <p:nvPr>
            <p:ph type="body" sz="quarter" idx="11"/>
          </p:nvPr>
        </p:nvSpPr>
        <p:spPr>
          <a:xfrm>
            <a:off x="0" y="1733550"/>
            <a:ext cx="8963025" cy="2552700"/>
          </a:xfrm>
        </p:spPr>
        <p:txBody>
          <a:bodyPr/>
          <a:lstStyle/>
          <a:p>
            <a:pPr marL="0" indent="0">
              <a:spcBef>
                <a:spcPts val="0"/>
              </a:spcBef>
              <a:spcAft>
                <a:spcPts val="3300"/>
              </a:spcAft>
            </a:pPr>
            <a:r>
              <a:rPr lang="en-US" sz="2800" dirty="0"/>
              <a:t>The mathematical treatment of enzyme kinetics is quite complex, even when we know the basic steps involved in the reaction. </a:t>
            </a:r>
          </a:p>
          <a:p>
            <a:pPr marL="0" indent="0">
              <a:spcBef>
                <a:spcPts val="0"/>
              </a:spcBef>
            </a:pPr>
            <a:r>
              <a:rPr lang="en-US" sz="2800" dirty="0"/>
              <a:t>A simplified scheme is given by the following elementary steps</a:t>
            </a:r>
            <a:r>
              <a:rPr lang="en-US" dirty="0"/>
              <a:t>:</a:t>
            </a:r>
          </a:p>
        </p:txBody>
      </p:sp>
      <p:pic>
        <p:nvPicPr>
          <p:cNvPr id="10" name="Picture 9" descr="E + S is in equilibrium with E-S."/>
          <p:cNvPicPr>
            <a:picLocks noChangeAspect="1"/>
          </p:cNvPicPr>
          <p:nvPr/>
        </p:nvPicPr>
        <p:blipFill>
          <a:blip r:embed="rId2"/>
          <a:stretch>
            <a:fillRect/>
          </a:stretch>
        </p:blipFill>
        <p:spPr>
          <a:xfrm>
            <a:off x="3400425" y="4105275"/>
            <a:ext cx="2343150" cy="771525"/>
          </a:xfrm>
          <a:prstGeom prst="rect">
            <a:avLst/>
          </a:prstGeom>
        </p:spPr>
      </p:pic>
      <mc:AlternateContent xmlns:mc="http://schemas.openxmlformats.org/markup-compatibility/2006" xmlns:a14="http://schemas.microsoft.com/office/drawing/2010/main">
        <mc:Choice Requires="a14">
          <p:sp>
            <p:nvSpPr>
              <p:cNvPr id="7" name="Text Placeholder 6"/>
              <p:cNvSpPr>
                <a:spLocks noGrp="1"/>
              </p:cNvSpPr>
              <p:nvPr>
                <p:ph type="body" sz="quarter" idx="21"/>
              </p:nvPr>
            </p:nvSpPr>
            <p:spPr>
              <a:xfrm>
                <a:off x="19050" y="4686300"/>
                <a:ext cx="9067800" cy="1866900"/>
              </a:xfrm>
            </p:spPr>
            <p:txBody>
              <a:bodyPr/>
              <a:lstStyle/>
              <a:p>
                <a:pPr algn="l">
                  <a:spcBef>
                    <a:spcPts val="0"/>
                  </a:spcBef>
                  <a:spcAft>
                    <a:spcPts val="1400"/>
                  </a:spcAft>
                </a:pPr>
                <a14:m>
                  <m:oMathPara xmlns:m="http://schemas.openxmlformats.org/officeDocument/2006/math">
                    <m:oMathParaPr>
                      <m:jc m:val="centerGroup"/>
                    </m:oMathParaPr>
                    <m:oMath xmlns:m="http://schemas.openxmlformats.org/officeDocument/2006/math">
                      <m:r>
                        <m:rPr>
                          <m:sty m:val="p"/>
                        </m:rPr>
                        <a:rPr lang="en-US" sz="2800">
                          <a:latin typeface="Cambria Math" panose="02040503050406030204" pitchFamily="18" charset="0"/>
                        </a:rPr>
                        <m:t>ES</m:t>
                      </m:r>
                      <m:groupChr>
                        <m:groupChrPr>
                          <m:chr m:val="→"/>
                          <m:vertJc m:val="bot"/>
                          <m:ctrlPr>
                            <a:rPr lang="en-US" sz="2800" i="1">
                              <a:latin typeface="Cambria Math" panose="02040503050406030204" pitchFamily="18" charset="0"/>
                            </a:rPr>
                          </m:ctrlPr>
                        </m:groupChrPr>
                        <m:e>
                          <m:sSub>
                            <m:sSubPr>
                              <m:ctrlPr>
                                <a:rPr lang="en-US" sz="2800" i="1">
                                  <a:latin typeface="Cambria Math" panose="02040503050406030204" pitchFamily="18" charset="0"/>
                                </a:rPr>
                              </m:ctrlPr>
                            </m:sSubPr>
                            <m:e>
                              <m:r>
                                <m:rPr>
                                  <m:sty m:val="p"/>
                                </m:rPr>
                                <a:rPr lang="en-US" sz="2800">
                                  <a:latin typeface="Cambria Math" panose="02040503050406030204" pitchFamily="18" charset="0"/>
                                </a:rPr>
                                <m:t>k</m:t>
                              </m:r>
                            </m:e>
                            <m:sub>
                              <m:r>
                                <a:rPr lang="en-US" sz="2800">
                                  <a:latin typeface="Cambria Math" panose="02040503050406030204" pitchFamily="18" charset="0"/>
                                </a:rPr>
                                <m:t>2</m:t>
                              </m:r>
                            </m:sub>
                          </m:sSub>
                        </m:e>
                      </m:groupChr>
                      <m:r>
                        <m:rPr>
                          <m:sty m:val="p"/>
                        </m:rPr>
                        <a:rPr lang="en-US" sz="2800">
                          <a:latin typeface="Cambria Math" panose="02040503050406030204" pitchFamily="18" charset="0"/>
                        </a:rPr>
                        <m:t>E</m:t>
                      </m:r>
                      <m:r>
                        <a:rPr lang="en-US" sz="2800">
                          <a:latin typeface="Cambria Math" panose="02040503050406030204" pitchFamily="18" charset="0"/>
                        </a:rPr>
                        <m:t>+</m:t>
                      </m:r>
                      <m:r>
                        <m:rPr>
                          <m:sty m:val="p"/>
                        </m:rPr>
                        <a:rPr lang="en-US" sz="2800">
                          <a:latin typeface="Cambria Math" panose="02040503050406030204" pitchFamily="18" charset="0"/>
                        </a:rPr>
                        <m:t>P</m:t>
                      </m:r>
                    </m:oMath>
                  </m:oMathPara>
                </a14:m>
                <a:endParaRPr lang="en-US" sz="2800" dirty="0"/>
              </a:p>
              <a:p>
                <a:pPr marL="0" indent="0" algn="l">
                  <a:spcBef>
                    <a:spcPts val="0"/>
                  </a:spcBef>
                </a:pPr>
                <a:r>
                  <a:rPr lang="en-US" sz="2800" dirty="0"/>
                  <a:t>where E, S, and P represent enzyme, substrate, and product, respectively, and ES is the enzyme-substrate intermediate</a:t>
                </a:r>
              </a:p>
            </p:txBody>
          </p:sp>
        </mc:Choice>
        <mc:Fallback xmlns="">
          <p:sp>
            <p:nvSpPr>
              <p:cNvPr id="7" name="Text Placeholder 6"/>
              <p:cNvSpPr>
                <a:spLocks noGrp="1" noRot="1" noChangeAspect="1" noMove="1" noResize="1" noEditPoints="1" noAdjustHandles="1" noChangeArrowheads="1" noChangeShapeType="1" noTextEdit="1"/>
              </p:cNvSpPr>
              <p:nvPr>
                <p:ph type="body" sz="quarter" idx="21"/>
              </p:nvPr>
            </p:nvSpPr>
            <p:spPr>
              <a:xfrm>
                <a:off x="19050" y="4686300"/>
                <a:ext cx="9067800" cy="1866900"/>
              </a:xfrm>
              <a:blipFill>
                <a:blip r:embed="rId3"/>
                <a:stretch>
                  <a:fillRect l="-1344" r="-134" b="-5229"/>
                </a:stretch>
              </a:blipFill>
            </p:spPr>
            <p:txBody>
              <a:bodyPr/>
              <a:lstStyle/>
              <a:p>
                <a:r>
                  <a:rPr lang="en-US">
                    <a:noFill/>
                  </a:rPr>
                  <a:t> </a:t>
                </a:r>
              </a:p>
            </p:txBody>
          </p:sp>
        </mc:Fallback>
      </mc:AlternateContent>
    </p:spTree>
    <p:extLst>
      <p:ext uri="{BB962C8B-B14F-4D97-AF65-F5344CB8AC3E}">
        <p14:creationId xmlns:p14="http://schemas.microsoft.com/office/powerpoint/2010/main" val="17050873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3340" y="0"/>
            <a:ext cx="3613484"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(8)</a:t>
            </a:r>
          </a:p>
        </p:txBody>
      </p:sp>
      <p:sp>
        <p:nvSpPr>
          <p:cNvPr id="19" name="Text Placeholder 18"/>
          <p:cNvSpPr>
            <a:spLocks noGrp="1"/>
          </p:cNvSpPr>
          <p:nvPr>
            <p:ph type="body" sz="quarter" idx="22"/>
          </p:nvPr>
        </p:nvSpPr>
        <p:spPr>
          <a:xfrm>
            <a:off x="0" y="1114455"/>
            <a:ext cx="9144000" cy="533400"/>
          </a:xfrm>
        </p:spPr>
        <p:txBody>
          <a:bodyPr/>
          <a:lstStyle/>
          <a:p>
            <a:r>
              <a:rPr lang="en-US" dirty="0">
                <a:solidFill>
                  <a:srgbClr val="4F74A7"/>
                </a:solidFill>
                <a:latin typeface="Calibri" panose="020F0502020204030204" pitchFamily="34" charset="0"/>
              </a:rPr>
              <a:t>Enzymes: Biological Catalysts</a:t>
            </a:r>
          </a:p>
        </p:txBody>
      </p:sp>
      <p:pic>
        <p:nvPicPr>
          <p:cNvPr id="3" name="Picture 2" descr="The lock and key model of an enzyme’s specificity for substrate molecules is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3124" y="2305110"/>
            <a:ext cx="6397752" cy="3176898"/>
          </a:xfrm>
          <a:prstGeom prst="rect">
            <a:avLst/>
          </a:prstGeom>
        </p:spPr>
      </p:pic>
    </p:spTree>
    <p:extLst>
      <p:ext uri="{BB962C8B-B14F-4D97-AF65-F5344CB8AC3E}">
        <p14:creationId xmlns:p14="http://schemas.microsoft.com/office/powerpoint/2010/main" val="412433101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3340" y="-1"/>
            <a:ext cx="4381500" cy="443345"/>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(9)</a:t>
            </a:r>
          </a:p>
        </p:txBody>
      </p:sp>
      <p:sp>
        <p:nvSpPr>
          <p:cNvPr id="20" name="Text Placeholder 19"/>
          <p:cNvSpPr>
            <a:spLocks noGrp="1"/>
          </p:cNvSpPr>
          <p:nvPr>
            <p:ph type="body" sz="quarter" idx="22"/>
          </p:nvPr>
        </p:nvSpPr>
        <p:spPr>
          <a:xfrm>
            <a:off x="0" y="1114455"/>
            <a:ext cx="8229600" cy="533400"/>
          </a:xfrm>
        </p:spPr>
        <p:txBody>
          <a:bodyPr/>
          <a:lstStyle/>
          <a:p>
            <a:r>
              <a:rPr lang="en-US" dirty="0">
                <a:solidFill>
                  <a:srgbClr val="4F74A7"/>
                </a:solidFill>
                <a:latin typeface="Calibri" panose="020F0502020204030204" pitchFamily="34" charset="0"/>
              </a:rPr>
              <a:t>Enzymes: Biological Catalysts</a:t>
            </a:r>
          </a:p>
        </p:txBody>
      </p:sp>
      <p:sp>
        <p:nvSpPr>
          <p:cNvPr id="21" name="Text Placeholder 20"/>
          <p:cNvSpPr>
            <a:spLocks noGrp="1"/>
          </p:cNvSpPr>
          <p:nvPr>
            <p:ph type="body" sz="quarter" idx="23"/>
          </p:nvPr>
        </p:nvSpPr>
        <p:spPr>
          <a:xfrm>
            <a:off x="0" y="1676698"/>
            <a:ext cx="9067800" cy="2057400"/>
          </a:xfrm>
        </p:spPr>
        <p:txBody>
          <a:bodyPr/>
          <a:lstStyle/>
          <a:p>
            <a:pPr>
              <a:spcBef>
                <a:spcPts val="0"/>
              </a:spcBef>
            </a:pPr>
            <a:r>
              <a:rPr lang="en-US" dirty="0">
                <a:solidFill>
                  <a:prstClr val="black"/>
                </a:solidFill>
              </a:rPr>
              <a:t>It is often assumed that the formation of ES and its decomposition back to </a:t>
            </a:r>
            <a:r>
              <a:rPr lang="en-US" dirty="0"/>
              <a:t>enzyme and substrate molecules occur rapidly and that the rate-determining step is the formation of product.</a:t>
            </a:r>
            <a:endParaRPr lang="en-US" dirty="0">
              <a:solidFill>
                <a:prstClr val="black"/>
              </a:solidFill>
            </a:endParaRPr>
          </a:p>
        </p:txBody>
      </p:sp>
    </p:spTree>
    <p:extLst>
      <p:ext uri="{BB962C8B-B14F-4D97-AF65-F5344CB8AC3E}">
        <p14:creationId xmlns:p14="http://schemas.microsoft.com/office/powerpoint/2010/main" val="280910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886700" cy="625475"/>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(10)</a:t>
            </a:r>
          </a:p>
        </p:txBody>
      </p:sp>
      <p:sp>
        <p:nvSpPr>
          <p:cNvPr id="20" name="Text Placeholder 19"/>
          <p:cNvSpPr>
            <a:spLocks noGrp="1"/>
          </p:cNvSpPr>
          <p:nvPr>
            <p:ph type="body" sz="quarter" idx="22"/>
          </p:nvPr>
        </p:nvSpPr>
        <p:spPr>
          <a:xfrm>
            <a:off x="0" y="1143000"/>
            <a:ext cx="8763000" cy="457200"/>
          </a:xfrm>
        </p:spPr>
        <p:txBody>
          <a:bodyPr/>
          <a:lstStyle/>
          <a:p>
            <a:r>
              <a:rPr lang="en-US" dirty="0">
                <a:solidFill>
                  <a:srgbClr val="4F74A7"/>
                </a:solidFill>
                <a:latin typeface="Calibri" panose="020F0502020204030204" pitchFamily="34" charset="0"/>
              </a:rPr>
              <a:t>Instantaneous Rate</a:t>
            </a:r>
          </a:p>
        </p:txBody>
      </p:sp>
      <p:sp>
        <p:nvSpPr>
          <p:cNvPr id="21" name="Text Placeholder 20"/>
          <p:cNvSpPr>
            <a:spLocks noGrp="1"/>
          </p:cNvSpPr>
          <p:nvPr>
            <p:ph type="body" sz="quarter" idx="4294967295"/>
          </p:nvPr>
        </p:nvSpPr>
        <p:spPr>
          <a:xfrm>
            <a:off x="0" y="1600200"/>
            <a:ext cx="9144000" cy="2057400"/>
          </a:xfrm>
          <a:prstGeom prst="rect">
            <a:avLst/>
          </a:prstGeom>
        </p:spPr>
        <p:txBody>
          <a:bodyPr/>
          <a:lstStyle/>
          <a:p>
            <a:pPr marL="0" indent="0">
              <a:spcBef>
                <a:spcPts val="0"/>
              </a:spcBef>
              <a:spcAft>
                <a:spcPts val="3150"/>
              </a:spcAft>
              <a:buNone/>
            </a:pPr>
            <a:r>
              <a:rPr lang="en-US" sz="2800" dirty="0"/>
              <a:t>It is important to note that the value of </a:t>
            </a:r>
            <a:r>
              <a:rPr lang="en-US" sz="2800" i="1" dirty="0"/>
              <a:t>k </a:t>
            </a:r>
            <a:r>
              <a:rPr lang="en-US" sz="2800" dirty="0"/>
              <a:t>does not depend on the concentration of bromine.</a:t>
            </a:r>
          </a:p>
          <a:p>
            <a:pPr marL="0" indent="0">
              <a:spcBef>
                <a:spcPts val="0"/>
              </a:spcBef>
              <a:buNone/>
            </a:pPr>
            <a:r>
              <a:rPr lang="en-US" sz="2800" dirty="0"/>
              <a:t>The rate constant is </a:t>
            </a:r>
            <a:r>
              <a:rPr lang="en-US" sz="2800" i="1" dirty="0"/>
              <a:t>constant </a:t>
            </a:r>
            <a:r>
              <a:rPr lang="en-US" sz="2800" dirty="0"/>
              <a:t>at constant temperature.</a:t>
            </a:r>
          </a:p>
        </p:txBody>
      </p:sp>
    </p:spTree>
    <p:extLst>
      <p:ext uri="{BB962C8B-B14F-4D97-AF65-F5344CB8AC3E}">
        <p14:creationId xmlns:p14="http://schemas.microsoft.com/office/powerpoint/2010/main" val="137373382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3340" y="0"/>
            <a:ext cx="4062663" cy="5334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(10)</a:t>
            </a:r>
          </a:p>
        </p:txBody>
      </p:sp>
      <p:sp>
        <p:nvSpPr>
          <p:cNvPr id="19" name="Text Placeholder 18"/>
          <p:cNvSpPr>
            <a:spLocks noGrp="1"/>
          </p:cNvSpPr>
          <p:nvPr>
            <p:ph type="body" sz="quarter" idx="22"/>
          </p:nvPr>
        </p:nvSpPr>
        <p:spPr>
          <a:xfrm>
            <a:off x="0" y="1114455"/>
            <a:ext cx="9144000" cy="457200"/>
          </a:xfrm>
        </p:spPr>
        <p:txBody>
          <a:bodyPr/>
          <a:lstStyle/>
          <a:p>
            <a:r>
              <a:rPr lang="en-US" dirty="0">
                <a:solidFill>
                  <a:srgbClr val="4F74A7"/>
                </a:solidFill>
                <a:latin typeface="Calibri" panose="020F0502020204030204" pitchFamily="34" charset="0"/>
              </a:rPr>
              <a:t>Enzymes: Biological Catalysts</a:t>
            </a:r>
          </a:p>
        </p:txBody>
      </p:sp>
      <p:pic>
        <p:nvPicPr>
          <p:cNvPr id="2" name="Picture 1" descr="A comparison can be made of an uncatalyzed reaction and the same reaction catalyzed by an enzym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546" y="1752600"/>
            <a:ext cx="3794454" cy="3983128"/>
          </a:xfrm>
          <a:prstGeom prst="rect">
            <a:avLst/>
          </a:prstGeom>
        </p:spPr>
      </p:pic>
      <p:pic>
        <p:nvPicPr>
          <p:cNvPr id="3" name="Picture 2" descr="A comparison can be made of an uncatalyzed reaction and the same reaction catalyzed by an enzyme.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1720750"/>
            <a:ext cx="3783972" cy="4004092"/>
          </a:xfrm>
          <a:prstGeom prst="rect">
            <a:avLst/>
          </a:prstGeom>
        </p:spPr>
      </p:pic>
    </p:spTree>
    <p:extLst>
      <p:ext uri="{BB962C8B-B14F-4D97-AF65-F5344CB8AC3E}">
        <p14:creationId xmlns:p14="http://schemas.microsoft.com/office/powerpoint/2010/main" val="493530106"/>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3340" y="0"/>
            <a:ext cx="3957660" cy="445872"/>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(11)</a:t>
            </a:r>
          </a:p>
        </p:txBody>
      </p:sp>
      <p:sp>
        <p:nvSpPr>
          <p:cNvPr id="21" name="Text Placeholder 20"/>
          <p:cNvSpPr>
            <a:spLocks noGrp="1"/>
          </p:cNvSpPr>
          <p:nvPr>
            <p:ph type="body" sz="quarter" idx="22"/>
          </p:nvPr>
        </p:nvSpPr>
        <p:spPr>
          <a:xfrm>
            <a:off x="0" y="1114455"/>
            <a:ext cx="9144000" cy="533400"/>
          </a:xfrm>
        </p:spPr>
        <p:txBody>
          <a:bodyPr/>
          <a:lstStyle/>
          <a:p>
            <a:r>
              <a:rPr lang="en-US" dirty="0">
                <a:solidFill>
                  <a:srgbClr val="4F74A7"/>
                </a:solidFill>
                <a:latin typeface="Calibri" panose="020F0502020204030204" pitchFamily="34" charset="0"/>
              </a:rPr>
              <a:t>Enzymes: Biological Catalysts</a:t>
            </a:r>
          </a:p>
        </p:txBody>
      </p:sp>
      <p:sp>
        <p:nvSpPr>
          <p:cNvPr id="22" name="Text Placeholder 21"/>
          <p:cNvSpPr>
            <a:spLocks noGrp="1"/>
          </p:cNvSpPr>
          <p:nvPr>
            <p:ph type="body" sz="quarter" idx="23"/>
          </p:nvPr>
        </p:nvSpPr>
        <p:spPr>
          <a:xfrm>
            <a:off x="0" y="1607233"/>
            <a:ext cx="9144000" cy="533400"/>
          </a:xfrm>
        </p:spPr>
        <p:txBody>
          <a:bodyPr/>
          <a:lstStyle/>
          <a:p>
            <a:pPr>
              <a:spcBef>
                <a:spcPts val="0"/>
              </a:spcBef>
            </a:pPr>
            <a:r>
              <a:rPr lang="en-US" dirty="0"/>
              <a:t>In general, the rate of such a reaction is given by the equation </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4"/>
              </p:nvPr>
            </p:nvSpPr>
            <p:spPr>
              <a:xfrm>
                <a:off x="3581400" y="2209800"/>
                <a:ext cx="2362200" cy="1688881"/>
              </a:xfrm>
            </p:spPr>
            <p:txBody>
              <a:bodyPr/>
              <a:lstStyle/>
              <a:p>
                <a:pPr>
                  <a:spcAft>
                    <a:spcPts val="1800"/>
                  </a:spcAft>
                </a:pPr>
                <a14:m>
                  <m:oMathPara xmlns:m="http://schemas.openxmlformats.org/officeDocument/2006/math">
                    <m:oMathParaPr>
                      <m:jc m:val="left"/>
                    </m:oMathParaPr>
                    <m:oMath xmlns:m="http://schemas.openxmlformats.org/officeDocument/2006/math">
                      <m:r>
                        <m:rPr>
                          <m:sty m:val="p"/>
                        </m:rPr>
                        <a:rPr lang="en-US" sz="2800" b="0" i="0" smtClean="0">
                          <a:latin typeface="Cambria Math" panose="02040503050406030204" pitchFamily="18" charset="0"/>
                        </a:rPr>
                        <m:t>rate</m:t>
                      </m:r>
                      <m:r>
                        <a:rPr lang="en-US" sz="2800" b="0" i="0"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P</m:t>
                          </m:r>
                          <m:r>
                            <a:rPr lang="en-US" sz="2800" b="0" i="0" smtClean="0">
                              <a:latin typeface="Cambria Math" panose="02040503050406030204" pitchFamily="18" charset="0"/>
                              <a:ea typeface="Cambria Math" panose="02040503050406030204" pitchFamily="18" charset="0"/>
                            </a:rPr>
                            <m:t>]</m:t>
                          </m:r>
                        </m:num>
                        <m:den>
                          <m:r>
                            <a:rPr lang="en-US" sz="2800" b="0" i="0"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𝑡</m:t>
                          </m:r>
                        </m:den>
                      </m:f>
                    </m:oMath>
                  </m:oMathPara>
                </a14:m>
                <a:endParaRPr lang="en-US" sz="2800" dirty="0"/>
              </a:p>
              <a:p>
                <a:pPr marL="693738" indent="-693738"/>
                <a14:m>
                  <m:oMathPara xmlns:m="http://schemas.openxmlformats.org/officeDocument/2006/math">
                    <m:oMathParaPr>
                      <m:jc m:val="left"/>
                    </m:oMathParaPr>
                    <m:oMath xmlns:m="http://schemas.openxmlformats.org/officeDocument/2006/math">
                      <m:r>
                        <a:rPr lang="en-US" sz="2800" b="0" i="1" smtClean="0">
                          <a:latin typeface="Cambria Math" panose="02040503050406030204" pitchFamily="18" charset="0"/>
                        </a:rPr>
                        <m:t>=</m:t>
                      </m:r>
                      <m:r>
                        <a:rPr lang="en-US" sz="2800" b="0" i="1" smtClean="0">
                          <a:latin typeface="Cambria Math" panose="02040503050406030204" pitchFamily="18" charset="0"/>
                        </a:rPr>
                        <m:t>𝑘</m:t>
                      </m:r>
                      <m:r>
                        <a:rPr lang="en-US" sz="2800" b="0" i="0" smtClean="0">
                          <a:latin typeface="Cambria Math" panose="02040503050406030204" pitchFamily="18" charset="0"/>
                        </a:rPr>
                        <m:t>[</m:t>
                      </m:r>
                      <m:r>
                        <m:rPr>
                          <m:sty m:val="p"/>
                        </m:rPr>
                        <a:rPr lang="en-US" sz="2800" b="0" i="0" smtClean="0">
                          <a:latin typeface="Cambria Math" panose="02040503050406030204" pitchFamily="18" charset="0"/>
                        </a:rPr>
                        <m:t>ES</m:t>
                      </m:r>
                      <m:r>
                        <a:rPr lang="en-US" sz="2800" b="0" i="0" smtClean="0">
                          <a:latin typeface="Cambria Math" panose="02040503050406030204" pitchFamily="18" charset="0"/>
                        </a:rPr>
                        <m:t>]</m:t>
                      </m:r>
                    </m:oMath>
                  </m:oMathPara>
                </a14:m>
                <a:endParaRPr lang="en-US" sz="28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4"/>
              </p:nvPr>
            </p:nvSpPr>
            <p:spPr>
              <a:xfrm>
                <a:off x="3581400" y="2209800"/>
                <a:ext cx="2362200" cy="1688881"/>
              </a:xfrm>
              <a:blipFill>
                <a:blip r:embed="rId2"/>
                <a:stretch>
                  <a:fillRect/>
                </a:stretch>
              </a:blipFill>
            </p:spPr>
            <p:txBody>
              <a:bodyPr/>
              <a:lstStyle/>
              <a:p>
                <a:r>
                  <a:rPr lang="en-US">
                    <a:noFill/>
                  </a:rPr>
                  <a:t> </a:t>
                </a:r>
              </a:p>
            </p:txBody>
          </p:sp>
        </mc:Fallback>
      </mc:AlternateContent>
      <p:sp>
        <p:nvSpPr>
          <p:cNvPr id="24" name="Text Placeholder 23"/>
          <p:cNvSpPr>
            <a:spLocks noGrp="1"/>
          </p:cNvSpPr>
          <p:nvPr>
            <p:ph type="body" sz="quarter" idx="25"/>
          </p:nvPr>
        </p:nvSpPr>
        <p:spPr>
          <a:xfrm>
            <a:off x="0" y="3962400"/>
            <a:ext cx="9144000" cy="1752600"/>
          </a:xfrm>
        </p:spPr>
        <p:txBody>
          <a:bodyPr/>
          <a:lstStyle/>
          <a:p>
            <a:pPr>
              <a:spcBef>
                <a:spcPts val="0"/>
              </a:spcBef>
            </a:pPr>
            <a:r>
              <a:rPr lang="en-US" dirty="0"/>
              <a:t>The concentration of the ES intermediate is itself proportional to the amount of the substrate present, and a plot of the rate versus the concentration of substrate typically yields a curve like that shown in the following figure.</a:t>
            </a:r>
          </a:p>
        </p:txBody>
      </p:sp>
    </p:spTree>
    <p:extLst>
      <p:ext uri="{BB962C8B-B14F-4D97-AF65-F5344CB8AC3E}">
        <p14:creationId xmlns:p14="http://schemas.microsoft.com/office/powerpoint/2010/main" val="127364901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6413" y="0"/>
            <a:ext cx="3581400" cy="54102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(12)</a:t>
            </a:r>
          </a:p>
        </p:txBody>
      </p:sp>
      <p:sp>
        <p:nvSpPr>
          <p:cNvPr id="19" name="Text Placeholder 18"/>
          <p:cNvSpPr>
            <a:spLocks noGrp="1"/>
          </p:cNvSpPr>
          <p:nvPr>
            <p:ph type="body" sz="quarter" idx="22"/>
          </p:nvPr>
        </p:nvSpPr>
        <p:spPr>
          <a:xfrm>
            <a:off x="4011" y="1114455"/>
            <a:ext cx="9144000" cy="533400"/>
          </a:xfrm>
        </p:spPr>
        <p:txBody>
          <a:bodyPr/>
          <a:lstStyle/>
          <a:p>
            <a:r>
              <a:rPr lang="en-US" dirty="0">
                <a:solidFill>
                  <a:srgbClr val="4F74A7"/>
                </a:solidFill>
                <a:latin typeface="Calibri" panose="020F0502020204030204" pitchFamily="34" charset="0"/>
              </a:rPr>
              <a:t>Enzymes: Biological Catalysts</a:t>
            </a:r>
          </a:p>
        </p:txBody>
      </p:sp>
      <p:pic>
        <p:nvPicPr>
          <p:cNvPr id="37890" name="Picture 2" descr="The rate of product formation increases as the concentration of the substrate increases, but only up to a certain point, after which it levels out."/>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99791" y="1600200"/>
            <a:ext cx="5144418" cy="4768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047956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6438900" cy="625475"/>
          </a:xfrm>
        </p:spPr>
        <p:txBody>
          <a:bodyPr/>
          <a:lstStyle/>
          <a:p>
            <a:pPr algn="l"/>
            <a:r>
              <a:rPr lang="en-US" sz="3200" dirty="0">
                <a:solidFill>
                  <a:schemeClr val="bg1"/>
                </a:solidFill>
                <a:latin typeface="Calibri" panose="020F0502020204030204" pitchFamily="34" charset="0"/>
              </a:rPr>
              <a:t>14.1</a:t>
            </a:r>
            <a:r>
              <a:rPr lang="en-US" sz="3200" spc="3100" dirty="0">
                <a:solidFill>
                  <a:srgbClr val="C00000"/>
                </a:solidFill>
                <a:latin typeface="Calibri" panose="020F0502020204030204" pitchFamily="34" charset="0"/>
              </a:rPr>
              <a:t> </a:t>
            </a:r>
            <a:r>
              <a:rPr lang="en-US" sz="3200" dirty="0">
                <a:solidFill>
                  <a:srgbClr val="CE171F"/>
                </a:solidFill>
                <a:latin typeface="Calibri" panose="020F0502020204030204" pitchFamily="34" charset="0"/>
              </a:rPr>
              <a:t>Reaction Rates (7) - Appendix</a:t>
            </a:r>
          </a:p>
        </p:txBody>
      </p:sp>
      <p:sp>
        <p:nvSpPr>
          <p:cNvPr id="19" name="Text Placeholder 18"/>
          <p:cNvSpPr>
            <a:spLocks noGrp="1"/>
          </p:cNvSpPr>
          <p:nvPr>
            <p:ph type="body" sz="quarter" idx="22"/>
          </p:nvPr>
        </p:nvSpPr>
        <p:spPr>
          <a:xfrm>
            <a:off x="0" y="1158657"/>
            <a:ext cx="8763000" cy="457200"/>
          </a:xfrm>
        </p:spPr>
        <p:txBody>
          <a:bodyPr/>
          <a:lstStyle/>
          <a:p>
            <a:r>
              <a:rPr lang="en-US" dirty="0">
                <a:solidFill>
                  <a:srgbClr val="4F74A7"/>
                </a:solidFill>
                <a:latin typeface="Calibri" panose="020F0502020204030204" pitchFamily="34" charset="0"/>
              </a:rPr>
              <a:t>Instantaneous Rate</a:t>
            </a:r>
          </a:p>
        </p:txBody>
      </p:sp>
      <p:pic>
        <p:nvPicPr>
          <p:cNvPr id="23554" name="Picture 2" descr="A graph of the number of moles of Br2 over time is shown. The instantaneous reaction rate can be represented by the slope of this curve at any given time. The instantaneous rate of a reaction can change over tim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56821" y="1701852"/>
            <a:ext cx="6593774" cy="47884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914678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5194" y="0"/>
            <a:ext cx="8714842" cy="916588"/>
          </a:xfrm>
        </p:spPr>
        <p:txBody>
          <a:bodyPr/>
          <a:lstStyle/>
          <a:p>
            <a:pPr marL="1204913" indent="-1204913" algn="l"/>
            <a:r>
              <a:rPr lang="en-US" sz="3200" dirty="0">
                <a:solidFill>
                  <a:srgbClr val="FFFFFF"/>
                </a:solidFill>
                <a:latin typeface="Calibri" panose="020F0502020204030204" pitchFamily="34" charset="0"/>
              </a:rPr>
              <a:t>14.3</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Reactant Concentration on Time (3) - Appendix</a:t>
            </a:r>
          </a:p>
        </p:txBody>
      </p:sp>
      <p:sp>
        <p:nvSpPr>
          <p:cNvPr id="19" name="Text Placeholder 18"/>
          <p:cNvSpPr>
            <a:spLocks noGrp="1"/>
          </p:cNvSpPr>
          <p:nvPr>
            <p:ph type="body" sz="quarter" idx="4294967295"/>
          </p:nvPr>
        </p:nvSpPr>
        <p:spPr>
          <a:xfrm>
            <a:off x="0" y="1094752"/>
            <a:ext cx="8839200" cy="533400"/>
          </a:xfrm>
          <a:prstGeom prst="rect">
            <a:avLst/>
          </a:prstGeom>
        </p:spPr>
        <p:txBody>
          <a:bodyPr/>
          <a:lstStyle/>
          <a:p>
            <a:pPr marL="0" indent="0">
              <a:buNone/>
            </a:pPr>
            <a:r>
              <a:rPr lang="en-US" sz="2800" dirty="0">
                <a:solidFill>
                  <a:srgbClr val="4F74A7"/>
                </a:solidFill>
                <a:latin typeface="Calibri" panose="020F0502020204030204" pitchFamily="34" charset="0"/>
              </a:rPr>
              <a:t>First-Order Reactions</a:t>
            </a:r>
          </a:p>
        </p:txBody>
      </p:sp>
      <p:pic>
        <p:nvPicPr>
          <p:cNvPr id="2" name="Picture 1" descr="First order reactions show a nonlinear decrease of reactant concentration over time. The plot of the natural log of reactant concentration over time shows a linear relationship, in which the y-intercept is the natural log of the initial concentration, and the slope is negative 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7329" y="1654645"/>
            <a:ext cx="3797808" cy="4619722"/>
          </a:xfrm>
          <a:prstGeom prst="rect">
            <a:avLst/>
          </a:prstGeom>
        </p:spPr>
      </p:pic>
      <p:pic>
        <p:nvPicPr>
          <p:cNvPr id="3" name="Picture 2" descr="First order reactions show a nonlinear decrease of reactant concentration over time. The plot of the natural log of reactant concentration over time shows a linear relationship, in which the y-intercept is the natural log of the initial concentration, and the slope is negative 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1649923"/>
            <a:ext cx="3708058" cy="4624444"/>
          </a:xfrm>
          <a:prstGeom prst="rect">
            <a:avLst/>
          </a:prstGeom>
        </p:spPr>
      </p:pic>
    </p:spTree>
    <p:extLst>
      <p:ext uri="{BB962C8B-B14F-4D97-AF65-F5344CB8AC3E}">
        <p14:creationId xmlns:p14="http://schemas.microsoft.com/office/powerpoint/2010/main" val="671359867"/>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568626" cy="853146"/>
          </a:xfrm>
        </p:spPr>
        <p:txBody>
          <a:bodyPr/>
          <a:lstStyle/>
          <a:p>
            <a:pPr marL="1204913" indent="-1204913"/>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 (7) - Appendix</a:t>
            </a:r>
          </a:p>
        </p:txBody>
      </p:sp>
      <p:sp>
        <p:nvSpPr>
          <p:cNvPr id="18" name="Text Placeholder 17"/>
          <p:cNvSpPr>
            <a:spLocks noGrp="1"/>
          </p:cNvSpPr>
          <p:nvPr>
            <p:ph type="body" sz="quarter" idx="4294967295"/>
          </p:nvPr>
        </p:nvSpPr>
        <p:spPr>
          <a:xfrm>
            <a:off x="0" y="1094928"/>
            <a:ext cx="8991600" cy="502487"/>
          </a:xfrm>
          <a:prstGeom prst="rect">
            <a:avLst/>
          </a:prstGeom>
        </p:spPr>
        <p:txBody>
          <a:bodyPr/>
          <a:lstStyle/>
          <a:p>
            <a:pPr marL="0" indent="0">
              <a:buNone/>
            </a:pPr>
            <a:r>
              <a:rPr lang="en-US" sz="2800" dirty="0">
                <a:solidFill>
                  <a:srgbClr val="4F74A7"/>
                </a:solidFill>
                <a:latin typeface="Calibri" panose="020F0502020204030204" pitchFamily="34" charset="0"/>
              </a:rPr>
              <a:t>Second-Order Reactions</a:t>
            </a:r>
          </a:p>
        </p:txBody>
      </p:sp>
      <p:pic>
        <p:nvPicPr>
          <p:cNvPr id="2" name="Picture 1" descr="Second order reactions show a nonlinear decrease of reactant concentration over time. The plot of the reciprocal of reactant concentration over time shows a linear relationship, in which the y intercept is the reciprocal of the initial concentration, and the slope is k."/>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1981200"/>
            <a:ext cx="3240690" cy="4105949"/>
          </a:xfrm>
          <a:prstGeom prst="rect">
            <a:avLst/>
          </a:prstGeom>
        </p:spPr>
      </p:pic>
      <p:pic>
        <p:nvPicPr>
          <p:cNvPr id="3" name="Picture 2" descr="Second order reactions show a nonlinear decrease of reactant concentration over time. The plot of the reciprocal of reactant concentration over time shows a linear relationship, in which the y intercept is the reciprocal of the initial concentration, and the slope is k."/>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1981200"/>
            <a:ext cx="3348176" cy="4132821"/>
          </a:xfrm>
          <a:prstGeom prst="rect">
            <a:avLst/>
          </a:prstGeom>
        </p:spPr>
      </p:pic>
    </p:spTree>
    <p:extLst>
      <p:ext uri="{BB962C8B-B14F-4D97-AF65-F5344CB8AC3E}">
        <p14:creationId xmlns:p14="http://schemas.microsoft.com/office/powerpoint/2010/main" val="115020838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555444" cy="907472"/>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(4) - Appendix</a:t>
            </a:r>
          </a:p>
        </p:txBody>
      </p:sp>
      <p:sp>
        <p:nvSpPr>
          <p:cNvPr id="32" name="Text Placeholder 31"/>
          <p:cNvSpPr>
            <a:spLocks noGrp="1"/>
          </p:cNvSpPr>
          <p:nvPr>
            <p:ph type="body" sz="quarter" idx="4294967295"/>
          </p:nvPr>
        </p:nvSpPr>
        <p:spPr>
          <a:xfrm>
            <a:off x="0" y="1090209"/>
            <a:ext cx="8991600" cy="457200"/>
          </a:xfrm>
          <a:prstGeom prst="rect">
            <a:avLst/>
          </a:prstGeom>
        </p:spPr>
        <p:txBody>
          <a:bodyPr/>
          <a:lstStyle/>
          <a:p>
            <a:pPr marL="0" indent="0">
              <a:buNone/>
            </a:pPr>
            <a:r>
              <a:rPr lang="en-US" sz="2800" dirty="0">
                <a:solidFill>
                  <a:srgbClr val="4F74A7"/>
                </a:solidFill>
                <a:latin typeface="Calibri" panose="020F0502020204030204" pitchFamily="34" charset="0"/>
              </a:rPr>
              <a:t>Collision Theory</a:t>
            </a:r>
          </a:p>
        </p:txBody>
      </p:sp>
      <p:sp>
        <p:nvSpPr>
          <p:cNvPr id="33" name="Text Placeholder 32"/>
          <p:cNvSpPr>
            <a:spLocks noGrp="1"/>
          </p:cNvSpPr>
          <p:nvPr>
            <p:ph type="body" sz="quarter" idx="4294967295"/>
          </p:nvPr>
        </p:nvSpPr>
        <p:spPr>
          <a:xfrm>
            <a:off x="-6927" y="1600200"/>
            <a:ext cx="9144000" cy="533400"/>
          </a:xfrm>
          <a:prstGeom prst="rect">
            <a:avLst/>
          </a:prstGeom>
        </p:spPr>
        <p:txBody>
          <a:bodyPr/>
          <a:lstStyle/>
          <a:p>
            <a:pPr marL="0" indent="0">
              <a:buNone/>
            </a:pPr>
            <a:r>
              <a:rPr lang="en-US" sz="2800" dirty="0"/>
              <a:t>Molecules must also be oriented in a way that favors reaction. </a:t>
            </a:r>
            <a:endParaRPr lang="en-US" sz="2800" dirty="0">
              <a:solidFill>
                <a:prstClr val="black"/>
              </a:solidFill>
            </a:endParaRPr>
          </a:p>
        </p:txBody>
      </p:sp>
      <mc:AlternateContent xmlns:mc="http://schemas.openxmlformats.org/markup-compatibility/2006" xmlns:a14="http://schemas.microsoft.com/office/drawing/2010/main">
        <mc:Choice Requires="a14">
          <p:sp>
            <p:nvSpPr>
              <p:cNvPr id="34" name="Text Placeholder 33"/>
              <p:cNvSpPr>
                <a:spLocks noGrp="1"/>
              </p:cNvSpPr>
              <p:nvPr>
                <p:ph type="body" sz="quarter" idx="4294967295"/>
              </p:nvPr>
            </p:nvSpPr>
            <p:spPr>
              <a:xfrm>
                <a:off x="2362200" y="2057400"/>
                <a:ext cx="3693072" cy="609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rPr>
                        <m:t>Cl</m:t>
                      </m:r>
                      <m:r>
                        <a:rPr lang="en-US" sz="2800" b="0" i="0" smtClean="0">
                          <a:latin typeface="Cambria Math" panose="02040503050406030204" pitchFamily="18" charset="0"/>
                        </a:rPr>
                        <m:t>+</m:t>
                      </m:r>
                      <m:r>
                        <m:rPr>
                          <m:sty m:val="p"/>
                        </m:rPr>
                        <a:rPr lang="en-US" sz="2800" b="0" i="0" smtClean="0">
                          <a:latin typeface="Cambria Math" panose="02040503050406030204" pitchFamily="18" charset="0"/>
                        </a:rPr>
                        <m:t>NOCl</m:t>
                      </m:r>
                      <m:r>
                        <a:rPr lang="en-US" sz="2800" b="0" i="0" smtClean="0">
                          <a:latin typeface="Cambria Math" panose="02040503050406030204" pitchFamily="18" charset="0"/>
                          <a:ea typeface="Cambria Math" panose="02040503050406030204" pitchFamily="18" charset="0"/>
                        </a:rPr>
                        <m:t>→</m:t>
                      </m:r>
                      <m:sSub>
                        <m:sSubPr>
                          <m:ctrlPr>
                            <a:rPr lang="en-US" sz="2800" b="0" i="1" smtClean="0">
                              <a:latin typeface="Cambria Math" panose="02040503050406030204" pitchFamily="18" charset="0"/>
                              <a:ea typeface="Cambria Math" panose="02040503050406030204" pitchFamily="18" charset="0"/>
                            </a:rPr>
                          </m:ctrlPr>
                        </m:sSubPr>
                        <m:e>
                          <m:r>
                            <m:rPr>
                              <m:sty m:val="p"/>
                            </m:rPr>
                            <a:rPr lang="en-US" sz="2800" b="0" i="0" smtClean="0">
                              <a:latin typeface="Cambria Math" panose="02040503050406030204" pitchFamily="18" charset="0"/>
                              <a:ea typeface="Cambria Math" panose="02040503050406030204" pitchFamily="18" charset="0"/>
                            </a:rPr>
                            <m:t>Cl</m:t>
                          </m:r>
                        </m:e>
                        <m:sub>
                          <m:r>
                            <a:rPr lang="en-US" sz="2800" b="0" i="0" smtClean="0">
                              <a:latin typeface="Cambria Math" panose="02040503050406030204" pitchFamily="18" charset="0"/>
                              <a:ea typeface="Cambria Math" panose="02040503050406030204" pitchFamily="18" charset="0"/>
                            </a:rPr>
                            <m:t>2</m:t>
                          </m:r>
                        </m:sub>
                      </m:sSub>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NO</m:t>
                      </m:r>
                    </m:oMath>
                  </m:oMathPara>
                </a14:m>
                <a:endParaRPr lang="en-US" sz="2800" dirty="0"/>
              </a:p>
            </p:txBody>
          </p:sp>
        </mc:Choice>
        <mc:Fallback xmlns="">
          <p:sp>
            <p:nvSpPr>
              <p:cNvPr id="34" name="Text Placeholder 33"/>
              <p:cNvSpPr>
                <a:spLocks noGrp="1" noRot="1" noChangeAspect="1" noMove="1" noResize="1" noEditPoints="1" noAdjustHandles="1" noChangeArrowheads="1" noChangeShapeType="1" noTextEdit="1"/>
              </p:cNvSpPr>
              <p:nvPr>
                <p:ph type="body" sz="quarter" idx="4294967295"/>
              </p:nvPr>
            </p:nvSpPr>
            <p:spPr>
              <a:xfrm>
                <a:off x="2362200" y="2057400"/>
                <a:ext cx="3693072" cy="609600"/>
              </a:xfrm>
              <a:prstGeom prst="rect">
                <a:avLst/>
              </a:prstGeom>
              <a:blipFill>
                <a:blip r:embed="rId2"/>
                <a:stretch>
                  <a:fillRect/>
                </a:stretch>
              </a:blipFill>
            </p:spPr>
            <p:txBody>
              <a:bodyPr/>
              <a:lstStyle/>
              <a:p>
                <a:r>
                  <a:rPr lang="en-US">
                    <a:noFill/>
                  </a:rPr>
                  <a:t> </a:t>
                </a:r>
              </a:p>
            </p:txBody>
          </p:sp>
        </mc:Fallback>
      </mc:AlternateContent>
      <p:pic>
        <p:nvPicPr>
          <p:cNvPr id="2051" name="Picture 3" descr="For an effective collision to take place, the free Cl atom must collide directly with the Cl atom in NOCl. Otherwise, the reactants bounce off of one another and the collision is ineffective—no reaction takes plac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5783" y="2667000"/>
            <a:ext cx="7712433" cy="3537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806017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7848600" cy="559594"/>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14.8</a:t>
            </a:r>
            <a:r>
              <a:rPr lang="en-US" sz="2800" b="1" spc="4000" dirty="0">
                <a:solidFill>
                  <a:schemeClr val="bg1"/>
                </a:solidFill>
                <a:latin typeface="+mn-lt"/>
              </a:rPr>
              <a:t> </a:t>
            </a:r>
            <a:r>
              <a:rPr lang="en-US" sz="2800" b="1" dirty="0">
                <a:solidFill>
                  <a:schemeClr val="bg1"/>
                </a:solidFill>
                <a:latin typeface="+mn-lt"/>
              </a:rPr>
              <a:t>Solution - Appendix</a:t>
            </a:r>
            <a:endParaRPr lang="en-US" sz="2800" dirty="0">
              <a:solidFill>
                <a:schemeClr val="bg1"/>
              </a:solidFill>
              <a:latin typeface="+mn-lt"/>
            </a:endParaRPr>
          </a:p>
        </p:txBody>
      </p:sp>
      <p:sp>
        <p:nvSpPr>
          <p:cNvPr id="24" name="Text Placeholder 23"/>
          <p:cNvSpPr>
            <a:spLocks noGrp="1"/>
          </p:cNvSpPr>
          <p:nvPr>
            <p:ph sz="quarter" idx="10"/>
          </p:nvPr>
        </p:nvSpPr>
        <p:spPr>
          <a:xfrm>
            <a:off x="0" y="962025"/>
            <a:ext cx="1600200" cy="477044"/>
          </a:xfrm>
          <a:prstGeom prst="rect">
            <a:avLst/>
          </a:prstGeom>
        </p:spPr>
        <p:txBody>
          <a:bodyPr/>
          <a:lstStyle/>
          <a:p>
            <a:pPr marL="0" indent="0">
              <a:buNone/>
            </a:pPr>
            <a:r>
              <a:rPr lang="en-US" sz="2800" b="1" dirty="0">
                <a:solidFill>
                  <a:srgbClr val="43638E"/>
                </a:solidFill>
              </a:rPr>
              <a:t>Solution</a:t>
            </a:r>
          </a:p>
        </p:txBody>
      </p:sp>
      <p:pic>
        <p:nvPicPr>
          <p:cNvPr id="5" name="Picture 4" descr="A plot of the data is shown with the natural log of k on the y-axis and 1/T (units of 1/K) on the x-axis. The plot shows a linear downward trend. Two points on the plot are labeled: (3.25x10^-3, -1.69) and (3.36x10^-3,-2.29)."/>
          <p:cNvPicPr>
            <a:picLocks noChangeAspect="1"/>
          </p:cNvPicPr>
          <p:nvPr/>
        </p:nvPicPr>
        <p:blipFill>
          <a:blip r:embed="rId2"/>
          <a:stretch>
            <a:fillRect/>
          </a:stretch>
        </p:blipFill>
        <p:spPr>
          <a:xfrm>
            <a:off x="514350" y="1476375"/>
            <a:ext cx="8115300" cy="4619625"/>
          </a:xfrm>
          <a:prstGeom prst="rect">
            <a:avLst/>
          </a:prstGeom>
        </p:spPr>
      </p:pic>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a:xfrm>
                <a:off x="2362200" y="4533106"/>
                <a:ext cx="4242273" cy="724694"/>
              </a:xfrm>
              <a:solidFill>
                <a:srgbClr val="F2E8DA"/>
              </a:solidFill>
            </p:spPr>
            <p:txBody>
              <a:bodyPr/>
              <a:lstStyle/>
              <a:p>
                <a:r>
                  <a:rPr lang="en-US" sz="2600" dirty="0"/>
                  <a:t>Slope=</a:t>
                </a:r>
                <a14:m>
                  <m:oMath xmlns:m="http://schemas.openxmlformats.org/officeDocument/2006/math">
                    <m:f>
                      <m:fPr>
                        <m:ctrlPr>
                          <a:rPr lang="en-US" sz="2600" i="1" smtClean="0">
                            <a:latin typeface="Cambria Math" panose="02040503050406030204" pitchFamily="18" charset="0"/>
                          </a:rPr>
                        </m:ctrlPr>
                      </m:fPr>
                      <m:num>
                        <m:r>
                          <a:rPr lang="en-US" sz="2600" b="0" i="1" smtClean="0">
                            <a:latin typeface="Cambria Math" panose="02040503050406030204" pitchFamily="18" charset="0"/>
                          </a:rPr>
                          <m:t>−1.69−(−2.29)</m:t>
                        </m:r>
                      </m:num>
                      <m:den>
                        <m:r>
                          <a:rPr lang="en-US" sz="2600" b="0" i="0" smtClean="0">
                            <a:latin typeface="Cambria Math" panose="02040503050406030204" pitchFamily="18" charset="0"/>
                          </a:rPr>
                          <m:t>3.25×</m:t>
                        </m:r>
                        <m:sSup>
                          <m:sSupPr>
                            <m:ctrlPr>
                              <a:rPr lang="en-US" sz="2600" i="1">
                                <a:latin typeface="Cambria Math" panose="02040503050406030204" pitchFamily="18" charset="0"/>
                              </a:rPr>
                            </m:ctrlPr>
                          </m:sSupPr>
                          <m:e>
                            <m:r>
                              <a:rPr lang="en-US" sz="2600" b="0" i="0" smtClean="0">
                                <a:latin typeface="Cambria Math" panose="02040503050406030204" pitchFamily="18" charset="0"/>
                              </a:rPr>
                              <m:t>10</m:t>
                            </m:r>
                          </m:e>
                          <m:sup>
                            <m:r>
                              <a:rPr lang="en-US" sz="2600" b="0" i="0" smtClean="0">
                                <a:latin typeface="Cambria Math" panose="02040503050406030204" pitchFamily="18" charset="0"/>
                              </a:rPr>
                              <m:t>−3</m:t>
                            </m:r>
                          </m:sup>
                        </m:sSup>
                        <m:sSup>
                          <m:sSupPr>
                            <m:ctrlPr>
                              <a:rPr lang="en-US" sz="2600" i="1">
                                <a:latin typeface="Cambria Math" panose="02040503050406030204" pitchFamily="18" charset="0"/>
                              </a:rPr>
                            </m:ctrlPr>
                          </m:sSupPr>
                          <m:e>
                            <m:r>
                              <m:rPr>
                                <m:sty m:val="p"/>
                              </m:rPr>
                              <a:rPr lang="en-US" sz="2600" b="0" i="0" smtClean="0">
                                <a:latin typeface="Cambria Math" panose="02040503050406030204" pitchFamily="18" charset="0"/>
                              </a:rPr>
                              <m:t>K</m:t>
                            </m:r>
                          </m:e>
                          <m:sup>
                            <m:r>
                              <a:rPr lang="en-US" sz="2600" b="0" i="0" smtClean="0">
                                <a:latin typeface="Cambria Math" panose="02040503050406030204" pitchFamily="18" charset="0"/>
                              </a:rPr>
                              <m:t>−1</m:t>
                            </m:r>
                          </m:sup>
                        </m:sSup>
                        <m:r>
                          <a:rPr lang="en-US" sz="2600" b="0" i="0" smtClean="0">
                            <a:latin typeface="Cambria Math" panose="02040503050406030204" pitchFamily="18" charset="0"/>
                          </a:rPr>
                          <m:t>−3.36</m:t>
                        </m:r>
                        <m:r>
                          <a:rPr lang="en-US" sz="2600" b="0" i="0" smtClean="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rPr>
                            </m:ctrlPr>
                          </m:sSupPr>
                          <m:e>
                            <m:r>
                              <m:rPr>
                                <m:sty m:val="p"/>
                              </m:rPr>
                              <a:rPr lang="en-US" sz="2600" b="0" i="0" smtClean="0">
                                <a:latin typeface="Cambria Math" panose="02040503050406030204" pitchFamily="18" charset="0"/>
                              </a:rPr>
                              <m:t>K</m:t>
                            </m:r>
                          </m:e>
                          <m:sup>
                            <m:r>
                              <a:rPr lang="en-US" sz="2600" b="0" i="0" smtClean="0">
                                <a:latin typeface="Cambria Math" panose="02040503050406030204" pitchFamily="18" charset="0"/>
                              </a:rPr>
                              <m:t>−1</m:t>
                            </m:r>
                          </m:sup>
                        </m:sSup>
                      </m:den>
                    </m:f>
                  </m:oMath>
                </a14:m>
                <a:endParaRPr lang="en-US" sz="26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xfrm>
                <a:off x="2362200" y="4533106"/>
                <a:ext cx="4242273" cy="724694"/>
              </a:xfrm>
              <a:blipFill>
                <a:blip r:embed="rId3"/>
                <a:stretch>
                  <a:fillRect l="-2590" b="-33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12"/>
              </p:nvPr>
            </p:nvSpPr>
            <p:spPr>
              <a:xfrm>
                <a:off x="6705600" y="5367734"/>
                <a:ext cx="1924050" cy="460772"/>
              </a:xfrm>
              <a:solidFill>
                <a:srgbClr val="F2E8DA"/>
              </a:solidFill>
            </p:spPr>
            <p:txBody>
              <a:bodyPr/>
              <a:lstStyle/>
              <a:p>
                <a:pPr/>
                <a14:m>
                  <m:oMathPara xmlns:m="http://schemas.openxmlformats.org/officeDocument/2006/math">
                    <m:oMathParaPr>
                      <m:jc m:val="centerGroup"/>
                    </m:oMathParaPr>
                    <m:oMath xmlns:m="http://schemas.openxmlformats.org/officeDocument/2006/math">
                      <m:r>
                        <a:rPr lang="en-US" sz="2000" i="0" smtClean="0">
                          <a:latin typeface="Cambria Math" panose="02040503050406030204" pitchFamily="18" charset="0"/>
                          <a:ea typeface="Cambria Math" panose="02040503050406030204" pitchFamily="18" charset="0"/>
                        </a:rPr>
                        <m:t>=−</m:t>
                      </m:r>
                      <m:r>
                        <a:rPr lang="en-US" sz="2000" b="0" i="0" smtClean="0">
                          <a:latin typeface="Cambria Math" panose="02040503050406030204" pitchFamily="18" charset="0"/>
                          <a:ea typeface="Cambria Math" panose="02040503050406030204" pitchFamily="18" charset="0"/>
                        </a:rPr>
                        <m:t>5.5×</m:t>
                      </m:r>
                      <m:sSup>
                        <m:sSupPr>
                          <m:ctrlPr>
                            <a:rPr lang="en-US" sz="2000" b="0" i="1" smtClean="0">
                              <a:latin typeface="Cambria Math" panose="02040503050406030204" pitchFamily="18" charset="0"/>
                              <a:ea typeface="Cambria Math" panose="02040503050406030204" pitchFamily="18" charset="0"/>
                            </a:rPr>
                          </m:ctrlPr>
                        </m:sSupPr>
                        <m:e>
                          <m:r>
                            <a:rPr lang="en-US" sz="2000" b="0" i="0" smtClean="0">
                              <a:latin typeface="Cambria Math" panose="02040503050406030204" pitchFamily="18" charset="0"/>
                              <a:ea typeface="Cambria Math" panose="02040503050406030204" pitchFamily="18" charset="0"/>
                            </a:rPr>
                            <m:t>10</m:t>
                          </m:r>
                        </m:e>
                        <m:sup>
                          <m:r>
                            <a:rPr lang="en-US" sz="2000" b="0" i="0" smtClean="0">
                              <a:latin typeface="Cambria Math" panose="02040503050406030204" pitchFamily="18" charset="0"/>
                              <a:ea typeface="Cambria Math" panose="02040503050406030204" pitchFamily="18" charset="0"/>
                            </a:rPr>
                            <m:t>3</m:t>
                          </m:r>
                        </m:sup>
                      </m:sSup>
                      <m:r>
                        <m:rPr>
                          <m:sty m:val="p"/>
                        </m:rPr>
                        <a:rPr lang="en-US" sz="2000" b="0" i="0" smtClean="0">
                          <a:latin typeface="Cambria Math" panose="02040503050406030204" pitchFamily="18" charset="0"/>
                          <a:ea typeface="Cambria Math" panose="02040503050406030204" pitchFamily="18" charset="0"/>
                        </a:rPr>
                        <m:t>K</m:t>
                      </m:r>
                    </m:oMath>
                  </m:oMathPara>
                </a14:m>
                <a:endParaRPr lang="en-US" sz="20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12"/>
              </p:nvPr>
            </p:nvSpPr>
            <p:spPr>
              <a:xfrm>
                <a:off x="6705600" y="5367734"/>
                <a:ext cx="1924050" cy="460772"/>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006340178"/>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572"/>
            <a:ext cx="7924800" cy="52300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(13) - Appendix</a:t>
            </a:r>
          </a:p>
        </p:txBody>
      </p:sp>
      <p:sp>
        <p:nvSpPr>
          <p:cNvPr id="20" name="Text Placeholder 19"/>
          <p:cNvSpPr>
            <a:spLocks noGrp="1"/>
          </p:cNvSpPr>
          <p:nvPr>
            <p:ph type="body" sz="quarter" idx="4294967295"/>
          </p:nvPr>
        </p:nvSpPr>
        <p:spPr>
          <a:xfrm>
            <a:off x="0" y="1092672"/>
            <a:ext cx="5021179" cy="582478"/>
          </a:xfrm>
          <a:prstGeom prst="rect">
            <a:avLst/>
          </a:prstGeom>
        </p:spPr>
        <p:txBody>
          <a:bodyPr/>
          <a:lstStyle/>
          <a:p>
            <a:pPr marL="0" indent="0">
              <a:buNone/>
            </a:pPr>
            <a:r>
              <a:rPr lang="en-US" sz="2800" dirty="0">
                <a:solidFill>
                  <a:srgbClr val="4F74A7"/>
                </a:solidFill>
                <a:latin typeface="Calibri" panose="020F0502020204030204" pitchFamily="34" charset="0"/>
              </a:rPr>
              <a:t>Rate-Determining Step</a:t>
            </a:r>
          </a:p>
        </p:txBody>
      </p:sp>
      <p:sp>
        <p:nvSpPr>
          <p:cNvPr id="21" name="Text Placeholder 20"/>
          <p:cNvSpPr>
            <a:spLocks noGrp="1"/>
          </p:cNvSpPr>
          <p:nvPr>
            <p:ph type="body" sz="quarter" idx="4294967295"/>
          </p:nvPr>
        </p:nvSpPr>
        <p:spPr>
          <a:xfrm>
            <a:off x="0" y="1626525"/>
            <a:ext cx="9144000" cy="1066800"/>
          </a:xfrm>
          <a:prstGeom prst="rect">
            <a:avLst/>
          </a:prstGeom>
        </p:spPr>
        <p:txBody>
          <a:bodyPr/>
          <a:lstStyle/>
          <a:p>
            <a:pPr marL="0" indent="0">
              <a:spcBef>
                <a:spcPts val="0"/>
              </a:spcBef>
              <a:buNone/>
            </a:pPr>
            <a:r>
              <a:rPr lang="en-US" sz="2800" dirty="0"/>
              <a:t>Potential-energy profile for a two-step reaction in which the first step is rate determining.</a:t>
            </a:r>
          </a:p>
        </p:txBody>
      </p:sp>
      <p:pic>
        <p:nvPicPr>
          <p:cNvPr id="15362" name="Picture 2" descr="A potential energy profile is shown for a two-step reaction in which the first step is rate-determining. The Ea for the first step is higher than the Ea for the second step. The intermediate has a higher potential energy than the both the reactant and the product, but it has a lower energy than the peaks of step 1 and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71128" y="2601191"/>
            <a:ext cx="4001745" cy="3723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2724657"/>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6397"/>
            <a:ext cx="8077200" cy="436586"/>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(16) - Appendix</a:t>
            </a:r>
          </a:p>
        </p:txBody>
      </p:sp>
      <p:sp>
        <p:nvSpPr>
          <p:cNvPr id="21" name="Text Placeholder 20"/>
          <p:cNvSpPr>
            <a:spLocks noGrp="1"/>
          </p:cNvSpPr>
          <p:nvPr>
            <p:ph type="body" sz="quarter" idx="4294967295"/>
          </p:nvPr>
        </p:nvSpPr>
        <p:spPr>
          <a:xfrm>
            <a:off x="-2" y="1066800"/>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Experimental Support for Reaction Mechanisms</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0" y="1676400"/>
                <a:ext cx="9144000" cy="1524000"/>
              </a:xfrm>
              <a:prstGeom prst="rect">
                <a:avLst/>
              </a:prstGeom>
            </p:spPr>
            <p:txBody>
              <a:bodyPr/>
              <a:lstStyle/>
              <a:p>
                <a:pPr marL="0" indent="0">
                  <a:spcBef>
                    <a:spcPts val="0"/>
                  </a:spcBef>
                  <a:buNone/>
                </a:pPr>
                <a:r>
                  <a:rPr lang="en-US" sz="2800" dirty="0"/>
                  <a:t>In one case, chemists wanted to know which </a:t>
                </a:r>
                <a14:m>
                  <m:oMath xmlns:m="http://schemas.openxmlformats.org/officeDocument/2006/math">
                    <m:r>
                      <m:rPr>
                        <m:sty m:val="p"/>
                      </m:rPr>
                      <a:rPr lang="en-US" sz="2800" i="0" dirty="0" smtClean="0">
                        <a:latin typeface="Cambria Math" panose="02040503050406030204" pitchFamily="18" charset="0"/>
                      </a:rPr>
                      <m:t>C</m:t>
                    </m:r>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O</m:t>
                    </m:r>
                  </m:oMath>
                </a14:m>
                <a:r>
                  <a:rPr lang="en-US" sz="2800" dirty="0"/>
                  <a:t> bond was broken in the reaction between methyl acetate and water to better understand the reaction.</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0" y="1676400"/>
                <a:ext cx="9144000" cy="1524000"/>
              </a:xfrm>
              <a:prstGeom prst="rect">
                <a:avLst/>
              </a:prstGeom>
              <a:blipFill>
                <a:blip r:embed="rId2"/>
                <a:stretch>
                  <a:fillRect l="-1333" t="-3600" r="-733" b="-1600"/>
                </a:stretch>
              </a:blipFill>
            </p:spPr>
            <p:txBody>
              <a:bodyPr/>
              <a:lstStyle/>
              <a:p>
                <a:r>
                  <a:rPr lang="en-US">
                    <a:noFill/>
                  </a:rPr>
                  <a:t> </a:t>
                </a:r>
              </a:p>
            </p:txBody>
          </p:sp>
        </mc:Fallback>
      </mc:AlternateContent>
      <p:pic>
        <p:nvPicPr>
          <p:cNvPr id="16386" name="Picture 2" descr="A reaction is shown. The reactants are methyl acetate ( CH3-CO-O-CH3 ) and water. The products are CH3-COOH and CH3-OH.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6" y="3147762"/>
            <a:ext cx="842962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Placeholder 23"/>
          <p:cNvSpPr>
            <a:spLocks noGrp="1"/>
          </p:cNvSpPr>
          <p:nvPr>
            <p:ph type="body" sz="quarter" idx="4294967295"/>
          </p:nvPr>
        </p:nvSpPr>
        <p:spPr>
          <a:xfrm>
            <a:off x="0" y="4495800"/>
            <a:ext cx="9144000" cy="838200"/>
          </a:xfrm>
          <a:prstGeom prst="rect">
            <a:avLst/>
          </a:prstGeom>
        </p:spPr>
        <p:txBody>
          <a:bodyPr/>
          <a:lstStyle/>
          <a:p>
            <a:pPr marL="0" indent="0">
              <a:spcBef>
                <a:spcPts val="0"/>
              </a:spcBef>
              <a:buNone/>
            </a:pPr>
            <a:r>
              <a:rPr lang="en-US" sz="2800" dirty="0"/>
              <a:t>The two possibilities of bond breaking are</a:t>
            </a:r>
          </a:p>
        </p:txBody>
      </p:sp>
      <p:pic>
        <p:nvPicPr>
          <p:cNvPr id="16387" name="Picture 3" descr="The first possibility of bond breaking in methyl acetate is between the second C and the O, breaking the molecule apart to create: CH3-CO and O-CH3. The second possibility of bond breaking is breaking the bond between the O and the third C of methyl acetate. This would break the molecule apart to create: CH3-CO-O and CH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49" y="5233737"/>
            <a:ext cx="59055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5124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886700" cy="471996"/>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(11)</a:t>
            </a:r>
          </a:p>
        </p:txBody>
      </p:sp>
      <p:sp>
        <p:nvSpPr>
          <p:cNvPr id="19" name="Text Placeholder 18"/>
          <p:cNvSpPr>
            <a:spLocks noGrp="1"/>
          </p:cNvSpPr>
          <p:nvPr>
            <p:ph type="body" sz="quarter" idx="22"/>
          </p:nvPr>
        </p:nvSpPr>
        <p:spPr>
          <a:xfrm>
            <a:off x="0" y="1143000"/>
            <a:ext cx="8763000" cy="457200"/>
          </a:xfrm>
        </p:spPr>
        <p:txBody>
          <a:bodyPr/>
          <a:lstStyle/>
          <a:p>
            <a:r>
              <a:rPr lang="en-US" dirty="0">
                <a:solidFill>
                  <a:srgbClr val="4F74A7"/>
                </a:solidFill>
                <a:latin typeface="Calibri" panose="020F0502020204030204" pitchFamily="34" charset="0"/>
              </a:rPr>
              <a:t>Instantaneous Rate</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1971675" y="1726786"/>
                <a:ext cx="5191125" cy="559214"/>
              </a:xfrm>
            </p:spPr>
            <p:txBody>
              <a:bodyPr/>
              <a:lstStyle/>
              <a:p>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a:rPr lang="en-US" b="0" i="0" smtClean="0">
                              <a:latin typeface="Cambria Math" panose="02040503050406030204" pitchFamily="18" charset="0"/>
                            </a:rPr>
                            <m:t>2</m:t>
                          </m:r>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𝑎𝑞</m:t>
                      </m:r>
                      <m:r>
                        <a:rPr lang="en-US" b="0" i="1" smtClean="0">
                          <a:latin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𝑙</m:t>
                      </m:r>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1"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1971675" y="1726786"/>
                <a:ext cx="5191125" cy="559214"/>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2895600" y="2547497"/>
                <a:ext cx="2667000" cy="652903"/>
              </a:xfrm>
            </p:spPr>
            <p: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𝑃𝑉</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𝑛𝑅𝑇</m:t>
                      </m:r>
                    </m:oMath>
                  </m:oMathPara>
                </a14:m>
                <a:endParaRPr lang="en-US"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2895600" y="2547497"/>
                <a:ext cx="2667000" cy="652903"/>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25"/>
              </p:nvPr>
            </p:nvSpPr>
            <p:spPr>
              <a:xfrm>
                <a:off x="2514600" y="3316723"/>
                <a:ext cx="3962400" cy="874277"/>
              </a:xfrm>
            </p:spPr>
            <p:txBody>
              <a:bodyPr/>
              <a:lstStyle/>
              <a:p>
                <a:pPr/>
                <a14:m>
                  <m:oMathPara xmlns:m="http://schemas.openxmlformats.org/officeDocument/2006/math">
                    <m:oMathParaPr>
                      <m:jc m:val="left"/>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𝑃</m:t>
                          </m:r>
                        </m:e>
                        <m:sub>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2</m:t>
                              </m:r>
                            </m:sub>
                          </m:sSub>
                        </m:sub>
                      </m:sSub>
                      <m:r>
                        <a:rPr lang="en-US" i="1" smtClean="0">
                          <a:latin typeface="Cambria Math" panose="02040503050406030204" pitchFamily="18" charset="0"/>
                          <a:ea typeface="Cambria Math" panose="02040503050406030204" pitchFamily="18" charset="0"/>
                        </a:rPr>
                        <m:t>=</m:t>
                      </m:r>
                      <m:f>
                        <m:fPr>
                          <m:ctrlPr>
                            <a:rPr lang="en-US"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𝑛</m:t>
                          </m:r>
                        </m:num>
                        <m:den>
                          <m:r>
                            <a:rPr lang="en-US" b="0" i="1" smtClean="0">
                              <a:latin typeface="Cambria Math" panose="02040503050406030204" pitchFamily="18" charset="0"/>
                              <a:ea typeface="Cambria Math" panose="02040503050406030204" pitchFamily="18" charset="0"/>
                            </a:rPr>
                            <m:t>𝑉</m:t>
                          </m:r>
                        </m:den>
                      </m:f>
                      <m:r>
                        <a:rPr lang="en-US" b="0" i="1" smtClean="0">
                          <a:latin typeface="Cambria Math" panose="02040503050406030204" pitchFamily="18" charset="0"/>
                          <a:ea typeface="Cambria Math" panose="02040503050406030204" pitchFamily="18" charset="0"/>
                        </a:rPr>
                        <m:t>𝑅𝑇</m:t>
                      </m:r>
                      <m:r>
                        <a:rPr lang="en-US" b="0" i="1"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e>
                      </m:d>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𝑅𝑇</m:t>
                      </m:r>
                    </m:oMath>
                  </m:oMathPara>
                </a14:m>
                <a:endParaRPr lang="en-US"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5"/>
              </p:nvPr>
            </p:nvSpPr>
            <p:spPr>
              <a:xfrm>
                <a:off x="2514600" y="3316723"/>
                <a:ext cx="3962400" cy="874277"/>
              </a:xfr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26"/>
              </p:nvPr>
            </p:nvSpPr>
            <p:spPr>
              <a:xfrm>
                <a:off x="3124200" y="4304821"/>
                <a:ext cx="2590800" cy="876779"/>
              </a:xfrm>
            </p:spPr>
            <p:txBody>
              <a:bodyPr/>
              <a:lstStyle/>
              <a:p>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num>
                        <m:den>
                          <m:r>
                            <a:rPr lang="en-US" b="0" i="1" smtClean="0">
                              <a:latin typeface="Cambria Math" panose="02040503050406030204" pitchFamily="18" charset="0"/>
                              <a:ea typeface="Cambria Math" panose="02040503050406030204" pitchFamily="18" charset="0"/>
                            </a:rPr>
                            <m:t>𝑅𝑇</m:t>
                          </m:r>
                        </m:den>
                      </m:f>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𝑃</m:t>
                          </m:r>
                        </m:e>
                        <m:sub>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sub>
                      </m:sSub>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6"/>
              </p:nvPr>
            </p:nvSpPr>
            <p:spPr>
              <a:xfrm>
                <a:off x="3124200" y="4304821"/>
                <a:ext cx="2590800" cy="876779"/>
              </a:xfr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7"/>
              </p:nvPr>
            </p:nvSpPr>
            <p:spPr>
              <a:xfrm>
                <a:off x="2278973" y="5408949"/>
                <a:ext cx="4045627" cy="914400"/>
              </a:xfrm>
            </p:spPr>
            <p:txBody>
              <a:bodyPr/>
              <a:lstStyle/>
              <a:p>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rate</m:t>
                      </m:r>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ea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num>
                        <m:den>
                          <m:r>
                            <a:rPr lang="en-US" b="0" i="1" smtClean="0">
                              <a:latin typeface="Cambria Math" panose="02040503050406030204" pitchFamily="18" charset="0"/>
                              <a:ea typeface="Cambria Math" panose="02040503050406030204" pitchFamily="18" charset="0"/>
                            </a:rPr>
                            <m:t>𝑅𝑇</m:t>
                          </m:r>
                        </m:den>
                      </m:f>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𝑃</m:t>
                              </m:r>
                            </m:e>
                            <m:sub>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1" smtClean="0">
                                      <a:latin typeface="Cambria Math" panose="02040503050406030204" pitchFamily="18" charset="0"/>
                                      <a:ea typeface="Cambria Math" panose="02040503050406030204" pitchFamily="18" charset="0"/>
                                    </a:rPr>
                                    <m:t>2</m:t>
                                  </m:r>
                                </m:sub>
                              </m:sSub>
                            </m:sub>
                          </m:sSub>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7"/>
              </p:nvPr>
            </p:nvSpPr>
            <p:spPr>
              <a:xfrm>
                <a:off x="2278973" y="5408949"/>
                <a:ext cx="4045627" cy="914400"/>
              </a:xfr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52048776"/>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3340" y="0"/>
            <a:ext cx="6243660"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(2) - Appendix</a:t>
            </a:r>
          </a:p>
        </p:txBody>
      </p:sp>
      <p:sp>
        <p:nvSpPr>
          <p:cNvPr id="19" name="Text Placeholder 18"/>
          <p:cNvSpPr>
            <a:spLocks noGrp="1"/>
          </p:cNvSpPr>
          <p:nvPr>
            <p:ph type="body" sz="quarter" idx="4294967295"/>
          </p:nvPr>
        </p:nvSpPr>
        <p:spPr>
          <a:xfrm>
            <a:off x="-8021" y="1066800"/>
            <a:ext cx="3437021" cy="533400"/>
          </a:xfrm>
          <a:prstGeom prst="rect">
            <a:avLst/>
          </a:prstGeom>
        </p:spPr>
        <p:txBody>
          <a:bodyPr/>
          <a:lstStyle/>
          <a:p>
            <a:pPr marL="0" indent="0">
              <a:buNone/>
            </a:pPr>
            <a:r>
              <a:rPr lang="en-US" dirty="0">
                <a:solidFill>
                  <a:srgbClr val="4F74A7"/>
                </a:solidFill>
                <a:latin typeface="Calibri" panose="020F0502020204030204" pitchFamily="34" charset="0"/>
              </a:rPr>
              <a:t>Catalysis</a:t>
            </a:r>
          </a:p>
        </p:txBody>
      </p:sp>
      <p:pic>
        <p:nvPicPr>
          <p:cNvPr id="2" name="Picture 1" descr="We can compare the activation energy barriers of an uncatalyzed reaction and the same reaction with a catalyst. A catalyst lowers the energy barrier but does not affect the energies of the reactants or products. Although the reactants and products are the same in both cases, the reaction mechanisms and rate laws are different in the catalyzed and the uncatalyzed reacti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1828800"/>
            <a:ext cx="3952134" cy="4125142"/>
          </a:xfrm>
          <a:prstGeom prst="rect">
            <a:avLst/>
          </a:prstGeom>
        </p:spPr>
      </p:pic>
      <p:pic>
        <p:nvPicPr>
          <p:cNvPr id="3" name="Picture 2" descr="We can compare the activation energy barriers of an uncatalyzed reaction and the same reaction with a catalyst. A catalyst lowers the energy barrier but does not affect the energies of the reactants or products. Although the reactants and products are the same in both cases, the reaction mechanisms and rate laws are different in the catalyzed and the uncatalyzed reaction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828800"/>
            <a:ext cx="3952134" cy="4125142"/>
          </a:xfrm>
          <a:prstGeom prst="rect">
            <a:avLst/>
          </a:prstGeom>
        </p:spPr>
      </p:pic>
    </p:spTree>
    <p:extLst>
      <p:ext uri="{BB962C8B-B14F-4D97-AF65-F5344CB8AC3E}">
        <p14:creationId xmlns:p14="http://schemas.microsoft.com/office/powerpoint/2010/main" val="1271423726"/>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3340" y="0"/>
            <a:ext cx="5938860"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(3) - Appendix</a:t>
            </a:r>
          </a:p>
        </p:txBody>
      </p:sp>
      <p:sp>
        <p:nvSpPr>
          <p:cNvPr id="20" name="Text Placeholder 19"/>
          <p:cNvSpPr>
            <a:spLocks noGrp="1"/>
          </p:cNvSpPr>
          <p:nvPr>
            <p:ph type="body" sz="quarter" idx="22"/>
          </p:nvPr>
        </p:nvSpPr>
        <p:spPr>
          <a:xfrm>
            <a:off x="0" y="1066800"/>
            <a:ext cx="9144000" cy="533400"/>
          </a:xfrm>
        </p:spPr>
        <p:txBody>
          <a:bodyPr/>
          <a:lstStyle/>
          <a:p>
            <a:r>
              <a:rPr lang="en-US" dirty="0">
                <a:solidFill>
                  <a:srgbClr val="4F74A7"/>
                </a:solidFill>
                <a:latin typeface="Calibri" panose="020F0502020204030204" pitchFamily="34" charset="0"/>
              </a:rPr>
              <a:t>Heterogeneous Catalysis</a:t>
            </a:r>
          </a:p>
        </p:txBody>
      </p:sp>
      <p:sp>
        <p:nvSpPr>
          <p:cNvPr id="21" name="Text Placeholder 20"/>
          <p:cNvSpPr>
            <a:spLocks noGrp="1"/>
          </p:cNvSpPr>
          <p:nvPr>
            <p:ph type="body" sz="quarter" idx="23"/>
          </p:nvPr>
        </p:nvSpPr>
        <p:spPr>
          <a:xfrm>
            <a:off x="0" y="1600200"/>
            <a:ext cx="9144000" cy="1219200"/>
          </a:xfrm>
        </p:spPr>
        <p:txBody>
          <a:bodyPr/>
          <a:lstStyle/>
          <a:p>
            <a:r>
              <a:rPr lang="en-US" dirty="0"/>
              <a:t>In </a:t>
            </a:r>
            <a:r>
              <a:rPr lang="en-US" b="1" i="1" dirty="0"/>
              <a:t>heterogeneous catalysis, </a:t>
            </a:r>
            <a:r>
              <a:rPr lang="en-US" dirty="0"/>
              <a:t>the reactants and the catalyst are in different phases. </a:t>
            </a:r>
          </a:p>
        </p:txBody>
      </p:sp>
      <p:pic>
        <p:nvPicPr>
          <p:cNvPr id="31746" name="Picture 2" descr="N2 and H2 molecules become attached (adsorption) to the surface of the solid catalyst. The molecules become oriented (activation) so that the distances between atoms facilitate the formation of new bonds. Reaction produces NH3 molecules. NH3 molecules leave the solid surface (desorption), exposing the metal surface for the adsorption of fresh reactant molecules.&#1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94435" y="3124200"/>
            <a:ext cx="7155130" cy="1908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7277412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3340" y="0"/>
            <a:ext cx="6091260" cy="4572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(8) - Appendix</a:t>
            </a:r>
          </a:p>
        </p:txBody>
      </p:sp>
      <p:sp>
        <p:nvSpPr>
          <p:cNvPr id="19" name="Text Placeholder 18"/>
          <p:cNvSpPr>
            <a:spLocks noGrp="1"/>
          </p:cNvSpPr>
          <p:nvPr>
            <p:ph type="body" sz="quarter" idx="22"/>
          </p:nvPr>
        </p:nvSpPr>
        <p:spPr>
          <a:xfrm>
            <a:off x="0" y="1114455"/>
            <a:ext cx="9144000" cy="533400"/>
          </a:xfrm>
        </p:spPr>
        <p:txBody>
          <a:bodyPr/>
          <a:lstStyle/>
          <a:p>
            <a:r>
              <a:rPr lang="en-US" dirty="0">
                <a:solidFill>
                  <a:srgbClr val="4F74A7"/>
                </a:solidFill>
                <a:latin typeface="Calibri" panose="020F0502020204030204" pitchFamily="34" charset="0"/>
              </a:rPr>
              <a:t>Enzymes: Biological Catalysts</a:t>
            </a:r>
          </a:p>
        </p:txBody>
      </p:sp>
      <p:pic>
        <p:nvPicPr>
          <p:cNvPr id="3" name="Picture 2" descr="The lock-and-key model of an enzyme's specificity for substrate molecules is shown. The enzyme's shape is complementary to the substrate. The two molecules join to form the enzyme-substrate complex. The chemical reaction occurs, and the products are released from the enzyme.&#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2287337"/>
            <a:ext cx="6553200" cy="3254088"/>
          </a:xfrm>
          <a:prstGeom prst="rect">
            <a:avLst/>
          </a:prstGeom>
        </p:spPr>
      </p:pic>
    </p:spTree>
    <p:extLst>
      <p:ext uri="{BB962C8B-B14F-4D97-AF65-F5344CB8AC3E}">
        <p14:creationId xmlns:p14="http://schemas.microsoft.com/office/powerpoint/2010/main" val="235838886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3340" y="0"/>
            <a:ext cx="6624660" cy="53340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(10) - Appendix</a:t>
            </a:r>
          </a:p>
        </p:txBody>
      </p:sp>
      <p:sp>
        <p:nvSpPr>
          <p:cNvPr id="19" name="Text Placeholder 18"/>
          <p:cNvSpPr>
            <a:spLocks noGrp="1"/>
          </p:cNvSpPr>
          <p:nvPr>
            <p:ph type="body" sz="quarter" idx="22"/>
          </p:nvPr>
        </p:nvSpPr>
        <p:spPr>
          <a:xfrm>
            <a:off x="0" y="1114455"/>
            <a:ext cx="9144000" cy="457200"/>
          </a:xfrm>
        </p:spPr>
        <p:txBody>
          <a:bodyPr/>
          <a:lstStyle/>
          <a:p>
            <a:r>
              <a:rPr lang="en-US" dirty="0">
                <a:solidFill>
                  <a:srgbClr val="4F74A7"/>
                </a:solidFill>
                <a:latin typeface="Calibri" panose="020F0502020204030204" pitchFamily="34" charset="0"/>
              </a:rPr>
              <a:t>Enzymes: Biological Catalysts</a:t>
            </a:r>
          </a:p>
        </p:txBody>
      </p:sp>
      <p:pic>
        <p:nvPicPr>
          <p:cNvPr id="2" name="Picture 1" descr="A comparison can be made of an uncatalyzed reaction and the same reaction catalyzed by an enzyme. In this case, the catalyzed reaction has a two-step mechanism, in which the second step is rate determin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1981200"/>
            <a:ext cx="3889248" cy="4082636"/>
          </a:xfrm>
          <a:prstGeom prst="rect">
            <a:avLst/>
          </a:prstGeom>
        </p:spPr>
      </p:pic>
      <p:pic>
        <p:nvPicPr>
          <p:cNvPr id="3" name="Picture 2" descr="A comparison can be made of an uncatalyzed reaction and the same reaction catalyzed by an enzyme. In this case, the catalyzed reaction has a two-step mechanism, in which the second step is rate determin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1981200"/>
            <a:ext cx="3878504" cy="4104124"/>
          </a:xfrm>
          <a:prstGeom prst="rect">
            <a:avLst/>
          </a:prstGeom>
        </p:spPr>
      </p:pic>
    </p:spTree>
    <p:extLst>
      <p:ext uri="{BB962C8B-B14F-4D97-AF65-F5344CB8AC3E}">
        <p14:creationId xmlns:p14="http://schemas.microsoft.com/office/powerpoint/2010/main" val="3844827418"/>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6412" y="0"/>
            <a:ext cx="6174387" cy="541020"/>
          </a:xfrm>
        </p:spPr>
        <p:txBody>
          <a:bodyPr/>
          <a:lstStyle/>
          <a:p>
            <a:r>
              <a:rPr lang="en-US" dirty="0">
                <a:solidFill>
                  <a:srgbClr val="FFFFFF"/>
                </a:solidFill>
                <a:latin typeface="Calibri" panose="020F0502020204030204" pitchFamily="34" charset="0"/>
              </a:rPr>
              <a:t>14.6</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Catalysis (12) - Appendix</a:t>
            </a:r>
          </a:p>
        </p:txBody>
      </p:sp>
      <p:sp>
        <p:nvSpPr>
          <p:cNvPr id="19" name="Text Placeholder 18"/>
          <p:cNvSpPr>
            <a:spLocks noGrp="1"/>
          </p:cNvSpPr>
          <p:nvPr>
            <p:ph type="body" sz="quarter" idx="22"/>
          </p:nvPr>
        </p:nvSpPr>
        <p:spPr>
          <a:xfrm>
            <a:off x="4011" y="1114455"/>
            <a:ext cx="9144000" cy="533400"/>
          </a:xfrm>
        </p:spPr>
        <p:txBody>
          <a:bodyPr/>
          <a:lstStyle/>
          <a:p>
            <a:r>
              <a:rPr lang="en-US" dirty="0">
                <a:solidFill>
                  <a:srgbClr val="4F74A7"/>
                </a:solidFill>
                <a:latin typeface="Calibri" panose="020F0502020204030204" pitchFamily="34" charset="0"/>
              </a:rPr>
              <a:t>Enzymes: Biological Catalysts</a:t>
            </a:r>
          </a:p>
        </p:txBody>
      </p:sp>
      <p:pic>
        <p:nvPicPr>
          <p:cNvPr id="37890" name="Picture 2" descr="The rate of product formation in an enzyme catalyzed reaction increases as the concentration of the substrate increases, but only up to a certain point, after which it levels out. This is because, at a certain substrate concentration, all active sites are occupied."/>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999791" y="1708184"/>
            <a:ext cx="5144418" cy="4768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45836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886700" cy="457200"/>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(12)</a:t>
            </a:r>
          </a:p>
        </p:txBody>
      </p:sp>
      <p:sp>
        <p:nvSpPr>
          <p:cNvPr id="20" name="Text Placeholder 19"/>
          <p:cNvSpPr>
            <a:spLocks noGrp="1"/>
          </p:cNvSpPr>
          <p:nvPr>
            <p:ph type="body" sz="quarter" idx="22"/>
          </p:nvPr>
        </p:nvSpPr>
        <p:spPr>
          <a:xfrm>
            <a:off x="0" y="1143000"/>
            <a:ext cx="8058150" cy="533400"/>
          </a:xfrm>
        </p:spPr>
        <p:txBody>
          <a:bodyPr/>
          <a:lstStyle/>
          <a:p>
            <a:r>
              <a:rPr lang="en-US" dirty="0">
                <a:solidFill>
                  <a:srgbClr val="4F74A7"/>
                </a:solidFill>
                <a:latin typeface="Calibri" panose="020F0502020204030204" pitchFamily="34" charset="0"/>
              </a:rPr>
              <a:t>Instantaneous Rate</a:t>
            </a:r>
          </a:p>
        </p:txBody>
      </p:sp>
      <p:pic>
        <p:nvPicPr>
          <p:cNvPr id="3075" name="Picture 3" descr="The rate of hydrogen peroxide decomposition can be measured with a manomete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9486" y="1676400"/>
            <a:ext cx="2590802" cy="4738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The manometer shows increase in the oxygen gas pressure with time. In this example, oxygen gas and water are generated via the decomposition of H2O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88001" y="1733550"/>
            <a:ext cx="5463622" cy="4514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84137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886700" cy="442874"/>
          </a:xfrm>
        </p:spPr>
        <p:txBody>
          <a:bodyPr/>
          <a:lstStyle/>
          <a:p>
            <a:pPr algn="l"/>
            <a:r>
              <a:rPr lang="en-US" dirty="0">
                <a:solidFill>
                  <a:srgbClr val="FFFFFF"/>
                </a:solidFill>
                <a:latin typeface="Calibri" panose="020F0502020204030204" pitchFamily="34" charset="0"/>
              </a:rPr>
              <a:t>14.1</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Rates (13)</a:t>
            </a:r>
          </a:p>
        </p:txBody>
      </p:sp>
      <p:sp>
        <p:nvSpPr>
          <p:cNvPr id="20" name="Text Placeholder 19"/>
          <p:cNvSpPr>
            <a:spLocks noGrp="1"/>
          </p:cNvSpPr>
          <p:nvPr>
            <p:ph type="body" sz="quarter" idx="4294967295"/>
          </p:nvPr>
        </p:nvSpPr>
        <p:spPr>
          <a:xfrm>
            <a:off x="0" y="1143000"/>
            <a:ext cx="8763000" cy="457200"/>
          </a:xfrm>
          <a:prstGeom prst="rect">
            <a:avLst/>
          </a:prstGeom>
        </p:spPr>
        <p:txBody>
          <a:bodyPr/>
          <a:lstStyle/>
          <a:p>
            <a:pPr marL="0" indent="0">
              <a:buNone/>
            </a:pPr>
            <a:r>
              <a:rPr lang="en-US" sz="2800" dirty="0">
                <a:solidFill>
                  <a:srgbClr val="4F74A7"/>
                </a:solidFill>
                <a:latin typeface="Calibri" panose="020F0502020204030204" pitchFamily="34" charset="0"/>
              </a:rPr>
              <a:t>Stoichiometry and Reaction Rate</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152400" y="1752600"/>
                <a:ext cx="8991600" cy="571482"/>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sz="2700" i="1" smtClean="0">
                              <a:latin typeface="Cambria Math" panose="02040503050406030204" pitchFamily="18" charset="0"/>
                            </a:rPr>
                          </m:ctrlPr>
                        </m:sSubPr>
                        <m:e>
                          <m:r>
                            <m:rPr>
                              <m:sty m:val="p"/>
                            </m:rPr>
                            <a:rPr lang="en-US" sz="2700" b="0" i="0" smtClean="0">
                              <a:latin typeface="Cambria Math" panose="02040503050406030204" pitchFamily="18" charset="0"/>
                            </a:rPr>
                            <m:t>Br</m:t>
                          </m:r>
                        </m:e>
                        <m:sub>
                          <m:r>
                            <a:rPr lang="en-US" sz="2700" b="0" i="0" smtClean="0">
                              <a:latin typeface="Cambria Math" panose="02040503050406030204" pitchFamily="18" charset="0"/>
                            </a:rPr>
                            <m:t>2</m:t>
                          </m:r>
                        </m:sub>
                      </m:sSub>
                      <m:r>
                        <a:rPr lang="en-US" sz="2700" b="0" i="1" smtClean="0">
                          <a:latin typeface="Cambria Math" panose="02040503050406030204" pitchFamily="18" charset="0"/>
                        </a:rPr>
                        <m:t>(</m:t>
                      </m:r>
                      <m:r>
                        <a:rPr lang="en-US" sz="2700" b="0" i="1" smtClean="0">
                          <a:latin typeface="Cambria Math" panose="02040503050406030204" pitchFamily="18" charset="0"/>
                        </a:rPr>
                        <m:t>𝑎𝑞</m:t>
                      </m:r>
                      <m:r>
                        <a:rPr lang="en-US" sz="2700" b="0" i="1" smtClean="0">
                          <a:latin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HCOOH</m:t>
                      </m:r>
                      <m:r>
                        <a:rPr lang="en-US" sz="2700" b="0" i="1"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𝑎𝑞</m:t>
                      </m:r>
                      <m:r>
                        <a:rPr lang="en-US" sz="2700" b="0" i="1" smtClean="0">
                          <a:latin typeface="Cambria Math" panose="02040503050406030204" pitchFamily="18" charset="0"/>
                          <a:ea typeface="Cambria Math" panose="02040503050406030204" pitchFamily="18" charset="0"/>
                        </a:rPr>
                        <m:t>)→</m:t>
                      </m:r>
                      <m:sSup>
                        <m:sSupPr>
                          <m:ctrlPr>
                            <a:rPr lang="en-US" sz="2700" b="0" i="1" smtClean="0">
                              <a:latin typeface="Cambria Math" panose="02040503050406030204" pitchFamily="18" charset="0"/>
                              <a:ea typeface="Cambria Math" panose="02040503050406030204" pitchFamily="18" charset="0"/>
                            </a:rPr>
                          </m:ctrlPr>
                        </m:sSupPr>
                        <m:e>
                          <m:r>
                            <a:rPr lang="en-US" sz="2700" b="0" i="0" smtClean="0">
                              <a:latin typeface="Cambria Math" panose="02040503050406030204" pitchFamily="18" charset="0"/>
                              <a:ea typeface="Cambria Math" panose="02040503050406030204" pitchFamily="18" charset="0"/>
                            </a:rPr>
                            <m:t>2</m:t>
                          </m:r>
                          <m:r>
                            <m:rPr>
                              <m:sty m:val="p"/>
                            </m:rPr>
                            <a:rPr lang="en-US" sz="2700" b="0" i="0" smtClean="0">
                              <a:latin typeface="Cambria Math" panose="02040503050406030204" pitchFamily="18" charset="0"/>
                              <a:ea typeface="Cambria Math" panose="02040503050406030204" pitchFamily="18" charset="0"/>
                            </a:rPr>
                            <m:t>Br</m:t>
                          </m:r>
                        </m:e>
                        <m:sup>
                          <m:r>
                            <a:rPr lang="en-US" sz="2700" b="0" i="1" smtClean="0">
                              <a:latin typeface="Cambria Math" panose="02040503050406030204" pitchFamily="18" charset="0"/>
                              <a:ea typeface="Cambria Math" panose="02040503050406030204" pitchFamily="18" charset="0"/>
                            </a:rPr>
                            <m:t>−</m:t>
                          </m:r>
                        </m:sup>
                      </m:sSup>
                      <m:r>
                        <a:rPr lang="en-US" sz="2700" b="0" i="1"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𝑎𝑞</m:t>
                      </m:r>
                      <m:r>
                        <a:rPr lang="en-US" sz="2700" b="0" i="1" smtClean="0">
                          <a:latin typeface="Cambria Math" panose="02040503050406030204" pitchFamily="18" charset="0"/>
                          <a:ea typeface="Cambria Math" panose="02040503050406030204" pitchFamily="18" charset="0"/>
                        </a:rPr>
                        <m:t>)+</m:t>
                      </m:r>
                      <m:sSup>
                        <m:sSupPr>
                          <m:ctrlPr>
                            <a:rPr lang="en-US" sz="2700" b="0" i="1" smtClean="0">
                              <a:latin typeface="Cambria Math" panose="02040503050406030204" pitchFamily="18" charset="0"/>
                              <a:ea typeface="Cambria Math" panose="02040503050406030204" pitchFamily="18" charset="0"/>
                            </a:rPr>
                          </m:ctrlPr>
                        </m:sSupPr>
                        <m:e>
                          <m:r>
                            <a:rPr lang="en-US" sz="2700" b="0" i="0" smtClean="0">
                              <a:latin typeface="Cambria Math" panose="02040503050406030204" pitchFamily="18" charset="0"/>
                              <a:ea typeface="Cambria Math" panose="02040503050406030204" pitchFamily="18" charset="0"/>
                            </a:rPr>
                            <m:t>2</m:t>
                          </m:r>
                          <m:r>
                            <m:rPr>
                              <m:sty m:val="p"/>
                            </m:rPr>
                            <a:rPr lang="en-US" sz="2700" b="0" i="0" smtClean="0">
                              <a:latin typeface="Cambria Math" panose="02040503050406030204" pitchFamily="18" charset="0"/>
                              <a:ea typeface="Cambria Math" panose="02040503050406030204" pitchFamily="18" charset="0"/>
                            </a:rPr>
                            <m:t>H</m:t>
                          </m:r>
                        </m:e>
                        <m:sup>
                          <m:r>
                            <a:rPr lang="en-US" sz="2700" b="0" i="0" smtClean="0">
                              <a:latin typeface="Cambria Math" panose="02040503050406030204" pitchFamily="18" charset="0"/>
                              <a:ea typeface="Cambria Math" panose="02040503050406030204" pitchFamily="18" charset="0"/>
                            </a:rPr>
                            <m:t>+</m:t>
                          </m:r>
                        </m:sup>
                      </m:sSup>
                      <m:r>
                        <a:rPr lang="en-US" sz="2700" b="0" i="1"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𝑎𝑞</m:t>
                      </m:r>
                      <m:r>
                        <a:rPr lang="en-US" sz="2700" b="0" i="1" smtClean="0">
                          <a:latin typeface="Cambria Math" panose="02040503050406030204" pitchFamily="18" charset="0"/>
                          <a:ea typeface="Cambria Math" panose="02040503050406030204" pitchFamily="18" charset="0"/>
                        </a:rPr>
                        <m:t>)+</m:t>
                      </m:r>
                      <m:sSub>
                        <m:sSubPr>
                          <m:ctrlPr>
                            <a:rPr lang="en-US" sz="2700" b="0" i="1" smtClean="0">
                              <a:latin typeface="Cambria Math" panose="02040503050406030204" pitchFamily="18" charset="0"/>
                              <a:ea typeface="Cambria Math" panose="02040503050406030204" pitchFamily="18" charset="0"/>
                            </a:rPr>
                          </m:ctrlPr>
                        </m:sSubPr>
                        <m:e>
                          <m:r>
                            <m:rPr>
                              <m:sty m:val="p"/>
                            </m:rPr>
                            <a:rPr lang="en-US" sz="2700" b="0" i="0" smtClean="0">
                              <a:latin typeface="Cambria Math" panose="02040503050406030204" pitchFamily="18" charset="0"/>
                              <a:ea typeface="Cambria Math" panose="02040503050406030204" pitchFamily="18" charset="0"/>
                            </a:rPr>
                            <m:t>CO</m:t>
                          </m:r>
                        </m:e>
                        <m:sub>
                          <m:r>
                            <a:rPr lang="en-US" sz="2700" b="0" i="0" smtClean="0">
                              <a:latin typeface="Cambria Math" panose="02040503050406030204" pitchFamily="18" charset="0"/>
                              <a:ea typeface="Cambria Math" panose="02040503050406030204" pitchFamily="18" charset="0"/>
                            </a:rPr>
                            <m:t>2</m:t>
                          </m:r>
                        </m:sub>
                      </m:sSub>
                      <m:r>
                        <a:rPr lang="en-US" sz="2700" b="0" i="1"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𝑔</m:t>
                      </m:r>
                      <m:r>
                        <a:rPr lang="en-US" sz="2700" b="0" i="1" smtClean="0">
                          <a:latin typeface="Cambria Math" panose="02040503050406030204" pitchFamily="18" charset="0"/>
                          <a:ea typeface="Cambria Math" panose="02040503050406030204" pitchFamily="18" charset="0"/>
                        </a:rPr>
                        <m:t>)</m:t>
                      </m:r>
                    </m:oMath>
                  </m:oMathPara>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152400" y="1752600"/>
                <a:ext cx="8991600" cy="571482"/>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0" y="2629347"/>
                <a:ext cx="8839200" cy="3617817"/>
              </a:xfrm>
              <a:prstGeom prst="rect">
                <a:avLst/>
              </a:prstGeom>
            </p:spPr>
            <p:txBody>
              <a:bodyPr/>
              <a:lstStyle/>
              <a:p>
                <a:pPr marL="0" indent="0">
                  <a:spcBef>
                    <a:spcPts val="0"/>
                  </a:spcBef>
                  <a:spcAft>
                    <a:spcPts val="3600"/>
                  </a:spcAft>
                  <a:buNone/>
                </a:pPr>
                <a14:m>
                  <m:oMath xmlns:m="http://schemas.openxmlformats.org/officeDocument/2006/math">
                    <m:r>
                      <m:rPr>
                        <m:sty m:val="p"/>
                      </m:rPr>
                      <a:rPr lang="en-US" sz="2800" i="0" dirty="0" smtClean="0">
                        <a:latin typeface="Cambria Math" panose="02040503050406030204" pitchFamily="18" charset="0"/>
                      </a:rPr>
                      <m:t>Br</m:t>
                    </m:r>
                    <m:r>
                      <a:rPr lang="en-US" sz="2800" i="0" baseline="30000" dirty="0">
                        <a:latin typeface="Cambria Math" panose="02040503050406030204" pitchFamily="18" charset="0"/>
                      </a:rPr>
                      <m:t>–</m:t>
                    </m:r>
                    <m:r>
                      <a:rPr lang="en-US" sz="2800" i="0" dirty="0">
                        <a:latin typeface="Cambria Math" panose="02040503050406030204" pitchFamily="18" charset="0"/>
                      </a:rPr>
                      <m:t> </m:t>
                    </m:r>
                  </m:oMath>
                </a14:m>
                <a:r>
                  <a:rPr lang="en-US" sz="2800" dirty="0"/>
                  <a:t>appears at twice the rate that </a:t>
                </a:r>
                <a14:m>
                  <m:oMath xmlns:m="http://schemas.openxmlformats.org/officeDocument/2006/math">
                    <m:r>
                      <m:rPr>
                        <m:sty m:val="p"/>
                      </m:rPr>
                      <a:rPr lang="en-US" sz="2800" i="0" dirty="0" smtClean="0">
                        <a:latin typeface="Cambria Math" panose="02040503050406030204" pitchFamily="18" charset="0"/>
                      </a:rPr>
                      <m:t>Br</m:t>
                    </m:r>
                    <m:r>
                      <a:rPr lang="en-US" sz="2800" i="0" baseline="-25000" dirty="0">
                        <a:latin typeface="Cambria Math" panose="02040503050406030204" pitchFamily="18" charset="0"/>
                      </a:rPr>
                      <m:t>2</m:t>
                    </m:r>
                  </m:oMath>
                </a14:m>
                <a:r>
                  <a:rPr lang="en-US" sz="2800" dirty="0"/>
                  <a:t> disappears.</a:t>
                </a:r>
              </a:p>
              <a:p>
                <a:pPr marL="0" indent="0">
                  <a:spcBef>
                    <a:spcPts val="0"/>
                  </a:spcBef>
                  <a:spcAft>
                    <a:spcPts val="3400"/>
                  </a:spcAft>
                  <a:buNone/>
                </a:pPr>
                <a:r>
                  <a:rPr lang="en-US" sz="2800" dirty="0"/>
                  <a:t>To avoid the potential ambiguity of reporting the rate of disappearance or appearance of a specific chemical </a:t>
                </a:r>
                <a:r>
                  <a:rPr lang="en-US" sz="2800" i="1" dirty="0"/>
                  <a:t>species, </a:t>
                </a:r>
                <a:r>
                  <a:rPr lang="en-US" sz="2800" dirty="0"/>
                  <a:t>we report the </a:t>
                </a:r>
                <a:r>
                  <a:rPr lang="en-US" sz="2800" b="1" i="1" dirty="0"/>
                  <a:t>rate of reaction.</a:t>
                </a:r>
              </a:p>
              <a:p>
                <a:pPr marL="0" indent="0">
                  <a:spcBef>
                    <a:spcPts val="0"/>
                  </a:spcBef>
                  <a:buNone/>
                </a:pPr>
                <a:r>
                  <a:rPr lang="en-US" sz="2800" dirty="0"/>
                  <a:t>We determine the rate of reaction such that the result is the same regardless of which species we monitor.</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0" y="2629347"/>
                <a:ext cx="8839200" cy="3617817"/>
              </a:xfrm>
              <a:prstGeom prst="rect">
                <a:avLst/>
              </a:prstGeom>
              <a:blipFill>
                <a:blip r:embed="rId3"/>
                <a:stretch>
                  <a:fillRect l="-1379" t="-1515" r="-1655" b="-2525"/>
                </a:stretch>
              </a:blipFill>
            </p:spPr>
            <p:txBody>
              <a:bodyPr/>
              <a:lstStyle/>
              <a:p>
                <a:r>
                  <a:rPr lang="en-US">
                    <a:noFill/>
                  </a:rPr>
                  <a:t> </a:t>
                </a:r>
              </a:p>
            </p:txBody>
          </p:sp>
        </mc:Fallback>
      </mc:AlternateContent>
    </p:spTree>
    <p:extLst>
      <p:ext uri="{BB962C8B-B14F-4D97-AF65-F5344CB8AC3E}">
        <p14:creationId xmlns:p14="http://schemas.microsoft.com/office/powerpoint/2010/main" val="17014082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886700" cy="457201"/>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(14)</a:t>
            </a:r>
          </a:p>
        </p:txBody>
      </p:sp>
      <p:sp>
        <p:nvSpPr>
          <p:cNvPr id="5" name="Text Placeholder 4"/>
          <p:cNvSpPr>
            <a:spLocks noGrp="1"/>
          </p:cNvSpPr>
          <p:nvPr>
            <p:ph type="body" sz="quarter" idx="22"/>
          </p:nvPr>
        </p:nvSpPr>
        <p:spPr>
          <a:xfrm>
            <a:off x="0" y="1143000"/>
            <a:ext cx="8763000" cy="457200"/>
          </a:xfrm>
        </p:spPr>
        <p:txBody>
          <a:bodyPr/>
          <a:lstStyle/>
          <a:p>
            <a:r>
              <a:rPr lang="en-US" dirty="0">
                <a:solidFill>
                  <a:srgbClr val="4F74A7"/>
                </a:solidFill>
                <a:latin typeface="Calibri" panose="020F0502020204030204" pitchFamily="34" charset="0"/>
              </a:rPr>
              <a:t>Stoichiometry and Reaction Rate</a:t>
            </a:r>
          </a:p>
        </p:txBody>
      </p:sp>
      <mc:AlternateContent xmlns:mc="http://schemas.openxmlformats.org/markup-compatibility/2006" xmlns:a14="http://schemas.microsoft.com/office/drawing/2010/main">
        <mc:Choice Requires="a14">
          <p:sp>
            <p:nvSpPr>
              <p:cNvPr id="6" name="Text Placeholder 5"/>
              <p:cNvSpPr>
                <a:spLocks noGrp="1"/>
              </p:cNvSpPr>
              <p:nvPr>
                <p:ph type="body" sz="quarter" idx="23"/>
              </p:nvPr>
            </p:nvSpPr>
            <p:spPr>
              <a:xfrm>
                <a:off x="3577936" y="1955386"/>
                <a:ext cx="1832264" cy="559214"/>
              </a:xfrm>
            </p:spPr>
            <p:txBody>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A</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B</m:t>
                      </m:r>
                    </m:oMath>
                  </m:oMathPara>
                </a14:m>
                <a:endParaRPr lang="en-US" dirty="0"/>
              </a:p>
            </p:txBody>
          </p:sp>
        </mc:Choice>
        <mc:Fallback xmlns="">
          <p:sp>
            <p:nvSpPr>
              <p:cNvPr id="6" name="Text Placeholder 5"/>
              <p:cNvSpPr>
                <a:spLocks noGrp="1" noRot="1" noChangeAspect="1" noMove="1" noResize="1" noEditPoints="1" noAdjustHandles="1" noChangeArrowheads="1" noChangeShapeType="1" noTextEdit="1"/>
              </p:cNvSpPr>
              <p:nvPr>
                <p:ph type="body" sz="quarter" idx="23"/>
              </p:nvPr>
            </p:nvSpPr>
            <p:spPr>
              <a:xfrm>
                <a:off x="3577936" y="1955386"/>
                <a:ext cx="1832264" cy="559214"/>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 Placeholder 6"/>
              <p:cNvSpPr>
                <a:spLocks noGrp="1"/>
              </p:cNvSpPr>
              <p:nvPr>
                <p:ph type="body" sz="quarter" idx="24"/>
              </p:nvPr>
            </p:nvSpPr>
            <p:spPr>
              <a:xfrm>
                <a:off x="1731818" y="2590800"/>
                <a:ext cx="5888182" cy="838200"/>
              </a:xfrm>
            </p:spPr>
            <p:txBody>
              <a:bodyPr/>
              <a:lstStyle/>
              <a:p>
                <a14:m>
                  <m:oMath xmlns:m="http://schemas.openxmlformats.org/officeDocument/2006/math">
                    <m:r>
                      <m:rPr>
                        <m:sty m:val="p"/>
                      </m:rPr>
                      <a:rPr lang="en-US" b="0" i="0" smtClean="0">
                        <a:latin typeface="Cambria Math" panose="02040503050406030204" pitchFamily="18" charset="0"/>
                      </a:rPr>
                      <m:t>rate</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A</m:t>
                        </m:r>
                        <m:r>
                          <a:rPr lang="en-US" b="0" i="1" smtClean="0">
                            <a:latin typeface="Cambria Math" panose="02040503050406030204" pitchFamily="18" charset="0"/>
                            <a:ea typeface="Cambria Math" panose="02040503050406030204" pitchFamily="18" charset="0"/>
                          </a:rPr>
                          <m:t>]</m:t>
                        </m:r>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oMath>
                </a14:m>
                <a:r>
                  <a:rPr lang="en-US" dirty="0"/>
                  <a:t>	or	</a:t>
                </a:r>
                <a14:m>
                  <m:oMath xmlns:m="http://schemas.openxmlformats.org/officeDocument/2006/math">
                    <m:r>
                      <m:rPr>
                        <m:sty m:val="p"/>
                      </m:rPr>
                      <a:rPr lang="en-US" b="0" i="0" smtClean="0">
                        <a:latin typeface="Cambria Math" panose="02040503050406030204" pitchFamily="18" charset="0"/>
                      </a:rPr>
                      <m:t>rate</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B</m:t>
                        </m:r>
                        <m:r>
                          <a:rPr lang="en-US" b="0" i="1" smtClean="0">
                            <a:latin typeface="Cambria Math" panose="02040503050406030204" pitchFamily="18" charset="0"/>
                            <a:ea typeface="Cambria Math" panose="02040503050406030204" pitchFamily="18" charset="0"/>
                          </a:rPr>
                          <m:t>]</m:t>
                        </m:r>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oMath>
                </a14:m>
                <a:endParaRPr lang="en-US" dirty="0"/>
              </a:p>
            </p:txBody>
          </p:sp>
        </mc:Choice>
        <mc:Fallback xmlns="">
          <p:sp>
            <p:nvSpPr>
              <p:cNvPr id="7" name="Text Placeholder 6"/>
              <p:cNvSpPr>
                <a:spLocks noGrp="1" noRot="1" noChangeAspect="1" noMove="1" noResize="1" noEditPoints="1" noAdjustHandles="1" noChangeArrowheads="1" noChangeShapeType="1" noTextEdit="1"/>
              </p:cNvSpPr>
              <p:nvPr>
                <p:ph type="body" sz="quarter" idx="24"/>
              </p:nvPr>
            </p:nvSpPr>
            <p:spPr>
              <a:xfrm>
                <a:off x="1731818" y="2590800"/>
                <a:ext cx="5888182" cy="838200"/>
              </a:xfrm>
              <a:blipFill>
                <a:blip r:embed="rId3"/>
                <a:stretch>
                  <a:fillRect/>
                </a:stretch>
              </a:blipFill>
            </p:spPr>
            <p:txBody>
              <a:bodyPr/>
              <a:lstStyle/>
              <a:p>
                <a:r>
                  <a:rPr lang="en-US">
                    <a:noFill/>
                  </a:rPr>
                  <a:t> </a:t>
                </a:r>
              </a:p>
            </p:txBody>
          </p:sp>
        </mc:Fallback>
      </mc:AlternateContent>
      <p:sp>
        <p:nvSpPr>
          <p:cNvPr id="13" name="Text Placeholder 12"/>
          <p:cNvSpPr>
            <a:spLocks noGrp="1"/>
          </p:cNvSpPr>
          <p:nvPr>
            <p:ph type="body" sz="quarter" idx="28"/>
          </p:nvPr>
        </p:nvSpPr>
        <p:spPr>
          <a:xfrm>
            <a:off x="76200" y="3733800"/>
            <a:ext cx="2209800" cy="558800"/>
          </a:xfrm>
        </p:spPr>
        <p:txBody>
          <a:bodyPr/>
          <a:lstStyle/>
          <a:p>
            <a:r>
              <a:rPr lang="en-US" dirty="0">
                <a:latin typeface="Cambria Math" panose="02040503050406030204" pitchFamily="18" charset="0"/>
                <a:ea typeface="Cambria Math" panose="02040503050406030204" pitchFamily="18" charset="0"/>
              </a:rPr>
              <a:t>I</a:t>
            </a:r>
            <a:r>
              <a:rPr lang="en-US" dirty="0">
                <a:latin typeface="Calibri" panose="020F0502020204030204" pitchFamily="34" charset="0"/>
              </a:rPr>
              <a:t>n general,</a:t>
            </a:r>
          </a:p>
        </p:txBody>
      </p:sp>
      <mc:AlternateContent xmlns:mc="http://schemas.openxmlformats.org/markup-compatibility/2006" xmlns:a14="http://schemas.microsoft.com/office/drawing/2010/main">
        <mc:Choice Requires="a14">
          <p:sp>
            <p:nvSpPr>
              <p:cNvPr id="8" name="Text Placeholder 7"/>
              <p:cNvSpPr>
                <a:spLocks noGrp="1"/>
              </p:cNvSpPr>
              <p:nvPr>
                <p:ph type="body" sz="quarter" idx="25"/>
              </p:nvPr>
            </p:nvSpPr>
            <p:spPr>
              <a:xfrm>
                <a:off x="323850" y="4430614"/>
                <a:ext cx="8362950" cy="551758"/>
              </a:xfrm>
            </p:spPr>
            <p: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𝑎</m:t>
                      </m:r>
                      <m:r>
                        <m:rPr>
                          <m:sty m:val="p"/>
                        </m:rPr>
                        <a:rPr lang="en-US" b="0" i="0" smtClean="0">
                          <a:latin typeface="Cambria Math" panose="02040503050406030204" pitchFamily="18" charset="0"/>
                        </a:rPr>
                        <m:t>A</m:t>
                      </m:r>
                      <m:r>
                        <a:rPr lang="en-US" b="0" i="1" smtClean="0">
                          <a:latin typeface="Cambria Math" panose="02040503050406030204" pitchFamily="18" charset="0"/>
                        </a:rPr>
                        <m:t>+</m:t>
                      </m:r>
                      <m:r>
                        <a:rPr lang="en-US" b="0" i="1" smtClean="0">
                          <a:latin typeface="Cambria Math" panose="02040503050406030204" pitchFamily="18" charset="0"/>
                        </a:rPr>
                        <m:t>𝑏</m:t>
                      </m:r>
                      <m:r>
                        <m:rPr>
                          <m:sty m:val="p"/>
                        </m:rPr>
                        <a:rPr lang="en-US" b="0" i="0" smtClean="0">
                          <a:latin typeface="Cambria Math" panose="02040503050406030204" pitchFamily="18" charset="0"/>
                        </a:rPr>
                        <m:t>B</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r>
                        <m:rPr>
                          <m:sty m:val="p"/>
                        </m:rPr>
                        <a:rPr lang="en-US" b="0" i="0" smtClean="0">
                          <a:latin typeface="Cambria Math" panose="02040503050406030204" pitchFamily="18" charset="0"/>
                          <a:ea typeface="Cambria Math" panose="02040503050406030204" pitchFamily="18" charset="0"/>
                        </a:rPr>
                        <m:t>C</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𝑑</m:t>
                      </m:r>
                      <m:r>
                        <m:rPr>
                          <m:sty m:val="p"/>
                        </m:rPr>
                        <a:rPr lang="en-US" b="0" i="0" smtClean="0">
                          <a:latin typeface="Cambria Math" panose="02040503050406030204" pitchFamily="18" charset="0"/>
                          <a:ea typeface="Cambria Math" panose="02040503050406030204" pitchFamily="18" charset="0"/>
                        </a:rPr>
                        <m:t>D</m:t>
                      </m:r>
                    </m:oMath>
                  </m:oMathPara>
                </a14:m>
                <a:endParaRPr lang="en-US" dirty="0"/>
              </a:p>
            </p:txBody>
          </p:sp>
        </mc:Choice>
        <mc:Fallback xmlns="">
          <p:sp>
            <p:nvSpPr>
              <p:cNvPr id="8" name="Text Placeholder 7"/>
              <p:cNvSpPr>
                <a:spLocks noGrp="1" noRot="1" noChangeAspect="1" noMove="1" noResize="1" noEditPoints="1" noAdjustHandles="1" noChangeArrowheads="1" noChangeShapeType="1" noTextEdit="1"/>
              </p:cNvSpPr>
              <p:nvPr>
                <p:ph type="body" sz="quarter" idx="25"/>
              </p:nvPr>
            </p:nvSpPr>
            <p:spPr>
              <a:xfrm>
                <a:off x="323850" y="4430614"/>
                <a:ext cx="8362950" cy="551758"/>
              </a:xfr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 Placeholder 8"/>
              <p:cNvSpPr>
                <a:spLocks noGrp="1"/>
              </p:cNvSpPr>
              <p:nvPr>
                <p:ph type="body" sz="quarter" idx="26"/>
              </p:nvPr>
            </p:nvSpPr>
            <p:spPr>
              <a:xfrm>
                <a:off x="533400" y="5246389"/>
                <a:ext cx="8153400" cy="978262"/>
              </a:xfrm>
            </p:spPr>
            <p:txBody>
              <a:bodyPr/>
              <a:lstStyle/>
              <a:p>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rate</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𝑎</m:t>
                          </m:r>
                        </m:den>
                      </m:f>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A</m:t>
                              </m:r>
                            </m:e>
                          </m:d>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𝑏</m:t>
                          </m:r>
                        </m:den>
                      </m:f>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B</m:t>
                              </m:r>
                            </m:e>
                          </m:d>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𝑐</m:t>
                          </m:r>
                        </m:den>
                      </m:f>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d>
                            <m:dPr>
                              <m:begChr m:val="["/>
                              <m:endChr m:val="]"/>
                              <m:ctrlPr>
                                <a:rPr lang="en-US" b="0" i="1" smtClean="0">
                                  <a:latin typeface="Cambria Math" panose="02040503050406030204" pitchFamily="18" charset="0"/>
                                  <a:ea typeface="Cambria Math" panose="02040503050406030204" pitchFamily="18" charset="0"/>
                                </a:rPr>
                              </m:ctrlPr>
                            </m:dPr>
                            <m:e>
                              <m:r>
                                <m:rPr>
                                  <m:sty m:val="p"/>
                                </m:rPr>
                                <a:rPr lang="en-US" b="0" i="0" smtClean="0">
                                  <a:latin typeface="Cambria Math" panose="02040503050406030204" pitchFamily="18" charset="0"/>
                                  <a:ea typeface="Cambria Math" panose="02040503050406030204" pitchFamily="18" charset="0"/>
                                </a:rPr>
                                <m:t>C</m:t>
                              </m:r>
                            </m:e>
                          </m:d>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𝑑</m:t>
                          </m:r>
                        </m:den>
                      </m:f>
                      <m:f>
                        <m:fPr>
                          <m:ctrlPr>
                            <a:rPr lang="en-US" b="0" i="1" smtClean="0">
                              <a:latin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D</m:t>
                          </m:r>
                          <m:r>
                            <a:rPr lang="en-US" b="0" i="1" smtClean="0">
                              <a:latin typeface="Cambria Math" panose="02040503050406030204" pitchFamily="18" charset="0"/>
                              <a:ea typeface="Cambria Math" panose="02040503050406030204" pitchFamily="18" charset="0"/>
                            </a:rPr>
                            <m:t>]</m:t>
                          </m:r>
                        </m:num>
                        <m:den>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oMath>
                  </m:oMathPara>
                </a14:m>
                <a:endParaRPr lang="en-US" dirty="0"/>
              </a:p>
            </p:txBody>
          </p:sp>
        </mc:Choice>
        <mc:Fallback xmlns="">
          <p:sp>
            <p:nvSpPr>
              <p:cNvPr id="9" name="Text Placeholder 8"/>
              <p:cNvSpPr>
                <a:spLocks noGrp="1" noRot="1" noChangeAspect="1" noMove="1" noResize="1" noEditPoints="1" noAdjustHandles="1" noChangeArrowheads="1" noChangeShapeType="1" noTextEdit="1"/>
              </p:cNvSpPr>
              <p:nvPr>
                <p:ph type="body" sz="quarter" idx="26"/>
              </p:nvPr>
            </p:nvSpPr>
            <p:spPr>
              <a:xfrm>
                <a:off x="533400" y="5246389"/>
                <a:ext cx="8153400" cy="978262"/>
              </a:xfr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017797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107298" y="231648"/>
            <a:ext cx="8991600" cy="605942"/>
          </a:xfrm>
        </p:spPr>
        <p:txBody>
          <a:bodyPr/>
          <a:lstStyle/>
          <a:p>
            <a:pPr defTabSz="928688">
              <a:spcBef>
                <a:spcPts val="672"/>
              </a:spcBef>
              <a:tabLst>
                <a:tab pos="3325813" algn="l"/>
              </a:tabLst>
            </a:pPr>
            <a:r>
              <a:rPr lang="en-US" sz="2800" b="1" dirty="0">
                <a:solidFill>
                  <a:srgbClr val="FFF799"/>
                </a:solidFill>
                <a:latin typeface="+mn-lt"/>
              </a:rPr>
              <a:t>SAMPLE PROBLEM</a:t>
            </a:r>
            <a:r>
              <a:rPr lang="en-US" sz="2800" b="1" spc="3300" dirty="0">
                <a:solidFill>
                  <a:srgbClr val="FFF799"/>
                </a:solidFill>
                <a:latin typeface="+mn-lt"/>
              </a:rPr>
              <a:t>	</a:t>
            </a:r>
            <a:r>
              <a:rPr lang="en-US" sz="2800" b="1" dirty="0">
                <a:solidFill>
                  <a:schemeClr val="bg1"/>
                </a:solidFill>
                <a:latin typeface="+mn-lt"/>
              </a:rPr>
              <a:t>14.1</a:t>
            </a:r>
          </a:p>
        </p:txBody>
      </p:sp>
      <p:sp>
        <p:nvSpPr>
          <p:cNvPr id="8" name="Text Placeholder 22"/>
          <p:cNvSpPr>
            <a:spLocks noGrp="1"/>
          </p:cNvSpPr>
          <p:nvPr>
            <p:ph type="body" sz="quarter" idx="4294967295"/>
          </p:nvPr>
        </p:nvSpPr>
        <p:spPr>
          <a:xfrm>
            <a:off x="457200" y="990600"/>
            <a:ext cx="8104909" cy="533400"/>
          </a:xfrm>
          <a:prstGeom prst="rect">
            <a:avLst/>
          </a:prstGeom>
        </p:spPr>
        <p:txBody>
          <a:bodyPr/>
          <a:lstStyle/>
          <a:p>
            <a:pPr marL="0" indent="0">
              <a:spcAft>
                <a:spcPts val="1800"/>
              </a:spcAft>
              <a:buNone/>
            </a:pPr>
            <a:r>
              <a:rPr lang="en-US" sz="2500" dirty="0"/>
              <a:t>Write the rate expression for each of the following reactions:</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464127" y="1524000"/>
                <a:ext cx="7917873" cy="2438400"/>
              </a:xfrm>
              <a:prstGeom prst="rect">
                <a:avLst/>
              </a:prstGeom>
            </p:spPr>
            <p:txBody>
              <a:bodyPr/>
              <a:lstStyle/>
              <a:p>
                <a:pPr marL="509588" indent="-509588">
                  <a:spcAft>
                    <a:spcPts val="1500"/>
                  </a:spcAft>
                  <a:buFont typeface="Arial" pitchFamily="34" charset="0"/>
                  <a:buAutoNum type="alphaLcParenBoth"/>
                </a:pPr>
                <a14:m>
                  <m:oMath xmlns:m="http://schemas.openxmlformats.org/officeDocument/2006/math">
                    <m:sSup>
                      <m:sSupPr>
                        <m:ctrlPr>
                          <a:rPr lang="en-US" sz="2800" i="1" smtClean="0">
                            <a:latin typeface="Cambria Math" panose="02040503050406030204" pitchFamily="18" charset="0"/>
                            <a:ea typeface="Cambria Math" panose="02040503050406030204" pitchFamily="18" charset="0"/>
                          </a:rPr>
                        </m:ctrlPr>
                      </m:sSupPr>
                      <m:e>
                        <m:r>
                          <m:rPr>
                            <m:sty m:val="p"/>
                          </m:rPr>
                          <a:rPr lang="en-US" sz="2800" i="0">
                            <a:latin typeface="Cambria Math" panose="02040503050406030204" pitchFamily="18" charset="0"/>
                            <a:ea typeface="Cambria Math" panose="02040503050406030204" pitchFamily="18" charset="0"/>
                          </a:rPr>
                          <m:t>I</m:t>
                        </m:r>
                      </m:e>
                      <m:sup>
                        <m:r>
                          <a:rPr lang="en-US" sz="2800" i="0">
                            <a:latin typeface="Cambria Math" panose="02040503050406030204" pitchFamily="18" charset="0"/>
                            <a:ea typeface="Cambria Math" panose="02040503050406030204" pitchFamily="18" charset="0"/>
                          </a:rPr>
                          <m:t>−</m:t>
                        </m:r>
                      </m:sup>
                    </m:sSup>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𝑎𝑞</m:t>
                    </m:r>
                    <m:r>
                      <a:rPr lang="en-US" sz="2800" i="0">
                        <a:latin typeface="Cambria Math" panose="02040503050406030204" pitchFamily="18" charset="0"/>
                        <a:ea typeface="Cambria Math" panose="02040503050406030204" pitchFamily="18" charset="0"/>
                      </a:rPr>
                      <m:t>)+</m:t>
                    </m:r>
                    <m:sSup>
                      <m:sSupPr>
                        <m:ctrlPr>
                          <a:rPr lang="en-US" sz="2800" i="1">
                            <a:latin typeface="Cambria Math" panose="02040503050406030204" pitchFamily="18" charset="0"/>
                            <a:ea typeface="Cambria Math" panose="02040503050406030204" pitchFamily="18" charset="0"/>
                          </a:rPr>
                        </m:ctrlPr>
                      </m:sSupPr>
                      <m:e>
                        <m:r>
                          <m:rPr>
                            <m:sty m:val="p"/>
                          </m:rPr>
                          <a:rPr lang="en-US" sz="2800" i="0">
                            <a:latin typeface="Cambria Math" panose="02040503050406030204" pitchFamily="18" charset="0"/>
                            <a:ea typeface="Cambria Math" panose="02040503050406030204" pitchFamily="18" charset="0"/>
                          </a:rPr>
                          <m:t>OCl</m:t>
                        </m:r>
                      </m:e>
                      <m:sup>
                        <m:r>
                          <a:rPr lang="en-US" sz="2800" i="0">
                            <a:latin typeface="Cambria Math" panose="02040503050406030204" pitchFamily="18" charset="0"/>
                            <a:ea typeface="Cambria Math" panose="02040503050406030204" pitchFamily="18" charset="0"/>
                          </a:rPr>
                          <m:t>−</m:t>
                        </m:r>
                      </m:sup>
                    </m:sSup>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𝑎𝑞</m:t>
                    </m:r>
                    <m:r>
                      <a:rPr lang="en-US" sz="2800" i="0">
                        <a:latin typeface="Cambria Math" panose="02040503050406030204" pitchFamily="18" charset="0"/>
                        <a:ea typeface="Cambria Math" panose="02040503050406030204" pitchFamily="18" charset="0"/>
                      </a:rPr>
                      <m:t>)→</m:t>
                    </m:r>
                    <m:sSup>
                      <m:sSupPr>
                        <m:ctrlPr>
                          <a:rPr lang="en-US" sz="2800" i="1">
                            <a:latin typeface="Cambria Math" panose="02040503050406030204" pitchFamily="18" charset="0"/>
                            <a:ea typeface="Cambria Math" panose="02040503050406030204" pitchFamily="18" charset="0"/>
                          </a:rPr>
                        </m:ctrlPr>
                      </m:sSupPr>
                      <m:e>
                        <m:r>
                          <m:rPr>
                            <m:sty m:val="p"/>
                          </m:rPr>
                          <a:rPr lang="en-US" sz="2800" i="0">
                            <a:latin typeface="Cambria Math" panose="02040503050406030204" pitchFamily="18" charset="0"/>
                            <a:ea typeface="Cambria Math" panose="02040503050406030204" pitchFamily="18" charset="0"/>
                          </a:rPr>
                          <m:t>Cl</m:t>
                        </m:r>
                      </m:e>
                      <m:sup>
                        <m:r>
                          <a:rPr lang="en-US" sz="2800" i="0">
                            <a:latin typeface="Cambria Math" panose="02040503050406030204" pitchFamily="18" charset="0"/>
                            <a:ea typeface="Cambria Math" panose="02040503050406030204" pitchFamily="18" charset="0"/>
                          </a:rPr>
                          <m:t>−</m:t>
                        </m:r>
                      </m:sup>
                    </m:sSup>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𝑎𝑞</m:t>
                    </m:r>
                    <m:r>
                      <a:rPr lang="en-US" sz="2800" i="0">
                        <a:latin typeface="Cambria Math" panose="02040503050406030204" pitchFamily="18" charset="0"/>
                        <a:ea typeface="Cambria Math" panose="02040503050406030204" pitchFamily="18" charset="0"/>
                      </a:rPr>
                      <m:t>)+</m:t>
                    </m:r>
                    <m:sSup>
                      <m:sSupPr>
                        <m:ctrlPr>
                          <a:rPr lang="en-US" sz="2800" i="1">
                            <a:latin typeface="Cambria Math" panose="02040503050406030204" pitchFamily="18" charset="0"/>
                            <a:ea typeface="Cambria Math" panose="02040503050406030204" pitchFamily="18" charset="0"/>
                          </a:rPr>
                        </m:ctrlPr>
                      </m:sSupPr>
                      <m:e>
                        <m:r>
                          <m:rPr>
                            <m:sty m:val="p"/>
                          </m:rPr>
                          <a:rPr lang="en-US" sz="2800" i="0">
                            <a:latin typeface="Cambria Math" panose="02040503050406030204" pitchFamily="18" charset="0"/>
                            <a:ea typeface="Cambria Math" panose="02040503050406030204" pitchFamily="18" charset="0"/>
                          </a:rPr>
                          <m:t>OI</m:t>
                        </m:r>
                      </m:e>
                      <m:sup>
                        <m:r>
                          <a:rPr lang="en-US" sz="2800" i="0">
                            <a:latin typeface="Cambria Math" panose="02040503050406030204" pitchFamily="18" charset="0"/>
                            <a:ea typeface="Cambria Math" panose="02040503050406030204" pitchFamily="18" charset="0"/>
                          </a:rPr>
                          <m:t>−</m:t>
                        </m:r>
                      </m:sup>
                    </m:sSup>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𝑎𝑞</m:t>
                    </m:r>
                    <m:r>
                      <a:rPr lang="en-US" sz="2800" i="0">
                        <a:latin typeface="Cambria Math" panose="02040503050406030204" pitchFamily="18" charset="0"/>
                        <a:ea typeface="Cambria Math" panose="02040503050406030204" pitchFamily="18" charset="0"/>
                      </a:rPr>
                      <m:t>)</m:t>
                    </m:r>
                  </m:oMath>
                </a14:m>
                <a:endParaRPr lang="en-US" sz="2800" dirty="0">
                  <a:latin typeface="Cambria Math" panose="02040503050406030204" pitchFamily="18" charset="0"/>
                  <a:ea typeface="Cambria Math" panose="02040503050406030204" pitchFamily="18" charset="0"/>
                </a:endParaRPr>
              </a:p>
              <a:p>
                <a:pPr marL="509588" indent="-509588">
                  <a:spcAft>
                    <a:spcPts val="1500"/>
                  </a:spcAft>
                  <a:buFont typeface="Arial" pitchFamily="34" charset="0"/>
                  <a:buAutoNum type="alphaLcParenBoth"/>
                </a:pPr>
                <a14:m>
                  <m:oMath xmlns:m="http://schemas.openxmlformats.org/officeDocument/2006/math">
                    <m:sSub>
                      <m:sSubPr>
                        <m:ctrlPr>
                          <a:rPr lang="en-US" sz="2800" i="1" smtClean="0">
                            <a:latin typeface="Cambria Math" panose="02040503050406030204" pitchFamily="18" charset="0"/>
                            <a:ea typeface="Cambria Math" panose="02040503050406030204" pitchFamily="18" charset="0"/>
                          </a:rPr>
                        </m:ctrlPr>
                      </m:sSubPr>
                      <m:e>
                        <m:r>
                          <a:rPr lang="en-US" sz="2800" i="0">
                            <a:latin typeface="Cambria Math" panose="02040503050406030204" pitchFamily="18" charset="0"/>
                            <a:ea typeface="Cambria Math" panose="02040503050406030204" pitchFamily="18" charset="0"/>
                          </a:rPr>
                          <m:t>2</m:t>
                        </m:r>
                        <m:r>
                          <m:rPr>
                            <m:sty m:val="p"/>
                          </m:rPr>
                          <a:rPr lang="en-US" sz="2800" i="0">
                            <a:latin typeface="Cambria Math" panose="02040503050406030204" pitchFamily="18" charset="0"/>
                            <a:ea typeface="Cambria Math" panose="02040503050406030204" pitchFamily="18" charset="0"/>
                          </a:rPr>
                          <m:t>O</m:t>
                        </m:r>
                      </m:e>
                      <m:sub>
                        <m:r>
                          <a:rPr lang="en-US" sz="2800" i="0">
                            <a:latin typeface="Cambria Math" panose="02040503050406030204" pitchFamily="18" charset="0"/>
                            <a:ea typeface="Cambria Math" panose="02040503050406030204" pitchFamily="18" charset="0"/>
                          </a:rPr>
                          <m:t>3</m:t>
                        </m:r>
                      </m:sub>
                    </m:sSub>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𝑔</m:t>
                    </m:r>
                    <m:r>
                      <a:rPr lang="en-US" sz="2800" i="0">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a:rPr lang="en-US" sz="2800" i="0">
                            <a:latin typeface="Cambria Math" panose="02040503050406030204" pitchFamily="18" charset="0"/>
                            <a:ea typeface="Cambria Math" panose="02040503050406030204" pitchFamily="18" charset="0"/>
                          </a:rPr>
                          <m:t>3</m:t>
                        </m:r>
                        <m:r>
                          <m:rPr>
                            <m:sty m:val="p"/>
                          </m:rPr>
                          <a:rPr lang="en-US" sz="2800" i="0">
                            <a:latin typeface="Cambria Math" panose="02040503050406030204" pitchFamily="18" charset="0"/>
                            <a:ea typeface="Cambria Math" panose="02040503050406030204" pitchFamily="18" charset="0"/>
                          </a:rPr>
                          <m:t>O</m:t>
                        </m:r>
                      </m:e>
                      <m:sub>
                        <m:r>
                          <a:rPr lang="en-US" sz="2800" i="0">
                            <a:latin typeface="Cambria Math" panose="02040503050406030204" pitchFamily="18" charset="0"/>
                            <a:ea typeface="Cambria Math" panose="02040503050406030204" pitchFamily="18" charset="0"/>
                          </a:rPr>
                          <m:t>2</m:t>
                        </m:r>
                      </m:sub>
                    </m:sSub>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𝑔</m:t>
                    </m:r>
                    <m:r>
                      <a:rPr lang="en-US" sz="2800" i="0">
                        <a:latin typeface="Cambria Math" panose="02040503050406030204" pitchFamily="18" charset="0"/>
                        <a:ea typeface="Cambria Math" panose="02040503050406030204" pitchFamily="18" charset="0"/>
                      </a:rPr>
                      <m:t>)</m:t>
                    </m:r>
                  </m:oMath>
                </a14:m>
                <a:endParaRPr lang="en-US" sz="2800" dirty="0">
                  <a:latin typeface="Cambria Math" panose="02040503050406030204" pitchFamily="18" charset="0"/>
                  <a:ea typeface="Cambria Math" panose="02040503050406030204" pitchFamily="18" charset="0"/>
                </a:endParaRPr>
              </a:p>
              <a:p>
                <a:pPr marL="509588" indent="-509588">
                  <a:spcAft>
                    <a:spcPts val="1500"/>
                  </a:spcAft>
                  <a:buFont typeface="Arial" pitchFamily="34" charset="0"/>
                  <a:buAutoNum type="alphaLcParenBoth"/>
                </a:pPr>
                <a14:m>
                  <m:oMath xmlns:m="http://schemas.openxmlformats.org/officeDocument/2006/math">
                    <m:sSub>
                      <m:sSubPr>
                        <m:ctrlPr>
                          <a:rPr lang="en-US" sz="2800" i="1">
                            <a:latin typeface="Cambria Math" panose="02040503050406030204" pitchFamily="18" charset="0"/>
                            <a:ea typeface="Cambria Math" panose="02040503050406030204" pitchFamily="18" charset="0"/>
                          </a:rPr>
                        </m:ctrlPr>
                      </m:sSubPr>
                      <m:e>
                        <m:r>
                          <a:rPr lang="en-US" sz="2800" i="0">
                            <a:latin typeface="Cambria Math" panose="02040503050406030204" pitchFamily="18" charset="0"/>
                            <a:ea typeface="Cambria Math" panose="02040503050406030204" pitchFamily="18" charset="0"/>
                          </a:rPr>
                          <m:t>4</m:t>
                        </m:r>
                        <m:r>
                          <m:rPr>
                            <m:sty m:val="p"/>
                          </m:rPr>
                          <a:rPr lang="en-US" sz="2800" i="0">
                            <a:latin typeface="Cambria Math" panose="02040503050406030204" pitchFamily="18" charset="0"/>
                            <a:ea typeface="Cambria Math" panose="02040503050406030204" pitchFamily="18" charset="0"/>
                          </a:rPr>
                          <m:t>NH</m:t>
                        </m:r>
                      </m:e>
                      <m:sub>
                        <m:r>
                          <a:rPr lang="en-US" sz="2800" i="0">
                            <a:latin typeface="Cambria Math" panose="02040503050406030204" pitchFamily="18" charset="0"/>
                            <a:ea typeface="Cambria Math" panose="02040503050406030204" pitchFamily="18" charset="0"/>
                          </a:rPr>
                          <m:t>3</m:t>
                        </m:r>
                      </m:sub>
                    </m:sSub>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𝑔</m:t>
                    </m:r>
                    <m:r>
                      <a:rPr lang="en-US" sz="2800" i="0">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a:rPr lang="en-US" sz="2800" i="0">
                            <a:latin typeface="Cambria Math" panose="02040503050406030204" pitchFamily="18" charset="0"/>
                            <a:ea typeface="Cambria Math" panose="02040503050406030204" pitchFamily="18" charset="0"/>
                          </a:rPr>
                          <m:t>5</m:t>
                        </m:r>
                        <m:r>
                          <m:rPr>
                            <m:sty m:val="p"/>
                          </m:rPr>
                          <a:rPr lang="en-US" sz="2800" i="0">
                            <a:latin typeface="Cambria Math" panose="02040503050406030204" pitchFamily="18" charset="0"/>
                            <a:ea typeface="Cambria Math" panose="02040503050406030204" pitchFamily="18" charset="0"/>
                          </a:rPr>
                          <m:t>O</m:t>
                        </m:r>
                      </m:e>
                      <m:sub>
                        <m:r>
                          <a:rPr lang="en-US" sz="2800" i="0">
                            <a:latin typeface="Cambria Math" panose="02040503050406030204" pitchFamily="18" charset="0"/>
                            <a:ea typeface="Cambria Math" panose="02040503050406030204" pitchFamily="18" charset="0"/>
                          </a:rPr>
                          <m:t>2</m:t>
                        </m:r>
                      </m:sub>
                    </m:sSub>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𝑔</m:t>
                    </m:r>
                    <m:r>
                      <a:rPr lang="en-US" sz="2800" i="0">
                        <a:latin typeface="Cambria Math" panose="02040503050406030204" pitchFamily="18" charset="0"/>
                        <a:ea typeface="Cambria Math" panose="02040503050406030204" pitchFamily="18" charset="0"/>
                      </a:rPr>
                      <m:t>)→4</m:t>
                    </m:r>
                    <m:r>
                      <m:rPr>
                        <m:sty m:val="p"/>
                      </m:rPr>
                      <a:rPr lang="en-US" sz="2800" i="0">
                        <a:latin typeface="Cambria Math" panose="02040503050406030204" pitchFamily="18" charset="0"/>
                        <a:ea typeface="Cambria Math" panose="02040503050406030204" pitchFamily="18" charset="0"/>
                      </a:rPr>
                      <m:t>NO</m:t>
                    </m:r>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𝑔</m:t>
                    </m:r>
                    <m:r>
                      <a:rPr lang="en-US" sz="2800" i="0">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a:rPr lang="en-US" sz="2800" i="0">
                            <a:latin typeface="Cambria Math" panose="02040503050406030204" pitchFamily="18" charset="0"/>
                            <a:ea typeface="Cambria Math" panose="02040503050406030204" pitchFamily="18" charset="0"/>
                          </a:rPr>
                          <m:t>6</m:t>
                        </m:r>
                        <m:r>
                          <m:rPr>
                            <m:sty m:val="p"/>
                          </m:rPr>
                          <a:rPr lang="en-US" sz="2800" i="0">
                            <a:latin typeface="Cambria Math" panose="02040503050406030204" pitchFamily="18" charset="0"/>
                            <a:ea typeface="Cambria Math" panose="02040503050406030204" pitchFamily="18" charset="0"/>
                          </a:rPr>
                          <m:t>H</m:t>
                        </m:r>
                      </m:e>
                      <m:sub>
                        <m:r>
                          <a:rPr lang="en-US" sz="2800" i="0">
                            <a:latin typeface="Cambria Math" panose="02040503050406030204" pitchFamily="18" charset="0"/>
                            <a:ea typeface="Cambria Math" panose="02040503050406030204" pitchFamily="18" charset="0"/>
                          </a:rPr>
                          <m:t>2</m:t>
                        </m:r>
                      </m:sub>
                    </m:sSub>
                    <m:r>
                      <m:rPr>
                        <m:sty m:val="p"/>
                      </m:rPr>
                      <a:rPr lang="en-US" sz="2800" i="0">
                        <a:latin typeface="Cambria Math" panose="02040503050406030204" pitchFamily="18" charset="0"/>
                        <a:ea typeface="Cambria Math" panose="02040503050406030204" pitchFamily="18" charset="0"/>
                      </a:rPr>
                      <m:t>O</m:t>
                    </m:r>
                    <m:r>
                      <a:rPr lang="en-US" sz="2800" i="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𝑔</m:t>
                    </m:r>
                    <m:r>
                      <a:rPr lang="en-US" sz="2800" i="0">
                        <a:latin typeface="Cambria Math" panose="02040503050406030204" pitchFamily="18" charset="0"/>
                        <a:ea typeface="Cambria Math" panose="02040503050406030204" pitchFamily="18" charset="0"/>
                      </a:rPr>
                      <m:t>)</m:t>
                    </m:r>
                  </m:oMath>
                </a14:m>
                <a:endParaRPr lang="en-US" sz="2400" dirty="0">
                  <a:latin typeface="Cambria Math" panose="02040503050406030204" pitchFamily="18" charset="0"/>
                  <a:ea typeface="Cambria Math" panose="02040503050406030204" pitchFamily="18" charset="0"/>
                </a:endParaRP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464127" y="1524000"/>
                <a:ext cx="7917873" cy="2438400"/>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59380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57900" cy="529741"/>
          </a:xfrm>
        </p:spPr>
        <p:txBody>
          <a:bodyPr/>
          <a:lstStyle/>
          <a:p>
            <a:pPr algn="ctr">
              <a:tabLst>
                <a:tab pos="3325813" algn="l"/>
              </a:tabLst>
            </a:pPr>
            <a:r>
              <a:rPr lang="en-US" sz="2800" b="1" dirty="0">
                <a:solidFill>
                  <a:srgbClr val="FFF799"/>
                </a:solidFill>
                <a:latin typeface="+mn-lt"/>
              </a:rPr>
              <a:t>SAMPLE PROBLEM</a:t>
            </a:r>
            <a:r>
              <a:rPr lang="en-US" sz="2800" b="1" spc="3200" dirty="0">
                <a:solidFill>
                  <a:srgbClr val="FFF799"/>
                </a:solidFill>
                <a:latin typeface="+mn-lt"/>
              </a:rPr>
              <a:t>	</a:t>
            </a:r>
            <a:r>
              <a:rPr lang="en-US" sz="2800" b="1" dirty="0">
                <a:solidFill>
                  <a:schemeClr val="bg1"/>
                </a:solidFill>
                <a:latin typeface="+mn-lt"/>
              </a:rPr>
              <a:t>14.1</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24" name="Text Placeholder 23"/>
          <p:cNvSpPr>
            <a:spLocks noGrp="1"/>
          </p:cNvSpPr>
          <p:nvPr>
            <p:ph type="body" sz="quarter" idx="22"/>
          </p:nvPr>
        </p:nvSpPr>
        <p:spPr>
          <a:xfrm>
            <a:off x="0" y="948841"/>
            <a:ext cx="3276600" cy="457200"/>
          </a:xfrm>
        </p:spPr>
        <p:txBody>
          <a:bodyPr/>
          <a:lstStyle/>
          <a:p>
            <a:r>
              <a:rPr lang="en-US" b="1" dirty="0">
                <a:solidFill>
                  <a:srgbClr val="43638E"/>
                </a:solidFill>
              </a:rPr>
              <a:t>Solution</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3"/>
              </p:nvPr>
            </p:nvSpPr>
            <p:spPr>
              <a:xfrm>
                <a:off x="914400" y="1438476"/>
                <a:ext cx="8153400" cy="5050191"/>
              </a:xfrm>
            </p:spPr>
            <p:txBody>
              <a:bodyPr/>
              <a:lstStyle/>
              <a:p>
                <a:pPr marL="682625" indent="-506413">
                  <a:spcAft>
                    <a:spcPts val="1500"/>
                  </a:spcAft>
                  <a:buFont typeface="Arial" pitchFamily="34" charset="0"/>
                  <a:buAutoNum type="alphaLcParenBoth"/>
                </a:pPr>
                <a14:m>
                  <m:oMath xmlns:m="http://schemas.openxmlformats.org/officeDocument/2006/math">
                    <m:sSup>
                      <m:sSupPr>
                        <m:ctrlPr>
                          <a:rPr lang="en-US" sz="2600" i="1" smtClean="0">
                            <a:latin typeface="Cambria Math" panose="02040503050406030204" pitchFamily="18" charset="0"/>
                          </a:rPr>
                        </m:ctrlPr>
                      </m:sSupPr>
                      <m:e>
                        <m:r>
                          <m:rPr>
                            <m:sty m:val="p"/>
                          </m:rPr>
                          <a:rPr lang="en-US" sz="2600" i="0">
                            <a:latin typeface="Cambria Math" panose="02040503050406030204" pitchFamily="18" charset="0"/>
                          </a:rPr>
                          <m:t>I</m:t>
                        </m:r>
                      </m:e>
                      <m:sup>
                        <m:r>
                          <a:rPr lang="en-US" sz="2600" i="0">
                            <a:latin typeface="Cambria Math" panose="02040503050406030204" pitchFamily="18" charset="0"/>
                            <a:ea typeface="Cambria Math" panose="02040503050406030204" pitchFamily="18" charset="0"/>
                          </a:rPr>
                          <m:t>−</m:t>
                        </m:r>
                      </m:sup>
                    </m:sSup>
                    <m:r>
                      <a:rPr lang="en-US" sz="2600" i="0">
                        <a:latin typeface="Cambria Math" panose="02040503050406030204" pitchFamily="18" charset="0"/>
                      </a:rPr>
                      <m:t>(</m:t>
                    </m:r>
                    <m:r>
                      <a:rPr lang="en-US" sz="2600" i="1">
                        <a:latin typeface="Cambria Math" panose="02040503050406030204" pitchFamily="18" charset="0"/>
                      </a:rPr>
                      <m:t>𝑎𝑞</m:t>
                    </m:r>
                    <m:r>
                      <a:rPr lang="en-US" sz="2600" i="0">
                        <a:latin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i="0">
                            <a:latin typeface="Cambria Math" panose="02040503050406030204" pitchFamily="18" charset="0"/>
                            <a:ea typeface="Cambria Math" panose="02040503050406030204" pitchFamily="18" charset="0"/>
                          </a:rPr>
                          <m:t>OC</m:t>
                        </m:r>
                        <m:r>
                          <m:rPr>
                            <m:sty m:val="p"/>
                          </m:rPr>
                          <a:rPr lang="en-US" sz="2600" b="0" i="0" smtClean="0">
                            <a:latin typeface="Cambria Math" panose="02040503050406030204" pitchFamily="18" charset="0"/>
                            <a:ea typeface="Cambria Math" panose="02040503050406030204" pitchFamily="18" charset="0"/>
                          </a:rPr>
                          <m:t>l</m:t>
                        </m:r>
                      </m:e>
                      <m:sup>
                        <m:r>
                          <a:rPr lang="en-US" sz="2600" i="0">
                            <a:latin typeface="Cambria Math" panose="02040503050406030204" pitchFamily="18" charset="0"/>
                            <a:ea typeface="Cambria Math" panose="02040503050406030204" pitchFamily="18" charset="0"/>
                          </a:rPr>
                          <m:t>−</m:t>
                        </m:r>
                      </m:sup>
                    </m:sSup>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𝑎𝑞</m:t>
                    </m:r>
                    <m:r>
                      <a:rPr lang="en-US" sz="2600" i="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i="0">
                            <a:latin typeface="Cambria Math" panose="02040503050406030204" pitchFamily="18" charset="0"/>
                            <a:ea typeface="Cambria Math" panose="02040503050406030204" pitchFamily="18" charset="0"/>
                          </a:rPr>
                          <m:t>CI</m:t>
                        </m:r>
                      </m:e>
                      <m:sup>
                        <m:r>
                          <a:rPr lang="en-US" sz="2600" i="0">
                            <a:latin typeface="Cambria Math" panose="02040503050406030204" pitchFamily="18" charset="0"/>
                            <a:ea typeface="Cambria Math" panose="02040503050406030204" pitchFamily="18" charset="0"/>
                          </a:rPr>
                          <m:t>−</m:t>
                        </m:r>
                      </m:sup>
                    </m:sSup>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𝑎𝑞</m:t>
                    </m:r>
                    <m:r>
                      <a:rPr lang="en-US" sz="2600" i="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i="0">
                            <a:latin typeface="Cambria Math" panose="02040503050406030204" pitchFamily="18" charset="0"/>
                            <a:ea typeface="Cambria Math" panose="02040503050406030204" pitchFamily="18" charset="0"/>
                          </a:rPr>
                          <m:t>OI</m:t>
                        </m:r>
                      </m:e>
                      <m:sup>
                        <m:r>
                          <a:rPr lang="en-US" sz="2600" i="0">
                            <a:latin typeface="Cambria Math" panose="02040503050406030204" pitchFamily="18" charset="0"/>
                            <a:ea typeface="Cambria Math" panose="02040503050406030204" pitchFamily="18" charset="0"/>
                          </a:rPr>
                          <m:t>−</m:t>
                        </m:r>
                      </m:sup>
                    </m:sSup>
                    <m:r>
                      <a:rPr lang="en-US" sz="2600" i="0">
                        <a:latin typeface="Cambria Math" panose="02040503050406030204" pitchFamily="18" charset="0"/>
                        <a:ea typeface="Cambria Math" panose="02040503050406030204" pitchFamily="18" charset="0"/>
                      </a:rPr>
                      <m:t>(</m:t>
                    </m:r>
                    <m:r>
                      <a:rPr lang="en-US" sz="2600" b="0" i="1">
                        <a:latin typeface="Cambria Math" panose="02040503050406030204" pitchFamily="18" charset="0"/>
                        <a:ea typeface="Cambria Math" panose="02040503050406030204" pitchFamily="18" charset="0"/>
                      </a:rPr>
                      <m:t>𝑎𝑞</m:t>
                    </m:r>
                    <m:r>
                      <a:rPr lang="en-US" sz="2600" i="0">
                        <a:latin typeface="Cambria Math" panose="02040503050406030204" pitchFamily="18" charset="0"/>
                        <a:ea typeface="Cambria Math" panose="02040503050406030204" pitchFamily="18" charset="0"/>
                      </a:rPr>
                      <m:t>)</m:t>
                    </m:r>
                  </m:oMath>
                </a14:m>
                <a:endParaRPr lang="en-US" sz="2600" dirty="0"/>
              </a:p>
              <a:p>
                <a:pPr>
                  <a:spcAft>
                    <a:spcPts val="4500"/>
                  </a:spcAft>
                </a:pPr>
                <a14:m>
                  <m:oMathPara xmlns:m="http://schemas.openxmlformats.org/officeDocument/2006/math">
                    <m:oMathParaPr>
                      <m:jc m:val="left"/>
                    </m:oMathParaPr>
                    <m:oMath xmlns:m="http://schemas.openxmlformats.org/officeDocument/2006/math">
                      <m:r>
                        <m:rPr>
                          <m:sty m:val="p"/>
                        </m:rPr>
                        <a:rPr lang="en-US" sz="2600" i="0">
                          <a:latin typeface="Cambria Math" panose="02040503050406030204" pitchFamily="18" charset="0"/>
                        </a:rPr>
                        <m:t>rate</m:t>
                      </m:r>
                      <m:r>
                        <a:rPr lang="en-US" sz="2600" i="0">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i="0">
                                  <a:latin typeface="Cambria Math" panose="02040503050406030204" pitchFamily="18" charset="0"/>
                                  <a:ea typeface="Cambria Math" panose="02040503050406030204" pitchFamily="18" charset="0"/>
                                </a:rPr>
                                <m:t>I</m:t>
                              </m:r>
                            </m:e>
                            <m:sup>
                              <m:r>
                                <a:rPr lang="en-US" sz="2600" i="0">
                                  <a:latin typeface="Cambria Math" panose="02040503050406030204" pitchFamily="18" charset="0"/>
                                  <a:ea typeface="Cambria Math" panose="02040503050406030204" pitchFamily="18" charset="0"/>
                                </a:rPr>
                                <m:t>−</m:t>
                              </m:r>
                            </m:sup>
                          </m:sSup>
                          <m:r>
                            <a:rPr lang="en-US" sz="2600" i="0">
                              <a:latin typeface="Cambria Math" panose="02040503050406030204" pitchFamily="18" charset="0"/>
                              <a:ea typeface="Cambria Math" panose="02040503050406030204" pitchFamily="18" charset="0"/>
                            </a:rPr>
                            <m:t>]</m:t>
                          </m:r>
                        </m:num>
                        <m:den>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r>
                        <a:rPr lang="en-US" sz="2600" i="0">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i="0">
                                  <a:latin typeface="Cambria Math" panose="02040503050406030204" pitchFamily="18" charset="0"/>
                                  <a:ea typeface="Cambria Math" panose="02040503050406030204" pitchFamily="18" charset="0"/>
                                </a:rPr>
                                <m:t>OCI</m:t>
                              </m:r>
                            </m:e>
                            <m:sup>
                              <m:r>
                                <a:rPr lang="en-US" sz="2600" i="0">
                                  <a:latin typeface="Cambria Math" panose="02040503050406030204" pitchFamily="18" charset="0"/>
                                  <a:ea typeface="Cambria Math" panose="02040503050406030204" pitchFamily="18" charset="0"/>
                                </a:rPr>
                                <m:t>−</m:t>
                              </m:r>
                            </m:sup>
                          </m:sSup>
                          <m:r>
                            <a:rPr lang="en-US" sz="2600" i="0">
                              <a:latin typeface="Cambria Math" panose="02040503050406030204" pitchFamily="18" charset="0"/>
                              <a:ea typeface="Cambria Math" panose="02040503050406030204" pitchFamily="18" charset="0"/>
                            </a:rPr>
                            <m:t>]</m:t>
                          </m:r>
                        </m:num>
                        <m:den>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r>
                        <a:rPr lang="en-US" sz="2600" i="0">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i="0">
                                  <a:latin typeface="Cambria Math" panose="02040503050406030204" pitchFamily="18" charset="0"/>
                                  <a:ea typeface="Cambria Math" panose="02040503050406030204" pitchFamily="18" charset="0"/>
                                </a:rPr>
                                <m:t>CI</m:t>
                              </m:r>
                            </m:e>
                            <m:sup>
                              <m:r>
                                <a:rPr lang="en-US" sz="2600" i="0">
                                  <a:latin typeface="Cambria Math" panose="02040503050406030204" pitchFamily="18" charset="0"/>
                                  <a:ea typeface="Cambria Math" panose="02040503050406030204" pitchFamily="18" charset="0"/>
                                </a:rPr>
                                <m:t>−</m:t>
                              </m:r>
                            </m:sup>
                          </m:sSup>
                          <m:r>
                            <a:rPr lang="en-US" sz="2600" i="0">
                              <a:latin typeface="Cambria Math" panose="02040503050406030204" pitchFamily="18" charset="0"/>
                              <a:ea typeface="Cambria Math" panose="02040503050406030204" pitchFamily="18" charset="0"/>
                            </a:rPr>
                            <m:t>]</m:t>
                          </m:r>
                        </m:num>
                        <m:den>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r>
                        <a:rPr lang="en-US" sz="2600" i="0">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i="0">
                                  <a:latin typeface="Cambria Math" panose="02040503050406030204" pitchFamily="18" charset="0"/>
                                  <a:ea typeface="Cambria Math" panose="02040503050406030204" pitchFamily="18" charset="0"/>
                                </a:rPr>
                                <m:t>OI</m:t>
                              </m:r>
                            </m:e>
                            <m:sup>
                              <m:r>
                                <a:rPr lang="en-US" sz="2600" i="0">
                                  <a:latin typeface="Cambria Math" panose="02040503050406030204" pitchFamily="18" charset="0"/>
                                  <a:ea typeface="Cambria Math" panose="02040503050406030204" pitchFamily="18" charset="0"/>
                                </a:rPr>
                                <m:t>−</m:t>
                              </m:r>
                            </m:sup>
                          </m:sSup>
                          <m:r>
                            <a:rPr lang="en-US" sz="2600" i="0">
                              <a:latin typeface="Cambria Math" panose="02040503050406030204" pitchFamily="18" charset="0"/>
                              <a:ea typeface="Cambria Math" panose="02040503050406030204" pitchFamily="18" charset="0"/>
                            </a:rPr>
                            <m:t>]</m:t>
                          </m:r>
                        </m:num>
                        <m:den>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oMath>
                  </m:oMathPara>
                </a14:m>
                <a:endParaRPr lang="en-US" sz="2600" b="1" dirty="0">
                  <a:solidFill>
                    <a:srgbClr val="43638E"/>
                  </a:solidFill>
                </a:endParaRPr>
              </a:p>
              <a:p>
                <a:pPr marL="1600200" indent="457200">
                  <a:spcBef>
                    <a:spcPts val="0"/>
                  </a:spcBef>
                  <a:spcAft>
                    <a:spcPts val="1500"/>
                  </a:spcAft>
                  <a:buFont typeface="Wingdings" panose="05000000000000000000" pitchFamily="2" charset="2"/>
                  <a:buAutoNum type="alphaLcParenBoth" startAt="2"/>
                  <a:tabLst>
                    <a:tab pos="685800" algn="l"/>
                    <a:tab pos="2109788" algn="l"/>
                  </a:tabLst>
                </a:pPr>
                <a14:m>
                  <m:oMath xmlns:m="http://schemas.openxmlformats.org/officeDocument/2006/math">
                    <m:sSub>
                      <m:sSubPr>
                        <m:ctrlPr>
                          <a:rPr lang="en-US" sz="2600" i="1">
                            <a:latin typeface="Cambria Math" panose="02040503050406030204" pitchFamily="18" charset="0"/>
                          </a:rPr>
                        </m:ctrlPr>
                      </m:sSubPr>
                      <m:e>
                        <m:r>
                          <a:rPr lang="en-US" sz="2600" i="0">
                            <a:latin typeface="Cambria Math" panose="02040503050406030204" pitchFamily="18" charset="0"/>
                          </a:rPr>
                          <m:t>2</m:t>
                        </m:r>
                        <m:r>
                          <m:rPr>
                            <m:sty m:val="p"/>
                          </m:rPr>
                          <a:rPr lang="en-US" sz="2600" i="0">
                            <a:latin typeface="Cambria Math" panose="02040503050406030204" pitchFamily="18" charset="0"/>
                          </a:rPr>
                          <m:t>O</m:t>
                        </m:r>
                      </m:e>
                      <m:sub>
                        <m:r>
                          <a:rPr lang="en-US" sz="2600" i="0">
                            <a:latin typeface="Cambria Math" panose="02040503050406030204" pitchFamily="18" charset="0"/>
                          </a:rPr>
                          <m:t>3</m:t>
                        </m:r>
                      </m:sub>
                    </m:sSub>
                    <m:d>
                      <m:dPr>
                        <m:ctrlPr>
                          <a:rPr lang="en-US" sz="2600" i="1">
                            <a:latin typeface="Cambria Math" panose="02040503050406030204" pitchFamily="18" charset="0"/>
                          </a:rPr>
                        </m:ctrlPr>
                      </m:dPr>
                      <m:e>
                        <m:r>
                          <a:rPr lang="en-US" sz="2600" b="0" i="1">
                            <a:latin typeface="Cambria Math" panose="02040503050406030204" pitchFamily="18" charset="0"/>
                          </a:rPr>
                          <m:t>𝑔</m:t>
                        </m:r>
                      </m:e>
                    </m:d>
                    <m:r>
                      <a:rPr lang="en-US" sz="2600" i="0">
                        <a:latin typeface="Cambria Math" panose="02040503050406030204" pitchFamily="18" charset="0"/>
                      </a:rPr>
                      <m:t>→3</m:t>
                    </m:r>
                    <m:sSub>
                      <m:sSubPr>
                        <m:ctrlPr>
                          <a:rPr lang="en-US" sz="2600" i="1">
                            <a:latin typeface="Cambria Math" panose="02040503050406030204" pitchFamily="18" charset="0"/>
                            <a:ea typeface="Cambria Math" panose="02040503050406030204" pitchFamily="18" charset="0"/>
                          </a:rPr>
                        </m:ctrlPr>
                      </m:sSubPr>
                      <m:e>
                        <m:r>
                          <m:rPr>
                            <m:sty m:val="p"/>
                          </m:rPr>
                          <a:rPr lang="en-US" sz="2600" i="0">
                            <a:latin typeface="Cambria Math" panose="02040503050406030204" pitchFamily="18" charset="0"/>
                            <a:ea typeface="Cambria Math" panose="02040503050406030204" pitchFamily="18" charset="0"/>
                          </a:rPr>
                          <m:t>O</m:t>
                        </m:r>
                      </m:e>
                      <m:sub>
                        <m:r>
                          <a:rPr lang="en-US" sz="2600" i="0">
                            <a:latin typeface="Cambria Math" panose="02040503050406030204" pitchFamily="18" charset="0"/>
                            <a:ea typeface="Cambria Math" panose="02040503050406030204" pitchFamily="18" charset="0"/>
                          </a:rPr>
                          <m:t>2</m:t>
                        </m:r>
                      </m:sub>
                    </m:sSub>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𝑔</m:t>
                        </m:r>
                      </m:e>
                    </m:d>
                  </m:oMath>
                </a14:m>
                <a:endParaRPr lang="en-US" sz="2600" dirty="0">
                  <a:latin typeface="Cambria Math" panose="02040503050406030204" pitchFamily="18" charset="0"/>
                  <a:ea typeface="Cambria Math" panose="02040503050406030204" pitchFamily="18" charset="0"/>
                </a:endParaRPr>
              </a:p>
              <a:p>
                <a:pPr marL="1495425" defTabSz="827088">
                  <a:spcBef>
                    <a:spcPts val="0"/>
                  </a:spcBef>
                  <a:spcAft>
                    <a:spcPts val="1500"/>
                  </a:spcAft>
                </a:pPr>
                <a14:m>
                  <m:oMathPara xmlns:m="http://schemas.openxmlformats.org/officeDocument/2006/math">
                    <m:oMathParaPr>
                      <m:jc m:val="left"/>
                    </m:oMathParaPr>
                    <m:oMath xmlns:m="http://schemas.openxmlformats.org/officeDocument/2006/math">
                      <m:r>
                        <m:rPr>
                          <m:sty m:val="p"/>
                        </m:rPr>
                        <a:rPr lang="en-US" sz="2600" i="0">
                          <a:latin typeface="Cambria Math" panose="02040503050406030204" pitchFamily="18" charset="0"/>
                        </a:rPr>
                        <m:t>rate</m:t>
                      </m:r>
                      <m:r>
                        <a:rPr lang="en-US" sz="2600" i="0">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1</m:t>
                          </m:r>
                        </m:num>
                        <m:den>
                          <m:r>
                            <a:rPr lang="en-US" sz="2600" i="0">
                              <a:latin typeface="Cambria Math" panose="02040503050406030204" pitchFamily="18" charset="0"/>
                              <a:ea typeface="Cambria Math" panose="02040503050406030204" pitchFamily="18" charset="0"/>
                            </a:rPr>
                            <m:t>2</m:t>
                          </m:r>
                        </m:den>
                      </m:f>
                      <m:f>
                        <m:fPr>
                          <m:ctrlPr>
                            <a:rPr lang="en-US" sz="2600" i="1">
                              <a:latin typeface="Cambria Math" panose="02040503050406030204" pitchFamily="18" charset="0"/>
                              <a:ea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i="0">
                                  <a:latin typeface="Cambria Math" panose="02040503050406030204" pitchFamily="18" charset="0"/>
                                  <a:ea typeface="Cambria Math" panose="02040503050406030204" pitchFamily="18" charset="0"/>
                                </a:rPr>
                                <m:t>O</m:t>
                              </m:r>
                            </m:e>
                            <m:sub>
                              <m:r>
                                <a:rPr lang="en-US" sz="2600" i="0">
                                  <a:latin typeface="Cambria Math" panose="02040503050406030204" pitchFamily="18" charset="0"/>
                                  <a:ea typeface="Cambria Math" panose="02040503050406030204" pitchFamily="18" charset="0"/>
                                </a:rPr>
                                <m:t>3</m:t>
                              </m:r>
                            </m:sub>
                          </m:sSub>
                          <m:r>
                            <a:rPr lang="en-US" sz="2600" i="0">
                              <a:latin typeface="Cambria Math" panose="02040503050406030204" pitchFamily="18" charset="0"/>
                              <a:ea typeface="Cambria Math" panose="02040503050406030204" pitchFamily="18" charset="0"/>
                            </a:rPr>
                            <m:t>]</m:t>
                          </m:r>
                        </m:num>
                        <m:den>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r>
                        <a:rPr lang="en-US" sz="2600" i="0">
                          <a:latin typeface="Cambria Math" panose="02040503050406030204" pitchFamily="18" charset="0"/>
                          <a:ea typeface="Cambria Math" panose="02040503050406030204" pitchFamily="18" charset="0"/>
                        </a:rPr>
                        <m:t>=</m:t>
                      </m:r>
                      <m:f>
                        <m:fPr>
                          <m:ctrlPr>
                            <a:rPr lang="en-US" sz="2600" i="1">
                              <a:latin typeface="Cambria Math" panose="02040503050406030204" pitchFamily="18" charset="0"/>
                              <a:ea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1</m:t>
                          </m:r>
                        </m:num>
                        <m:den>
                          <m:r>
                            <a:rPr lang="en-US" sz="2600" i="0">
                              <a:latin typeface="Cambria Math" panose="02040503050406030204" pitchFamily="18" charset="0"/>
                              <a:ea typeface="Cambria Math" panose="02040503050406030204" pitchFamily="18" charset="0"/>
                            </a:rPr>
                            <m:t>3</m:t>
                          </m:r>
                        </m:den>
                      </m:f>
                      <m:f>
                        <m:fPr>
                          <m:ctrlPr>
                            <a:rPr lang="en-US" sz="2600" i="1">
                              <a:latin typeface="Cambria Math" panose="02040503050406030204" pitchFamily="18" charset="0"/>
                              <a:ea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i="0">
                                  <a:latin typeface="Cambria Math" panose="02040503050406030204" pitchFamily="18" charset="0"/>
                                  <a:ea typeface="Cambria Math" panose="02040503050406030204" pitchFamily="18" charset="0"/>
                                </a:rPr>
                                <m:t>O</m:t>
                              </m:r>
                            </m:e>
                            <m:sub>
                              <m:r>
                                <a:rPr lang="en-US" sz="2600" i="0">
                                  <a:latin typeface="Cambria Math" panose="02040503050406030204" pitchFamily="18" charset="0"/>
                                  <a:ea typeface="Cambria Math" panose="02040503050406030204" pitchFamily="18" charset="0"/>
                                </a:rPr>
                                <m:t>2</m:t>
                              </m:r>
                            </m:sub>
                          </m:sSub>
                          <m:r>
                            <a:rPr lang="en-US" sz="2600" i="0">
                              <a:latin typeface="Cambria Math" panose="02040503050406030204" pitchFamily="18" charset="0"/>
                              <a:ea typeface="Cambria Math" panose="02040503050406030204" pitchFamily="18" charset="0"/>
                            </a:rPr>
                            <m:t>]</m:t>
                          </m:r>
                        </m:num>
                        <m:den>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oMath>
                  </m:oMathPara>
                </a14:m>
                <a:endParaRPr lang="en-US" sz="2600" dirty="0">
                  <a:solidFill>
                    <a:srgbClr val="43638E"/>
                  </a:solidFill>
                </a:endParaRPr>
              </a:p>
              <a:p>
                <a:pPr marL="457200" indent="457200">
                  <a:spcBef>
                    <a:spcPts val="0"/>
                  </a:spcBef>
                  <a:spcAft>
                    <a:spcPts val="800"/>
                  </a:spcAft>
                  <a:buAutoNum type="alphaLcParenBoth" startAt="3"/>
                </a:pPr>
                <a14:m>
                  <m:oMath xmlns:m="http://schemas.openxmlformats.org/officeDocument/2006/math">
                    <m:sSub>
                      <m:sSubPr>
                        <m:ctrlPr>
                          <a:rPr lang="en-US" sz="2600" i="1">
                            <a:latin typeface="Cambria Math" panose="02040503050406030204" pitchFamily="18" charset="0"/>
                          </a:rPr>
                        </m:ctrlPr>
                      </m:sSubPr>
                      <m:e>
                        <m:r>
                          <a:rPr lang="en-US" sz="2600" i="0">
                            <a:latin typeface="Cambria Math" panose="02040503050406030204" pitchFamily="18" charset="0"/>
                          </a:rPr>
                          <m:t>4</m:t>
                        </m:r>
                        <m:r>
                          <m:rPr>
                            <m:sty m:val="p"/>
                          </m:rPr>
                          <a:rPr lang="en-US" sz="2600" i="0">
                            <a:latin typeface="Cambria Math" panose="02040503050406030204" pitchFamily="18" charset="0"/>
                          </a:rPr>
                          <m:t>NH</m:t>
                        </m:r>
                      </m:e>
                      <m:sub>
                        <m:r>
                          <a:rPr lang="en-US" sz="2600" i="0">
                            <a:latin typeface="Cambria Math" panose="02040503050406030204" pitchFamily="18" charset="0"/>
                          </a:rPr>
                          <m:t>3</m:t>
                        </m:r>
                      </m:sub>
                    </m:sSub>
                    <m:r>
                      <a:rPr lang="en-US" sz="2600" i="0">
                        <a:latin typeface="Cambria Math" panose="02040503050406030204" pitchFamily="18" charset="0"/>
                      </a:rPr>
                      <m:t>(</m:t>
                    </m:r>
                    <m:r>
                      <a:rPr lang="en-US" sz="2600" i="1">
                        <a:latin typeface="Cambria Math" panose="02040503050406030204" pitchFamily="18" charset="0"/>
                      </a:rPr>
                      <m:t>𝑔</m:t>
                    </m:r>
                    <m:r>
                      <a:rPr lang="en-US" sz="2600" i="0">
                        <a:latin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a:rPr lang="en-US" sz="2600" i="0">
                            <a:latin typeface="Cambria Math" panose="02040503050406030204" pitchFamily="18" charset="0"/>
                            <a:ea typeface="Cambria Math" panose="02040503050406030204" pitchFamily="18" charset="0"/>
                          </a:rPr>
                          <m:t>5</m:t>
                        </m:r>
                        <m:r>
                          <m:rPr>
                            <m:sty m:val="p"/>
                          </m:rPr>
                          <a:rPr lang="en-US" sz="2600" i="0">
                            <a:latin typeface="Cambria Math" panose="02040503050406030204" pitchFamily="18" charset="0"/>
                            <a:ea typeface="Cambria Math" panose="02040503050406030204" pitchFamily="18" charset="0"/>
                          </a:rPr>
                          <m:t>O</m:t>
                        </m:r>
                      </m:e>
                      <m:sub>
                        <m:r>
                          <a:rPr lang="en-US" sz="2600" i="0">
                            <a:latin typeface="Cambria Math" panose="02040503050406030204" pitchFamily="18" charset="0"/>
                            <a:ea typeface="Cambria Math" panose="02040503050406030204" pitchFamily="18" charset="0"/>
                          </a:rPr>
                          <m:t>2</m:t>
                        </m:r>
                      </m:sub>
                    </m:sSub>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i="0">
                        <a:latin typeface="Cambria Math" panose="02040503050406030204" pitchFamily="18" charset="0"/>
                        <a:ea typeface="Cambria Math" panose="02040503050406030204" pitchFamily="18" charset="0"/>
                      </a:rPr>
                      <m:t>)→4</m:t>
                    </m:r>
                    <m:r>
                      <m:rPr>
                        <m:sty m:val="p"/>
                      </m:rPr>
                      <a:rPr lang="en-US" sz="2600" i="0">
                        <a:latin typeface="Cambria Math" panose="02040503050406030204" pitchFamily="18" charset="0"/>
                        <a:ea typeface="Cambria Math" panose="02040503050406030204" pitchFamily="18" charset="0"/>
                      </a:rPr>
                      <m:t>NO</m:t>
                    </m:r>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i="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a:rPr lang="en-US" sz="2600" i="0">
                            <a:latin typeface="Cambria Math" panose="02040503050406030204" pitchFamily="18" charset="0"/>
                            <a:ea typeface="Cambria Math" panose="02040503050406030204" pitchFamily="18" charset="0"/>
                          </a:rPr>
                          <m:t>6</m:t>
                        </m:r>
                        <m:r>
                          <m:rPr>
                            <m:sty m:val="p"/>
                          </m:rPr>
                          <a:rPr lang="en-US" sz="2600" i="0">
                            <a:latin typeface="Cambria Math" panose="02040503050406030204" pitchFamily="18" charset="0"/>
                            <a:ea typeface="Cambria Math" panose="02040503050406030204" pitchFamily="18" charset="0"/>
                          </a:rPr>
                          <m:t>H</m:t>
                        </m:r>
                      </m:e>
                      <m:sub>
                        <m:r>
                          <a:rPr lang="en-US" sz="2600" i="0">
                            <a:latin typeface="Cambria Math" panose="02040503050406030204" pitchFamily="18" charset="0"/>
                            <a:ea typeface="Cambria Math" panose="02040503050406030204" pitchFamily="18" charset="0"/>
                          </a:rPr>
                          <m:t>2</m:t>
                        </m:r>
                      </m:sub>
                    </m:sSub>
                    <m:r>
                      <m:rPr>
                        <m:sty m:val="p"/>
                      </m:rPr>
                      <a:rPr lang="en-US" sz="2600" i="0">
                        <a:latin typeface="Cambria Math" panose="02040503050406030204" pitchFamily="18" charset="0"/>
                        <a:ea typeface="Cambria Math" panose="02040503050406030204" pitchFamily="18" charset="0"/>
                      </a:rPr>
                      <m:t>O</m:t>
                    </m:r>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i="0">
                        <a:latin typeface="Cambria Math" panose="02040503050406030204" pitchFamily="18" charset="0"/>
                        <a:ea typeface="Cambria Math" panose="02040503050406030204" pitchFamily="18" charset="0"/>
                      </a:rPr>
                      <m:t>)</m:t>
                    </m:r>
                  </m:oMath>
                </a14:m>
                <a:endParaRPr lang="en-US" sz="2600" dirty="0"/>
              </a:p>
              <a:p>
                <a:pPr>
                  <a:spcBef>
                    <a:spcPts val="0"/>
                  </a:spcBef>
                </a:pPr>
                <a14:m>
                  <m:oMathPara xmlns:m="http://schemas.openxmlformats.org/officeDocument/2006/math">
                    <m:oMathParaPr>
                      <m:jc m:val="left"/>
                    </m:oMathParaPr>
                    <m:oMath xmlns:m="http://schemas.openxmlformats.org/officeDocument/2006/math">
                      <m:r>
                        <m:rPr>
                          <m:sty m:val="p"/>
                        </m:rPr>
                        <a:rPr lang="en-US" sz="2600" i="0">
                          <a:latin typeface="Cambria Math" panose="02040503050406030204" pitchFamily="18" charset="0"/>
                        </a:rPr>
                        <m:t>rate</m:t>
                      </m:r>
                      <m:r>
                        <a:rPr lang="en-US" sz="2600" i="0">
                          <a:latin typeface="Cambria Math" panose="02040503050406030204" pitchFamily="18" charset="0"/>
                        </a:rPr>
                        <m:t>=−</m:t>
                      </m:r>
                      <m:f>
                        <m:fPr>
                          <m:ctrlPr>
                            <a:rPr lang="en-US" sz="2600" i="1">
                              <a:latin typeface="Cambria Math" panose="02040503050406030204" pitchFamily="18" charset="0"/>
                            </a:rPr>
                          </m:ctrlPr>
                        </m:fPr>
                        <m:num>
                          <m:r>
                            <a:rPr lang="en-US" sz="2600" i="0">
                              <a:latin typeface="Cambria Math" panose="02040503050406030204" pitchFamily="18" charset="0"/>
                            </a:rPr>
                            <m:t>1</m:t>
                          </m:r>
                        </m:num>
                        <m:den>
                          <m:r>
                            <a:rPr lang="en-US" sz="2600" i="0">
                              <a:latin typeface="Cambria Math" panose="02040503050406030204" pitchFamily="18" charset="0"/>
                            </a:rPr>
                            <m:t>4</m:t>
                          </m:r>
                        </m:den>
                      </m:f>
                      <m:f>
                        <m:fPr>
                          <m:ctrlPr>
                            <a:rPr lang="en-US" sz="2600" i="1">
                              <a:latin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m:t>
                          </m:r>
                          <m:d>
                            <m:dPr>
                              <m:begChr m:val="["/>
                              <m:endChr m:val="]"/>
                              <m:ctrlPr>
                                <a:rPr lang="en-US" sz="2600" i="1">
                                  <a:latin typeface="Cambria Math" panose="02040503050406030204" pitchFamily="18" charset="0"/>
                                  <a:ea typeface="Cambria Math" panose="02040503050406030204" pitchFamily="18" charset="0"/>
                                </a:rPr>
                              </m:ctrlPr>
                            </m:dPr>
                            <m:e>
                              <m:sSub>
                                <m:sSubPr>
                                  <m:ctrlPr>
                                    <a:rPr lang="en-US" sz="2600" i="1">
                                      <a:latin typeface="Cambria Math" panose="02040503050406030204" pitchFamily="18" charset="0"/>
                                      <a:ea typeface="Cambria Math" panose="02040503050406030204" pitchFamily="18" charset="0"/>
                                    </a:rPr>
                                  </m:ctrlPr>
                                </m:sSubPr>
                                <m:e>
                                  <m:r>
                                    <m:rPr>
                                      <m:sty m:val="p"/>
                                    </m:rPr>
                                    <a:rPr lang="en-US" sz="2600" i="0">
                                      <a:latin typeface="Cambria Math" panose="02040503050406030204" pitchFamily="18" charset="0"/>
                                      <a:ea typeface="Cambria Math" panose="02040503050406030204" pitchFamily="18" charset="0"/>
                                    </a:rPr>
                                    <m:t>NH</m:t>
                                  </m:r>
                                </m:e>
                                <m:sub>
                                  <m:r>
                                    <a:rPr lang="en-US" sz="2600" i="0">
                                      <a:latin typeface="Cambria Math" panose="02040503050406030204" pitchFamily="18" charset="0"/>
                                      <a:ea typeface="Cambria Math" panose="02040503050406030204" pitchFamily="18" charset="0"/>
                                    </a:rPr>
                                    <m:t>3</m:t>
                                  </m:r>
                                </m:sub>
                              </m:sSub>
                            </m:e>
                          </m:d>
                        </m:num>
                        <m:den>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r>
                        <a:rPr lang="en-US" sz="2600" i="0">
                          <a:latin typeface="Cambria Math" panose="02040503050406030204" pitchFamily="18" charset="0"/>
                        </a:rPr>
                        <m:t>=−</m:t>
                      </m:r>
                      <m:f>
                        <m:fPr>
                          <m:ctrlPr>
                            <a:rPr lang="en-US" sz="2600" i="1">
                              <a:latin typeface="Cambria Math" panose="02040503050406030204" pitchFamily="18" charset="0"/>
                            </a:rPr>
                          </m:ctrlPr>
                        </m:fPr>
                        <m:num>
                          <m:r>
                            <a:rPr lang="en-US" sz="2600" i="0">
                              <a:latin typeface="Cambria Math" panose="02040503050406030204" pitchFamily="18" charset="0"/>
                            </a:rPr>
                            <m:t>1</m:t>
                          </m:r>
                        </m:num>
                        <m:den>
                          <m:r>
                            <a:rPr lang="en-US" sz="2600" i="0">
                              <a:latin typeface="Cambria Math" panose="02040503050406030204" pitchFamily="18" charset="0"/>
                            </a:rPr>
                            <m:t>5</m:t>
                          </m:r>
                        </m:den>
                      </m:f>
                      <m:f>
                        <m:fPr>
                          <m:ctrlPr>
                            <a:rPr lang="en-US" sz="2600" i="1">
                              <a:latin typeface="Cambria Math" panose="02040503050406030204" pitchFamily="18" charset="0"/>
                            </a:rPr>
                          </m:ctrlPr>
                        </m:fPr>
                        <m:num>
                          <m:r>
                            <a:rPr lang="en-US" sz="2600" i="0">
                              <a:latin typeface="Cambria Math" panose="02040503050406030204" pitchFamily="18" charset="0"/>
                              <a:ea typeface="Cambria Math" panose="02040503050406030204" pitchFamily="18" charset="0"/>
                            </a:rPr>
                            <m:t>∆</m:t>
                          </m:r>
                          <m:d>
                            <m:dPr>
                              <m:begChr m:val="["/>
                              <m:endChr m:val="]"/>
                              <m:ctrlPr>
                                <a:rPr lang="en-US" sz="2600" i="1">
                                  <a:latin typeface="Cambria Math" panose="02040503050406030204" pitchFamily="18" charset="0"/>
                                  <a:ea typeface="Cambria Math" panose="02040503050406030204" pitchFamily="18" charset="0"/>
                                </a:rPr>
                              </m:ctrlPr>
                            </m:dPr>
                            <m:e>
                              <m:sSub>
                                <m:sSubPr>
                                  <m:ctrlPr>
                                    <a:rPr lang="en-US" sz="2600" i="1">
                                      <a:latin typeface="Cambria Math" panose="02040503050406030204" pitchFamily="18" charset="0"/>
                                      <a:ea typeface="Cambria Math" panose="02040503050406030204" pitchFamily="18" charset="0"/>
                                    </a:rPr>
                                  </m:ctrlPr>
                                </m:sSubPr>
                                <m:e>
                                  <m:r>
                                    <m:rPr>
                                      <m:sty m:val="p"/>
                                    </m:rPr>
                                    <a:rPr lang="en-US" sz="2600" i="0">
                                      <a:latin typeface="Cambria Math" panose="02040503050406030204" pitchFamily="18" charset="0"/>
                                      <a:ea typeface="Cambria Math" panose="02040503050406030204" pitchFamily="18" charset="0"/>
                                    </a:rPr>
                                    <m:t>O</m:t>
                                  </m:r>
                                </m:e>
                                <m:sub>
                                  <m:r>
                                    <a:rPr lang="en-US" sz="2600" i="0">
                                      <a:latin typeface="Cambria Math" panose="02040503050406030204" pitchFamily="18" charset="0"/>
                                      <a:ea typeface="Cambria Math" panose="02040503050406030204" pitchFamily="18" charset="0"/>
                                    </a:rPr>
                                    <m:t>2</m:t>
                                  </m:r>
                                </m:sub>
                              </m:sSub>
                            </m:e>
                          </m:d>
                        </m:num>
                        <m:den>
                          <m:r>
                            <a:rPr lang="en-US" sz="2600" i="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r>
                        <a:rPr lang="en-US" sz="2600" i="0">
                          <a:latin typeface="Cambria Math" panose="02040503050406030204" pitchFamily="18" charset="0"/>
                        </a:rPr>
                        <m:t>=</m:t>
                      </m:r>
                      <m:f>
                        <m:fPr>
                          <m:ctrlPr>
                            <a:rPr lang="en-US" sz="2600" i="1">
                              <a:latin typeface="Cambria Math" panose="02040503050406030204" pitchFamily="18" charset="0"/>
                            </a:rPr>
                          </m:ctrlPr>
                        </m:fPr>
                        <m:num>
                          <m:r>
                            <a:rPr lang="en-US" sz="2600" i="0">
                              <a:latin typeface="Cambria Math" panose="02040503050406030204" pitchFamily="18" charset="0"/>
                            </a:rPr>
                            <m:t>1</m:t>
                          </m:r>
                        </m:num>
                        <m:den>
                          <m:r>
                            <a:rPr lang="en-US" sz="2600" i="0">
                              <a:latin typeface="Cambria Math" panose="02040503050406030204" pitchFamily="18" charset="0"/>
                            </a:rPr>
                            <m:t>4</m:t>
                          </m:r>
                        </m:den>
                      </m:f>
                      <m:f>
                        <m:fPr>
                          <m:ctrlPr>
                            <a:rPr lang="en-US" sz="2600" i="1">
                              <a:latin typeface="Cambria Math" panose="02040503050406030204" pitchFamily="18" charset="0"/>
                            </a:rPr>
                          </m:ctrlPr>
                        </m:fPr>
                        <m:num>
                          <m:r>
                            <a:rPr lang="en-US" sz="2600">
                              <a:latin typeface="Cambria Math" panose="02040503050406030204" pitchFamily="18" charset="0"/>
                              <a:ea typeface="Cambria Math" panose="02040503050406030204" pitchFamily="18" charset="0"/>
                            </a:rPr>
                            <m:t>∆</m:t>
                          </m:r>
                          <m:d>
                            <m:dPr>
                              <m:begChr m:val="["/>
                              <m:endChr m:val="]"/>
                              <m:ctrlPr>
                                <a:rPr lang="en-US" sz="2600" i="1">
                                  <a:latin typeface="Cambria Math" panose="02040503050406030204" pitchFamily="18" charset="0"/>
                                  <a:ea typeface="Cambria Math" panose="02040503050406030204" pitchFamily="18" charset="0"/>
                                </a:rPr>
                              </m:ctrlPr>
                            </m:dPr>
                            <m:e>
                              <m:r>
                                <m:rPr>
                                  <m:sty m:val="p"/>
                                </m:rPr>
                                <a:rPr lang="en-US" sz="2600">
                                  <a:latin typeface="Cambria Math" panose="02040503050406030204" pitchFamily="18" charset="0"/>
                                  <a:ea typeface="Cambria Math" panose="02040503050406030204" pitchFamily="18" charset="0"/>
                                </a:rPr>
                                <m:t>NO</m:t>
                              </m:r>
                            </m:e>
                          </m:d>
                        </m:num>
                        <m:den>
                          <m:r>
                            <a:rPr lang="en-US"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r>
                        <a:rPr lang="en-US" sz="2600" i="1">
                          <a:latin typeface="Cambria Math" panose="02040503050406030204" pitchFamily="18" charset="0"/>
                        </a:rPr>
                        <m:t>=</m:t>
                      </m:r>
                      <m:f>
                        <m:fPr>
                          <m:ctrlPr>
                            <a:rPr lang="en-US" sz="2600" i="1">
                              <a:latin typeface="Cambria Math" panose="02040503050406030204" pitchFamily="18" charset="0"/>
                            </a:rPr>
                          </m:ctrlPr>
                        </m:fPr>
                        <m:num>
                          <m:r>
                            <a:rPr lang="en-US" sz="2600">
                              <a:latin typeface="Cambria Math" panose="02040503050406030204" pitchFamily="18" charset="0"/>
                            </a:rPr>
                            <m:t>1</m:t>
                          </m:r>
                        </m:num>
                        <m:den>
                          <m:r>
                            <a:rPr lang="en-US" sz="2600">
                              <a:latin typeface="Cambria Math" panose="02040503050406030204" pitchFamily="18" charset="0"/>
                            </a:rPr>
                            <m:t>6</m:t>
                          </m:r>
                        </m:den>
                      </m:f>
                      <m:f>
                        <m:fPr>
                          <m:ctrlPr>
                            <a:rPr lang="en-US" sz="2600" i="1">
                              <a:latin typeface="Cambria Math" panose="02040503050406030204" pitchFamily="18" charset="0"/>
                            </a:rPr>
                          </m:ctrlPr>
                        </m:fPr>
                        <m:num>
                          <m:r>
                            <a:rPr lang="en-US" sz="260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H</m:t>
                              </m:r>
                            </m:e>
                            <m:sub>
                              <m:r>
                                <a:rPr lang="en-US" sz="2600">
                                  <a:latin typeface="Cambria Math" panose="02040503050406030204" pitchFamily="18" charset="0"/>
                                  <a:ea typeface="Cambria Math" panose="02040503050406030204" pitchFamily="18" charset="0"/>
                                </a:rPr>
                                <m:t>2</m:t>
                              </m:r>
                            </m:sub>
                          </m:sSub>
                          <m:r>
                            <m:rPr>
                              <m:sty m:val="p"/>
                            </m:rPr>
                            <a:rPr lang="en-US" sz="2600">
                              <a:latin typeface="Cambria Math" panose="02040503050406030204" pitchFamily="18" charset="0"/>
                              <a:ea typeface="Cambria Math" panose="02040503050406030204" pitchFamily="18" charset="0"/>
                            </a:rPr>
                            <m:t>O</m:t>
                          </m:r>
                          <m:r>
                            <a:rPr lang="en-US" sz="2600">
                              <a:latin typeface="Cambria Math" panose="02040503050406030204" pitchFamily="18" charset="0"/>
                              <a:ea typeface="Cambria Math" panose="02040503050406030204" pitchFamily="18" charset="0"/>
                            </a:rPr>
                            <m:t>]</m:t>
                          </m:r>
                        </m:num>
                        <m:den>
                          <m:r>
                            <a:rPr lang="en-US"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𝑡</m:t>
                          </m:r>
                        </m:den>
                      </m:f>
                    </m:oMath>
                  </m:oMathPara>
                </a14:m>
                <a:endParaRPr lang="en-US" sz="2600" i="1" dirty="0">
                  <a:latin typeface="Cambria Math" panose="02040503050406030204" pitchFamily="18" charset="0"/>
                  <a:ea typeface="Cambria Math" panose="02040503050406030204" pitchFamily="18" charset="0"/>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3"/>
              </p:nvPr>
            </p:nvSpPr>
            <p:spPr>
              <a:xfrm>
                <a:off x="914400" y="1438476"/>
                <a:ext cx="8153400" cy="5050191"/>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40270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22"/>
          </p:nvPr>
        </p:nvSpPr>
        <p:spPr>
          <a:xfrm>
            <a:off x="77892" y="152400"/>
            <a:ext cx="2145355" cy="509587"/>
          </a:xfrm>
          <a:prstGeom prst="rect">
            <a:avLst/>
          </a:prstGeom>
        </p:spPr>
        <p:txBody>
          <a:bodyPr/>
          <a:lstStyle/>
          <a:p>
            <a:r>
              <a:rPr lang="en-US" sz="3200" dirty="0">
                <a:solidFill>
                  <a:schemeClr val="bg1"/>
                </a:solidFill>
              </a:rPr>
              <a:t>CHAPTER</a:t>
            </a:r>
          </a:p>
        </p:txBody>
      </p:sp>
      <p:sp>
        <p:nvSpPr>
          <p:cNvPr id="13" name="Text Placeholder 12"/>
          <p:cNvSpPr>
            <a:spLocks noGrp="1"/>
          </p:cNvSpPr>
          <p:nvPr>
            <p:ph type="body" sz="quarter" idx="10"/>
          </p:nvPr>
        </p:nvSpPr>
        <p:spPr/>
        <p:txBody>
          <a:bodyPr/>
          <a:lstStyle/>
          <a:p>
            <a:r>
              <a:rPr lang="en-US" dirty="0">
                <a:solidFill>
                  <a:srgbClr val="6E7072"/>
                </a:solidFill>
              </a:rPr>
              <a:t>14</a:t>
            </a:r>
          </a:p>
        </p:txBody>
      </p:sp>
      <p:sp>
        <p:nvSpPr>
          <p:cNvPr id="2" name="Title 1"/>
          <p:cNvSpPr>
            <a:spLocks noGrp="1"/>
          </p:cNvSpPr>
          <p:nvPr>
            <p:ph type="title"/>
          </p:nvPr>
        </p:nvSpPr>
        <p:spPr>
          <a:xfrm>
            <a:off x="3429000" y="-396"/>
            <a:ext cx="5676900" cy="430702"/>
          </a:xfrm>
        </p:spPr>
        <p:txBody>
          <a:bodyPr/>
          <a:lstStyle/>
          <a:p>
            <a:r>
              <a:rPr lang="en-US" dirty="0"/>
              <a:t>Chemical Kinetics </a:t>
            </a:r>
          </a:p>
        </p:txBody>
      </p:sp>
      <p:sp>
        <p:nvSpPr>
          <p:cNvPr id="3" name="Text Placeholder 2"/>
          <p:cNvSpPr>
            <a:spLocks noGrp="1"/>
          </p:cNvSpPr>
          <p:nvPr>
            <p:ph type="body" sz="quarter" idx="23"/>
          </p:nvPr>
        </p:nvSpPr>
        <p:spPr>
          <a:xfrm>
            <a:off x="304800" y="1828800"/>
            <a:ext cx="8610600" cy="3517490"/>
          </a:xfrm>
        </p:spPr>
        <p:txBody>
          <a:bodyPr/>
          <a:lstStyle/>
          <a:p>
            <a:pPr fontAlgn="t">
              <a:spcBef>
                <a:spcPts val="0"/>
              </a:spcBef>
              <a:spcAft>
                <a:spcPts val="100"/>
              </a:spcAft>
            </a:pPr>
            <a:r>
              <a:rPr lang="en-US" dirty="0">
                <a:solidFill>
                  <a:srgbClr val="CC0000"/>
                </a:solidFill>
                <a:latin typeface="Calibri" panose="020F0502020204030204" pitchFamily="34" charset="0"/>
              </a:rPr>
              <a:t>14.1</a:t>
            </a:r>
            <a:r>
              <a:rPr lang="en-US" spc="1000" dirty="0"/>
              <a:t> </a:t>
            </a:r>
            <a:r>
              <a:rPr lang="en-US" dirty="0"/>
              <a:t>Reaction Rates</a:t>
            </a:r>
          </a:p>
          <a:p>
            <a:pPr marL="855663" indent="-855663" fontAlgn="t">
              <a:spcBef>
                <a:spcPts val="0"/>
              </a:spcBef>
              <a:spcAft>
                <a:spcPts val="100"/>
              </a:spcAft>
            </a:pPr>
            <a:r>
              <a:rPr lang="en-US" dirty="0">
                <a:solidFill>
                  <a:srgbClr val="CC0000"/>
                </a:solidFill>
                <a:latin typeface="Calibri" panose="020F0502020204030204" pitchFamily="34" charset="0"/>
              </a:rPr>
              <a:t>14.2</a:t>
            </a:r>
            <a:r>
              <a:rPr lang="en-US" spc="1000" dirty="0"/>
              <a:t> </a:t>
            </a:r>
            <a:r>
              <a:rPr lang="en-US" dirty="0"/>
              <a:t>Dependence of Reaction Rate on Reactant Concentration</a:t>
            </a:r>
          </a:p>
          <a:p>
            <a:pPr fontAlgn="t">
              <a:spcBef>
                <a:spcPts val="0"/>
              </a:spcBef>
              <a:spcAft>
                <a:spcPts val="100"/>
              </a:spcAft>
            </a:pPr>
            <a:r>
              <a:rPr lang="en-US" dirty="0">
                <a:solidFill>
                  <a:srgbClr val="CC0000"/>
                </a:solidFill>
                <a:latin typeface="Calibri" panose="020F0502020204030204" pitchFamily="34" charset="0"/>
              </a:rPr>
              <a:t>14.3</a:t>
            </a:r>
            <a:r>
              <a:rPr lang="en-US" spc="1000" dirty="0"/>
              <a:t> </a:t>
            </a:r>
            <a:r>
              <a:rPr lang="en-US" dirty="0"/>
              <a:t>Dependence of Reactant Concentration on Time</a:t>
            </a:r>
          </a:p>
          <a:p>
            <a:pPr fontAlgn="t">
              <a:spcBef>
                <a:spcPts val="0"/>
              </a:spcBef>
              <a:spcAft>
                <a:spcPts val="100"/>
              </a:spcAft>
            </a:pPr>
            <a:r>
              <a:rPr lang="en-US" dirty="0">
                <a:solidFill>
                  <a:srgbClr val="CC0000"/>
                </a:solidFill>
                <a:latin typeface="Calibri" panose="020F0502020204030204" pitchFamily="34" charset="0"/>
              </a:rPr>
              <a:t>14.4</a:t>
            </a:r>
            <a:r>
              <a:rPr lang="en-US" spc="1000" dirty="0"/>
              <a:t> </a:t>
            </a:r>
            <a:r>
              <a:rPr lang="en-US" dirty="0"/>
              <a:t>Dependence of Reaction Rate on Temperature</a:t>
            </a:r>
          </a:p>
          <a:p>
            <a:pPr fontAlgn="t">
              <a:spcBef>
                <a:spcPts val="0"/>
              </a:spcBef>
              <a:spcAft>
                <a:spcPts val="100"/>
              </a:spcAft>
            </a:pPr>
            <a:r>
              <a:rPr lang="en-US" dirty="0">
                <a:solidFill>
                  <a:srgbClr val="CC0000"/>
                </a:solidFill>
                <a:latin typeface="Calibri" panose="020F0502020204030204" pitchFamily="34" charset="0"/>
              </a:rPr>
              <a:t>14.5</a:t>
            </a:r>
            <a:r>
              <a:rPr lang="en-US" spc="1000" dirty="0"/>
              <a:t> </a:t>
            </a:r>
            <a:r>
              <a:rPr lang="en-US" dirty="0"/>
              <a:t>Reaction Mechanisms</a:t>
            </a:r>
          </a:p>
          <a:p>
            <a:pPr fontAlgn="t">
              <a:spcBef>
                <a:spcPts val="0"/>
              </a:spcBef>
            </a:pPr>
            <a:r>
              <a:rPr lang="en-US" dirty="0">
                <a:solidFill>
                  <a:srgbClr val="CC0000"/>
                </a:solidFill>
                <a:latin typeface="Calibri" panose="020F0502020204030204" pitchFamily="34" charset="0"/>
              </a:rPr>
              <a:t>14.6</a:t>
            </a:r>
            <a:r>
              <a:rPr lang="en-US" spc="1000" dirty="0"/>
              <a:t> </a:t>
            </a:r>
            <a:r>
              <a:rPr lang="en-US" dirty="0"/>
              <a:t>Catalysis</a:t>
            </a:r>
          </a:p>
        </p:txBody>
      </p:sp>
    </p:spTree>
    <p:extLst>
      <p:ext uri="{BB962C8B-B14F-4D97-AF65-F5344CB8AC3E}">
        <p14:creationId xmlns:p14="http://schemas.microsoft.com/office/powerpoint/2010/main" val="181084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31648"/>
            <a:ext cx="4312302" cy="605942"/>
          </a:xfrm>
        </p:spPr>
        <p:txBody>
          <a:bodyPr/>
          <a:lstStyle/>
          <a:p>
            <a:pPr algn="ctr" defTabSz="1108075"/>
            <a:r>
              <a:rPr lang="en-US" sz="2800" b="1" dirty="0">
                <a:solidFill>
                  <a:srgbClr val="FFF799"/>
                </a:solidFill>
                <a:latin typeface="+mn-lt"/>
              </a:rPr>
              <a:t>SAMPLE PROBLEM</a:t>
            </a:r>
            <a:r>
              <a:rPr lang="en-US" sz="2800" b="1" spc="3200" dirty="0">
                <a:latin typeface="+mn-lt"/>
              </a:rPr>
              <a:t>	</a:t>
            </a:r>
            <a:r>
              <a:rPr lang="en-US" sz="2800" b="1" dirty="0">
                <a:solidFill>
                  <a:schemeClr val="bg1"/>
                </a:solidFill>
                <a:latin typeface="+mn-lt"/>
              </a:rPr>
              <a:t>14.2</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0" y="952500"/>
                <a:ext cx="9143999" cy="4191000"/>
              </a:xfrm>
              <a:prstGeom prst="rect">
                <a:avLst/>
              </a:prstGeom>
            </p:spPr>
            <p:txBody>
              <a:bodyPr/>
              <a:lstStyle/>
              <a:p>
                <a:pPr marL="0" indent="0">
                  <a:spcBef>
                    <a:spcPts val="0"/>
                  </a:spcBef>
                  <a:spcAft>
                    <a:spcPts val="1200"/>
                  </a:spcAft>
                  <a:buNone/>
                </a:pPr>
                <a:r>
                  <a:rPr lang="en-US" sz="2800" dirty="0"/>
                  <a:t>Consider the reaction</a:t>
                </a:r>
              </a:p>
              <a:p>
                <a:pPr marL="0" indent="0">
                  <a:spcBef>
                    <a:spcPts val="0"/>
                  </a:spcBef>
                  <a:spcAft>
                    <a:spcPts val="2400"/>
                  </a:spcAft>
                  <a:buNone/>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a:latin typeface="Cambria Math" panose="02040503050406030204" pitchFamily="18" charset="0"/>
                            </a:rPr>
                            <m:t>4</m:t>
                          </m:r>
                          <m:r>
                            <m:rPr>
                              <m:sty m:val="p"/>
                            </m:rPr>
                            <a:rPr lang="en-US" sz="2600">
                              <a:latin typeface="Cambria Math" panose="02040503050406030204" pitchFamily="18" charset="0"/>
                            </a:rPr>
                            <m:t>NO</m:t>
                          </m:r>
                        </m:e>
                        <m:sub>
                          <m:r>
                            <a:rPr lang="en-US" sz="2600">
                              <a:latin typeface="Cambria Math" panose="02040503050406030204" pitchFamily="18" charset="0"/>
                            </a:rPr>
                            <m:t>2</m:t>
                          </m:r>
                        </m:sub>
                      </m:sSub>
                      <m:r>
                        <a:rPr lang="en-US" sz="2600" i="1">
                          <a:latin typeface="Cambria Math" panose="02040503050406030204" pitchFamily="18" charset="0"/>
                        </a:rPr>
                        <m:t>(</m:t>
                      </m:r>
                      <m:r>
                        <a:rPr lang="en-US" sz="2600" i="1">
                          <a:latin typeface="Cambria Math" panose="02040503050406030204" pitchFamily="18" charset="0"/>
                        </a:rPr>
                        <m:t>𝑔</m:t>
                      </m:r>
                      <m:r>
                        <a:rPr lang="en-US" sz="2600" i="1">
                          <a:latin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O</m:t>
                          </m:r>
                        </m:e>
                        <m:sub>
                          <m:r>
                            <a:rPr lang="en-US" sz="2600">
                              <a:latin typeface="Cambria Math" panose="02040503050406030204" pitchFamily="18" charset="0"/>
                              <a:ea typeface="Cambria Math" panose="02040503050406030204" pitchFamily="18" charset="0"/>
                            </a:rPr>
                            <m:t>2</m:t>
                          </m:r>
                        </m:sub>
                      </m:sSub>
                      <m:r>
                        <a:rPr lang="en-US"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i="1">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a:rPr lang="en-US" sz="2600">
                              <a:latin typeface="Cambria Math" panose="02040503050406030204" pitchFamily="18" charset="0"/>
                              <a:ea typeface="Cambria Math" panose="02040503050406030204" pitchFamily="18" charset="0"/>
                            </a:rPr>
                            <m:t>2</m:t>
                          </m:r>
                          <m:r>
                            <m:rPr>
                              <m:sty m:val="p"/>
                            </m:rPr>
                            <a:rPr lang="en-US" sz="2600">
                              <a:latin typeface="Cambria Math" panose="02040503050406030204" pitchFamily="18" charset="0"/>
                              <a:ea typeface="Cambria Math" panose="02040503050406030204" pitchFamily="18" charset="0"/>
                            </a:rPr>
                            <m:t>N</m:t>
                          </m:r>
                        </m:e>
                        <m:sub>
                          <m:r>
                            <a:rPr lang="en-US" sz="2600">
                              <a:latin typeface="Cambria Math" panose="02040503050406030204" pitchFamily="18" charset="0"/>
                              <a:ea typeface="Cambria Math" panose="02040503050406030204" pitchFamily="18" charset="0"/>
                            </a:rPr>
                            <m:t>2</m:t>
                          </m:r>
                        </m:sub>
                      </m:sSub>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O</m:t>
                          </m:r>
                        </m:e>
                        <m:sub>
                          <m:r>
                            <a:rPr lang="en-US" sz="2600">
                              <a:latin typeface="Cambria Math" panose="02040503050406030204" pitchFamily="18" charset="0"/>
                              <a:ea typeface="Cambria Math" panose="02040503050406030204" pitchFamily="18" charset="0"/>
                            </a:rPr>
                            <m:t>5</m:t>
                          </m:r>
                        </m:sub>
                      </m:sSub>
                      <m:r>
                        <a:rPr lang="en-US"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i="1">
                          <a:latin typeface="Cambria Math" panose="02040503050406030204" pitchFamily="18" charset="0"/>
                          <a:ea typeface="Cambria Math" panose="02040503050406030204" pitchFamily="18" charset="0"/>
                        </a:rPr>
                        <m:t>)</m:t>
                      </m:r>
                    </m:oMath>
                  </m:oMathPara>
                </a14:m>
                <a:endParaRPr lang="en-US" sz="2600" dirty="0"/>
              </a:p>
              <a:p>
                <a:pPr marL="0" indent="0">
                  <a:spcBef>
                    <a:spcPts val="0"/>
                  </a:spcBef>
                  <a:spcAft>
                    <a:spcPts val="3300"/>
                  </a:spcAft>
                  <a:buNone/>
                </a:pPr>
                <a:r>
                  <a:rPr lang="en-US" sz="2800" dirty="0"/>
                  <a:t>At a particular time during the reaction, nitrogen dioxide is being consumed at the rate of 0.00130 </a:t>
                </a:r>
                <a:r>
                  <a:rPr lang="en-US" sz="2800" i="1" dirty="0"/>
                  <a:t>M</a:t>
                </a:r>
                <a:r>
                  <a:rPr lang="en-US" sz="2800" dirty="0"/>
                  <a:t>/s.</a:t>
                </a:r>
              </a:p>
              <a:p>
                <a:pPr marL="514350" indent="-514350">
                  <a:spcBef>
                    <a:spcPts val="0"/>
                  </a:spcBef>
                  <a:spcAft>
                    <a:spcPts val="3600"/>
                  </a:spcAft>
                  <a:buAutoNum type="alphaLcParenBoth"/>
                </a:pPr>
                <a:r>
                  <a:rPr lang="en-US" sz="2800" dirty="0"/>
                  <a:t>At what rate is molecular oxygen being consumed? </a:t>
                </a:r>
              </a:p>
              <a:p>
                <a:pPr marL="514350" indent="-514350">
                  <a:spcBef>
                    <a:spcPts val="0"/>
                  </a:spcBef>
                  <a:buAutoNum type="alphaLcParenBoth"/>
                </a:pPr>
                <a:r>
                  <a:rPr lang="en-US" sz="2800" dirty="0"/>
                  <a:t>At what rate is dinitrogen pentoxide being produced?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0" y="952500"/>
                <a:ext cx="9143999" cy="4191000"/>
              </a:xfrm>
              <a:prstGeom prst="rect">
                <a:avLst/>
              </a:prstGeom>
              <a:blipFill>
                <a:blip r:embed="rId2"/>
                <a:stretch>
                  <a:fillRect l="-1400" t="-1308"/>
                </a:stretch>
              </a:blipFill>
            </p:spPr>
            <p:txBody>
              <a:bodyPr/>
              <a:lstStyle/>
              <a:p>
                <a:r>
                  <a:rPr lang="en-US">
                    <a:noFill/>
                  </a:rPr>
                  <a:t> </a:t>
                </a:r>
              </a:p>
            </p:txBody>
          </p:sp>
        </mc:Fallback>
      </mc:AlternateContent>
    </p:spTree>
    <p:extLst>
      <p:ext uri="{BB962C8B-B14F-4D97-AF65-F5344CB8AC3E}">
        <p14:creationId xmlns:p14="http://schemas.microsoft.com/office/powerpoint/2010/main" val="35416057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1098" y="228600"/>
            <a:ext cx="5760102" cy="529741"/>
          </a:xfrm>
        </p:spPr>
        <p:txBody>
          <a:bodyPr/>
          <a:lstStyle/>
          <a:p>
            <a:pPr algn="ctr" defTabSz="1108075"/>
            <a:r>
              <a:rPr lang="en-US" sz="2800" b="1" dirty="0">
                <a:solidFill>
                  <a:srgbClr val="FFF799"/>
                </a:solidFill>
                <a:latin typeface="+mn-lt"/>
              </a:rPr>
              <a:t>SAMPLE PROBLEM	</a:t>
            </a:r>
            <a:r>
              <a:rPr lang="en-US" sz="2800" b="1" dirty="0">
                <a:solidFill>
                  <a:schemeClr val="bg1"/>
                </a:solidFill>
                <a:latin typeface="+mn-lt"/>
              </a:rPr>
              <a:t>14.2</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p:sp>
        <p:nvSpPr>
          <p:cNvPr id="26" name="Text Placeholder 25"/>
          <p:cNvSpPr>
            <a:spLocks noGrp="1"/>
          </p:cNvSpPr>
          <p:nvPr>
            <p:ph type="body" sz="quarter" idx="4294967295"/>
          </p:nvPr>
        </p:nvSpPr>
        <p:spPr>
          <a:xfrm>
            <a:off x="0" y="938540"/>
            <a:ext cx="1302402" cy="457200"/>
          </a:xfrm>
          <a:prstGeom prst="rect">
            <a:avLst/>
          </a:prstGeom>
        </p:spPr>
        <p:txBody>
          <a:bodyPr/>
          <a:lstStyle/>
          <a:p>
            <a:pPr marL="0" indent="0">
              <a:buNone/>
            </a:pPr>
            <a:r>
              <a:rPr lang="en-US" sz="2800" b="1" dirty="0">
                <a:solidFill>
                  <a:srgbClr val="43638E"/>
                </a:solidFill>
              </a:rPr>
              <a:t>Setup</a:t>
            </a:r>
            <a:endParaRPr lang="en-US" sz="2800" dirty="0">
              <a:solidFill>
                <a:srgbClr val="43638E"/>
              </a:solidFill>
            </a:endParaRP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2209800" y="990600"/>
                <a:ext cx="4876800" cy="457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600" b="0" i="0" smtClean="0">
                          <a:latin typeface="Cambria Math" panose="02040503050406030204" pitchFamily="18" charset="0"/>
                        </a:rPr>
                        <m:t>4</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NO</m:t>
                          </m:r>
                        </m:e>
                        <m:sub>
                          <m:r>
                            <a:rPr lang="en-US" sz="2600" b="0" i="0" smtClean="0">
                              <a:latin typeface="Cambria Math" panose="02040503050406030204" pitchFamily="18" charset="0"/>
                            </a:rPr>
                            <m:t>2</m:t>
                          </m:r>
                        </m:sub>
                      </m:sSub>
                      <m:r>
                        <a:rPr lang="en-US" sz="2600" b="0" i="0" smtClean="0">
                          <a:latin typeface="Cambria Math" panose="02040503050406030204" pitchFamily="18" charset="0"/>
                        </a:rPr>
                        <m:t>(</m:t>
                      </m:r>
                      <m:r>
                        <a:rPr lang="en-US" sz="2600" b="0" i="1" smtClean="0">
                          <a:latin typeface="Cambria Math" panose="02040503050406030204" pitchFamily="18" charset="0"/>
                        </a:rPr>
                        <m:t>𝑔</m:t>
                      </m:r>
                      <m:r>
                        <a:rPr lang="en-US" sz="2600" b="0" i="0" smtClean="0">
                          <a:latin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O</m:t>
                          </m:r>
                        </m:e>
                        <m:sub>
                          <m:r>
                            <a:rPr lang="en-US" sz="2600" b="0" i="0" smtClean="0">
                              <a:latin typeface="Cambria Math" panose="02040503050406030204" pitchFamily="18" charset="0"/>
                              <a:ea typeface="Cambria Math" panose="02040503050406030204" pitchFamily="18" charset="0"/>
                            </a:rPr>
                            <m:t>2</m:t>
                          </m:r>
                        </m:sub>
                      </m:sSub>
                      <m:r>
                        <a:rPr lang="en-US" sz="2600" b="0" i="0"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𝑔</m:t>
                      </m:r>
                      <m:r>
                        <a:rPr lang="en-US" sz="2600" b="0" i="0" smtClean="0">
                          <a:latin typeface="Cambria Math" panose="02040503050406030204" pitchFamily="18" charset="0"/>
                          <a:ea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a:rPr lang="en-US" sz="2600" b="0" i="0" smtClean="0">
                              <a:latin typeface="Cambria Math" panose="02040503050406030204" pitchFamily="18" charset="0"/>
                              <a:ea typeface="Cambria Math" panose="02040503050406030204" pitchFamily="18" charset="0"/>
                            </a:rPr>
                            <m:t>2</m:t>
                          </m:r>
                          <m:r>
                            <m:rPr>
                              <m:sty m:val="p"/>
                            </m:rPr>
                            <a:rPr lang="en-US" sz="2600" b="0" i="0" smtClean="0">
                              <a:latin typeface="Cambria Math" panose="02040503050406030204" pitchFamily="18" charset="0"/>
                              <a:ea typeface="Cambria Math" panose="02040503050406030204" pitchFamily="18" charset="0"/>
                            </a:rPr>
                            <m:t>N</m:t>
                          </m:r>
                        </m:e>
                        <m:sub>
                          <m:r>
                            <a:rPr lang="en-US" sz="2600" b="0" i="0" smtClean="0">
                              <a:latin typeface="Cambria Math" panose="02040503050406030204" pitchFamily="18" charset="0"/>
                              <a:ea typeface="Cambria Math" panose="02040503050406030204" pitchFamily="18" charset="0"/>
                            </a:rPr>
                            <m:t>2</m:t>
                          </m:r>
                        </m:sub>
                      </m:sSub>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O</m:t>
                          </m:r>
                        </m:e>
                        <m:sub>
                          <m:r>
                            <a:rPr lang="en-US" sz="2600" b="0" i="0" smtClean="0">
                              <a:latin typeface="Cambria Math" panose="02040503050406030204" pitchFamily="18" charset="0"/>
                              <a:ea typeface="Cambria Math" panose="02040503050406030204" pitchFamily="18" charset="0"/>
                            </a:rPr>
                            <m:t>5</m:t>
                          </m:r>
                        </m:sub>
                      </m:sSub>
                      <m:d>
                        <m:dPr>
                          <m:ctrlPr>
                            <a:rPr lang="en-US" sz="2600" b="0" i="1" smtClean="0">
                              <a:latin typeface="Cambria Math" panose="02040503050406030204" pitchFamily="18" charset="0"/>
                              <a:ea typeface="Cambria Math" panose="02040503050406030204" pitchFamily="18" charset="0"/>
                            </a:rPr>
                          </m:ctrlPr>
                        </m:dPr>
                        <m:e>
                          <m:r>
                            <a:rPr lang="en-US" sz="2600" b="0" i="1" smtClean="0">
                              <a:latin typeface="Cambria Math" panose="02040503050406030204" pitchFamily="18" charset="0"/>
                              <a:ea typeface="Cambria Math" panose="02040503050406030204" pitchFamily="18" charset="0"/>
                            </a:rPr>
                            <m:t>𝑔</m:t>
                          </m:r>
                        </m:e>
                      </m:d>
                    </m:oMath>
                  </m:oMathPara>
                </a14:m>
                <a:endParaRPr lang="en-US" sz="26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2209800" y="990600"/>
                <a:ext cx="4876800" cy="4572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4294967295"/>
              </p:nvPr>
            </p:nvSpPr>
            <p:spPr>
              <a:xfrm>
                <a:off x="1574006" y="1676400"/>
                <a:ext cx="6148388" cy="1219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m:t>
                          </m:r>
                        </m:num>
                        <m:den>
                          <m:r>
                            <a:rPr lang="en-US" sz="2600" b="0" i="0" smtClean="0">
                              <a:latin typeface="Cambria Math" panose="02040503050406030204" pitchFamily="18" charset="0"/>
                            </a:rPr>
                            <m:t>4</m:t>
                          </m:r>
                        </m:den>
                      </m:f>
                      <m:f>
                        <m:fPr>
                          <m:ctrlPr>
                            <a:rPr lang="en-US" sz="2600" b="0" i="1" smtClean="0">
                              <a:latin typeface="Cambria Math" panose="02040503050406030204" pitchFamily="18" charset="0"/>
                            </a:rPr>
                          </m:ctrlPr>
                        </m:fPr>
                        <m:num>
                          <m:r>
                            <a:rPr lang="en-US" sz="2600" b="0" i="0" smtClean="0">
                              <a:latin typeface="Cambria Math" panose="02040503050406030204" pitchFamily="18" charset="0"/>
                              <a:ea typeface="Cambria Math" panose="02040503050406030204" pitchFamily="18" charset="0"/>
                            </a:rPr>
                            <m:t>∆</m:t>
                          </m:r>
                          <m:d>
                            <m:dPr>
                              <m:begChr m:val="["/>
                              <m:endChr m:val="]"/>
                              <m:ctrlPr>
                                <a:rPr lang="en-US" sz="2600" b="0" i="1" smtClean="0">
                                  <a:latin typeface="Cambria Math" panose="02040503050406030204" pitchFamily="18" charset="0"/>
                                  <a:ea typeface="Cambria Math" panose="02040503050406030204" pitchFamily="18" charset="0"/>
                                </a:rPr>
                              </m:ctrlPr>
                            </m:dPr>
                            <m:e>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NO</m:t>
                                  </m:r>
                                </m:e>
                                <m:sub>
                                  <m:r>
                                    <a:rPr lang="en-US" sz="2600" b="0" i="0" smtClean="0">
                                      <a:latin typeface="Cambria Math" panose="02040503050406030204" pitchFamily="18" charset="0"/>
                                      <a:ea typeface="Cambria Math" panose="02040503050406030204" pitchFamily="18" charset="0"/>
                                    </a:rPr>
                                    <m:t>2</m:t>
                                  </m:r>
                                </m:sub>
                              </m:sSub>
                            </m:e>
                          </m:d>
                        </m:num>
                        <m:den>
                          <m:r>
                            <a:rPr lang="en-US" sz="2600" b="0" i="0"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ea typeface="Cambria Math" panose="02040503050406030204" pitchFamily="18" charset="0"/>
                            </a:rPr>
                            <m:t>∆</m:t>
                          </m:r>
                          <m:d>
                            <m:dPr>
                              <m:begChr m:val="["/>
                              <m:endChr m:val="]"/>
                              <m:ctrlPr>
                                <a:rPr lang="en-US" sz="2600" b="0" i="1" smtClean="0">
                                  <a:latin typeface="Cambria Math" panose="02040503050406030204" pitchFamily="18" charset="0"/>
                                  <a:ea typeface="Cambria Math" panose="02040503050406030204" pitchFamily="18" charset="0"/>
                                </a:rPr>
                              </m:ctrlPr>
                            </m:dPr>
                            <m:e>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O</m:t>
                                  </m:r>
                                </m:e>
                                <m:sub>
                                  <m:r>
                                    <a:rPr lang="en-US" sz="2600" b="0" i="0" smtClean="0">
                                      <a:latin typeface="Cambria Math" panose="02040503050406030204" pitchFamily="18" charset="0"/>
                                      <a:ea typeface="Cambria Math" panose="02040503050406030204" pitchFamily="18" charset="0"/>
                                    </a:rPr>
                                    <m:t>2</m:t>
                                  </m:r>
                                </m:sub>
                              </m:sSub>
                            </m:e>
                          </m:d>
                        </m:num>
                        <m:den>
                          <m:r>
                            <a:rPr lang="en-US" sz="2600" b="0" i="0"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m:t>
                          </m:r>
                        </m:num>
                        <m:den>
                          <m:r>
                            <a:rPr lang="en-US" sz="2600" b="0" i="0" smtClean="0">
                              <a:latin typeface="Cambria Math" panose="02040503050406030204" pitchFamily="18" charset="0"/>
                            </a:rPr>
                            <m:t>2</m:t>
                          </m:r>
                        </m:den>
                      </m:f>
                      <m:f>
                        <m:fPr>
                          <m:ctrlPr>
                            <a:rPr lang="en-US" sz="2600" b="0" i="1" smtClean="0">
                              <a:latin typeface="Cambria Math" panose="02040503050406030204" pitchFamily="18" charset="0"/>
                            </a:rPr>
                          </m:ctrlPr>
                        </m:fPr>
                        <m:num>
                          <m:r>
                            <a:rPr lang="en-US" sz="2600" b="0" i="0" smtClean="0">
                              <a:latin typeface="Cambria Math" panose="02040503050406030204" pitchFamily="18" charset="0"/>
                              <a:ea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N</m:t>
                              </m:r>
                            </m:e>
                            <m:sub>
                              <m:r>
                                <a:rPr lang="en-US" sz="2600" b="0" i="0" smtClean="0">
                                  <a:latin typeface="Cambria Math" panose="02040503050406030204" pitchFamily="18" charset="0"/>
                                  <a:ea typeface="Cambria Math" panose="02040503050406030204" pitchFamily="18" charset="0"/>
                                </a:rPr>
                                <m:t>2</m:t>
                              </m:r>
                            </m:sub>
                          </m:sSub>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O</m:t>
                              </m:r>
                            </m:e>
                            <m:sub>
                              <m:r>
                                <a:rPr lang="en-US" sz="2600" b="0" i="0" smtClean="0">
                                  <a:latin typeface="Cambria Math" panose="02040503050406030204" pitchFamily="18" charset="0"/>
                                  <a:ea typeface="Cambria Math" panose="02040503050406030204" pitchFamily="18" charset="0"/>
                                </a:rPr>
                                <m:t>5</m:t>
                              </m:r>
                            </m:sub>
                          </m:sSub>
                          <m:r>
                            <a:rPr lang="en-US" sz="2600" b="0" i="0" smtClean="0">
                              <a:latin typeface="Cambria Math" panose="02040503050406030204" pitchFamily="18" charset="0"/>
                              <a:ea typeface="Cambria Math" panose="02040503050406030204" pitchFamily="18" charset="0"/>
                            </a:rPr>
                            <m:t>]</m:t>
                          </m:r>
                        </m:num>
                        <m:den>
                          <m:r>
                            <a:rPr lang="en-US" sz="2600" b="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oMath>
                  </m:oMathPara>
                </a14:m>
                <a:endParaRPr lang="en-US" sz="2600"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4294967295"/>
              </p:nvPr>
            </p:nvSpPr>
            <p:spPr>
              <a:xfrm>
                <a:off x="1574006" y="1676400"/>
                <a:ext cx="6148388" cy="12192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 Placeholder 27"/>
              <p:cNvSpPr>
                <a:spLocks noGrp="1"/>
              </p:cNvSpPr>
              <p:nvPr>
                <p:ph type="body" sz="quarter" idx="4294967295"/>
              </p:nvPr>
            </p:nvSpPr>
            <p:spPr>
              <a:xfrm>
                <a:off x="2891589" y="2895600"/>
                <a:ext cx="4191000" cy="914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f>
                        <m:fPr>
                          <m:ctrlPr>
                            <a:rPr lang="en-US" sz="2600" i="1" smtClean="0">
                              <a:latin typeface="Cambria Math" panose="02040503050406030204" pitchFamily="18" charset="0"/>
                            </a:rPr>
                          </m:ctrlPr>
                        </m:fPr>
                        <m:num>
                          <m:r>
                            <a:rPr lang="en-US" sz="2600" i="0" smtClean="0">
                              <a:latin typeface="Cambria Math" panose="02040503050406030204" pitchFamily="18" charset="0"/>
                              <a:ea typeface="Cambria Math" panose="02040503050406030204" pitchFamily="18" charset="0"/>
                            </a:rPr>
                            <m:t>∆</m:t>
                          </m:r>
                          <m:r>
                            <a:rPr lang="en-US" sz="2600" b="0" i="0" smtClean="0">
                              <a:latin typeface="Cambria Math" panose="02040503050406030204" pitchFamily="18" charset="0"/>
                              <a:ea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NO</m:t>
                              </m:r>
                            </m:e>
                            <m:sub>
                              <m:r>
                                <a:rPr lang="en-US" sz="2600" b="0" i="0" smtClean="0">
                                  <a:latin typeface="Cambria Math" panose="02040503050406030204" pitchFamily="18" charset="0"/>
                                  <a:ea typeface="Cambria Math" panose="02040503050406030204" pitchFamily="18" charset="0"/>
                                </a:rPr>
                                <m:t>2</m:t>
                              </m:r>
                            </m:sub>
                          </m:sSub>
                          <m:r>
                            <a:rPr lang="en-US" sz="2600" b="0" i="0" smtClean="0">
                              <a:latin typeface="Cambria Math" panose="02040503050406030204" pitchFamily="18" charset="0"/>
                              <a:ea typeface="Cambria Math" panose="02040503050406030204" pitchFamily="18" charset="0"/>
                            </a:rPr>
                            <m:t>]</m:t>
                          </m:r>
                        </m:num>
                        <m:den>
                          <m:r>
                            <a:rPr lang="en-US" sz="260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r>
                        <a:rPr lang="en-US" sz="2600" b="0" i="1" smtClean="0">
                          <a:latin typeface="Cambria Math" panose="02040503050406030204" pitchFamily="18" charset="0"/>
                        </a:rPr>
                        <m:t>=−0.00130 </m:t>
                      </m:r>
                      <m:r>
                        <a:rPr lang="en-US" sz="2600" b="0" i="1" smtClean="0">
                          <a:latin typeface="Cambria Math" panose="02040503050406030204" pitchFamily="18" charset="0"/>
                        </a:rPr>
                        <m:t>𝑀</m:t>
                      </m:r>
                      <m:r>
                        <a:rPr lang="en-US" sz="2600" b="0" i="1" smtClean="0">
                          <a:latin typeface="Cambria Math" panose="02040503050406030204" pitchFamily="18" charset="0"/>
                        </a:rPr>
                        <m:t>/</m:t>
                      </m:r>
                      <m:r>
                        <a:rPr lang="en-US" sz="2600" b="0" i="1" smtClean="0">
                          <a:latin typeface="Cambria Math" panose="02040503050406030204" pitchFamily="18" charset="0"/>
                        </a:rPr>
                        <m:t>𝑠</m:t>
                      </m:r>
                    </m:oMath>
                  </m:oMathPara>
                </a14:m>
                <a:endParaRPr lang="en-US" sz="2600" dirty="0"/>
              </a:p>
            </p:txBody>
          </p:sp>
        </mc:Choice>
        <mc:Fallback xmlns="">
          <p:sp>
            <p:nvSpPr>
              <p:cNvPr id="28" name="Text Placeholder 27"/>
              <p:cNvSpPr>
                <a:spLocks noGrp="1" noRot="1" noChangeAspect="1" noMove="1" noResize="1" noEditPoints="1" noAdjustHandles="1" noChangeArrowheads="1" noChangeShapeType="1" noTextEdit="1"/>
              </p:cNvSpPr>
              <p:nvPr>
                <p:ph type="body" sz="quarter" idx="4294967295"/>
              </p:nvPr>
            </p:nvSpPr>
            <p:spPr>
              <a:xfrm>
                <a:off x="2891589" y="2895600"/>
                <a:ext cx="4191000" cy="91440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9" name="Text Placeholder 28"/>
              <p:cNvSpPr>
                <a:spLocks noGrp="1"/>
              </p:cNvSpPr>
              <p:nvPr>
                <p:ph type="body" sz="quarter" idx="4294967295"/>
              </p:nvPr>
            </p:nvSpPr>
            <p:spPr>
              <a:xfrm>
                <a:off x="1028700" y="3886200"/>
                <a:ext cx="7239000" cy="1898907"/>
              </a:xfrm>
              <a:prstGeom prst="rect">
                <a:avLst/>
              </a:prstGeom>
            </p:spPr>
            <p:txBody>
              <a:bodyPr/>
              <a:lstStyle/>
              <a:p>
                <a:pPr marL="1316038" indent="-1316038">
                  <a:spcBef>
                    <a:spcPts val="1000"/>
                  </a:spcBef>
                  <a:spcAft>
                    <a:spcPts val="2000"/>
                  </a:spcAft>
                  <a:buNone/>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r>
                            <a:rPr lang="en-US" sz="2600" b="0" i="1" smtClean="0">
                              <a:latin typeface="Cambria Math" panose="02040503050406030204" pitchFamily="18" charset="0"/>
                            </a:rPr>
                            <m:t>4</m:t>
                          </m:r>
                        </m:den>
                      </m:f>
                      <m:f>
                        <m:fPr>
                          <m:ctrlPr>
                            <a:rPr lang="en-US" sz="2600" b="0" i="1" smtClean="0">
                              <a:latin typeface="Cambria Math" panose="02040503050406030204" pitchFamily="18" charset="0"/>
                            </a:rPr>
                          </m:ctrlPr>
                        </m:fPr>
                        <m:num>
                          <m:r>
                            <a:rPr lang="en-US" sz="2600" b="0" i="0" smtClean="0">
                              <a:latin typeface="Cambria Math" panose="02040503050406030204" pitchFamily="18" charset="0"/>
                              <a:ea typeface="Cambria Math" panose="02040503050406030204" pitchFamily="18" charset="0"/>
                            </a:rPr>
                            <m:t>∆</m:t>
                          </m:r>
                          <m:d>
                            <m:dPr>
                              <m:begChr m:val="["/>
                              <m:endChr m:val="]"/>
                              <m:ctrlPr>
                                <a:rPr lang="en-US" sz="2600" b="0" i="1" smtClean="0">
                                  <a:latin typeface="Cambria Math" panose="02040503050406030204" pitchFamily="18" charset="0"/>
                                  <a:ea typeface="Cambria Math" panose="02040503050406030204" pitchFamily="18" charset="0"/>
                                </a:rPr>
                              </m:ctrlPr>
                            </m:dPr>
                            <m:e>
                              <m:sSub>
                                <m:sSubPr>
                                  <m:ctrlPr>
                                    <a:rPr lang="en-US" sz="2600" b="0" i="1" smtClean="0">
                                      <a:latin typeface="Cambria Math" panose="02040503050406030204" pitchFamily="18" charset="0"/>
                                      <a:ea typeface="Cambria Math" panose="02040503050406030204" pitchFamily="18" charset="0"/>
                                    </a:rPr>
                                  </m:ctrlPr>
                                </m:sSubPr>
                                <m:e>
                                  <m:r>
                                    <m:rPr>
                                      <m:sty m:val="p"/>
                                    </m:rPr>
                                    <a:rPr lang="en-US" sz="2600" b="0" i="0" smtClean="0">
                                      <a:latin typeface="Cambria Math" panose="02040503050406030204" pitchFamily="18" charset="0"/>
                                      <a:ea typeface="Cambria Math" panose="02040503050406030204" pitchFamily="18" charset="0"/>
                                    </a:rPr>
                                    <m:t>NO</m:t>
                                  </m:r>
                                </m:e>
                                <m:sub>
                                  <m:r>
                                    <a:rPr lang="en-US" sz="2600" b="0" i="0" smtClean="0">
                                      <a:latin typeface="Cambria Math" panose="02040503050406030204" pitchFamily="18" charset="0"/>
                                      <a:ea typeface="Cambria Math" panose="02040503050406030204" pitchFamily="18" charset="0"/>
                                    </a:rPr>
                                    <m:t>2</m:t>
                                  </m:r>
                                </m:sub>
                              </m:sSub>
                            </m:e>
                          </m:d>
                        </m:num>
                        <m:den>
                          <m:r>
                            <a:rPr lang="en-US" sz="2600" b="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r>
                            <a:rPr lang="en-US" sz="2600" b="0" i="1" smtClean="0">
                              <a:latin typeface="Cambria Math" panose="02040503050406030204" pitchFamily="18" charset="0"/>
                            </a:rPr>
                            <m:t>4</m:t>
                          </m:r>
                        </m:den>
                      </m:f>
                      <m:d>
                        <m:dPr>
                          <m:ctrlPr>
                            <a:rPr lang="en-US" sz="2600" b="0" i="1" smtClean="0">
                              <a:latin typeface="Cambria Math" panose="02040503050406030204" pitchFamily="18" charset="0"/>
                            </a:rPr>
                          </m:ctrlPr>
                        </m:dPr>
                        <m:e>
                          <m:r>
                            <a:rPr lang="en-US" sz="2600" b="0" i="1" smtClean="0">
                              <a:latin typeface="Cambria Math" panose="02040503050406030204" pitchFamily="18" charset="0"/>
                            </a:rPr>
                            <m:t>−</m:t>
                          </m:r>
                          <m:r>
                            <a:rPr lang="en-US" sz="2600" i="1">
                              <a:latin typeface="Cambria Math" panose="02040503050406030204" pitchFamily="18" charset="0"/>
                            </a:rPr>
                            <m:t>0.00130 </m:t>
                          </m:r>
                          <m:r>
                            <a:rPr lang="en-US" sz="2600" i="1">
                              <a:latin typeface="Cambria Math" panose="02040503050406030204" pitchFamily="18" charset="0"/>
                            </a:rPr>
                            <m:t>𝑀</m:t>
                          </m:r>
                          <m:r>
                            <a:rPr lang="en-US" sz="2600" b="0" i="1" smtClean="0">
                              <a:latin typeface="Cambria Math" panose="02040503050406030204" pitchFamily="18" charset="0"/>
                            </a:rPr>
                            <m:t>/</m:t>
                          </m:r>
                          <m:r>
                            <m:rPr>
                              <m:sty m:val="p"/>
                            </m:rPr>
                            <a:rPr lang="en-US" sz="2600" b="0" i="0" smtClean="0">
                              <a:latin typeface="Cambria Math" panose="02040503050406030204" pitchFamily="18" charset="0"/>
                            </a:rPr>
                            <m:t>s</m:t>
                          </m:r>
                        </m:e>
                      </m:d>
                    </m:oMath>
                  </m:oMathPara>
                </a14:m>
                <a:endParaRPr lang="en-US" sz="2600" dirty="0"/>
              </a:p>
              <a:p>
                <a:pPr marL="1319213" indent="-1319213">
                  <a:spcBef>
                    <a:spcPts val="1000"/>
                  </a:spcBef>
                  <a:spcAft>
                    <a:spcPts val="2000"/>
                  </a:spcAft>
                  <a:buNone/>
                  <a:tabLst>
                    <a:tab pos="1266825" algn="l"/>
                  </a:tabLst>
                </a:pPr>
                <a14:m>
                  <m:oMathPara xmlns:m="http://schemas.openxmlformats.org/officeDocument/2006/math">
                    <m:oMathParaPr>
                      <m:jc m:val="left"/>
                    </m:oMathParaPr>
                    <m:oMath xmlns:m="http://schemas.openxmlformats.org/officeDocument/2006/math">
                      <m:r>
                        <a:rPr lang="en-US" sz="2600" i="1">
                          <a:latin typeface="Cambria Math" panose="02040503050406030204" pitchFamily="18" charset="0"/>
                        </a:rPr>
                        <m:t>=3.25</m:t>
                      </m:r>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−4</m:t>
                          </m:r>
                        </m:sup>
                      </m:sSup>
                      <m:r>
                        <a:rPr lang="en-US" sz="2600" i="1">
                          <a:latin typeface="Cambria Math" panose="02040503050406030204" pitchFamily="18" charset="0"/>
                          <a:ea typeface="Cambria Math" panose="02040503050406030204" pitchFamily="18" charset="0"/>
                        </a:rPr>
                        <m:t>𝑀</m:t>
                      </m:r>
                      <m:r>
                        <a:rPr lang="en-US"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𝑠</m:t>
                      </m:r>
                    </m:oMath>
                  </m:oMathPara>
                </a14:m>
                <a:endParaRPr lang="en-US" sz="2600" dirty="0"/>
              </a:p>
            </p:txBody>
          </p:sp>
        </mc:Choice>
        <mc:Fallback xmlns="">
          <p:sp>
            <p:nvSpPr>
              <p:cNvPr id="29" name="Text Placeholder 28"/>
              <p:cNvSpPr>
                <a:spLocks noGrp="1" noRot="1" noChangeAspect="1" noMove="1" noResize="1" noEditPoints="1" noAdjustHandles="1" noChangeArrowheads="1" noChangeShapeType="1" noTextEdit="1"/>
              </p:cNvSpPr>
              <p:nvPr>
                <p:ph type="body" sz="quarter" idx="4294967295"/>
              </p:nvPr>
            </p:nvSpPr>
            <p:spPr>
              <a:xfrm>
                <a:off x="1028700" y="3886200"/>
                <a:ext cx="7239000" cy="1898907"/>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662746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a:xfrm>
            <a:off x="31098" y="232259"/>
            <a:ext cx="6064902" cy="605331"/>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14.2</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38" name="Text Placeholder 37"/>
          <p:cNvSpPr>
            <a:spLocks noGrp="1"/>
          </p:cNvSpPr>
          <p:nvPr>
            <p:ph type="body" sz="quarter" idx="22"/>
          </p:nvPr>
        </p:nvSpPr>
        <p:spPr>
          <a:xfrm>
            <a:off x="0" y="934453"/>
            <a:ext cx="8839200" cy="457200"/>
          </a:xfrm>
        </p:spPr>
        <p:txBody>
          <a:bodyPr/>
          <a:lstStyle/>
          <a:p>
            <a:r>
              <a:rPr lang="en-US" b="1" dirty="0">
                <a:solidFill>
                  <a:srgbClr val="45638E"/>
                </a:solidFill>
              </a:rPr>
              <a:t>Solution</a:t>
            </a:r>
          </a:p>
        </p:txBody>
      </p:sp>
      <mc:AlternateContent xmlns:mc="http://schemas.openxmlformats.org/markup-compatibility/2006" xmlns:a14="http://schemas.microsoft.com/office/drawing/2010/main">
        <mc:Choice Requires="a14">
          <p:sp>
            <p:nvSpPr>
              <p:cNvPr id="39" name="Text Placeholder 38"/>
              <p:cNvSpPr>
                <a:spLocks noGrp="1"/>
              </p:cNvSpPr>
              <p:nvPr>
                <p:ph type="body" sz="quarter" idx="23"/>
              </p:nvPr>
            </p:nvSpPr>
            <p:spPr>
              <a:xfrm>
                <a:off x="609600" y="1295400"/>
                <a:ext cx="8153400" cy="1867288"/>
              </a:xfrm>
            </p:spPr>
            <p:txBody>
              <a:bodyPr/>
              <a:lstStyle/>
              <a:p>
                <a:pPr marL="1143000" indent="581025">
                  <a:spcAft>
                    <a:spcPts val="2800"/>
                  </a:spcAft>
                  <a:buAutoNum type="alphaLcParenBoth"/>
                </a:pPr>
                <a14:m>
                  <m:oMath xmlns:m="http://schemas.openxmlformats.org/officeDocument/2006/math">
                    <m:r>
                      <a:rPr lang="en-US" i="0" smtClean="0">
                        <a:latin typeface="Cambria Math" panose="02040503050406030204" pitchFamily="18" charset="0"/>
                      </a:rPr>
                      <m:t>3.25</m:t>
                    </m:r>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−4</m:t>
                        </m:r>
                      </m:sup>
                    </m:sSup>
                    <m:f>
                      <m:fPr>
                        <m:type m:val="lin"/>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𝑀</m:t>
                        </m:r>
                      </m:num>
                      <m:den>
                        <m:r>
                          <m:rPr>
                            <m:sty m:val="p"/>
                          </m:rPr>
                          <a:rPr lang="en-US" i="0">
                            <a:latin typeface="Cambria Math" panose="02040503050406030204" pitchFamily="18" charset="0"/>
                            <a:ea typeface="Cambria Math" panose="02040503050406030204" pitchFamily="18" charset="0"/>
                          </a:rPr>
                          <m:t>s</m:t>
                        </m:r>
                      </m:den>
                    </m:f>
                    <m:r>
                      <a:rPr lang="en-US" i="0">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i="0">
                            <a:latin typeface="Cambria Math" panose="02040503050406030204" pitchFamily="18" charset="0"/>
                            <a:ea typeface="Cambria Math" panose="02040503050406030204" pitchFamily="18" charset="0"/>
                          </a:rPr>
                          <m:t>∆</m:t>
                        </m:r>
                        <m:d>
                          <m:dPr>
                            <m:begChr m:val="["/>
                            <m:endChr m:val="]"/>
                            <m:ctrlPr>
                              <a:rPr lang="en-US" i="1">
                                <a:latin typeface="Cambria Math" panose="02040503050406030204" pitchFamily="18" charset="0"/>
                                <a:ea typeface="Cambria Math" panose="02040503050406030204" pitchFamily="18" charset="0"/>
                              </a:rPr>
                            </m:ctrlPr>
                          </m:dPr>
                          <m:e>
                            <m:sSub>
                              <m:sSubPr>
                                <m:ctrlPr>
                                  <a:rPr lang="en-US" i="1">
                                    <a:latin typeface="Cambria Math" panose="02040503050406030204" pitchFamily="18" charset="0"/>
                                    <a:ea typeface="Cambria Math" panose="02040503050406030204" pitchFamily="18" charset="0"/>
                                  </a:rPr>
                                </m:ctrlPr>
                              </m:sSubPr>
                              <m:e>
                                <m:r>
                                  <m:rPr>
                                    <m:sty m:val="p"/>
                                  </m:rPr>
                                  <a:rPr lang="en-US" i="0">
                                    <a:latin typeface="Cambria Math" panose="02040503050406030204" pitchFamily="18" charset="0"/>
                                    <a:ea typeface="Cambria Math" panose="02040503050406030204" pitchFamily="18" charset="0"/>
                                  </a:rPr>
                                  <m:t>O</m:t>
                                </m:r>
                              </m:e>
                              <m:sub>
                                <m:r>
                                  <a:rPr lang="en-US" i="0">
                                    <a:latin typeface="Cambria Math" panose="02040503050406030204" pitchFamily="18" charset="0"/>
                                    <a:ea typeface="Cambria Math" panose="02040503050406030204" pitchFamily="18" charset="0"/>
                                  </a:rPr>
                                  <m:t>2</m:t>
                                </m:r>
                              </m:sub>
                            </m:sSub>
                          </m:e>
                        </m:d>
                      </m:num>
                      <m:den>
                        <m:r>
                          <a:rPr lang="en-US" i="0">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oMath>
                </a14:m>
                <a:endParaRPr lang="en-US" dirty="0"/>
              </a:p>
              <a:p>
                <a:pPr marL="2638425">
                  <a:spcBef>
                    <a:spcPts val="2000"/>
                  </a:spcBef>
                  <a:tabLst>
                    <a:tab pos="2286000" algn="l"/>
                  </a:tabLst>
                </a:pPr>
                <a14:m>
                  <m:oMathPara xmlns:m="http://schemas.openxmlformats.org/officeDocument/2006/math">
                    <m:oMathParaPr>
                      <m:jc m:val="left"/>
                    </m:oMathParaPr>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ea typeface="Cambria Math" panose="02040503050406030204" pitchFamily="18" charset="0"/>
                            </a:rPr>
                            <m:t>∆</m:t>
                          </m:r>
                          <m:d>
                            <m:dPr>
                              <m:begChr m:val="["/>
                              <m:endChr m:val="]"/>
                              <m:ctrlPr>
                                <a:rPr lang="en-US" i="1" smtClean="0">
                                  <a:latin typeface="Cambria Math" panose="02040503050406030204" pitchFamily="18" charset="0"/>
                                </a:rPr>
                              </m:ctrlPr>
                            </m:dPr>
                            <m:e>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O</m:t>
                                  </m:r>
                                </m:e>
                                <m:sub>
                                  <m:r>
                                    <a:rPr lang="en-US" b="0" i="0" smtClean="0">
                                      <a:latin typeface="Cambria Math" panose="02040503050406030204" pitchFamily="18" charset="0"/>
                                    </a:rPr>
                                    <m:t>2</m:t>
                                  </m:r>
                                </m:sub>
                              </m:sSub>
                            </m:e>
                          </m:d>
                        </m:num>
                        <m:den>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r>
                        <a:rPr lang="en-US" sz="2800">
                          <a:latin typeface="Cambria Math" panose="02040503050406030204" pitchFamily="18" charset="0"/>
                        </a:rPr>
                        <m:t>3.25×</m:t>
                      </m:r>
                      <m:sSup>
                        <m:sSupPr>
                          <m:ctrlPr>
                            <a:rPr lang="en-US" sz="2800" i="1">
                              <a:latin typeface="Cambria Math" panose="02040503050406030204" pitchFamily="18" charset="0"/>
                              <a:ea typeface="Cambria Math" panose="02040503050406030204" pitchFamily="18" charset="0"/>
                            </a:rPr>
                          </m:ctrlPr>
                        </m:sSupPr>
                        <m:e>
                          <m:r>
                            <a:rPr lang="en-US" sz="2800">
                              <a:latin typeface="Cambria Math" panose="02040503050406030204" pitchFamily="18" charset="0"/>
                              <a:ea typeface="Cambria Math" panose="02040503050406030204" pitchFamily="18" charset="0"/>
                            </a:rPr>
                            <m:t>10</m:t>
                          </m:r>
                        </m:e>
                        <m:sup>
                          <m:r>
                            <a:rPr lang="en-US" sz="2800">
                              <a:latin typeface="Cambria Math" panose="02040503050406030204" pitchFamily="18" charset="0"/>
                              <a:ea typeface="Cambria Math" panose="02040503050406030204" pitchFamily="18" charset="0"/>
                            </a:rPr>
                            <m:t>−4</m:t>
                          </m:r>
                        </m:sup>
                      </m:sSup>
                      <m:r>
                        <a:rPr lang="en-US" sz="2800" i="1">
                          <a:latin typeface="Cambria Math" panose="02040503050406030204" pitchFamily="18" charset="0"/>
                          <a:ea typeface="Cambria Math" panose="02040503050406030204" pitchFamily="18" charset="0"/>
                        </a:rPr>
                        <m:t>𝑀</m:t>
                      </m:r>
                      <m:r>
                        <a:rPr lang="en-US" sz="2800" i="1">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𝑠</m:t>
                      </m:r>
                    </m:oMath>
                  </m:oMathPara>
                </a14:m>
                <a:endParaRPr lang="en-US" dirty="0"/>
              </a:p>
              <a:p>
                <a:pPr marL="2808288" indent="-514350">
                  <a:buAutoNum type="alphaLcParenBoth"/>
                </a:pPr>
                <a:endParaRPr lang="en-US" dirty="0"/>
              </a:p>
            </p:txBody>
          </p:sp>
        </mc:Choice>
        <mc:Fallback xmlns="">
          <p:sp>
            <p:nvSpPr>
              <p:cNvPr id="39" name="Text Placeholder 38"/>
              <p:cNvSpPr>
                <a:spLocks noGrp="1" noRot="1" noChangeAspect="1" noMove="1" noResize="1" noEditPoints="1" noAdjustHandles="1" noChangeArrowheads="1" noChangeShapeType="1" noTextEdit="1"/>
              </p:cNvSpPr>
              <p:nvPr>
                <p:ph type="body" sz="quarter" idx="23"/>
              </p:nvPr>
            </p:nvSpPr>
            <p:spPr>
              <a:xfrm>
                <a:off x="609600" y="1295400"/>
                <a:ext cx="8153400" cy="1867288"/>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 Placeholder 39"/>
              <p:cNvSpPr>
                <a:spLocks noGrp="1"/>
              </p:cNvSpPr>
              <p:nvPr>
                <p:ph type="body" sz="quarter" idx="24"/>
              </p:nvPr>
            </p:nvSpPr>
            <p:spPr>
              <a:xfrm>
                <a:off x="28074" y="3162688"/>
                <a:ext cx="9115926" cy="533400"/>
              </a:xfrm>
            </p:spPr>
            <p:txBody>
              <a:bodyPr/>
              <a:lstStyle/>
              <a:p>
                <a:r>
                  <a:rPr lang="en-US" sz="2500" b="0" dirty="0"/>
                  <a:t>Molecular Oxygen is being consumed at a rate of </a:t>
                </a:r>
                <a14:m>
                  <m:oMath xmlns:m="http://schemas.openxmlformats.org/officeDocument/2006/math">
                    <m:r>
                      <a:rPr lang="en-US" sz="2500" b="0" i="0" smtClean="0">
                        <a:latin typeface="Cambria Math" panose="02040503050406030204" pitchFamily="18" charset="0"/>
                      </a:rPr>
                      <m:t>3.25×</m:t>
                    </m:r>
                    <m:sSup>
                      <m:sSupPr>
                        <m:ctrlPr>
                          <a:rPr lang="en-US" sz="2500" b="0" i="1" smtClean="0">
                            <a:latin typeface="Cambria Math" panose="02040503050406030204" pitchFamily="18" charset="0"/>
                            <a:ea typeface="Cambria Math" panose="02040503050406030204" pitchFamily="18" charset="0"/>
                          </a:rPr>
                        </m:ctrlPr>
                      </m:sSupPr>
                      <m:e>
                        <m:r>
                          <a:rPr lang="en-US" sz="2500" b="0" i="0" smtClean="0">
                            <a:latin typeface="Cambria Math" panose="02040503050406030204" pitchFamily="18" charset="0"/>
                            <a:ea typeface="Cambria Math" panose="02040503050406030204" pitchFamily="18" charset="0"/>
                          </a:rPr>
                          <m:t>10</m:t>
                        </m:r>
                      </m:e>
                      <m:sup>
                        <m:r>
                          <a:rPr lang="en-US" sz="2500" b="0" i="0" smtClean="0">
                            <a:latin typeface="Cambria Math" panose="02040503050406030204" pitchFamily="18" charset="0"/>
                            <a:ea typeface="Cambria Math" panose="02040503050406030204" pitchFamily="18" charset="0"/>
                          </a:rPr>
                          <m:t>−4</m:t>
                        </m:r>
                      </m:sup>
                    </m:sSup>
                    <m:r>
                      <a:rPr lang="en-US" sz="2500" b="0" i="1" smtClean="0">
                        <a:latin typeface="Cambria Math" panose="02040503050406030204" pitchFamily="18" charset="0"/>
                        <a:ea typeface="Cambria Math" panose="02040503050406030204" pitchFamily="18" charset="0"/>
                      </a:rPr>
                      <m:t>𝑀</m:t>
                    </m:r>
                    <m:r>
                      <a:rPr lang="en-US" sz="2500" b="0" i="1"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𝑠</m:t>
                    </m:r>
                  </m:oMath>
                </a14:m>
                <a:endParaRPr lang="en-US" sz="2500" dirty="0"/>
              </a:p>
            </p:txBody>
          </p:sp>
        </mc:Choice>
        <mc:Fallback xmlns="">
          <p:sp>
            <p:nvSpPr>
              <p:cNvPr id="40" name="Text Placeholder 39"/>
              <p:cNvSpPr>
                <a:spLocks noGrp="1" noRot="1" noChangeAspect="1" noMove="1" noResize="1" noEditPoints="1" noAdjustHandles="1" noChangeArrowheads="1" noChangeShapeType="1" noTextEdit="1"/>
              </p:cNvSpPr>
              <p:nvPr>
                <p:ph type="body" sz="quarter" idx="24"/>
              </p:nvPr>
            </p:nvSpPr>
            <p:spPr>
              <a:xfrm>
                <a:off x="28074" y="3162688"/>
                <a:ext cx="9115926" cy="533400"/>
              </a:xfrm>
              <a:blipFill>
                <a:blip r:embed="rId3"/>
                <a:stretch>
                  <a:fillRect l="-1137" t="-9195" b="-17241"/>
                </a:stretch>
              </a:blipFill>
            </p:spPr>
            <p:txBody>
              <a:bodyPr/>
              <a:lstStyle/>
              <a:p>
                <a:r>
                  <a:rPr lang="en-US">
                    <a:noFill/>
                  </a:rPr>
                  <a:t> </a:t>
                </a:r>
              </a:p>
            </p:txBody>
          </p:sp>
        </mc:Fallback>
      </mc:AlternateContent>
    </p:spTree>
    <p:extLst>
      <p:ext uri="{BB962C8B-B14F-4D97-AF65-F5344CB8AC3E}">
        <p14:creationId xmlns:p14="http://schemas.microsoft.com/office/powerpoint/2010/main" val="25248967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07298" y="228600"/>
            <a:ext cx="7886700" cy="407068"/>
          </a:xfrm>
        </p:spPr>
        <p:txBody>
          <a:bodyPr/>
          <a:lstStyle/>
          <a:p>
            <a:pP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14.2</a:t>
            </a:r>
            <a:r>
              <a:rPr lang="en-US" sz="2800" b="1" spc="4000" dirty="0">
                <a:solidFill>
                  <a:schemeClr val="bg1"/>
                </a:solidFill>
                <a:latin typeface="+mn-lt"/>
              </a:rPr>
              <a:t> </a:t>
            </a:r>
            <a:r>
              <a:rPr lang="en-US" sz="2800" b="1" dirty="0">
                <a:solidFill>
                  <a:schemeClr val="bg1"/>
                </a:solidFill>
                <a:latin typeface="+mn-lt"/>
              </a:rPr>
              <a:t>Solution, Cont.</a:t>
            </a:r>
            <a:endParaRPr lang="en-US" sz="2800" dirty="0">
              <a:solidFill>
                <a:schemeClr val="bg1"/>
              </a:solidFill>
              <a:latin typeface="+mn-lt"/>
            </a:endParaRPr>
          </a:p>
        </p:txBody>
      </p:sp>
      <p:sp>
        <p:nvSpPr>
          <p:cNvPr id="24" name="Text Placeholder 23"/>
          <p:cNvSpPr>
            <a:spLocks noGrp="1"/>
          </p:cNvSpPr>
          <p:nvPr>
            <p:ph type="body" sz="quarter" idx="22"/>
          </p:nvPr>
        </p:nvSpPr>
        <p:spPr>
          <a:xfrm>
            <a:off x="8021" y="940468"/>
            <a:ext cx="8421687" cy="457200"/>
          </a:xfrm>
        </p:spPr>
        <p:txBody>
          <a:bodyPr/>
          <a:lstStyle/>
          <a:p>
            <a:r>
              <a:rPr lang="en-US" b="1" dirty="0">
                <a:solidFill>
                  <a:srgbClr val="43638E"/>
                </a:solidFill>
              </a:rPr>
              <a:t>Solution</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3"/>
              </p:nvPr>
            </p:nvSpPr>
            <p:spPr>
              <a:xfrm>
                <a:off x="1266908" y="1295400"/>
                <a:ext cx="6734092" cy="3098132"/>
              </a:xfrm>
            </p:spPr>
            <p:txBody>
              <a:bodyPr/>
              <a:lstStyle/>
              <a:p>
                <a:pPr marL="1204913" indent="-857250">
                  <a:spcBef>
                    <a:spcPts val="0"/>
                  </a:spcBef>
                  <a:spcAft>
                    <a:spcPts val="3000"/>
                  </a:spcAft>
                  <a:buFont typeface="Wingdings" panose="05000000000000000000" pitchFamily="2" charset="2"/>
                  <a:buAutoNum type="alphaLcParenBoth" startAt="2"/>
                </a:pPr>
                <a14:m>
                  <m:oMath xmlns:m="http://schemas.openxmlformats.org/officeDocument/2006/math">
                    <m:r>
                      <a:rPr lang="en-US">
                        <a:latin typeface="Cambria Math" panose="02040503050406030204" pitchFamily="18" charset="0"/>
                      </a:rPr>
                      <m:t>3.25</m:t>
                    </m:r>
                    <m:r>
                      <a:rPr lang="en-US">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a:latin typeface="Cambria Math" panose="02040503050406030204" pitchFamily="18" charset="0"/>
                            <a:ea typeface="Cambria Math" panose="02040503050406030204" pitchFamily="18" charset="0"/>
                          </a:rPr>
                          <m:t>10</m:t>
                        </m:r>
                      </m:e>
                      <m:sup>
                        <m:r>
                          <a:rPr lang="en-US">
                            <a:latin typeface="Cambria Math" panose="02040503050406030204" pitchFamily="18" charset="0"/>
                            <a:ea typeface="Cambria Math" panose="02040503050406030204" pitchFamily="18" charset="0"/>
                          </a:rPr>
                          <m:t>−4</m:t>
                        </m:r>
                      </m:sup>
                    </m:sSup>
                    <m:f>
                      <m:fPr>
                        <m:type m:val="lin"/>
                        <m:ctrlPr>
                          <a:rPr lang="en-US" i="1">
                            <a:latin typeface="Cambria Math" panose="02040503050406030204" pitchFamily="18" charset="0"/>
                            <a:ea typeface="Cambria Math" panose="02040503050406030204" pitchFamily="18" charset="0"/>
                          </a:rPr>
                        </m:ctrlPr>
                      </m:fPr>
                      <m:num>
                        <m:r>
                          <a:rPr lang="en-US" i="1">
                            <a:latin typeface="Cambria Math" panose="02040503050406030204" pitchFamily="18" charset="0"/>
                            <a:ea typeface="Cambria Math" panose="02040503050406030204" pitchFamily="18" charset="0"/>
                          </a:rPr>
                          <m:t>𝑀</m:t>
                        </m:r>
                      </m:num>
                      <m:den>
                        <m:r>
                          <m:rPr>
                            <m:sty m:val="p"/>
                          </m:rPr>
                          <a:rPr lang="en-US">
                            <a:latin typeface="Cambria Math" panose="02040503050406030204" pitchFamily="18" charset="0"/>
                            <a:ea typeface="Cambria Math" panose="02040503050406030204" pitchFamily="18" charset="0"/>
                          </a:rPr>
                          <m:t>s</m:t>
                        </m:r>
                      </m:den>
                    </m:f>
                    <m:r>
                      <a:rPr lang="en-US">
                        <a:latin typeface="Cambria Math" panose="02040503050406030204" pitchFamily="18" charset="0"/>
                        <a:ea typeface="Cambria Math" panose="02040503050406030204" pitchFamily="18" charset="0"/>
                      </a:rPr>
                      <m:t>=</m:t>
                    </m:r>
                    <m:f>
                      <m:fPr>
                        <m:ctrlPr>
                          <a:rPr lang="en-US" i="1">
                            <a:latin typeface="Cambria Math" panose="02040503050406030204" pitchFamily="18" charset="0"/>
                            <a:ea typeface="Cambria Math" panose="02040503050406030204" pitchFamily="18" charset="0"/>
                          </a:rPr>
                        </m:ctrlPr>
                      </m:fPr>
                      <m:num>
                        <m:r>
                          <a:rPr lang="en-US">
                            <a:latin typeface="Cambria Math" panose="02040503050406030204" pitchFamily="18" charset="0"/>
                            <a:ea typeface="Cambria Math" panose="02040503050406030204" pitchFamily="18" charset="0"/>
                          </a:rPr>
                          <m:t>1</m:t>
                        </m:r>
                      </m:num>
                      <m:den>
                        <m:r>
                          <a:rPr lang="en-US">
                            <a:latin typeface="Cambria Math" panose="02040503050406030204" pitchFamily="18" charset="0"/>
                            <a:ea typeface="Cambria Math" panose="02040503050406030204" pitchFamily="18" charset="0"/>
                          </a:rPr>
                          <m:t>2</m:t>
                        </m:r>
                      </m:den>
                    </m:f>
                    <m:f>
                      <m:fPr>
                        <m:ctrlPr>
                          <a:rPr lang="en-US" i="1">
                            <a:latin typeface="Cambria Math" panose="02040503050406030204" pitchFamily="18" charset="0"/>
                            <a:ea typeface="Cambria Math" panose="02040503050406030204" pitchFamily="18" charset="0"/>
                          </a:rPr>
                        </m:ctrlPr>
                      </m:fPr>
                      <m:num>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N</m:t>
                            </m:r>
                          </m:e>
                          <m:sub>
                            <m:r>
                              <a:rPr lang="en-US">
                                <a:latin typeface="Cambria Math" panose="02040503050406030204" pitchFamily="18" charset="0"/>
                                <a:ea typeface="Cambria Math" panose="02040503050406030204" pitchFamily="18" charset="0"/>
                              </a:rPr>
                              <m:t>2</m:t>
                            </m:r>
                          </m:sub>
                        </m:sSub>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5</m:t>
                            </m:r>
                          </m:sub>
                        </m:sSub>
                        <m:r>
                          <a:rPr lang="en-US">
                            <a:latin typeface="Cambria Math" panose="02040503050406030204" pitchFamily="18" charset="0"/>
                            <a:ea typeface="Cambria Math" panose="02040503050406030204" pitchFamily="18" charset="0"/>
                          </a:rPr>
                          <m:t>]</m:t>
                        </m:r>
                      </m:num>
                      <m:den>
                        <m:r>
                          <a:rPr lang="en-US">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oMath>
                </a14:m>
                <a:endParaRPr lang="en-US" b="1" dirty="0">
                  <a:solidFill>
                    <a:srgbClr val="4F74A7"/>
                  </a:solidFill>
                </a:endParaRPr>
              </a:p>
              <a:p>
                <a:pPr marL="682625" indent="-336550">
                  <a:spcBef>
                    <a:spcPts val="0"/>
                  </a:spcBef>
                  <a:spcAft>
                    <a:spcPts val="2500"/>
                  </a:spcAft>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2</m:t>
                      </m:r>
                      <m:d>
                        <m:dPr>
                          <m:ctrlPr>
                            <a:rPr lang="en-US" i="1">
                              <a:latin typeface="Cambria Math" panose="02040503050406030204" pitchFamily="18" charset="0"/>
                            </a:rPr>
                          </m:ctrlPr>
                        </m:dPr>
                        <m:e>
                          <m:r>
                            <a:rPr lang="en-US" i="1">
                              <a:latin typeface="Cambria Math" panose="02040503050406030204" pitchFamily="18" charset="0"/>
                            </a:rPr>
                            <m:t>3.25</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−4</m:t>
                              </m:r>
                            </m:sup>
                          </m:sSup>
                          <m:r>
                            <a:rPr lang="en-US" i="1">
                              <a:latin typeface="Cambria Math" panose="02040503050406030204" pitchFamily="18" charset="0"/>
                              <a:ea typeface="Cambria Math" panose="02040503050406030204" pitchFamily="18" charset="0"/>
                            </a:rPr>
                            <m:t>𝑀</m:t>
                          </m:r>
                          <m:r>
                            <a:rPr lang="en-US" i="1">
                              <a:latin typeface="Cambria Math" panose="02040503050406030204" pitchFamily="18" charset="0"/>
                              <a:ea typeface="Cambria Math" panose="02040503050406030204" pitchFamily="18" charset="0"/>
                            </a:rPr>
                            <m:t>/</m:t>
                          </m:r>
                          <m:r>
                            <m:rPr>
                              <m:sty m:val="p"/>
                            </m:rPr>
                            <a:rPr lang="en-US" i="0">
                              <a:latin typeface="Cambria Math" panose="02040503050406030204" pitchFamily="18" charset="0"/>
                              <a:ea typeface="Cambria Math" panose="02040503050406030204" pitchFamily="18" charset="0"/>
                            </a:rPr>
                            <m:t>s</m:t>
                          </m:r>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ea typeface="Cambria Math" panose="02040503050406030204" pitchFamily="18" charset="0"/>
                            </a:rPr>
                            <m:t>∆</m:t>
                          </m:r>
                          <m:r>
                            <a:rPr lang="en-US">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N</m:t>
                              </m:r>
                            </m:e>
                            <m:sub>
                              <m:r>
                                <a:rPr lang="en-US">
                                  <a:latin typeface="Cambria Math" panose="02040503050406030204" pitchFamily="18" charset="0"/>
                                  <a:ea typeface="Cambria Math" panose="02040503050406030204" pitchFamily="18" charset="0"/>
                                </a:rPr>
                                <m:t>2</m:t>
                              </m:r>
                            </m:sub>
                          </m:sSub>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5</m:t>
                              </m:r>
                            </m:sub>
                          </m:sSub>
                          <m:r>
                            <a:rPr lang="en-US" i="1">
                              <a:latin typeface="Cambria Math" panose="02040503050406030204" pitchFamily="18" charset="0"/>
                              <a:ea typeface="Cambria Math" panose="02040503050406030204" pitchFamily="18" charset="0"/>
                            </a:rPr>
                            <m:t>]</m:t>
                          </m:r>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oMath>
                  </m:oMathPara>
                </a14:m>
                <a:endParaRPr lang="en-US" b="1" dirty="0">
                  <a:solidFill>
                    <a:srgbClr val="4F74A7"/>
                  </a:solidFill>
                </a:endParaRPr>
              </a:p>
              <a:p>
                <a:pPr marL="347662">
                  <a:spcBef>
                    <a:spcPts val="0"/>
                  </a:spcBef>
                  <a:spcAft>
                    <a:spcPts val="3000"/>
                  </a:spcAft>
                </a:pPr>
                <a14:m>
                  <m:oMathPara xmlns:m="http://schemas.openxmlformats.org/officeDocument/2006/math">
                    <m:oMathParaPr>
                      <m:jc m:val="right"/>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ea typeface="Cambria Math" panose="02040503050406030204" pitchFamily="18" charset="0"/>
                            </a:rPr>
                            <m:t>∆[</m:t>
                          </m:r>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N</m:t>
                              </m:r>
                            </m:e>
                            <m:sub>
                              <m:r>
                                <a:rPr lang="en-US">
                                  <a:latin typeface="Cambria Math" panose="02040503050406030204" pitchFamily="18" charset="0"/>
                                  <a:ea typeface="Cambria Math" panose="02040503050406030204" pitchFamily="18" charset="0"/>
                                </a:rPr>
                                <m:t>2</m:t>
                              </m:r>
                            </m:sub>
                          </m:sSub>
                          <m:sSub>
                            <m:sSubPr>
                              <m:ctrlPr>
                                <a:rPr lang="en-US" i="1">
                                  <a:latin typeface="Cambria Math" panose="02040503050406030204" pitchFamily="18" charset="0"/>
                                  <a:ea typeface="Cambria Math" panose="02040503050406030204" pitchFamily="18" charset="0"/>
                                </a:rPr>
                              </m:ctrlPr>
                            </m:sSubPr>
                            <m:e>
                              <m:r>
                                <m:rPr>
                                  <m:sty m:val="p"/>
                                </m:rPr>
                                <a:rPr lang="en-US">
                                  <a:latin typeface="Cambria Math" panose="02040503050406030204" pitchFamily="18" charset="0"/>
                                  <a:ea typeface="Cambria Math" panose="02040503050406030204" pitchFamily="18" charset="0"/>
                                </a:rPr>
                                <m:t>O</m:t>
                              </m:r>
                            </m:e>
                            <m:sub>
                              <m:r>
                                <a:rPr lang="en-US">
                                  <a:latin typeface="Cambria Math" panose="02040503050406030204" pitchFamily="18" charset="0"/>
                                  <a:ea typeface="Cambria Math" panose="02040503050406030204" pitchFamily="18" charset="0"/>
                                </a:rPr>
                                <m:t>5</m:t>
                              </m:r>
                            </m:sub>
                          </m:sSub>
                          <m:r>
                            <a:rPr lang="en-US" i="1">
                              <a:latin typeface="Cambria Math" panose="02040503050406030204" pitchFamily="18" charset="0"/>
                              <a:ea typeface="Cambria Math" panose="02040503050406030204" pitchFamily="18" charset="0"/>
                            </a:rPr>
                            <m:t>]</m:t>
                          </m:r>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r>
                        <a:rPr lang="en-US" i="1">
                          <a:latin typeface="Cambria Math" panose="02040503050406030204" pitchFamily="18" charset="0"/>
                        </a:rPr>
                        <m:t>=6.50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−4</m:t>
                          </m:r>
                        </m:sup>
                      </m:sSup>
                      <m:r>
                        <a:rPr lang="en-US" i="1">
                          <a:latin typeface="Cambria Math" panose="02040503050406030204" pitchFamily="18" charset="0"/>
                          <a:ea typeface="Cambria Math" panose="02040503050406030204" pitchFamily="18" charset="0"/>
                        </a:rPr>
                        <m:t>𝑀</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𝑠</m:t>
                      </m:r>
                    </m:oMath>
                  </m:oMathPara>
                </a14:m>
                <a:endParaRPr lang="en-US"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3"/>
              </p:nvPr>
            </p:nvSpPr>
            <p:spPr>
              <a:xfrm>
                <a:off x="1266908" y="1295400"/>
                <a:ext cx="6734092" cy="3098132"/>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24"/>
              </p:nvPr>
            </p:nvSpPr>
            <p:spPr>
              <a:xfrm>
                <a:off x="8021" y="4343400"/>
                <a:ext cx="9135980" cy="457200"/>
              </a:xfrm>
            </p:spPr>
            <p:txBody>
              <a:bodyPr/>
              <a:lstStyle/>
              <a:p>
                <a:r>
                  <a:rPr lang="en-US" b="0" dirty="0"/>
                  <a:t>Dinitrogen Pentoxide is being produced at a rate of </a:t>
                </a:r>
                <a14:m>
                  <m:oMath xmlns:m="http://schemas.openxmlformats.org/officeDocument/2006/math">
                    <m:r>
                      <a:rPr lang="en-US" b="0" i="0" smtClean="0">
                        <a:latin typeface="Cambria Math" panose="02040503050406030204" pitchFamily="18" charset="0"/>
                      </a:rPr>
                      <m:t>6.50×</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−4</m:t>
                        </m:r>
                      </m:sup>
                    </m:sSup>
                    <m:r>
                      <a:rPr lang="en-US" b="0" i="1" smtClean="0">
                        <a:latin typeface="Cambria Math" panose="02040503050406030204" pitchFamily="18" charset="0"/>
                        <a:ea typeface="Cambria Math" panose="02040503050406030204" pitchFamily="18" charset="0"/>
                      </a:rPr>
                      <m:t>𝑀</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𝑠</m:t>
                    </m:r>
                  </m:oMath>
                </a14:m>
                <a:endParaRPr lang="en-US" i="1"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4"/>
              </p:nvPr>
            </p:nvSpPr>
            <p:spPr>
              <a:xfrm>
                <a:off x="8021" y="4343400"/>
                <a:ext cx="9135980" cy="457200"/>
              </a:xfrm>
              <a:blipFill>
                <a:blip r:embed="rId3"/>
                <a:stretch>
                  <a:fillRect l="-1067" t="-10667" b="-34667"/>
                </a:stretch>
              </a:blipFill>
            </p:spPr>
            <p:txBody>
              <a:bodyPr/>
              <a:lstStyle/>
              <a:p>
                <a:r>
                  <a:rPr lang="en-US">
                    <a:noFill/>
                  </a:rPr>
                  <a:t> </a:t>
                </a:r>
              </a:p>
            </p:txBody>
          </p:sp>
        </mc:Fallback>
      </mc:AlternateContent>
    </p:spTree>
    <p:extLst>
      <p:ext uri="{BB962C8B-B14F-4D97-AF65-F5344CB8AC3E}">
        <p14:creationId xmlns:p14="http://schemas.microsoft.com/office/powerpoint/2010/main" val="9294666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534400" cy="914400"/>
          </a:xfrm>
        </p:spPr>
        <p:txBody>
          <a:bodyPr/>
          <a:lstStyle/>
          <a:p>
            <a:pPr marL="1204913" indent="-1204913" algn="l"/>
            <a:r>
              <a:rPr lang="en-US" dirty="0">
                <a:solidFill>
                  <a:srgbClr val="FFFFFF"/>
                </a:solidFill>
                <a:latin typeface="Calibri" panose="020F0502020204030204" pitchFamily="34" charset="0"/>
              </a:rPr>
              <a:t>14.2</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Reactant Concentration</a:t>
            </a:r>
          </a:p>
        </p:txBody>
      </p:sp>
      <p:sp>
        <p:nvSpPr>
          <p:cNvPr id="23" name="Text Placeholder 22"/>
          <p:cNvSpPr>
            <a:spLocks noGrp="1"/>
          </p:cNvSpPr>
          <p:nvPr>
            <p:ph type="body" sz="quarter" idx="4294967295"/>
          </p:nvPr>
        </p:nvSpPr>
        <p:spPr>
          <a:xfrm>
            <a:off x="1562100" y="1246796"/>
            <a:ext cx="6019800" cy="457200"/>
          </a:xfrm>
          <a:prstGeom prst="rect">
            <a:avLst/>
          </a:prstGeom>
        </p:spPr>
        <p:txBody>
          <a:bodyPr/>
          <a:lstStyle/>
          <a:p>
            <a:pPr marL="0" indent="0" algn="ctr">
              <a:buNone/>
            </a:pPr>
            <a:r>
              <a:rPr lang="en-US" sz="3200" b="1" dirty="0">
                <a:solidFill>
                  <a:srgbClr val="4F74A7"/>
                </a:solidFill>
              </a:rPr>
              <a:t>Topics</a:t>
            </a:r>
            <a:endParaRPr lang="en-US" sz="3200" dirty="0">
              <a:solidFill>
                <a:srgbClr val="4F74A7"/>
              </a:solidFill>
            </a:endParaRPr>
          </a:p>
        </p:txBody>
      </p:sp>
      <p:sp>
        <p:nvSpPr>
          <p:cNvPr id="22" name="Text Placeholder 21"/>
          <p:cNvSpPr>
            <a:spLocks noGrp="1"/>
          </p:cNvSpPr>
          <p:nvPr>
            <p:ph type="body" sz="quarter" idx="4294967295"/>
          </p:nvPr>
        </p:nvSpPr>
        <p:spPr>
          <a:xfrm>
            <a:off x="0" y="1846585"/>
            <a:ext cx="9144000" cy="1143000"/>
          </a:xfrm>
          <a:prstGeom prst="rect">
            <a:avLst/>
          </a:prstGeom>
        </p:spPr>
        <p:txBody>
          <a:bodyPr/>
          <a:lstStyle/>
          <a:p>
            <a:pPr marL="0" indent="0" algn="ctr" fontAlgn="t">
              <a:spcBef>
                <a:spcPts val="0"/>
              </a:spcBef>
              <a:buNone/>
            </a:pPr>
            <a:r>
              <a:rPr lang="en-US" sz="2800" dirty="0"/>
              <a:t>The Rate Law</a:t>
            </a:r>
          </a:p>
          <a:p>
            <a:pPr marL="0" indent="0" algn="ctr" fontAlgn="t">
              <a:spcBef>
                <a:spcPts val="0"/>
              </a:spcBef>
              <a:buNone/>
            </a:pPr>
            <a:r>
              <a:rPr lang="en-US" sz="2800" dirty="0"/>
              <a:t>Experimental Determination of the Rate Law</a:t>
            </a:r>
          </a:p>
        </p:txBody>
      </p:sp>
    </p:spTree>
    <p:extLst>
      <p:ext uri="{BB962C8B-B14F-4D97-AF65-F5344CB8AC3E}">
        <p14:creationId xmlns:p14="http://schemas.microsoft.com/office/powerpoint/2010/main" val="15749444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8593282" cy="986287"/>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(1)</a:t>
            </a:r>
          </a:p>
        </p:txBody>
      </p:sp>
      <p:sp>
        <p:nvSpPr>
          <p:cNvPr id="21" name="Text Placeholder 20"/>
          <p:cNvSpPr>
            <a:spLocks noGrp="1"/>
          </p:cNvSpPr>
          <p:nvPr>
            <p:ph type="body" sz="quarter" idx="22"/>
          </p:nvPr>
        </p:nvSpPr>
        <p:spPr>
          <a:xfrm>
            <a:off x="0" y="1095816"/>
            <a:ext cx="8763000" cy="457200"/>
          </a:xfrm>
        </p:spPr>
        <p:txBody>
          <a:bodyPr/>
          <a:lstStyle/>
          <a:p>
            <a:r>
              <a:rPr lang="en-US" dirty="0">
                <a:solidFill>
                  <a:srgbClr val="4F74A7"/>
                </a:solidFill>
                <a:latin typeface="Calibri" panose="020F0502020204030204" pitchFamily="34" charset="0"/>
              </a:rPr>
              <a:t>The Rate Law</a:t>
            </a:r>
          </a:p>
        </p:txBody>
      </p:sp>
      <p:sp>
        <p:nvSpPr>
          <p:cNvPr id="22" name="Text Placeholder 21"/>
          <p:cNvSpPr>
            <a:spLocks noGrp="1"/>
          </p:cNvSpPr>
          <p:nvPr>
            <p:ph type="body" sz="quarter" idx="23"/>
          </p:nvPr>
        </p:nvSpPr>
        <p:spPr>
          <a:xfrm>
            <a:off x="0" y="1600200"/>
            <a:ext cx="9144000" cy="1643542"/>
          </a:xfrm>
        </p:spPr>
        <p:txBody>
          <a:bodyPr/>
          <a:lstStyle/>
          <a:p>
            <a:pPr>
              <a:spcBef>
                <a:spcPts val="0"/>
              </a:spcBef>
              <a:spcAft>
                <a:spcPts val="3300"/>
              </a:spcAft>
            </a:pPr>
            <a:r>
              <a:rPr lang="en-US" dirty="0"/>
              <a:t>The </a:t>
            </a:r>
            <a:r>
              <a:rPr lang="en-US" b="1" i="1" dirty="0"/>
              <a:t>rate law</a:t>
            </a:r>
            <a:r>
              <a:rPr lang="en-US" dirty="0"/>
              <a:t> is an equation that relates the rate of reaction to the concentrations of reactants.</a:t>
            </a:r>
          </a:p>
          <a:p>
            <a:pPr>
              <a:spcBef>
                <a:spcPts val="0"/>
              </a:spcBef>
            </a:pPr>
            <a:r>
              <a:rPr lang="en-US" dirty="0"/>
              <a:t>For the general reaction, </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4"/>
              </p:nvPr>
            </p:nvSpPr>
            <p:spPr>
              <a:xfrm>
                <a:off x="304800" y="3429000"/>
                <a:ext cx="7772400" cy="609600"/>
              </a:xfrm>
            </p:spPr>
            <p: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𝑎</m:t>
                      </m:r>
                      <m:r>
                        <m:rPr>
                          <m:sty m:val="p"/>
                        </m:rPr>
                        <a:rPr lang="en-US" b="0" i="0" smtClean="0">
                          <a:latin typeface="Cambria Math" panose="02040503050406030204" pitchFamily="18" charset="0"/>
                        </a:rPr>
                        <m:t>A</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𝑏</m:t>
                      </m:r>
                      <m:r>
                        <m:rPr>
                          <m:sty m:val="p"/>
                        </m:rPr>
                        <a:rPr lang="en-US" b="0" i="0" smtClean="0">
                          <a:latin typeface="Cambria Math" panose="02040503050406030204" pitchFamily="18" charset="0"/>
                          <a:ea typeface="Cambria Math" panose="02040503050406030204" pitchFamily="18" charset="0"/>
                        </a:rPr>
                        <m:t>B</m:t>
                      </m:r>
                      <m:r>
                        <a:rPr lang="en-US" b="1"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𝑐</m:t>
                      </m:r>
                      <m:r>
                        <m:rPr>
                          <m:sty m:val="p"/>
                        </m:rPr>
                        <a:rPr lang="en-US" b="0" i="0" smtClean="0">
                          <a:latin typeface="Cambria Math" panose="02040503050406030204" pitchFamily="18" charset="0"/>
                          <a:ea typeface="Cambria Math" panose="02040503050406030204" pitchFamily="18" charset="0"/>
                        </a:rPr>
                        <m:t>C</m:t>
                      </m:r>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𝑑</m:t>
                      </m:r>
                      <m:r>
                        <m:rPr>
                          <m:sty m:val="p"/>
                        </m:rPr>
                        <a:rPr lang="en-US" b="0" i="0" smtClean="0">
                          <a:latin typeface="Cambria Math" panose="02040503050406030204" pitchFamily="18" charset="0"/>
                          <a:ea typeface="Cambria Math" panose="02040503050406030204" pitchFamily="18" charset="0"/>
                        </a:rPr>
                        <m:t>D</m:t>
                      </m:r>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4"/>
              </p:nvPr>
            </p:nvSpPr>
            <p:spPr>
              <a:xfrm>
                <a:off x="304800" y="3429000"/>
                <a:ext cx="7772400" cy="609600"/>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5"/>
              </p:nvPr>
            </p:nvSpPr>
            <p:spPr>
              <a:xfrm>
                <a:off x="0" y="3944593"/>
                <a:ext cx="9144000" cy="2405542"/>
              </a:xfrm>
            </p:spPr>
            <p:txBody>
              <a:bodyPr/>
              <a:lstStyle/>
              <a:p>
                <a:pPr>
                  <a:spcBef>
                    <a:spcPts val="0"/>
                  </a:spcBef>
                  <a:spcAft>
                    <a:spcPts val="200"/>
                  </a:spcAft>
                </a:pPr>
                <a:r>
                  <a:rPr lang="en-US" dirty="0"/>
                  <a:t>the rate law is</a:t>
                </a:r>
              </a:p>
              <a:p>
                <a:pPr>
                  <a:spcBef>
                    <a:spcPts val="0"/>
                  </a:spcBef>
                  <a:spcAft>
                    <a:spcPts val="2400"/>
                  </a:spcAft>
                </a:pPr>
                <a14:m>
                  <m:oMathPara xmlns:m="http://schemas.openxmlformats.org/officeDocument/2006/math">
                    <m:oMathParaPr>
                      <m:jc m:val="centerGroup"/>
                    </m:oMathParaPr>
                    <m:oMath xmlns:m="http://schemas.openxmlformats.org/officeDocument/2006/math">
                      <m:r>
                        <m:rPr>
                          <m:sty m:val="p"/>
                        </m:rPr>
                        <a:rPr lang="en-US" sz="2600">
                          <a:latin typeface="Cambria Math" panose="02040503050406030204" pitchFamily="18" charset="0"/>
                        </a:rPr>
                        <m:t>rate</m:t>
                      </m:r>
                      <m:r>
                        <a:rPr lang="en-US" sz="2600">
                          <a:latin typeface="Cambria Math" panose="02040503050406030204" pitchFamily="18" charset="0"/>
                        </a:rPr>
                        <m:t>=</m:t>
                      </m:r>
                      <m:r>
                        <a:rPr lang="en-US" sz="2600" i="1">
                          <a:latin typeface="Cambria Math" panose="02040503050406030204" pitchFamily="18" charset="0"/>
                        </a:rPr>
                        <m:t>𝑘</m:t>
                      </m:r>
                      <m:sSup>
                        <m:sSupPr>
                          <m:ctrlPr>
                            <a:rPr lang="en-US" sz="2600" i="1">
                              <a:latin typeface="Cambria Math" panose="02040503050406030204" pitchFamily="18" charset="0"/>
                            </a:rPr>
                          </m:ctrlPr>
                        </m:sSupPr>
                        <m:e>
                          <m:r>
                            <a:rPr lang="en-US" sz="2600">
                              <a:latin typeface="Cambria Math" panose="02040503050406030204" pitchFamily="18" charset="0"/>
                            </a:rPr>
                            <m:t>[</m:t>
                          </m:r>
                          <m:r>
                            <m:rPr>
                              <m:sty m:val="p"/>
                            </m:rPr>
                            <a:rPr lang="en-US" sz="2600">
                              <a:latin typeface="Cambria Math" panose="02040503050406030204" pitchFamily="18" charset="0"/>
                            </a:rPr>
                            <m:t>A</m:t>
                          </m:r>
                          <m:r>
                            <a:rPr lang="en-US" sz="2600">
                              <a:latin typeface="Cambria Math" panose="02040503050406030204" pitchFamily="18" charset="0"/>
                            </a:rPr>
                            <m:t>]</m:t>
                          </m:r>
                        </m:e>
                        <m:sup>
                          <m:r>
                            <a:rPr lang="en-US" sz="2600" i="1">
                              <a:latin typeface="Cambria Math" panose="02040503050406030204" pitchFamily="18" charset="0"/>
                            </a:rPr>
                            <m:t>𝑥</m:t>
                          </m:r>
                        </m:sup>
                      </m:sSup>
                      <m:sSup>
                        <m:sSupPr>
                          <m:ctrlPr>
                            <a:rPr lang="en-US" sz="2600" i="1">
                              <a:latin typeface="Cambria Math" panose="02040503050406030204" pitchFamily="18" charset="0"/>
                            </a:rPr>
                          </m:ctrlPr>
                        </m:sSupPr>
                        <m:e>
                          <m:r>
                            <a:rPr lang="en-US" sz="2600">
                              <a:latin typeface="Cambria Math" panose="02040503050406030204" pitchFamily="18" charset="0"/>
                            </a:rPr>
                            <m:t>[</m:t>
                          </m:r>
                          <m:r>
                            <m:rPr>
                              <m:sty m:val="p"/>
                            </m:rPr>
                            <a:rPr lang="en-US" sz="2600">
                              <a:latin typeface="Cambria Math" panose="02040503050406030204" pitchFamily="18" charset="0"/>
                            </a:rPr>
                            <m:t>B</m:t>
                          </m:r>
                          <m:r>
                            <a:rPr lang="en-US" sz="2600">
                              <a:latin typeface="Cambria Math" panose="02040503050406030204" pitchFamily="18" charset="0"/>
                            </a:rPr>
                            <m:t>]</m:t>
                          </m:r>
                        </m:e>
                        <m:sup>
                          <m:r>
                            <a:rPr lang="en-US" sz="2600" i="1">
                              <a:latin typeface="Cambria Math" panose="02040503050406030204" pitchFamily="18" charset="0"/>
                            </a:rPr>
                            <m:t>𝑦</m:t>
                          </m:r>
                        </m:sup>
                      </m:sSup>
                    </m:oMath>
                  </m:oMathPara>
                </a14:m>
                <a:endParaRPr lang="en-US" sz="2600" dirty="0"/>
              </a:p>
              <a:p>
                <a:pPr>
                  <a:spcBef>
                    <a:spcPts val="1000"/>
                  </a:spcBef>
                  <a:spcAft>
                    <a:spcPts val="6600"/>
                  </a:spcAft>
                </a:pPr>
                <a:r>
                  <a:rPr lang="en-US" dirty="0"/>
                  <a:t>where </a:t>
                </a:r>
                <a:r>
                  <a:rPr lang="en-US" i="1" dirty="0"/>
                  <a:t>k </a:t>
                </a:r>
                <a:r>
                  <a:rPr lang="en-US" dirty="0"/>
                  <a:t>is the rate constant and the exponents </a:t>
                </a:r>
                <a:r>
                  <a:rPr lang="en-US" i="1" dirty="0"/>
                  <a:t>x </a:t>
                </a:r>
                <a:r>
                  <a:rPr lang="en-US" dirty="0"/>
                  <a:t>and </a:t>
                </a:r>
                <a:r>
                  <a:rPr lang="en-US" i="1" dirty="0"/>
                  <a:t>y </a:t>
                </a:r>
                <a:r>
                  <a:rPr lang="en-US" dirty="0"/>
                  <a:t>are numbers that must be determined experimentally. </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5"/>
              </p:nvPr>
            </p:nvSpPr>
            <p:spPr>
              <a:xfrm>
                <a:off x="0" y="3944593"/>
                <a:ext cx="9144000" cy="2405542"/>
              </a:xfrm>
              <a:blipFill>
                <a:blip r:embed="rId3"/>
                <a:stretch>
                  <a:fillRect l="-1333" t="-2278"/>
                </a:stretch>
              </a:blipFill>
            </p:spPr>
            <p:txBody>
              <a:bodyPr/>
              <a:lstStyle/>
              <a:p>
                <a:r>
                  <a:rPr lang="en-US">
                    <a:noFill/>
                  </a:rPr>
                  <a:t> </a:t>
                </a:r>
              </a:p>
            </p:txBody>
          </p:sp>
        </mc:Fallback>
      </mc:AlternateContent>
    </p:spTree>
    <p:extLst>
      <p:ext uri="{BB962C8B-B14F-4D97-AF65-F5344CB8AC3E}">
        <p14:creationId xmlns:p14="http://schemas.microsoft.com/office/powerpoint/2010/main" val="16904023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648700" cy="1039092"/>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(2)</a:t>
            </a:r>
          </a:p>
        </p:txBody>
      </p:sp>
      <p:sp>
        <p:nvSpPr>
          <p:cNvPr id="20" name="Text Placeholder 19"/>
          <p:cNvSpPr>
            <a:spLocks noGrp="1"/>
          </p:cNvSpPr>
          <p:nvPr>
            <p:ph type="body" sz="quarter" idx="22"/>
          </p:nvPr>
        </p:nvSpPr>
        <p:spPr>
          <a:xfrm>
            <a:off x="0" y="1091046"/>
            <a:ext cx="8763000" cy="457200"/>
          </a:xfrm>
        </p:spPr>
        <p:txBody>
          <a:bodyPr/>
          <a:lstStyle/>
          <a:p>
            <a:r>
              <a:rPr lang="en-US" dirty="0">
                <a:solidFill>
                  <a:srgbClr val="4F74A7"/>
                </a:solidFill>
                <a:latin typeface="Calibri" panose="020F0502020204030204" pitchFamily="34" charset="0"/>
              </a:rPr>
              <a:t>The Rate Law</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0" y="1600200"/>
                <a:ext cx="9144000" cy="4876800"/>
              </a:xfrm>
              <a:prstGeom prst="rect">
                <a:avLst/>
              </a:prstGeom>
            </p:spPr>
            <p:txBody>
              <a:bodyPr/>
              <a:lstStyle/>
              <a:p>
                <a:pPr marL="0" indent="0">
                  <a:spcAft>
                    <a:spcPts val="2550"/>
                  </a:spcAft>
                  <a:buNone/>
                </a:pPr>
                <a:r>
                  <a:rPr lang="en-US" sz="2800" dirty="0"/>
                  <a:t>The values of the exponents in the rate law indicate the </a:t>
                </a:r>
                <a:r>
                  <a:rPr lang="en-US" sz="2800" i="1" dirty="0"/>
                  <a:t>order </a:t>
                </a:r>
                <a:r>
                  <a:rPr lang="en-US" sz="2800" dirty="0"/>
                  <a:t>of the reaction with respect to each reactant.</a:t>
                </a:r>
                <a:endParaRPr lang="en-US" sz="2800" dirty="0">
                  <a:solidFill>
                    <a:prstClr val="black"/>
                  </a:solidFill>
                </a:endParaRPr>
              </a:p>
              <a:p>
                <a:pPr marL="0" indent="0">
                  <a:spcAft>
                    <a:spcPts val="3700"/>
                  </a:spcAft>
                  <a:buNone/>
                </a:pPr>
                <a:r>
                  <a:rPr lang="en-US" sz="2800" dirty="0"/>
                  <a:t>The sum of the exponents is called the overall </a:t>
                </a:r>
                <a:r>
                  <a:rPr lang="en-US" sz="2800" b="1" i="1" dirty="0"/>
                  <a:t>reaction order.</a:t>
                </a:r>
              </a:p>
              <a:p>
                <a:pPr marL="0" indent="0" algn="ctr">
                  <a:spcAft>
                    <a:spcPts val="3500"/>
                  </a:spcAft>
                  <a:buNone/>
                </a:pPr>
                <a14:m>
                  <m:oMathPara xmlns:m="http://schemas.openxmlformats.org/officeDocument/2006/math">
                    <m:oMathParaPr>
                      <m:jc m:val="centerGroup"/>
                    </m:oMathParaPr>
                    <m:oMath xmlns:m="http://schemas.openxmlformats.org/officeDocument/2006/math">
                      <m:r>
                        <m:rPr>
                          <m:sty m:val="p"/>
                        </m:rPr>
                        <a:rPr lang="en-US" sz="2500" b="0" i="0" smtClean="0">
                          <a:solidFill>
                            <a:prstClr val="black"/>
                          </a:solidFill>
                          <a:latin typeface="Cambria Math" panose="02040503050406030204" pitchFamily="18" charset="0"/>
                        </a:rPr>
                        <m:t>rate</m:t>
                      </m:r>
                      <m:r>
                        <a:rPr lang="en-US" sz="2500" b="0" i="1" smtClean="0">
                          <a:solidFill>
                            <a:prstClr val="black"/>
                          </a:solidFill>
                          <a:latin typeface="Cambria Math" panose="02040503050406030204" pitchFamily="18" charset="0"/>
                        </a:rPr>
                        <m:t>=</m:t>
                      </m:r>
                      <m:r>
                        <a:rPr lang="en-US" sz="2500" b="0" i="1" smtClean="0">
                          <a:solidFill>
                            <a:prstClr val="black"/>
                          </a:solidFill>
                          <a:latin typeface="Cambria Math" panose="02040503050406030204" pitchFamily="18" charset="0"/>
                        </a:rPr>
                        <m:t>𝑘</m:t>
                      </m:r>
                      <m:sSup>
                        <m:sSupPr>
                          <m:ctrlPr>
                            <a:rPr lang="en-US" sz="2500" b="0" i="1" smtClean="0">
                              <a:solidFill>
                                <a:prstClr val="black"/>
                              </a:solidFill>
                              <a:latin typeface="Cambria Math" panose="02040503050406030204" pitchFamily="18" charset="0"/>
                            </a:rPr>
                          </m:ctrlPr>
                        </m:sSupPr>
                        <m:e>
                          <m:r>
                            <a:rPr lang="en-US" sz="2500" b="0" i="1" smtClean="0">
                              <a:solidFill>
                                <a:prstClr val="black"/>
                              </a:solidFill>
                              <a:latin typeface="Cambria Math" panose="02040503050406030204" pitchFamily="18" charset="0"/>
                            </a:rPr>
                            <m:t>[</m:t>
                          </m:r>
                          <m:sSub>
                            <m:sSubPr>
                              <m:ctrlPr>
                                <a:rPr lang="en-US" sz="2500" i="1">
                                  <a:solidFill>
                                    <a:prstClr val="black"/>
                                  </a:solidFill>
                                  <a:latin typeface="Cambria Math" panose="02040503050406030204" pitchFamily="18" charset="0"/>
                                </a:rPr>
                              </m:ctrlPr>
                            </m:sSubPr>
                            <m:e>
                              <m:r>
                                <m:rPr>
                                  <m:sty m:val="p"/>
                                </m:rPr>
                                <a:rPr lang="en-US" sz="2500">
                                  <a:solidFill>
                                    <a:prstClr val="black"/>
                                  </a:solidFill>
                                  <a:latin typeface="Cambria Math" panose="02040503050406030204" pitchFamily="18" charset="0"/>
                                </a:rPr>
                                <m:t>Br</m:t>
                              </m:r>
                            </m:e>
                            <m:sub>
                              <m:r>
                                <a:rPr lang="en-US" sz="2500">
                                  <a:solidFill>
                                    <a:prstClr val="black"/>
                                  </a:solidFill>
                                  <a:latin typeface="Cambria Math" panose="02040503050406030204" pitchFamily="18" charset="0"/>
                                </a:rPr>
                                <m:t>2</m:t>
                              </m:r>
                            </m:sub>
                          </m:sSub>
                          <m:r>
                            <a:rPr lang="en-US" sz="2500" b="0" i="1" smtClean="0">
                              <a:solidFill>
                                <a:prstClr val="black"/>
                              </a:solidFill>
                              <a:latin typeface="Cambria Math" panose="02040503050406030204" pitchFamily="18" charset="0"/>
                            </a:rPr>
                            <m:t>]</m:t>
                          </m:r>
                        </m:e>
                        <m:sup>
                          <m:r>
                            <a:rPr lang="en-US" sz="2500" b="0" i="1" smtClean="0">
                              <a:solidFill>
                                <a:prstClr val="black"/>
                              </a:solidFill>
                              <a:latin typeface="Cambria Math" panose="02040503050406030204" pitchFamily="18" charset="0"/>
                            </a:rPr>
                            <m:t>1</m:t>
                          </m:r>
                        </m:sup>
                      </m:sSup>
                      <m:sSup>
                        <m:sSupPr>
                          <m:ctrlPr>
                            <a:rPr lang="en-US" sz="2500" b="0" i="1" smtClean="0">
                              <a:solidFill>
                                <a:prstClr val="black"/>
                              </a:solidFill>
                              <a:latin typeface="Cambria Math" panose="02040503050406030204" pitchFamily="18" charset="0"/>
                            </a:rPr>
                          </m:ctrlPr>
                        </m:sSupPr>
                        <m:e>
                          <m:r>
                            <a:rPr lang="en-US" sz="2500" b="0" i="0" smtClean="0">
                              <a:solidFill>
                                <a:prstClr val="black"/>
                              </a:solidFill>
                              <a:latin typeface="Cambria Math" panose="02040503050406030204" pitchFamily="18" charset="0"/>
                            </a:rPr>
                            <m:t>[</m:t>
                          </m:r>
                          <m:r>
                            <m:rPr>
                              <m:sty m:val="p"/>
                            </m:rPr>
                            <a:rPr lang="en-US" sz="2500" b="0" i="0" smtClean="0">
                              <a:solidFill>
                                <a:prstClr val="black"/>
                              </a:solidFill>
                              <a:latin typeface="Cambria Math" panose="02040503050406030204" pitchFamily="18" charset="0"/>
                            </a:rPr>
                            <m:t>HCOOH</m:t>
                          </m:r>
                          <m:r>
                            <a:rPr lang="en-US" sz="2500" b="0" i="0" smtClean="0">
                              <a:solidFill>
                                <a:prstClr val="black"/>
                              </a:solidFill>
                              <a:latin typeface="Cambria Math" panose="02040503050406030204" pitchFamily="18" charset="0"/>
                            </a:rPr>
                            <m:t>]</m:t>
                          </m:r>
                        </m:e>
                        <m:sup>
                          <m:r>
                            <a:rPr lang="en-US" sz="2500" b="0" i="0" smtClean="0">
                              <a:solidFill>
                                <a:prstClr val="black"/>
                              </a:solidFill>
                              <a:latin typeface="Cambria Math" panose="02040503050406030204" pitchFamily="18" charset="0"/>
                            </a:rPr>
                            <m:t>0</m:t>
                          </m:r>
                        </m:sup>
                      </m:sSup>
                      <m:r>
                        <a:rPr lang="en-US" sz="2500" b="0" i="0" smtClean="0">
                          <a:solidFill>
                            <a:prstClr val="black"/>
                          </a:solidFill>
                          <a:latin typeface="Cambria Math" panose="02040503050406030204" pitchFamily="18" charset="0"/>
                        </a:rPr>
                        <m:t>=</m:t>
                      </m:r>
                      <m:r>
                        <a:rPr lang="en-US" sz="2500" b="0" i="1" smtClean="0">
                          <a:solidFill>
                            <a:prstClr val="black"/>
                          </a:solidFill>
                          <a:latin typeface="Cambria Math" panose="02040503050406030204" pitchFamily="18" charset="0"/>
                        </a:rPr>
                        <m:t>𝑘</m:t>
                      </m:r>
                      <m:r>
                        <a:rPr lang="en-US" sz="2500" b="0" i="1" smtClean="0">
                          <a:solidFill>
                            <a:prstClr val="black"/>
                          </a:solidFill>
                          <a:latin typeface="Cambria Math" panose="02040503050406030204" pitchFamily="18" charset="0"/>
                        </a:rPr>
                        <m:t>[</m:t>
                      </m:r>
                      <m:sSub>
                        <m:sSubPr>
                          <m:ctrlPr>
                            <a:rPr lang="en-US" sz="2500" b="0" i="1" smtClean="0">
                              <a:solidFill>
                                <a:prstClr val="black"/>
                              </a:solidFill>
                              <a:latin typeface="Cambria Math" panose="02040503050406030204" pitchFamily="18" charset="0"/>
                            </a:rPr>
                          </m:ctrlPr>
                        </m:sSubPr>
                        <m:e>
                          <m:r>
                            <m:rPr>
                              <m:sty m:val="p"/>
                            </m:rPr>
                            <a:rPr lang="en-US" sz="2500" b="0" i="0" smtClean="0">
                              <a:solidFill>
                                <a:prstClr val="black"/>
                              </a:solidFill>
                              <a:latin typeface="Cambria Math" panose="02040503050406030204" pitchFamily="18" charset="0"/>
                            </a:rPr>
                            <m:t>Br</m:t>
                          </m:r>
                        </m:e>
                        <m:sub>
                          <m:r>
                            <a:rPr lang="en-US" sz="2500" b="0" i="0" smtClean="0">
                              <a:solidFill>
                                <a:prstClr val="black"/>
                              </a:solidFill>
                              <a:latin typeface="Cambria Math" panose="02040503050406030204" pitchFamily="18" charset="0"/>
                            </a:rPr>
                            <m:t>2</m:t>
                          </m:r>
                        </m:sub>
                      </m:sSub>
                      <m:r>
                        <a:rPr lang="en-US" sz="2500" b="0" i="1" smtClean="0">
                          <a:solidFill>
                            <a:prstClr val="black"/>
                          </a:solidFill>
                          <a:latin typeface="Cambria Math" panose="02040503050406030204" pitchFamily="18" charset="0"/>
                        </a:rPr>
                        <m:t>]</m:t>
                      </m:r>
                    </m:oMath>
                  </m:oMathPara>
                </a14:m>
                <a:endParaRPr lang="en-US" sz="2500" dirty="0">
                  <a:solidFill>
                    <a:prstClr val="black"/>
                  </a:solidFill>
                </a:endParaRPr>
              </a:p>
              <a:p>
                <a:pPr marL="0" indent="0" algn="ctr">
                  <a:spcBef>
                    <a:spcPts val="0"/>
                  </a:spcBef>
                  <a:spcAft>
                    <a:spcPts val="100"/>
                  </a:spcAft>
                  <a:buNone/>
                </a:pPr>
                <a:r>
                  <a:rPr lang="en-US" sz="2700" dirty="0">
                    <a:solidFill>
                      <a:prstClr val="black"/>
                    </a:solidFill>
                  </a:rPr>
                  <a:t>First order in </a:t>
                </a:r>
                <a14:m>
                  <m:oMath xmlns:m="http://schemas.openxmlformats.org/officeDocument/2006/math">
                    <m:r>
                      <a:rPr lang="en-US" sz="2700" b="0" i="1" smtClean="0">
                        <a:solidFill>
                          <a:prstClr val="black"/>
                        </a:solidFill>
                        <a:latin typeface="Cambria Math" panose="02040503050406030204" pitchFamily="18" charset="0"/>
                      </a:rPr>
                      <m:t>[</m:t>
                    </m:r>
                    <m:r>
                      <m:rPr>
                        <m:sty m:val="p"/>
                      </m:rPr>
                      <a:rPr lang="en-US" sz="2700" b="0" i="0" smtClean="0">
                        <a:solidFill>
                          <a:prstClr val="black"/>
                        </a:solidFill>
                        <a:latin typeface="Cambria Math" panose="02040503050406030204" pitchFamily="18" charset="0"/>
                      </a:rPr>
                      <m:t>Br</m:t>
                    </m:r>
                    <m:r>
                      <a:rPr lang="en-US" sz="2700" b="0" i="1" smtClean="0">
                        <a:solidFill>
                          <a:prstClr val="black"/>
                        </a:solidFill>
                        <a:latin typeface="Cambria Math" panose="02040503050406030204" pitchFamily="18" charset="0"/>
                      </a:rPr>
                      <m:t>]</m:t>
                    </m:r>
                  </m:oMath>
                </a14:m>
                <a:endParaRPr lang="en-US" sz="2700" dirty="0">
                  <a:solidFill>
                    <a:prstClr val="black"/>
                  </a:solidFill>
                </a:endParaRPr>
              </a:p>
              <a:p>
                <a:pPr marL="0" indent="0" algn="ctr">
                  <a:spcBef>
                    <a:spcPts val="0"/>
                  </a:spcBef>
                  <a:spcAft>
                    <a:spcPts val="200"/>
                  </a:spcAft>
                  <a:buNone/>
                </a:pPr>
                <a:r>
                  <a:rPr lang="en-US" sz="2700" dirty="0">
                    <a:solidFill>
                      <a:prstClr val="black"/>
                    </a:solidFill>
                  </a:rPr>
                  <a:t>Zeroth order in </a:t>
                </a:r>
                <a14:m>
                  <m:oMath xmlns:m="http://schemas.openxmlformats.org/officeDocument/2006/math">
                    <m:r>
                      <a:rPr lang="en-US" sz="2700" b="0" i="0" smtClean="0">
                        <a:solidFill>
                          <a:prstClr val="black"/>
                        </a:solidFill>
                        <a:latin typeface="Cambria Math" panose="02040503050406030204" pitchFamily="18" charset="0"/>
                      </a:rPr>
                      <m:t>[</m:t>
                    </m:r>
                    <m:r>
                      <m:rPr>
                        <m:sty m:val="p"/>
                      </m:rPr>
                      <a:rPr lang="en-US" sz="2700" b="0" i="0" smtClean="0">
                        <a:solidFill>
                          <a:prstClr val="black"/>
                        </a:solidFill>
                        <a:latin typeface="Cambria Math" panose="02040503050406030204" pitchFamily="18" charset="0"/>
                      </a:rPr>
                      <m:t>HCOOH</m:t>
                    </m:r>
                    <m:r>
                      <a:rPr lang="en-US" sz="2700" b="0" i="0" smtClean="0">
                        <a:solidFill>
                          <a:prstClr val="black"/>
                        </a:solidFill>
                        <a:latin typeface="Cambria Math" panose="02040503050406030204" pitchFamily="18" charset="0"/>
                      </a:rPr>
                      <m:t>]</m:t>
                    </m:r>
                  </m:oMath>
                </a14:m>
                <a:endParaRPr lang="en-US" sz="2700" dirty="0">
                  <a:solidFill>
                    <a:prstClr val="black"/>
                  </a:solidFill>
                </a:endParaRPr>
              </a:p>
              <a:p>
                <a:pPr marL="0" indent="0" algn="ctr">
                  <a:spcBef>
                    <a:spcPts val="0"/>
                  </a:spcBef>
                  <a:buNone/>
                </a:pPr>
                <a:r>
                  <a:rPr lang="en-US" sz="2700" dirty="0">
                    <a:solidFill>
                      <a:prstClr val="black"/>
                    </a:solidFill>
                  </a:rPr>
                  <a:t>First order overall</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0" y="1600200"/>
                <a:ext cx="9144000" cy="4876800"/>
              </a:xfrm>
              <a:prstGeom prst="rect">
                <a:avLst/>
              </a:prstGeom>
              <a:blipFill>
                <a:blip r:embed="rId2"/>
                <a:stretch>
                  <a:fillRect l="-1333" t="-1250" r="-1000"/>
                </a:stretch>
              </a:blipFill>
            </p:spPr>
            <p:txBody>
              <a:bodyPr/>
              <a:lstStyle/>
              <a:p>
                <a:r>
                  <a:rPr lang="en-US">
                    <a:noFill/>
                  </a:rPr>
                  <a:t> </a:t>
                </a:r>
              </a:p>
            </p:txBody>
          </p:sp>
        </mc:Fallback>
      </mc:AlternateContent>
    </p:spTree>
    <p:extLst>
      <p:ext uri="{BB962C8B-B14F-4D97-AF65-F5344CB8AC3E}">
        <p14:creationId xmlns:p14="http://schemas.microsoft.com/office/powerpoint/2010/main" val="12962717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420100" cy="1075400"/>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a:t>
            </a:r>
            <a:br>
              <a:rPr lang="en-US" sz="3200" dirty="0">
                <a:solidFill>
                  <a:srgbClr val="CE171F"/>
                </a:solidFill>
                <a:latin typeface="Calibri" panose="020F0502020204030204" pitchFamily="34" charset="0"/>
              </a:rPr>
            </a:br>
            <a:r>
              <a:rPr lang="en-US" sz="3200" dirty="0">
                <a:solidFill>
                  <a:srgbClr val="CE171F"/>
                </a:solidFill>
                <a:latin typeface="Calibri" panose="020F0502020204030204" pitchFamily="34" charset="0"/>
              </a:rPr>
              <a:t>Concentration (3)</a:t>
            </a:r>
          </a:p>
        </p:txBody>
      </p:sp>
      <p:sp>
        <p:nvSpPr>
          <p:cNvPr id="20" name="Text Placeholder 19"/>
          <p:cNvSpPr>
            <a:spLocks noGrp="1"/>
          </p:cNvSpPr>
          <p:nvPr>
            <p:ph type="body" sz="quarter" idx="22"/>
          </p:nvPr>
        </p:nvSpPr>
        <p:spPr>
          <a:xfrm>
            <a:off x="0" y="1090927"/>
            <a:ext cx="8763000" cy="457200"/>
          </a:xfrm>
        </p:spPr>
        <p:txBody>
          <a:bodyPr/>
          <a:lstStyle/>
          <a:p>
            <a:r>
              <a:rPr lang="en-US" dirty="0">
                <a:solidFill>
                  <a:srgbClr val="4F74A7"/>
                </a:solidFill>
                <a:latin typeface="Calibri" panose="020F0502020204030204" pitchFamily="34" charset="0"/>
              </a:rPr>
              <a:t>Experimental Determination of the Rate Law</a:t>
            </a:r>
          </a:p>
        </p:txBody>
      </p:sp>
      <p:sp>
        <p:nvSpPr>
          <p:cNvPr id="21" name="Text Placeholder 20"/>
          <p:cNvSpPr>
            <a:spLocks noGrp="1"/>
          </p:cNvSpPr>
          <p:nvPr>
            <p:ph type="body" sz="quarter" idx="4294967295"/>
          </p:nvPr>
        </p:nvSpPr>
        <p:spPr>
          <a:xfrm>
            <a:off x="0" y="1600200"/>
            <a:ext cx="9144000" cy="4267200"/>
          </a:xfrm>
          <a:prstGeom prst="rect">
            <a:avLst/>
          </a:prstGeom>
        </p:spPr>
        <p:txBody>
          <a:bodyPr/>
          <a:lstStyle/>
          <a:p>
            <a:pPr marL="0" indent="0">
              <a:spcBef>
                <a:spcPts val="0"/>
              </a:spcBef>
              <a:spcAft>
                <a:spcPts val="3400"/>
              </a:spcAft>
              <a:buNone/>
            </a:pPr>
            <a:r>
              <a:rPr lang="en-US" sz="2800" dirty="0"/>
              <a:t>Rate laws are commonly determined using a table of starting reactant concentrations and initial rates.</a:t>
            </a:r>
          </a:p>
          <a:p>
            <a:pPr marL="0" indent="0">
              <a:spcBef>
                <a:spcPts val="0"/>
              </a:spcBef>
              <a:spcAft>
                <a:spcPts val="3300"/>
              </a:spcAft>
              <a:buNone/>
            </a:pPr>
            <a:r>
              <a:rPr lang="en-US" sz="2800" dirty="0"/>
              <a:t>The </a:t>
            </a:r>
            <a:r>
              <a:rPr lang="en-US" sz="2800" b="1" i="1" dirty="0"/>
              <a:t>initial rate </a:t>
            </a:r>
            <a:r>
              <a:rPr lang="en-US" sz="2800" dirty="0"/>
              <a:t>is the instantaneous rate at the beginning of the reaction.</a:t>
            </a:r>
          </a:p>
          <a:p>
            <a:pPr marL="0" indent="0">
              <a:spcBef>
                <a:spcPts val="0"/>
              </a:spcBef>
              <a:buNone/>
            </a:pPr>
            <a:r>
              <a:rPr lang="en-US" sz="2800" dirty="0"/>
              <a:t>By varying the starting concentrations of reactants and observing the changes that result in the initial rate, we can determine how the rate depends on each reactant concentration.</a:t>
            </a:r>
          </a:p>
        </p:txBody>
      </p:sp>
    </p:spTree>
    <p:extLst>
      <p:ext uri="{BB962C8B-B14F-4D97-AF65-F5344CB8AC3E}">
        <p14:creationId xmlns:p14="http://schemas.microsoft.com/office/powerpoint/2010/main" val="18309583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610600" cy="914400"/>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(4)</a:t>
            </a:r>
          </a:p>
        </p:txBody>
      </p:sp>
      <p:sp>
        <p:nvSpPr>
          <p:cNvPr id="19" name="Text Placeholder 18"/>
          <p:cNvSpPr>
            <a:spLocks noGrp="1"/>
          </p:cNvSpPr>
          <p:nvPr>
            <p:ph type="body" sz="quarter" idx="22"/>
          </p:nvPr>
        </p:nvSpPr>
        <p:spPr>
          <a:xfrm>
            <a:off x="0" y="1104900"/>
            <a:ext cx="8839200" cy="533400"/>
          </a:xfrm>
        </p:spPr>
        <p:txBody>
          <a:bodyPr/>
          <a:lstStyle/>
          <a:p>
            <a:r>
              <a:rPr lang="en-US" dirty="0">
                <a:solidFill>
                  <a:srgbClr val="4F74A7"/>
                </a:solidFill>
                <a:latin typeface="Calibri" panose="020F0502020204030204" pitchFamily="34" charset="0"/>
              </a:rPr>
              <a:t>Experimental Determination of the Rate Law</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1981200" y="1600200"/>
                <a:ext cx="5105400" cy="533400"/>
              </a:xfrm>
            </p:spPr>
            <p:txBody>
              <a:bodyPr/>
              <a:lstStyle/>
              <a:p>
                <a:pPr/>
                <a14:m>
                  <m:oMathPara xmlns:m="http://schemas.openxmlformats.org/officeDocument/2006/math">
                    <m:oMathParaPr>
                      <m:jc m:val="center"/>
                    </m:oMathParaPr>
                    <m:oMath xmlns:m="http://schemas.openxmlformats.org/officeDocument/2006/math">
                      <m:sSub>
                        <m:sSubPr>
                          <m:ctrlPr>
                            <a:rPr lang="en-US" sz="2600" i="1" smtClean="0">
                              <a:latin typeface="Cambria Math" panose="02040503050406030204" pitchFamily="18" charset="0"/>
                            </a:rPr>
                          </m:ctrlPr>
                        </m:sSubPr>
                        <m:e>
                          <m:r>
                            <m:rPr>
                              <m:sty m:val="p"/>
                            </m:rPr>
                            <a:rPr lang="en-US" sz="2600" b="0" i="0" smtClean="0">
                              <a:latin typeface="Cambria Math" panose="02040503050406030204" pitchFamily="18" charset="0"/>
                            </a:rPr>
                            <m:t>F</m:t>
                          </m:r>
                        </m:e>
                        <m:sub>
                          <m:r>
                            <a:rPr lang="en-US" sz="2600" b="0" i="0" smtClean="0">
                              <a:latin typeface="Cambria Math" panose="02040503050406030204" pitchFamily="18" charset="0"/>
                            </a:rPr>
                            <m:t>2</m:t>
                          </m:r>
                        </m:sub>
                      </m:sSub>
                      <m:r>
                        <a:rPr lang="en-US" sz="2600" b="0" i="1" smtClean="0">
                          <a:latin typeface="Cambria Math" panose="02040503050406030204" pitchFamily="18" charset="0"/>
                        </a:rPr>
                        <m:t>(</m:t>
                      </m:r>
                      <m:r>
                        <a:rPr lang="en-US" sz="2600" b="0" i="1" smtClean="0">
                          <a:latin typeface="Cambria Math" panose="02040503050406030204" pitchFamily="18" charset="0"/>
                        </a:rPr>
                        <m:t>𝑔</m:t>
                      </m:r>
                      <m:r>
                        <a:rPr lang="en-US" sz="2600" b="0" i="1" smtClean="0">
                          <a:latin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a:rPr lang="en-US" sz="2600" b="0" i="0" smtClean="0">
                              <a:latin typeface="Cambria Math" panose="02040503050406030204" pitchFamily="18" charset="0"/>
                              <a:ea typeface="Cambria Math" panose="02040503050406030204" pitchFamily="18" charset="0"/>
                            </a:rPr>
                            <m:t>2</m:t>
                          </m:r>
                          <m:r>
                            <m:rPr>
                              <m:sty m:val="p"/>
                            </m:rPr>
                            <a:rPr lang="en-US" sz="2600" b="0" i="0" smtClean="0">
                              <a:latin typeface="Cambria Math" panose="02040503050406030204" pitchFamily="18" charset="0"/>
                              <a:ea typeface="Cambria Math" panose="02040503050406030204" pitchFamily="18" charset="0"/>
                            </a:rPr>
                            <m:t>ClO</m:t>
                          </m:r>
                        </m:e>
                        <m:sub>
                          <m:r>
                            <a:rPr lang="en-US" sz="2600" b="0" i="0" smtClean="0">
                              <a:latin typeface="Cambria Math" panose="02040503050406030204" pitchFamily="18" charset="0"/>
                              <a:ea typeface="Cambria Math" panose="02040503050406030204" pitchFamily="18" charset="0"/>
                            </a:rPr>
                            <m:t>2</m:t>
                          </m:r>
                        </m:sub>
                      </m:sSub>
                      <m:r>
                        <a:rPr lang="en-US" sz="2600" b="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𝑔</m:t>
                      </m:r>
                      <m:r>
                        <a:rPr lang="en-US" sz="2600" b="0" i="1" smtClean="0">
                          <a:latin typeface="Cambria Math" panose="02040503050406030204" pitchFamily="18" charset="0"/>
                          <a:ea typeface="Cambria Math" panose="02040503050406030204" pitchFamily="18" charset="0"/>
                        </a:rPr>
                        <m:t>)→</m:t>
                      </m:r>
                      <m:sSub>
                        <m:sSubPr>
                          <m:ctrlPr>
                            <a:rPr lang="en-US" sz="2600" b="0" i="1" smtClean="0">
                              <a:latin typeface="Cambria Math" panose="02040503050406030204" pitchFamily="18" charset="0"/>
                              <a:ea typeface="Cambria Math" panose="02040503050406030204" pitchFamily="18" charset="0"/>
                            </a:rPr>
                          </m:ctrlPr>
                        </m:sSubPr>
                        <m:e>
                          <m:r>
                            <a:rPr lang="en-US" sz="2600" b="0" i="0" smtClean="0">
                              <a:latin typeface="Cambria Math" panose="02040503050406030204" pitchFamily="18" charset="0"/>
                              <a:ea typeface="Cambria Math" panose="02040503050406030204" pitchFamily="18" charset="0"/>
                            </a:rPr>
                            <m:t>2</m:t>
                          </m:r>
                          <m:r>
                            <m:rPr>
                              <m:sty m:val="p"/>
                            </m:rPr>
                            <a:rPr lang="en-US" sz="2600" b="0" i="0" smtClean="0">
                              <a:latin typeface="Cambria Math" panose="02040503050406030204" pitchFamily="18" charset="0"/>
                              <a:ea typeface="Cambria Math" panose="02040503050406030204" pitchFamily="18" charset="0"/>
                            </a:rPr>
                            <m:t>FClO</m:t>
                          </m:r>
                        </m:e>
                        <m:sub>
                          <m:r>
                            <a:rPr lang="en-US" sz="2600" b="0" i="0" smtClean="0">
                              <a:latin typeface="Cambria Math" panose="02040503050406030204" pitchFamily="18" charset="0"/>
                              <a:ea typeface="Cambria Math" panose="02040503050406030204" pitchFamily="18" charset="0"/>
                            </a:rPr>
                            <m:t>2</m:t>
                          </m:r>
                        </m:sub>
                      </m:sSub>
                      <m:r>
                        <a:rPr lang="en-US" sz="2600" b="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𝑔</m:t>
                      </m:r>
                      <m:r>
                        <a:rPr lang="en-US" sz="2600" b="0" i="1" smtClean="0">
                          <a:latin typeface="Cambria Math" panose="02040503050406030204" pitchFamily="18" charset="0"/>
                          <a:ea typeface="Cambria Math" panose="02040503050406030204" pitchFamily="18" charset="0"/>
                        </a:rPr>
                        <m:t>)</m:t>
                      </m:r>
                    </m:oMath>
                  </m:oMathPara>
                </a14:m>
                <a:endParaRPr lang="en-US" sz="2600"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1981200" y="1600200"/>
                <a:ext cx="5105400" cy="533400"/>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2667000" y="2346960"/>
                <a:ext cx="4343400" cy="457200"/>
              </a:xfrm>
            </p:spPr>
            <p:txBody>
              <a:bodyPr/>
              <a:lstStyle/>
              <a:p>
                <a:pPr/>
                <a14:m>
                  <m:oMathPara xmlns:m="http://schemas.openxmlformats.org/officeDocument/2006/math">
                    <m:oMathParaPr>
                      <m:jc m:val="center"/>
                    </m:oMathParaPr>
                    <m:oMath xmlns:m="http://schemas.openxmlformats.org/officeDocument/2006/math">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𝑘</m:t>
                          </m:r>
                          <m:r>
                            <a:rPr lang="en-US" sz="2600" b="0" i="1" smtClean="0">
                              <a:latin typeface="Cambria Math" panose="02040503050406030204" pitchFamily="18" charset="0"/>
                            </a:rPr>
                            <m:t>[</m:t>
                          </m:r>
                          <m:sSub>
                            <m:sSubPr>
                              <m:ctrlPr>
                                <a:rPr lang="en-US" i="1">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F</m:t>
                              </m:r>
                            </m:e>
                            <m:sub>
                              <m:r>
                                <a:rPr lang="en-US">
                                  <a:solidFill>
                                    <a:prstClr val="black"/>
                                  </a:solidFill>
                                  <a:latin typeface="Cambria Math" panose="02040503050406030204" pitchFamily="18" charset="0"/>
                                </a:rPr>
                                <m:t>2</m:t>
                              </m:r>
                            </m:sub>
                          </m:sSub>
                          <m:r>
                            <a:rPr lang="en-US" sz="2600" b="0" i="1" smtClean="0">
                              <a:latin typeface="Cambria Math" panose="02040503050406030204" pitchFamily="18" charset="0"/>
                            </a:rPr>
                            <m:t>]</m:t>
                          </m:r>
                        </m:e>
                        <m:sup>
                          <m:r>
                            <a:rPr lang="en-US" sz="2600" b="0" i="1" smtClean="0">
                              <a:latin typeface="Cambria Math" panose="02040503050406030204" pitchFamily="18" charset="0"/>
                            </a:rPr>
                            <m:t>𝑥</m:t>
                          </m:r>
                        </m:sup>
                      </m:sSup>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m:t>
                          </m:r>
                          <m:sSub>
                            <m:sSubPr>
                              <m:ctrlPr>
                                <a:rPr lang="en-US" i="1">
                                  <a:solidFill>
                                    <a:prstClr val="black"/>
                                  </a:solidFill>
                                  <a:latin typeface="Cambria Math" panose="02040503050406030204" pitchFamily="18" charset="0"/>
                                </a:rPr>
                              </m:ctrlPr>
                            </m:sSubPr>
                            <m:e>
                              <m:r>
                                <m:rPr>
                                  <m:sty m:val="p"/>
                                </m:rPr>
                                <a:rPr lang="en-US" b="0" i="0" smtClean="0">
                                  <a:solidFill>
                                    <a:prstClr val="black"/>
                                  </a:solidFill>
                                  <a:latin typeface="Cambria Math" panose="02040503050406030204" pitchFamily="18" charset="0"/>
                                </a:rPr>
                                <m:t>ClO</m:t>
                              </m:r>
                            </m:e>
                            <m:sub>
                              <m:r>
                                <a:rPr lang="en-US">
                                  <a:solidFill>
                                    <a:prstClr val="black"/>
                                  </a:solidFill>
                                  <a:latin typeface="Cambria Math" panose="02040503050406030204" pitchFamily="18" charset="0"/>
                                </a:rPr>
                                <m:t>2</m:t>
                              </m:r>
                            </m:sub>
                          </m:sSub>
                          <m:r>
                            <a:rPr lang="en-US" sz="2600" b="0" i="1" smtClean="0">
                              <a:latin typeface="Cambria Math" panose="02040503050406030204" pitchFamily="18" charset="0"/>
                            </a:rPr>
                            <m:t>]</m:t>
                          </m:r>
                        </m:e>
                        <m:sup>
                          <m:r>
                            <a:rPr lang="en-US" sz="2600" b="0" i="1" smtClean="0">
                              <a:latin typeface="Cambria Math" panose="02040503050406030204" pitchFamily="18" charset="0"/>
                            </a:rPr>
                            <m:t>𝑦</m:t>
                          </m:r>
                        </m:sup>
                      </m:sSup>
                    </m:oMath>
                  </m:oMathPara>
                </a14:m>
                <a:endParaRPr lang="en-US" sz="26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2667000" y="2346960"/>
                <a:ext cx="4343400" cy="457200"/>
              </a:xfrm>
              <a:blipFill>
                <a:blip r:embed="rId3"/>
                <a:stretch>
                  <a:fillRect/>
                </a:stretch>
              </a:blipFill>
            </p:spPr>
            <p:txBody>
              <a:bodyPr/>
              <a:lstStyle/>
              <a:p>
                <a:r>
                  <a:rPr lang="en-US">
                    <a:noFill/>
                  </a:rPr>
                  <a:t> </a:t>
                </a:r>
              </a:p>
            </p:txBody>
          </p:sp>
        </mc:Fallback>
      </mc:AlternateContent>
      <p:pic>
        <p:nvPicPr>
          <p:cNvPr id="12" name="Picture 4" descr="The F2 concentration doubles, the C L O 2 concentration is unchanged, and the rate doubl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00" y="3124200"/>
            <a:ext cx="9010400" cy="1242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2" name="Text Placeholder 21"/>
              <p:cNvSpPr>
                <a:spLocks noGrp="1"/>
              </p:cNvSpPr>
              <p:nvPr>
                <p:ph type="body" sz="quarter" idx="25"/>
              </p:nvPr>
            </p:nvSpPr>
            <p:spPr>
              <a:xfrm>
                <a:off x="609600" y="4617720"/>
                <a:ext cx="8382000" cy="1249680"/>
              </a:xfrm>
            </p:spPr>
            <p:txBody>
              <a:bodyPr/>
              <a:lstStyle/>
              <a:p>
                <a14:m>
                  <m:oMath xmlns:m="http://schemas.openxmlformats.org/officeDocument/2006/math">
                    <m:f>
                      <m:fPr>
                        <m:ctrlPr>
                          <a:rPr lang="en-US" sz="3200" i="1" smtClean="0">
                            <a:latin typeface="Cambria Math" panose="02040503050406030204" pitchFamily="18" charset="0"/>
                          </a:rPr>
                        </m:ctrlPr>
                      </m:fPr>
                      <m:num>
                        <m:sSub>
                          <m:sSubPr>
                            <m:ctrlPr>
                              <a:rPr lang="en-US" sz="3200" i="1" smtClean="0">
                                <a:latin typeface="Cambria Math" panose="02040503050406030204" pitchFamily="18" charset="0"/>
                              </a:rPr>
                            </m:ctrlPr>
                          </m:sSubPr>
                          <m:e>
                            <m:r>
                              <a:rPr lang="en-US" sz="3200" b="0" i="0" smtClean="0">
                                <a:latin typeface="Cambria Math" panose="02040503050406030204" pitchFamily="18" charset="0"/>
                              </a:rPr>
                              <m:t>[</m:t>
                            </m:r>
                            <m:sSub>
                              <m:sSubPr>
                                <m:ctrlPr>
                                  <a:rPr lang="en-US" sz="3200" b="0" i="1" smtClean="0">
                                    <a:latin typeface="Cambria Math" panose="02040503050406030204" pitchFamily="18" charset="0"/>
                                  </a:rPr>
                                </m:ctrlPr>
                              </m:sSubPr>
                              <m:e>
                                <m:r>
                                  <m:rPr>
                                    <m:sty m:val="p"/>
                                  </m:rPr>
                                  <a:rPr lang="en-US" sz="3200" b="0" i="0" smtClean="0">
                                    <a:latin typeface="Cambria Math" panose="02040503050406030204" pitchFamily="18" charset="0"/>
                                  </a:rPr>
                                  <m:t>F</m:t>
                                </m:r>
                              </m:e>
                              <m:sub>
                                <m:r>
                                  <a:rPr lang="en-US" sz="3200" b="0" i="0" smtClean="0">
                                    <a:latin typeface="Cambria Math" panose="02040503050406030204" pitchFamily="18" charset="0"/>
                                  </a:rPr>
                                  <m:t>2</m:t>
                                </m:r>
                              </m:sub>
                            </m:sSub>
                            <m:r>
                              <a:rPr lang="en-US" sz="3200" b="0" i="0" smtClean="0">
                                <a:latin typeface="Cambria Math" panose="02040503050406030204" pitchFamily="18" charset="0"/>
                              </a:rPr>
                              <m:t>]</m:t>
                            </m:r>
                          </m:e>
                          <m:sub>
                            <m:r>
                              <a:rPr lang="en-US" sz="3200" b="0" i="0" smtClean="0">
                                <a:latin typeface="Cambria Math" panose="02040503050406030204" pitchFamily="18" charset="0"/>
                              </a:rPr>
                              <m:t>3</m:t>
                            </m:r>
                          </m:sub>
                        </m:sSub>
                      </m:num>
                      <m:den>
                        <m:sSub>
                          <m:sSubPr>
                            <m:ctrlPr>
                              <a:rPr lang="en-US" sz="3200" i="1" smtClean="0">
                                <a:latin typeface="Cambria Math" panose="02040503050406030204" pitchFamily="18" charset="0"/>
                              </a:rPr>
                            </m:ctrlPr>
                          </m:sSubPr>
                          <m:e>
                            <m:r>
                              <a:rPr lang="en-US" sz="3200" b="0" i="0" smtClean="0">
                                <a:latin typeface="Cambria Math" panose="02040503050406030204" pitchFamily="18" charset="0"/>
                              </a:rPr>
                              <m:t>[</m:t>
                            </m:r>
                            <m:sSub>
                              <m:sSubPr>
                                <m:ctrlPr>
                                  <a:rPr lang="en-US" sz="3200" b="0" i="1" smtClean="0">
                                    <a:latin typeface="Cambria Math" panose="02040503050406030204" pitchFamily="18" charset="0"/>
                                  </a:rPr>
                                </m:ctrlPr>
                              </m:sSubPr>
                              <m:e>
                                <m:r>
                                  <m:rPr>
                                    <m:sty m:val="p"/>
                                  </m:rPr>
                                  <a:rPr lang="en-US" sz="3200" b="0" i="0" smtClean="0">
                                    <a:latin typeface="Cambria Math" panose="02040503050406030204" pitchFamily="18" charset="0"/>
                                  </a:rPr>
                                  <m:t>F</m:t>
                                </m:r>
                              </m:e>
                              <m:sub>
                                <m:r>
                                  <a:rPr lang="en-US" sz="3200" b="0" i="0" smtClean="0">
                                    <a:latin typeface="Cambria Math" panose="02040503050406030204" pitchFamily="18" charset="0"/>
                                  </a:rPr>
                                  <m:t>2</m:t>
                                </m:r>
                              </m:sub>
                            </m:sSub>
                            <m:r>
                              <a:rPr lang="en-US" sz="3200" b="0" i="0" smtClean="0">
                                <a:latin typeface="Cambria Math" panose="02040503050406030204" pitchFamily="18" charset="0"/>
                              </a:rPr>
                              <m:t>]</m:t>
                            </m:r>
                          </m:e>
                          <m:sub>
                            <m:r>
                              <a:rPr lang="en-US" sz="3200" b="0" i="0" smtClean="0">
                                <a:latin typeface="Cambria Math" panose="02040503050406030204" pitchFamily="18" charset="0"/>
                              </a:rPr>
                              <m:t>1</m:t>
                            </m:r>
                          </m:sub>
                        </m:sSub>
                      </m:den>
                    </m:f>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r>
                          <a:rPr lang="en-US" sz="3200" b="0" i="1" smtClean="0">
                            <a:latin typeface="Cambria Math" panose="02040503050406030204" pitchFamily="18" charset="0"/>
                          </a:rPr>
                          <m:t>0.20</m:t>
                        </m:r>
                        <m:r>
                          <a:rPr lang="en-US" sz="3200" b="0" i="1" smtClean="0">
                            <a:latin typeface="Cambria Math" panose="02040503050406030204" pitchFamily="18" charset="0"/>
                          </a:rPr>
                          <m:t>𝑀</m:t>
                        </m:r>
                      </m:num>
                      <m:den>
                        <m:r>
                          <a:rPr lang="en-US" sz="3200" b="0" i="1" smtClean="0">
                            <a:latin typeface="Cambria Math" panose="02040503050406030204" pitchFamily="18" charset="0"/>
                          </a:rPr>
                          <m:t>0.10</m:t>
                        </m:r>
                        <m:r>
                          <a:rPr lang="en-US" sz="3200" b="0" i="1" smtClean="0">
                            <a:latin typeface="Cambria Math" panose="02040503050406030204" pitchFamily="18" charset="0"/>
                          </a:rPr>
                          <m:t>𝑀</m:t>
                        </m:r>
                      </m:den>
                    </m:f>
                    <m:r>
                      <a:rPr lang="en-US" sz="3200" b="0" i="1" smtClean="0">
                        <a:latin typeface="Cambria Math" panose="02040503050406030204" pitchFamily="18" charset="0"/>
                      </a:rPr>
                      <m:t>=2</m:t>
                    </m:r>
                  </m:oMath>
                </a14:m>
                <a:r>
                  <a:rPr lang="en-US" sz="3200" dirty="0"/>
                  <a:t>	</a:t>
                </a:r>
                <a14:m>
                  <m:oMath xmlns:m="http://schemas.openxmlformats.org/officeDocument/2006/math">
                    <m:f>
                      <m:fPr>
                        <m:ctrlPr>
                          <a:rPr lang="en-US" sz="3200" i="1">
                            <a:latin typeface="Cambria Math" panose="02040503050406030204" pitchFamily="18" charset="0"/>
                          </a:rPr>
                        </m:ctrlPr>
                      </m:fPr>
                      <m:num>
                        <m:sSub>
                          <m:sSubPr>
                            <m:ctrlPr>
                              <a:rPr lang="en-US" sz="3200" i="1">
                                <a:latin typeface="Cambria Math" panose="02040503050406030204" pitchFamily="18" charset="0"/>
                              </a:rPr>
                            </m:ctrlPr>
                          </m:sSubPr>
                          <m:e>
                            <m:r>
                              <m:rPr>
                                <m:sty m:val="p"/>
                              </m:rPr>
                              <a:rPr lang="en-US" sz="3200">
                                <a:latin typeface="Cambria Math" panose="02040503050406030204" pitchFamily="18" charset="0"/>
                              </a:rPr>
                              <m:t>rate</m:t>
                            </m:r>
                          </m:e>
                          <m:sub>
                            <m:r>
                              <a:rPr lang="en-US" sz="3200">
                                <a:latin typeface="Cambria Math" panose="02040503050406030204" pitchFamily="18" charset="0"/>
                              </a:rPr>
                              <m:t>3</m:t>
                            </m:r>
                          </m:sub>
                        </m:sSub>
                      </m:num>
                      <m:den>
                        <m:sSub>
                          <m:sSubPr>
                            <m:ctrlPr>
                              <a:rPr lang="en-US" sz="3200" i="1">
                                <a:latin typeface="Cambria Math" panose="02040503050406030204" pitchFamily="18" charset="0"/>
                              </a:rPr>
                            </m:ctrlPr>
                          </m:sSubPr>
                          <m:e>
                            <m:r>
                              <m:rPr>
                                <m:sty m:val="p"/>
                              </m:rPr>
                              <a:rPr lang="en-US" sz="3200">
                                <a:latin typeface="Cambria Math" panose="02040503050406030204" pitchFamily="18" charset="0"/>
                              </a:rPr>
                              <m:t>rate</m:t>
                            </m:r>
                          </m:e>
                          <m:sub>
                            <m:r>
                              <a:rPr lang="en-US" sz="3200">
                                <a:latin typeface="Cambria Math" panose="02040503050406030204" pitchFamily="18" charset="0"/>
                              </a:rPr>
                              <m:t>1</m:t>
                            </m:r>
                          </m:sub>
                        </m:sSub>
                      </m:den>
                    </m:f>
                    <m:r>
                      <a:rPr lang="en-US" sz="3200" i="1">
                        <a:latin typeface="Cambria Math" panose="02040503050406030204" pitchFamily="18" charset="0"/>
                      </a:rPr>
                      <m:t>=</m:t>
                    </m:r>
                    <m:f>
                      <m:fPr>
                        <m:ctrlPr>
                          <a:rPr lang="en-US" sz="3200" i="1">
                            <a:latin typeface="Cambria Math" panose="02040503050406030204" pitchFamily="18" charset="0"/>
                          </a:rPr>
                        </m:ctrlPr>
                      </m:fPr>
                      <m:num>
                        <m:r>
                          <a:rPr lang="en-US" sz="3200">
                            <a:latin typeface="Cambria Math" panose="02040503050406030204" pitchFamily="18" charset="0"/>
                          </a:rPr>
                          <m:t>2.4</m:t>
                        </m:r>
                        <m:r>
                          <a:rPr lang="en-US" sz="3200">
                            <a:latin typeface="Cambria Math" panose="02040503050406030204" pitchFamily="18" charset="0"/>
                            <a:ea typeface="Cambria Math" panose="02040503050406030204" pitchFamily="18" charset="0"/>
                          </a:rPr>
                          <m:t>×</m:t>
                        </m:r>
                        <m:sSup>
                          <m:sSupPr>
                            <m:ctrlPr>
                              <a:rPr lang="en-US" sz="3200" i="1">
                                <a:latin typeface="Cambria Math" panose="02040503050406030204" pitchFamily="18" charset="0"/>
                                <a:ea typeface="Cambria Math" panose="02040503050406030204" pitchFamily="18" charset="0"/>
                              </a:rPr>
                            </m:ctrlPr>
                          </m:sSupPr>
                          <m:e>
                            <m:r>
                              <a:rPr lang="en-US" sz="3200">
                                <a:latin typeface="Cambria Math" panose="02040503050406030204" pitchFamily="18" charset="0"/>
                                <a:ea typeface="Cambria Math" panose="02040503050406030204" pitchFamily="18" charset="0"/>
                              </a:rPr>
                              <m:t>10</m:t>
                            </m:r>
                          </m:e>
                          <m:sup>
                            <m:r>
                              <a:rPr lang="en-US" sz="3200">
                                <a:latin typeface="Cambria Math" panose="02040503050406030204" pitchFamily="18" charset="0"/>
                                <a:ea typeface="Cambria Math" panose="02040503050406030204" pitchFamily="18" charset="0"/>
                              </a:rPr>
                              <m:t>−3</m:t>
                            </m:r>
                          </m:sup>
                        </m:sSup>
                        <m:r>
                          <a:rPr lang="en-US" sz="3200" i="1">
                            <a:latin typeface="Cambria Math" panose="02040503050406030204" pitchFamily="18" charset="0"/>
                            <a:ea typeface="Cambria Math" panose="02040503050406030204" pitchFamily="18" charset="0"/>
                          </a:rPr>
                          <m:t>𝑀</m:t>
                        </m:r>
                        <m:r>
                          <a:rPr lang="en-US" sz="3200" i="1">
                            <a:latin typeface="Cambria Math" panose="02040503050406030204" pitchFamily="18" charset="0"/>
                            <a:ea typeface="Cambria Math" panose="02040503050406030204" pitchFamily="18" charset="0"/>
                          </a:rPr>
                          <m:t>/</m:t>
                        </m:r>
                        <m:r>
                          <m:rPr>
                            <m:sty m:val="p"/>
                          </m:rPr>
                          <a:rPr lang="en-US" sz="3200" i="0">
                            <a:latin typeface="Cambria Math" panose="02040503050406030204" pitchFamily="18" charset="0"/>
                            <a:ea typeface="Cambria Math" panose="02040503050406030204" pitchFamily="18" charset="0"/>
                          </a:rPr>
                          <m:t>s</m:t>
                        </m:r>
                      </m:num>
                      <m:den>
                        <m:r>
                          <a:rPr lang="en-US" sz="3200" i="1">
                            <a:latin typeface="Cambria Math" panose="02040503050406030204" pitchFamily="18" charset="0"/>
                          </a:rPr>
                          <m:t>1.2</m:t>
                        </m:r>
                        <m:r>
                          <a:rPr lang="en-US" sz="3200" i="1">
                            <a:latin typeface="Cambria Math" panose="02040503050406030204" pitchFamily="18" charset="0"/>
                            <a:ea typeface="Cambria Math" panose="02040503050406030204" pitchFamily="18" charset="0"/>
                          </a:rPr>
                          <m:t>×</m:t>
                        </m:r>
                        <m:sSup>
                          <m:sSupPr>
                            <m:ctrlPr>
                              <a:rPr lang="en-US" sz="3200" i="1">
                                <a:latin typeface="Cambria Math" panose="02040503050406030204" pitchFamily="18" charset="0"/>
                                <a:ea typeface="Cambria Math" panose="02040503050406030204" pitchFamily="18" charset="0"/>
                              </a:rPr>
                            </m:ctrlPr>
                          </m:sSupPr>
                          <m:e>
                            <m:r>
                              <a:rPr lang="en-US" sz="3200" i="1">
                                <a:latin typeface="Cambria Math" panose="02040503050406030204" pitchFamily="18" charset="0"/>
                                <a:ea typeface="Cambria Math" panose="02040503050406030204" pitchFamily="18" charset="0"/>
                              </a:rPr>
                              <m:t>10</m:t>
                            </m:r>
                          </m:e>
                          <m:sup>
                            <m:r>
                              <a:rPr lang="en-US" sz="3200" i="1">
                                <a:latin typeface="Cambria Math" panose="02040503050406030204" pitchFamily="18" charset="0"/>
                                <a:ea typeface="Cambria Math" panose="02040503050406030204" pitchFamily="18" charset="0"/>
                              </a:rPr>
                              <m:t>−3</m:t>
                            </m:r>
                          </m:sup>
                        </m:sSup>
                        <m:r>
                          <a:rPr lang="en-US" sz="3200" i="1">
                            <a:latin typeface="Cambria Math" panose="02040503050406030204" pitchFamily="18" charset="0"/>
                            <a:ea typeface="Cambria Math" panose="02040503050406030204" pitchFamily="18" charset="0"/>
                          </a:rPr>
                          <m:t>𝑀</m:t>
                        </m:r>
                        <m:r>
                          <a:rPr lang="en-US" sz="3200" i="1">
                            <a:latin typeface="Cambria Math" panose="02040503050406030204" pitchFamily="18" charset="0"/>
                            <a:ea typeface="Cambria Math" panose="02040503050406030204" pitchFamily="18" charset="0"/>
                          </a:rPr>
                          <m:t>/</m:t>
                        </m:r>
                        <m:r>
                          <m:rPr>
                            <m:sty m:val="p"/>
                          </m:rPr>
                          <a:rPr lang="en-US" sz="3200" i="0">
                            <a:latin typeface="Cambria Math" panose="02040503050406030204" pitchFamily="18" charset="0"/>
                            <a:ea typeface="Cambria Math" panose="02040503050406030204" pitchFamily="18" charset="0"/>
                          </a:rPr>
                          <m:t>s</m:t>
                        </m:r>
                      </m:den>
                    </m:f>
                    <m:r>
                      <a:rPr lang="en-US" sz="3200" i="1">
                        <a:latin typeface="Cambria Math" panose="02040503050406030204" pitchFamily="18" charset="0"/>
                      </a:rPr>
                      <m:t>=2</m:t>
                    </m:r>
                  </m:oMath>
                </a14:m>
                <a:endParaRPr lang="en-US" sz="32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5"/>
              </p:nvPr>
            </p:nvSpPr>
            <p:spPr>
              <a:xfrm>
                <a:off x="609600" y="4617720"/>
                <a:ext cx="8382000" cy="1249680"/>
              </a:xfr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26"/>
              </p:nvPr>
            </p:nvSpPr>
            <p:spPr>
              <a:xfrm>
                <a:off x="1981200" y="5715000"/>
                <a:ext cx="4929554" cy="511069"/>
              </a:xfrm>
            </p:spPr>
            <p:txBody>
              <a:bodyPr/>
              <a:lstStyle/>
              <a:p>
                <a:pPr/>
                <a14:m>
                  <m:oMathPara xmlns:m="http://schemas.openxmlformats.org/officeDocument/2006/math">
                    <m:oMathParaPr>
                      <m:jc m:val="center"/>
                    </m:oMathParaPr>
                    <m:oMath xmlns:m="http://schemas.openxmlformats.org/officeDocument/2006/math">
                      <m:r>
                        <m:rPr>
                          <m:sty m:val="p"/>
                        </m:rPr>
                        <a:rPr lang="en-US" sz="2600">
                          <a:latin typeface="Cambria Math" panose="02040503050406030204" pitchFamily="18" charset="0"/>
                        </a:rPr>
                        <m:t>rate</m:t>
                      </m:r>
                      <m:r>
                        <a:rPr lang="en-US" sz="2600">
                          <a:latin typeface="Cambria Math" panose="02040503050406030204" pitchFamily="18" charset="0"/>
                        </a:rPr>
                        <m:t>=</m:t>
                      </m:r>
                      <m:r>
                        <a:rPr lang="en-US" sz="2400" i="1">
                          <a:latin typeface="Cambria Math" panose="02040503050406030204" pitchFamily="18" charset="0"/>
                        </a:rPr>
                        <m:t>𝑘</m:t>
                      </m:r>
                      <m:r>
                        <a:rPr lang="en-US" sz="2400" i="1">
                          <a:latin typeface="Cambria Math" panose="02040503050406030204" pitchFamily="18" charset="0"/>
                        </a:rPr>
                        <m:t>[</m:t>
                      </m:r>
                      <m:sSub>
                        <m:sSubPr>
                          <m:ctrlPr>
                            <a:rPr lang="en-US" sz="2400" i="1">
                              <a:solidFill>
                                <a:prstClr val="black"/>
                              </a:solidFill>
                              <a:latin typeface="Cambria Math" panose="02040503050406030204" pitchFamily="18" charset="0"/>
                            </a:rPr>
                          </m:ctrlPr>
                        </m:sSubPr>
                        <m:e>
                          <m:r>
                            <m:rPr>
                              <m:sty m:val="p"/>
                            </m:rPr>
                            <a:rPr lang="en-US" sz="2400">
                              <a:solidFill>
                                <a:prstClr val="black"/>
                              </a:solidFill>
                              <a:latin typeface="Cambria Math" panose="02040503050406030204" pitchFamily="18" charset="0"/>
                            </a:rPr>
                            <m:t>F</m:t>
                          </m:r>
                        </m:e>
                        <m:sub>
                          <m:r>
                            <a:rPr lang="en-US" sz="2400">
                              <a:solidFill>
                                <a:prstClr val="black"/>
                              </a:solidFill>
                              <a:latin typeface="Cambria Math" panose="02040503050406030204" pitchFamily="18" charset="0"/>
                            </a:rPr>
                            <m:t>2</m:t>
                          </m:r>
                        </m:sub>
                      </m:sSub>
                      <m:r>
                        <a:rPr lang="en-US" sz="2400" i="1">
                          <a:latin typeface="Cambria Math" panose="02040503050406030204" pitchFamily="18" charset="0"/>
                        </a:rPr>
                        <m:t>]</m:t>
                      </m:r>
                      <m:sSup>
                        <m:sSupPr>
                          <m:ctrlPr>
                            <a:rPr lang="en-US" sz="2600" i="1">
                              <a:latin typeface="Cambria Math" panose="02040503050406030204" pitchFamily="18" charset="0"/>
                            </a:rPr>
                          </m:ctrlPr>
                        </m:sSupPr>
                        <m:e>
                          <m:r>
                            <a:rPr lang="en-US" sz="2600" i="1">
                              <a:latin typeface="Cambria Math" panose="02040503050406030204" pitchFamily="18" charset="0"/>
                            </a:rPr>
                            <m:t>[</m:t>
                          </m:r>
                          <m:sSub>
                            <m:sSubPr>
                              <m:ctrlPr>
                                <a:rPr lang="en-US" sz="2400" i="1">
                                  <a:solidFill>
                                    <a:prstClr val="black"/>
                                  </a:solidFill>
                                  <a:latin typeface="Cambria Math" panose="02040503050406030204" pitchFamily="18" charset="0"/>
                                </a:rPr>
                              </m:ctrlPr>
                            </m:sSubPr>
                            <m:e>
                              <m:r>
                                <m:rPr>
                                  <m:sty m:val="p"/>
                                </m:rPr>
                                <a:rPr lang="en-US" sz="2400">
                                  <a:solidFill>
                                    <a:prstClr val="black"/>
                                  </a:solidFill>
                                  <a:latin typeface="Cambria Math" panose="02040503050406030204" pitchFamily="18" charset="0"/>
                                </a:rPr>
                                <m:t>ClO</m:t>
                              </m:r>
                            </m:e>
                            <m:sub>
                              <m:r>
                                <a:rPr lang="en-US" sz="2400">
                                  <a:solidFill>
                                    <a:prstClr val="black"/>
                                  </a:solidFill>
                                  <a:latin typeface="Cambria Math" panose="02040503050406030204" pitchFamily="18" charset="0"/>
                                </a:rPr>
                                <m:t>2</m:t>
                              </m:r>
                            </m:sub>
                          </m:sSub>
                          <m:r>
                            <a:rPr lang="en-US" sz="2600" i="1">
                              <a:latin typeface="Cambria Math" panose="02040503050406030204" pitchFamily="18" charset="0"/>
                            </a:rPr>
                            <m:t>]</m:t>
                          </m:r>
                        </m:e>
                        <m:sup>
                          <m:r>
                            <a:rPr lang="en-US" sz="2600" i="1">
                              <a:latin typeface="Cambria Math" panose="02040503050406030204" pitchFamily="18" charset="0"/>
                            </a:rPr>
                            <m:t>𝑦</m:t>
                          </m:r>
                        </m:sup>
                      </m:sSup>
                    </m:oMath>
                  </m:oMathPara>
                </a14:m>
                <a:endParaRPr lang="en-US" sz="26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6"/>
              </p:nvPr>
            </p:nvSpPr>
            <p:spPr>
              <a:xfrm>
                <a:off x="1981200" y="5715000"/>
                <a:ext cx="4929554" cy="511069"/>
              </a:xfr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6338868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638309" cy="923844"/>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(5)</a:t>
            </a:r>
          </a:p>
        </p:txBody>
      </p:sp>
      <p:sp>
        <p:nvSpPr>
          <p:cNvPr id="19" name="Text Placeholder 18"/>
          <p:cNvSpPr>
            <a:spLocks noGrp="1"/>
          </p:cNvSpPr>
          <p:nvPr>
            <p:ph type="body" sz="quarter" idx="22"/>
          </p:nvPr>
        </p:nvSpPr>
        <p:spPr>
          <a:xfrm>
            <a:off x="0" y="1104900"/>
            <a:ext cx="8839200" cy="533400"/>
          </a:xfrm>
        </p:spPr>
        <p:txBody>
          <a:bodyPr/>
          <a:lstStyle/>
          <a:p>
            <a:r>
              <a:rPr lang="en-US" dirty="0">
                <a:solidFill>
                  <a:srgbClr val="4F74A7"/>
                </a:solidFill>
                <a:latin typeface="Calibri" panose="020F0502020204030204" pitchFamily="34" charset="0"/>
              </a:rPr>
              <a:t>Experimental Determination of the Rate Law</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1295400" y="1581150"/>
                <a:ext cx="6248400" cy="533400"/>
              </a:xfrm>
            </p:spPr>
            <p:txBody>
              <a:bodyPr/>
              <a:lstStyle/>
              <a:p>
                <a:pPr/>
                <a14:m>
                  <m:oMathPara xmlns:m="http://schemas.openxmlformats.org/officeDocument/2006/math">
                    <m:oMathParaPr>
                      <m:jc m:val="center"/>
                    </m:oMathParaPr>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F</m:t>
                          </m:r>
                        </m:e>
                        <m:sub>
                          <m:r>
                            <a:rPr lang="en-US" b="0" i="0" smtClean="0">
                              <a:latin typeface="Cambria Math" panose="02040503050406030204" pitchFamily="18" charset="0"/>
                            </a:rPr>
                            <m:t>2</m:t>
                          </m:r>
                        </m:sub>
                      </m:sSub>
                      <m:r>
                        <a:rPr lang="en-US" b="0" i="0" smtClean="0">
                          <a:latin typeface="Cambria Math" panose="02040503050406030204" pitchFamily="18" charset="0"/>
                        </a:rPr>
                        <m:t>(</m:t>
                      </m:r>
                      <m:r>
                        <a:rPr lang="en-US" b="0" i="1" smtClean="0">
                          <a:latin typeface="Cambria Math" panose="02040503050406030204" pitchFamily="18" charset="0"/>
                        </a:rPr>
                        <m:t>𝑔</m:t>
                      </m:r>
                      <m:r>
                        <a:rPr lang="en-US" b="0" i="0" smtClean="0">
                          <a:latin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Cl</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1" smtClean="0">
                          <a:latin typeface="Cambria Math" panose="02040503050406030204" pitchFamily="18" charset="0"/>
                          <a:ea typeface="Cambria Math" panose="02040503050406030204" pitchFamily="18" charset="0"/>
                        </a:rPr>
                        <m:t>)</m:t>
                      </m:r>
                      <m:r>
                        <a:rPr lang="en-US" b="0" i="0" smtClean="0">
                          <a:latin typeface="Cambria Math" panose="02040503050406030204" pitchFamily="18" charset="0"/>
                          <a:ea typeface="Cambria Math" panose="02040503050406030204" pitchFamily="18" charset="0"/>
                        </a:rPr>
                        <m:t>→2</m:t>
                      </m:r>
                      <m:r>
                        <m:rPr>
                          <m:sty m:val="p"/>
                        </m:rPr>
                        <a:rPr lang="en-US" b="0" i="0" smtClean="0">
                          <a:latin typeface="Cambria Math" panose="02040503050406030204" pitchFamily="18" charset="0"/>
                          <a:ea typeface="Cambria Math" panose="02040503050406030204" pitchFamily="18" charset="0"/>
                        </a:rPr>
                        <m:t>FCl</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O</m:t>
                          </m:r>
                        </m:e>
                        <m:sub>
                          <m:r>
                            <a:rPr lang="en-US" b="0" i="0" smtClean="0">
                              <a:latin typeface="Cambria Math" panose="02040503050406030204" pitchFamily="18" charset="0"/>
                              <a:ea typeface="Cambria Math" panose="02040503050406030204" pitchFamily="18" charset="0"/>
                            </a:rPr>
                            <m:t>2</m:t>
                          </m:r>
                        </m:sub>
                      </m:sSub>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1295400" y="1581150"/>
                <a:ext cx="6248400" cy="533400"/>
              </a:xfr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2300213" y="2286001"/>
                <a:ext cx="4267200" cy="533399"/>
              </a:xfrm>
            </p:spPr>
            <p:txBody>
              <a:bodyPr/>
              <a:lstStyle/>
              <a:p>
                <a:pPr/>
                <a14:m>
                  <m:oMathPara xmlns:m="http://schemas.openxmlformats.org/officeDocument/2006/math">
                    <m:oMathParaPr>
                      <m:jc m:val="center"/>
                    </m:oMathParaPr>
                    <m:oMath xmlns:m="http://schemas.openxmlformats.org/officeDocument/2006/math">
                      <m:r>
                        <m:rPr>
                          <m:sty m:val="p"/>
                        </m:rPr>
                        <a:rPr lang="en-US" sz="2600">
                          <a:latin typeface="Cambria Math" panose="02040503050406030204" pitchFamily="18" charset="0"/>
                        </a:rPr>
                        <m:t>rate</m:t>
                      </m:r>
                      <m:r>
                        <a:rPr lang="en-US" sz="2600">
                          <a:latin typeface="Cambria Math" panose="02040503050406030204" pitchFamily="18" charset="0"/>
                        </a:rPr>
                        <m:t>=</m:t>
                      </m:r>
                      <m:sSup>
                        <m:sSupPr>
                          <m:ctrlPr>
                            <a:rPr lang="en-US" sz="2600" i="1">
                              <a:latin typeface="Cambria Math" panose="02040503050406030204" pitchFamily="18" charset="0"/>
                            </a:rPr>
                          </m:ctrlPr>
                        </m:sSupPr>
                        <m:e>
                          <m:r>
                            <a:rPr lang="en-US" sz="2600" i="1">
                              <a:latin typeface="Cambria Math" panose="02040503050406030204" pitchFamily="18" charset="0"/>
                            </a:rPr>
                            <m:t>𝑘</m:t>
                          </m:r>
                          <m:r>
                            <a:rPr lang="en-US" sz="2600" i="1">
                              <a:latin typeface="Cambria Math" panose="02040503050406030204" pitchFamily="18" charset="0"/>
                            </a:rPr>
                            <m:t>[</m:t>
                          </m:r>
                          <m:sSub>
                            <m:sSubPr>
                              <m:ctrlPr>
                                <a:rPr lang="en-US" sz="2400" i="1">
                                  <a:solidFill>
                                    <a:prstClr val="black"/>
                                  </a:solidFill>
                                  <a:latin typeface="Cambria Math" panose="02040503050406030204" pitchFamily="18" charset="0"/>
                                </a:rPr>
                              </m:ctrlPr>
                            </m:sSubPr>
                            <m:e>
                              <m:r>
                                <m:rPr>
                                  <m:sty m:val="p"/>
                                </m:rPr>
                                <a:rPr lang="en-US" sz="2400">
                                  <a:solidFill>
                                    <a:prstClr val="black"/>
                                  </a:solidFill>
                                  <a:latin typeface="Cambria Math" panose="02040503050406030204" pitchFamily="18" charset="0"/>
                                </a:rPr>
                                <m:t>F</m:t>
                              </m:r>
                            </m:e>
                            <m:sub>
                              <m:r>
                                <a:rPr lang="en-US" sz="2400">
                                  <a:solidFill>
                                    <a:prstClr val="black"/>
                                  </a:solidFill>
                                  <a:latin typeface="Cambria Math" panose="02040503050406030204" pitchFamily="18" charset="0"/>
                                </a:rPr>
                                <m:t>2</m:t>
                              </m:r>
                            </m:sub>
                          </m:sSub>
                          <m:r>
                            <a:rPr lang="en-US" sz="2600" i="1">
                              <a:latin typeface="Cambria Math" panose="02040503050406030204" pitchFamily="18" charset="0"/>
                            </a:rPr>
                            <m:t>]</m:t>
                          </m:r>
                        </m:e>
                        <m:sup>
                          <m:r>
                            <a:rPr lang="en-US" sz="2600" i="1">
                              <a:latin typeface="Cambria Math" panose="02040503050406030204" pitchFamily="18" charset="0"/>
                            </a:rPr>
                            <m:t>𝑥</m:t>
                          </m:r>
                        </m:sup>
                      </m:sSup>
                      <m:sSup>
                        <m:sSupPr>
                          <m:ctrlPr>
                            <a:rPr lang="en-US" sz="2600" i="1">
                              <a:latin typeface="Cambria Math" panose="02040503050406030204" pitchFamily="18" charset="0"/>
                            </a:rPr>
                          </m:ctrlPr>
                        </m:sSupPr>
                        <m:e>
                          <m:r>
                            <a:rPr lang="en-US" sz="2600" i="1">
                              <a:latin typeface="Cambria Math" panose="02040503050406030204" pitchFamily="18" charset="0"/>
                            </a:rPr>
                            <m:t>[</m:t>
                          </m:r>
                          <m:sSub>
                            <m:sSubPr>
                              <m:ctrlPr>
                                <a:rPr lang="en-US" sz="2400" i="1">
                                  <a:solidFill>
                                    <a:prstClr val="black"/>
                                  </a:solidFill>
                                  <a:latin typeface="Cambria Math" panose="02040503050406030204" pitchFamily="18" charset="0"/>
                                </a:rPr>
                              </m:ctrlPr>
                            </m:sSubPr>
                            <m:e>
                              <m:r>
                                <m:rPr>
                                  <m:sty m:val="p"/>
                                </m:rPr>
                                <a:rPr lang="en-US" sz="2400">
                                  <a:solidFill>
                                    <a:prstClr val="black"/>
                                  </a:solidFill>
                                  <a:latin typeface="Cambria Math" panose="02040503050406030204" pitchFamily="18" charset="0"/>
                                </a:rPr>
                                <m:t>ClO</m:t>
                              </m:r>
                            </m:e>
                            <m:sub>
                              <m:r>
                                <a:rPr lang="en-US" sz="2400">
                                  <a:solidFill>
                                    <a:prstClr val="black"/>
                                  </a:solidFill>
                                  <a:latin typeface="Cambria Math" panose="02040503050406030204" pitchFamily="18" charset="0"/>
                                </a:rPr>
                                <m:t>2</m:t>
                              </m:r>
                            </m:sub>
                          </m:sSub>
                          <m:r>
                            <a:rPr lang="en-US" sz="2600" i="1">
                              <a:latin typeface="Cambria Math" panose="02040503050406030204" pitchFamily="18" charset="0"/>
                            </a:rPr>
                            <m:t>]</m:t>
                          </m:r>
                        </m:e>
                        <m:sup>
                          <m:r>
                            <a:rPr lang="en-US" sz="2600" i="1">
                              <a:latin typeface="Cambria Math" panose="02040503050406030204" pitchFamily="18" charset="0"/>
                            </a:rPr>
                            <m:t>𝑦</m:t>
                          </m:r>
                        </m:sup>
                      </m:sSup>
                    </m:oMath>
                  </m:oMathPara>
                </a14:m>
                <a:endParaRPr lang="en-US" sz="26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2300213" y="2286001"/>
                <a:ext cx="4267200" cy="533399"/>
              </a:xfrm>
              <a:blipFill>
                <a:blip r:embed="rId4"/>
                <a:stretch>
                  <a:fillRect/>
                </a:stretch>
              </a:blipFill>
            </p:spPr>
            <p:txBody>
              <a:bodyPr/>
              <a:lstStyle/>
              <a:p>
                <a:r>
                  <a:rPr lang="en-US">
                    <a:noFill/>
                  </a:rPr>
                  <a:t> </a:t>
                </a:r>
              </a:p>
            </p:txBody>
          </p:sp>
        </mc:Fallback>
      </mc:AlternateContent>
      <p:pic>
        <p:nvPicPr>
          <p:cNvPr id="14338" name="Picture 2" descr="The F2 concentration is unchanged, the C L O 2 concentration quadruples, and the rate quadrupl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3124200"/>
            <a:ext cx="8990882" cy="1190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2" name="Text Placeholder 21"/>
              <p:cNvSpPr>
                <a:spLocks noGrp="1"/>
              </p:cNvSpPr>
              <p:nvPr>
                <p:ph type="body" sz="quarter" idx="25"/>
              </p:nvPr>
            </p:nvSpPr>
            <p:spPr>
              <a:xfrm>
                <a:off x="381000" y="4495800"/>
                <a:ext cx="8458200" cy="990600"/>
              </a:xfrm>
            </p:spPr>
            <p:txBody>
              <a:bodyPr/>
              <a:lstStyle/>
              <a:p>
                <a:pPr defTabSz="1028700"/>
                <a14:m>
                  <m:oMath xmlns:m="http://schemas.openxmlformats.org/officeDocument/2006/math">
                    <m:f>
                      <m:fPr>
                        <m:ctrlPr>
                          <a:rPr lang="en-US" sz="3200" i="1" smtClean="0">
                            <a:latin typeface="Cambria Math" panose="02040503050406030204" pitchFamily="18" charset="0"/>
                            <a:ea typeface="Cambria Math" panose="02040503050406030204" pitchFamily="18" charset="0"/>
                          </a:rPr>
                        </m:ctrlPr>
                      </m:fPr>
                      <m:num>
                        <m:sSub>
                          <m:sSubPr>
                            <m:ctrlPr>
                              <a:rPr lang="en-US" sz="3200" i="1">
                                <a:latin typeface="Cambria Math" panose="02040503050406030204" pitchFamily="18" charset="0"/>
                                <a:ea typeface="Cambria Math" panose="02040503050406030204" pitchFamily="18" charset="0"/>
                              </a:rPr>
                            </m:ctrlPr>
                          </m:sSubPr>
                          <m:e>
                            <m:r>
                              <a:rPr lang="en-US" sz="3200" i="0">
                                <a:latin typeface="Cambria Math" panose="02040503050406030204" pitchFamily="18" charset="0"/>
                                <a:ea typeface="Cambria Math" panose="02040503050406030204" pitchFamily="18" charset="0"/>
                              </a:rPr>
                              <m:t>[</m:t>
                            </m:r>
                            <m:r>
                              <m:rPr>
                                <m:sty m:val="p"/>
                              </m:rPr>
                              <a:rPr lang="en-US" sz="3200" i="0">
                                <a:latin typeface="Cambria Math" panose="02040503050406030204" pitchFamily="18" charset="0"/>
                                <a:ea typeface="Cambria Math" panose="02040503050406030204" pitchFamily="18" charset="0"/>
                              </a:rPr>
                              <m:t>Cl</m:t>
                            </m:r>
                            <m:sSub>
                              <m:sSubPr>
                                <m:ctrlPr>
                                  <a:rPr lang="en-US" sz="3200" i="1">
                                    <a:latin typeface="Cambria Math" panose="02040503050406030204" pitchFamily="18" charset="0"/>
                                    <a:ea typeface="Cambria Math" panose="02040503050406030204" pitchFamily="18" charset="0"/>
                                  </a:rPr>
                                </m:ctrlPr>
                              </m:sSubPr>
                              <m:e>
                                <m:r>
                                  <m:rPr>
                                    <m:sty m:val="p"/>
                                  </m:rPr>
                                  <a:rPr lang="en-US" sz="3200" i="0">
                                    <a:latin typeface="Cambria Math" panose="02040503050406030204" pitchFamily="18" charset="0"/>
                                    <a:ea typeface="Cambria Math" panose="02040503050406030204" pitchFamily="18" charset="0"/>
                                  </a:rPr>
                                  <m:t>O</m:t>
                                </m:r>
                              </m:e>
                              <m:sub>
                                <m:r>
                                  <a:rPr lang="en-US" sz="3200" i="0">
                                    <a:latin typeface="Cambria Math" panose="02040503050406030204" pitchFamily="18" charset="0"/>
                                    <a:ea typeface="Cambria Math" panose="02040503050406030204" pitchFamily="18" charset="0"/>
                                  </a:rPr>
                                  <m:t>2</m:t>
                                </m:r>
                              </m:sub>
                            </m:sSub>
                            <m:r>
                              <a:rPr lang="en-US" sz="3200" i="0">
                                <a:latin typeface="Cambria Math" panose="02040503050406030204" pitchFamily="18" charset="0"/>
                                <a:ea typeface="Cambria Math" panose="02040503050406030204" pitchFamily="18" charset="0"/>
                              </a:rPr>
                              <m:t>]</m:t>
                            </m:r>
                          </m:e>
                          <m:sub>
                            <m:r>
                              <a:rPr lang="en-US" sz="3200" i="0">
                                <a:latin typeface="Cambria Math" panose="02040503050406030204" pitchFamily="18" charset="0"/>
                                <a:ea typeface="Cambria Math" panose="02040503050406030204" pitchFamily="18" charset="0"/>
                              </a:rPr>
                              <m:t>2</m:t>
                            </m:r>
                          </m:sub>
                        </m:sSub>
                      </m:num>
                      <m:den>
                        <m:sSub>
                          <m:sSubPr>
                            <m:ctrlPr>
                              <a:rPr lang="en-US" sz="3200" i="1">
                                <a:latin typeface="Cambria Math" panose="02040503050406030204" pitchFamily="18" charset="0"/>
                                <a:ea typeface="Cambria Math" panose="02040503050406030204" pitchFamily="18" charset="0"/>
                              </a:rPr>
                            </m:ctrlPr>
                          </m:sSubPr>
                          <m:e>
                            <m:r>
                              <a:rPr lang="en-US" sz="3200" i="0">
                                <a:latin typeface="Cambria Math" panose="02040503050406030204" pitchFamily="18" charset="0"/>
                                <a:ea typeface="Cambria Math" panose="02040503050406030204" pitchFamily="18" charset="0"/>
                              </a:rPr>
                              <m:t>[</m:t>
                            </m:r>
                            <m:r>
                              <m:rPr>
                                <m:sty m:val="p"/>
                              </m:rPr>
                              <a:rPr lang="en-US" sz="3200" i="0">
                                <a:latin typeface="Cambria Math" panose="02040503050406030204" pitchFamily="18" charset="0"/>
                                <a:ea typeface="Cambria Math" panose="02040503050406030204" pitchFamily="18" charset="0"/>
                              </a:rPr>
                              <m:t>Cl</m:t>
                            </m:r>
                            <m:sSub>
                              <m:sSubPr>
                                <m:ctrlPr>
                                  <a:rPr lang="en-US" sz="3200" i="1">
                                    <a:latin typeface="Cambria Math" panose="02040503050406030204" pitchFamily="18" charset="0"/>
                                    <a:ea typeface="Cambria Math" panose="02040503050406030204" pitchFamily="18" charset="0"/>
                                  </a:rPr>
                                </m:ctrlPr>
                              </m:sSubPr>
                              <m:e>
                                <m:r>
                                  <m:rPr>
                                    <m:sty m:val="p"/>
                                  </m:rPr>
                                  <a:rPr lang="en-US" sz="3200" i="0">
                                    <a:latin typeface="Cambria Math" panose="02040503050406030204" pitchFamily="18" charset="0"/>
                                    <a:ea typeface="Cambria Math" panose="02040503050406030204" pitchFamily="18" charset="0"/>
                                  </a:rPr>
                                  <m:t>O</m:t>
                                </m:r>
                              </m:e>
                              <m:sub>
                                <m:r>
                                  <a:rPr lang="en-US" sz="3200" i="0">
                                    <a:latin typeface="Cambria Math" panose="02040503050406030204" pitchFamily="18" charset="0"/>
                                    <a:ea typeface="Cambria Math" panose="02040503050406030204" pitchFamily="18" charset="0"/>
                                  </a:rPr>
                                  <m:t>2</m:t>
                                </m:r>
                              </m:sub>
                            </m:sSub>
                            <m:r>
                              <a:rPr lang="en-US" sz="3200" i="0">
                                <a:latin typeface="Cambria Math" panose="02040503050406030204" pitchFamily="18" charset="0"/>
                                <a:ea typeface="Cambria Math" panose="02040503050406030204" pitchFamily="18" charset="0"/>
                              </a:rPr>
                              <m:t>]</m:t>
                            </m:r>
                          </m:e>
                          <m:sub>
                            <m:r>
                              <a:rPr lang="en-US" sz="3200" i="0">
                                <a:latin typeface="Cambria Math" panose="02040503050406030204" pitchFamily="18" charset="0"/>
                                <a:ea typeface="Cambria Math" panose="02040503050406030204" pitchFamily="18" charset="0"/>
                              </a:rPr>
                              <m:t>1</m:t>
                            </m:r>
                          </m:sub>
                        </m:sSub>
                      </m:den>
                    </m:f>
                    <m:r>
                      <a:rPr lang="en-US" sz="3200" i="1">
                        <a:latin typeface="Cambria Math" panose="02040503050406030204" pitchFamily="18" charset="0"/>
                        <a:ea typeface="Cambria Math" panose="02040503050406030204" pitchFamily="18" charset="0"/>
                      </a:rPr>
                      <m:t>=</m:t>
                    </m:r>
                    <m:f>
                      <m:fPr>
                        <m:ctrlPr>
                          <a:rPr lang="en-US" sz="3200" i="1">
                            <a:latin typeface="Cambria Math" panose="02040503050406030204" pitchFamily="18" charset="0"/>
                            <a:ea typeface="Cambria Math" panose="02040503050406030204" pitchFamily="18" charset="0"/>
                          </a:rPr>
                        </m:ctrlPr>
                      </m:fPr>
                      <m:num>
                        <m:r>
                          <a:rPr lang="en-US" sz="3200" i="0">
                            <a:latin typeface="Cambria Math" panose="02040503050406030204" pitchFamily="18" charset="0"/>
                            <a:ea typeface="Cambria Math" panose="02040503050406030204" pitchFamily="18" charset="0"/>
                          </a:rPr>
                          <m:t>0.040</m:t>
                        </m:r>
                        <m:r>
                          <a:rPr lang="en-US" sz="3200" b="0" i="1" smtClean="0">
                            <a:latin typeface="Cambria Math" panose="02040503050406030204" pitchFamily="18" charset="0"/>
                            <a:ea typeface="Cambria Math" panose="02040503050406030204" pitchFamily="18" charset="0"/>
                          </a:rPr>
                          <m:t> </m:t>
                        </m:r>
                        <m:r>
                          <a:rPr lang="en-US" sz="3200" i="1">
                            <a:latin typeface="Cambria Math" panose="02040503050406030204" pitchFamily="18" charset="0"/>
                            <a:ea typeface="Cambria Math" panose="02040503050406030204" pitchFamily="18" charset="0"/>
                          </a:rPr>
                          <m:t>𝑀</m:t>
                        </m:r>
                      </m:num>
                      <m:den>
                        <m:r>
                          <a:rPr lang="en-US" sz="3200" i="0">
                            <a:latin typeface="Cambria Math" panose="02040503050406030204" pitchFamily="18" charset="0"/>
                            <a:ea typeface="Cambria Math" panose="02040503050406030204" pitchFamily="18" charset="0"/>
                          </a:rPr>
                          <m:t>0.010</m:t>
                        </m:r>
                        <m:r>
                          <a:rPr lang="en-US" sz="3200" b="0" i="1" smtClean="0">
                            <a:latin typeface="Cambria Math" panose="02040503050406030204" pitchFamily="18" charset="0"/>
                            <a:ea typeface="Cambria Math" panose="02040503050406030204" pitchFamily="18" charset="0"/>
                          </a:rPr>
                          <m:t> </m:t>
                        </m:r>
                        <m:r>
                          <a:rPr lang="en-US" sz="3200" i="1">
                            <a:latin typeface="Cambria Math" panose="02040503050406030204" pitchFamily="18" charset="0"/>
                            <a:ea typeface="Cambria Math" panose="02040503050406030204" pitchFamily="18" charset="0"/>
                          </a:rPr>
                          <m:t>𝑀</m:t>
                        </m:r>
                      </m:den>
                    </m:f>
                    <m:r>
                      <a:rPr lang="en-US" sz="3200" i="1">
                        <a:latin typeface="Cambria Math" panose="02040503050406030204" pitchFamily="18" charset="0"/>
                        <a:ea typeface="Cambria Math" panose="02040503050406030204" pitchFamily="18" charset="0"/>
                      </a:rPr>
                      <m:t>=4</m:t>
                    </m:r>
                  </m:oMath>
                </a14:m>
                <a:r>
                  <a:rPr lang="en-US" sz="3200" b="0" dirty="0">
                    <a:latin typeface="Cambria Math" panose="02040503050406030204" pitchFamily="18" charset="0"/>
                    <a:ea typeface="Cambria Math" panose="02040503050406030204" pitchFamily="18" charset="0"/>
                  </a:rPr>
                  <a:t>	</a:t>
                </a:r>
                <a14:m>
                  <m:oMath xmlns:m="http://schemas.openxmlformats.org/officeDocument/2006/math">
                    <m:f>
                      <m:fPr>
                        <m:ctrlPr>
                          <a:rPr lang="en-US" sz="3200" b="0" i="1" smtClean="0">
                            <a:latin typeface="Cambria Math" panose="02040503050406030204" pitchFamily="18" charset="0"/>
                            <a:ea typeface="Cambria Math" panose="02040503050406030204" pitchFamily="18" charset="0"/>
                          </a:rPr>
                        </m:ctrlPr>
                      </m:fPr>
                      <m:num>
                        <m:sSub>
                          <m:sSubPr>
                            <m:ctrlPr>
                              <a:rPr lang="en-US" sz="3200" b="0" i="1" smtClean="0">
                                <a:latin typeface="Cambria Math" panose="02040503050406030204" pitchFamily="18" charset="0"/>
                                <a:ea typeface="Cambria Math" panose="02040503050406030204" pitchFamily="18" charset="0"/>
                              </a:rPr>
                            </m:ctrlPr>
                          </m:sSubPr>
                          <m:e>
                            <m:r>
                              <m:rPr>
                                <m:sty m:val="p"/>
                              </m:rPr>
                              <a:rPr lang="en-US" sz="3200" b="0" i="0" smtClean="0">
                                <a:latin typeface="Cambria Math" panose="02040503050406030204" pitchFamily="18" charset="0"/>
                                <a:ea typeface="Cambria Math" panose="02040503050406030204" pitchFamily="18" charset="0"/>
                              </a:rPr>
                              <m:t>rate</m:t>
                            </m:r>
                          </m:e>
                          <m:sub>
                            <m:r>
                              <a:rPr lang="en-US" sz="3200" b="0" i="0" smtClean="0">
                                <a:latin typeface="Cambria Math" panose="02040503050406030204" pitchFamily="18" charset="0"/>
                                <a:ea typeface="Cambria Math" panose="02040503050406030204" pitchFamily="18" charset="0"/>
                              </a:rPr>
                              <m:t>2</m:t>
                            </m:r>
                          </m:sub>
                        </m:sSub>
                      </m:num>
                      <m:den>
                        <m:sSub>
                          <m:sSubPr>
                            <m:ctrlPr>
                              <a:rPr lang="en-US" sz="3200" b="0" i="1" smtClean="0">
                                <a:latin typeface="Cambria Math" panose="02040503050406030204" pitchFamily="18" charset="0"/>
                                <a:ea typeface="Cambria Math" panose="02040503050406030204" pitchFamily="18" charset="0"/>
                              </a:rPr>
                            </m:ctrlPr>
                          </m:sSubPr>
                          <m:e>
                            <m:r>
                              <m:rPr>
                                <m:sty m:val="p"/>
                              </m:rPr>
                              <a:rPr lang="en-US" sz="3200" b="0" i="0" smtClean="0">
                                <a:latin typeface="Cambria Math" panose="02040503050406030204" pitchFamily="18" charset="0"/>
                                <a:ea typeface="Cambria Math" panose="02040503050406030204" pitchFamily="18" charset="0"/>
                              </a:rPr>
                              <m:t>rate</m:t>
                            </m:r>
                          </m:e>
                          <m:sub>
                            <m:r>
                              <a:rPr lang="en-US" sz="3200" b="0" i="0" smtClean="0">
                                <a:latin typeface="Cambria Math" panose="02040503050406030204" pitchFamily="18" charset="0"/>
                                <a:ea typeface="Cambria Math" panose="02040503050406030204" pitchFamily="18" charset="0"/>
                              </a:rPr>
                              <m:t>1</m:t>
                            </m:r>
                          </m:sub>
                        </m:sSub>
                      </m:den>
                    </m:f>
                    <m:r>
                      <a:rPr lang="en-US" sz="3200" b="0" i="1" smtClean="0">
                        <a:latin typeface="Cambria Math" panose="02040503050406030204" pitchFamily="18" charset="0"/>
                        <a:ea typeface="Cambria Math" panose="02040503050406030204" pitchFamily="18" charset="0"/>
                      </a:rPr>
                      <m:t>=</m:t>
                    </m:r>
                    <m:f>
                      <m:fPr>
                        <m:ctrlPr>
                          <a:rPr lang="en-US" sz="3200" b="0" i="1" smtClean="0">
                            <a:latin typeface="Cambria Math" panose="02040503050406030204" pitchFamily="18" charset="0"/>
                            <a:ea typeface="Cambria Math" panose="02040503050406030204" pitchFamily="18" charset="0"/>
                          </a:rPr>
                        </m:ctrlPr>
                      </m:fPr>
                      <m:num>
                        <m:r>
                          <a:rPr lang="en-US" sz="3200" b="0" i="0" smtClean="0">
                            <a:latin typeface="Cambria Math" panose="02040503050406030204" pitchFamily="18" charset="0"/>
                            <a:ea typeface="Cambria Math" panose="02040503050406030204" pitchFamily="18" charset="0"/>
                          </a:rPr>
                          <m:t>4.8×</m:t>
                        </m:r>
                        <m:sSup>
                          <m:sSupPr>
                            <m:ctrlPr>
                              <a:rPr lang="en-US" sz="3200" b="0" i="1" smtClean="0">
                                <a:latin typeface="Cambria Math" panose="02040503050406030204" pitchFamily="18" charset="0"/>
                                <a:ea typeface="Cambria Math" panose="02040503050406030204" pitchFamily="18" charset="0"/>
                              </a:rPr>
                            </m:ctrlPr>
                          </m:sSupPr>
                          <m:e>
                            <m:r>
                              <a:rPr lang="en-US" sz="3200" b="0" i="0" smtClean="0">
                                <a:latin typeface="Cambria Math" panose="02040503050406030204" pitchFamily="18" charset="0"/>
                                <a:ea typeface="Cambria Math" panose="02040503050406030204" pitchFamily="18" charset="0"/>
                              </a:rPr>
                              <m:t>10</m:t>
                            </m:r>
                          </m:e>
                          <m:sup>
                            <m:r>
                              <a:rPr lang="en-US" sz="3200" b="0" i="0" smtClean="0">
                                <a:latin typeface="Cambria Math" panose="02040503050406030204" pitchFamily="18" charset="0"/>
                                <a:ea typeface="Cambria Math" panose="02040503050406030204" pitchFamily="18" charset="0"/>
                              </a:rPr>
                              <m:t>−3</m:t>
                            </m:r>
                          </m:sup>
                        </m:sSup>
                        <m:r>
                          <a:rPr lang="en-US" sz="3200" b="0" i="1" smtClean="0">
                            <a:latin typeface="Cambria Math" panose="02040503050406030204" pitchFamily="18" charset="0"/>
                            <a:ea typeface="Cambria Math" panose="02040503050406030204" pitchFamily="18" charset="0"/>
                          </a:rPr>
                          <m:t>𝑀</m:t>
                        </m:r>
                        <m:r>
                          <a:rPr lang="en-US" sz="3200" b="0" i="1" smtClean="0">
                            <a:latin typeface="Cambria Math" panose="02040503050406030204" pitchFamily="18" charset="0"/>
                            <a:ea typeface="Cambria Math" panose="02040503050406030204" pitchFamily="18" charset="0"/>
                          </a:rPr>
                          <m:t>/</m:t>
                        </m:r>
                        <m:r>
                          <m:rPr>
                            <m:sty m:val="p"/>
                          </m:rPr>
                          <a:rPr lang="en-US" sz="3200" b="0" i="0" smtClean="0">
                            <a:latin typeface="Cambria Math" panose="02040503050406030204" pitchFamily="18" charset="0"/>
                            <a:ea typeface="Cambria Math" panose="02040503050406030204" pitchFamily="18" charset="0"/>
                          </a:rPr>
                          <m:t>s</m:t>
                        </m:r>
                      </m:num>
                      <m:den>
                        <m:r>
                          <a:rPr lang="en-US" sz="3200" b="0" i="0" smtClean="0">
                            <a:latin typeface="Cambria Math" panose="02040503050406030204" pitchFamily="18" charset="0"/>
                            <a:ea typeface="Cambria Math" panose="02040503050406030204" pitchFamily="18" charset="0"/>
                          </a:rPr>
                          <m:t>1.2×</m:t>
                        </m:r>
                        <m:sSup>
                          <m:sSupPr>
                            <m:ctrlPr>
                              <a:rPr lang="en-US" sz="3200" b="0" i="1" smtClean="0">
                                <a:latin typeface="Cambria Math" panose="02040503050406030204" pitchFamily="18" charset="0"/>
                                <a:ea typeface="Cambria Math" panose="02040503050406030204" pitchFamily="18" charset="0"/>
                              </a:rPr>
                            </m:ctrlPr>
                          </m:sSupPr>
                          <m:e>
                            <m:r>
                              <a:rPr lang="en-US" sz="3200" b="0" i="0" smtClean="0">
                                <a:latin typeface="Cambria Math" panose="02040503050406030204" pitchFamily="18" charset="0"/>
                                <a:ea typeface="Cambria Math" panose="02040503050406030204" pitchFamily="18" charset="0"/>
                              </a:rPr>
                              <m:t>10</m:t>
                            </m:r>
                          </m:e>
                          <m:sup>
                            <m:r>
                              <a:rPr lang="en-US" sz="3200" b="0" i="0" smtClean="0">
                                <a:latin typeface="Cambria Math" panose="02040503050406030204" pitchFamily="18" charset="0"/>
                                <a:ea typeface="Cambria Math" panose="02040503050406030204" pitchFamily="18" charset="0"/>
                              </a:rPr>
                              <m:t>−3</m:t>
                            </m:r>
                          </m:sup>
                        </m:sSup>
                        <m:r>
                          <a:rPr lang="en-US" sz="3200" b="0" i="1" smtClean="0">
                            <a:latin typeface="Cambria Math" panose="02040503050406030204" pitchFamily="18" charset="0"/>
                            <a:ea typeface="Cambria Math" panose="02040503050406030204" pitchFamily="18" charset="0"/>
                          </a:rPr>
                          <m:t>𝑀</m:t>
                        </m:r>
                        <m:r>
                          <a:rPr lang="en-US" sz="3200" b="0" i="1" smtClean="0">
                            <a:latin typeface="Cambria Math" panose="02040503050406030204" pitchFamily="18" charset="0"/>
                            <a:ea typeface="Cambria Math" panose="02040503050406030204" pitchFamily="18" charset="0"/>
                          </a:rPr>
                          <m:t>/</m:t>
                        </m:r>
                        <m:r>
                          <m:rPr>
                            <m:sty m:val="p"/>
                          </m:rPr>
                          <a:rPr lang="en-US" sz="3200" b="0" i="0" smtClean="0">
                            <a:latin typeface="Cambria Math" panose="02040503050406030204" pitchFamily="18" charset="0"/>
                            <a:ea typeface="Cambria Math" panose="02040503050406030204" pitchFamily="18" charset="0"/>
                          </a:rPr>
                          <m:t>s</m:t>
                        </m:r>
                      </m:den>
                    </m:f>
                    <m:r>
                      <a:rPr lang="en-US" sz="3200" b="0" i="1" smtClean="0">
                        <a:latin typeface="Cambria Math" panose="02040503050406030204" pitchFamily="18" charset="0"/>
                        <a:ea typeface="Cambria Math" panose="02040503050406030204" pitchFamily="18" charset="0"/>
                      </a:rPr>
                      <m:t>=4</m:t>
                    </m:r>
                  </m:oMath>
                </a14:m>
                <a:endParaRPr lang="en-US" sz="3200" dirty="0">
                  <a:latin typeface="Cambria Math" panose="02040503050406030204" pitchFamily="18" charset="0"/>
                  <a:ea typeface="Cambria Math" panose="02040503050406030204" pitchFamily="18" charset="0"/>
                </a:endParaRP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25"/>
              </p:nvPr>
            </p:nvSpPr>
            <p:spPr>
              <a:xfrm>
                <a:off x="381000" y="4495800"/>
                <a:ext cx="8458200" cy="990600"/>
              </a:xfr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26"/>
              </p:nvPr>
            </p:nvSpPr>
            <p:spPr>
              <a:xfrm>
                <a:off x="2971800" y="5638800"/>
                <a:ext cx="3102964" cy="457200"/>
              </a:xfrm>
            </p:spPr>
            <p:txBody>
              <a:bodyPr/>
              <a:lstStyle/>
              <a:p>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r>
                        <a:rPr lang="en-US" sz="2600" b="0" i="1" smtClean="0">
                          <a:latin typeface="Cambria Math" panose="02040503050406030204" pitchFamily="18" charset="0"/>
                        </a:rPr>
                        <m:t>𝑘</m:t>
                      </m:r>
                      <m:d>
                        <m:dPr>
                          <m:begChr m:val="["/>
                          <m:endChr m:val="]"/>
                          <m:ctrlPr>
                            <a:rPr lang="en-US" sz="2600" b="0" i="1" smtClean="0">
                              <a:latin typeface="Cambria Math" panose="02040503050406030204" pitchFamily="18" charset="0"/>
                            </a:rPr>
                          </m:ctrlPr>
                        </m:dPr>
                        <m:e>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F</m:t>
                              </m:r>
                            </m:e>
                            <m:sub>
                              <m:r>
                                <a:rPr lang="en-US" sz="2600" b="0" i="0" smtClean="0">
                                  <a:latin typeface="Cambria Math" panose="02040503050406030204" pitchFamily="18" charset="0"/>
                                </a:rPr>
                                <m:t>2</m:t>
                              </m:r>
                            </m:sub>
                          </m:sSub>
                        </m:e>
                      </m:d>
                      <m:r>
                        <a:rPr lang="en-US" sz="2600" b="0" i="0" smtClean="0">
                          <a:latin typeface="Cambria Math" panose="02040503050406030204" pitchFamily="18" charset="0"/>
                        </a:rPr>
                        <m:t>[</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ClO</m:t>
                          </m:r>
                        </m:e>
                        <m:sub>
                          <m:r>
                            <a:rPr lang="en-US" sz="2600" b="0" i="0" smtClean="0">
                              <a:latin typeface="Cambria Math" panose="02040503050406030204" pitchFamily="18" charset="0"/>
                            </a:rPr>
                            <m:t>2</m:t>
                          </m:r>
                        </m:sub>
                      </m:sSub>
                      <m:r>
                        <a:rPr lang="en-US" sz="2600" b="0" i="0" smtClean="0">
                          <a:latin typeface="Cambria Math" panose="02040503050406030204" pitchFamily="18" charset="0"/>
                        </a:rPr>
                        <m:t>]</m:t>
                      </m:r>
                    </m:oMath>
                  </m:oMathPara>
                </a14:m>
                <a:endParaRPr lang="en-US" sz="26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6"/>
              </p:nvPr>
            </p:nvSpPr>
            <p:spPr>
              <a:xfrm>
                <a:off x="2971800" y="5638800"/>
                <a:ext cx="3102964" cy="457200"/>
              </a:xfr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9308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4294909" cy="478612"/>
          </a:xfrm>
        </p:spPr>
        <p:txBody>
          <a:bodyPr/>
          <a:lstStyle/>
          <a:p>
            <a:pPr algn="l">
              <a:tabLst>
                <a:tab pos="1204913" algn="l"/>
              </a:tabLst>
            </a:pPr>
            <a:r>
              <a:rPr lang="en-US" dirty="0">
                <a:solidFill>
                  <a:srgbClr val="FFFFFF"/>
                </a:solidFill>
                <a:latin typeface="Calibri" panose="020F0502020204030204" pitchFamily="34" charset="0"/>
              </a:rPr>
              <a:t>14.1 	</a:t>
            </a:r>
            <a:r>
              <a:rPr lang="en-US" dirty="0">
                <a:solidFill>
                  <a:srgbClr val="CE171F"/>
                </a:solidFill>
                <a:latin typeface="Calibri" panose="020F0502020204030204" pitchFamily="34" charset="0"/>
              </a:rPr>
              <a:t>Reaction Rates</a:t>
            </a:r>
          </a:p>
        </p:txBody>
      </p:sp>
      <p:sp>
        <p:nvSpPr>
          <p:cNvPr id="11" name="Text Placeholder 10"/>
          <p:cNvSpPr>
            <a:spLocks noGrp="1"/>
          </p:cNvSpPr>
          <p:nvPr>
            <p:ph type="body" sz="quarter" idx="22"/>
          </p:nvPr>
        </p:nvSpPr>
        <p:spPr>
          <a:xfrm>
            <a:off x="0" y="1219200"/>
            <a:ext cx="9144000" cy="533400"/>
          </a:xfrm>
        </p:spPr>
        <p:txBody>
          <a:bodyPr/>
          <a:lstStyle/>
          <a:p>
            <a:pPr algn="ctr"/>
            <a:r>
              <a:rPr lang="en-US" sz="3200" b="1" dirty="0">
                <a:solidFill>
                  <a:srgbClr val="4F74A7"/>
                </a:solidFill>
              </a:rPr>
              <a:t>Topics</a:t>
            </a:r>
            <a:endParaRPr lang="en-US" sz="3200" dirty="0">
              <a:solidFill>
                <a:srgbClr val="4F74A7"/>
              </a:solidFill>
            </a:endParaRPr>
          </a:p>
        </p:txBody>
      </p:sp>
      <p:sp>
        <p:nvSpPr>
          <p:cNvPr id="12" name="Text Placeholder 11"/>
          <p:cNvSpPr>
            <a:spLocks noGrp="1"/>
          </p:cNvSpPr>
          <p:nvPr>
            <p:ph type="body" sz="quarter" idx="23"/>
          </p:nvPr>
        </p:nvSpPr>
        <p:spPr>
          <a:xfrm>
            <a:off x="0" y="1857828"/>
            <a:ext cx="9144000" cy="1447800"/>
          </a:xfrm>
        </p:spPr>
        <p:txBody>
          <a:bodyPr/>
          <a:lstStyle/>
          <a:p>
            <a:pPr algn="ctr" fontAlgn="t">
              <a:spcBef>
                <a:spcPts val="0"/>
              </a:spcBef>
            </a:pPr>
            <a:r>
              <a:rPr lang="en-US" dirty="0"/>
              <a:t>Average Reaction Rate</a:t>
            </a:r>
          </a:p>
          <a:p>
            <a:pPr algn="ctr">
              <a:spcBef>
                <a:spcPts val="0"/>
              </a:spcBef>
            </a:pPr>
            <a:r>
              <a:rPr lang="en-US" dirty="0"/>
              <a:t>Instantaneous Rate</a:t>
            </a:r>
          </a:p>
          <a:p>
            <a:pPr algn="ctr">
              <a:spcBef>
                <a:spcPts val="0"/>
              </a:spcBef>
            </a:pPr>
            <a:r>
              <a:rPr lang="en-US" dirty="0"/>
              <a:t>Stoichiometry and Reaction Rate</a:t>
            </a:r>
          </a:p>
        </p:txBody>
      </p:sp>
    </p:spTree>
    <p:extLst>
      <p:ext uri="{BB962C8B-B14F-4D97-AF65-F5344CB8AC3E}">
        <p14:creationId xmlns:p14="http://schemas.microsoft.com/office/powerpoint/2010/main" val="16311308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416636" cy="1066800"/>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(6)</a:t>
            </a:r>
          </a:p>
        </p:txBody>
      </p:sp>
      <p:sp>
        <p:nvSpPr>
          <p:cNvPr id="19" name="Text Placeholder 18"/>
          <p:cNvSpPr>
            <a:spLocks noGrp="1"/>
          </p:cNvSpPr>
          <p:nvPr>
            <p:ph type="body" sz="quarter" idx="22"/>
          </p:nvPr>
        </p:nvSpPr>
        <p:spPr>
          <a:xfrm>
            <a:off x="0" y="1104900"/>
            <a:ext cx="8763000" cy="457200"/>
          </a:xfrm>
        </p:spPr>
        <p:txBody>
          <a:bodyPr/>
          <a:lstStyle/>
          <a:p>
            <a:r>
              <a:rPr lang="en-US" dirty="0">
                <a:solidFill>
                  <a:srgbClr val="4F74A7"/>
                </a:solidFill>
                <a:latin typeface="Calibri" panose="020F0502020204030204" pitchFamily="34" charset="0"/>
              </a:rPr>
              <a:t>Experimental Determination of the Rate Law</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4294967295"/>
              </p:nvPr>
            </p:nvSpPr>
            <p:spPr>
              <a:xfrm>
                <a:off x="263769" y="1676400"/>
                <a:ext cx="8148638" cy="1219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600" b="0" i="1" smtClean="0">
                          <a:latin typeface="Cambria Math" panose="02040503050406030204" pitchFamily="18" charset="0"/>
                        </a:rPr>
                        <m:t>𝑘</m:t>
                      </m:r>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m:rPr>
                              <m:sty m:val="p"/>
                            </m:rPr>
                            <a:rPr lang="en-US" sz="2600" b="0" i="0" smtClean="0">
                              <a:latin typeface="Cambria Math" panose="02040503050406030204" pitchFamily="18" charset="0"/>
                            </a:rPr>
                            <m:t>rate</m:t>
                          </m:r>
                        </m:num>
                        <m:den>
                          <m:d>
                            <m:dPr>
                              <m:begChr m:val="["/>
                              <m:endChr m:val="]"/>
                              <m:ctrlPr>
                                <a:rPr lang="en-US" sz="2600" b="0" i="1" smtClean="0">
                                  <a:latin typeface="Cambria Math" panose="02040503050406030204" pitchFamily="18" charset="0"/>
                                </a:rPr>
                              </m:ctrlPr>
                            </m:dPr>
                            <m:e>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F</m:t>
                                  </m:r>
                                </m:e>
                                <m:sub>
                                  <m:r>
                                    <a:rPr lang="en-US" sz="2600" b="0" i="0" smtClean="0">
                                      <a:latin typeface="Cambria Math" panose="02040503050406030204" pitchFamily="18" charset="0"/>
                                    </a:rPr>
                                    <m:t>2</m:t>
                                  </m:r>
                                </m:sub>
                              </m:sSub>
                            </m:e>
                          </m:d>
                          <m:r>
                            <a:rPr lang="en-US" sz="2600" b="0" i="0" smtClean="0">
                              <a:latin typeface="Cambria Math" panose="02040503050406030204" pitchFamily="18" charset="0"/>
                            </a:rPr>
                            <m:t>[</m:t>
                          </m:r>
                          <m:sSub>
                            <m:sSubPr>
                              <m:ctrlPr>
                                <a:rPr lang="en-US" sz="2600" b="0" i="1" smtClean="0">
                                  <a:latin typeface="Cambria Math" panose="02040503050406030204" pitchFamily="18" charset="0"/>
                                </a:rPr>
                              </m:ctrlPr>
                            </m:sSubPr>
                            <m:e>
                              <m:r>
                                <m:rPr>
                                  <m:sty m:val="p"/>
                                </m:rPr>
                                <a:rPr lang="en-US" sz="2600" b="0" i="0" smtClean="0">
                                  <a:latin typeface="Cambria Math" panose="02040503050406030204" pitchFamily="18" charset="0"/>
                                </a:rPr>
                                <m:t>ClO</m:t>
                              </m:r>
                            </m:e>
                            <m:sub>
                              <m:r>
                                <a:rPr lang="en-US" sz="2600" b="0" i="0" smtClean="0">
                                  <a:latin typeface="Cambria Math" panose="02040503050406030204" pitchFamily="18" charset="0"/>
                                </a:rPr>
                                <m:t>2</m:t>
                              </m:r>
                            </m:sub>
                          </m:sSub>
                          <m:r>
                            <a:rPr lang="en-US" sz="2600" b="0" i="0" smtClean="0">
                              <a:latin typeface="Cambria Math" panose="02040503050406030204" pitchFamily="18" charset="0"/>
                            </a:rPr>
                            <m:t>]</m:t>
                          </m:r>
                        </m:den>
                      </m:f>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1.2</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−3</m:t>
                              </m:r>
                            </m:sup>
                          </m:sSup>
                          <m:r>
                            <a:rPr lang="en-US" sz="2600" b="0" i="1" smtClean="0">
                              <a:latin typeface="Cambria Math" panose="02040503050406030204" pitchFamily="18" charset="0"/>
                              <a:ea typeface="Cambria Math" panose="02040503050406030204" pitchFamily="18" charset="0"/>
                            </a:rPr>
                            <m:t> </m:t>
                          </m:r>
                          <m:r>
                            <a:rPr lang="en-US" sz="2600" b="0" i="1" smtClean="0">
                              <a:latin typeface="Cambria Math" panose="02040503050406030204" pitchFamily="18" charset="0"/>
                              <a:ea typeface="Cambria Math" panose="02040503050406030204" pitchFamily="18" charset="0"/>
                            </a:rPr>
                            <m:t>𝑀</m:t>
                          </m:r>
                          <m:r>
                            <a:rPr lang="en-US" sz="2600" b="0" i="1"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s</m:t>
                          </m:r>
                        </m:num>
                        <m:den>
                          <m:r>
                            <a:rPr lang="en-US" sz="2600" b="0" i="0" smtClean="0">
                              <a:latin typeface="Cambria Math" panose="02040503050406030204" pitchFamily="18" charset="0"/>
                            </a:rPr>
                            <m:t>(0.10</m:t>
                          </m:r>
                          <m:r>
                            <a:rPr lang="en-US" sz="2600" b="0" i="1" smtClean="0">
                              <a:latin typeface="Cambria Math" panose="02040503050406030204" pitchFamily="18" charset="0"/>
                            </a:rPr>
                            <m:t> </m:t>
                          </m:r>
                          <m:r>
                            <a:rPr lang="en-US" sz="2600" b="0" i="1" smtClean="0">
                              <a:latin typeface="Cambria Math" panose="02040503050406030204" pitchFamily="18" charset="0"/>
                            </a:rPr>
                            <m:t>𝑀</m:t>
                          </m:r>
                          <m:r>
                            <a:rPr lang="en-US" sz="2600" b="0" i="1" smtClean="0">
                              <a:latin typeface="Cambria Math" panose="02040503050406030204" pitchFamily="18" charset="0"/>
                            </a:rPr>
                            <m:t>)</m:t>
                          </m:r>
                          <m:r>
                            <a:rPr lang="en-US" sz="2600" b="0" i="0" smtClean="0">
                              <a:latin typeface="Cambria Math" panose="02040503050406030204" pitchFamily="18" charset="0"/>
                            </a:rPr>
                            <m:t>(0.010</m:t>
                          </m:r>
                          <m:r>
                            <a:rPr lang="en-US" sz="2600" b="0" i="1" smtClean="0">
                              <a:latin typeface="Cambria Math" panose="02040503050406030204" pitchFamily="18" charset="0"/>
                            </a:rPr>
                            <m:t> </m:t>
                          </m:r>
                          <m:r>
                            <a:rPr lang="en-US" sz="2600" b="0" i="1" smtClean="0">
                              <a:latin typeface="Cambria Math" panose="02040503050406030204" pitchFamily="18" charset="0"/>
                            </a:rPr>
                            <m:t>𝑀</m:t>
                          </m:r>
                          <m:r>
                            <a:rPr lang="en-US" sz="2600" b="0" i="1" smtClean="0">
                              <a:latin typeface="Cambria Math" panose="02040503050406030204" pitchFamily="18" charset="0"/>
                            </a:rPr>
                            <m:t>)</m:t>
                          </m:r>
                        </m:den>
                      </m:f>
                      <m:r>
                        <a:rPr lang="en-US" sz="2600" b="0" i="1" smtClean="0">
                          <a:latin typeface="Cambria Math" panose="02040503050406030204" pitchFamily="18" charset="0"/>
                        </a:rPr>
                        <m:t>=</m:t>
                      </m:r>
                      <m:r>
                        <a:rPr lang="en-US" sz="2600" b="0" i="0" smtClean="0">
                          <a:latin typeface="Cambria Math" panose="02040503050406030204" pitchFamily="18" charset="0"/>
                        </a:rPr>
                        <m:t>1.2 </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𝑀</m:t>
                          </m:r>
                        </m:e>
                        <m:sup>
                          <m:r>
                            <a:rPr lang="en-US" sz="2600" b="0" i="1" smtClean="0">
                              <a:latin typeface="Cambria Math" panose="02040503050406030204" pitchFamily="18" charset="0"/>
                            </a:rPr>
                            <m:t>−1</m:t>
                          </m:r>
                        </m:sup>
                      </m:sSup>
                      <m:r>
                        <a:rPr lang="en-US" sz="2600" i="0" smtClean="0">
                          <a:latin typeface="Cambria Math" panose="02040503050406030204" pitchFamily="18" charset="0"/>
                          <a:ea typeface="Cambria Math" panose="02040503050406030204" pitchFamily="18" charset="0"/>
                        </a:rPr>
                        <m:t>∙</m:t>
                      </m:r>
                      <m:sSup>
                        <m:sSupPr>
                          <m:ctrlPr>
                            <a:rPr lang="en-US" sz="2600" i="1" smtClean="0">
                              <a:latin typeface="Cambria Math" panose="02040503050406030204" pitchFamily="18" charset="0"/>
                              <a:ea typeface="Cambria Math" panose="02040503050406030204" pitchFamily="18" charset="0"/>
                            </a:rPr>
                          </m:ctrlPr>
                        </m:sSupPr>
                        <m:e>
                          <m:r>
                            <m:rPr>
                              <m:sty m:val="p"/>
                            </m:rPr>
                            <a:rPr lang="en-US" sz="2600" b="0" i="0" smtClean="0">
                              <a:latin typeface="Cambria Math" panose="02040503050406030204" pitchFamily="18" charset="0"/>
                              <a:ea typeface="Cambria Math" panose="02040503050406030204" pitchFamily="18" charset="0"/>
                            </a:rPr>
                            <m:t>s</m:t>
                          </m:r>
                        </m:e>
                        <m:sup>
                          <m:r>
                            <a:rPr lang="en-US" sz="2600" b="0" i="0" smtClean="0">
                              <a:latin typeface="Cambria Math" panose="02040503050406030204" pitchFamily="18" charset="0"/>
                              <a:ea typeface="Cambria Math" panose="02040503050406030204" pitchFamily="18" charset="0"/>
                            </a:rPr>
                            <m:t>−1</m:t>
                          </m:r>
                        </m:sup>
                      </m:sSup>
                    </m:oMath>
                  </m:oMathPara>
                </a14:m>
                <a:endParaRPr lang="en-US" sz="2600" dirty="0">
                  <a:latin typeface="Helvetica" panose="020B0604020202020204" pitchFamily="34" charset="0"/>
                  <a:cs typeface="Helvetica" panose="020B0604020202020204" pitchFamily="34" charset="0"/>
                </a:endParaRP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4294967295"/>
              </p:nvPr>
            </p:nvSpPr>
            <p:spPr>
              <a:xfrm>
                <a:off x="263769" y="1676400"/>
                <a:ext cx="8148638" cy="1219200"/>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6294779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416636" cy="990600"/>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(7)</a:t>
            </a:r>
          </a:p>
        </p:txBody>
      </p:sp>
      <p:sp>
        <p:nvSpPr>
          <p:cNvPr id="19" name="Text Placeholder 18"/>
          <p:cNvSpPr>
            <a:spLocks noGrp="1"/>
          </p:cNvSpPr>
          <p:nvPr>
            <p:ph type="body" sz="quarter" idx="22"/>
          </p:nvPr>
        </p:nvSpPr>
        <p:spPr>
          <a:xfrm>
            <a:off x="0" y="1098550"/>
            <a:ext cx="8763000" cy="457200"/>
          </a:xfrm>
        </p:spPr>
        <p:txBody>
          <a:bodyPr/>
          <a:lstStyle/>
          <a:p>
            <a:r>
              <a:rPr lang="en-US" dirty="0">
                <a:solidFill>
                  <a:srgbClr val="4F74A7"/>
                </a:solidFill>
                <a:latin typeface="Calibri" panose="020F0502020204030204" pitchFamily="34" charset="0"/>
              </a:rPr>
              <a:t>Experimental Determination of the Rate Law</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2057400" y="1524000"/>
                <a:ext cx="4267200" cy="457200"/>
              </a:xfrm>
            </p:spPr>
            <p:txBody>
              <a:bodyPr/>
              <a:lstStyle/>
              <a:p>
                <a:pPr/>
                <a14:m>
                  <m:oMathPara xmlns:m="http://schemas.openxmlformats.org/officeDocument/2006/math">
                    <m:oMathParaPr>
                      <m:jc m:val="centerGroup"/>
                    </m:oMathParaPr>
                    <m:oMath xmlns:m="http://schemas.openxmlformats.org/officeDocument/2006/math">
                      <m:r>
                        <a:rPr lang="en-US" sz="2700" b="0" i="1" smtClean="0">
                          <a:latin typeface="Cambria Math" panose="02040503050406030204" pitchFamily="18" charset="0"/>
                        </a:rPr>
                        <m:t>𝑎</m:t>
                      </m:r>
                      <m:r>
                        <m:rPr>
                          <m:sty m:val="p"/>
                        </m:rPr>
                        <a:rPr lang="en-US" sz="2700" b="0" i="0" smtClean="0">
                          <a:latin typeface="Cambria Math" panose="02040503050406030204" pitchFamily="18" charset="0"/>
                        </a:rPr>
                        <m:t>A</m:t>
                      </m:r>
                      <m:r>
                        <a:rPr lang="en-US" sz="2700" b="0" i="1"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𝑏</m:t>
                      </m:r>
                      <m:r>
                        <m:rPr>
                          <m:sty m:val="p"/>
                        </m:rPr>
                        <a:rPr lang="en-US" sz="2700" b="0" i="0" smtClean="0">
                          <a:latin typeface="Cambria Math" panose="02040503050406030204" pitchFamily="18" charset="0"/>
                          <a:ea typeface="Cambria Math" panose="02040503050406030204" pitchFamily="18" charset="0"/>
                        </a:rPr>
                        <m:t>B</m:t>
                      </m:r>
                      <m:r>
                        <a:rPr lang="en-US" sz="2700" b="0" i="1"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𝑐</m:t>
                      </m:r>
                      <m:r>
                        <m:rPr>
                          <m:sty m:val="p"/>
                        </m:rPr>
                        <a:rPr lang="en-US" sz="2700" b="0" i="0" smtClean="0">
                          <a:latin typeface="Cambria Math" panose="02040503050406030204" pitchFamily="18" charset="0"/>
                          <a:ea typeface="Cambria Math" panose="02040503050406030204" pitchFamily="18" charset="0"/>
                        </a:rPr>
                        <m:t>C</m:t>
                      </m:r>
                      <m:r>
                        <a:rPr lang="en-US" sz="2700" b="0" i="1"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𝑑</m:t>
                      </m:r>
                      <m:r>
                        <m:rPr>
                          <m:sty m:val="p"/>
                        </m:rPr>
                        <a:rPr lang="en-US" sz="2700" b="0" i="0" smtClean="0">
                          <a:latin typeface="Cambria Math" panose="02040503050406030204" pitchFamily="18" charset="0"/>
                          <a:ea typeface="Cambria Math" panose="02040503050406030204" pitchFamily="18" charset="0"/>
                        </a:rPr>
                        <m:t>D</m:t>
                      </m:r>
                    </m:oMath>
                  </m:oMathPara>
                </a14:m>
                <a:endParaRPr lang="en-US" sz="2700"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2057400" y="1524000"/>
                <a:ext cx="4267200" cy="457200"/>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3124200" y="2222809"/>
                <a:ext cx="3124200" cy="609600"/>
              </a:xfrm>
            </p:spPr>
            <p:txBody>
              <a:bodyPr/>
              <a:lstStyle/>
              <a:p>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1" smtClean="0">
                          <a:latin typeface="Cambria Math" panose="02040503050406030204" pitchFamily="18" charset="0"/>
                        </a:rPr>
                        <m:t>=</m:t>
                      </m:r>
                      <m:r>
                        <a:rPr lang="en-US" sz="2600" b="0" i="1" smtClean="0">
                          <a:latin typeface="Cambria Math" panose="02040503050406030204" pitchFamily="18" charset="0"/>
                        </a:rPr>
                        <m:t>𝑘</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p>
                          <m:r>
                            <a:rPr lang="en-US" sz="2600" b="0" i="1" smtClean="0">
                              <a:latin typeface="Cambria Math" panose="02040503050406030204" pitchFamily="18" charset="0"/>
                            </a:rPr>
                            <m:t>𝑥</m:t>
                          </m:r>
                        </m:sup>
                      </m:sSup>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B</m:t>
                          </m:r>
                          <m:r>
                            <a:rPr lang="en-US" sz="2600" b="0" i="1" smtClean="0">
                              <a:latin typeface="Cambria Math" panose="02040503050406030204" pitchFamily="18" charset="0"/>
                            </a:rPr>
                            <m:t>]</m:t>
                          </m:r>
                        </m:e>
                        <m:sup>
                          <m:r>
                            <a:rPr lang="en-US" sz="2600" b="0" i="1" smtClean="0">
                              <a:latin typeface="Cambria Math" panose="02040503050406030204" pitchFamily="18" charset="0"/>
                            </a:rPr>
                            <m:t>𝑦</m:t>
                          </m:r>
                        </m:sup>
                      </m:sSup>
                    </m:oMath>
                  </m:oMathPara>
                </a14:m>
                <a:endParaRPr lang="en-US" sz="26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3124200" y="2222809"/>
                <a:ext cx="3124200" cy="609600"/>
              </a:xfrm>
              <a:blipFill>
                <a:blip r:embed="rId3"/>
                <a:stretch>
                  <a:fillRect/>
                </a:stretch>
              </a:blipFill>
            </p:spPr>
            <p:txBody>
              <a:bodyPr/>
              <a:lstStyle/>
              <a:p>
                <a:r>
                  <a:rPr lang="en-US">
                    <a:noFill/>
                  </a:rPr>
                  <a:t> </a:t>
                </a:r>
              </a:p>
            </p:txBody>
          </p:sp>
        </mc:Fallback>
      </mc:AlternateContent>
      <p:pic>
        <p:nvPicPr>
          <p:cNvPr id="16388" name="Picture 4" descr="The concentration of A doubles, the concentration of B is unchanged, and the rate doubl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065" y="3048000"/>
            <a:ext cx="8977870" cy="1242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3" name="Text Placeholder 22"/>
              <p:cNvSpPr>
                <a:spLocks noGrp="1"/>
              </p:cNvSpPr>
              <p:nvPr>
                <p:ph type="body" sz="quarter" idx="26"/>
              </p:nvPr>
            </p:nvSpPr>
            <p:spPr>
              <a:xfrm>
                <a:off x="3581400" y="4629983"/>
                <a:ext cx="1981200" cy="399217"/>
              </a:xfrm>
            </p:spPr>
            <p:txBody>
              <a:bodyPr/>
              <a:lstStyle/>
              <a:p>
                <a:r>
                  <a:rPr lang="en-US" sz="2600" b="0" dirty="0"/>
                  <a:t>Thus, </a:t>
                </a:r>
                <a14:m>
                  <m:oMath xmlns:m="http://schemas.openxmlformats.org/officeDocument/2006/math">
                    <m:r>
                      <a:rPr lang="en-US" sz="2600" b="0" i="1" smtClean="0">
                        <a:latin typeface="Cambria Math" panose="02040503050406030204" pitchFamily="18" charset="0"/>
                      </a:rPr>
                      <m:t>𝑥</m:t>
                    </m:r>
                    <m:r>
                      <a:rPr lang="en-US" sz="2600" b="0" i="0" smtClean="0">
                        <a:latin typeface="Cambria Math" panose="02040503050406030204" pitchFamily="18" charset="0"/>
                      </a:rPr>
                      <m:t>=1.</m:t>
                    </m:r>
                  </m:oMath>
                </a14:m>
                <a:endParaRPr lang="en-US" sz="26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6"/>
              </p:nvPr>
            </p:nvSpPr>
            <p:spPr>
              <a:xfrm>
                <a:off x="3581400" y="4629983"/>
                <a:ext cx="1981200" cy="399217"/>
              </a:xfrm>
              <a:blipFill>
                <a:blip r:embed="rId5"/>
                <a:stretch>
                  <a:fillRect l="-5538" t="-13846" b="-63077"/>
                </a:stretch>
              </a:blipFill>
            </p:spPr>
            <p:txBody>
              <a:bodyPr/>
              <a:lstStyle/>
              <a:p>
                <a:r>
                  <a:rPr lang="en-US">
                    <a:noFill/>
                  </a:rPr>
                  <a:t> </a:t>
                </a:r>
              </a:p>
            </p:txBody>
          </p:sp>
        </mc:Fallback>
      </mc:AlternateContent>
    </p:spTree>
    <p:extLst>
      <p:ext uri="{BB962C8B-B14F-4D97-AF65-F5344CB8AC3E}">
        <p14:creationId xmlns:p14="http://schemas.microsoft.com/office/powerpoint/2010/main" val="15307537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4148"/>
            <a:ext cx="8496300" cy="893167"/>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(8)</a:t>
            </a:r>
          </a:p>
        </p:txBody>
      </p:sp>
      <p:sp>
        <p:nvSpPr>
          <p:cNvPr id="19" name="Text Placeholder 18"/>
          <p:cNvSpPr>
            <a:spLocks noGrp="1"/>
          </p:cNvSpPr>
          <p:nvPr>
            <p:ph type="body" sz="quarter" idx="22"/>
          </p:nvPr>
        </p:nvSpPr>
        <p:spPr>
          <a:xfrm>
            <a:off x="0" y="1100824"/>
            <a:ext cx="8763000" cy="457200"/>
          </a:xfrm>
        </p:spPr>
        <p:txBody>
          <a:bodyPr/>
          <a:lstStyle/>
          <a:p>
            <a:r>
              <a:rPr lang="en-US" dirty="0">
                <a:solidFill>
                  <a:srgbClr val="4F74A7"/>
                </a:solidFill>
                <a:latin typeface="Calibri" panose="020F0502020204030204" pitchFamily="34" charset="0"/>
              </a:rPr>
              <a:t>Experimental Determination of the Rate Law</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2373895" y="1526136"/>
                <a:ext cx="3634209" cy="493164"/>
              </a:xfrm>
            </p:spPr>
            <p:txBody>
              <a:bodyPr/>
              <a:lstStyle/>
              <a:p>
                <a:pPr/>
                <a14:m>
                  <m:oMathPara xmlns:m="http://schemas.openxmlformats.org/officeDocument/2006/math">
                    <m:oMathParaPr>
                      <m:jc m:val="centerGroup"/>
                    </m:oMathParaPr>
                    <m:oMath xmlns:m="http://schemas.openxmlformats.org/officeDocument/2006/math">
                      <m:r>
                        <a:rPr lang="en-US" sz="2700" i="1">
                          <a:latin typeface="Cambria Math" panose="02040503050406030204" pitchFamily="18" charset="0"/>
                        </a:rPr>
                        <m:t>𝑎</m:t>
                      </m:r>
                      <m:r>
                        <m:rPr>
                          <m:sty m:val="p"/>
                        </m:rPr>
                        <a:rPr lang="en-US" sz="2700">
                          <a:latin typeface="Cambria Math" panose="02040503050406030204" pitchFamily="18" charset="0"/>
                        </a:rPr>
                        <m:t>A</m:t>
                      </m:r>
                      <m:r>
                        <a:rPr lang="en-US" sz="2700" i="1">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𝑏</m:t>
                      </m:r>
                      <m:r>
                        <m:rPr>
                          <m:sty m:val="p"/>
                        </m:rPr>
                        <a:rPr lang="en-US" sz="2700">
                          <a:latin typeface="Cambria Math" panose="02040503050406030204" pitchFamily="18" charset="0"/>
                          <a:ea typeface="Cambria Math" panose="02040503050406030204" pitchFamily="18" charset="0"/>
                        </a:rPr>
                        <m:t>B</m:t>
                      </m:r>
                      <m:r>
                        <a:rPr lang="en-US" sz="2700" i="1">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𝑐</m:t>
                      </m:r>
                      <m:r>
                        <m:rPr>
                          <m:sty m:val="p"/>
                        </m:rPr>
                        <a:rPr lang="en-US" sz="2700">
                          <a:latin typeface="Cambria Math" panose="02040503050406030204" pitchFamily="18" charset="0"/>
                          <a:ea typeface="Cambria Math" panose="02040503050406030204" pitchFamily="18" charset="0"/>
                        </a:rPr>
                        <m:t>C</m:t>
                      </m:r>
                      <m:r>
                        <a:rPr lang="en-US" sz="2700" i="1">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𝑑</m:t>
                      </m:r>
                      <m:r>
                        <m:rPr>
                          <m:sty m:val="p"/>
                        </m:rPr>
                        <a:rPr lang="en-US" sz="2700">
                          <a:latin typeface="Cambria Math" panose="02040503050406030204" pitchFamily="18" charset="0"/>
                          <a:ea typeface="Cambria Math" panose="02040503050406030204" pitchFamily="18" charset="0"/>
                        </a:rPr>
                        <m:t>D</m:t>
                      </m:r>
                    </m:oMath>
                  </m:oMathPara>
                </a14:m>
                <a:endParaRPr lang="en-US" sz="2700"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2373895" y="1526136"/>
                <a:ext cx="3634209" cy="493164"/>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3188704" y="2222809"/>
                <a:ext cx="2995191" cy="483402"/>
              </a:xfrm>
            </p:spPr>
            <p:txBody>
              <a:bodyPr/>
              <a:lstStyle/>
              <a:p>
                <a:pPr/>
                <a14:m>
                  <m:oMathPara xmlns:m="http://schemas.openxmlformats.org/officeDocument/2006/math">
                    <m:oMathParaPr>
                      <m:jc m:val="center"/>
                    </m:oMathParaPr>
                    <m:oMath xmlns:m="http://schemas.openxmlformats.org/officeDocument/2006/math">
                      <m:r>
                        <m:rPr>
                          <m:sty m:val="p"/>
                        </m:rPr>
                        <a:rPr lang="en-US" sz="2600" b="0" i="0" smtClean="0">
                          <a:latin typeface="Cambria Math" panose="02040503050406030204" pitchFamily="18" charset="0"/>
                        </a:rPr>
                        <m:t>rate</m:t>
                      </m:r>
                      <m:r>
                        <a:rPr lang="en-US" sz="2600" b="0" i="1" smtClean="0">
                          <a:latin typeface="Cambria Math" panose="02040503050406030204" pitchFamily="18" charset="0"/>
                        </a:rPr>
                        <m:t>=</m:t>
                      </m:r>
                      <m:r>
                        <a:rPr lang="en-US" sz="2600" b="0" i="1" smtClean="0">
                          <a:latin typeface="Cambria Math" panose="02040503050406030204" pitchFamily="18" charset="0"/>
                        </a:rPr>
                        <m:t>𝑘</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p>
                          <m:r>
                            <a:rPr lang="en-US" sz="2600" b="0" i="1" smtClean="0">
                              <a:latin typeface="Cambria Math" panose="02040503050406030204" pitchFamily="18" charset="0"/>
                            </a:rPr>
                            <m:t>𝑥</m:t>
                          </m:r>
                        </m:sup>
                      </m:sSup>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B</m:t>
                          </m:r>
                          <m:r>
                            <a:rPr lang="en-US" sz="2600" b="0" i="1" smtClean="0">
                              <a:latin typeface="Cambria Math" panose="02040503050406030204" pitchFamily="18" charset="0"/>
                            </a:rPr>
                            <m:t>]</m:t>
                          </m:r>
                        </m:e>
                        <m:sup>
                          <m:r>
                            <a:rPr lang="en-US" sz="2600" b="0" i="1" smtClean="0">
                              <a:latin typeface="Cambria Math" panose="02040503050406030204" pitchFamily="18" charset="0"/>
                            </a:rPr>
                            <m:t>𝑦</m:t>
                          </m:r>
                        </m:sup>
                      </m:sSup>
                    </m:oMath>
                  </m:oMathPara>
                </a14:m>
                <a:endParaRPr lang="en-US" sz="26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3188704" y="2222809"/>
                <a:ext cx="2995191" cy="483402"/>
              </a:xfrm>
              <a:blipFill>
                <a:blip r:embed="rId3"/>
                <a:stretch>
                  <a:fillRect/>
                </a:stretch>
              </a:blipFill>
            </p:spPr>
            <p:txBody>
              <a:bodyPr/>
              <a:lstStyle/>
              <a:p>
                <a:r>
                  <a:rPr lang="en-US">
                    <a:noFill/>
                  </a:rPr>
                  <a:t> </a:t>
                </a:r>
              </a:p>
            </p:txBody>
          </p:sp>
        </mc:Fallback>
      </mc:AlternateContent>
      <p:pic>
        <p:nvPicPr>
          <p:cNvPr id="17" name="Picture 2" descr="The concentration of A remains unchanged, the concentration of B doubles, and the rate quadrupl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2922387"/>
            <a:ext cx="8997387" cy="1268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6" name="Text Placeholder 23"/>
              <p:cNvSpPr>
                <a:spLocks noGrp="1"/>
              </p:cNvSpPr>
              <p:nvPr>
                <p:ph type="body" sz="quarter" idx="27"/>
              </p:nvPr>
            </p:nvSpPr>
            <p:spPr>
              <a:xfrm>
                <a:off x="3475102" y="4364902"/>
                <a:ext cx="2239898" cy="533400"/>
              </a:xfrm>
            </p:spPr>
            <p:txBody>
              <a:bodyPr/>
              <a:lstStyle/>
              <a:p>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1"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1"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B</m:t>
                          </m:r>
                          <m:r>
                            <a:rPr lang="en-US" sz="2600" b="0" i="1" smtClean="0">
                              <a:latin typeface="Cambria Math" panose="02040503050406030204" pitchFamily="18" charset="0"/>
                              <a:ea typeface="Cambria Math" panose="02040503050406030204" pitchFamily="18" charset="0"/>
                            </a:rPr>
                            <m:t>]</m:t>
                          </m:r>
                        </m:e>
                        <m:sup>
                          <m:r>
                            <a:rPr lang="en-US" sz="2600" b="0" i="1" smtClean="0">
                              <a:latin typeface="Cambria Math" panose="02040503050406030204" pitchFamily="18" charset="0"/>
                              <a:ea typeface="Cambria Math" panose="02040503050406030204" pitchFamily="18" charset="0"/>
                            </a:rPr>
                            <m:t>2</m:t>
                          </m:r>
                        </m:sup>
                      </m:sSup>
                    </m:oMath>
                  </m:oMathPara>
                </a14:m>
                <a:endParaRPr lang="en-US" sz="2600" dirty="0"/>
              </a:p>
            </p:txBody>
          </p:sp>
        </mc:Choice>
        <mc:Fallback xmlns="">
          <p:sp>
            <p:nvSpPr>
              <p:cNvPr id="16" name="Text Placeholder 23"/>
              <p:cNvSpPr>
                <a:spLocks noGrp="1" noRot="1" noChangeAspect="1" noMove="1" noResize="1" noEditPoints="1" noAdjustHandles="1" noChangeArrowheads="1" noChangeShapeType="1" noTextEdit="1"/>
              </p:cNvSpPr>
              <p:nvPr>
                <p:ph type="body" sz="quarter" idx="27"/>
              </p:nvPr>
            </p:nvSpPr>
            <p:spPr>
              <a:xfrm>
                <a:off x="3475102" y="4364902"/>
                <a:ext cx="2239898" cy="533400"/>
              </a:xfr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27"/>
              </p:nvPr>
            </p:nvSpPr>
            <p:spPr>
              <a:xfrm>
                <a:off x="3124200" y="4953000"/>
                <a:ext cx="2752724" cy="500203"/>
              </a:xfrm>
            </p:spPr>
            <p:txBody>
              <a:bodyPr/>
              <a:lstStyle/>
              <a:p>
                <a:pPr/>
                <a14:m>
                  <m:oMathPara xmlns:m="http://schemas.openxmlformats.org/officeDocument/2006/math">
                    <m:oMathParaPr>
                      <m:jc m:val="center"/>
                    </m:oMathParaPr>
                    <m:oMath xmlns:m="http://schemas.openxmlformats.org/officeDocument/2006/math">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r>
                        <a:rPr lang="en-US" sz="2600" b="0" i="1" smtClean="0">
                          <a:latin typeface="Cambria Math" panose="02040503050406030204" pitchFamily="18" charset="0"/>
                        </a:rPr>
                        <m:t>𝑘</m:t>
                      </m:r>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B</m:t>
                          </m:r>
                          <m:r>
                            <a:rPr lang="en-US" sz="2600" b="0" i="1" smtClean="0">
                              <a:latin typeface="Cambria Math" panose="02040503050406030204" pitchFamily="18" charset="0"/>
                            </a:rPr>
                            <m:t>]</m:t>
                          </m:r>
                        </m:e>
                        <m:sup>
                          <m:r>
                            <a:rPr lang="en-US" sz="2600" b="0" i="1" smtClean="0">
                              <a:latin typeface="Cambria Math" panose="02040503050406030204" pitchFamily="18" charset="0"/>
                            </a:rPr>
                            <m:t>2</m:t>
                          </m:r>
                        </m:sup>
                      </m:sSup>
                    </m:oMath>
                  </m:oMathPara>
                </a14:m>
                <a:endParaRPr lang="en-US" sz="26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7"/>
              </p:nvPr>
            </p:nvSpPr>
            <p:spPr>
              <a:xfrm>
                <a:off x="3124200" y="4953000"/>
                <a:ext cx="2752724" cy="500203"/>
              </a:xfr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28"/>
              </p:nvPr>
            </p:nvSpPr>
            <p:spPr>
              <a:xfrm>
                <a:off x="742950" y="5445849"/>
                <a:ext cx="7391400" cy="990599"/>
              </a:xfrm>
            </p:spPr>
            <p:txBody>
              <a:bodyPr/>
              <a:lstStyle/>
              <a:p>
                <a:pPr/>
                <a14:m>
                  <m:oMathPara xmlns:m="http://schemas.openxmlformats.org/officeDocument/2006/math">
                    <m:oMathParaPr>
                      <m:jc m:val="left"/>
                    </m:oMathParaPr>
                    <m:oMath xmlns:m="http://schemas.openxmlformats.org/officeDocument/2006/math">
                      <m:r>
                        <a:rPr lang="en-US" sz="2600" b="0" i="1" smtClean="0">
                          <a:latin typeface="Cambria Math" panose="02040503050406030204" pitchFamily="18" charset="0"/>
                        </a:rPr>
                        <m:t>𝑘</m:t>
                      </m:r>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m:rPr>
                              <m:sty m:val="p"/>
                            </m:rPr>
                            <a:rPr lang="en-US" sz="2600" b="0" i="0" smtClean="0">
                              <a:latin typeface="Cambria Math" panose="02040503050406030204" pitchFamily="18" charset="0"/>
                            </a:rPr>
                            <m:t>rate</m:t>
                          </m:r>
                        </m:num>
                        <m:den>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sSup>
                            <m:sSupPr>
                              <m:ctrlPr>
                                <a:rPr lang="en-US" sz="2600" b="0" i="1" smtClean="0">
                                  <a:latin typeface="Cambria Math" panose="02040503050406030204" pitchFamily="18" charset="0"/>
                                </a:rPr>
                              </m:ctrlPr>
                            </m:sSup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B</m:t>
                              </m:r>
                              <m:r>
                                <a:rPr lang="en-US" sz="2600" b="0" i="0" smtClean="0">
                                  <a:latin typeface="Cambria Math" panose="02040503050406030204" pitchFamily="18" charset="0"/>
                                </a:rPr>
                                <m:t>]</m:t>
                              </m:r>
                            </m:e>
                            <m:sup>
                              <m:r>
                                <a:rPr lang="en-US" sz="2600" b="0" i="0" smtClean="0">
                                  <a:latin typeface="Cambria Math" panose="02040503050406030204" pitchFamily="18" charset="0"/>
                                </a:rPr>
                                <m:t>2</m:t>
                              </m:r>
                            </m:sup>
                          </m:sSup>
                        </m:den>
                      </m:f>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2.1</m:t>
                          </m:r>
                          <m:r>
                            <a:rPr lang="en-US" sz="2600" b="0" i="1"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1" smtClean="0">
                                  <a:latin typeface="Cambria Math" panose="02040503050406030204" pitchFamily="18" charset="0"/>
                                  <a:ea typeface="Cambria Math" panose="02040503050406030204" pitchFamily="18" charset="0"/>
                                </a:rPr>
                                <m:t>10</m:t>
                              </m:r>
                            </m:e>
                            <m:sup>
                              <m:r>
                                <a:rPr lang="en-US" sz="2600" b="0" i="1" smtClean="0">
                                  <a:latin typeface="Cambria Math" panose="02040503050406030204" pitchFamily="18" charset="0"/>
                                  <a:ea typeface="Cambria Math" panose="02040503050406030204" pitchFamily="18" charset="0"/>
                                </a:rPr>
                                <m:t>−4</m:t>
                              </m:r>
                            </m:sup>
                          </m:sSup>
                          <m:r>
                            <a:rPr lang="en-US" sz="2600" b="0" i="1" smtClean="0">
                              <a:latin typeface="Cambria Math" panose="02040503050406030204" pitchFamily="18" charset="0"/>
                              <a:ea typeface="Cambria Math" panose="02040503050406030204" pitchFamily="18" charset="0"/>
                            </a:rPr>
                            <m:t> </m:t>
                          </m:r>
                          <m:r>
                            <a:rPr lang="en-US" sz="2600" b="0" i="1" smtClean="0">
                              <a:latin typeface="Cambria Math" panose="02040503050406030204" pitchFamily="18" charset="0"/>
                              <a:ea typeface="Cambria Math" panose="02040503050406030204" pitchFamily="18" charset="0"/>
                            </a:rPr>
                            <m:t>𝑀</m:t>
                          </m:r>
                          <m:r>
                            <a:rPr lang="en-US" sz="2600" b="0" i="1"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s</m:t>
                          </m:r>
                        </m:num>
                        <m:den>
                          <m:r>
                            <a:rPr lang="en-US" sz="2600" b="0" i="1" smtClean="0">
                              <a:latin typeface="Cambria Math" panose="02040503050406030204" pitchFamily="18" charset="0"/>
                            </a:rPr>
                            <m:t>(0.10</m:t>
                          </m:r>
                          <m:r>
                            <a:rPr lang="en-US" sz="2600" b="0" i="1" smtClean="0">
                              <a:latin typeface="Cambria Math" panose="02040503050406030204" pitchFamily="18" charset="0"/>
                            </a:rPr>
                            <m:t>𝑀</m:t>
                          </m:r>
                          <m:r>
                            <a:rPr lang="en-US" sz="2600" b="0" i="1" smtClean="0">
                              <a:latin typeface="Cambria Math" panose="02040503050406030204" pitchFamily="18" charset="0"/>
                            </a:rPr>
                            <m:t>)</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(0.015</m:t>
                              </m:r>
                              <m:r>
                                <a:rPr lang="en-US" sz="2600" b="0" i="1" smtClean="0">
                                  <a:latin typeface="Cambria Math" panose="02040503050406030204" pitchFamily="18" charset="0"/>
                                </a:rPr>
                                <m:t>𝑀</m:t>
                              </m:r>
                              <m:r>
                                <a:rPr lang="en-US" sz="2600" b="0" i="1" smtClean="0">
                                  <a:latin typeface="Cambria Math" panose="02040503050406030204" pitchFamily="18" charset="0"/>
                                </a:rPr>
                                <m:t>)</m:t>
                              </m:r>
                            </m:e>
                            <m:sup>
                              <m:r>
                                <a:rPr lang="en-US" sz="2600" b="0" i="1" smtClean="0">
                                  <a:latin typeface="Cambria Math" panose="02040503050406030204" pitchFamily="18" charset="0"/>
                                </a:rPr>
                                <m:t>2</m:t>
                              </m:r>
                            </m:sup>
                          </m:sSup>
                        </m:den>
                      </m:f>
                      <m:r>
                        <a:rPr lang="en-US" sz="2600" b="0" i="1" smtClean="0">
                          <a:latin typeface="Cambria Math" panose="02040503050406030204" pitchFamily="18" charset="0"/>
                        </a:rPr>
                        <m:t>=9.3</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𝑀</m:t>
                          </m:r>
                        </m:e>
                        <m:sup>
                          <m:r>
                            <a:rPr lang="en-US" sz="2600" b="0" i="1" smtClean="0">
                              <a:latin typeface="Cambria Math" panose="02040503050406030204" pitchFamily="18" charset="0"/>
                            </a:rPr>
                            <m:t>−2</m:t>
                          </m:r>
                        </m:sup>
                      </m:sSup>
                      <m:r>
                        <a:rPr lang="en-US" sz="2600" b="0" i="1"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m:rPr>
                              <m:sty m:val="p"/>
                            </m:rPr>
                            <a:rPr lang="en-US" sz="2600" b="0" i="0" smtClean="0">
                              <a:latin typeface="Cambria Math" panose="02040503050406030204" pitchFamily="18" charset="0"/>
                              <a:ea typeface="Cambria Math" panose="02040503050406030204" pitchFamily="18" charset="0"/>
                            </a:rPr>
                            <m:t>s</m:t>
                          </m:r>
                        </m:e>
                        <m:sup>
                          <m:r>
                            <a:rPr lang="en-US" sz="2600" b="0" i="1" smtClean="0">
                              <a:latin typeface="Cambria Math" panose="02040503050406030204" pitchFamily="18" charset="0"/>
                              <a:ea typeface="Cambria Math" panose="02040503050406030204" pitchFamily="18" charset="0"/>
                            </a:rPr>
                            <m:t>−1</m:t>
                          </m:r>
                        </m:sup>
                      </m:sSup>
                    </m:oMath>
                  </m:oMathPara>
                </a14:m>
                <a:endParaRPr lang="en-US" sz="26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8"/>
              </p:nvPr>
            </p:nvSpPr>
            <p:spPr>
              <a:xfrm>
                <a:off x="742950" y="5445849"/>
                <a:ext cx="7391400" cy="990599"/>
              </a:xfr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2338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1"/>
            <a:ext cx="8648700" cy="954233"/>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(9)</a:t>
            </a:r>
          </a:p>
        </p:txBody>
      </p:sp>
      <p:sp>
        <p:nvSpPr>
          <p:cNvPr id="9" name="Text Placeholder 8"/>
          <p:cNvSpPr>
            <a:spLocks noGrp="1"/>
          </p:cNvSpPr>
          <p:nvPr>
            <p:ph type="body" sz="quarter" idx="22"/>
          </p:nvPr>
        </p:nvSpPr>
        <p:spPr>
          <a:xfrm>
            <a:off x="0" y="1106633"/>
            <a:ext cx="8763000" cy="457200"/>
          </a:xfrm>
        </p:spPr>
        <p:txBody>
          <a:bodyPr/>
          <a:lstStyle/>
          <a:p>
            <a:r>
              <a:rPr lang="en-US" dirty="0">
                <a:solidFill>
                  <a:srgbClr val="4F74A7"/>
                </a:solidFill>
                <a:latin typeface="Calibri" panose="020F0502020204030204" pitchFamily="34" charset="0"/>
              </a:rPr>
              <a:t>Experimental Determination of the Rate Law</a:t>
            </a:r>
          </a:p>
        </p:txBody>
      </p:sp>
      <p:sp>
        <p:nvSpPr>
          <p:cNvPr id="11" name="Text Placeholder 10"/>
          <p:cNvSpPr>
            <a:spLocks noGrp="1"/>
          </p:cNvSpPr>
          <p:nvPr>
            <p:ph type="body" sz="quarter" idx="24"/>
          </p:nvPr>
        </p:nvSpPr>
        <p:spPr>
          <a:xfrm>
            <a:off x="228600" y="2209800"/>
            <a:ext cx="8915400" cy="381000"/>
          </a:xfrm>
        </p:spPr>
        <p:txBody>
          <a:bodyPr/>
          <a:lstStyle/>
          <a:p>
            <a:pPr defTabSz="858838"/>
            <a:r>
              <a:rPr lang="en-US" sz="2000" b="1" dirty="0"/>
              <a:t>TABLE 14.4	</a:t>
            </a:r>
            <a:r>
              <a:rPr lang="en-US" sz="2000" dirty="0"/>
              <a:t>Units of the Rate Constant </a:t>
            </a:r>
            <a:r>
              <a:rPr lang="en-US" sz="2000" i="1" dirty="0"/>
              <a:t>k</a:t>
            </a:r>
            <a:r>
              <a:rPr lang="en-US" sz="2000" dirty="0"/>
              <a:t> for Reactions of Various Overall Orders</a:t>
            </a:r>
          </a:p>
        </p:txBody>
      </p:sp>
      <mc:AlternateContent xmlns:mc="http://schemas.openxmlformats.org/markup-compatibility/2006" xmlns:a14="http://schemas.microsoft.com/office/drawing/2010/main">
        <mc:Choice Requires="a14">
          <p:graphicFrame>
            <p:nvGraphicFramePr>
              <p:cNvPr id="13" name="Table Placeholder 12"/>
              <p:cNvGraphicFramePr>
                <a:graphicFrameLocks noGrp="1"/>
              </p:cNvGraphicFramePr>
              <p:nvPr>
                <p:ph type="tbl" sz="quarter" idx="23"/>
                <p:extLst>
                  <p:ext uri="{D42A27DB-BD31-4B8C-83A1-F6EECF244321}">
                    <p14:modId xmlns:p14="http://schemas.microsoft.com/office/powerpoint/2010/main" val="3905474982"/>
                  </p:ext>
                </p:extLst>
              </p:nvPr>
            </p:nvGraphicFramePr>
            <p:xfrm>
              <a:off x="152400" y="2590800"/>
              <a:ext cx="8881247" cy="1854200"/>
            </p:xfrm>
            <a:graphic>
              <a:graphicData uri="http://schemas.openxmlformats.org/drawingml/2006/table">
                <a:tbl>
                  <a:tblPr firstRow="1" bandRow="1">
                    <a:tableStyleId>{5C22544A-7EE6-4342-B048-85BDC9FD1C3A}</a:tableStyleId>
                  </a:tblPr>
                  <a:tblGrid>
                    <a:gridCol w="2294322">
                      <a:extLst>
                        <a:ext uri="{9D8B030D-6E8A-4147-A177-3AD203B41FA5}">
                          <a16:colId xmlns:a16="http://schemas.microsoft.com/office/drawing/2014/main" val="20000"/>
                        </a:ext>
                      </a:extLst>
                    </a:gridCol>
                    <a:gridCol w="4662655">
                      <a:extLst>
                        <a:ext uri="{9D8B030D-6E8A-4147-A177-3AD203B41FA5}">
                          <a16:colId xmlns:a16="http://schemas.microsoft.com/office/drawing/2014/main" val="20001"/>
                        </a:ext>
                      </a:extLst>
                    </a:gridCol>
                    <a:gridCol w="1924270">
                      <a:extLst>
                        <a:ext uri="{9D8B030D-6E8A-4147-A177-3AD203B41FA5}">
                          <a16:colId xmlns:a16="http://schemas.microsoft.com/office/drawing/2014/main" val="20002"/>
                        </a:ext>
                      </a:extLst>
                    </a:gridCol>
                  </a:tblGrid>
                  <a:tr h="370840">
                    <a:tc>
                      <a:txBody>
                        <a:bodyPr/>
                        <a:lstStyle/>
                        <a:p>
                          <a:pPr algn="ctr"/>
                          <a:r>
                            <a:rPr lang="en-US" sz="1600" dirty="0">
                              <a:solidFill>
                                <a:srgbClr val="302A2B"/>
                              </a:solidFill>
                            </a:rPr>
                            <a:t>Overall Reaction Order</a:t>
                          </a:r>
                        </a:p>
                      </a:txBody>
                      <a:tcPr>
                        <a:solidFill>
                          <a:srgbClr val="E2E3E4"/>
                        </a:solidFill>
                      </a:tcPr>
                    </a:tc>
                    <a:tc>
                      <a:txBody>
                        <a:bodyPr/>
                        <a:lstStyle/>
                        <a:p>
                          <a:pPr algn="ctr"/>
                          <a:r>
                            <a:rPr lang="en-US" sz="1600" dirty="0">
                              <a:solidFill>
                                <a:srgbClr val="302A2B"/>
                              </a:solidFill>
                            </a:rPr>
                            <a:t>Sample Rate Law</a:t>
                          </a:r>
                        </a:p>
                      </a:txBody>
                      <a:tcPr>
                        <a:solidFill>
                          <a:srgbClr val="E2E3E4"/>
                        </a:solidFill>
                      </a:tcPr>
                    </a:tc>
                    <a:tc>
                      <a:txBody>
                        <a:bodyPr/>
                        <a:lstStyle/>
                        <a:p>
                          <a:pPr algn="ctr"/>
                          <a:r>
                            <a:rPr lang="en-US" sz="1600" dirty="0">
                              <a:solidFill>
                                <a:srgbClr val="302A2B"/>
                              </a:solidFill>
                            </a:rPr>
                            <a:t>Units of k</a:t>
                          </a:r>
                        </a:p>
                      </a:txBody>
                      <a:tcPr>
                        <a:solidFill>
                          <a:srgbClr val="E2E3E4"/>
                        </a:solidFill>
                      </a:tcPr>
                    </a:tc>
                    <a:extLst>
                      <a:ext uri="{0D108BD9-81ED-4DB2-BD59-A6C34878D82A}">
                        <a16:rowId xmlns:a16="http://schemas.microsoft.com/office/drawing/2014/main" val="10000"/>
                      </a:ext>
                    </a:extLst>
                  </a:tr>
                  <a:tr h="370840">
                    <a:tc>
                      <a:txBody>
                        <a:bodyPr/>
                        <a:lstStyle/>
                        <a:p>
                          <a:pPr algn="ctr"/>
                          <a:r>
                            <a:rPr lang="en-US" dirty="0">
                              <a:solidFill>
                                <a:srgbClr val="5B585A"/>
                              </a:solidFill>
                            </a:rPr>
                            <a:t>0</a:t>
                          </a: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5B585A"/>
                                    </a:solidFill>
                                    <a:latin typeface="Cambria Math" panose="02040503050406030204" pitchFamily="18" charset="0"/>
                                  </a:rPr>
                                  <m:t>rate</m:t>
                                </m:r>
                                <m:r>
                                  <a:rPr lang="en-US" b="0" i="0" smtClean="0">
                                    <a:solidFill>
                                      <a:srgbClr val="5B585A"/>
                                    </a:solidFill>
                                    <a:latin typeface="Cambria Math" panose="02040503050406030204" pitchFamily="18" charset="0"/>
                                  </a:rPr>
                                  <m:t>=</m:t>
                                </m:r>
                                <m:r>
                                  <a:rPr lang="en-US" b="0" i="1" smtClean="0">
                                    <a:solidFill>
                                      <a:srgbClr val="5B585A"/>
                                    </a:solidFill>
                                    <a:latin typeface="Cambria Math" panose="02040503050406030204" pitchFamily="18" charset="0"/>
                                  </a:rPr>
                                  <m:t>𝑘</m:t>
                                </m:r>
                              </m:oMath>
                            </m:oMathPara>
                          </a14:m>
                          <a:endParaRPr lang="en-US" dirty="0">
                            <a:solidFill>
                              <a:srgbClr val="5B585A"/>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5B585A"/>
                                    </a:solidFill>
                                    <a:latin typeface="Cambria Math" panose="02040503050406030204" pitchFamily="18" charset="0"/>
                                  </a:rPr>
                                  <m:t>𝑀</m:t>
                                </m:r>
                                <m:r>
                                  <a:rPr lang="en-US" b="0" i="1" smtClean="0">
                                    <a:solidFill>
                                      <a:srgbClr val="5B585A"/>
                                    </a:solidFill>
                                    <a:latin typeface="Cambria Math" panose="02040503050406030204" pitchFamily="18" charset="0"/>
                                  </a:rPr>
                                  <m:t>.</m:t>
                                </m:r>
                                <m:sSup>
                                  <m:sSupPr>
                                    <m:ctrlPr>
                                      <a:rPr lang="en-US" b="0" i="1" smtClean="0">
                                        <a:solidFill>
                                          <a:srgbClr val="5B585A"/>
                                        </a:solidFill>
                                        <a:latin typeface="Cambria Math" panose="02040503050406030204" pitchFamily="18" charset="0"/>
                                      </a:rPr>
                                    </m:ctrlPr>
                                  </m:sSupPr>
                                  <m:e>
                                    <m:r>
                                      <m:rPr>
                                        <m:sty m:val="p"/>
                                      </m:rPr>
                                      <a:rPr lang="en-US" b="0" i="0" smtClean="0">
                                        <a:solidFill>
                                          <a:srgbClr val="5B585A"/>
                                        </a:solidFill>
                                        <a:latin typeface="Cambria Math" panose="02040503050406030204" pitchFamily="18" charset="0"/>
                                      </a:rPr>
                                      <m:t>s</m:t>
                                    </m:r>
                                  </m:e>
                                  <m:sup>
                                    <m:r>
                                      <a:rPr lang="en-US" b="0" i="0" smtClean="0">
                                        <a:solidFill>
                                          <a:srgbClr val="5B585A"/>
                                        </a:solidFill>
                                        <a:latin typeface="Cambria Math" panose="02040503050406030204" pitchFamily="18" charset="0"/>
                                      </a:rPr>
                                      <m:t>−1</m:t>
                                    </m:r>
                                  </m:sup>
                                </m:sSup>
                              </m:oMath>
                            </m:oMathPara>
                          </a14:m>
                          <a:endParaRPr lang="en-US" i="0" dirty="0">
                            <a:solidFill>
                              <a:srgbClr val="5B585A"/>
                            </a:solidFill>
                          </a:endParaRPr>
                        </a:p>
                      </a:txBody>
                      <a:tcPr>
                        <a:solidFill>
                          <a:srgbClr val="F3F3F4"/>
                        </a:solidFill>
                      </a:tcPr>
                    </a:tc>
                    <a:extLst>
                      <a:ext uri="{0D108BD9-81ED-4DB2-BD59-A6C34878D82A}">
                        <a16:rowId xmlns:a16="http://schemas.microsoft.com/office/drawing/2014/main" val="10001"/>
                      </a:ext>
                    </a:extLst>
                  </a:tr>
                  <a:tr h="370840">
                    <a:tc>
                      <a:txBody>
                        <a:bodyPr/>
                        <a:lstStyle/>
                        <a:p>
                          <a:pPr algn="ctr"/>
                          <a:r>
                            <a:rPr lang="en-US" dirty="0">
                              <a:solidFill>
                                <a:srgbClr val="5B585A"/>
                              </a:solidFill>
                            </a:rPr>
                            <a:t>1</a:t>
                          </a:r>
                        </a:p>
                      </a:txBody>
                      <a:tcPr>
                        <a:solidFill>
                          <a:srgbClr val="F3F3F4"/>
                        </a:solidFill>
                      </a:tcPr>
                    </a:tc>
                    <a:tc>
                      <a:txBody>
                        <a:bodyPr/>
                        <a:lstStyle/>
                        <a:p>
                          <a:pPr algn="ctr"/>
                          <a14:m>
                            <m:oMath xmlns:m="http://schemas.openxmlformats.org/officeDocument/2006/math">
                              <m:r>
                                <m:rPr>
                                  <m:sty m:val="p"/>
                                </m:rPr>
                                <a:rPr lang="en-US" b="0" i="0" smtClean="0">
                                  <a:solidFill>
                                    <a:srgbClr val="5B585A"/>
                                  </a:solidFill>
                                  <a:latin typeface="Cambria Math" panose="02040503050406030204" pitchFamily="18" charset="0"/>
                                </a:rPr>
                                <m:t>rate</m:t>
                              </m:r>
                              <m:r>
                                <a:rPr lang="en-US" b="0" i="0" smtClean="0">
                                  <a:solidFill>
                                    <a:srgbClr val="5B585A"/>
                                  </a:solidFill>
                                  <a:latin typeface="Cambria Math" panose="02040503050406030204" pitchFamily="18" charset="0"/>
                                </a:rPr>
                                <m:t>=</m:t>
                              </m:r>
                              <m:r>
                                <a:rPr lang="en-US" b="0" i="1" smtClean="0">
                                  <a:solidFill>
                                    <a:srgbClr val="5B585A"/>
                                  </a:solidFill>
                                  <a:latin typeface="Cambria Math" panose="02040503050406030204" pitchFamily="18" charset="0"/>
                                </a:rPr>
                                <m:t>𝑘</m:t>
                              </m:r>
                              <m:d>
                                <m:dPr>
                                  <m:begChr m:val="["/>
                                  <m:endChr m:val="]"/>
                                  <m:ctrlPr>
                                    <a:rPr lang="en-US" b="0" i="1" smtClean="0">
                                      <a:solidFill>
                                        <a:srgbClr val="5B585A"/>
                                      </a:solidFill>
                                      <a:latin typeface="Cambria Math" panose="02040503050406030204" pitchFamily="18" charset="0"/>
                                    </a:rPr>
                                  </m:ctrlPr>
                                </m:dPr>
                                <m:e>
                                  <m:r>
                                    <m:rPr>
                                      <m:sty m:val="p"/>
                                    </m:rPr>
                                    <a:rPr lang="en-US" b="0" i="0" smtClean="0">
                                      <a:solidFill>
                                        <a:srgbClr val="5B585A"/>
                                      </a:solidFill>
                                      <a:latin typeface="Cambria Math" panose="02040503050406030204" pitchFamily="18" charset="0"/>
                                    </a:rPr>
                                    <m:t>A</m:t>
                                  </m:r>
                                </m:e>
                              </m:d>
                            </m:oMath>
                          </a14:m>
                          <a:r>
                            <a:rPr lang="en-US" dirty="0">
                              <a:solidFill>
                                <a:srgbClr val="5B585A"/>
                              </a:solidFill>
                            </a:rPr>
                            <a:t> or </a:t>
                          </a:r>
                          <a14:m>
                            <m:oMath xmlns:m="http://schemas.openxmlformats.org/officeDocument/2006/math">
                              <m:r>
                                <m:rPr>
                                  <m:sty m:val="p"/>
                                </m:rPr>
                                <a:rPr lang="en-US" b="0" i="0" smtClean="0">
                                  <a:solidFill>
                                    <a:srgbClr val="5B585A"/>
                                  </a:solidFill>
                                  <a:latin typeface="Cambria Math" panose="02040503050406030204" pitchFamily="18" charset="0"/>
                                </a:rPr>
                                <m:t>rate</m:t>
                              </m:r>
                              <m:r>
                                <a:rPr lang="en-US" b="0" i="0" smtClean="0">
                                  <a:solidFill>
                                    <a:srgbClr val="5B585A"/>
                                  </a:solidFill>
                                  <a:latin typeface="Cambria Math" panose="02040503050406030204" pitchFamily="18" charset="0"/>
                                </a:rPr>
                                <m:t>=</m:t>
                              </m:r>
                              <m:r>
                                <a:rPr lang="en-US" b="0" i="1" smtClean="0">
                                  <a:solidFill>
                                    <a:srgbClr val="5B585A"/>
                                  </a:solidFill>
                                  <a:latin typeface="Cambria Math" panose="02040503050406030204" pitchFamily="18" charset="0"/>
                                </a:rPr>
                                <m:t>𝑘</m:t>
                              </m:r>
                              <m:r>
                                <a:rPr lang="en-US" b="0" i="1"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B</m:t>
                              </m:r>
                              <m:r>
                                <a:rPr lang="en-US" b="0" i="1" smtClean="0">
                                  <a:solidFill>
                                    <a:srgbClr val="5B585A"/>
                                  </a:solidFill>
                                  <a:latin typeface="Cambria Math" panose="02040503050406030204" pitchFamily="18" charset="0"/>
                                </a:rPr>
                                <m:t>]</m:t>
                              </m:r>
                            </m:oMath>
                          </a14:m>
                          <a:endParaRPr lang="en-US" dirty="0">
                            <a:solidFill>
                              <a:srgbClr val="5B585A"/>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sSup>
                                  <m:sSupPr>
                                    <m:ctrlPr>
                                      <a:rPr lang="en-US" i="1" smtClean="0">
                                        <a:solidFill>
                                          <a:srgbClr val="5B585A"/>
                                        </a:solidFill>
                                        <a:latin typeface="Cambria Math" panose="02040503050406030204" pitchFamily="18" charset="0"/>
                                      </a:rPr>
                                    </m:ctrlPr>
                                  </m:sSupPr>
                                  <m:e>
                                    <m:r>
                                      <m:rPr>
                                        <m:sty m:val="p"/>
                                      </m:rPr>
                                      <a:rPr lang="en-US" b="0" i="0" smtClean="0">
                                        <a:solidFill>
                                          <a:srgbClr val="5B585A"/>
                                        </a:solidFill>
                                        <a:latin typeface="Cambria Math" panose="02040503050406030204" pitchFamily="18" charset="0"/>
                                      </a:rPr>
                                      <m:t>s</m:t>
                                    </m:r>
                                  </m:e>
                                  <m:sup>
                                    <m:r>
                                      <a:rPr lang="en-US" b="0" i="0" smtClean="0">
                                        <a:solidFill>
                                          <a:srgbClr val="5B585A"/>
                                        </a:solidFill>
                                        <a:latin typeface="Cambria Math" panose="02040503050406030204" pitchFamily="18" charset="0"/>
                                      </a:rPr>
                                      <m:t>−1</m:t>
                                    </m:r>
                                  </m:sup>
                                </m:sSup>
                              </m:oMath>
                            </m:oMathPara>
                          </a14:m>
                          <a:endParaRPr lang="en-US" i="0" dirty="0">
                            <a:solidFill>
                              <a:srgbClr val="5B585A"/>
                            </a:solidFill>
                          </a:endParaRPr>
                        </a:p>
                      </a:txBody>
                      <a:tcPr>
                        <a:solidFill>
                          <a:srgbClr val="F3F3F4"/>
                        </a:solidFill>
                      </a:tcPr>
                    </a:tc>
                    <a:extLst>
                      <a:ext uri="{0D108BD9-81ED-4DB2-BD59-A6C34878D82A}">
                        <a16:rowId xmlns:a16="http://schemas.microsoft.com/office/drawing/2014/main" val="10002"/>
                      </a:ext>
                    </a:extLst>
                  </a:tr>
                  <a:tr h="370840">
                    <a:tc>
                      <a:txBody>
                        <a:bodyPr/>
                        <a:lstStyle/>
                        <a:p>
                          <a:pPr algn="ctr"/>
                          <a:r>
                            <a:rPr lang="en-US" dirty="0">
                              <a:solidFill>
                                <a:srgbClr val="5B585A"/>
                              </a:solidFill>
                            </a:rPr>
                            <a:t>2</a:t>
                          </a: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5B585A"/>
                                    </a:solidFill>
                                    <a:latin typeface="Cambria Math" panose="02040503050406030204" pitchFamily="18" charset="0"/>
                                  </a:rPr>
                                  <m:t>rate</m:t>
                                </m:r>
                                <m:r>
                                  <a:rPr lang="en-US" b="0" i="0" smtClean="0">
                                    <a:solidFill>
                                      <a:srgbClr val="5B585A"/>
                                    </a:solidFill>
                                    <a:latin typeface="Cambria Math" panose="02040503050406030204" pitchFamily="18" charset="0"/>
                                  </a:rPr>
                                  <m:t>=</m:t>
                                </m:r>
                                <m:r>
                                  <a:rPr lang="en-US" b="0" i="1" smtClean="0">
                                    <a:solidFill>
                                      <a:srgbClr val="5B585A"/>
                                    </a:solidFill>
                                    <a:latin typeface="Cambria Math" panose="02040503050406030204" pitchFamily="18" charset="0"/>
                                  </a:rPr>
                                  <m:t>𝑘</m:t>
                                </m:r>
                                <m:sSup>
                                  <m:sSupPr>
                                    <m:ctrlPr>
                                      <a:rPr lang="en-US" b="0" i="1" smtClean="0">
                                        <a:solidFill>
                                          <a:srgbClr val="5B585A"/>
                                        </a:solidFill>
                                        <a:latin typeface="Cambria Math" panose="02040503050406030204" pitchFamily="18" charset="0"/>
                                      </a:rPr>
                                    </m:ctrlPr>
                                  </m:sSupPr>
                                  <m:e>
                                    <m:r>
                                      <a:rPr lang="en-US" b="0" i="1"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A</m:t>
                                    </m:r>
                                    <m:r>
                                      <a:rPr lang="en-US" b="0" i="1" smtClean="0">
                                        <a:solidFill>
                                          <a:srgbClr val="5B585A"/>
                                        </a:solidFill>
                                        <a:latin typeface="Cambria Math" panose="02040503050406030204" pitchFamily="18" charset="0"/>
                                      </a:rPr>
                                      <m:t>]</m:t>
                                    </m:r>
                                  </m:e>
                                  <m:sup>
                                    <m:r>
                                      <a:rPr lang="en-US" b="0" i="1" smtClean="0">
                                        <a:solidFill>
                                          <a:srgbClr val="5B585A"/>
                                        </a:solidFill>
                                        <a:latin typeface="Cambria Math" panose="02040503050406030204" pitchFamily="18" charset="0"/>
                                      </a:rPr>
                                      <m:t>2</m:t>
                                    </m:r>
                                  </m:sup>
                                </m:sSup>
                                <m:r>
                                  <a:rPr lang="en-US" b="0" i="1"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rate</m:t>
                                </m:r>
                                <m:r>
                                  <a:rPr lang="en-US" b="0" i="0" smtClean="0">
                                    <a:solidFill>
                                      <a:srgbClr val="5B585A"/>
                                    </a:solidFill>
                                    <a:latin typeface="Cambria Math" panose="02040503050406030204" pitchFamily="18" charset="0"/>
                                  </a:rPr>
                                  <m:t>=</m:t>
                                </m:r>
                                <m:r>
                                  <a:rPr lang="en-US" b="0" i="1" smtClean="0">
                                    <a:solidFill>
                                      <a:srgbClr val="5B585A"/>
                                    </a:solidFill>
                                    <a:latin typeface="Cambria Math" panose="02040503050406030204" pitchFamily="18" charset="0"/>
                                  </a:rPr>
                                  <m:t>𝑘</m:t>
                                </m:r>
                                <m:sSup>
                                  <m:sSupPr>
                                    <m:ctrlPr>
                                      <a:rPr lang="en-US" b="0" i="1" smtClean="0">
                                        <a:solidFill>
                                          <a:srgbClr val="5B585A"/>
                                        </a:solidFill>
                                        <a:latin typeface="Cambria Math" panose="02040503050406030204" pitchFamily="18" charset="0"/>
                                      </a:rPr>
                                    </m:ctrlPr>
                                  </m:sSupPr>
                                  <m:e>
                                    <m:r>
                                      <a:rPr lang="en-US" b="0" i="0"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B</m:t>
                                    </m:r>
                                    <m:r>
                                      <a:rPr lang="en-US" b="0" i="0" smtClean="0">
                                        <a:solidFill>
                                          <a:srgbClr val="5B585A"/>
                                        </a:solidFill>
                                        <a:latin typeface="Cambria Math" panose="02040503050406030204" pitchFamily="18" charset="0"/>
                                      </a:rPr>
                                      <m:t>]</m:t>
                                    </m:r>
                                  </m:e>
                                  <m:sup>
                                    <m:r>
                                      <a:rPr lang="en-US" b="0" i="0" smtClean="0">
                                        <a:solidFill>
                                          <a:srgbClr val="5B585A"/>
                                        </a:solidFill>
                                        <a:latin typeface="Cambria Math" panose="02040503050406030204" pitchFamily="18" charset="0"/>
                                      </a:rPr>
                                      <m:t>2</m:t>
                                    </m:r>
                                  </m:sup>
                                </m:sSup>
                                <m:r>
                                  <a:rPr lang="en-US" b="0" i="1"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or</m:t>
                                </m:r>
                                <m:r>
                                  <a:rPr lang="en-US" b="0" i="0" smtClean="0">
                                    <a:solidFill>
                                      <a:srgbClr val="5B585A"/>
                                    </a:solidFill>
                                    <a:latin typeface="Cambria Math" panose="02040503050406030204" pitchFamily="18" charset="0"/>
                                  </a:rPr>
                                  <m:t> </m:t>
                                </m:r>
                                <m:r>
                                  <m:rPr>
                                    <m:sty m:val="p"/>
                                  </m:rPr>
                                  <a:rPr lang="en-US" b="0" i="0" smtClean="0">
                                    <a:solidFill>
                                      <a:srgbClr val="5B585A"/>
                                    </a:solidFill>
                                    <a:latin typeface="Cambria Math" panose="02040503050406030204" pitchFamily="18" charset="0"/>
                                  </a:rPr>
                                  <m:t>rate</m:t>
                                </m:r>
                                <m:r>
                                  <a:rPr lang="en-US" b="0" i="0" smtClean="0">
                                    <a:solidFill>
                                      <a:srgbClr val="5B585A"/>
                                    </a:solidFill>
                                    <a:latin typeface="Cambria Math" panose="02040503050406030204" pitchFamily="18" charset="0"/>
                                  </a:rPr>
                                  <m:t>=</m:t>
                                </m:r>
                                <m:r>
                                  <a:rPr lang="en-US" b="0" i="1" smtClean="0">
                                    <a:solidFill>
                                      <a:srgbClr val="5B585A"/>
                                    </a:solidFill>
                                    <a:latin typeface="Cambria Math" panose="02040503050406030204" pitchFamily="18" charset="0"/>
                                  </a:rPr>
                                  <m:t>𝑘</m:t>
                                </m:r>
                                <m:d>
                                  <m:dPr>
                                    <m:begChr m:val="["/>
                                    <m:endChr m:val="]"/>
                                    <m:ctrlPr>
                                      <a:rPr lang="en-US" b="0" i="1" smtClean="0">
                                        <a:solidFill>
                                          <a:srgbClr val="5B585A"/>
                                        </a:solidFill>
                                        <a:latin typeface="Cambria Math" panose="02040503050406030204" pitchFamily="18" charset="0"/>
                                      </a:rPr>
                                    </m:ctrlPr>
                                  </m:dPr>
                                  <m:e>
                                    <m:r>
                                      <m:rPr>
                                        <m:sty m:val="p"/>
                                      </m:rPr>
                                      <a:rPr lang="en-US" b="0" i="0" smtClean="0">
                                        <a:solidFill>
                                          <a:srgbClr val="5B585A"/>
                                        </a:solidFill>
                                        <a:latin typeface="Cambria Math" panose="02040503050406030204" pitchFamily="18" charset="0"/>
                                      </a:rPr>
                                      <m:t>A</m:t>
                                    </m:r>
                                  </m:e>
                                </m:d>
                                <m:r>
                                  <a:rPr lang="en-US" b="0" i="0"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B</m:t>
                                </m:r>
                                <m:r>
                                  <a:rPr lang="en-US" b="0" i="0" smtClean="0">
                                    <a:solidFill>
                                      <a:srgbClr val="5B585A"/>
                                    </a:solidFill>
                                    <a:latin typeface="Cambria Math" panose="02040503050406030204" pitchFamily="18" charset="0"/>
                                  </a:rPr>
                                  <m:t>]</m:t>
                                </m:r>
                              </m:oMath>
                            </m:oMathPara>
                          </a14:m>
                          <a:endParaRPr lang="en-US" i="0" dirty="0">
                            <a:solidFill>
                              <a:srgbClr val="5B585A"/>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sSup>
                                  <m:sSupPr>
                                    <m:ctrlPr>
                                      <a:rPr lang="en-US" i="1" smtClean="0">
                                        <a:solidFill>
                                          <a:srgbClr val="5B585A"/>
                                        </a:solidFill>
                                        <a:latin typeface="Cambria Math" panose="02040503050406030204" pitchFamily="18" charset="0"/>
                                      </a:rPr>
                                    </m:ctrlPr>
                                  </m:sSupPr>
                                  <m:e>
                                    <m:r>
                                      <a:rPr lang="en-US" b="0" i="1" smtClean="0">
                                        <a:solidFill>
                                          <a:srgbClr val="5B585A"/>
                                        </a:solidFill>
                                        <a:latin typeface="Cambria Math" panose="02040503050406030204" pitchFamily="18" charset="0"/>
                                      </a:rPr>
                                      <m:t>𝑀</m:t>
                                    </m:r>
                                  </m:e>
                                  <m:sup>
                                    <m:r>
                                      <a:rPr lang="en-US" b="0" i="1" smtClean="0">
                                        <a:solidFill>
                                          <a:srgbClr val="5B585A"/>
                                        </a:solidFill>
                                        <a:latin typeface="Cambria Math" panose="02040503050406030204" pitchFamily="18" charset="0"/>
                                      </a:rPr>
                                      <m:t>−1</m:t>
                                    </m:r>
                                  </m:sup>
                                </m:sSup>
                                <m:r>
                                  <a:rPr lang="en-US" b="0" i="1" smtClean="0">
                                    <a:solidFill>
                                      <a:srgbClr val="5B585A"/>
                                    </a:solidFill>
                                    <a:latin typeface="Cambria Math" panose="02040503050406030204" pitchFamily="18" charset="0"/>
                                  </a:rPr>
                                  <m:t>.</m:t>
                                </m:r>
                                <m:sSup>
                                  <m:sSupPr>
                                    <m:ctrlPr>
                                      <a:rPr lang="en-US" b="0" i="1" smtClean="0">
                                        <a:solidFill>
                                          <a:srgbClr val="5B585A"/>
                                        </a:solidFill>
                                        <a:latin typeface="Cambria Math" panose="02040503050406030204" pitchFamily="18" charset="0"/>
                                      </a:rPr>
                                    </m:ctrlPr>
                                  </m:sSupPr>
                                  <m:e>
                                    <m:r>
                                      <m:rPr>
                                        <m:sty m:val="p"/>
                                      </m:rPr>
                                      <a:rPr lang="en-US" b="0" i="0" smtClean="0">
                                        <a:solidFill>
                                          <a:srgbClr val="5B585A"/>
                                        </a:solidFill>
                                        <a:latin typeface="Cambria Math" panose="02040503050406030204" pitchFamily="18" charset="0"/>
                                      </a:rPr>
                                      <m:t>s</m:t>
                                    </m:r>
                                  </m:e>
                                  <m:sup>
                                    <m:r>
                                      <a:rPr lang="en-US" b="0" i="0" smtClean="0">
                                        <a:solidFill>
                                          <a:srgbClr val="5B585A"/>
                                        </a:solidFill>
                                        <a:latin typeface="Cambria Math" panose="02040503050406030204" pitchFamily="18" charset="0"/>
                                      </a:rPr>
                                      <m:t>−1</m:t>
                                    </m:r>
                                  </m:sup>
                                </m:sSup>
                              </m:oMath>
                            </m:oMathPara>
                          </a14:m>
                          <a:endParaRPr lang="en-US" i="0" dirty="0">
                            <a:solidFill>
                              <a:srgbClr val="5B585A"/>
                            </a:solidFill>
                          </a:endParaRPr>
                        </a:p>
                      </a:txBody>
                      <a:tcPr>
                        <a:solidFill>
                          <a:srgbClr val="F3F3F4"/>
                        </a:solidFill>
                      </a:tcPr>
                    </a:tc>
                    <a:extLst>
                      <a:ext uri="{0D108BD9-81ED-4DB2-BD59-A6C34878D82A}">
                        <a16:rowId xmlns:a16="http://schemas.microsoft.com/office/drawing/2014/main" val="10003"/>
                      </a:ext>
                    </a:extLst>
                  </a:tr>
                  <a:tr h="370840">
                    <a:tc>
                      <a:txBody>
                        <a:bodyPr/>
                        <a:lstStyle/>
                        <a:p>
                          <a:pPr/>
                          <a14:m>
                            <m:oMathPara xmlns:m="http://schemas.openxmlformats.org/officeDocument/2006/math">
                              <m:oMathParaPr>
                                <m:jc m:val="centerGroup"/>
                              </m:oMathParaPr>
                              <m:oMath xmlns:m="http://schemas.openxmlformats.org/officeDocument/2006/math">
                                <m:sSup>
                                  <m:sSupPr>
                                    <m:ctrlPr>
                                      <a:rPr lang="en-US" i="1" smtClean="0">
                                        <a:solidFill>
                                          <a:srgbClr val="5B585A"/>
                                        </a:solidFill>
                                        <a:latin typeface="Cambria Math" panose="02040503050406030204" pitchFamily="18" charset="0"/>
                                      </a:rPr>
                                    </m:ctrlPr>
                                  </m:sSupPr>
                                  <m:e>
                                    <m:r>
                                      <a:rPr lang="en-US" b="0" i="1" smtClean="0">
                                        <a:solidFill>
                                          <a:srgbClr val="5B585A"/>
                                        </a:solidFill>
                                        <a:latin typeface="Cambria Math" panose="02040503050406030204" pitchFamily="18" charset="0"/>
                                      </a:rPr>
                                      <m:t>3</m:t>
                                    </m:r>
                                  </m:e>
                                  <m:sup>
                                    <m:r>
                                      <a:rPr lang="en-US" i="1" smtClean="0">
                                        <a:solidFill>
                                          <a:srgbClr val="5B585A"/>
                                        </a:solidFill>
                                        <a:latin typeface="Cambria Math" panose="02040503050406030204" pitchFamily="18" charset="0"/>
                                        <a:ea typeface="Cambria Math" panose="02040503050406030204" pitchFamily="18" charset="0"/>
                                      </a:rPr>
                                      <m:t>∗</m:t>
                                    </m:r>
                                  </m:sup>
                                </m:sSup>
                              </m:oMath>
                            </m:oMathPara>
                          </a14:m>
                          <a:endParaRPr lang="en-US" dirty="0">
                            <a:solidFill>
                              <a:srgbClr val="5B585A"/>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5B585A"/>
                                    </a:solidFill>
                                    <a:latin typeface="Cambria Math" panose="02040503050406030204" pitchFamily="18" charset="0"/>
                                  </a:rPr>
                                  <m:t>rate</m:t>
                                </m:r>
                                <m:r>
                                  <a:rPr lang="en-US" b="0" i="0" smtClean="0">
                                    <a:solidFill>
                                      <a:srgbClr val="5B585A"/>
                                    </a:solidFill>
                                    <a:latin typeface="Cambria Math" panose="02040503050406030204" pitchFamily="18" charset="0"/>
                                  </a:rPr>
                                  <m:t>=</m:t>
                                </m:r>
                                <m:r>
                                  <a:rPr lang="en-US" b="0" i="1" smtClean="0">
                                    <a:solidFill>
                                      <a:srgbClr val="5B585A"/>
                                    </a:solidFill>
                                    <a:latin typeface="Cambria Math" panose="02040503050406030204" pitchFamily="18" charset="0"/>
                                  </a:rPr>
                                  <m:t>𝑘</m:t>
                                </m:r>
                                <m:sSup>
                                  <m:sSupPr>
                                    <m:ctrlPr>
                                      <a:rPr lang="en-US" b="0" i="1" smtClean="0">
                                        <a:solidFill>
                                          <a:srgbClr val="5B585A"/>
                                        </a:solidFill>
                                        <a:latin typeface="Cambria Math" panose="02040503050406030204" pitchFamily="18" charset="0"/>
                                      </a:rPr>
                                    </m:ctrlPr>
                                  </m:sSupPr>
                                  <m:e>
                                    <m:r>
                                      <a:rPr lang="en-US" b="0" i="0"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A</m:t>
                                    </m:r>
                                    <m:r>
                                      <a:rPr lang="en-US" b="0" i="0" smtClean="0">
                                        <a:solidFill>
                                          <a:srgbClr val="5B585A"/>
                                        </a:solidFill>
                                        <a:latin typeface="Cambria Math" panose="02040503050406030204" pitchFamily="18" charset="0"/>
                                      </a:rPr>
                                      <m:t>]</m:t>
                                    </m:r>
                                  </m:e>
                                  <m:sup>
                                    <m:r>
                                      <a:rPr lang="en-US" b="0" i="0" smtClean="0">
                                        <a:solidFill>
                                          <a:srgbClr val="5B585A"/>
                                        </a:solidFill>
                                        <a:latin typeface="Cambria Math" panose="02040503050406030204" pitchFamily="18" charset="0"/>
                                      </a:rPr>
                                      <m:t>2</m:t>
                                    </m:r>
                                  </m:sup>
                                </m:sSup>
                                <m:d>
                                  <m:dPr>
                                    <m:begChr m:val="["/>
                                    <m:endChr m:val="]"/>
                                    <m:ctrlPr>
                                      <a:rPr lang="en-US" b="0" i="1" smtClean="0">
                                        <a:solidFill>
                                          <a:srgbClr val="5B585A"/>
                                        </a:solidFill>
                                        <a:latin typeface="Cambria Math" panose="02040503050406030204" pitchFamily="18" charset="0"/>
                                      </a:rPr>
                                    </m:ctrlPr>
                                  </m:dPr>
                                  <m:e>
                                    <m:r>
                                      <m:rPr>
                                        <m:sty m:val="p"/>
                                      </m:rPr>
                                      <a:rPr lang="en-US" b="0" i="0" smtClean="0">
                                        <a:solidFill>
                                          <a:srgbClr val="5B585A"/>
                                        </a:solidFill>
                                        <a:latin typeface="Cambria Math" panose="02040503050406030204" pitchFamily="18" charset="0"/>
                                      </a:rPr>
                                      <m:t>B</m:t>
                                    </m:r>
                                  </m:e>
                                </m:d>
                                <m:r>
                                  <m:rPr>
                                    <m:sty m:val="p"/>
                                  </m:rPr>
                                  <a:rPr lang="en-US" b="0" i="0" smtClean="0">
                                    <a:solidFill>
                                      <a:srgbClr val="5B585A"/>
                                    </a:solidFill>
                                    <a:latin typeface="Cambria Math" panose="02040503050406030204" pitchFamily="18" charset="0"/>
                                  </a:rPr>
                                  <m:t>or</m:t>
                                </m:r>
                                <m:r>
                                  <a:rPr lang="en-US" b="0" i="0" smtClean="0">
                                    <a:solidFill>
                                      <a:srgbClr val="5B585A"/>
                                    </a:solidFill>
                                    <a:latin typeface="Cambria Math" panose="02040503050406030204" pitchFamily="18" charset="0"/>
                                  </a:rPr>
                                  <m:t> </m:t>
                                </m:r>
                                <m:r>
                                  <m:rPr>
                                    <m:sty m:val="p"/>
                                  </m:rPr>
                                  <a:rPr lang="en-US" b="0" i="0" smtClean="0">
                                    <a:solidFill>
                                      <a:srgbClr val="5B585A"/>
                                    </a:solidFill>
                                    <a:latin typeface="Cambria Math" panose="02040503050406030204" pitchFamily="18" charset="0"/>
                                  </a:rPr>
                                  <m:t>rate</m:t>
                                </m:r>
                                <m:r>
                                  <a:rPr lang="en-US" b="0" i="0" smtClean="0">
                                    <a:solidFill>
                                      <a:srgbClr val="5B585A"/>
                                    </a:solidFill>
                                    <a:latin typeface="Cambria Math" panose="02040503050406030204" pitchFamily="18" charset="0"/>
                                  </a:rPr>
                                  <m:t>=</m:t>
                                </m:r>
                                <m:r>
                                  <a:rPr lang="en-US" b="0" i="1" smtClean="0">
                                    <a:solidFill>
                                      <a:srgbClr val="5B585A"/>
                                    </a:solidFill>
                                    <a:latin typeface="Cambria Math" panose="02040503050406030204" pitchFamily="18" charset="0"/>
                                  </a:rPr>
                                  <m:t>𝑘</m:t>
                                </m:r>
                                <m:r>
                                  <a:rPr lang="en-US" b="0" i="1"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A</m:t>
                                </m:r>
                                <m:r>
                                  <a:rPr lang="en-US" b="0" i="0" smtClean="0">
                                    <a:solidFill>
                                      <a:srgbClr val="5B585A"/>
                                    </a:solidFill>
                                    <a:latin typeface="Cambria Math" panose="02040503050406030204" pitchFamily="18" charset="0"/>
                                  </a:rPr>
                                  <m:t>]</m:t>
                                </m:r>
                                <m:sSup>
                                  <m:sSupPr>
                                    <m:ctrlPr>
                                      <a:rPr lang="en-US" b="0" i="1" smtClean="0">
                                        <a:solidFill>
                                          <a:srgbClr val="5B585A"/>
                                        </a:solidFill>
                                        <a:latin typeface="Cambria Math" panose="02040503050406030204" pitchFamily="18" charset="0"/>
                                      </a:rPr>
                                    </m:ctrlPr>
                                  </m:sSupPr>
                                  <m:e>
                                    <m:r>
                                      <a:rPr lang="en-US" b="0" i="0" smtClean="0">
                                        <a:solidFill>
                                          <a:srgbClr val="5B585A"/>
                                        </a:solidFill>
                                        <a:latin typeface="Cambria Math" panose="02040503050406030204" pitchFamily="18" charset="0"/>
                                      </a:rPr>
                                      <m:t>[</m:t>
                                    </m:r>
                                    <m:r>
                                      <m:rPr>
                                        <m:sty m:val="p"/>
                                      </m:rPr>
                                      <a:rPr lang="en-US" b="0" i="0" smtClean="0">
                                        <a:solidFill>
                                          <a:srgbClr val="5B585A"/>
                                        </a:solidFill>
                                        <a:latin typeface="Cambria Math" panose="02040503050406030204" pitchFamily="18" charset="0"/>
                                      </a:rPr>
                                      <m:t>B</m:t>
                                    </m:r>
                                    <m:r>
                                      <a:rPr lang="en-US" b="0" i="0" smtClean="0">
                                        <a:solidFill>
                                          <a:srgbClr val="5B585A"/>
                                        </a:solidFill>
                                        <a:latin typeface="Cambria Math" panose="02040503050406030204" pitchFamily="18" charset="0"/>
                                      </a:rPr>
                                      <m:t>]</m:t>
                                    </m:r>
                                  </m:e>
                                  <m:sup>
                                    <m:r>
                                      <a:rPr lang="en-US" b="0" i="0" smtClean="0">
                                        <a:solidFill>
                                          <a:srgbClr val="5B585A"/>
                                        </a:solidFill>
                                        <a:latin typeface="Cambria Math" panose="02040503050406030204" pitchFamily="18" charset="0"/>
                                      </a:rPr>
                                      <m:t>2</m:t>
                                    </m:r>
                                  </m:sup>
                                </m:sSup>
                              </m:oMath>
                            </m:oMathPara>
                          </a14:m>
                          <a:endParaRPr lang="en-US" i="0" dirty="0">
                            <a:solidFill>
                              <a:srgbClr val="5B585A"/>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sSup>
                                  <m:sSupPr>
                                    <m:ctrlPr>
                                      <a:rPr lang="en-US" i="1" smtClean="0">
                                        <a:solidFill>
                                          <a:srgbClr val="5B585A"/>
                                        </a:solidFill>
                                        <a:latin typeface="Cambria Math" panose="02040503050406030204" pitchFamily="18" charset="0"/>
                                      </a:rPr>
                                    </m:ctrlPr>
                                  </m:sSupPr>
                                  <m:e>
                                    <m:r>
                                      <a:rPr lang="en-US" b="0" i="1" smtClean="0">
                                        <a:solidFill>
                                          <a:srgbClr val="5B585A"/>
                                        </a:solidFill>
                                        <a:latin typeface="Cambria Math" panose="02040503050406030204" pitchFamily="18" charset="0"/>
                                      </a:rPr>
                                      <m:t>𝑀</m:t>
                                    </m:r>
                                  </m:e>
                                  <m:sup>
                                    <m:r>
                                      <a:rPr lang="en-US" b="0" i="1" smtClean="0">
                                        <a:solidFill>
                                          <a:srgbClr val="5B585A"/>
                                        </a:solidFill>
                                        <a:latin typeface="Cambria Math" panose="02040503050406030204" pitchFamily="18" charset="0"/>
                                      </a:rPr>
                                      <m:t>−2</m:t>
                                    </m:r>
                                  </m:sup>
                                </m:sSup>
                                <m:r>
                                  <a:rPr lang="en-US" b="0" i="1" smtClean="0">
                                    <a:solidFill>
                                      <a:srgbClr val="5B585A"/>
                                    </a:solidFill>
                                    <a:latin typeface="Cambria Math" panose="02040503050406030204" pitchFamily="18" charset="0"/>
                                  </a:rPr>
                                  <m:t>.</m:t>
                                </m:r>
                                <m:sSup>
                                  <m:sSupPr>
                                    <m:ctrlPr>
                                      <a:rPr lang="en-US" b="0" i="1" smtClean="0">
                                        <a:solidFill>
                                          <a:srgbClr val="5B585A"/>
                                        </a:solidFill>
                                        <a:latin typeface="Cambria Math" panose="02040503050406030204" pitchFamily="18" charset="0"/>
                                      </a:rPr>
                                    </m:ctrlPr>
                                  </m:sSupPr>
                                  <m:e>
                                    <m:r>
                                      <m:rPr>
                                        <m:sty m:val="p"/>
                                      </m:rPr>
                                      <a:rPr lang="en-US" b="0" i="0" smtClean="0">
                                        <a:solidFill>
                                          <a:srgbClr val="5B585A"/>
                                        </a:solidFill>
                                        <a:latin typeface="Cambria Math" panose="02040503050406030204" pitchFamily="18" charset="0"/>
                                      </a:rPr>
                                      <m:t>s</m:t>
                                    </m:r>
                                  </m:e>
                                  <m:sup>
                                    <m:r>
                                      <a:rPr lang="en-US" b="0" i="0" smtClean="0">
                                        <a:solidFill>
                                          <a:srgbClr val="5B585A"/>
                                        </a:solidFill>
                                        <a:latin typeface="Cambria Math" panose="02040503050406030204" pitchFamily="18" charset="0"/>
                                      </a:rPr>
                                      <m:t>−1</m:t>
                                    </m:r>
                                  </m:sup>
                                </m:sSup>
                              </m:oMath>
                            </m:oMathPara>
                          </a14:m>
                          <a:endParaRPr lang="en-US" i="0" dirty="0">
                            <a:solidFill>
                              <a:srgbClr val="5B585A"/>
                            </a:solidFill>
                          </a:endParaRPr>
                        </a:p>
                      </a:txBody>
                      <a:tcPr>
                        <a:solidFill>
                          <a:srgbClr val="F3F3F4"/>
                        </a:solidFill>
                      </a:tcPr>
                    </a:tc>
                    <a:extLst>
                      <a:ext uri="{0D108BD9-81ED-4DB2-BD59-A6C34878D82A}">
                        <a16:rowId xmlns:a16="http://schemas.microsoft.com/office/drawing/2014/main" val="10004"/>
                      </a:ext>
                    </a:extLst>
                  </a:tr>
                </a:tbl>
              </a:graphicData>
            </a:graphic>
          </p:graphicFrame>
        </mc:Choice>
        <mc:Fallback xmlns="">
          <p:graphicFrame>
            <p:nvGraphicFramePr>
              <p:cNvPr id="13" name="Table Placeholder 12"/>
              <p:cNvGraphicFramePr>
                <a:graphicFrameLocks noGrp="1"/>
              </p:cNvGraphicFramePr>
              <p:nvPr>
                <p:ph type="tbl" sz="quarter" idx="23"/>
                <p:extLst>
                  <p:ext uri="{D42A27DB-BD31-4B8C-83A1-F6EECF244321}">
                    <p14:modId xmlns:p14="http://schemas.microsoft.com/office/powerpoint/2010/main" val="3905474982"/>
                  </p:ext>
                </p:extLst>
              </p:nvPr>
            </p:nvGraphicFramePr>
            <p:xfrm>
              <a:off x="152400" y="2590800"/>
              <a:ext cx="8881247" cy="1854200"/>
            </p:xfrm>
            <a:graphic>
              <a:graphicData uri="http://schemas.openxmlformats.org/drawingml/2006/table">
                <a:tbl>
                  <a:tblPr firstRow="1" bandRow="1">
                    <a:tableStyleId>{5C22544A-7EE6-4342-B048-85BDC9FD1C3A}</a:tableStyleId>
                  </a:tblPr>
                  <a:tblGrid>
                    <a:gridCol w="2294322">
                      <a:extLst>
                        <a:ext uri="{9D8B030D-6E8A-4147-A177-3AD203B41FA5}">
                          <a16:colId xmlns:a16="http://schemas.microsoft.com/office/drawing/2014/main" val="20000"/>
                        </a:ext>
                      </a:extLst>
                    </a:gridCol>
                    <a:gridCol w="4662655">
                      <a:extLst>
                        <a:ext uri="{9D8B030D-6E8A-4147-A177-3AD203B41FA5}">
                          <a16:colId xmlns:a16="http://schemas.microsoft.com/office/drawing/2014/main" val="20001"/>
                        </a:ext>
                      </a:extLst>
                    </a:gridCol>
                    <a:gridCol w="1924270">
                      <a:extLst>
                        <a:ext uri="{9D8B030D-6E8A-4147-A177-3AD203B41FA5}">
                          <a16:colId xmlns:a16="http://schemas.microsoft.com/office/drawing/2014/main" val="20002"/>
                        </a:ext>
                      </a:extLst>
                    </a:gridCol>
                  </a:tblGrid>
                  <a:tr h="370840">
                    <a:tc>
                      <a:txBody>
                        <a:bodyPr/>
                        <a:lstStyle/>
                        <a:p>
                          <a:pPr algn="ctr"/>
                          <a:r>
                            <a:rPr lang="en-US" sz="1600" dirty="0">
                              <a:solidFill>
                                <a:srgbClr val="302A2B"/>
                              </a:solidFill>
                            </a:rPr>
                            <a:t>Overall Reaction Order</a:t>
                          </a:r>
                        </a:p>
                      </a:txBody>
                      <a:tcPr>
                        <a:solidFill>
                          <a:srgbClr val="E2E3E4"/>
                        </a:solidFill>
                      </a:tcPr>
                    </a:tc>
                    <a:tc>
                      <a:txBody>
                        <a:bodyPr/>
                        <a:lstStyle/>
                        <a:p>
                          <a:pPr algn="ctr"/>
                          <a:r>
                            <a:rPr lang="en-US" sz="1600" dirty="0">
                              <a:solidFill>
                                <a:srgbClr val="302A2B"/>
                              </a:solidFill>
                            </a:rPr>
                            <a:t>Sample Rate Law</a:t>
                          </a:r>
                        </a:p>
                      </a:txBody>
                      <a:tcPr>
                        <a:solidFill>
                          <a:srgbClr val="E2E3E4"/>
                        </a:solidFill>
                      </a:tcPr>
                    </a:tc>
                    <a:tc>
                      <a:txBody>
                        <a:bodyPr/>
                        <a:lstStyle/>
                        <a:p>
                          <a:pPr algn="ctr"/>
                          <a:r>
                            <a:rPr lang="en-US" sz="1600" dirty="0">
                              <a:solidFill>
                                <a:srgbClr val="302A2B"/>
                              </a:solidFill>
                            </a:rPr>
                            <a:t>Units of k</a:t>
                          </a:r>
                        </a:p>
                      </a:txBody>
                      <a:tcPr>
                        <a:solidFill>
                          <a:srgbClr val="E2E3E4"/>
                        </a:solidFill>
                      </a:tcPr>
                    </a:tc>
                    <a:extLst>
                      <a:ext uri="{0D108BD9-81ED-4DB2-BD59-A6C34878D82A}">
                        <a16:rowId xmlns:a16="http://schemas.microsoft.com/office/drawing/2014/main" val="10000"/>
                      </a:ext>
                    </a:extLst>
                  </a:tr>
                  <a:tr h="370840">
                    <a:tc>
                      <a:txBody>
                        <a:bodyPr/>
                        <a:lstStyle/>
                        <a:p>
                          <a:pPr algn="ctr"/>
                          <a:r>
                            <a:rPr lang="en-US" dirty="0">
                              <a:solidFill>
                                <a:srgbClr val="5B585A"/>
                              </a:solidFill>
                            </a:rPr>
                            <a:t>0</a:t>
                          </a:r>
                        </a:p>
                      </a:txBody>
                      <a:tcPr>
                        <a:solidFill>
                          <a:srgbClr val="F3F3F4"/>
                        </a:solidFill>
                      </a:tcPr>
                    </a:tc>
                    <a:tc>
                      <a:txBody>
                        <a:bodyPr/>
                        <a:lstStyle/>
                        <a:p>
                          <a:endParaRPr lang="en-US"/>
                        </a:p>
                      </a:txBody>
                      <a:tcPr>
                        <a:blipFill>
                          <a:blip r:embed="rId2"/>
                          <a:stretch>
                            <a:fillRect l="-49412" t="-104918" r="-41961" b="-313115"/>
                          </a:stretch>
                        </a:blipFill>
                      </a:tcPr>
                    </a:tc>
                    <a:tc>
                      <a:txBody>
                        <a:bodyPr/>
                        <a:lstStyle/>
                        <a:p>
                          <a:endParaRPr lang="en-US"/>
                        </a:p>
                      </a:txBody>
                      <a:tcPr>
                        <a:blipFill>
                          <a:blip r:embed="rId2"/>
                          <a:stretch>
                            <a:fillRect l="-361709" t="-104918" r="-1582" b="-313115"/>
                          </a:stretch>
                        </a:blipFill>
                      </a:tcPr>
                    </a:tc>
                    <a:extLst>
                      <a:ext uri="{0D108BD9-81ED-4DB2-BD59-A6C34878D82A}">
                        <a16:rowId xmlns:a16="http://schemas.microsoft.com/office/drawing/2014/main" val="10001"/>
                      </a:ext>
                    </a:extLst>
                  </a:tr>
                  <a:tr h="370840">
                    <a:tc>
                      <a:txBody>
                        <a:bodyPr/>
                        <a:lstStyle/>
                        <a:p>
                          <a:pPr algn="ctr"/>
                          <a:r>
                            <a:rPr lang="en-US" dirty="0">
                              <a:solidFill>
                                <a:srgbClr val="5B585A"/>
                              </a:solidFill>
                            </a:rPr>
                            <a:t>1</a:t>
                          </a:r>
                        </a:p>
                      </a:txBody>
                      <a:tcPr>
                        <a:solidFill>
                          <a:srgbClr val="F3F3F4"/>
                        </a:solidFill>
                      </a:tcPr>
                    </a:tc>
                    <a:tc>
                      <a:txBody>
                        <a:bodyPr/>
                        <a:lstStyle/>
                        <a:p>
                          <a:endParaRPr lang="en-US"/>
                        </a:p>
                      </a:txBody>
                      <a:tcPr>
                        <a:blipFill>
                          <a:blip r:embed="rId2"/>
                          <a:stretch>
                            <a:fillRect l="-49412" t="-204918" r="-41961" b="-213115"/>
                          </a:stretch>
                        </a:blipFill>
                      </a:tcPr>
                    </a:tc>
                    <a:tc>
                      <a:txBody>
                        <a:bodyPr/>
                        <a:lstStyle/>
                        <a:p>
                          <a:endParaRPr lang="en-US"/>
                        </a:p>
                      </a:txBody>
                      <a:tcPr>
                        <a:blipFill>
                          <a:blip r:embed="rId2"/>
                          <a:stretch>
                            <a:fillRect l="-361709" t="-204918" r="-1582" b="-213115"/>
                          </a:stretch>
                        </a:blipFill>
                      </a:tcPr>
                    </a:tc>
                    <a:extLst>
                      <a:ext uri="{0D108BD9-81ED-4DB2-BD59-A6C34878D82A}">
                        <a16:rowId xmlns:a16="http://schemas.microsoft.com/office/drawing/2014/main" val="10002"/>
                      </a:ext>
                    </a:extLst>
                  </a:tr>
                  <a:tr h="370840">
                    <a:tc>
                      <a:txBody>
                        <a:bodyPr/>
                        <a:lstStyle/>
                        <a:p>
                          <a:pPr algn="ctr"/>
                          <a:r>
                            <a:rPr lang="en-US" dirty="0">
                              <a:solidFill>
                                <a:srgbClr val="5B585A"/>
                              </a:solidFill>
                            </a:rPr>
                            <a:t>2</a:t>
                          </a:r>
                        </a:p>
                      </a:txBody>
                      <a:tcPr>
                        <a:solidFill>
                          <a:srgbClr val="F3F3F4"/>
                        </a:solidFill>
                      </a:tcPr>
                    </a:tc>
                    <a:tc>
                      <a:txBody>
                        <a:bodyPr/>
                        <a:lstStyle/>
                        <a:p>
                          <a:endParaRPr lang="en-US"/>
                        </a:p>
                      </a:txBody>
                      <a:tcPr>
                        <a:blipFill>
                          <a:blip r:embed="rId2"/>
                          <a:stretch>
                            <a:fillRect l="-49412" t="-304918" r="-41961" b="-113115"/>
                          </a:stretch>
                        </a:blipFill>
                      </a:tcPr>
                    </a:tc>
                    <a:tc>
                      <a:txBody>
                        <a:bodyPr/>
                        <a:lstStyle/>
                        <a:p>
                          <a:endParaRPr lang="en-US"/>
                        </a:p>
                      </a:txBody>
                      <a:tcPr>
                        <a:blipFill>
                          <a:blip r:embed="rId2"/>
                          <a:stretch>
                            <a:fillRect l="-361709" t="-304918" r="-1582" b="-113115"/>
                          </a:stretch>
                        </a:blipFill>
                      </a:tcPr>
                    </a:tc>
                    <a:extLst>
                      <a:ext uri="{0D108BD9-81ED-4DB2-BD59-A6C34878D82A}">
                        <a16:rowId xmlns:a16="http://schemas.microsoft.com/office/drawing/2014/main" val="10003"/>
                      </a:ext>
                    </a:extLst>
                  </a:tr>
                  <a:tr h="370840">
                    <a:tc>
                      <a:txBody>
                        <a:bodyPr/>
                        <a:lstStyle/>
                        <a:p>
                          <a:endParaRPr lang="en-US"/>
                        </a:p>
                      </a:txBody>
                      <a:tcPr>
                        <a:blipFill>
                          <a:blip r:embed="rId2"/>
                          <a:stretch>
                            <a:fillRect l="-532" t="-404918" r="-288830" b="-13115"/>
                          </a:stretch>
                        </a:blipFill>
                      </a:tcPr>
                    </a:tc>
                    <a:tc>
                      <a:txBody>
                        <a:bodyPr/>
                        <a:lstStyle/>
                        <a:p>
                          <a:endParaRPr lang="en-US"/>
                        </a:p>
                      </a:txBody>
                      <a:tcPr>
                        <a:blipFill>
                          <a:blip r:embed="rId2"/>
                          <a:stretch>
                            <a:fillRect l="-49412" t="-404918" r="-41961" b="-13115"/>
                          </a:stretch>
                        </a:blipFill>
                      </a:tcPr>
                    </a:tc>
                    <a:tc>
                      <a:txBody>
                        <a:bodyPr/>
                        <a:lstStyle/>
                        <a:p>
                          <a:endParaRPr lang="en-US"/>
                        </a:p>
                      </a:txBody>
                      <a:tcPr>
                        <a:blipFill>
                          <a:blip r:embed="rId2"/>
                          <a:stretch>
                            <a:fillRect l="-361709" t="-404918" r="-1582" b="-13115"/>
                          </a:stretch>
                        </a:blipFill>
                      </a:tcPr>
                    </a:tc>
                    <a:extLst>
                      <a:ext uri="{0D108BD9-81ED-4DB2-BD59-A6C34878D82A}">
                        <a16:rowId xmlns:a16="http://schemas.microsoft.com/office/drawing/2014/main" val="10004"/>
                      </a:ext>
                    </a:extLst>
                  </a:tr>
                </a:tbl>
              </a:graphicData>
            </a:graphic>
          </p:graphicFrame>
        </mc:Fallback>
      </mc:AlternateContent>
    </p:spTree>
    <p:extLst>
      <p:ext uri="{BB962C8B-B14F-4D97-AF65-F5344CB8AC3E}">
        <p14:creationId xmlns:p14="http://schemas.microsoft.com/office/powerpoint/2010/main" val="25952929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655627" cy="914400"/>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(10)</a:t>
            </a:r>
          </a:p>
        </p:txBody>
      </p:sp>
      <p:sp>
        <p:nvSpPr>
          <p:cNvPr id="20" name="Text Placeholder 19"/>
          <p:cNvSpPr>
            <a:spLocks noGrp="1"/>
          </p:cNvSpPr>
          <p:nvPr>
            <p:ph type="body" sz="quarter" idx="22"/>
          </p:nvPr>
        </p:nvSpPr>
        <p:spPr>
          <a:xfrm>
            <a:off x="0" y="1106361"/>
            <a:ext cx="8763000" cy="457200"/>
          </a:xfrm>
        </p:spPr>
        <p:txBody>
          <a:bodyPr/>
          <a:lstStyle/>
          <a:p>
            <a:r>
              <a:rPr lang="en-US" dirty="0">
                <a:solidFill>
                  <a:srgbClr val="4F74A7"/>
                </a:solidFill>
                <a:latin typeface="Calibri" panose="020F0502020204030204" pitchFamily="34" charset="0"/>
              </a:rPr>
              <a:t>Experimental Determination of the Rate Law</a:t>
            </a:r>
          </a:p>
        </p:txBody>
      </p:sp>
      <p:sp>
        <p:nvSpPr>
          <p:cNvPr id="21" name="Text Placeholder 20"/>
          <p:cNvSpPr>
            <a:spLocks noGrp="1"/>
          </p:cNvSpPr>
          <p:nvPr>
            <p:ph type="body" sz="quarter" idx="4294967295"/>
          </p:nvPr>
        </p:nvSpPr>
        <p:spPr>
          <a:xfrm>
            <a:off x="0" y="1600200"/>
            <a:ext cx="9144000" cy="4888468"/>
          </a:xfrm>
          <a:prstGeom prst="rect">
            <a:avLst/>
          </a:prstGeom>
        </p:spPr>
        <p:txBody>
          <a:bodyPr/>
          <a:lstStyle/>
          <a:p>
            <a:pPr marL="0" indent="0">
              <a:spcBef>
                <a:spcPts val="0"/>
              </a:spcBef>
              <a:spcAft>
                <a:spcPts val="3400"/>
              </a:spcAft>
              <a:buNone/>
            </a:pPr>
            <a:r>
              <a:rPr lang="en-US" sz="2800" dirty="0"/>
              <a:t>The following are three important things to remember about the rate law:</a:t>
            </a:r>
          </a:p>
          <a:p>
            <a:pPr marL="514350" indent="-514350">
              <a:spcBef>
                <a:spcPts val="0"/>
              </a:spcBef>
              <a:spcAft>
                <a:spcPts val="3200"/>
              </a:spcAft>
              <a:buAutoNum type="arabicPeriod"/>
            </a:pPr>
            <a:r>
              <a:rPr lang="en-US" sz="2800" dirty="0"/>
              <a:t>The exponents in a rate law must be determined from a table of experimental data—in general, they are not related to the stoichiometric coefficients in the balanced chemical equation.</a:t>
            </a:r>
          </a:p>
          <a:p>
            <a:pPr marL="514350" indent="-514350">
              <a:spcBef>
                <a:spcPts val="0"/>
              </a:spcBef>
              <a:buAutoNum type="arabicPeriod"/>
            </a:pPr>
            <a:r>
              <a:rPr lang="en-US" sz="2800" dirty="0"/>
              <a:t>Comparing changes in individual reactant concentrations with changes in rate shows how the rate depends on each reactant concentration.</a:t>
            </a:r>
          </a:p>
        </p:txBody>
      </p:sp>
    </p:spTree>
    <p:extLst>
      <p:ext uri="{BB962C8B-B14F-4D97-AF65-F5344CB8AC3E}">
        <p14:creationId xmlns:p14="http://schemas.microsoft.com/office/powerpoint/2010/main" val="15099354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409709" cy="928947"/>
          </a:xfrm>
        </p:spPr>
        <p:txBody>
          <a:bodyPr/>
          <a:lstStyle/>
          <a:p>
            <a:pPr marL="1204913" indent="-1204913" algn="l"/>
            <a:r>
              <a:rPr lang="en-US" sz="3200" dirty="0">
                <a:solidFill>
                  <a:srgbClr val="FFFFFF"/>
                </a:solidFill>
                <a:latin typeface="Calibri" panose="020F0502020204030204" pitchFamily="34" charset="0"/>
              </a:rPr>
              <a:t>14.2</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Reaction Rate on Reactant Concentration (11)</a:t>
            </a:r>
          </a:p>
        </p:txBody>
      </p:sp>
      <p:sp>
        <p:nvSpPr>
          <p:cNvPr id="20" name="Text Placeholder 19"/>
          <p:cNvSpPr>
            <a:spLocks noGrp="1"/>
          </p:cNvSpPr>
          <p:nvPr>
            <p:ph type="body" sz="quarter" idx="22"/>
          </p:nvPr>
        </p:nvSpPr>
        <p:spPr>
          <a:xfrm>
            <a:off x="0" y="1107325"/>
            <a:ext cx="8763000" cy="457200"/>
          </a:xfrm>
        </p:spPr>
        <p:txBody>
          <a:bodyPr/>
          <a:lstStyle/>
          <a:p>
            <a:r>
              <a:rPr lang="en-US" dirty="0">
                <a:solidFill>
                  <a:srgbClr val="4F74A7"/>
                </a:solidFill>
                <a:latin typeface="Calibri" panose="020F0502020204030204" pitchFamily="34" charset="0"/>
              </a:rPr>
              <a:t>Experimental Determination of the Rate Law</a:t>
            </a:r>
          </a:p>
        </p:txBody>
      </p:sp>
      <p:sp>
        <p:nvSpPr>
          <p:cNvPr id="21" name="Text Placeholder 20"/>
          <p:cNvSpPr>
            <a:spLocks noGrp="1"/>
          </p:cNvSpPr>
          <p:nvPr>
            <p:ph type="body" sz="quarter" idx="4294967295"/>
          </p:nvPr>
        </p:nvSpPr>
        <p:spPr>
          <a:xfrm>
            <a:off x="0" y="1600200"/>
            <a:ext cx="9067800" cy="2743200"/>
          </a:xfrm>
          <a:prstGeom prst="rect">
            <a:avLst/>
          </a:prstGeom>
        </p:spPr>
        <p:txBody>
          <a:bodyPr/>
          <a:lstStyle/>
          <a:p>
            <a:pPr marL="0" indent="0">
              <a:spcBef>
                <a:spcPts val="0"/>
              </a:spcBef>
              <a:spcAft>
                <a:spcPts val="3200"/>
              </a:spcAft>
              <a:buNone/>
            </a:pPr>
            <a:r>
              <a:rPr lang="en-US" sz="2800" dirty="0">
                <a:solidFill>
                  <a:prstClr val="black"/>
                </a:solidFill>
              </a:rPr>
              <a:t>The following are three important things to remember about the rate law:</a:t>
            </a:r>
          </a:p>
          <a:p>
            <a:pPr marL="514350" indent="-514350">
              <a:spcBef>
                <a:spcPts val="0"/>
              </a:spcBef>
              <a:buFont typeface="+mj-lt"/>
              <a:buAutoNum type="arabicPeriod" startAt="3"/>
            </a:pPr>
            <a:r>
              <a:rPr lang="en-US" sz="2800" dirty="0">
                <a:solidFill>
                  <a:prstClr val="black"/>
                </a:solidFill>
              </a:rPr>
              <a:t>Reaction order is generally defined in terms of reactant concentrations rather than product concentrations.</a:t>
            </a:r>
          </a:p>
        </p:txBody>
      </p:sp>
    </p:spTree>
    <p:extLst>
      <p:ext uri="{BB962C8B-B14F-4D97-AF65-F5344CB8AC3E}">
        <p14:creationId xmlns:p14="http://schemas.microsoft.com/office/powerpoint/2010/main" val="19312734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1098" y="231648"/>
            <a:ext cx="4236102" cy="605331"/>
          </a:xfrm>
        </p:spPr>
        <p:txBody>
          <a:bodyPr/>
          <a:lstStyle/>
          <a:p>
            <a:pPr algn="ctr" defTabSz="1109663"/>
            <a:r>
              <a:rPr lang="en-US" sz="2800" b="1" dirty="0">
                <a:solidFill>
                  <a:srgbClr val="FFF799"/>
                </a:solidFill>
                <a:latin typeface="+mn-lt"/>
              </a:rPr>
              <a:t>SAMPLE PROBLEM	</a:t>
            </a:r>
            <a:r>
              <a:rPr lang="en-US" sz="2800" b="1" dirty="0">
                <a:solidFill>
                  <a:schemeClr val="bg1"/>
                </a:solidFill>
                <a:latin typeface="+mn-lt"/>
              </a:rPr>
              <a:t>14.3</a:t>
            </a:r>
            <a:endParaRPr lang="en-US" sz="2800" dirty="0">
              <a:latin typeface="+mn-lt"/>
            </a:endParaRP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2"/>
              </p:nvPr>
            </p:nvSpPr>
            <p:spPr>
              <a:xfrm>
                <a:off x="0" y="952500"/>
                <a:ext cx="9144000" cy="4914900"/>
              </a:xfrm>
            </p:spPr>
            <p:txBody>
              <a:bodyPr/>
              <a:lstStyle/>
              <a:p>
                <a:pPr>
                  <a:spcBef>
                    <a:spcPts val="0"/>
                  </a:spcBef>
                  <a:spcAft>
                    <a:spcPts val="1200"/>
                  </a:spcAft>
                </a:pPr>
                <a:r>
                  <a:rPr lang="en-US" dirty="0"/>
                  <a:t>The gas-phase reaction of nitric oxide with hydrogen at </a:t>
                </a:r>
                <a14:m>
                  <m:oMath xmlns:m="http://schemas.openxmlformats.org/officeDocument/2006/math">
                    <m:r>
                      <a:rPr lang="en-US" i="1" dirty="0" smtClean="0">
                        <a:latin typeface="Cambria Math" panose="02040503050406030204" pitchFamily="18" charset="0"/>
                      </a:rPr>
                      <m:t>1280°</m:t>
                    </m:r>
                    <m:r>
                      <m:rPr>
                        <m:sty m:val="p"/>
                      </m:rPr>
                      <a:rPr lang="en-US" i="0" dirty="0" smtClean="0">
                        <a:latin typeface="Cambria Math" panose="02040503050406030204" pitchFamily="18" charset="0"/>
                      </a:rPr>
                      <m:t>C</m:t>
                    </m:r>
                  </m:oMath>
                </a14:m>
                <a:r>
                  <a:rPr lang="en-US" dirty="0"/>
                  <a:t> is</a:t>
                </a:r>
              </a:p>
              <a:p>
                <a:pPr>
                  <a:spcBef>
                    <a:spcPts val="0"/>
                  </a:spcBef>
                  <a:spcAft>
                    <a:spcPts val="2400"/>
                  </a:spcAft>
                </a:pPr>
                <a14:m>
                  <m:oMathPara xmlns:m="http://schemas.openxmlformats.org/officeDocument/2006/math">
                    <m:oMathParaPr>
                      <m:jc m:val="centerGroup"/>
                    </m:oMathParaPr>
                    <m:oMath xmlns:m="http://schemas.openxmlformats.org/officeDocument/2006/math">
                      <m:r>
                        <a:rPr lang="en-US" sz="2600">
                          <a:latin typeface="Cambria Math" panose="02040503050406030204" pitchFamily="18" charset="0"/>
                        </a:rPr>
                        <m:t>2</m:t>
                      </m:r>
                      <m:r>
                        <m:rPr>
                          <m:sty m:val="p"/>
                        </m:rPr>
                        <a:rPr lang="en-US" sz="2600">
                          <a:latin typeface="Cambria Math" panose="02040503050406030204" pitchFamily="18" charset="0"/>
                        </a:rPr>
                        <m:t>NO</m:t>
                      </m:r>
                      <m:r>
                        <a:rPr lang="en-US" sz="2600" i="1">
                          <a:latin typeface="Cambria Math" panose="02040503050406030204" pitchFamily="18" charset="0"/>
                        </a:rPr>
                        <m:t>(</m:t>
                      </m:r>
                      <m:r>
                        <a:rPr lang="en-US" sz="2600" i="1">
                          <a:latin typeface="Cambria Math" panose="02040503050406030204" pitchFamily="18" charset="0"/>
                        </a:rPr>
                        <m:t>𝑔</m:t>
                      </m:r>
                      <m:r>
                        <a:rPr lang="en-US" sz="2600" i="1">
                          <a:latin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a:rPr lang="en-US" sz="2600">
                              <a:latin typeface="Cambria Math" panose="02040503050406030204" pitchFamily="18" charset="0"/>
                              <a:ea typeface="Cambria Math" panose="02040503050406030204" pitchFamily="18" charset="0"/>
                            </a:rPr>
                            <m:t>2</m:t>
                          </m:r>
                          <m:r>
                            <m:rPr>
                              <m:sty m:val="p"/>
                            </m:rPr>
                            <a:rPr lang="en-US" sz="2600">
                              <a:latin typeface="Cambria Math" panose="02040503050406030204" pitchFamily="18" charset="0"/>
                              <a:ea typeface="Cambria Math" panose="02040503050406030204" pitchFamily="18" charset="0"/>
                            </a:rPr>
                            <m:t>H</m:t>
                          </m:r>
                        </m:e>
                        <m:sub>
                          <m:r>
                            <a:rPr lang="en-US" sz="2600">
                              <a:latin typeface="Cambria Math" panose="02040503050406030204" pitchFamily="18" charset="0"/>
                              <a:ea typeface="Cambria Math" panose="02040503050406030204" pitchFamily="18" charset="0"/>
                            </a:rPr>
                            <m:t>2</m:t>
                          </m:r>
                        </m:sub>
                      </m:sSub>
                      <m:r>
                        <a:rPr lang="en-US"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i="1">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N</m:t>
                          </m:r>
                        </m:e>
                        <m:sub>
                          <m:r>
                            <a:rPr lang="en-US" sz="2600">
                              <a:latin typeface="Cambria Math" panose="02040503050406030204" pitchFamily="18" charset="0"/>
                              <a:ea typeface="Cambria Math" panose="02040503050406030204" pitchFamily="18" charset="0"/>
                            </a:rPr>
                            <m:t>2</m:t>
                          </m:r>
                        </m:sub>
                      </m:sSub>
                      <m:r>
                        <a:rPr lang="en-US"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i="1">
                          <a:latin typeface="Cambria Math" panose="02040503050406030204" pitchFamily="18" charset="0"/>
                          <a:ea typeface="Cambria Math" panose="02040503050406030204" pitchFamily="18" charset="0"/>
                        </a:rPr>
                        <m:t>)+</m:t>
                      </m:r>
                      <m:r>
                        <a:rPr lang="en-US" sz="2600">
                          <a:latin typeface="Cambria Math" panose="02040503050406030204" pitchFamily="18" charset="0"/>
                          <a:ea typeface="Cambria Math" panose="02040503050406030204" pitchFamily="18" charset="0"/>
                        </a:rPr>
                        <m:t>2</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H</m:t>
                          </m:r>
                        </m:e>
                        <m:sub>
                          <m:r>
                            <a:rPr lang="en-US" sz="2600">
                              <a:latin typeface="Cambria Math" panose="02040503050406030204" pitchFamily="18" charset="0"/>
                              <a:ea typeface="Cambria Math" panose="02040503050406030204" pitchFamily="18" charset="0"/>
                            </a:rPr>
                            <m:t>2</m:t>
                          </m:r>
                        </m:sub>
                      </m:sSub>
                      <m:r>
                        <m:rPr>
                          <m:sty m:val="p"/>
                        </m:rPr>
                        <a:rPr lang="en-US" sz="2600">
                          <a:latin typeface="Cambria Math" panose="02040503050406030204" pitchFamily="18" charset="0"/>
                          <a:ea typeface="Cambria Math" panose="02040503050406030204" pitchFamily="18" charset="0"/>
                        </a:rPr>
                        <m:t>O</m:t>
                      </m:r>
                      <m:r>
                        <a:rPr lang="en-US" sz="2600" i="1">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i="1">
                          <a:latin typeface="Cambria Math" panose="02040503050406030204" pitchFamily="18" charset="0"/>
                          <a:ea typeface="Cambria Math" panose="02040503050406030204" pitchFamily="18" charset="0"/>
                        </a:rPr>
                        <m:t>)</m:t>
                      </m:r>
                    </m:oMath>
                  </m:oMathPara>
                </a14:m>
                <a:endParaRPr lang="en-US" sz="2600" dirty="0"/>
              </a:p>
              <a:p>
                <a:pPr>
                  <a:spcBef>
                    <a:spcPts val="0"/>
                  </a:spcBef>
                  <a:spcAft>
                    <a:spcPts val="3300"/>
                  </a:spcAft>
                </a:pPr>
                <a:r>
                  <a:rPr lang="en-US" dirty="0"/>
                  <a:t>From the following data collected at </a:t>
                </a:r>
                <a14:m>
                  <m:oMath xmlns:m="http://schemas.openxmlformats.org/officeDocument/2006/math">
                    <m:r>
                      <a:rPr lang="en-US" i="0" dirty="0" smtClean="0">
                        <a:latin typeface="Cambria Math" panose="02040503050406030204" pitchFamily="18" charset="0"/>
                      </a:rPr>
                      <m:t>1280°</m:t>
                    </m:r>
                    <m:r>
                      <m:rPr>
                        <m:sty m:val="p"/>
                      </m:rPr>
                      <a:rPr lang="en-US" i="0" dirty="0" smtClean="0">
                        <a:latin typeface="Cambria Math" panose="02040503050406030204" pitchFamily="18" charset="0"/>
                      </a:rPr>
                      <m:t>C</m:t>
                    </m:r>
                  </m:oMath>
                </a14:m>
                <a:r>
                  <a:rPr lang="en-US" dirty="0"/>
                  <a:t>, determine</a:t>
                </a:r>
              </a:p>
              <a:p>
                <a:pPr marL="514350" indent="-514350">
                  <a:spcBef>
                    <a:spcPts val="0"/>
                  </a:spcBef>
                  <a:buAutoNum type="alphaLcParenBoth"/>
                </a:pPr>
                <a:r>
                  <a:rPr lang="en-US" dirty="0"/>
                  <a:t>the rate law, </a:t>
                </a:r>
              </a:p>
              <a:p>
                <a:pPr marL="514350" indent="-514350">
                  <a:spcBef>
                    <a:spcPts val="0"/>
                  </a:spcBef>
                  <a:buAutoNum type="alphaLcParenBoth"/>
                </a:pPr>
                <a:r>
                  <a:rPr lang="en-US" dirty="0"/>
                  <a:t>the rate constant, including units, and </a:t>
                </a:r>
              </a:p>
              <a:p>
                <a:pPr marL="514350" indent="-514350">
                  <a:spcBef>
                    <a:spcPts val="0"/>
                  </a:spcBef>
                  <a:buAutoNum type="alphaLcParenBoth"/>
                </a:pPr>
                <a:r>
                  <a:rPr lang="en-US" dirty="0"/>
                  <a:t>the rate of the reaction when [NO] = 4.8 × 10</a:t>
                </a:r>
                <a:r>
                  <a:rPr lang="en-US" baseline="30000" dirty="0"/>
                  <a:t>–3</a:t>
                </a:r>
                <a:r>
                  <a:rPr lang="en-US" dirty="0"/>
                  <a:t> </a:t>
                </a:r>
                <a:r>
                  <a:rPr lang="en-US" i="1" dirty="0"/>
                  <a:t>M </a:t>
                </a:r>
                <a:r>
                  <a:rPr lang="en-US" dirty="0"/>
                  <a:t>and </a:t>
                </a:r>
                <a:br>
                  <a:rPr lang="en-US" dirty="0"/>
                </a:br>
                <a14:m>
                  <m:oMath xmlns:m="http://schemas.openxmlformats.org/officeDocument/2006/math">
                    <m:d>
                      <m:dPr>
                        <m:begChr m:val="["/>
                        <m:endChr m:val="]"/>
                        <m:ctrlPr>
                          <a:rPr lang="en-US" i="1" dirty="0" smtClean="0">
                            <a:latin typeface="Cambria Math" panose="02040503050406030204" pitchFamily="18" charset="0"/>
                          </a:rPr>
                        </m:ctrlPr>
                      </m:dPr>
                      <m:e>
                        <m:r>
                          <m:rPr>
                            <m:sty m:val="p"/>
                          </m:rPr>
                          <a:rPr lang="en-US" i="0" dirty="0" smtClean="0">
                            <a:latin typeface="Cambria Math" panose="02040503050406030204" pitchFamily="18" charset="0"/>
                          </a:rPr>
                          <m:t>H</m:t>
                        </m:r>
                        <m:r>
                          <a:rPr lang="en-US" i="0" baseline="-25000" dirty="0">
                            <a:latin typeface="Cambria Math" panose="02040503050406030204" pitchFamily="18" charset="0"/>
                          </a:rPr>
                          <m:t>2</m:t>
                        </m:r>
                      </m:e>
                    </m:d>
                    <m:r>
                      <a:rPr lang="en-US" i="0" dirty="0">
                        <a:latin typeface="Cambria Math" panose="02040503050406030204" pitchFamily="18" charset="0"/>
                      </a:rPr>
                      <m:t>= 6.2 ×</m:t>
                    </m:r>
                    <m:r>
                      <m:rPr>
                        <m:nor/>
                      </m:rPr>
                      <a:rPr lang="en-US" dirty="0"/>
                      <m:t>10</m:t>
                    </m:r>
                    <m:r>
                      <m:rPr>
                        <m:nor/>
                      </m:rPr>
                      <a:rPr lang="en-US" baseline="30000" dirty="0"/>
                      <m:t>–3</m:t>
                    </m:r>
                    <m:r>
                      <a:rPr lang="en-US" i="1" dirty="0">
                        <a:latin typeface="Cambria Math" panose="02040503050406030204" pitchFamily="18" charset="0"/>
                      </a:rPr>
                      <m:t>𝑀</m:t>
                    </m:r>
                  </m:oMath>
                </a14:m>
                <a:r>
                  <a:rPr lang="en-US" i="1" dirty="0"/>
                  <a:t>.</a:t>
                </a:r>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2"/>
              </p:nvPr>
            </p:nvSpPr>
            <p:spPr>
              <a:xfrm>
                <a:off x="0" y="952500"/>
                <a:ext cx="9144000" cy="4914900"/>
              </a:xfrm>
              <a:blipFill>
                <a:blip r:embed="rId2"/>
                <a:stretch>
                  <a:fillRect l="-1400" t="-1115"/>
                </a:stretch>
              </a:blipFill>
            </p:spPr>
            <p:txBody>
              <a:bodyPr/>
              <a:lstStyle/>
              <a:p>
                <a:r>
                  <a:rPr lang="en-US">
                    <a:noFill/>
                  </a:rPr>
                  <a:t> </a:t>
                </a:r>
              </a:p>
            </p:txBody>
          </p:sp>
        </mc:Fallback>
      </mc:AlternateContent>
    </p:spTree>
    <p:extLst>
      <p:ext uri="{BB962C8B-B14F-4D97-AF65-F5344CB8AC3E}">
        <p14:creationId xmlns:p14="http://schemas.microsoft.com/office/powerpoint/2010/main" val="524610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119446" cy="624813"/>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14.3</a:t>
            </a:r>
            <a:r>
              <a:rPr lang="en-US" sz="2800" b="1" spc="4000" dirty="0">
                <a:solidFill>
                  <a:schemeClr val="bg1"/>
                </a:solidFill>
                <a:latin typeface="+mn-lt"/>
              </a:rPr>
              <a:t> </a:t>
            </a:r>
            <a:r>
              <a:rPr lang="en-US" sz="2800" b="1" dirty="0">
                <a:solidFill>
                  <a:schemeClr val="bg1"/>
                </a:solidFill>
                <a:latin typeface="+mn-lt"/>
              </a:rPr>
              <a:t>Strategy</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10" name="Text Placeholder 9"/>
              <p:cNvSpPr>
                <a:spLocks noGrp="1"/>
              </p:cNvSpPr>
              <p:nvPr>
                <p:ph type="body" sz="quarter" idx="22"/>
              </p:nvPr>
            </p:nvSpPr>
            <p:spPr>
              <a:xfrm>
                <a:off x="1676400" y="1066800"/>
                <a:ext cx="6400800" cy="457200"/>
              </a:xfrm>
            </p:spPr>
            <p:txBody>
              <a:bodyPr/>
              <a:lstStyle/>
              <a:p>
                <a:pPr/>
                <a14:m>
                  <m:oMathPara xmlns:m="http://schemas.openxmlformats.org/officeDocument/2006/math">
                    <m:oMathParaPr>
                      <m:jc m:val="left"/>
                    </m:oMathParaPr>
                    <m:oMath xmlns:m="http://schemas.openxmlformats.org/officeDocument/2006/math">
                      <m:r>
                        <a:rPr lang="en-US" b="0" i="0" smtClean="0">
                          <a:latin typeface="Cambria Math" panose="02040503050406030204" pitchFamily="18" charset="0"/>
                        </a:rPr>
                        <m:t>2</m:t>
                      </m:r>
                      <m:r>
                        <m:rPr>
                          <m:sty m:val="p"/>
                        </m:rPr>
                        <a:rPr lang="en-US" b="0" i="0" smtClean="0">
                          <a:latin typeface="Cambria Math" panose="02040503050406030204" pitchFamily="18" charset="0"/>
                        </a:rPr>
                        <m:t>NO</m:t>
                      </m:r>
                      <m:d>
                        <m:dPr>
                          <m:ctrlPr>
                            <a:rPr lang="en-US" b="0" i="1" smtClean="0">
                              <a:latin typeface="Cambria Math" panose="02040503050406030204" pitchFamily="18" charset="0"/>
                            </a:rPr>
                          </m:ctrlPr>
                        </m:dPr>
                        <m:e>
                          <m:r>
                            <a:rPr lang="en-US" b="0" i="1" smtClean="0">
                              <a:latin typeface="Cambria Math" panose="02040503050406030204" pitchFamily="18" charset="0"/>
                            </a:rPr>
                            <m:t>𝑔</m:t>
                          </m:r>
                        </m:e>
                      </m:d>
                      <m:r>
                        <a:rPr lang="en-US" b="0" i="0" smtClean="0">
                          <a:latin typeface="Cambria Math" panose="02040503050406030204" pitchFamily="18" charset="0"/>
                        </a:rPr>
                        <m:t>+2</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𝑔</m:t>
                          </m:r>
                        </m:e>
                      </m:d>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N</m:t>
                          </m:r>
                        </m:e>
                        <m:sub>
                          <m:r>
                            <a:rPr lang="en-US" b="0" i="0" smtClean="0">
                              <a:latin typeface="Cambria Math" panose="02040503050406030204" pitchFamily="18" charset="0"/>
                              <a:ea typeface="Cambria Math" panose="02040503050406030204" pitchFamily="18" charset="0"/>
                            </a:rPr>
                            <m:t>2</m:t>
                          </m:r>
                        </m:sub>
                      </m:sSub>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𝑔</m:t>
                          </m:r>
                        </m:e>
                      </m:d>
                      <m:r>
                        <a:rPr lang="en-US" b="0" i="0" smtClean="0">
                          <a:latin typeface="Cambria Math" panose="02040503050406030204" pitchFamily="18" charset="0"/>
                          <a:ea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10" name="Text Placeholder 9"/>
              <p:cNvSpPr>
                <a:spLocks noGrp="1" noRot="1" noChangeAspect="1" noMove="1" noResize="1" noEditPoints="1" noAdjustHandles="1" noChangeArrowheads="1" noChangeShapeType="1" noTextEdit="1"/>
              </p:cNvSpPr>
              <p:nvPr>
                <p:ph type="body" sz="quarter" idx="22"/>
              </p:nvPr>
            </p:nvSpPr>
            <p:spPr>
              <a:xfrm>
                <a:off x="1676400" y="1066800"/>
                <a:ext cx="6400800" cy="457200"/>
              </a:xfrm>
              <a:blipFill>
                <a:blip r:embed="rId2"/>
                <a:stretch>
                  <a:fillRect b="-1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6" name="Table Placeholder 15"/>
              <p:cNvGraphicFramePr>
                <a:graphicFrameLocks noGrp="1"/>
              </p:cNvGraphicFramePr>
              <p:nvPr>
                <p:ph type="tbl" sz="quarter" idx="24"/>
                <p:extLst>
                  <p:ext uri="{D42A27DB-BD31-4B8C-83A1-F6EECF244321}">
                    <p14:modId xmlns:p14="http://schemas.microsoft.com/office/powerpoint/2010/main" val="3558890060"/>
                  </p:ext>
                </p:extLst>
              </p:nvPr>
            </p:nvGraphicFramePr>
            <p:xfrm>
              <a:off x="152400" y="1676400"/>
              <a:ext cx="8839200" cy="148336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70840">
                    <a:tc>
                      <a:txBody>
                        <a:bodyPr/>
                        <a:lstStyle/>
                        <a:p>
                          <a:pPr algn="ctr"/>
                          <a14:m>
                            <m:oMathPara xmlns:m="http://schemas.openxmlformats.org/officeDocument/2006/math">
                              <m:oMathParaPr>
                                <m:jc m:val="centerGroup"/>
                              </m:oMathParaPr>
                              <m:oMath xmlns:m="http://schemas.openxmlformats.org/officeDocument/2006/math">
                                <m:r>
                                  <a:rPr lang="en-US" b="1" i="0" dirty="0" smtClean="0">
                                    <a:solidFill>
                                      <a:srgbClr val="292525"/>
                                    </a:solidFill>
                                    <a:latin typeface="Cambria Math" panose="02040503050406030204" pitchFamily="18" charset="0"/>
                                  </a:rPr>
                                  <m:t>𝐄𝐱𝐩𝐞𝐫𝐢𝐦𝐞𝐧𝐭</m:t>
                                </m:r>
                              </m:oMath>
                            </m:oMathPara>
                          </a14:m>
                          <a:endParaRPr lang="en-US" b="1" i="0"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1" i="0" dirty="0" smtClean="0">
                                    <a:solidFill>
                                      <a:srgbClr val="292525"/>
                                    </a:solidFill>
                                    <a:latin typeface="Cambria Math" panose="02040503050406030204" pitchFamily="18" charset="0"/>
                                  </a:rPr>
                                  <m:t>[</m:t>
                                </m:r>
                                <m:r>
                                  <a:rPr lang="en-US" b="1" i="0" dirty="0" smtClean="0">
                                    <a:solidFill>
                                      <a:srgbClr val="292525"/>
                                    </a:solidFill>
                                    <a:latin typeface="Cambria Math" panose="02040503050406030204" pitchFamily="18" charset="0"/>
                                  </a:rPr>
                                  <m:t>𝐍𝐎</m:t>
                                </m:r>
                                <m:r>
                                  <a:rPr lang="en-US" b="1" i="0" dirty="0" smtClean="0">
                                    <a:solidFill>
                                      <a:srgbClr val="292525"/>
                                    </a:solidFill>
                                    <a:latin typeface="Cambria Math" panose="02040503050406030204" pitchFamily="18" charset="0"/>
                                  </a:rPr>
                                  <m:t>]</m:t>
                                </m:r>
                                <m:r>
                                  <a:rPr lang="en-US" b="1" i="1" dirty="0" smtClean="0">
                                    <a:solidFill>
                                      <a:srgbClr val="292525"/>
                                    </a:solidFill>
                                    <a:latin typeface="Cambria Math" panose="02040503050406030204" pitchFamily="18" charset="0"/>
                                  </a:rPr>
                                  <m:t>(</m:t>
                                </m:r>
                                <m:r>
                                  <a:rPr lang="en-US" b="1" i="1" dirty="0" smtClean="0">
                                    <a:solidFill>
                                      <a:srgbClr val="292525"/>
                                    </a:solidFill>
                                    <a:latin typeface="Cambria Math" panose="02040503050406030204" pitchFamily="18" charset="0"/>
                                  </a:rPr>
                                  <m:t>𝑴</m:t>
                                </m:r>
                                <m:r>
                                  <a:rPr lang="en-US" b="1" i="1" dirty="0" smtClean="0">
                                    <a:solidFill>
                                      <a:srgbClr val="292525"/>
                                    </a:solidFill>
                                    <a:latin typeface="Cambria Math" panose="02040503050406030204" pitchFamily="18" charset="0"/>
                                  </a:rPr>
                                  <m:t>)</m:t>
                                </m:r>
                              </m:oMath>
                            </m:oMathPara>
                          </a14:m>
                          <a:endParaRPr lang="en-US" b="1"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1" i="0" smtClean="0">
                                    <a:solidFill>
                                      <a:srgbClr val="292525"/>
                                    </a:solidFill>
                                    <a:latin typeface="Cambria Math" panose="02040503050406030204" pitchFamily="18" charset="0"/>
                                  </a:rPr>
                                  <m:t>[</m:t>
                                </m:r>
                                <m:sSub>
                                  <m:sSubPr>
                                    <m:ctrlPr>
                                      <a:rPr lang="en-US" b="1" i="1" smtClean="0">
                                        <a:solidFill>
                                          <a:srgbClr val="292525"/>
                                        </a:solidFill>
                                        <a:latin typeface="Cambria Math" panose="02040503050406030204" pitchFamily="18" charset="0"/>
                                      </a:rPr>
                                    </m:ctrlPr>
                                  </m:sSubPr>
                                  <m:e>
                                    <m:r>
                                      <a:rPr lang="en-US" b="1" i="0" smtClean="0">
                                        <a:solidFill>
                                          <a:srgbClr val="292525"/>
                                        </a:solidFill>
                                        <a:latin typeface="Cambria Math" panose="02040503050406030204" pitchFamily="18" charset="0"/>
                                      </a:rPr>
                                      <m:t>𝐇</m:t>
                                    </m:r>
                                  </m:e>
                                  <m:sub>
                                    <m:r>
                                      <a:rPr lang="en-US" b="1" i="0" smtClean="0">
                                        <a:solidFill>
                                          <a:srgbClr val="292525"/>
                                        </a:solidFill>
                                        <a:latin typeface="Cambria Math" panose="02040503050406030204" pitchFamily="18" charset="0"/>
                                      </a:rPr>
                                      <m:t>𝟐</m:t>
                                    </m:r>
                                  </m:sub>
                                </m:sSub>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𝑴</m:t>
                                </m:r>
                                <m:r>
                                  <a:rPr lang="en-US" b="1" i="1" smtClean="0">
                                    <a:solidFill>
                                      <a:srgbClr val="292525"/>
                                    </a:solidFill>
                                    <a:latin typeface="Cambria Math" panose="02040503050406030204" pitchFamily="18" charset="0"/>
                                  </a:rPr>
                                  <m:t>)</m:t>
                                </m:r>
                              </m:oMath>
                            </m:oMathPara>
                          </a14:m>
                          <a:endParaRPr lang="en-US"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1" i="0" smtClean="0">
                                    <a:solidFill>
                                      <a:srgbClr val="292525"/>
                                    </a:solidFill>
                                    <a:latin typeface="Cambria Math" panose="02040503050406030204" pitchFamily="18" charset="0"/>
                                  </a:rPr>
                                  <m:t>𝐈𝐧𝐢𝐭𝐢𝐚𝐥</m:t>
                                </m:r>
                                <m:r>
                                  <a:rPr lang="en-US" b="1" i="0" smtClean="0">
                                    <a:solidFill>
                                      <a:srgbClr val="292525"/>
                                    </a:solidFill>
                                    <a:latin typeface="Cambria Math" panose="02040503050406030204" pitchFamily="18" charset="0"/>
                                  </a:rPr>
                                  <m:t> </m:t>
                                </m:r>
                                <m:r>
                                  <a:rPr lang="en-US" b="1" i="0" smtClean="0">
                                    <a:solidFill>
                                      <a:srgbClr val="292525"/>
                                    </a:solidFill>
                                    <a:latin typeface="Cambria Math" panose="02040503050406030204" pitchFamily="18" charset="0"/>
                                  </a:rPr>
                                  <m:t>𝐑𝐚𝐭𝐞</m:t>
                                </m:r>
                                <m:r>
                                  <a:rPr lang="en-US" b="1" i="0" smtClean="0">
                                    <a:solidFill>
                                      <a:srgbClr val="292525"/>
                                    </a:solidFill>
                                    <a:latin typeface="Cambria Math" panose="02040503050406030204" pitchFamily="18" charset="0"/>
                                  </a:rPr>
                                  <m:t> </m:t>
                                </m:r>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𝑴</m:t>
                                </m:r>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𝒔</m:t>
                                </m:r>
                                <m:r>
                                  <a:rPr lang="en-US" b="1" i="1" smtClean="0">
                                    <a:solidFill>
                                      <a:srgbClr val="292525"/>
                                    </a:solidFill>
                                    <a:latin typeface="Cambria Math" panose="02040503050406030204" pitchFamily="18" charset="0"/>
                                  </a:rPr>
                                  <m:t>)</m:t>
                                </m:r>
                              </m:oMath>
                            </m:oMathPara>
                          </a14:m>
                          <a:endParaRPr lang="en-US"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0"/>
                      </a:ext>
                    </a:extLst>
                  </a:tr>
                  <a:tr h="370840">
                    <a:tc>
                      <a:txBody>
                        <a:bodyPr/>
                        <a:lstStyle/>
                        <a:p>
                          <a:pPr algn="ctr"/>
                          <a:r>
                            <a:rPr lang="en-US" dirty="0">
                              <a:solidFill>
                                <a:srgbClr val="4F4A48"/>
                              </a:solidFill>
                            </a:rPr>
                            <a:t>1</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5.0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2.0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1.3</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−5</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1"/>
                      </a:ext>
                    </a:extLst>
                  </a:tr>
                  <a:tr h="370840">
                    <a:tc>
                      <a:txBody>
                        <a:bodyPr/>
                        <a:lstStyle/>
                        <a:p>
                          <a:pPr algn="ctr"/>
                          <a:r>
                            <a:rPr lang="en-US" dirty="0">
                              <a:solidFill>
                                <a:srgbClr val="4F4A48"/>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−2</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2.0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5.0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−5</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2"/>
                      </a:ext>
                    </a:extLst>
                  </a:tr>
                  <a:tr h="370840">
                    <a:tc>
                      <a:txBody>
                        <a:bodyPr/>
                        <a:lstStyle/>
                        <a:p>
                          <a:pPr algn="ctr"/>
                          <a:r>
                            <a:rPr lang="en-US" dirty="0">
                              <a:solidFill>
                                <a:srgbClr val="4F4A48"/>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−2</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4.0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−4</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3"/>
                      </a:ext>
                    </a:extLst>
                  </a:tr>
                </a:tbl>
              </a:graphicData>
            </a:graphic>
          </p:graphicFrame>
        </mc:Choice>
        <mc:Fallback xmlns="">
          <p:graphicFrame>
            <p:nvGraphicFramePr>
              <p:cNvPr id="16" name="Table Placeholder 15"/>
              <p:cNvGraphicFramePr>
                <a:graphicFrameLocks noGrp="1"/>
              </p:cNvGraphicFramePr>
              <p:nvPr>
                <p:ph type="tbl" sz="quarter" idx="24"/>
                <p:extLst>
                  <p:ext uri="{D42A27DB-BD31-4B8C-83A1-F6EECF244321}">
                    <p14:modId xmlns:p14="http://schemas.microsoft.com/office/powerpoint/2010/main" val="3558890060"/>
                  </p:ext>
                </p:extLst>
              </p:nvPr>
            </p:nvGraphicFramePr>
            <p:xfrm>
              <a:off x="152400" y="1676400"/>
              <a:ext cx="8839200" cy="148336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70840">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r="-300000"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276" r="-200829"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99725" r="-100275"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00552" r="-552" b="-322951"/>
                          </a:stretch>
                        </a:blipFill>
                      </a:tcPr>
                    </a:tc>
                    <a:extLst>
                      <a:ext uri="{0D108BD9-81ED-4DB2-BD59-A6C34878D82A}">
                        <a16:rowId xmlns:a16="http://schemas.microsoft.com/office/drawing/2014/main" val="10000"/>
                      </a:ext>
                    </a:extLst>
                  </a:tr>
                  <a:tr h="370840">
                    <a:tc>
                      <a:txBody>
                        <a:bodyPr/>
                        <a:lstStyle/>
                        <a:p>
                          <a:pPr algn="ctr"/>
                          <a:r>
                            <a:rPr lang="en-US" dirty="0">
                              <a:solidFill>
                                <a:srgbClr val="4F4A48"/>
                              </a:solidFill>
                            </a:rPr>
                            <a:t>1</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00276" t="-100000" r="-200829" b="-222951"/>
                          </a:stretch>
                        </a:blip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99725" t="-100000" r="-100275" b="-222951"/>
                          </a:stretch>
                        </a:blip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300552" t="-100000" r="-552" b="-222951"/>
                          </a:stretch>
                        </a:blipFill>
                      </a:tcPr>
                    </a:tc>
                    <a:extLst>
                      <a:ext uri="{0D108BD9-81ED-4DB2-BD59-A6C34878D82A}">
                        <a16:rowId xmlns:a16="http://schemas.microsoft.com/office/drawing/2014/main" val="10001"/>
                      </a:ext>
                    </a:extLst>
                  </a:tr>
                  <a:tr h="370840">
                    <a:tc>
                      <a:txBody>
                        <a:bodyPr/>
                        <a:lstStyle/>
                        <a:p>
                          <a:pPr algn="ctr"/>
                          <a:r>
                            <a:rPr lang="en-US" dirty="0">
                              <a:solidFill>
                                <a:srgbClr val="4F4A48"/>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276" t="-200000" r="-200829" b="-1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99725" t="-200000" r="-100275" b="-1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300552" t="-200000" r="-552" b="-122951"/>
                          </a:stretch>
                        </a:blipFill>
                      </a:tcPr>
                    </a:tc>
                    <a:extLst>
                      <a:ext uri="{0D108BD9-81ED-4DB2-BD59-A6C34878D82A}">
                        <a16:rowId xmlns:a16="http://schemas.microsoft.com/office/drawing/2014/main" val="10002"/>
                      </a:ext>
                    </a:extLst>
                  </a:tr>
                  <a:tr h="370840">
                    <a:tc>
                      <a:txBody>
                        <a:bodyPr/>
                        <a:lstStyle/>
                        <a:p>
                          <a:pPr algn="ctr"/>
                          <a:r>
                            <a:rPr lang="en-US" dirty="0">
                              <a:solidFill>
                                <a:srgbClr val="4F4A48"/>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276" t="-300000" r="-200829" b="-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99725" t="-300000" r="-100275" b="-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300552" t="-300000" r="-552" b="-22951"/>
                          </a:stretch>
                        </a:blipFill>
                      </a:tcPr>
                    </a:tc>
                    <a:extLst>
                      <a:ext uri="{0D108BD9-81ED-4DB2-BD59-A6C34878D82A}">
                        <a16:rowId xmlns:a16="http://schemas.microsoft.com/office/drawing/2014/main" val="10003"/>
                      </a:ext>
                    </a:extLst>
                  </a:tr>
                </a:tbl>
              </a:graphicData>
            </a:graphic>
          </p:graphicFrame>
        </mc:Fallback>
      </mc:AlternateContent>
      <p:sp>
        <p:nvSpPr>
          <p:cNvPr id="11" name="Text Placeholder 10"/>
          <p:cNvSpPr>
            <a:spLocks noGrp="1"/>
          </p:cNvSpPr>
          <p:nvPr>
            <p:ph type="body" sz="quarter" idx="23"/>
          </p:nvPr>
        </p:nvSpPr>
        <p:spPr>
          <a:xfrm>
            <a:off x="0" y="3505200"/>
            <a:ext cx="9144000" cy="1710541"/>
          </a:xfrm>
        </p:spPr>
        <p:txBody>
          <a:bodyPr/>
          <a:lstStyle/>
          <a:p>
            <a:pPr>
              <a:spcBef>
                <a:spcPts val="0"/>
              </a:spcBef>
            </a:pPr>
            <a:r>
              <a:rPr lang="en-US" b="1" dirty="0">
                <a:solidFill>
                  <a:srgbClr val="43638E"/>
                </a:solidFill>
              </a:rPr>
              <a:t>Strategy</a:t>
            </a:r>
          </a:p>
          <a:p>
            <a:pPr>
              <a:spcBef>
                <a:spcPts val="0"/>
              </a:spcBef>
            </a:pPr>
            <a:r>
              <a:rPr lang="en-US" dirty="0"/>
              <a:t>Compare two experiments at a time to determine how the rate depends on the concentration of each reactant. </a:t>
            </a:r>
            <a:endParaRPr lang="en-US" dirty="0">
              <a:solidFill>
                <a:prstClr val="black"/>
              </a:solidFill>
            </a:endParaRPr>
          </a:p>
        </p:txBody>
      </p:sp>
    </p:spTree>
    <p:extLst>
      <p:ext uri="{BB962C8B-B14F-4D97-AF65-F5344CB8AC3E}">
        <p14:creationId xmlns:p14="http://schemas.microsoft.com/office/powerpoint/2010/main" val="40567968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1098" y="232259"/>
            <a:ext cx="5683902" cy="605331"/>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14.3</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1524000" y="1066800"/>
                <a:ext cx="6440487" cy="457200"/>
              </a:xfrm>
            </p:spPr>
            <p: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2</m:t>
                      </m:r>
                      <m:r>
                        <m:rPr>
                          <m:sty m:val="p"/>
                        </m:rPr>
                        <a:rPr lang="en-US" b="0" i="0" smtClean="0">
                          <a:latin typeface="Cambria Math" panose="02040503050406030204" pitchFamily="18" charset="0"/>
                        </a:rPr>
                        <m:t>NO</m:t>
                      </m:r>
                      <m:r>
                        <a:rPr lang="en-US" b="0" i="0" smtClean="0">
                          <a:latin typeface="Cambria Math" panose="02040503050406030204" pitchFamily="18" charset="0"/>
                        </a:rPr>
                        <m:t>(</m:t>
                      </m:r>
                      <m:r>
                        <a:rPr lang="en-US" b="0" i="1" smtClean="0">
                          <a:latin typeface="Cambria Math" panose="02040503050406030204" pitchFamily="18" charset="0"/>
                        </a:rPr>
                        <m:t>𝑔</m:t>
                      </m:r>
                      <m:r>
                        <a:rPr lang="en-US" b="0" i="0" smtClean="0">
                          <a:latin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N</m:t>
                          </m:r>
                        </m:e>
                        <m:sub>
                          <m:r>
                            <a:rPr lang="en-US" b="0" i="0" smtClean="0">
                              <a:latin typeface="Cambria Math" panose="02040503050406030204" pitchFamily="18" charset="0"/>
                              <a:ea typeface="Cambria Math" panose="02040503050406030204" pitchFamily="18" charset="0"/>
                            </a:rPr>
                            <m:t>2</m:t>
                          </m:r>
                        </m:sub>
                      </m:sSub>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0" smtClean="0">
                          <a:latin typeface="Cambria Math" panose="02040503050406030204" pitchFamily="18" charset="0"/>
                          <a:ea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1524000" y="1066800"/>
                <a:ext cx="6440487" cy="457200"/>
              </a:xfrm>
              <a:blipFill>
                <a:blip r:embed="rId2"/>
                <a:stretch>
                  <a:fillRect b="-1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8" name="Table Placeholder 15"/>
              <p:cNvGraphicFramePr>
                <a:graphicFrameLocks/>
              </p:cNvGraphicFramePr>
              <p:nvPr>
                <p:extLst>
                  <p:ext uri="{D42A27DB-BD31-4B8C-83A1-F6EECF244321}">
                    <p14:modId xmlns:p14="http://schemas.microsoft.com/office/powerpoint/2010/main" val="3791404381"/>
                  </p:ext>
                </p:extLst>
              </p:nvPr>
            </p:nvGraphicFramePr>
            <p:xfrm>
              <a:off x="152400" y="1676400"/>
              <a:ext cx="8839200" cy="148336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70840">
                    <a:tc>
                      <a:txBody>
                        <a:bodyPr/>
                        <a:lstStyle/>
                        <a:p>
                          <a:pPr algn="ctr"/>
                          <a14:m>
                            <m:oMathPara xmlns:m="http://schemas.openxmlformats.org/officeDocument/2006/math">
                              <m:oMathParaPr>
                                <m:jc m:val="centerGroup"/>
                              </m:oMathParaPr>
                              <m:oMath xmlns:m="http://schemas.openxmlformats.org/officeDocument/2006/math">
                                <m:r>
                                  <a:rPr lang="en-US" b="1" i="0" dirty="0" smtClean="0">
                                    <a:solidFill>
                                      <a:srgbClr val="292525"/>
                                    </a:solidFill>
                                    <a:latin typeface="Cambria Math" panose="02040503050406030204" pitchFamily="18" charset="0"/>
                                  </a:rPr>
                                  <m:t>𝐄𝐱𝐩𝐞𝐫𝐢𝐦𝐞𝐧𝐭</m:t>
                                </m:r>
                              </m:oMath>
                            </m:oMathPara>
                          </a14:m>
                          <a:endParaRPr lang="en-US" b="1" i="0"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1" i="0" dirty="0" smtClean="0">
                                    <a:solidFill>
                                      <a:srgbClr val="292525"/>
                                    </a:solidFill>
                                    <a:latin typeface="Cambria Math" panose="02040503050406030204" pitchFamily="18" charset="0"/>
                                  </a:rPr>
                                  <m:t>[</m:t>
                                </m:r>
                                <m:r>
                                  <a:rPr lang="en-US" b="1" i="0" dirty="0" smtClean="0">
                                    <a:solidFill>
                                      <a:srgbClr val="292525"/>
                                    </a:solidFill>
                                    <a:latin typeface="Cambria Math" panose="02040503050406030204" pitchFamily="18" charset="0"/>
                                  </a:rPr>
                                  <m:t>𝐍𝐎</m:t>
                                </m:r>
                                <m:r>
                                  <a:rPr lang="en-US" b="1" i="0" dirty="0" smtClean="0">
                                    <a:solidFill>
                                      <a:srgbClr val="292525"/>
                                    </a:solidFill>
                                    <a:latin typeface="Cambria Math" panose="02040503050406030204" pitchFamily="18" charset="0"/>
                                  </a:rPr>
                                  <m:t>]</m:t>
                                </m:r>
                                <m:r>
                                  <a:rPr lang="en-US" b="1" i="1" dirty="0" smtClean="0">
                                    <a:solidFill>
                                      <a:srgbClr val="292525"/>
                                    </a:solidFill>
                                    <a:latin typeface="Cambria Math" panose="02040503050406030204" pitchFamily="18" charset="0"/>
                                  </a:rPr>
                                  <m:t>(</m:t>
                                </m:r>
                                <m:r>
                                  <a:rPr lang="en-US" b="1" i="1" dirty="0" smtClean="0">
                                    <a:solidFill>
                                      <a:srgbClr val="292525"/>
                                    </a:solidFill>
                                    <a:latin typeface="Cambria Math" panose="02040503050406030204" pitchFamily="18" charset="0"/>
                                  </a:rPr>
                                  <m:t>𝑴</m:t>
                                </m:r>
                                <m:r>
                                  <a:rPr lang="en-US" b="1" i="1" dirty="0" smtClean="0">
                                    <a:solidFill>
                                      <a:srgbClr val="292525"/>
                                    </a:solidFill>
                                    <a:latin typeface="Cambria Math" panose="02040503050406030204" pitchFamily="18" charset="0"/>
                                  </a:rPr>
                                  <m:t>)</m:t>
                                </m:r>
                              </m:oMath>
                            </m:oMathPara>
                          </a14:m>
                          <a:endParaRPr lang="en-US" b="1"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1" i="0" smtClean="0">
                                    <a:solidFill>
                                      <a:srgbClr val="292525"/>
                                    </a:solidFill>
                                    <a:latin typeface="Cambria Math" panose="02040503050406030204" pitchFamily="18" charset="0"/>
                                  </a:rPr>
                                  <m:t>[</m:t>
                                </m:r>
                                <m:sSub>
                                  <m:sSubPr>
                                    <m:ctrlPr>
                                      <a:rPr lang="en-US" b="1" i="1" smtClean="0">
                                        <a:solidFill>
                                          <a:srgbClr val="292525"/>
                                        </a:solidFill>
                                        <a:latin typeface="Cambria Math" panose="02040503050406030204" pitchFamily="18" charset="0"/>
                                      </a:rPr>
                                    </m:ctrlPr>
                                  </m:sSubPr>
                                  <m:e>
                                    <m:r>
                                      <a:rPr lang="en-US" b="1" i="0" smtClean="0">
                                        <a:solidFill>
                                          <a:srgbClr val="292525"/>
                                        </a:solidFill>
                                        <a:latin typeface="Cambria Math" panose="02040503050406030204" pitchFamily="18" charset="0"/>
                                      </a:rPr>
                                      <m:t>𝐇</m:t>
                                    </m:r>
                                  </m:e>
                                  <m:sub>
                                    <m:r>
                                      <a:rPr lang="en-US" b="1" i="0" smtClean="0">
                                        <a:solidFill>
                                          <a:srgbClr val="292525"/>
                                        </a:solidFill>
                                        <a:latin typeface="Cambria Math" panose="02040503050406030204" pitchFamily="18" charset="0"/>
                                      </a:rPr>
                                      <m:t>𝟐</m:t>
                                    </m:r>
                                  </m:sub>
                                </m:sSub>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𝑴</m:t>
                                </m:r>
                                <m:r>
                                  <a:rPr lang="en-US" b="1" i="1" smtClean="0">
                                    <a:solidFill>
                                      <a:srgbClr val="292525"/>
                                    </a:solidFill>
                                    <a:latin typeface="Cambria Math" panose="02040503050406030204" pitchFamily="18" charset="0"/>
                                  </a:rPr>
                                  <m:t>)</m:t>
                                </m:r>
                              </m:oMath>
                            </m:oMathPara>
                          </a14:m>
                          <a:endParaRPr lang="en-US"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1" i="0" smtClean="0">
                                    <a:solidFill>
                                      <a:srgbClr val="292525"/>
                                    </a:solidFill>
                                    <a:latin typeface="Cambria Math" panose="02040503050406030204" pitchFamily="18" charset="0"/>
                                  </a:rPr>
                                  <m:t>𝐈𝐧𝐢𝐭𝐢𝐚𝐥</m:t>
                                </m:r>
                                <m:r>
                                  <a:rPr lang="en-US" b="1" i="0" smtClean="0">
                                    <a:solidFill>
                                      <a:srgbClr val="292525"/>
                                    </a:solidFill>
                                    <a:latin typeface="Cambria Math" panose="02040503050406030204" pitchFamily="18" charset="0"/>
                                  </a:rPr>
                                  <m:t> </m:t>
                                </m:r>
                                <m:r>
                                  <a:rPr lang="en-US" b="1" i="0" smtClean="0">
                                    <a:solidFill>
                                      <a:srgbClr val="292525"/>
                                    </a:solidFill>
                                    <a:latin typeface="Cambria Math" panose="02040503050406030204" pitchFamily="18" charset="0"/>
                                  </a:rPr>
                                  <m:t>𝐑𝐚𝐭𝐞</m:t>
                                </m:r>
                                <m:r>
                                  <a:rPr lang="en-US" b="1" i="0" smtClean="0">
                                    <a:solidFill>
                                      <a:srgbClr val="292525"/>
                                    </a:solidFill>
                                    <a:latin typeface="Cambria Math" panose="02040503050406030204" pitchFamily="18" charset="0"/>
                                  </a:rPr>
                                  <m:t> </m:t>
                                </m:r>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𝑴</m:t>
                                </m:r>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𝒔</m:t>
                                </m:r>
                                <m:r>
                                  <a:rPr lang="en-US" b="1" i="1" smtClean="0">
                                    <a:solidFill>
                                      <a:srgbClr val="292525"/>
                                    </a:solidFill>
                                    <a:latin typeface="Cambria Math" panose="02040503050406030204" pitchFamily="18" charset="0"/>
                                  </a:rPr>
                                  <m:t>)</m:t>
                                </m:r>
                              </m:oMath>
                            </m:oMathPara>
                          </a14:m>
                          <a:endParaRPr lang="en-US"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0"/>
                      </a:ext>
                    </a:extLst>
                  </a:tr>
                  <a:tr h="370840">
                    <a:tc>
                      <a:txBody>
                        <a:bodyPr/>
                        <a:lstStyle/>
                        <a:p>
                          <a:pPr algn="ctr"/>
                          <a:r>
                            <a:rPr lang="en-US" dirty="0">
                              <a:solidFill>
                                <a:srgbClr val="4F4A48"/>
                              </a:solidFill>
                            </a:rPr>
                            <a:t>1</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5.0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2.0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1.3</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−5</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1"/>
                      </a:ext>
                    </a:extLst>
                  </a:tr>
                  <a:tr h="370840">
                    <a:tc>
                      <a:txBody>
                        <a:bodyPr/>
                        <a:lstStyle/>
                        <a:p>
                          <a:pPr algn="ctr"/>
                          <a:r>
                            <a:rPr lang="en-US" dirty="0">
                              <a:solidFill>
                                <a:srgbClr val="4F4A48"/>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−2</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2.0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5.0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−5</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2"/>
                      </a:ext>
                    </a:extLst>
                  </a:tr>
                  <a:tr h="370840">
                    <a:tc>
                      <a:txBody>
                        <a:bodyPr/>
                        <a:lstStyle/>
                        <a:p>
                          <a:pPr algn="ctr"/>
                          <a:r>
                            <a:rPr lang="en-US" dirty="0">
                              <a:solidFill>
                                <a:srgbClr val="4F4A48"/>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−2</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4.0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−4</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3"/>
                      </a:ext>
                    </a:extLst>
                  </a:tr>
                </a:tbl>
              </a:graphicData>
            </a:graphic>
          </p:graphicFrame>
        </mc:Choice>
        <mc:Fallback xmlns="">
          <p:graphicFrame>
            <p:nvGraphicFramePr>
              <p:cNvPr id="8" name="Table Placeholder 15"/>
              <p:cNvGraphicFramePr>
                <a:graphicFrameLocks/>
              </p:cNvGraphicFramePr>
              <p:nvPr>
                <p:extLst>
                  <p:ext uri="{D42A27DB-BD31-4B8C-83A1-F6EECF244321}">
                    <p14:modId xmlns:p14="http://schemas.microsoft.com/office/powerpoint/2010/main" val="3791404381"/>
                  </p:ext>
                </p:extLst>
              </p:nvPr>
            </p:nvGraphicFramePr>
            <p:xfrm>
              <a:off x="152400" y="1676400"/>
              <a:ext cx="8839200" cy="148336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70840">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r="-300000"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276" r="-200829"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99725" r="-100275"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00552" r="-552" b="-322951"/>
                          </a:stretch>
                        </a:blipFill>
                      </a:tcPr>
                    </a:tc>
                    <a:extLst>
                      <a:ext uri="{0D108BD9-81ED-4DB2-BD59-A6C34878D82A}">
                        <a16:rowId xmlns:a16="http://schemas.microsoft.com/office/drawing/2014/main" val="10000"/>
                      </a:ext>
                    </a:extLst>
                  </a:tr>
                  <a:tr h="370840">
                    <a:tc>
                      <a:txBody>
                        <a:bodyPr/>
                        <a:lstStyle/>
                        <a:p>
                          <a:pPr algn="ctr"/>
                          <a:r>
                            <a:rPr lang="en-US" dirty="0">
                              <a:solidFill>
                                <a:srgbClr val="4F4A48"/>
                              </a:solidFill>
                            </a:rPr>
                            <a:t>1</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00276" t="-100000" r="-200829" b="-222951"/>
                          </a:stretch>
                        </a:blip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99725" t="-100000" r="-100275" b="-222951"/>
                          </a:stretch>
                        </a:blip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300552" t="-100000" r="-552" b="-222951"/>
                          </a:stretch>
                        </a:blipFill>
                      </a:tcPr>
                    </a:tc>
                    <a:extLst>
                      <a:ext uri="{0D108BD9-81ED-4DB2-BD59-A6C34878D82A}">
                        <a16:rowId xmlns:a16="http://schemas.microsoft.com/office/drawing/2014/main" val="10001"/>
                      </a:ext>
                    </a:extLst>
                  </a:tr>
                  <a:tr h="370840">
                    <a:tc>
                      <a:txBody>
                        <a:bodyPr/>
                        <a:lstStyle/>
                        <a:p>
                          <a:pPr algn="ctr"/>
                          <a:r>
                            <a:rPr lang="en-US" dirty="0">
                              <a:solidFill>
                                <a:srgbClr val="4F4A48"/>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276" t="-200000" r="-200829" b="-1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99725" t="-200000" r="-100275" b="-1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300552" t="-200000" r="-552" b="-122951"/>
                          </a:stretch>
                        </a:blipFill>
                      </a:tcPr>
                    </a:tc>
                    <a:extLst>
                      <a:ext uri="{0D108BD9-81ED-4DB2-BD59-A6C34878D82A}">
                        <a16:rowId xmlns:a16="http://schemas.microsoft.com/office/drawing/2014/main" val="10002"/>
                      </a:ext>
                    </a:extLst>
                  </a:tr>
                  <a:tr h="370840">
                    <a:tc>
                      <a:txBody>
                        <a:bodyPr/>
                        <a:lstStyle/>
                        <a:p>
                          <a:pPr algn="ctr"/>
                          <a:r>
                            <a:rPr lang="en-US" dirty="0">
                              <a:solidFill>
                                <a:srgbClr val="4F4A48"/>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276" t="-300000" r="-200829" b="-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99725" t="-300000" r="-100275" b="-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300552" t="-300000" r="-552" b="-22951"/>
                          </a:stretch>
                        </a:blipFill>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23"/>
              </p:nvPr>
            </p:nvSpPr>
            <p:spPr>
              <a:xfrm>
                <a:off x="0" y="3124200"/>
                <a:ext cx="9158570" cy="3048000"/>
              </a:xfrm>
            </p:spPr>
            <p:txBody>
              <a:bodyPr/>
              <a:lstStyle/>
              <a:p>
                <a:pPr>
                  <a:spcBef>
                    <a:spcPts val="0"/>
                  </a:spcBef>
                </a:pPr>
                <a:r>
                  <a:rPr lang="en-US" b="1" dirty="0">
                    <a:solidFill>
                      <a:srgbClr val="43638E"/>
                    </a:solidFill>
                  </a:rPr>
                  <a:t>Setup</a:t>
                </a:r>
              </a:p>
              <a:p>
                <a:pPr>
                  <a:spcBef>
                    <a:spcPts val="0"/>
                  </a:spcBef>
                  <a:spcAft>
                    <a:spcPts val="3100"/>
                  </a:spcAft>
                </a:pPr>
                <a:r>
                  <a:rPr lang="en-US" dirty="0"/>
                  <a:t>The rate law is </a:t>
                </a:r>
                <a14:m>
                  <m:oMath xmlns:m="http://schemas.openxmlformats.org/officeDocument/2006/math">
                    <m:r>
                      <m:rPr>
                        <m:sty m:val="p"/>
                      </m:rPr>
                      <a:rPr lang="en-US" i="0" dirty="0" smtClean="0">
                        <a:latin typeface="Cambria Math" panose="02040503050406030204" pitchFamily="18" charset="0"/>
                      </a:rPr>
                      <m:t>rate</m:t>
                    </m:r>
                    <m:r>
                      <a:rPr lang="en-US" i="1" dirty="0" smtClean="0">
                        <a:latin typeface="Cambria Math" panose="02040503050406030204" pitchFamily="18" charset="0"/>
                      </a:rPr>
                      <m:t>= </m:t>
                    </m:r>
                    <m:r>
                      <a:rPr lang="en-US" i="1" dirty="0" smtClean="0">
                        <a:latin typeface="Cambria Math" panose="02040503050406030204" pitchFamily="18" charset="0"/>
                      </a:rPr>
                      <m:t>𝑘</m:t>
                    </m:r>
                    <m:r>
                      <a:rPr lang="en-US" i="0" dirty="0" smtClean="0">
                        <a:latin typeface="Cambria Math" panose="02040503050406030204" pitchFamily="18" charset="0"/>
                      </a:rPr>
                      <m:t>[</m:t>
                    </m:r>
                    <m:r>
                      <m:rPr>
                        <m:sty m:val="p"/>
                      </m:rPr>
                      <a:rPr lang="en-US" i="0" dirty="0" smtClean="0">
                        <a:latin typeface="Cambria Math" panose="02040503050406030204" pitchFamily="18" charset="0"/>
                      </a:rPr>
                      <m:t>NO</m:t>
                    </m:r>
                    <m:r>
                      <a:rPr lang="en-US" i="0" dirty="0" smtClean="0">
                        <a:latin typeface="Cambria Math" panose="02040503050406030204" pitchFamily="18" charset="0"/>
                      </a:rPr>
                      <m:t>]</m:t>
                    </m:r>
                    <m:r>
                      <a:rPr lang="en-US" i="1" baseline="30000" dirty="0">
                        <a:latin typeface="Cambria Math" panose="02040503050406030204" pitchFamily="18" charset="0"/>
                      </a:rPr>
                      <m:t>𝑥</m:t>
                    </m:r>
                    <m:r>
                      <a:rPr lang="en-US" i="0" dirty="0">
                        <a:latin typeface="Cambria Math" panose="02040503050406030204" pitchFamily="18" charset="0"/>
                      </a:rPr>
                      <m:t>[</m:t>
                    </m:r>
                    <m:r>
                      <m:rPr>
                        <m:sty m:val="p"/>
                      </m:rPr>
                      <a:rPr lang="en-US" i="0" dirty="0">
                        <a:latin typeface="Cambria Math" panose="02040503050406030204" pitchFamily="18" charset="0"/>
                      </a:rPr>
                      <m:t>H</m:t>
                    </m:r>
                    <m:r>
                      <a:rPr lang="en-US" i="0" baseline="-25000" dirty="0">
                        <a:latin typeface="Cambria Math" panose="02040503050406030204" pitchFamily="18" charset="0"/>
                      </a:rPr>
                      <m:t>2</m:t>
                    </m:r>
                    <m:r>
                      <a:rPr lang="en-US" i="0" dirty="0">
                        <a:latin typeface="Cambria Math" panose="02040503050406030204" pitchFamily="18" charset="0"/>
                      </a:rPr>
                      <m:t>]</m:t>
                    </m:r>
                    <m:r>
                      <a:rPr lang="en-US" i="1" baseline="30000" dirty="0">
                        <a:latin typeface="Cambria Math" panose="02040503050406030204" pitchFamily="18" charset="0"/>
                      </a:rPr>
                      <m:t>𝑦</m:t>
                    </m:r>
                  </m:oMath>
                </a14:m>
                <a:r>
                  <a:rPr lang="en-US" dirty="0"/>
                  <a:t>.</a:t>
                </a:r>
              </a:p>
              <a:p>
                <a:pPr>
                  <a:spcBef>
                    <a:spcPts val="0"/>
                  </a:spcBef>
                </a:pPr>
                <a:r>
                  <a:rPr lang="en-US" dirty="0"/>
                  <a:t>Comparing experiments 1 and 2, we see that the rate increases by approximately a factor of 4 when [NO] is doubled but </a:t>
                </a:r>
                <a14:m>
                  <m:oMath xmlns:m="http://schemas.openxmlformats.org/officeDocument/2006/math">
                    <m:r>
                      <a:rPr lang="en-US" i="0" dirty="0" smtClean="0">
                        <a:latin typeface="Cambria Math" panose="02040503050406030204" pitchFamily="18" charset="0"/>
                      </a:rPr>
                      <m:t>[</m:t>
                    </m:r>
                    <m:r>
                      <m:rPr>
                        <m:sty m:val="p"/>
                      </m:rPr>
                      <a:rPr lang="en-US" i="0" dirty="0" smtClean="0">
                        <a:latin typeface="Cambria Math" panose="02040503050406030204" pitchFamily="18" charset="0"/>
                      </a:rPr>
                      <m:t>H</m:t>
                    </m:r>
                    <m:r>
                      <a:rPr lang="en-US" i="0" baseline="-25000" dirty="0">
                        <a:latin typeface="Cambria Math" panose="02040503050406030204" pitchFamily="18" charset="0"/>
                      </a:rPr>
                      <m:t>2</m:t>
                    </m:r>
                    <m:r>
                      <a:rPr lang="en-US" i="0" dirty="0">
                        <a:latin typeface="Cambria Math" panose="02040503050406030204" pitchFamily="18" charset="0"/>
                      </a:rPr>
                      <m:t>] </m:t>
                    </m:r>
                  </m:oMath>
                </a14:m>
                <a:r>
                  <a:rPr lang="en-US" dirty="0"/>
                  <a:t>is held constant.</a:t>
                </a:r>
                <a:endParaRPr lang="en-US" dirty="0">
                  <a:solidFill>
                    <a:prstClr val="black"/>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3"/>
              </p:nvPr>
            </p:nvSpPr>
            <p:spPr>
              <a:xfrm>
                <a:off x="0" y="3124200"/>
                <a:ext cx="9158570" cy="3048000"/>
              </a:xfrm>
              <a:blipFill>
                <a:blip r:embed="rId4"/>
                <a:stretch>
                  <a:fillRect l="-1332" t="-2000" r="-1997"/>
                </a:stretch>
              </a:blipFill>
            </p:spPr>
            <p:txBody>
              <a:bodyPr/>
              <a:lstStyle/>
              <a:p>
                <a:r>
                  <a:rPr lang="en-US">
                    <a:noFill/>
                  </a:rPr>
                  <a:t> </a:t>
                </a:r>
              </a:p>
            </p:txBody>
          </p:sp>
        </mc:Fallback>
      </mc:AlternateContent>
    </p:spTree>
    <p:extLst>
      <p:ext uri="{BB962C8B-B14F-4D97-AF65-F5344CB8AC3E}">
        <p14:creationId xmlns:p14="http://schemas.microsoft.com/office/powerpoint/2010/main" val="35573946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32259"/>
            <a:ext cx="6781800" cy="605331"/>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14.3</a:t>
            </a:r>
            <a:r>
              <a:rPr lang="en-US" sz="2800" b="1" spc="4000" dirty="0">
                <a:solidFill>
                  <a:schemeClr val="bg1"/>
                </a:solidFill>
                <a:latin typeface="+mn-lt"/>
              </a:rPr>
              <a:t> </a:t>
            </a:r>
            <a:r>
              <a:rPr lang="en-US" sz="2800" b="1" dirty="0">
                <a:solidFill>
                  <a:schemeClr val="bg1"/>
                </a:solidFill>
                <a:latin typeface="+mn-lt"/>
              </a:rPr>
              <a:t>Setup, Cont.</a:t>
            </a:r>
            <a:r>
              <a:rPr lang="en-US" sz="2800" b="1" spc="3000" dirty="0">
                <a:latin typeface="+mn-lt"/>
              </a:rPr>
              <a:t> </a:t>
            </a:r>
            <a:endParaRPr lang="en-US" sz="2800" dirty="0">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990600" y="1066800"/>
                <a:ext cx="7525543" cy="457200"/>
              </a:xfrm>
            </p:spPr>
            <p:txBody>
              <a:bodyPr/>
              <a:lstStyle/>
              <a:p>
                <a:pPr/>
                <a14:m>
                  <m:oMathPara xmlns:m="http://schemas.openxmlformats.org/officeDocument/2006/math">
                    <m:oMathParaPr>
                      <m:jc m:val="centerGroup"/>
                    </m:oMathParaPr>
                    <m:oMath xmlns:m="http://schemas.openxmlformats.org/officeDocument/2006/math">
                      <m:r>
                        <a:rPr lang="en-US" b="0" i="0" smtClean="0">
                          <a:latin typeface="Cambria Math" panose="02040503050406030204" pitchFamily="18" charset="0"/>
                        </a:rPr>
                        <m:t>2</m:t>
                      </m:r>
                      <m:r>
                        <m:rPr>
                          <m:sty m:val="p"/>
                        </m:rPr>
                        <a:rPr lang="en-US" b="0" i="0" smtClean="0">
                          <a:latin typeface="Cambria Math" panose="02040503050406030204" pitchFamily="18" charset="0"/>
                        </a:rPr>
                        <m:t>NO</m:t>
                      </m:r>
                      <m:r>
                        <a:rPr lang="en-US" b="0" i="0" smtClean="0">
                          <a:latin typeface="Cambria Math" panose="02040503050406030204" pitchFamily="18" charset="0"/>
                        </a:rPr>
                        <m:t>(</m:t>
                      </m:r>
                      <m:r>
                        <a:rPr lang="en-US" b="0" i="1" smtClean="0">
                          <a:latin typeface="Cambria Math" panose="02040503050406030204" pitchFamily="18" charset="0"/>
                        </a:rPr>
                        <m:t>𝑔</m:t>
                      </m:r>
                      <m:r>
                        <a:rPr lang="en-US" b="0" i="0" smtClean="0">
                          <a:latin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0" smtClean="0">
                          <a:latin typeface="Cambria Math" panose="02040503050406030204" pitchFamily="18" charset="0"/>
                          <a:ea typeface="Cambria Math" panose="02040503050406030204" pitchFamily="18" charset="0"/>
                        </a:rPr>
                        <m:t>)→</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N</m:t>
                          </m:r>
                        </m:e>
                        <m:sub>
                          <m:r>
                            <a:rPr lang="en-US" b="0" i="0" smtClean="0">
                              <a:latin typeface="Cambria Math" panose="02040503050406030204" pitchFamily="18" charset="0"/>
                              <a:ea typeface="Cambria Math" panose="02040503050406030204" pitchFamily="18" charset="0"/>
                            </a:rPr>
                            <m:t>2</m:t>
                          </m:r>
                        </m:sub>
                      </m:sSub>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0" smtClean="0">
                          <a:latin typeface="Cambria Math" panose="02040503050406030204" pitchFamily="18" charset="0"/>
                          <a:ea typeface="Cambria Math" panose="02040503050406030204" pitchFamily="18" charset="0"/>
                        </a:rPr>
                        <m:t>)+2</m:t>
                      </m:r>
                      <m:sSub>
                        <m:sSubPr>
                          <m:ctrlPr>
                            <a:rPr lang="en-US" b="0" i="1" smtClean="0">
                              <a:latin typeface="Cambria Math" panose="02040503050406030204" pitchFamily="18" charset="0"/>
                              <a:ea typeface="Cambria Math" panose="02040503050406030204" pitchFamily="18" charset="0"/>
                            </a:rPr>
                          </m:ctrlPr>
                        </m:sSubPr>
                        <m:e>
                          <m:r>
                            <m:rPr>
                              <m:sty m:val="p"/>
                            </m:rPr>
                            <a:rPr lang="en-US" b="0" i="0" smtClean="0">
                              <a:latin typeface="Cambria Math" panose="02040503050406030204" pitchFamily="18" charset="0"/>
                              <a:ea typeface="Cambria Math" panose="02040503050406030204" pitchFamily="18" charset="0"/>
                            </a:rPr>
                            <m:t>H</m:t>
                          </m:r>
                        </m:e>
                        <m:sub>
                          <m:r>
                            <a:rPr lang="en-US" b="0" i="0" smtClean="0">
                              <a:latin typeface="Cambria Math" panose="02040503050406030204" pitchFamily="18" charset="0"/>
                              <a:ea typeface="Cambria Math" panose="02040503050406030204" pitchFamily="18" charset="0"/>
                            </a:rPr>
                            <m:t>2</m:t>
                          </m:r>
                        </m:sub>
                      </m:sSub>
                      <m:r>
                        <m:rPr>
                          <m:sty m:val="p"/>
                        </m:rPr>
                        <a:rPr lang="en-US" b="0" i="0" smtClean="0">
                          <a:latin typeface="Cambria Math" panose="02040503050406030204" pitchFamily="18" charset="0"/>
                          <a:ea typeface="Cambria Math" panose="02040503050406030204" pitchFamily="18" charset="0"/>
                        </a:rPr>
                        <m:t>O</m:t>
                      </m:r>
                      <m:r>
                        <a:rPr lang="en-US" b="0" i="0"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𝑔</m:t>
                      </m:r>
                      <m:r>
                        <a:rPr lang="en-US" b="0" i="0" smtClean="0">
                          <a:latin typeface="Cambria Math" panose="02040503050406030204" pitchFamily="18" charset="0"/>
                          <a:ea typeface="Cambria Math" panose="02040503050406030204" pitchFamily="18" charset="0"/>
                        </a:rPr>
                        <m:t>)</m:t>
                      </m:r>
                    </m:oMath>
                  </m:oMathPara>
                </a14:m>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990600" y="1066800"/>
                <a:ext cx="7525543" cy="457200"/>
              </a:xfrm>
              <a:blipFill>
                <a:blip r:embed="rId2"/>
                <a:stretch>
                  <a:fillRect b="-1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9" name="Table Placeholder 15"/>
              <p:cNvGraphicFramePr>
                <a:graphicFrameLocks/>
              </p:cNvGraphicFramePr>
              <p:nvPr>
                <p:extLst>
                  <p:ext uri="{D42A27DB-BD31-4B8C-83A1-F6EECF244321}">
                    <p14:modId xmlns:p14="http://schemas.microsoft.com/office/powerpoint/2010/main" val="3406368295"/>
                  </p:ext>
                </p:extLst>
              </p:nvPr>
            </p:nvGraphicFramePr>
            <p:xfrm>
              <a:off x="152400" y="1676400"/>
              <a:ext cx="8839200" cy="148336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70840">
                    <a:tc>
                      <a:txBody>
                        <a:bodyPr/>
                        <a:lstStyle/>
                        <a:p>
                          <a:pPr algn="ctr"/>
                          <a14:m>
                            <m:oMathPara xmlns:m="http://schemas.openxmlformats.org/officeDocument/2006/math">
                              <m:oMathParaPr>
                                <m:jc m:val="centerGroup"/>
                              </m:oMathParaPr>
                              <m:oMath xmlns:m="http://schemas.openxmlformats.org/officeDocument/2006/math">
                                <m:r>
                                  <a:rPr lang="en-US" b="1" i="0" dirty="0" smtClean="0">
                                    <a:solidFill>
                                      <a:srgbClr val="292525"/>
                                    </a:solidFill>
                                    <a:latin typeface="Cambria Math" panose="02040503050406030204" pitchFamily="18" charset="0"/>
                                  </a:rPr>
                                  <m:t>𝐄𝐱𝐩𝐞𝐫𝐢𝐦𝐞𝐧𝐭</m:t>
                                </m:r>
                              </m:oMath>
                            </m:oMathPara>
                          </a14:m>
                          <a:endParaRPr lang="en-US" b="1" i="0"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ctr"/>
                          <a14:m>
                            <m:oMathPara xmlns:m="http://schemas.openxmlformats.org/officeDocument/2006/math">
                              <m:oMathParaPr>
                                <m:jc m:val="centerGroup"/>
                              </m:oMathParaPr>
                              <m:oMath xmlns:m="http://schemas.openxmlformats.org/officeDocument/2006/math">
                                <m:r>
                                  <a:rPr lang="en-US" b="1" i="0" dirty="0" smtClean="0">
                                    <a:solidFill>
                                      <a:srgbClr val="292525"/>
                                    </a:solidFill>
                                    <a:latin typeface="Cambria Math" panose="02040503050406030204" pitchFamily="18" charset="0"/>
                                  </a:rPr>
                                  <m:t>[</m:t>
                                </m:r>
                                <m:r>
                                  <a:rPr lang="en-US" b="1" i="0" dirty="0" smtClean="0">
                                    <a:solidFill>
                                      <a:srgbClr val="292525"/>
                                    </a:solidFill>
                                    <a:latin typeface="Cambria Math" panose="02040503050406030204" pitchFamily="18" charset="0"/>
                                  </a:rPr>
                                  <m:t>𝐍𝐎</m:t>
                                </m:r>
                                <m:r>
                                  <a:rPr lang="en-US" b="1" i="0" dirty="0" smtClean="0">
                                    <a:solidFill>
                                      <a:srgbClr val="292525"/>
                                    </a:solidFill>
                                    <a:latin typeface="Cambria Math" panose="02040503050406030204" pitchFamily="18" charset="0"/>
                                  </a:rPr>
                                  <m:t>]</m:t>
                                </m:r>
                                <m:r>
                                  <a:rPr lang="en-US" b="1" i="1" dirty="0" smtClean="0">
                                    <a:solidFill>
                                      <a:srgbClr val="292525"/>
                                    </a:solidFill>
                                    <a:latin typeface="Cambria Math" panose="02040503050406030204" pitchFamily="18" charset="0"/>
                                  </a:rPr>
                                  <m:t>(</m:t>
                                </m:r>
                                <m:r>
                                  <a:rPr lang="en-US" b="1" i="1" dirty="0" smtClean="0">
                                    <a:solidFill>
                                      <a:srgbClr val="292525"/>
                                    </a:solidFill>
                                    <a:latin typeface="Cambria Math" panose="02040503050406030204" pitchFamily="18" charset="0"/>
                                  </a:rPr>
                                  <m:t>𝑴</m:t>
                                </m:r>
                                <m:r>
                                  <a:rPr lang="en-US" b="1" i="1" dirty="0" smtClean="0">
                                    <a:solidFill>
                                      <a:srgbClr val="292525"/>
                                    </a:solidFill>
                                    <a:latin typeface="Cambria Math" panose="02040503050406030204" pitchFamily="18" charset="0"/>
                                  </a:rPr>
                                  <m:t>)</m:t>
                                </m:r>
                              </m:oMath>
                            </m:oMathPara>
                          </a14:m>
                          <a:endParaRPr lang="en-US" b="1"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1" i="0" smtClean="0">
                                    <a:solidFill>
                                      <a:srgbClr val="292525"/>
                                    </a:solidFill>
                                    <a:latin typeface="Cambria Math" panose="02040503050406030204" pitchFamily="18" charset="0"/>
                                  </a:rPr>
                                  <m:t>[</m:t>
                                </m:r>
                                <m:sSub>
                                  <m:sSubPr>
                                    <m:ctrlPr>
                                      <a:rPr lang="en-US" b="1" i="1" smtClean="0">
                                        <a:solidFill>
                                          <a:srgbClr val="292525"/>
                                        </a:solidFill>
                                        <a:latin typeface="Cambria Math" panose="02040503050406030204" pitchFamily="18" charset="0"/>
                                      </a:rPr>
                                    </m:ctrlPr>
                                  </m:sSubPr>
                                  <m:e>
                                    <m:r>
                                      <a:rPr lang="en-US" b="1" i="0" smtClean="0">
                                        <a:solidFill>
                                          <a:srgbClr val="292525"/>
                                        </a:solidFill>
                                        <a:latin typeface="Cambria Math" panose="02040503050406030204" pitchFamily="18" charset="0"/>
                                      </a:rPr>
                                      <m:t>𝐇</m:t>
                                    </m:r>
                                  </m:e>
                                  <m:sub>
                                    <m:r>
                                      <a:rPr lang="en-US" b="1" i="0" smtClean="0">
                                        <a:solidFill>
                                          <a:srgbClr val="292525"/>
                                        </a:solidFill>
                                        <a:latin typeface="Cambria Math" panose="02040503050406030204" pitchFamily="18" charset="0"/>
                                      </a:rPr>
                                      <m:t>𝟐</m:t>
                                    </m:r>
                                  </m:sub>
                                </m:sSub>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𝑴</m:t>
                                </m:r>
                                <m:r>
                                  <a:rPr lang="en-US" b="1" i="1" smtClean="0">
                                    <a:solidFill>
                                      <a:srgbClr val="292525"/>
                                    </a:solidFill>
                                    <a:latin typeface="Cambria Math" panose="02040503050406030204" pitchFamily="18" charset="0"/>
                                  </a:rPr>
                                  <m:t>)</m:t>
                                </m:r>
                              </m:oMath>
                            </m:oMathPara>
                          </a14:m>
                          <a:endParaRPr lang="en-US"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1" i="0" smtClean="0">
                                    <a:solidFill>
                                      <a:srgbClr val="292525"/>
                                    </a:solidFill>
                                    <a:latin typeface="Cambria Math" panose="02040503050406030204" pitchFamily="18" charset="0"/>
                                  </a:rPr>
                                  <m:t>𝐈𝐧𝐢𝐭𝐢𝐚𝐥</m:t>
                                </m:r>
                                <m:r>
                                  <a:rPr lang="en-US" b="1" i="0" smtClean="0">
                                    <a:solidFill>
                                      <a:srgbClr val="292525"/>
                                    </a:solidFill>
                                    <a:latin typeface="Cambria Math" panose="02040503050406030204" pitchFamily="18" charset="0"/>
                                  </a:rPr>
                                  <m:t> </m:t>
                                </m:r>
                                <m:r>
                                  <a:rPr lang="en-US" b="1" i="0" smtClean="0">
                                    <a:solidFill>
                                      <a:srgbClr val="292525"/>
                                    </a:solidFill>
                                    <a:latin typeface="Cambria Math" panose="02040503050406030204" pitchFamily="18" charset="0"/>
                                  </a:rPr>
                                  <m:t>𝐑𝐚𝐭𝐞</m:t>
                                </m:r>
                                <m:r>
                                  <a:rPr lang="en-US" b="1" i="0" smtClean="0">
                                    <a:solidFill>
                                      <a:srgbClr val="292525"/>
                                    </a:solidFill>
                                    <a:latin typeface="Cambria Math" panose="02040503050406030204" pitchFamily="18" charset="0"/>
                                  </a:rPr>
                                  <m:t> </m:t>
                                </m:r>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𝑴</m:t>
                                </m:r>
                                <m:r>
                                  <a:rPr lang="en-US" b="1" i="1" smtClean="0">
                                    <a:solidFill>
                                      <a:srgbClr val="292525"/>
                                    </a:solidFill>
                                    <a:latin typeface="Cambria Math" panose="02040503050406030204" pitchFamily="18" charset="0"/>
                                  </a:rPr>
                                  <m:t>/</m:t>
                                </m:r>
                                <m:r>
                                  <a:rPr lang="en-US" b="1" i="1" smtClean="0">
                                    <a:solidFill>
                                      <a:srgbClr val="292525"/>
                                    </a:solidFill>
                                    <a:latin typeface="Cambria Math" panose="02040503050406030204" pitchFamily="18" charset="0"/>
                                  </a:rPr>
                                  <m:t>𝒔</m:t>
                                </m:r>
                                <m:r>
                                  <a:rPr lang="en-US" b="1" i="1" smtClean="0">
                                    <a:solidFill>
                                      <a:srgbClr val="292525"/>
                                    </a:solidFill>
                                    <a:latin typeface="Cambria Math" panose="02040503050406030204" pitchFamily="18" charset="0"/>
                                  </a:rPr>
                                  <m:t>)</m:t>
                                </m:r>
                              </m:oMath>
                            </m:oMathPara>
                          </a14:m>
                          <a:endParaRPr lang="en-US"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0"/>
                      </a:ext>
                    </a:extLst>
                  </a:tr>
                  <a:tr h="370840">
                    <a:tc>
                      <a:txBody>
                        <a:bodyPr/>
                        <a:lstStyle/>
                        <a:p>
                          <a:pPr algn="ctr"/>
                          <a:r>
                            <a:rPr lang="en-US" dirty="0">
                              <a:solidFill>
                                <a:srgbClr val="4F4A48"/>
                              </a:solidFill>
                            </a:rPr>
                            <a:t>1</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5.0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2.0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1.3</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−5</m:t>
                                    </m:r>
                                  </m:sup>
                                </m:sSup>
                              </m:oMath>
                            </m:oMathPara>
                          </a14:m>
                          <a:endParaRPr lang="en-US" dirty="0">
                            <a:solidFill>
                              <a:srgbClr val="4F4A48"/>
                            </a:solidFill>
                          </a:endParaRP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1"/>
                      </a:ext>
                    </a:extLst>
                  </a:tr>
                  <a:tr h="370840">
                    <a:tc>
                      <a:txBody>
                        <a:bodyPr/>
                        <a:lstStyle/>
                        <a:p>
                          <a:pPr algn="ctr"/>
                          <a:r>
                            <a:rPr lang="en-US" dirty="0">
                              <a:solidFill>
                                <a:srgbClr val="4F4A48"/>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−2</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2.0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5.0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−5</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2"/>
                      </a:ext>
                    </a:extLst>
                  </a:tr>
                  <a:tr h="370840">
                    <a:tc>
                      <a:txBody>
                        <a:bodyPr/>
                        <a:lstStyle/>
                        <a:p>
                          <a:pPr algn="ctr"/>
                          <a:r>
                            <a:rPr lang="en-US" dirty="0">
                              <a:solidFill>
                                <a:srgbClr val="4F4A48"/>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−2</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ea typeface="+mn-ea"/>
                                  </a:rPr>
                                  <m:t>4.0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−3</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b="0" i="1" smtClean="0">
                                    <a:solidFill>
                                      <a:srgbClr val="4F4A48"/>
                                    </a:solidFill>
                                    <a:latin typeface="Cambria Math" panose="02040503050406030204" pitchFamily="18" charset="0"/>
                                  </a:rPr>
                                  <m:t>1.0</m:t>
                                </m:r>
                                <m:r>
                                  <a:rPr lang="en-US" b="0" i="1" smtClean="0">
                                    <a:solidFill>
                                      <a:srgbClr val="4F4A48"/>
                                    </a:solidFill>
                                    <a:latin typeface="Cambria Math" panose="02040503050406030204" pitchFamily="18" charset="0"/>
                                    <a:ea typeface="Cambria Math" panose="02040503050406030204" pitchFamily="18" charset="0"/>
                                  </a:rPr>
                                  <m:t>×</m:t>
                                </m:r>
                                <m:sSup>
                                  <m:sSupPr>
                                    <m:ctrlPr>
                                      <a:rPr lang="en-US" b="0" i="1" smtClean="0">
                                        <a:solidFill>
                                          <a:srgbClr val="4F4A48"/>
                                        </a:solidFill>
                                        <a:latin typeface="Cambria Math" panose="02040503050406030204" pitchFamily="18" charset="0"/>
                                        <a:ea typeface="Cambria Math" panose="02040503050406030204" pitchFamily="18" charset="0"/>
                                      </a:rPr>
                                    </m:ctrlPr>
                                  </m:sSupPr>
                                  <m:e>
                                    <m:r>
                                      <a:rPr lang="en-US" b="0" i="1" smtClean="0">
                                        <a:solidFill>
                                          <a:srgbClr val="4F4A48"/>
                                        </a:solidFill>
                                        <a:latin typeface="Cambria Math" panose="02040503050406030204" pitchFamily="18" charset="0"/>
                                        <a:ea typeface="Cambria Math" panose="02040503050406030204" pitchFamily="18" charset="0"/>
                                      </a:rPr>
                                      <m:t>10</m:t>
                                    </m:r>
                                  </m:e>
                                  <m:sup>
                                    <m:r>
                                      <a:rPr lang="en-US" b="0" i="1" smtClean="0">
                                        <a:solidFill>
                                          <a:srgbClr val="4F4A48"/>
                                        </a:solidFill>
                                        <a:latin typeface="Cambria Math" panose="02040503050406030204" pitchFamily="18" charset="0"/>
                                        <a:ea typeface="Cambria Math" panose="02040503050406030204" pitchFamily="18" charset="0"/>
                                      </a:rPr>
                                      <m:t>−4</m:t>
                                    </m:r>
                                  </m:sup>
                                </m:sSup>
                              </m:oMath>
                            </m:oMathPara>
                          </a14:m>
                          <a:endParaRPr lang="en-US" dirty="0">
                            <a:solidFill>
                              <a:srgbClr val="4F4A48"/>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3"/>
                      </a:ext>
                    </a:extLst>
                  </a:tr>
                </a:tbl>
              </a:graphicData>
            </a:graphic>
          </p:graphicFrame>
        </mc:Choice>
        <mc:Fallback xmlns="">
          <p:graphicFrame>
            <p:nvGraphicFramePr>
              <p:cNvPr id="9" name="Table Placeholder 15"/>
              <p:cNvGraphicFramePr>
                <a:graphicFrameLocks/>
              </p:cNvGraphicFramePr>
              <p:nvPr>
                <p:extLst>
                  <p:ext uri="{D42A27DB-BD31-4B8C-83A1-F6EECF244321}">
                    <p14:modId xmlns:p14="http://schemas.microsoft.com/office/powerpoint/2010/main" val="3406368295"/>
                  </p:ext>
                </p:extLst>
              </p:nvPr>
            </p:nvGraphicFramePr>
            <p:xfrm>
              <a:off x="152400" y="1676400"/>
              <a:ext cx="8839200" cy="1483360"/>
            </p:xfrm>
            <a:graphic>
              <a:graphicData uri="http://schemas.openxmlformats.org/drawingml/2006/table">
                <a:tbl>
                  <a:tblPr firstRow="1" bandRow="1">
                    <a:tableStyleId>{5C22544A-7EE6-4342-B048-85BDC9FD1C3A}</a:tableStyleId>
                  </a:tblPr>
                  <a:tblGrid>
                    <a:gridCol w="22098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2209800">
                      <a:extLst>
                        <a:ext uri="{9D8B030D-6E8A-4147-A177-3AD203B41FA5}">
                          <a16:colId xmlns:a16="http://schemas.microsoft.com/office/drawing/2014/main" val="20002"/>
                        </a:ext>
                      </a:extLst>
                    </a:gridCol>
                    <a:gridCol w="2209800">
                      <a:extLst>
                        <a:ext uri="{9D8B030D-6E8A-4147-A177-3AD203B41FA5}">
                          <a16:colId xmlns:a16="http://schemas.microsoft.com/office/drawing/2014/main" val="20003"/>
                        </a:ext>
                      </a:extLst>
                    </a:gridCol>
                  </a:tblGrid>
                  <a:tr h="370840">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r="-300000"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276" r="-200829"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99725" r="-100275" b="-32295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300552" r="-552" b="-322951"/>
                          </a:stretch>
                        </a:blipFill>
                      </a:tcPr>
                    </a:tc>
                    <a:extLst>
                      <a:ext uri="{0D108BD9-81ED-4DB2-BD59-A6C34878D82A}">
                        <a16:rowId xmlns:a16="http://schemas.microsoft.com/office/drawing/2014/main" val="10000"/>
                      </a:ext>
                    </a:extLst>
                  </a:tr>
                  <a:tr h="370840">
                    <a:tc>
                      <a:txBody>
                        <a:bodyPr/>
                        <a:lstStyle/>
                        <a:p>
                          <a:pPr algn="ctr"/>
                          <a:r>
                            <a:rPr lang="en-US" dirty="0">
                              <a:solidFill>
                                <a:srgbClr val="4F4A48"/>
                              </a:solidFill>
                            </a:rPr>
                            <a:t>1</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00276" t="-100000" r="-200829" b="-222951"/>
                          </a:stretch>
                        </a:blip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199725" t="-100000" r="-100275" b="-222951"/>
                          </a:stretch>
                        </a:blipFill>
                      </a:tcPr>
                    </a:tc>
                    <a:tc>
                      <a:txBody>
                        <a:bodyPr/>
                        <a:lstStyle/>
                        <a:p>
                          <a:endParaRPr lang="en-US"/>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3"/>
                          <a:stretch>
                            <a:fillRect l="-300552" t="-100000" r="-552" b="-222951"/>
                          </a:stretch>
                        </a:blipFill>
                      </a:tcPr>
                    </a:tc>
                    <a:extLst>
                      <a:ext uri="{0D108BD9-81ED-4DB2-BD59-A6C34878D82A}">
                        <a16:rowId xmlns:a16="http://schemas.microsoft.com/office/drawing/2014/main" val="10001"/>
                      </a:ext>
                    </a:extLst>
                  </a:tr>
                  <a:tr h="370840">
                    <a:tc>
                      <a:txBody>
                        <a:bodyPr/>
                        <a:lstStyle/>
                        <a:p>
                          <a:pPr algn="ctr"/>
                          <a:r>
                            <a:rPr lang="en-US" dirty="0">
                              <a:solidFill>
                                <a:srgbClr val="4F4A48"/>
                              </a:solidFill>
                            </a:rPr>
                            <a:t>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276" t="-200000" r="-200829" b="-1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99725" t="-200000" r="-100275" b="-1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300552" t="-200000" r="-552" b="-122951"/>
                          </a:stretch>
                        </a:blipFill>
                      </a:tcPr>
                    </a:tc>
                    <a:extLst>
                      <a:ext uri="{0D108BD9-81ED-4DB2-BD59-A6C34878D82A}">
                        <a16:rowId xmlns:a16="http://schemas.microsoft.com/office/drawing/2014/main" val="10002"/>
                      </a:ext>
                    </a:extLst>
                  </a:tr>
                  <a:tr h="370840">
                    <a:tc>
                      <a:txBody>
                        <a:bodyPr/>
                        <a:lstStyle/>
                        <a:p>
                          <a:pPr algn="ctr"/>
                          <a:r>
                            <a:rPr lang="en-US" dirty="0">
                              <a:solidFill>
                                <a:srgbClr val="4F4A48"/>
                              </a:solidFill>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00276" t="-300000" r="-200829" b="-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199725" t="-300000" r="-100275" b="-22951"/>
                          </a:stretch>
                        </a:blip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3"/>
                          <a:stretch>
                            <a:fillRect l="-300552" t="-300000" r="-552" b="-22951"/>
                          </a:stretch>
                        </a:blipFill>
                      </a:tcPr>
                    </a:tc>
                    <a:extLst>
                      <a:ext uri="{0D108BD9-81ED-4DB2-BD59-A6C34878D82A}">
                        <a16:rowId xmlns:a16="http://schemas.microsoft.com/office/drawing/2014/main" val="10003"/>
                      </a:ext>
                    </a:extLst>
                  </a:tr>
                </a:tbl>
              </a:graphicData>
            </a:graphic>
          </p:graphicFrame>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23"/>
              </p:nvPr>
            </p:nvSpPr>
            <p:spPr>
              <a:xfrm>
                <a:off x="0" y="3124200"/>
                <a:ext cx="9144000" cy="2514600"/>
              </a:xfrm>
            </p:spPr>
            <p:txBody>
              <a:bodyPr/>
              <a:lstStyle/>
              <a:p>
                <a:pPr>
                  <a:spcBef>
                    <a:spcPts val="0"/>
                  </a:spcBef>
                </a:pPr>
                <a:r>
                  <a:rPr lang="en-US" b="1" dirty="0">
                    <a:solidFill>
                      <a:srgbClr val="45638E"/>
                    </a:solidFill>
                  </a:rPr>
                  <a:t>Setup</a:t>
                </a:r>
              </a:p>
              <a:p>
                <a:pPr>
                  <a:spcBef>
                    <a:spcPts val="0"/>
                  </a:spcBef>
                </a:pPr>
                <a:r>
                  <a:rPr lang="en-US" dirty="0">
                    <a:solidFill>
                      <a:prstClr val="black"/>
                    </a:solidFill>
                  </a:rPr>
                  <a:t>The rate law is rate = </a:t>
                </a:r>
                <a:r>
                  <a:rPr lang="en-US" i="1" dirty="0">
                    <a:solidFill>
                      <a:prstClr val="black"/>
                    </a:solidFill>
                  </a:rPr>
                  <a:t>k</a:t>
                </a:r>
                <a:r>
                  <a:rPr lang="en-US" dirty="0">
                    <a:solidFill>
                      <a:prstClr val="black"/>
                    </a:solidFill>
                  </a:rPr>
                  <a:t>[NO]</a:t>
                </a:r>
                <a:r>
                  <a:rPr lang="en-US" i="1" baseline="30000" dirty="0">
                    <a:solidFill>
                      <a:prstClr val="black"/>
                    </a:solidFill>
                  </a:rPr>
                  <a:t>x</a:t>
                </a:r>
                <a:r>
                  <a:rPr lang="en-US" dirty="0">
                    <a:solidFill>
                      <a:prstClr val="black"/>
                    </a:solidFill>
                  </a:rPr>
                  <a:t>[H</a:t>
                </a:r>
                <a:r>
                  <a:rPr lang="en-US" baseline="-25000" dirty="0">
                    <a:solidFill>
                      <a:prstClr val="black"/>
                    </a:solidFill>
                  </a:rPr>
                  <a:t>2</a:t>
                </a:r>
                <a:r>
                  <a:rPr lang="en-US" dirty="0">
                    <a:solidFill>
                      <a:prstClr val="black"/>
                    </a:solidFill>
                  </a:rPr>
                  <a:t>]</a:t>
                </a:r>
                <a:r>
                  <a:rPr lang="en-US" i="1" baseline="30000" dirty="0">
                    <a:solidFill>
                      <a:prstClr val="black"/>
                    </a:solidFill>
                  </a:rPr>
                  <a:t>y</a:t>
                </a:r>
                <a:r>
                  <a:rPr lang="en-US" i="1" dirty="0">
                    <a:solidFill>
                      <a:prstClr val="black"/>
                    </a:solidFill>
                  </a:rPr>
                  <a:t>.</a:t>
                </a:r>
                <a:endParaRPr lang="en-US" dirty="0">
                  <a:solidFill>
                    <a:prstClr val="black"/>
                  </a:solidFill>
                </a:endParaRPr>
              </a:p>
              <a:p>
                <a:pPr>
                  <a:spcBef>
                    <a:spcPts val="0"/>
                  </a:spcBef>
                </a:pPr>
                <a:r>
                  <a:rPr lang="en-US" dirty="0">
                    <a:solidFill>
                      <a:prstClr val="black"/>
                    </a:solidFill>
                  </a:rPr>
                  <a:t>Comparing experiments 2 and 3 shows that the rate doubles when </a:t>
                </a:r>
                <a14:m>
                  <m:oMath xmlns:m="http://schemas.openxmlformats.org/officeDocument/2006/math">
                    <m:r>
                      <a:rPr lang="en-US" b="0" i="0" dirty="0" smtClean="0">
                        <a:solidFill>
                          <a:prstClr val="black"/>
                        </a:solidFill>
                        <a:latin typeface="Cambria Math" panose="02040503050406030204" pitchFamily="18" charset="0"/>
                      </a:rPr>
                      <m:t>[</m:t>
                    </m:r>
                    <m:r>
                      <m:rPr>
                        <m:sty m:val="p"/>
                      </m:rPr>
                      <a:rPr lang="en-US" b="0" i="0" dirty="0" smtClean="0">
                        <a:solidFill>
                          <a:prstClr val="black"/>
                        </a:solidFill>
                        <a:latin typeface="Cambria Math" panose="02040503050406030204" pitchFamily="18" charset="0"/>
                      </a:rPr>
                      <m:t>H</m:t>
                    </m:r>
                    <m:r>
                      <a:rPr lang="en-US" b="0" i="0" baseline="-25000" dirty="0">
                        <a:solidFill>
                          <a:prstClr val="black"/>
                        </a:solidFill>
                        <a:latin typeface="Cambria Math" panose="02040503050406030204" pitchFamily="18" charset="0"/>
                      </a:rPr>
                      <m:t>2</m:t>
                    </m:r>
                    <m:r>
                      <a:rPr lang="en-US" b="0" i="0" dirty="0">
                        <a:solidFill>
                          <a:prstClr val="black"/>
                        </a:solidFill>
                        <a:latin typeface="Cambria Math" panose="02040503050406030204" pitchFamily="18" charset="0"/>
                      </a:rPr>
                      <m:t>]</m:t>
                    </m:r>
                  </m:oMath>
                </a14:m>
                <a:r>
                  <a:rPr lang="en-US" dirty="0">
                    <a:solidFill>
                      <a:prstClr val="black"/>
                    </a:solidFill>
                  </a:rPr>
                  <a:t> doubles but [NO] is held constant.</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3"/>
              </p:nvPr>
            </p:nvSpPr>
            <p:spPr>
              <a:xfrm>
                <a:off x="0" y="3124200"/>
                <a:ext cx="9144000" cy="2514600"/>
              </a:xfrm>
              <a:blipFill>
                <a:blip r:embed="rId4"/>
                <a:stretch>
                  <a:fillRect l="-1333" t="-2427"/>
                </a:stretch>
              </a:blipFill>
            </p:spPr>
            <p:txBody>
              <a:bodyPr/>
              <a:lstStyle/>
              <a:p>
                <a:r>
                  <a:rPr lang="en-US">
                    <a:noFill/>
                  </a:rPr>
                  <a:t> </a:t>
                </a:r>
              </a:p>
            </p:txBody>
          </p:sp>
        </mc:Fallback>
      </mc:AlternateContent>
    </p:spTree>
    <p:extLst>
      <p:ext uri="{BB962C8B-B14F-4D97-AF65-F5344CB8AC3E}">
        <p14:creationId xmlns:p14="http://schemas.microsoft.com/office/powerpoint/2010/main" val="14878413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152400" y="2286000"/>
                <a:ext cx="8839200" cy="2286000"/>
              </a:xfrm>
              <a:prstGeom prst="rect">
                <a:avLst/>
              </a:prstGeom>
            </p:spPr>
            <p:txBody>
              <a:bodyPr/>
              <a:lstStyle/>
              <a:p>
                <a:pPr marL="0" indent="0">
                  <a:lnSpc>
                    <a:spcPts val="2500"/>
                  </a:lnSpc>
                  <a:spcBef>
                    <a:spcPts val="0"/>
                  </a:spcBef>
                  <a:spcAft>
                    <a:spcPts val="3000"/>
                  </a:spcAft>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reactants</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products</m:t>
                      </m:r>
                    </m:oMath>
                  </m:oMathPara>
                </a14:m>
                <a:endParaRPr lang="en-US" sz="2700" dirty="0">
                  <a:ea typeface="Cambria Math" panose="02040503050406030204" pitchFamily="18" charset="0"/>
                </a:endParaRPr>
              </a:p>
              <a:p>
                <a:pPr marL="0" indent="0">
                  <a:lnSpc>
                    <a:spcPts val="2500"/>
                  </a:lnSpc>
                  <a:spcBef>
                    <a:spcPts val="0"/>
                  </a:spcBef>
                  <a:spcAft>
                    <a:spcPts val="3000"/>
                  </a:spcAft>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A</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B</m:t>
                      </m:r>
                    </m:oMath>
                  </m:oMathPara>
                </a14:m>
                <a:endParaRPr lang="en-US" sz="2700" dirty="0">
                  <a:ea typeface="Cambria Math" panose="02040503050406030204" pitchFamily="18" charset="0"/>
                </a:endParaRPr>
              </a:p>
              <a:p>
                <a:pPr marL="0" indent="0" algn="ctr">
                  <a:lnSpc>
                    <a:spcPts val="2500"/>
                  </a:lnSpc>
                  <a:spcBef>
                    <a:spcPts val="0"/>
                  </a:spcBef>
                  <a:buNone/>
                </a:pPr>
                <a14:m>
                  <m:oMath xmlns:m="http://schemas.openxmlformats.org/officeDocument/2006/math">
                    <m:r>
                      <m:rPr>
                        <m:sty m:val="p"/>
                      </m:rPr>
                      <a:rPr lang="en-US" sz="2700" b="0" i="0" smtClean="0">
                        <a:latin typeface="Cambria Math" panose="02040503050406030204" pitchFamily="18" charset="0"/>
                      </a:rPr>
                      <m:t>rate</m:t>
                    </m:r>
                    <m:r>
                      <a:rPr lang="en-US" sz="2700" b="0" i="0" smtClean="0">
                        <a:latin typeface="Cambria Math" panose="02040503050406030204" pitchFamily="18" charset="0"/>
                      </a:rPr>
                      <m:t>=−</m:t>
                    </m:r>
                    <m:f>
                      <m:fPr>
                        <m:ctrlPr>
                          <a:rPr lang="en-US" sz="2700" i="1" smtClean="0">
                            <a:latin typeface="Cambria Math" panose="02040503050406030204" pitchFamily="18" charset="0"/>
                          </a:rPr>
                        </m:ctrlPr>
                      </m:fPr>
                      <m:num>
                        <m:r>
                          <a:rPr lang="en-US" sz="2700" b="0" i="0" smtClean="0">
                            <a:latin typeface="Cambria Math" panose="02040503050406030204" pitchFamily="18" charset="0"/>
                            <a:ea typeface="Cambria Math" panose="02040503050406030204" pitchFamily="18" charset="0"/>
                          </a:rPr>
                          <m:t>∆</m:t>
                        </m:r>
                        <m:d>
                          <m:dPr>
                            <m:begChr m:val="["/>
                            <m:endChr m:val="]"/>
                            <m:ctrlPr>
                              <a:rPr lang="en-US" sz="2700" b="0" i="1" smtClean="0">
                                <a:latin typeface="Cambria Math" panose="02040503050406030204" pitchFamily="18" charset="0"/>
                                <a:ea typeface="Cambria Math" panose="02040503050406030204" pitchFamily="18" charset="0"/>
                              </a:rPr>
                            </m:ctrlPr>
                          </m:dPr>
                          <m:e>
                            <m:r>
                              <m:rPr>
                                <m:sty m:val="p"/>
                              </m:rPr>
                              <a:rPr lang="en-US" sz="2700" b="0" i="0" smtClean="0">
                                <a:latin typeface="Cambria Math" panose="02040503050406030204" pitchFamily="18" charset="0"/>
                                <a:ea typeface="Cambria Math" panose="02040503050406030204" pitchFamily="18" charset="0"/>
                              </a:rPr>
                              <m:t>A</m:t>
                            </m:r>
                          </m:e>
                        </m:d>
                      </m:num>
                      <m:den>
                        <m:r>
                          <a:rPr lang="en-US" sz="2700" b="0" i="0"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𝑡</m:t>
                        </m:r>
                      </m:den>
                    </m:f>
                  </m:oMath>
                </a14:m>
                <a:r>
                  <a:rPr lang="en-US" sz="2700" dirty="0"/>
                  <a:t>	or	</a:t>
                </a:r>
                <a14:m>
                  <m:oMath xmlns:m="http://schemas.openxmlformats.org/officeDocument/2006/math">
                    <m:r>
                      <m:rPr>
                        <m:sty m:val="p"/>
                      </m:rPr>
                      <a:rPr lang="en-US" sz="2700">
                        <a:latin typeface="Cambria Math" panose="02040503050406030204" pitchFamily="18" charset="0"/>
                      </a:rPr>
                      <m:t>rate</m:t>
                    </m:r>
                    <m:r>
                      <a:rPr lang="en-US" sz="2700">
                        <a:latin typeface="Cambria Math" panose="02040503050406030204" pitchFamily="18" charset="0"/>
                      </a:rPr>
                      <m:t>=</m:t>
                    </m:r>
                    <m:f>
                      <m:fPr>
                        <m:ctrlPr>
                          <a:rPr lang="en-US" sz="2700" i="1">
                            <a:latin typeface="Cambria Math" panose="02040503050406030204" pitchFamily="18" charset="0"/>
                          </a:rPr>
                        </m:ctrlPr>
                      </m:fPr>
                      <m:num>
                        <m:r>
                          <a:rPr lang="en-US" sz="2700">
                            <a:latin typeface="Cambria Math" panose="02040503050406030204" pitchFamily="18" charset="0"/>
                            <a:ea typeface="Cambria Math" panose="02040503050406030204" pitchFamily="18" charset="0"/>
                          </a:rPr>
                          <m:t>∆[</m:t>
                        </m:r>
                        <m:r>
                          <m:rPr>
                            <m:sty m:val="p"/>
                          </m:rPr>
                          <a:rPr lang="en-US" sz="2700">
                            <a:latin typeface="Cambria Math" panose="02040503050406030204" pitchFamily="18" charset="0"/>
                            <a:ea typeface="Cambria Math" panose="02040503050406030204" pitchFamily="18" charset="0"/>
                          </a:rPr>
                          <m:t>B</m:t>
                        </m:r>
                        <m:r>
                          <a:rPr lang="en-US" sz="2700">
                            <a:latin typeface="Cambria Math" panose="02040503050406030204" pitchFamily="18" charset="0"/>
                            <a:ea typeface="Cambria Math" panose="02040503050406030204" pitchFamily="18" charset="0"/>
                          </a:rPr>
                          <m:t>]</m:t>
                        </m:r>
                      </m:num>
                      <m:den>
                        <m:r>
                          <a:rPr lang="en-US" sz="2700">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𝑡</m:t>
                        </m:r>
                      </m:den>
                    </m:f>
                  </m:oMath>
                </a14:m>
                <a:endParaRPr lang="en-US" sz="27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152400" y="2286000"/>
                <a:ext cx="8839200" cy="2286000"/>
              </a:xfrm>
              <a:prstGeom prst="rect">
                <a:avLst/>
              </a:prstGeom>
              <a:blipFill>
                <a:blip r:embed="rId2"/>
                <a:stretch>
                  <a:fillRect/>
                </a:stretch>
              </a:blipFill>
            </p:spPr>
            <p:txBody>
              <a:bodyPr/>
              <a:lstStyle/>
              <a:p>
                <a:r>
                  <a:rPr lang="en-US">
                    <a:noFill/>
                  </a:rPr>
                  <a:t> </a:t>
                </a:r>
              </a:p>
            </p:txBody>
          </p:sp>
        </mc:Fallback>
      </mc:AlternateContent>
      <p:sp>
        <p:nvSpPr>
          <p:cNvPr id="15" name="Title 14"/>
          <p:cNvSpPr>
            <a:spLocks noGrp="1"/>
          </p:cNvSpPr>
          <p:nvPr>
            <p:ph type="title"/>
          </p:nvPr>
        </p:nvSpPr>
        <p:spPr>
          <a:xfrm>
            <a:off x="228600" y="0"/>
            <a:ext cx="5257800" cy="762000"/>
          </a:xfrm>
        </p:spPr>
        <p:txBody>
          <a:bodyPr/>
          <a:lstStyle/>
          <a:p>
            <a:pPr algn="l">
              <a:tabLst>
                <a:tab pos="1204913" algn="l"/>
              </a:tabLst>
            </a:pPr>
            <a:r>
              <a:rPr lang="en-US" dirty="0">
                <a:solidFill>
                  <a:srgbClr val="FFFFFF"/>
                </a:solidFill>
                <a:latin typeface="Calibri" panose="020F0502020204030204" pitchFamily="34" charset="0"/>
              </a:rPr>
              <a:t>14.1</a:t>
            </a:r>
            <a:r>
              <a:rPr lang="en-US" spc="4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Rates (1)</a:t>
            </a:r>
          </a:p>
        </p:txBody>
      </p:sp>
      <p:sp>
        <p:nvSpPr>
          <p:cNvPr id="20" name="Text Placeholder 19"/>
          <p:cNvSpPr>
            <a:spLocks noGrp="1"/>
          </p:cNvSpPr>
          <p:nvPr>
            <p:ph type="body" sz="quarter" idx="4294967295"/>
          </p:nvPr>
        </p:nvSpPr>
        <p:spPr>
          <a:xfrm>
            <a:off x="0" y="1066800"/>
            <a:ext cx="8763000" cy="457200"/>
          </a:xfrm>
          <a:prstGeom prst="rect">
            <a:avLst/>
          </a:prstGeom>
        </p:spPr>
        <p:txBody>
          <a:bodyPr/>
          <a:lstStyle/>
          <a:p>
            <a:pPr marL="0" indent="0">
              <a:buNone/>
            </a:pPr>
            <a:r>
              <a:rPr lang="en-US" sz="2800" dirty="0">
                <a:solidFill>
                  <a:srgbClr val="4F74A7"/>
                </a:solidFill>
                <a:latin typeface="Calibri" panose="020F0502020204030204" pitchFamily="34" charset="0"/>
              </a:rPr>
              <a:t>Average Reaction Rate</a:t>
            </a:r>
          </a:p>
        </p:txBody>
      </p:sp>
      <p:sp>
        <p:nvSpPr>
          <p:cNvPr id="21" name="Text Placeholder 20"/>
          <p:cNvSpPr>
            <a:spLocks noGrp="1"/>
          </p:cNvSpPr>
          <p:nvPr>
            <p:ph type="body" sz="quarter" idx="4294967295"/>
          </p:nvPr>
        </p:nvSpPr>
        <p:spPr>
          <a:xfrm>
            <a:off x="0" y="1600200"/>
            <a:ext cx="8991600" cy="914400"/>
          </a:xfrm>
          <a:prstGeom prst="rect">
            <a:avLst/>
          </a:prstGeom>
        </p:spPr>
        <p:txBody>
          <a:bodyPr/>
          <a:lstStyle/>
          <a:p>
            <a:pPr marL="0" indent="0">
              <a:buNone/>
            </a:pPr>
            <a:r>
              <a:rPr lang="en-US" sz="2800" dirty="0"/>
              <a:t>A chemical reaction can be represented by the general equation</a:t>
            </a:r>
          </a:p>
        </p:txBody>
      </p:sp>
      <p:pic>
        <p:nvPicPr>
          <p:cNvPr id="8" name="Picture 7" descr="The progress of a reaction is demonstrated visually by spheres converting from A to B.">
            <a:extLst>
              <a:ext uri="{FF2B5EF4-FFF2-40B4-BE49-F238E27FC236}">
                <a16:creationId xmlns:a16="http://schemas.microsoft.com/office/drawing/2014/main" id="{9A1A3018-3C8F-4541-8F42-ED2110A03BC8}"/>
              </a:ext>
            </a:extLst>
          </p:cNvPr>
          <p:cNvPicPr>
            <a:picLocks noChangeAspect="1"/>
          </p:cNvPicPr>
          <p:nvPr/>
        </p:nvPicPr>
        <p:blipFill>
          <a:blip r:embed="rId3"/>
          <a:stretch>
            <a:fillRect/>
          </a:stretch>
        </p:blipFill>
        <p:spPr>
          <a:xfrm>
            <a:off x="1245108" y="4343400"/>
            <a:ext cx="6653784" cy="2218944"/>
          </a:xfrm>
          <a:prstGeom prst="rect">
            <a:avLst/>
          </a:prstGeom>
        </p:spPr>
      </p:pic>
    </p:spTree>
    <p:extLst>
      <p:ext uri="{BB962C8B-B14F-4D97-AF65-F5344CB8AC3E}">
        <p14:creationId xmlns:p14="http://schemas.microsoft.com/office/powerpoint/2010/main" val="18529436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6057900" cy="682141"/>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14.3</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0" y="950096"/>
                <a:ext cx="9144000" cy="3469504"/>
              </a:xfrm>
            </p:spPr>
            <p:txBody>
              <a:bodyPr/>
              <a:lstStyle/>
              <a:p>
                <a:pPr>
                  <a:spcBef>
                    <a:spcPts val="0"/>
                  </a:spcBef>
                  <a:spcAft>
                    <a:spcPts val="3000"/>
                  </a:spcAft>
                </a:pPr>
                <a:r>
                  <a:rPr lang="en-US" b="1" dirty="0">
                    <a:solidFill>
                      <a:srgbClr val="45638E"/>
                    </a:solidFill>
                  </a:rPr>
                  <a:t>Solution</a:t>
                </a:r>
              </a:p>
              <a:p>
                <a:pPr marL="633413" indent="-633413">
                  <a:spcAft>
                    <a:spcPts val="6000"/>
                  </a:spcAft>
                  <a:buAutoNum type="alphaLcParenBoth"/>
                </a:pPr>
                <a14:m>
                  <m:oMath xmlns:m="http://schemas.openxmlformats.org/officeDocument/2006/math">
                    <m:f>
                      <m:fPr>
                        <m:ctrlPr>
                          <a:rPr lang="en-US" sz="2900" i="1">
                            <a:latin typeface="Cambria Math" panose="02040503050406030204" pitchFamily="18" charset="0"/>
                          </a:rPr>
                        </m:ctrlPr>
                      </m:fPr>
                      <m:num>
                        <m:sSub>
                          <m:sSubPr>
                            <m:ctrlPr>
                              <a:rPr lang="en-US" sz="2900" i="1">
                                <a:latin typeface="Cambria Math" panose="02040503050406030204" pitchFamily="18" charset="0"/>
                              </a:rPr>
                            </m:ctrlPr>
                          </m:sSubPr>
                          <m:e>
                            <m:r>
                              <m:rPr>
                                <m:sty m:val="p"/>
                              </m:rPr>
                              <a:rPr lang="en-US" sz="2900" i="0">
                                <a:latin typeface="Cambria Math" panose="02040503050406030204" pitchFamily="18" charset="0"/>
                              </a:rPr>
                              <m:t>rate</m:t>
                            </m:r>
                          </m:e>
                          <m:sub>
                            <m:r>
                              <a:rPr lang="en-US" sz="2900" i="0">
                                <a:latin typeface="Cambria Math" panose="02040503050406030204" pitchFamily="18" charset="0"/>
                              </a:rPr>
                              <m:t>2</m:t>
                            </m:r>
                          </m:sub>
                        </m:sSub>
                      </m:num>
                      <m:den>
                        <m:sSub>
                          <m:sSubPr>
                            <m:ctrlPr>
                              <a:rPr lang="en-US" sz="2900" i="1">
                                <a:latin typeface="Cambria Math" panose="02040503050406030204" pitchFamily="18" charset="0"/>
                              </a:rPr>
                            </m:ctrlPr>
                          </m:sSubPr>
                          <m:e>
                            <m:r>
                              <m:rPr>
                                <m:sty m:val="p"/>
                              </m:rPr>
                              <a:rPr lang="en-US" sz="2900" i="0">
                                <a:latin typeface="Cambria Math" panose="02040503050406030204" pitchFamily="18" charset="0"/>
                              </a:rPr>
                              <m:t>rate</m:t>
                            </m:r>
                          </m:e>
                          <m:sub>
                            <m:r>
                              <a:rPr lang="en-US" sz="2900" i="0">
                                <a:latin typeface="Cambria Math" panose="02040503050406030204" pitchFamily="18" charset="0"/>
                              </a:rPr>
                              <m:t>1</m:t>
                            </m:r>
                          </m:sub>
                        </m:sSub>
                      </m:den>
                    </m:f>
                    <m:r>
                      <a:rPr lang="en-US" sz="2900" i="0">
                        <a:latin typeface="Cambria Math" panose="02040503050406030204" pitchFamily="18" charset="0"/>
                      </a:rPr>
                      <m:t>=</m:t>
                    </m:r>
                    <m:f>
                      <m:fPr>
                        <m:ctrlPr>
                          <a:rPr lang="en-US" sz="2900" i="1">
                            <a:latin typeface="Cambria Math" panose="02040503050406030204" pitchFamily="18" charset="0"/>
                          </a:rPr>
                        </m:ctrlPr>
                      </m:fPr>
                      <m:num>
                        <m:r>
                          <a:rPr lang="en-US" sz="2900" i="0">
                            <a:latin typeface="Cambria Math" panose="02040503050406030204" pitchFamily="18" charset="0"/>
                          </a:rPr>
                          <m:t>5.0</m:t>
                        </m:r>
                        <m:r>
                          <a:rPr lang="en-US" sz="2900" i="0">
                            <a:latin typeface="Cambria Math" panose="02040503050406030204" pitchFamily="18" charset="0"/>
                            <a:ea typeface="Cambria Math" panose="02040503050406030204" pitchFamily="18" charset="0"/>
                          </a:rPr>
                          <m:t>×</m:t>
                        </m:r>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10</m:t>
                            </m:r>
                          </m:e>
                          <m:sup>
                            <m:r>
                              <a:rPr lang="en-US" sz="2900" i="0">
                                <a:latin typeface="Cambria Math" panose="02040503050406030204" pitchFamily="18" charset="0"/>
                                <a:ea typeface="Cambria Math" panose="02040503050406030204" pitchFamily="18" charset="0"/>
                              </a:rPr>
                              <m:t>−5</m:t>
                            </m:r>
                          </m:sup>
                        </m:sSup>
                        <m:r>
                          <a:rPr lang="en-US" sz="2900" b="0" i="1" smtClean="0">
                            <a:latin typeface="Cambria Math" panose="02040503050406030204" pitchFamily="18" charset="0"/>
                            <a:ea typeface="Cambria Math" panose="02040503050406030204" pitchFamily="18" charset="0"/>
                          </a:rPr>
                          <m:t> </m:t>
                        </m:r>
                        <m:r>
                          <a:rPr lang="en-US" sz="2900" i="1" strike="sngStrike">
                            <a:latin typeface="Cambria Math" panose="02040503050406030204" pitchFamily="18" charset="0"/>
                            <a:ea typeface="Cambria Math" panose="02040503050406030204" pitchFamily="18" charset="0"/>
                          </a:rPr>
                          <m:t>𝑀</m:t>
                        </m:r>
                        <m:r>
                          <a:rPr lang="en-US" sz="2900" b="0" i="1" strike="sngStrike" smtClean="0">
                            <a:latin typeface="Cambria Math" panose="02040503050406030204" pitchFamily="18" charset="0"/>
                            <a:ea typeface="Cambria Math" panose="02040503050406030204" pitchFamily="18" charset="0"/>
                          </a:rPr>
                          <m:t> </m:t>
                        </m:r>
                        <m:r>
                          <a:rPr lang="en-US" sz="2900" i="0" strike="sngStrike">
                            <a:latin typeface="Cambria Math" panose="02040503050406030204" pitchFamily="18" charset="0"/>
                            <a:ea typeface="Cambria Math" panose="02040503050406030204" pitchFamily="18" charset="0"/>
                          </a:rPr>
                          <m:t>∙</m:t>
                        </m:r>
                        <m:sSup>
                          <m:sSupPr>
                            <m:ctrlPr>
                              <a:rPr lang="en-US" sz="2900" i="1" strike="sngStrike">
                                <a:latin typeface="Cambria Math" panose="02040503050406030204" pitchFamily="18" charset="0"/>
                                <a:ea typeface="Cambria Math" panose="02040503050406030204" pitchFamily="18" charset="0"/>
                              </a:rPr>
                            </m:ctrlPr>
                          </m:sSupPr>
                          <m:e>
                            <m:r>
                              <a:rPr lang="en-US" sz="2900" b="0" i="0" strike="sngStrike" smtClean="0">
                                <a:latin typeface="Cambria Math" panose="02040503050406030204" pitchFamily="18" charset="0"/>
                                <a:ea typeface="Cambria Math" panose="02040503050406030204" pitchFamily="18" charset="0"/>
                              </a:rPr>
                              <m:t> </m:t>
                            </m:r>
                            <m:r>
                              <m:rPr>
                                <m:sty m:val="p"/>
                              </m:rPr>
                              <a:rPr lang="en-US" sz="2900" i="0" strike="sngStrike">
                                <a:latin typeface="Cambria Math" panose="02040503050406030204" pitchFamily="18" charset="0"/>
                                <a:ea typeface="Cambria Math" panose="02040503050406030204" pitchFamily="18" charset="0"/>
                              </a:rPr>
                              <m:t>s</m:t>
                            </m:r>
                          </m:e>
                          <m:sup>
                            <m:r>
                              <a:rPr lang="en-US" sz="2900" i="0" strike="sngStrike">
                                <a:latin typeface="Cambria Math" panose="02040503050406030204" pitchFamily="18" charset="0"/>
                                <a:ea typeface="Cambria Math" panose="02040503050406030204" pitchFamily="18" charset="0"/>
                              </a:rPr>
                              <m:t>−1</m:t>
                            </m:r>
                          </m:sup>
                        </m:sSup>
                      </m:num>
                      <m:den>
                        <m:r>
                          <a:rPr lang="en-US" sz="2900" i="0">
                            <a:latin typeface="Cambria Math" panose="02040503050406030204" pitchFamily="18" charset="0"/>
                          </a:rPr>
                          <m:t>1.3</m:t>
                        </m:r>
                        <m:r>
                          <a:rPr lang="en-US" sz="2900" i="0">
                            <a:latin typeface="Cambria Math" panose="02040503050406030204" pitchFamily="18" charset="0"/>
                            <a:ea typeface="Cambria Math" panose="02040503050406030204" pitchFamily="18" charset="0"/>
                          </a:rPr>
                          <m:t>×</m:t>
                        </m:r>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10</m:t>
                            </m:r>
                          </m:e>
                          <m:sup>
                            <m:r>
                              <a:rPr lang="en-US" sz="2900" i="0">
                                <a:latin typeface="Cambria Math" panose="02040503050406030204" pitchFamily="18" charset="0"/>
                                <a:ea typeface="Cambria Math" panose="02040503050406030204" pitchFamily="18" charset="0"/>
                              </a:rPr>
                              <m:t>−5</m:t>
                            </m:r>
                          </m:sup>
                        </m:sSup>
                        <m:r>
                          <a:rPr lang="en-US" sz="2900" b="0" i="0" smtClean="0">
                            <a:latin typeface="Cambria Math" panose="02040503050406030204" pitchFamily="18" charset="0"/>
                            <a:ea typeface="Cambria Math" panose="02040503050406030204" pitchFamily="18" charset="0"/>
                          </a:rPr>
                          <m:t> </m:t>
                        </m:r>
                        <m:r>
                          <a:rPr lang="en-US" sz="2900" i="1" strike="sngStrike">
                            <a:latin typeface="Cambria Math" panose="02040503050406030204" pitchFamily="18" charset="0"/>
                            <a:ea typeface="Cambria Math" panose="02040503050406030204" pitchFamily="18" charset="0"/>
                          </a:rPr>
                          <m:t>𝑀</m:t>
                        </m:r>
                        <m:r>
                          <a:rPr lang="en-US" sz="2900" b="0" i="1" strike="sngStrike" smtClean="0">
                            <a:latin typeface="Cambria Math" panose="02040503050406030204" pitchFamily="18" charset="0"/>
                            <a:ea typeface="Cambria Math" panose="02040503050406030204" pitchFamily="18" charset="0"/>
                          </a:rPr>
                          <m:t> </m:t>
                        </m:r>
                        <m:r>
                          <a:rPr lang="en-US" sz="2900" i="0" strike="sngStrike">
                            <a:latin typeface="Cambria Math" panose="02040503050406030204" pitchFamily="18" charset="0"/>
                            <a:ea typeface="Cambria Math" panose="02040503050406030204" pitchFamily="18" charset="0"/>
                          </a:rPr>
                          <m:t>∙</m:t>
                        </m:r>
                        <m:sSup>
                          <m:sSupPr>
                            <m:ctrlPr>
                              <a:rPr lang="en-US" sz="2900" i="1" strike="sngStrike">
                                <a:latin typeface="Cambria Math" panose="02040503050406030204" pitchFamily="18" charset="0"/>
                                <a:ea typeface="Cambria Math" panose="02040503050406030204" pitchFamily="18" charset="0"/>
                              </a:rPr>
                            </m:ctrlPr>
                          </m:sSupPr>
                          <m:e>
                            <m:r>
                              <a:rPr lang="en-US" sz="2900" b="0" i="0" strike="sngStrike" smtClean="0">
                                <a:latin typeface="Cambria Math" panose="02040503050406030204" pitchFamily="18" charset="0"/>
                                <a:ea typeface="Cambria Math" panose="02040503050406030204" pitchFamily="18" charset="0"/>
                              </a:rPr>
                              <m:t> </m:t>
                            </m:r>
                            <m:r>
                              <m:rPr>
                                <m:sty m:val="p"/>
                              </m:rPr>
                              <a:rPr lang="en-US" sz="2900" i="0" strike="sngStrike">
                                <a:latin typeface="Cambria Math" panose="02040503050406030204" pitchFamily="18" charset="0"/>
                                <a:ea typeface="Cambria Math" panose="02040503050406030204" pitchFamily="18" charset="0"/>
                              </a:rPr>
                              <m:t>s</m:t>
                            </m:r>
                          </m:e>
                          <m:sup>
                            <m:r>
                              <a:rPr lang="en-US" sz="2900" i="0" strike="sngStrike">
                                <a:latin typeface="Cambria Math" panose="02040503050406030204" pitchFamily="18" charset="0"/>
                                <a:ea typeface="Cambria Math" panose="02040503050406030204" pitchFamily="18" charset="0"/>
                              </a:rPr>
                              <m:t>−1</m:t>
                            </m:r>
                          </m:sup>
                        </m:sSup>
                      </m:den>
                    </m:f>
                    <m:r>
                      <a:rPr lang="en-US" sz="2900" i="0">
                        <a:latin typeface="Cambria Math" panose="02040503050406030204" pitchFamily="18" charset="0"/>
                        <a:ea typeface="Cambria Math" panose="02040503050406030204" pitchFamily="18" charset="0"/>
                      </a:rPr>
                      <m:t>≈4=</m:t>
                    </m:r>
                    <m:f>
                      <m:fPr>
                        <m:ctrlPr>
                          <a:rPr lang="en-US" sz="2900" i="1">
                            <a:latin typeface="Cambria Math" panose="02040503050406030204" pitchFamily="18" charset="0"/>
                            <a:ea typeface="Cambria Math" panose="02040503050406030204" pitchFamily="18" charset="0"/>
                          </a:rPr>
                        </m:ctrlPr>
                      </m:fPr>
                      <m:num>
                        <m:r>
                          <a:rPr lang="en-US" sz="2900" i="1">
                            <a:latin typeface="Cambria Math" panose="02040503050406030204" pitchFamily="18" charset="0"/>
                            <a:ea typeface="Cambria Math" panose="02040503050406030204" pitchFamily="18" charset="0"/>
                          </a:rPr>
                          <m:t>𝑘</m:t>
                        </m:r>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(1.0×</m:t>
                            </m:r>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10</m:t>
                                </m:r>
                              </m:e>
                              <m:sup>
                                <m:r>
                                  <a:rPr lang="en-US" sz="2900" i="0">
                                    <a:latin typeface="Cambria Math" panose="02040503050406030204" pitchFamily="18" charset="0"/>
                                    <a:ea typeface="Cambria Math" panose="02040503050406030204" pitchFamily="18" charset="0"/>
                                  </a:rPr>
                                  <m:t>−2</m:t>
                                </m:r>
                              </m:sup>
                            </m:sSup>
                            <m:r>
                              <a:rPr lang="en-US" sz="2900" i="1" strike="sngStrike">
                                <a:latin typeface="Cambria Math" panose="02040503050406030204" pitchFamily="18" charset="0"/>
                                <a:ea typeface="Cambria Math" panose="02040503050406030204" pitchFamily="18" charset="0"/>
                              </a:rPr>
                              <m:t>𝑀</m:t>
                            </m:r>
                            <m:r>
                              <a:rPr lang="en-US" sz="2900" i="0">
                                <a:latin typeface="Cambria Math" panose="02040503050406030204" pitchFamily="18" charset="0"/>
                                <a:ea typeface="Cambria Math" panose="02040503050406030204" pitchFamily="18" charset="0"/>
                              </a:rPr>
                              <m:t>)</m:t>
                            </m:r>
                          </m:e>
                          <m:sup>
                            <m:r>
                              <a:rPr lang="en-US" sz="2900" i="1">
                                <a:latin typeface="Cambria Math" panose="02040503050406030204" pitchFamily="18" charset="0"/>
                                <a:ea typeface="Cambria Math" panose="02040503050406030204" pitchFamily="18" charset="0"/>
                              </a:rPr>
                              <m:t>𝑥</m:t>
                            </m:r>
                          </m:sup>
                        </m:sSup>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(2.0×</m:t>
                            </m:r>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10</m:t>
                                </m:r>
                              </m:e>
                              <m:sup>
                                <m:r>
                                  <a:rPr lang="en-US" sz="2900" i="0">
                                    <a:latin typeface="Cambria Math" panose="02040503050406030204" pitchFamily="18" charset="0"/>
                                    <a:ea typeface="Cambria Math" panose="02040503050406030204" pitchFamily="18" charset="0"/>
                                  </a:rPr>
                                  <m:t>−3</m:t>
                                </m:r>
                              </m:sup>
                            </m:sSup>
                            <m:r>
                              <a:rPr lang="en-US" sz="2900" i="1" strike="sngStrike">
                                <a:latin typeface="Cambria Math" panose="02040503050406030204" pitchFamily="18" charset="0"/>
                                <a:ea typeface="Cambria Math" panose="02040503050406030204" pitchFamily="18" charset="0"/>
                              </a:rPr>
                              <m:t>𝑀</m:t>
                            </m:r>
                            <m:r>
                              <a:rPr lang="en-US" sz="2900" i="0">
                                <a:latin typeface="Cambria Math" panose="02040503050406030204" pitchFamily="18" charset="0"/>
                                <a:ea typeface="Cambria Math" panose="02040503050406030204" pitchFamily="18" charset="0"/>
                              </a:rPr>
                              <m:t>)</m:t>
                            </m:r>
                          </m:e>
                          <m:sup>
                            <m:r>
                              <a:rPr lang="en-US" sz="2900" b="1" i="0">
                                <a:latin typeface="Cambria Math" panose="02040503050406030204" pitchFamily="18" charset="0"/>
                                <a:ea typeface="Cambria Math" panose="02040503050406030204" pitchFamily="18" charset="0"/>
                              </a:rPr>
                              <m:t>𝐲</m:t>
                            </m:r>
                          </m:sup>
                        </m:sSup>
                      </m:num>
                      <m:den>
                        <m:r>
                          <a:rPr lang="en-US" sz="2900" i="1">
                            <a:latin typeface="Cambria Math" panose="02040503050406030204" pitchFamily="18" charset="0"/>
                            <a:ea typeface="Cambria Math" panose="02040503050406030204" pitchFamily="18" charset="0"/>
                          </a:rPr>
                          <m:t>𝑘</m:t>
                        </m:r>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(5.0×</m:t>
                            </m:r>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10</m:t>
                                </m:r>
                              </m:e>
                              <m:sup>
                                <m:r>
                                  <a:rPr lang="en-US" sz="2900" i="0">
                                    <a:latin typeface="Cambria Math" panose="02040503050406030204" pitchFamily="18" charset="0"/>
                                    <a:ea typeface="Cambria Math" panose="02040503050406030204" pitchFamily="18" charset="0"/>
                                  </a:rPr>
                                  <m:t>−3</m:t>
                                </m:r>
                              </m:sup>
                            </m:sSup>
                            <m:r>
                              <a:rPr lang="en-US" sz="2900" i="1" strike="sngStrike">
                                <a:latin typeface="Cambria Math" panose="02040503050406030204" pitchFamily="18" charset="0"/>
                                <a:ea typeface="Cambria Math" panose="02040503050406030204" pitchFamily="18" charset="0"/>
                              </a:rPr>
                              <m:t>𝑀</m:t>
                            </m:r>
                            <m:r>
                              <a:rPr lang="en-US" sz="2900" i="0">
                                <a:latin typeface="Cambria Math" panose="02040503050406030204" pitchFamily="18" charset="0"/>
                                <a:ea typeface="Cambria Math" panose="02040503050406030204" pitchFamily="18" charset="0"/>
                              </a:rPr>
                              <m:t>)</m:t>
                            </m:r>
                          </m:e>
                          <m:sup>
                            <m:r>
                              <a:rPr lang="en-US" sz="2900" i="1">
                                <a:latin typeface="Cambria Math" panose="02040503050406030204" pitchFamily="18" charset="0"/>
                                <a:ea typeface="Cambria Math" panose="02040503050406030204" pitchFamily="18" charset="0"/>
                              </a:rPr>
                              <m:t>𝑥</m:t>
                            </m:r>
                          </m:sup>
                        </m:sSup>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(2.0×</m:t>
                            </m:r>
                            <m:sSup>
                              <m:sSupPr>
                                <m:ctrlPr>
                                  <a:rPr lang="en-US" sz="2900" i="1">
                                    <a:latin typeface="Cambria Math" panose="02040503050406030204" pitchFamily="18" charset="0"/>
                                    <a:ea typeface="Cambria Math" panose="02040503050406030204" pitchFamily="18" charset="0"/>
                                  </a:rPr>
                                </m:ctrlPr>
                              </m:sSupPr>
                              <m:e>
                                <m:r>
                                  <a:rPr lang="en-US" sz="2900" i="0">
                                    <a:latin typeface="Cambria Math" panose="02040503050406030204" pitchFamily="18" charset="0"/>
                                    <a:ea typeface="Cambria Math" panose="02040503050406030204" pitchFamily="18" charset="0"/>
                                  </a:rPr>
                                  <m:t>10</m:t>
                                </m:r>
                              </m:e>
                              <m:sup>
                                <m:r>
                                  <a:rPr lang="en-US" sz="2900" i="0">
                                    <a:latin typeface="Cambria Math" panose="02040503050406030204" pitchFamily="18" charset="0"/>
                                    <a:ea typeface="Cambria Math" panose="02040503050406030204" pitchFamily="18" charset="0"/>
                                  </a:rPr>
                                  <m:t>−3</m:t>
                                </m:r>
                              </m:sup>
                            </m:sSup>
                            <m:r>
                              <a:rPr lang="en-US" sz="2900" i="1" strike="sngStrike">
                                <a:latin typeface="Cambria Math" panose="02040503050406030204" pitchFamily="18" charset="0"/>
                                <a:ea typeface="Cambria Math" panose="02040503050406030204" pitchFamily="18" charset="0"/>
                              </a:rPr>
                              <m:t>𝑀</m:t>
                            </m:r>
                            <m:r>
                              <a:rPr lang="en-US" sz="2900" i="0">
                                <a:latin typeface="Cambria Math" panose="02040503050406030204" pitchFamily="18" charset="0"/>
                                <a:ea typeface="Cambria Math" panose="02040503050406030204" pitchFamily="18" charset="0"/>
                              </a:rPr>
                              <m:t>)</m:t>
                            </m:r>
                          </m:e>
                          <m:sup>
                            <m:r>
                              <a:rPr lang="en-US" sz="2900" i="1">
                                <a:latin typeface="Cambria Math" panose="02040503050406030204" pitchFamily="18" charset="0"/>
                                <a:ea typeface="Cambria Math" panose="02040503050406030204" pitchFamily="18" charset="0"/>
                              </a:rPr>
                              <m:t>𝑦</m:t>
                            </m:r>
                          </m:sup>
                        </m:sSup>
                      </m:den>
                    </m:f>
                  </m:oMath>
                </a14:m>
                <a:r>
                  <a:rPr lang="en-US" dirty="0">
                    <a:solidFill>
                      <a:prstClr val="black"/>
                    </a:solidFill>
                  </a:rPr>
                  <a:t> </a:t>
                </a: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(1.0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−2</m:t>
                                  </m:r>
                                </m:sup>
                              </m:sSup>
                              <m:r>
                                <a:rPr lang="en-US" i="1" strike="sngStrike">
                                  <a:latin typeface="Cambria Math" panose="02040503050406030204" pitchFamily="18" charset="0"/>
                                  <a:ea typeface="Cambria Math" panose="02040503050406030204" pitchFamily="18" charset="0"/>
                                </a:rPr>
                                <m:t>𝑀</m:t>
                              </m:r>
                              <m:r>
                                <a:rPr lang="en-US" i="1">
                                  <a:latin typeface="Cambria Math" panose="02040503050406030204" pitchFamily="18" charset="0"/>
                                </a:rPr>
                                <m:t>)</m:t>
                              </m:r>
                            </m:e>
                            <m:sup>
                              <m:r>
                                <a:rPr lang="en-US" i="1">
                                  <a:latin typeface="Cambria Math" panose="02040503050406030204" pitchFamily="18" charset="0"/>
                                </a:rPr>
                                <m:t>𝑥</m:t>
                              </m:r>
                            </m:sup>
                          </m:sSup>
                        </m:num>
                        <m:den>
                          <m:sSup>
                            <m:sSupPr>
                              <m:ctrlPr>
                                <a:rPr lang="en-US" i="1">
                                  <a:latin typeface="Cambria Math" panose="02040503050406030204" pitchFamily="18" charset="0"/>
                                </a:rPr>
                              </m:ctrlPr>
                            </m:sSupPr>
                            <m:e>
                              <m:r>
                                <a:rPr lang="en-US" i="1">
                                  <a:latin typeface="Cambria Math" panose="02040503050406030204" pitchFamily="18" charset="0"/>
                                </a:rPr>
                                <m:t>(5.0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−3</m:t>
                                  </m:r>
                                </m:sup>
                              </m:sSup>
                              <m:r>
                                <a:rPr lang="en-US" i="1" strike="sngStrike">
                                  <a:latin typeface="Cambria Math" panose="02040503050406030204" pitchFamily="18" charset="0"/>
                                  <a:ea typeface="Cambria Math" panose="02040503050406030204" pitchFamily="18" charset="0"/>
                                </a:rPr>
                                <m:t>𝑀</m:t>
                              </m:r>
                              <m:r>
                                <a:rPr lang="en-US" i="1">
                                  <a:latin typeface="Cambria Math" panose="02040503050406030204" pitchFamily="18" charset="0"/>
                                </a:rPr>
                                <m:t>)</m:t>
                              </m:r>
                            </m:e>
                            <m:sup>
                              <m:r>
                                <a:rPr lang="en-US" i="1">
                                  <a:latin typeface="Cambria Math" panose="02040503050406030204" pitchFamily="18" charset="0"/>
                                </a:rPr>
                                <m:t>𝑥</m:t>
                              </m:r>
                            </m:sup>
                          </m:sSup>
                        </m:den>
                      </m:f>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2</m:t>
                          </m:r>
                        </m:e>
                        <m:sup>
                          <m:r>
                            <a:rPr lang="en-US" i="1">
                              <a:latin typeface="Cambria Math" panose="02040503050406030204" pitchFamily="18" charset="0"/>
                            </a:rPr>
                            <m:t>𝑥</m:t>
                          </m:r>
                        </m:sup>
                      </m:sSup>
                      <m:r>
                        <a:rPr lang="en-US" i="1">
                          <a:latin typeface="Cambria Math" panose="02040503050406030204" pitchFamily="18" charset="0"/>
                        </a:rPr>
                        <m:t>=4</m:t>
                      </m:r>
                    </m:oMath>
                  </m:oMathPara>
                </a14:m>
                <a:endParaRPr lang="en-US" dirty="0">
                  <a:solidFill>
                    <a:prstClr val="black"/>
                  </a:solidFill>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0" y="950096"/>
                <a:ext cx="9144000" cy="3469504"/>
              </a:xfrm>
              <a:blipFill>
                <a:blip r:embed="rId2"/>
                <a:stretch>
                  <a:fillRect l="-1333" t="-17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25"/>
              </p:nvPr>
            </p:nvSpPr>
            <p:spPr>
              <a:xfrm>
                <a:off x="962025" y="4724400"/>
                <a:ext cx="7563760" cy="457200"/>
              </a:xfrm>
            </p:spPr>
            <p:txBody>
              <a:bodyPr/>
              <a:lstStyle/>
              <a:p>
                <a:r>
                  <a:rPr lang="en-US" sz="2500" b="0" dirty="0"/>
                  <a:t>Therefore, </a:t>
                </a:r>
                <a14:m>
                  <m:oMath xmlns:m="http://schemas.openxmlformats.org/officeDocument/2006/math">
                    <m:r>
                      <a:rPr lang="en-US" sz="2500" b="0" i="1" smtClean="0">
                        <a:latin typeface="Cambria Math" panose="02040503050406030204" pitchFamily="18" charset="0"/>
                      </a:rPr>
                      <m:t>𝑥</m:t>
                    </m:r>
                    <m:r>
                      <a:rPr lang="en-US" sz="2500" b="0" i="0" smtClean="0">
                        <a:latin typeface="Cambria Math" panose="02040503050406030204" pitchFamily="18" charset="0"/>
                      </a:rPr>
                      <m:t>=2.</m:t>
                    </m:r>
                  </m:oMath>
                </a14:m>
                <a:r>
                  <a:rPr lang="en-US" sz="2500" dirty="0"/>
                  <a:t> The reaction is second order in NO.</a:t>
                </a:r>
              </a:p>
            </p:txBody>
          </p:sp>
        </mc:Choice>
        <mc:Fallback xmlns="">
          <p:sp>
            <p:nvSpPr>
              <p:cNvPr id="27" name="Text Placeholder 26"/>
              <p:cNvSpPr>
                <a:spLocks noGrp="1" noRot="1" noChangeAspect="1" noMove="1" noResize="1" noEditPoints="1" noAdjustHandles="1" noChangeArrowheads="1" noChangeShapeType="1" noTextEdit="1"/>
              </p:cNvSpPr>
              <p:nvPr>
                <p:ph type="body" sz="quarter" idx="25"/>
              </p:nvPr>
            </p:nvSpPr>
            <p:spPr>
              <a:xfrm>
                <a:off x="962025" y="4724400"/>
                <a:ext cx="7563760" cy="457200"/>
              </a:xfrm>
              <a:blipFill>
                <a:blip r:embed="rId3"/>
                <a:stretch>
                  <a:fillRect l="-1370" t="-9333" b="-36000"/>
                </a:stretch>
              </a:blipFill>
            </p:spPr>
            <p:txBody>
              <a:bodyPr/>
              <a:lstStyle/>
              <a:p>
                <a:r>
                  <a:rPr lang="en-US">
                    <a:noFill/>
                  </a:rPr>
                  <a:t> </a:t>
                </a:r>
              </a:p>
            </p:txBody>
          </p:sp>
        </mc:Fallback>
      </mc:AlternateContent>
    </p:spTree>
    <p:extLst>
      <p:ext uri="{BB962C8B-B14F-4D97-AF65-F5344CB8AC3E}">
        <p14:creationId xmlns:p14="http://schemas.microsoft.com/office/powerpoint/2010/main" val="30334067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14300" y="222689"/>
            <a:ext cx="7886700" cy="758341"/>
          </a:xfrm>
        </p:spPr>
        <p:txBody>
          <a:bodyPr/>
          <a:lstStyle/>
          <a:p>
            <a:pPr>
              <a:tabLst>
                <a:tab pos="3325813"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14.3</a:t>
            </a:r>
            <a:r>
              <a:rPr lang="en-US" sz="2800" b="1" spc="4000" dirty="0">
                <a:solidFill>
                  <a:schemeClr val="bg1"/>
                </a:solidFill>
                <a:latin typeface="+mn-lt"/>
              </a:rPr>
              <a:t> </a:t>
            </a:r>
            <a:r>
              <a:rPr lang="en-US" sz="2800" b="1" dirty="0">
                <a:solidFill>
                  <a:schemeClr val="bg1"/>
                </a:solidFill>
                <a:latin typeface="+mn-lt"/>
              </a:rPr>
              <a:t>Solution, Conti.</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1" y="942073"/>
                <a:ext cx="9143999" cy="3235958"/>
              </a:xfrm>
            </p:spPr>
            <p:txBody>
              <a:bodyPr/>
              <a:lstStyle/>
              <a:p>
                <a:pPr>
                  <a:spcBef>
                    <a:spcPts val="0"/>
                  </a:spcBef>
                  <a:spcAft>
                    <a:spcPts val="3000"/>
                  </a:spcAft>
                </a:pPr>
                <a:r>
                  <a:rPr lang="en-US" b="1" dirty="0">
                    <a:solidFill>
                      <a:srgbClr val="45638E"/>
                    </a:solidFill>
                  </a:rPr>
                  <a:t>Solution</a:t>
                </a:r>
              </a:p>
              <a:p>
                <a:pPr marL="581025" indent="-581025">
                  <a:spcBef>
                    <a:spcPts val="0"/>
                  </a:spcBef>
                  <a:spcAft>
                    <a:spcPts val="6000"/>
                  </a:spcAft>
                  <a:buAutoNum type="alphaLcParenBoth"/>
                </a:pPr>
                <a14:m>
                  <m:oMath xmlns:m="http://schemas.openxmlformats.org/officeDocument/2006/math">
                    <m:f>
                      <m:fPr>
                        <m:ctrlPr>
                          <a:rPr lang="en-US" i="1">
                            <a:latin typeface="Cambria Math" panose="02040503050406030204" pitchFamily="18" charset="0"/>
                          </a:rPr>
                        </m:ctrlPr>
                      </m:fPr>
                      <m:num>
                        <m:sSub>
                          <m:sSubPr>
                            <m:ctrlPr>
                              <a:rPr lang="en-US" i="1">
                                <a:latin typeface="Cambria Math" panose="02040503050406030204" pitchFamily="18" charset="0"/>
                              </a:rPr>
                            </m:ctrlPr>
                          </m:sSubPr>
                          <m:e>
                            <m:r>
                              <m:rPr>
                                <m:sty m:val="p"/>
                              </m:rPr>
                              <a:rPr lang="en-US" i="0">
                                <a:latin typeface="Cambria Math" panose="02040503050406030204" pitchFamily="18" charset="0"/>
                              </a:rPr>
                              <m:t>rate</m:t>
                            </m:r>
                          </m:e>
                          <m:sub>
                            <m:r>
                              <a:rPr lang="en-US" i="0">
                                <a:latin typeface="Cambria Math" panose="02040503050406030204" pitchFamily="18" charset="0"/>
                              </a:rPr>
                              <m:t>3</m:t>
                            </m:r>
                          </m:sub>
                        </m:sSub>
                      </m:num>
                      <m:den>
                        <m:sSub>
                          <m:sSubPr>
                            <m:ctrlPr>
                              <a:rPr lang="en-US" i="1">
                                <a:latin typeface="Cambria Math" panose="02040503050406030204" pitchFamily="18" charset="0"/>
                              </a:rPr>
                            </m:ctrlPr>
                          </m:sSubPr>
                          <m:e>
                            <m:r>
                              <m:rPr>
                                <m:sty m:val="p"/>
                              </m:rPr>
                              <a:rPr lang="en-US" i="0">
                                <a:latin typeface="Cambria Math" panose="02040503050406030204" pitchFamily="18" charset="0"/>
                              </a:rPr>
                              <m:t>rate</m:t>
                            </m:r>
                          </m:e>
                          <m:sub>
                            <m:r>
                              <a:rPr lang="en-US" i="0">
                                <a:latin typeface="Cambria Math" panose="02040503050406030204" pitchFamily="18" charset="0"/>
                              </a:rPr>
                              <m:t>2</m:t>
                            </m:r>
                          </m:sub>
                        </m:sSub>
                      </m:den>
                    </m:f>
                    <m:r>
                      <a:rPr lang="en-US" i="0">
                        <a:latin typeface="Cambria Math" panose="02040503050406030204" pitchFamily="18" charset="0"/>
                      </a:rPr>
                      <m:t>=</m:t>
                    </m:r>
                    <m:f>
                      <m:fPr>
                        <m:ctrlPr>
                          <a:rPr lang="en-US" i="1">
                            <a:latin typeface="Cambria Math" panose="02040503050406030204" pitchFamily="18" charset="0"/>
                          </a:rPr>
                        </m:ctrlPr>
                      </m:fPr>
                      <m:num>
                        <m:r>
                          <a:rPr lang="en-US" i="0">
                            <a:latin typeface="Cambria Math" panose="02040503050406030204" pitchFamily="18" charset="0"/>
                          </a:rPr>
                          <m:t>1.0</m:t>
                        </m:r>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−4</m:t>
                            </m:r>
                          </m:sup>
                        </m:sSup>
                        <m:r>
                          <a:rPr lang="en-US" i="1" strike="sngStrike">
                            <a:latin typeface="Cambria Math" panose="02040503050406030204" pitchFamily="18" charset="0"/>
                            <a:ea typeface="Cambria Math" panose="02040503050406030204" pitchFamily="18" charset="0"/>
                          </a:rPr>
                          <m:t>𝑀</m:t>
                        </m:r>
                        <m:r>
                          <a:rPr lang="en-US" b="0" i="1" strike="sngStrike" smtClean="0">
                            <a:latin typeface="Cambria Math" panose="02040503050406030204" pitchFamily="18" charset="0"/>
                            <a:ea typeface="Cambria Math" panose="02040503050406030204" pitchFamily="18" charset="0"/>
                          </a:rPr>
                          <m:t> </m:t>
                        </m:r>
                        <m:r>
                          <a:rPr lang="en-US" i="0" strike="sngStrike">
                            <a:latin typeface="Cambria Math" panose="02040503050406030204" pitchFamily="18" charset="0"/>
                            <a:ea typeface="Cambria Math" panose="02040503050406030204" pitchFamily="18" charset="0"/>
                          </a:rPr>
                          <m:t>∙</m:t>
                        </m:r>
                        <m:r>
                          <a:rPr lang="en-US" b="0" i="0" strike="sngStrike" smtClean="0">
                            <a:latin typeface="Cambria Math" panose="02040503050406030204" pitchFamily="18" charset="0"/>
                            <a:ea typeface="Cambria Math" panose="02040503050406030204" pitchFamily="18" charset="0"/>
                          </a:rPr>
                          <m:t> </m:t>
                        </m:r>
                        <m:sSup>
                          <m:sSupPr>
                            <m:ctrlPr>
                              <a:rPr lang="en-US" i="1" strike="sngStrike">
                                <a:latin typeface="Cambria Math" panose="02040503050406030204" pitchFamily="18" charset="0"/>
                                <a:ea typeface="Cambria Math" panose="02040503050406030204" pitchFamily="18" charset="0"/>
                              </a:rPr>
                            </m:ctrlPr>
                          </m:sSupPr>
                          <m:e>
                            <m:r>
                              <m:rPr>
                                <m:sty m:val="p"/>
                              </m:rPr>
                              <a:rPr lang="en-US" i="0" strike="sngStrike">
                                <a:latin typeface="Cambria Math" panose="02040503050406030204" pitchFamily="18" charset="0"/>
                                <a:ea typeface="Cambria Math" panose="02040503050406030204" pitchFamily="18" charset="0"/>
                              </a:rPr>
                              <m:t>s</m:t>
                            </m:r>
                          </m:e>
                          <m:sup>
                            <m:r>
                              <a:rPr lang="en-US" i="0" strike="sngStrike">
                                <a:latin typeface="Cambria Math" panose="02040503050406030204" pitchFamily="18" charset="0"/>
                                <a:ea typeface="Cambria Math" panose="02040503050406030204" pitchFamily="18" charset="0"/>
                              </a:rPr>
                              <m:t>−1</m:t>
                            </m:r>
                          </m:sup>
                        </m:sSup>
                      </m:num>
                      <m:den>
                        <m:r>
                          <a:rPr lang="en-US" i="0">
                            <a:latin typeface="Cambria Math" panose="02040503050406030204" pitchFamily="18" charset="0"/>
                          </a:rPr>
                          <m:t>5.0</m:t>
                        </m:r>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−5</m:t>
                            </m:r>
                          </m:sup>
                        </m:sSup>
                        <m:r>
                          <a:rPr lang="en-US" i="1" strike="sngStrike">
                            <a:latin typeface="Cambria Math" panose="02040503050406030204" pitchFamily="18" charset="0"/>
                            <a:ea typeface="Cambria Math" panose="02040503050406030204" pitchFamily="18" charset="0"/>
                          </a:rPr>
                          <m:t>𝑀</m:t>
                        </m:r>
                        <m:r>
                          <a:rPr lang="en-US" b="0" i="0" strike="sngStrike" smtClean="0">
                            <a:latin typeface="Cambria Math" panose="02040503050406030204" pitchFamily="18" charset="0"/>
                            <a:ea typeface="Cambria Math" panose="02040503050406030204" pitchFamily="18" charset="0"/>
                          </a:rPr>
                          <m:t> </m:t>
                        </m:r>
                        <m:r>
                          <a:rPr lang="en-US" i="0" strike="sngStrike">
                            <a:latin typeface="Cambria Math" panose="02040503050406030204" pitchFamily="18" charset="0"/>
                            <a:ea typeface="Cambria Math" panose="02040503050406030204" pitchFamily="18" charset="0"/>
                          </a:rPr>
                          <m:t>∙</m:t>
                        </m:r>
                        <m:r>
                          <a:rPr lang="en-US" b="0" i="0" strike="sngStrike" smtClean="0">
                            <a:latin typeface="Cambria Math" panose="02040503050406030204" pitchFamily="18" charset="0"/>
                            <a:ea typeface="Cambria Math" panose="02040503050406030204" pitchFamily="18" charset="0"/>
                          </a:rPr>
                          <m:t> </m:t>
                        </m:r>
                        <m:sSup>
                          <m:sSupPr>
                            <m:ctrlPr>
                              <a:rPr lang="en-US" i="1" strike="sngStrike">
                                <a:latin typeface="Cambria Math" panose="02040503050406030204" pitchFamily="18" charset="0"/>
                                <a:ea typeface="Cambria Math" panose="02040503050406030204" pitchFamily="18" charset="0"/>
                              </a:rPr>
                            </m:ctrlPr>
                          </m:sSupPr>
                          <m:e>
                            <m:r>
                              <m:rPr>
                                <m:sty m:val="p"/>
                              </m:rPr>
                              <a:rPr lang="en-US" i="0" strike="sngStrike">
                                <a:latin typeface="Cambria Math" panose="02040503050406030204" pitchFamily="18" charset="0"/>
                                <a:ea typeface="Cambria Math" panose="02040503050406030204" pitchFamily="18" charset="0"/>
                              </a:rPr>
                              <m:t>s</m:t>
                            </m:r>
                          </m:e>
                          <m:sup>
                            <m:r>
                              <a:rPr lang="en-US" i="0" strike="sngStrike">
                                <a:latin typeface="Cambria Math" panose="02040503050406030204" pitchFamily="18" charset="0"/>
                                <a:ea typeface="Cambria Math" panose="02040503050406030204" pitchFamily="18" charset="0"/>
                              </a:rPr>
                              <m:t>−1</m:t>
                            </m:r>
                          </m:sup>
                        </m:sSup>
                      </m:den>
                    </m:f>
                    <m:r>
                      <a:rPr lang="en-US" i="0">
                        <a:latin typeface="Cambria Math" panose="02040503050406030204" pitchFamily="18" charset="0"/>
                      </a:rPr>
                      <m:t>=2=</m:t>
                    </m:r>
                    <m:f>
                      <m:fPr>
                        <m:ctrlPr>
                          <a:rPr lang="en-US" i="1">
                            <a:latin typeface="Cambria Math" panose="02040503050406030204" pitchFamily="18" charset="0"/>
                          </a:rPr>
                        </m:ctrlPr>
                      </m:fPr>
                      <m:num>
                        <m:r>
                          <a:rPr lang="en-US" i="1">
                            <a:latin typeface="Cambria Math" panose="02040503050406030204" pitchFamily="18" charset="0"/>
                          </a:rPr>
                          <m:t>𝑘</m:t>
                        </m:r>
                        <m:sSup>
                          <m:sSupPr>
                            <m:ctrlPr>
                              <a:rPr lang="en-US" i="1">
                                <a:latin typeface="Cambria Math" panose="02040503050406030204" pitchFamily="18" charset="0"/>
                              </a:rPr>
                            </m:ctrlPr>
                          </m:sSupPr>
                          <m:e>
                            <m:r>
                              <a:rPr lang="en-US" i="0">
                                <a:latin typeface="Cambria Math" panose="02040503050406030204" pitchFamily="18" charset="0"/>
                              </a:rPr>
                              <m:t>(1.0</m:t>
                            </m:r>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−2</m:t>
                                </m:r>
                              </m:sup>
                            </m:sSup>
                            <m:r>
                              <a:rPr lang="en-US" i="1" strike="sngStrike">
                                <a:latin typeface="Cambria Math" panose="02040503050406030204" pitchFamily="18" charset="0"/>
                                <a:ea typeface="Cambria Math" panose="02040503050406030204" pitchFamily="18" charset="0"/>
                              </a:rPr>
                              <m:t>𝑀</m:t>
                            </m:r>
                            <m:r>
                              <a:rPr lang="en-US" i="0">
                                <a:latin typeface="Cambria Math" panose="02040503050406030204" pitchFamily="18" charset="0"/>
                              </a:rPr>
                              <m:t>)</m:t>
                            </m:r>
                          </m:e>
                          <m:sup>
                            <m:r>
                              <a:rPr lang="en-US" i="1">
                                <a:latin typeface="Cambria Math" panose="02040503050406030204" pitchFamily="18" charset="0"/>
                              </a:rPr>
                              <m:t>𝑥</m:t>
                            </m:r>
                          </m:sup>
                        </m:sSup>
                        <m:sSup>
                          <m:sSupPr>
                            <m:ctrlPr>
                              <a:rPr lang="en-US" i="1">
                                <a:latin typeface="Cambria Math" panose="02040503050406030204" pitchFamily="18" charset="0"/>
                              </a:rPr>
                            </m:ctrlPr>
                          </m:sSupPr>
                          <m:e>
                            <m:r>
                              <a:rPr lang="en-US" i="0">
                                <a:latin typeface="Cambria Math" panose="02040503050406030204" pitchFamily="18" charset="0"/>
                              </a:rPr>
                              <m:t>(4.0</m:t>
                            </m:r>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−3</m:t>
                                </m:r>
                              </m:sup>
                            </m:sSup>
                            <m:r>
                              <a:rPr lang="en-US" i="1" strike="sngStrike">
                                <a:latin typeface="Cambria Math" panose="02040503050406030204" pitchFamily="18" charset="0"/>
                                <a:ea typeface="Cambria Math" panose="02040503050406030204" pitchFamily="18" charset="0"/>
                              </a:rPr>
                              <m:t>𝑀</m:t>
                            </m:r>
                            <m:r>
                              <a:rPr lang="en-US" i="0">
                                <a:latin typeface="Cambria Math" panose="02040503050406030204" pitchFamily="18" charset="0"/>
                              </a:rPr>
                              <m:t>)</m:t>
                            </m:r>
                          </m:e>
                          <m:sup>
                            <m:r>
                              <a:rPr lang="en-US" i="1">
                                <a:latin typeface="Cambria Math" panose="02040503050406030204" pitchFamily="18" charset="0"/>
                              </a:rPr>
                              <m:t>𝑦</m:t>
                            </m:r>
                          </m:sup>
                        </m:sSup>
                      </m:num>
                      <m:den>
                        <m:r>
                          <a:rPr lang="en-US" i="1">
                            <a:latin typeface="Cambria Math" panose="02040503050406030204" pitchFamily="18" charset="0"/>
                          </a:rPr>
                          <m:t>𝑘</m:t>
                        </m:r>
                        <m:sSup>
                          <m:sSupPr>
                            <m:ctrlPr>
                              <a:rPr lang="en-US" i="1">
                                <a:latin typeface="Cambria Math" panose="02040503050406030204" pitchFamily="18" charset="0"/>
                              </a:rPr>
                            </m:ctrlPr>
                          </m:sSupPr>
                          <m:e>
                            <m:r>
                              <a:rPr lang="en-US" i="0">
                                <a:latin typeface="Cambria Math" panose="02040503050406030204" pitchFamily="18" charset="0"/>
                              </a:rPr>
                              <m:t>(1.0</m:t>
                            </m:r>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−2</m:t>
                                </m:r>
                              </m:sup>
                            </m:sSup>
                            <m:r>
                              <a:rPr lang="en-US" i="1" strike="sngStrike">
                                <a:latin typeface="Cambria Math" panose="02040503050406030204" pitchFamily="18" charset="0"/>
                                <a:ea typeface="Cambria Math" panose="02040503050406030204" pitchFamily="18" charset="0"/>
                              </a:rPr>
                              <m:t>𝑀</m:t>
                            </m:r>
                            <m:r>
                              <a:rPr lang="en-US" i="0">
                                <a:latin typeface="Cambria Math" panose="02040503050406030204" pitchFamily="18" charset="0"/>
                              </a:rPr>
                              <m:t>)</m:t>
                            </m:r>
                          </m:e>
                          <m:sup>
                            <m:r>
                              <a:rPr lang="en-US" i="1">
                                <a:latin typeface="Cambria Math" panose="02040503050406030204" pitchFamily="18" charset="0"/>
                              </a:rPr>
                              <m:t>𝑥</m:t>
                            </m:r>
                          </m:sup>
                        </m:sSup>
                        <m:sSup>
                          <m:sSupPr>
                            <m:ctrlPr>
                              <a:rPr lang="en-US" i="1">
                                <a:latin typeface="Cambria Math" panose="02040503050406030204" pitchFamily="18" charset="0"/>
                              </a:rPr>
                            </m:ctrlPr>
                          </m:sSupPr>
                          <m:e>
                            <m:r>
                              <a:rPr lang="en-US" i="0">
                                <a:latin typeface="Cambria Math" panose="02040503050406030204" pitchFamily="18" charset="0"/>
                              </a:rPr>
                              <m:t>(2.0</m:t>
                            </m:r>
                            <m:r>
                              <a:rPr lang="en-US" i="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0">
                                    <a:latin typeface="Cambria Math" panose="02040503050406030204" pitchFamily="18" charset="0"/>
                                    <a:ea typeface="Cambria Math" panose="02040503050406030204" pitchFamily="18" charset="0"/>
                                  </a:rPr>
                                  <m:t>10</m:t>
                                </m:r>
                              </m:e>
                              <m:sup>
                                <m:r>
                                  <a:rPr lang="en-US" i="0">
                                    <a:latin typeface="Cambria Math" panose="02040503050406030204" pitchFamily="18" charset="0"/>
                                    <a:ea typeface="Cambria Math" panose="02040503050406030204" pitchFamily="18" charset="0"/>
                                  </a:rPr>
                                  <m:t>−3</m:t>
                                </m:r>
                              </m:sup>
                            </m:sSup>
                            <m:r>
                              <a:rPr lang="en-US" i="1" strike="sngStrike">
                                <a:latin typeface="Cambria Math" panose="02040503050406030204" pitchFamily="18" charset="0"/>
                                <a:ea typeface="Cambria Math" panose="02040503050406030204" pitchFamily="18" charset="0"/>
                              </a:rPr>
                              <m:t>𝑀</m:t>
                            </m:r>
                            <m:r>
                              <a:rPr lang="en-US" i="0">
                                <a:latin typeface="Cambria Math" panose="02040503050406030204" pitchFamily="18" charset="0"/>
                              </a:rPr>
                              <m:t>)</m:t>
                            </m:r>
                          </m:e>
                          <m:sup>
                            <m:r>
                              <a:rPr lang="en-US" i="1">
                                <a:latin typeface="Cambria Math" panose="02040503050406030204" pitchFamily="18" charset="0"/>
                              </a:rPr>
                              <m:t>𝑦</m:t>
                            </m:r>
                          </m:sup>
                        </m:sSup>
                      </m:den>
                    </m:f>
                  </m:oMath>
                </a14:m>
                <a:endParaRPr lang="en-US" dirty="0">
                  <a:solidFill>
                    <a:prstClr val="black"/>
                  </a:solidFill>
                </a:endParaRPr>
              </a:p>
              <a:p>
                <a:pPr>
                  <a:spcBef>
                    <a:spcPts val="0"/>
                  </a:spcBef>
                  <a:spcAft>
                    <a:spcPts val="4500"/>
                  </a:spcAft>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(4.0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−3</m:t>
                                  </m:r>
                                </m:sup>
                              </m:sSup>
                              <m:r>
                                <a:rPr lang="en-US" i="1" strike="sngStrike">
                                  <a:latin typeface="Cambria Math" panose="02040503050406030204" pitchFamily="18" charset="0"/>
                                  <a:ea typeface="Cambria Math" panose="02040503050406030204" pitchFamily="18" charset="0"/>
                                </a:rPr>
                                <m:t>𝑀</m:t>
                              </m:r>
                              <m:r>
                                <a:rPr lang="en-US" i="1">
                                  <a:latin typeface="Cambria Math" panose="02040503050406030204" pitchFamily="18" charset="0"/>
                                </a:rPr>
                                <m:t>)</m:t>
                              </m:r>
                            </m:e>
                            <m:sup>
                              <m:r>
                                <a:rPr lang="en-US" i="1">
                                  <a:latin typeface="Cambria Math" panose="02040503050406030204" pitchFamily="18" charset="0"/>
                                </a:rPr>
                                <m:t>𝑦</m:t>
                              </m:r>
                            </m:sup>
                          </m:sSup>
                        </m:num>
                        <m:den>
                          <m:sSup>
                            <m:sSupPr>
                              <m:ctrlPr>
                                <a:rPr lang="en-US" i="1">
                                  <a:latin typeface="Cambria Math" panose="02040503050406030204" pitchFamily="18" charset="0"/>
                                </a:rPr>
                              </m:ctrlPr>
                            </m:sSupPr>
                            <m:e>
                              <m:r>
                                <a:rPr lang="en-US" i="1">
                                  <a:latin typeface="Cambria Math" panose="02040503050406030204" pitchFamily="18" charset="0"/>
                                </a:rPr>
                                <m:t>(2.0</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−3</m:t>
                                  </m:r>
                                </m:sup>
                              </m:sSup>
                              <m:r>
                                <a:rPr lang="en-US" i="1" strike="sngStrike">
                                  <a:latin typeface="Cambria Math" panose="02040503050406030204" pitchFamily="18" charset="0"/>
                                  <a:ea typeface="Cambria Math" panose="02040503050406030204" pitchFamily="18" charset="0"/>
                                </a:rPr>
                                <m:t>𝑀</m:t>
                              </m:r>
                              <m:r>
                                <a:rPr lang="en-US" i="1">
                                  <a:latin typeface="Cambria Math" panose="02040503050406030204" pitchFamily="18" charset="0"/>
                                </a:rPr>
                                <m:t>)</m:t>
                              </m:r>
                            </m:e>
                            <m:sup>
                              <m:r>
                                <a:rPr lang="en-US" i="1">
                                  <a:latin typeface="Cambria Math" panose="02040503050406030204" pitchFamily="18" charset="0"/>
                                </a:rPr>
                                <m:t>𝑦</m:t>
                              </m:r>
                            </m:sup>
                          </m:sSup>
                        </m:den>
                      </m:f>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2</m:t>
                          </m:r>
                        </m:e>
                        <m:sup>
                          <m:r>
                            <a:rPr lang="en-US" i="1">
                              <a:latin typeface="Cambria Math" panose="02040503050406030204" pitchFamily="18" charset="0"/>
                            </a:rPr>
                            <m:t>𝑦</m:t>
                          </m:r>
                        </m:sup>
                      </m:sSup>
                      <m:r>
                        <a:rPr lang="en-US" i="1">
                          <a:latin typeface="Cambria Math" panose="02040503050406030204" pitchFamily="18" charset="0"/>
                        </a:rPr>
                        <m:t>=</m:t>
                      </m:r>
                      <m:r>
                        <a:rPr lang="en-US" b="0" i="0" smtClean="0">
                          <a:latin typeface="Cambria Math" panose="02040503050406030204" pitchFamily="18" charset="0"/>
                        </a:rPr>
                        <m:t>2</m:t>
                      </m:r>
                    </m:oMath>
                  </m:oMathPara>
                </a14:m>
                <a:endParaRPr lang="en-US" dirty="0">
                  <a:solidFill>
                    <a:prstClr val="black"/>
                  </a:solidFill>
                </a:endParaRP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1" y="942073"/>
                <a:ext cx="9143999" cy="3235958"/>
              </a:xfrm>
              <a:blipFill>
                <a:blip r:embed="rId2"/>
                <a:stretch>
                  <a:fillRect l="-1333" t="-1887" b="-113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25"/>
              </p:nvPr>
            </p:nvSpPr>
            <p:spPr>
              <a:xfrm>
                <a:off x="1066800" y="4297847"/>
                <a:ext cx="7315200" cy="533399"/>
              </a:xfrm>
            </p:spPr>
            <p:txBody>
              <a:bodyPr/>
              <a:lstStyle/>
              <a:p>
                <a:r>
                  <a:rPr lang="en-US" sz="2500" b="0" dirty="0"/>
                  <a:t>Therefore, </a:t>
                </a:r>
                <a14:m>
                  <m:oMath xmlns:m="http://schemas.openxmlformats.org/officeDocument/2006/math">
                    <m:r>
                      <a:rPr lang="en-US" sz="2500" b="0" i="1" smtClean="0">
                        <a:latin typeface="Cambria Math" panose="02040503050406030204" pitchFamily="18" charset="0"/>
                      </a:rPr>
                      <m:t>𝑦</m:t>
                    </m:r>
                    <m:r>
                      <a:rPr lang="en-US" sz="2500" b="0" i="0" smtClean="0">
                        <a:latin typeface="Cambria Math" panose="02040503050406030204" pitchFamily="18" charset="0"/>
                      </a:rPr>
                      <m:t>=1. </m:t>
                    </m:r>
                  </m:oMath>
                </a14:m>
                <a:r>
                  <a:rPr lang="en-US" sz="2500" dirty="0"/>
                  <a:t>The reaction is First order in </a:t>
                </a:r>
                <a14:m>
                  <m:oMath xmlns:m="http://schemas.openxmlformats.org/officeDocument/2006/math">
                    <m:sSub>
                      <m:sSubPr>
                        <m:ctrlPr>
                          <a:rPr lang="en-US" sz="2500" i="1" smtClean="0">
                            <a:latin typeface="Cambria Math" panose="02040503050406030204" pitchFamily="18" charset="0"/>
                          </a:rPr>
                        </m:ctrlPr>
                      </m:sSubPr>
                      <m:e>
                        <m:r>
                          <m:rPr>
                            <m:sty m:val="p"/>
                          </m:rPr>
                          <a:rPr lang="en-US" sz="2500" b="0" i="0" smtClean="0">
                            <a:latin typeface="Cambria Math" panose="02040503050406030204" pitchFamily="18" charset="0"/>
                          </a:rPr>
                          <m:t>H</m:t>
                        </m:r>
                      </m:e>
                      <m:sub>
                        <m:r>
                          <a:rPr lang="en-US" sz="2500" b="0" i="0" smtClean="0">
                            <a:latin typeface="Cambria Math" panose="02040503050406030204" pitchFamily="18" charset="0"/>
                          </a:rPr>
                          <m:t>2</m:t>
                        </m:r>
                      </m:sub>
                    </m:sSub>
                    <m:r>
                      <a:rPr lang="en-US" sz="2500" b="0" i="1" smtClean="0">
                        <a:latin typeface="Cambria Math" panose="02040503050406030204" pitchFamily="18" charset="0"/>
                      </a:rPr>
                      <m:t>.</m:t>
                    </m:r>
                  </m:oMath>
                </a14:m>
                <a:endParaRPr lang="en-US" sz="2500"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25"/>
              </p:nvPr>
            </p:nvSpPr>
            <p:spPr>
              <a:xfrm>
                <a:off x="1066800" y="4297847"/>
                <a:ext cx="7315200" cy="533399"/>
              </a:xfrm>
              <a:blipFill>
                <a:blip r:embed="rId3"/>
                <a:stretch>
                  <a:fillRect l="-1333" t="-7955" b="-1590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 name="Text Placeholder 27"/>
              <p:cNvSpPr>
                <a:spLocks noGrp="1"/>
              </p:cNvSpPr>
              <p:nvPr>
                <p:ph type="body" sz="quarter" idx="26"/>
              </p:nvPr>
            </p:nvSpPr>
            <p:spPr>
              <a:xfrm>
                <a:off x="1371600" y="5088457"/>
                <a:ext cx="6629400" cy="1143000"/>
              </a:xfrm>
            </p:spPr>
            <p:txBody>
              <a:bodyPr/>
              <a:lstStyle/>
              <a:p>
                <a:pPr>
                  <a:spcBef>
                    <a:spcPts val="0"/>
                  </a:spcBef>
                  <a:spcAft>
                    <a:spcPts val="1200"/>
                  </a:spcAft>
                </a:pPr>
                <a:r>
                  <a:rPr lang="en-US" b="0" i="0" dirty="0">
                    <a:latin typeface="+mj-lt"/>
                  </a:rPr>
                  <a:t>The overall rate law is</a:t>
                </a:r>
                <a:endParaRPr lang="en-US" b="0" dirty="0"/>
              </a:p>
              <a:p>
                <a:pPr>
                  <a:spcBef>
                    <a:spcPts val="0"/>
                  </a:spcBef>
                </a:pPr>
                <a14:m>
                  <m:oMathPara xmlns:m="http://schemas.openxmlformats.org/officeDocument/2006/math">
                    <m:oMathParaPr>
                      <m:jc m:val="centerGroup"/>
                    </m:oMathParaPr>
                    <m:oMath xmlns:m="http://schemas.openxmlformats.org/officeDocument/2006/math">
                      <m:r>
                        <m:rPr>
                          <m:sty m:val="p"/>
                        </m:rPr>
                        <a:rPr lang="en-US" b="0" i="0" smtClean="0">
                          <a:latin typeface="Cambria Math" panose="02040503050406030204" pitchFamily="18" charset="0"/>
                        </a:rPr>
                        <m:t>rate</m:t>
                      </m:r>
                      <m:r>
                        <a:rPr lang="en-US" b="0" i="0" smtClean="0">
                          <a:latin typeface="Cambria Math" panose="02040503050406030204" pitchFamily="18" charset="0"/>
                        </a:rPr>
                        <m:t>=</m:t>
                      </m:r>
                      <m:r>
                        <a:rPr lang="en-US" b="0" i="1" smtClean="0">
                          <a:latin typeface="Cambria Math" panose="02040503050406030204" pitchFamily="18" charset="0"/>
                        </a:rPr>
                        <m:t>𝑘</m:t>
                      </m:r>
                      <m:sSup>
                        <m:sSupPr>
                          <m:ctrlPr>
                            <a:rPr lang="en-US" b="0" i="1" smtClean="0">
                              <a:latin typeface="Cambria Math" panose="02040503050406030204" pitchFamily="18" charset="0"/>
                            </a:rPr>
                          </m:ctrlPr>
                        </m:sSupPr>
                        <m:e>
                          <m:r>
                            <a:rPr lang="en-US" b="0" i="0" smtClean="0">
                              <a:latin typeface="Cambria Math" panose="02040503050406030204" pitchFamily="18" charset="0"/>
                            </a:rPr>
                            <m:t>[</m:t>
                          </m:r>
                          <m:r>
                            <m:rPr>
                              <m:sty m:val="p"/>
                            </m:rPr>
                            <a:rPr lang="en-US" b="0" i="0" smtClean="0">
                              <a:latin typeface="Cambria Math" panose="02040503050406030204" pitchFamily="18" charset="0"/>
                            </a:rPr>
                            <m:t>NO</m:t>
                          </m:r>
                          <m:r>
                            <a:rPr lang="en-US" b="0" i="0" smtClean="0">
                              <a:latin typeface="Cambria Math" panose="02040503050406030204" pitchFamily="18" charset="0"/>
                            </a:rPr>
                            <m:t>]</m:t>
                          </m:r>
                        </m:e>
                        <m:sup>
                          <m:r>
                            <a:rPr lang="en-US" b="0" i="0" smtClean="0">
                              <a:latin typeface="Cambria Math" panose="02040503050406030204" pitchFamily="18" charset="0"/>
                            </a:rPr>
                            <m:t>2</m:t>
                          </m:r>
                        </m:sup>
                      </m:sSup>
                      <m:r>
                        <a:rPr lang="en-US" b="0" i="0" smtClean="0">
                          <a:latin typeface="Cambria Math" panose="02040503050406030204" pitchFamily="18" charset="0"/>
                        </a:rPr>
                        <m:t>[</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H</m:t>
                          </m:r>
                        </m:e>
                        <m:sub>
                          <m:r>
                            <a:rPr lang="en-US" b="0" i="0" smtClean="0">
                              <a:latin typeface="Cambria Math" panose="02040503050406030204" pitchFamily="18" charset="0"/>
                            </a:rPr>
                            <m:t>2</m:t>
                          </m:r>
                        </m:sub>
                      </m:sSub>
                      <m:r>
                        <a:rPr lang="en-US" b="0" i="0" smtClean="0">
                          <a:latin typeface="Cambria Math" panose="02040503050406030204" pitchFamily="18" charset="0"/>
                        </a:rPr>
                        <m:t>]</m:t>
                      </m:r>
                    </m:oMath>
                  </m:oMathPara>
                </a14:m>
                <a:endParaRPr lang="en-US" dirty="0"/>
              </a:p>
            </p:txBody>
          </p:sp>
        </mc:Choice>
        <mc:Fallback xmlns="">
          <p:sp>
            <p:nvSpPr>
              <p:cNvPr id="28" name="Text Placeholder 27"/>
              <p:cNvSpPr>
                <a:spLocks noGrp="1" noRot="1" noChangeAspect="1" noMove="1" noResize="1" noEditPoints="1" noAdjustHandles="1" noChangeArrowheads="1" noChangeShapeType="1" noTextEdit="1"/>
              </p:cNvSpPr>
              <p:nvPr>
                <p:ph type="body" sz="quarter" idx="26"/>
              </p:nvPr>
            </p:nvSpPr>
            <p:spPr>
              <a:xfrm>
                <a:off x="1371600" y="5088457"/>
                <a:ext cx="6629400" cy="1143000"/>
              </a:xfrm>
              <a:blipFill>
                <a:blip r:embed="rId5"/>
                <a:stretch>
                  <a:fillRect l="-1838" t="-5348"/>
                </a:stretch>
              </a:blipFill>
            </p:spPr>
            <p:txBody>
              <a:bodyPr/>
              <a:lstStyle/>
              <a:p>
                <a:r>
                  <a:rPr lang="en-US">
                    <a:noFill/>
                  </a:rPr>
                  <a:t> </a:t>
                </a:r>
              </a:p>
            </p:txBody>
          </p:sp>
        </mc:Fallback>
      </mc:AlternateContent>
    </p:spTree>
    <p:extLst>
      <p:ext uri="{BB962C8B-B14F-4D97-AF65-F5344CB8AC3E}">
        <p14:creationId xmlns:p14="http://schemas.microsoft.com/office/powerpoint/2010/main" val="23585400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07298" y="219071"/>
            <a:ext cx="8151743" cy="577410"/>
          </a:xfrm>
        </p:spPr>
        <p:txBody>
          <a:bodyPr/>
          <a:lstStyle/>
          <a:p>
            <a:pPr defTabSz="1108075"/>
            <a:r>
              <a:rPr lang="en-US" sz="2800" b="1" dirty="0">
                <a:solidFill>
                  <a:srgbClr val="FFF799"/>
                </a:solidFill>
                <a:latin typeface="+mn-lt"/>
              </a:rPr>
              <a:t>SAMPLE PROBLEM	</a:t>
            </a:r>
            <a:r>
              <a:rPr lang="en-US" sz="2800" b="1" dirty="0">
                <a:solidFill>
                  <a:schemeClr val="bg1"/>
                </a:solidFill>
                <a:latin typeface="+mn-lt"/>
              </a:rPr>
              <a:t>14.3</a:t>
            </a:r>
            <a:r>
              <a:rPr lang="en-US" sz="2800" b="1" spc="4000" dirty="0">
                <a:solidFill>
                  <a:schemeClr val="bg1"/>
                </a:solidFill>
                <a:latin typeface="+mn-lt"/>
              </a:rPr>
              <a:t> </a:t>
            </a:r>
            <a:r>
              <a:rPr lang="en-US" sz="2800" b="1" dirty="0">
                <a:solidFill>
                  <a:schemeClr val="bg1"/>
                </a:solidFill>
                <a:latin typeface="+mn-lt"/>
              </a:rPr>
              <a:t>Solution, Cont.1</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0" y="876300"/>
                <a:ext cx="9144000" cy="4457700"/>
              </a:xfrm>
            </p:spPr>
            <p:txBody>
              <a:bodyPr/>
              <a:lstStyle/>
              <a:p>
                <a:pPr>
                  <a:spcBef>
                    <a:spcPts val="0"/>
                  </a:spcBef>
                </a:pPr>
                <a:r>
                  <a:rPr lang="en-US" b="1" dirty="0">
                    <a:solidFill>
                      <a:srgbClr val="43638E"/>
                    </a:solidFill>
                  </a:rPr>
                  <a:t>Solution</a:t>
                </a:r>
              </a:p>
              <a:p>
                <a:pPr marL="1200150" indent="-852488">
                  <a:spcBef>
                    <a:spcPts val="0"/>
                  </a:spcBef>
                  <a:spcAft>
                    <a:spcPts val="3500"/>
                  </a:spcAft>
                  <a:buFont typeface="Wingdings" panose="05000000000000000000" pitchFamily="2" charset="2"/>
                  <a:buAutoNum type="alphaLcParenBoth" startAt="2"/>
                  <a:tabLst>
                    <a:tab pos="6000750" algn="l"/>
                  </a:tabLst>
                </a:pPr>
                <a14:m>
                  <m:oMath xmlns:m="http://schemas.openxmlformats.org/officeDocument/2006/math">
                    <m:r>
                      <a:rPr lang="en-US" sz="3000" i="1">
                        <a:latin typeface="Cambria Math" panose="02040503050406030204" pitchFamily="18" charset="0"/>
                      </a:rPr>
                      <m:t>𝑘</m:t>
                    </m:r>
                    <m:r>
                      <a:rPr lang="en-US" sz="3000" i="1">
                        <a:latin typeface="Cambria Math" panose="02040503050406030204" pitchFamily="18" charset="0"/>
                      </a:rPr>
                      <m:t>=</m:t>
                    </m:r>
                    <m:f>
                      <m:fPr>
                        <m:ctrlPr>
                          <a:rPr lang="en-US" sz="3000" i="1">
                            <a:latin typeface="Cambria Math" panose="02040503050406030204" pitchFamily="18" charset="0"/>
                          </a:rPr>
                        </m:ctrlPr>
                      </m:fPr>
                      <m:num>
                        <m:r>
                          <m:rPr>
                            <m:sty m:val="p"/>
                          </m:rPr>
                          <a:rPr lang="en-US" sz="3000" i="0">
                            <a:latin typeface="Cambria Math" panose="02040503050406030204" pitchFamily="18" charset="0"/>
                          </a:rPr>
                          <m:t>rate</m:t>
                        </m:r>
                      </m:num>
                      <m:den>
                        <m:sSup>
                          <m:sSupPr>
                            <m:ctrlPr>
                              <a:rPr lang="en-US" sz="3000" i="1">
                                <a:latin typeface="Cambria Math" panose="02040503050406030204" pitchFamily="18" charset="0"/>
                              </a:rPr>
                            </m:ctrlPr>
                          </m:sSupPr>
                          <m:e>
                            <m:r>
                              <a:rPr lang="en-US" sz="3000" i="0">
                                <a:latin typeface="Cambria Math" panose="02040503050406030204" pitchFamily="18" charset="0"/>
                              </a:rPr>
                              <m:t>[</m:t>
                            </m:r>
                            <m:r>
                              <m:rPr>
                                <m:sty m:val="p"/>
                              </m:rPr>
                              <a:rPr lang="en-US" sz="3000" i="0">
                                <a:latin typeface="Cambria Math" panose="02040503050406030204" pitchFamily="18" charset="0"/>
                              </a:rPr>
                              <m:t>NO</m:t>
                            </m:r>
                            <m:r>
                              <a:rPr lang="en-US" sz="3000" i="0">
                                <a:latin typeface="Cambria Math" panose="02040503050406030204" pitchFamily="18" charset="0"/>
                              </a:rPr>
                              <m:t>]</m:t>
                            </m:r>
                          </m:e>
                          <m:sup>
                            <m:r>
                              <a:rPr lang="en-US" sz="3000" i="0">
                                <a:latin typeface="Cambria Math" panose="02040503050406030204" pitchFamily="18" charset="0"/>
                              </a:rPr>
                              <m:t>2</m:t>
                            </m:r>
                          </m:sup>
                        </m:sSup>
                        <m:r>
                          <a:rPr lang="en-US" sz="3000" i="0">
                            <a:latin typeface="Cambria Math" panose="02040503050406030204" pitchFamily="18" charset="0"/>
                          </a:rPr>
                          <m:t>[</m:t>
                        </m:r>
                        <m:sSub>
                          <m:sSubPr>
                            <m:ctrlPr>
                              <a:rPr lang="en-US" sz="3000" i="1">
                                <a:latin typeface="Cambria Math" panose="02040503050406030204" pitchFamily="18" charset="0"/>
                              </a:rPr>
                            </m:ctrlPr>
                          </m:sSubPr>
                          <m:e>
                            <m:r>
                              <m:rPr>
                                <m:sty m:val="p"/>
                              </m:rPr>
                              <a:rPr lang="en-US" sz="3000" i="0">
                                <a:latin typeface="Cambria Math" panose="02040503050406030204" pitchFamily="18" charset="0"/>
                              </a:rPr>
                              <m:t>H</m:t>
                            </m:r>
                          </m:e>
                          <m:sub>
                            <m:r>
                              <a:rPr lang="en-US" sz="3000" i="0">
                                <a:latin typeface="Cambria Math" panose="02040503050406030204" pitchFamily="18" charset="0"/>
                              </a:rPr>
                              <m:t>2</m:t>
                            </m:r>
                          </m:sub>
                        </m:sSub>
                        <m:r>
                          <a:rPr lang="en-US" sz="3000" i="0">
                            <a:latin typeface="Cambria Math" panose="02040503050406030204" pitchFamily="18" charset="0"/>
                          </a:rPr>
                          <m:t>]</m:t>
                        </m:r>
                      </m:den>
                    </m:f>
                    <m:r>
                      <a:rPr lang="en-US" sz="3000" i="1">
                        <a:latin typeface="Cambria Math" panose="02040503050406030204" pitchFamily="18" charset="0"/>
                      </a:rPr>
                      <m:t>=</m:t>
                    </m:r>
                    <m:f>
                      <m:fPr>
                        <m:ctrlPr>
                          <a:rPr lang="en-US" sz="3000" i="1">
                            <a:latin typeface="Cambria Math" panose="02040503050406030204" pitchFamily="18" charset="0"/>
                          </a:rPr>
                        </m:ctrlPr>
                      </m:fPr>
                      <m:num>
                        <m:r>
                          <a:rPr lang="en-US" sz="3000" i="1">
                            <a:latin typeface="Cambria Math" panose="02040503050406030204" pitchFamily="18" charset="0"/>
                          </a:rPr>
                          <m:t>1.3</m:t>
                        </m:r>
                        <m:r>
                          <a:rPr lang="en-US" sz="3000" i="1">
                            <a:latin typeface="Cambria Math" panose="02040503050406030204" pitchFamily="18" charset="0"/>
                            <a:ea typeface="Cambria Math" panose="02040503050406030204" pitchFamily="18" charset="0"/>
                          </a:rPr>
                          <m:t>×</m:t>
                        </m:r>
                        <m:sSup>
                          <m:sSupPr>
                            <m:ctrlPr>
                              <a:rPr lang="en-US" sz="3000" i="1">
                                <a:latin typeface="Cambria Math" panose="02040503050406030204" pitchFamily="18" charset="0"/>
                                <a:ea typeface="Cambria Math" panose="02040503050406030204" pitchFamily="18" charset="0"/>
                              </a:rPr>
                            </m:ctrlPr>
                          </m:sSupPr>
                          <m:e>
                            <m:r>
                              <a:rPr lang="en-US" sz="3000" i="1">
                                <a:latin typeface="Cambria Math" panose="02040503050406030204" pitchFamily="18" charset="0"/>
                                <a:ea typeface="Cambria Math" panose="02040503050406030204" pitchFamily="18" charset="0"/>
                              </a:rPr>
                              <m:t>10</m:t>
                            </m:r>
                          </m:e>
                          <m:sup>
                            <m:r>
                              <a:rPr lang="en-US" sz="3000" i="1">
                                <a:latin typeface="Cambria Math" panose="02040503050406030204" pitchFamily="18" charset="0"/>
                                <a:ea typeface="Cambria Math" panose="02040503050406030204" pitchFamily="18" charset="0"/>
                              </a:rPr>
                              <m:t>−5</m:t>
                            </m:r>
                          </m:sup>
                        </m:sSup>
                        <m:r>
                          <a:rPr lang="en-US" sz="3000" b="0" i="1" smtClean="0">
                            <a:latin typeface="Cambria Math" panose="02040503050406030204" pitchFamily="18" charset="0"/>
                            <a:ea typeface="Cambria Math" panose="02040503050406030204" pitchFamily="18" charset="0"/>
                          </a:rPr>
                          <m:t> </m:t>
                        </m:r>
                        <m:r>
                          <a:rPr lang="en-US" sz="3000" i="1" strike="sngStrike">
                            <a:latin typeface="Cambria Math" panose="02040503050406030204" pitchFamily="18" charset="0"/>
                            <a:ea typeface="Cambria Math" panose="02040503050406030204" pitchFamily="18" charset="0"/>
                          </a:rPr>
                          <m:t>𝑀</m:t>
                        </m:r>
                        <m:r>
                          <a:rPr lang="en-US" sz="3000" i="1">
                            <a:latin typeface="Cambria Math" panose="02040503050406030204" pitchFamily="18" charset="0"/>
                            <a:ea typeface="Cambria Math" panose="02040503050406030204" pitchFamily="18" charset="0"/>
                          </a:rPr>
                          <m:t>/</m:t>
                        </m:r>
                        <m:r>
                          <a:rPr lang="en-US" sz="3000" i="1">
                            <a:latin typeface="Cambria Math" panose="02040503050406030204" pitchFamily="18" charset="0"/>
                            <a:ea typeface="Cambria Math" panose="02040503050406030204" pitchFamily="18" charset="0"/>
                          </a:rPr>
                          <m:t>𝑠</m:t>
                        </m:r>
                      </m:num>
                      <m:den>
                        <m:sSup>
                          <m:sSupPr>
                            <m:ctrlPr>
                              <a:rPr lang="en-US" sz="3000" i="1">
                                <a:latin typeface="Cambria Math" panose="02040503050406030204" pitchFamily="18" charset="0"/>
                              </a:rPr>
                            </m:ctrlPr>
                          </m:sSupPr>
                          <m:e>
                            <m:d>
                              <m:dPr>
                                <m:ctrlPr>
                                  <a:rPr lang="en-US" sz="3000" i="1">
                                    <a:latin typeface="Cambria Math" panose="02040503050406030204" pitchFamily="18" charset="0"/>
                                  </a:rPr>
                                </m:ctrlPr>
                              </m:dPr>
                              <m:e>
                                <m:r>
                                  <a:rPr lang="en-US" sz="3000" i="1">
                                    <a:latin typeface="Cambria Math" panose="02040503050406030204" pitchFamily="18" charset="0"/>
                                  </a:rPr>
                                  <m:t>5.0</m:t>
                                </m:r>
                                <m:r>
                                  <a:rPr lang="en-US" sz="3000" i="1">
                                    <a:latin typeface="Cambria Math" panose="02040503050406030204" pitchFamily="18" charset="0"/>
                                    <a:ea typeface="Cambria Math" panose="02040503050406030204" pitchFamily="18" charset="0"/>
                                  </a:rPr>
                                  <m:t>×</m:t>
                                </m:r>
                                <m:sSup>
                                  <m:sSupPr>
                                    <m:ctrlPr>
                                      <a:rPr lang="en-US" sz="3000" i="1">
                                        <a:latin typeface="Cambria Math" panose="02040503050406030204" pitchFamily="18" charset="0"/>
                                        <a:ea typeface="Cambria Math" panose="02040503050406030204" pitchFamily="18" charset="0"/>
                                      </a:rPr>
                                    </m:ctrlPr>
                                  </m:sSupPr>
                                  <m:e>
                                    <m:r>
                                      <a:rPr lang="en-US" sz="3000" i="1">
                                        <a:latin typeface="Cambria Math" panose="02040503050406030204" pitchFamily="18" charset="0"/>
                                        <a:ea typeface="Cambria Math" panose="02040503050406030204" pitchFamily="18" charset="0"/>
                                      </a:rPr>
                                      <m:t>10</m:t>
                                    </m:r>
                                  </m:e>
                                  <m:sup>
                                    <m:r>
                                      <a:rPr lang="en-US" sz="3000" i="1">
                                        <a:latin typeface="Cambria Math" panose="02040503050406030204" pitchFamily="18" charset="0"/>
                                        <a:ea typeface="Cambria Math" panose="02040503050406030204" pitchFamily="18" charset="0"/>
                                      </a:rPr>
                                      <m:t>−3</m:t>
                                    </m:r>
                                  </m:sup>
                                </m:sSup>
                                <m:r>
                                  <a:rPr lang="en-US" sz="3000" i="1">
                                    <a:latin typeface="Cambria Math" panose="02040503050406030204" pitchFamily="18" charset="0"/>
                                    <a:ea typeface="Cambria Math" panose="02040503050406030204" pitchFamily="18" charset="0"/>
                                  </a:rPr>
                                  <m:t>𝑀</m:t>
                                </m:r>
                              </m:e>
                            </m:d>
                          </m:e>
                          <m:sup>
                            <m:r>
                              <a:rPr lang="en-US" sz="3000" i="1">
                                <a:latin typeface="Cambria Math" panose="02040503050406030204" pitchFamily="18" charset="0"/>
                              </a:rPr>
                              <m:t>2</m:t>
                            </m:r>
                          </m:sup>
                        </m:sSup>
                        <m:r>
                          <a:rPr lang="en-US" sz="3000" i="1">
                            <a:latin typeface="Cambria Math" panose="02040503050406030204" pitchFamily="18" charset="0"/>
                          </a:rPr>
                          <m:t>(2.0</m:t>
                        </m:r>
                        <m:r>
                          <a:rPr lang="en-US" sz="3000" i="1">
                            <a:latin typeface="Cambria Math" panose="02040503050406030204" pitchFamily="18" charset="0"/>
                            <a:ea typeface="Cambria Math" panose="02040503050406030204" pitchFamily="18" charset="0"/>
                          </a:rPr>
                          <m:t>×</m:t>
                        </m:r>
                        <m:sSup>
                          <m:sSupPr>
                            <m:ctrlPr>
                              <a:rPr lang="en-US" sz="3000" i="1">
                                <a:latin typeface="Cambria Math" panose="02040503050406030204" pitchFamily="18" charset="0"/>
                                <a:ea typeface="Cambria Math" panose="02040503050406030204" pitchFamily="18" charset="0"/>
                              </a:rPr>
                            </m:ctrlPr>
                          </m:sSupPr>
                          <m:e>
                            <m:r>
                              <a:rPr lang="en-US" sz="3000" i="1">
                                <a:latin typeface="Cambria Math" panose="02040503050406030204" pitchFamily="18" charset="0"/>
                                <a:ea typeface="Cambria Math" panose="02040503050406030204" pitchFamily="18" charset="0"/>
                              </a:rPr>
                              <m:t>10</m:t>
                            </m:r>
                          </m:e>
                          <m:sup>
                            <m:r>
                              <a:rPr lang="en-US" sz="3000" i="1">
                                <a:latin typeface="Cambria Math" panose="02040503050406030204" pitchFamily="18" charset="0"/>
                                <a:ea typeface="Cambria Math" panose="02040503050406030204" pitchFamily="18" charset="0"/>
                              </a:rPr>
                              <m:t>−3</m:t>
                            </m:r>
                          </m:sup>
                        </m:sSup>
                        <m:r>
                          <a:rPr lang="en-US" sz="3000" i="1" strike="sngStrike">
                            <a:latin typeface="Cambria Math" panose="02040503050406030204" pitchFamily="18" charset="0"/>
                            <a:ea typeface="Cambria Math" panose="02040503050406030204" pitchFamily="18" charset="0"/>
                          </a:rPr>
                          <m:t>𝑀</m:t>
                        </m:r>
                        <m:r>
                          <a:rPr lang="en-US" sz="3000" i="1">
                            <a:latin typeface="Cambria Math" panose="02040503050406030204" pitchFamily="18" charset="0"/>
                          </a:rPr>
                          <m:t>)</m:t>
                        </m:r>
                      </m:den>
                    </m:f>
                  </m:oMath>
                </a14:m>
                <a:endParaRPr lang="en-US" sz="3000" i="1" dirty="0"/>
              </a:p>
              <a:p>
                <a:pPr marL="347662">
                  <a:spcBef>
                    <a:spcPts val="0"/>
                  </a:spcBef>
                  <a:spcAft>
                    <a:spcPts val="6000"/>
                  </a:spcAft>
                </a:pPr>
                <a14:m>
                  <m:oMathPara xmlns:m="http://schemas.openxmlformats.org/officeDocument/2006/math">
                    <m:oMathParaPr>
                      <m:jc m:val="centerGroup"/>
                    </m:oMathParaPr>
                    <m:oMath xmlns:m="http://schemas.openxmlformats.org/officeDocument/2006/math">
                      <m:r>
                        <a:rPr lang="en-US" sz="2600">
                          <a:latin typeface="Cambria Math" panose="02040503050406030204" pitchFamily="18" charset="0"/>
                        </a:rPr>
                        <m:t>=2.6</m:t>
                      </m:r>
                      <m:r>
                        <a:rPr lang="en-US" sz="260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a:latin typeface="Cambria Math" panose="02040503050406030204" pitchFamily="18" charset="0"/>
                              <a:ea typeface="Cambria Math" panose="02040503050406030204" pitchFamily="18" charset="0"/>
                            </a:rPr>
                            <m:t>10</m:t>
                          </m:r>
                        </m:e>
                        <m:sup>
                          <m:r>
                            <a:rPr lang="en-US" sz="2600">
                              <a:latin typeface="Cambria Math" panose="02040503050406030204" pitchFamily="18" charset="0"/>
                              <a:ea typeface="Cambria Math" panose="02040503050406030204" pitchFamily="18" charset="0"/>
                            </a:rPr>
                            <m:t>2</m:t>
                          </m:r>
                        </m:sup>
                      </m:sSup>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𝑀</m:t>
                          </m:r>
                        </m:e>
                        <m:sup>
                          <m:r>
                            <a:rPr lang="en-US" sz="2600" i="1">
                              <a:latin typeface="Cambria Math" panose="02040503050406030204" pitchFamily="18" charset="0"/>
                              <a:ea typeface="Cambria Math" panose="02040503050406030204" pitchFamily="18" charset="0"/>
                            </a:rPr>
                            <m:t>−2</m:t>
                          </m:r>
                        </m:sup>
                      </m:sSup>
                      <m:r>
                        <a:rPr lang="en-US" sz="260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a:latin typeface="Cambria Math" panose="02040503050406030204" pitchFamily="18" charset="0"/>
                              <a:ea typeface="Cambria Math" panose="02040503050406030204" pitchFamily="18" charset="0"/>
                            </a:rPr>
                            <m:t>s</m:t>
                          </m:r>
                        </m:e>
                        <m:sup>
                          <m:r>
                            <a:rPr lang="en-US" sz="2600">
                              <a:latin typeface="Cambria Math" panose="02040503050406030204" pitchFamily="18" charset="0"/>
                              <a:ea typeface="Cambria Math" panose="02040503050406030204" pitchFamily="18" charset="0"/>
                            </a:rPr>
                            <m:t>−1</m:t>
                          </m:r>
                        </m:sup>
                      </m:sSup>
                    </m:oMath>
                  </m:oMathPara>
                </a14:m>
                <a:endParaRPr lang="en-US" sz="2600" i="1" dirty="0">
                  <a:ea typeface="Cambria Math" panose="02040503050406030204" pitchFamily="18" charset="0"/>
                </a:endParaRPr>
              </a:p>
              <a:p>
                <a:pPr marL="514350" indent="-514350">
                  <a:spcBef>
                    <a:spcPts val="0"/>
                  </a:spcBef>
                  <a:spcAft>
                    <a:spcPts val="500"/>
                  </a:spcAft>
                  <a:buFont typeface="Arial" pitchFamily="34" charset="0"/>
                  <a:buAutoNum type="alphaLcParenBoth" startAt="3"/>
                </a:pPr>
                <a14:m>
                  <m:oMath xmlns:m="http://schemas.openxmlformats.org/officeDocument/2006/math">
                    <m:r>
                      <m:rPr>
                        <m:sty m:val="p"/>
                      </m:rPr>
                      <a:rPr lang="en-US" sz="2500">
                        <a:latin typeface="Cambria Math" panose="02040503050406030204" pitchFamily="18" charset="0"/>
                      </a:rPr>
                      <m:t>rate</m:t>
                    </m:r>
                    <m:r>
                      <a:rPr lang="en-US" sz="2500">
                        <a:latin typeface="Cambria Math" panose="02040503050406030204" pitchFamily="18" charset="0"/>
                      </a:rPr>
                      <m:t>=</m:t>
                    </m:r>
                    <m:d>
                      <m:dPr>
                        <m:ctrlPr>
                          <a:rPr lang="en-US" sz="2500" i="1">
                            <a:latin typeface="Cambria Math" panose="02040503050406030204" pitchFamily="18" charset="0"/>
                          </a:rPr>
                        </m:ctrlPr>
                      </m:dPr>
                      <m:e>
                        <m:r>
                          <a:rPr lang="en-US" sz="2500">
                            <a:latin typeface="Cambria Math" panose="02040503050406030204" pitchFamily="18" charset="0"/>
                          </a:rPr>
                          <m:t>2.6</m:t>
                        </m:r>
                        <m:r>
                          <a:rPr lang="en-US" sz="2500">
                            <a:latin typeface="Cambria Math" panose="02040503050406030204" pitchFamily="18" charset="0"/>
                            <a:ea typeface="Cambria Math" panose="02040503050406030204" pitchFamily="18" charset="0"/>
                          </a:rPr>
                          <m:t>×</m:t>
                        </m:r>
                        <m:sSup>
                          <m:sSupPr>
                            <m:ctrlPr>
                              <a:rPr lang="en-US" sz="2500" i="1">
                                <a:latin typeface="Cambria Math" panose="02040503050406030204" pitchFamily="18" charset="0"/>
                                <a:ea typeface="Cambria Math" panose="02040503050406030204" pitchFamily="18" charset="0"/>
                              </a:rPr>
                            </m:ctrlPr>
                          </m:sSupPr>
                          <m:e>
                            <m:r>
                              <a:rPr lang="en-US" sz="2500">
                                <a:latin typeface="Cambria Math" panose="02040503050406030204" pitchFamily="18" charset="0"/>
                                <a:ea typeface="Cambria Math" panose="02040503050406030204" pitchFamily="18" charset="0"/>
                              </a:rPr>
                              <m:t>10</m:t>
                            </m:r>
                          </m:e>
                          <m:sup>
                            <m:r>
                              <a:rPr lang="en-US" sz="2500">
                                <a:latin typeface="Cambria Math" panose="02040503050406030204" pitchFamily="18" charset="0"/>
                                <a:ea typeface="Cambria Math" panose="02040503050406030204" pitchFamily="18" charset="0"/>
                              </a:rPr>
                              <m:t>2</m:t>
                            </m:r>
                          </m:sup>
                        </m:sSup>
                        <m:r>
                          <a:rPr lang="en-US" sz="2500" b="0" i="1" smtClean="0">
                            <a:latin typeface="Cambria Math" panose="02040503050406030204" pitchFamily="18" charset="0"/>
                            <a:ea typeface="Cambria Math" panose="02040503050406030204" pitchFamily="18" charset="0"/>
                          </a:rPr>
                          <m:t> </m:t>
                        </m:r>
                        <m:sSup>
                          <m:sSupPr>
                            <m:ctrlPr>
                              <a:rPr lang="en-US" sz="2500" i="1">
                                <a:latin typeface="Cambria Math" panose="02040503050406030204" pitchFamily="18" charset="0"/>
                                <a:ea typeface="Cambria Math" panose="02040503050406030204" pitchFamily="18" charset="0"/>
                              </a:rPr>
                            </m:ctrlPr>
                          </m:sSupPr>
                          <m:e>
                            <m:r>
                              <a:rPr lang="en-US" sz="2500" i="1">
                                <a:latin typeface="Cambria Math" panose="02040503050406030204" pitchFamily="18" charset="0"/>
                                <a:ea typeface="Cambria Math" panose="02040503050406030204" pitchFamily="18" charset="0"/>
                              </a:rPr>
                              <m:t>𝑀</m:t>
                            </m:r>
                          </m:e>
                          <m:sup>
                            <m:r>
                              <a:rPr lang="en-US" sz="2500">
                                <a:latin typeface="Cambria Math" panose="02040503050406030204" pitchFamily="18" charset="0"/>
                                <a:ea typeface="Cambria Math" panose="02040503050406030204" pitchFamily="18" charset="0"/>
                              </a:rPr>
                              <m:t>−2</m:t>
                            </m:r>
                          </m:sup>
                        </m:sSup>
                        <m:r>
                          <a:rPr lang="en-US" sz="2500">
                            <a:latin typeface="Cambria Math" panose="02040503050406030204" pitchFamily="18" charset="0"/>
                            <a:ea typeface="Cambria Math" panose="02040503050406030204" pitchFamily="18" charset="0"/>
                          </a:rPr>
                          <m:t>∙</m:t>
                        </m:r>
                        <m:sSup>
                          <m:sSupPr>
                            <m:ctrlPr>
                              <a:rPr lang="en-US" sz="2500" i="1">
                                <a:latin typeface="Cambria Math" panose="02040503050406030204" pitchFamily="18" charset="0"/>
                                <a:ea typeface="Cambria Math" panose="02040503050406030204" pitchFamily="18" charset="0"/>
                              </a:rPr>
                            </m:ctrlPr>
                          </m:sSupPr>
                          <m:e>
                            <m:r>
                              <m:rPr>
                                <m:sty m:val="p"/>
                              </m:rPr>
                              <a:rPr lang="en-US" sz="2500">
                                <a:latin typeface="Cambria Math" panose="02040503050406030204" pitchFamily="18" charset="0"/>
                                <a:ea typeface="Cambria Math" panose="02040503050406030204" pitchFamily="18" charset="0"/>
                              </a:rPr>
                              <m:t>s</m:t>
                            </m:r>
                          </m:e>
                          <m:sup>
                            <m:r>
                              <a:rPr lang="en-US" sz="2500">
                                <a:latin typeface="Cambria Math" panose="02040503050406030204" pitchFamily="18" charset="0"/>
                                <a:ea typeface="Cambria Math" panose="02040503050406030204" pitchFamily="18" charset="0"/>
                              </a:rPr>
                              <m:t>−1</m:t>
                            </m:r>
                          </m:sup>
                        </m:sSup>
                      </m:e>
                    </m:d>
                    <m:sSup>
                      <m:sSupPr>
                        <m:ctrlPr>
                          <a:rPr lang="en-US" sz="2500" i="1">
                            <a:latin typeface="Cambria Math" panose="02040503050406030204" pitchFamily="18" charset="0"/>
                          </a:rPr>
                        </m:ctrlPr>
                      </m:sSupPr>
                      <m:e>
                        <m:d>
                          <m:dPr>
                            <m:ctrlPr>
                              <a:rPr lang="en-US" sz="2500" i="1">
                                <a:latin typeface="Cambria Math" panose="02040503050406030204" pitchFamily="18" charset="0"/>
                              </a:rPr>
                            </m:ctrlPr>
                          </m:dPr>
                          <m:e>
                            <m:r>
                              <a:rPr lang="en-US" sz="2500">
                                <a:latin typeface="Cambria Math" panose="02040503050406030204" pitchFamily="18" charset="0"/>
                              </a:rPr>
                              <m:t>4.8</m:t>
                            </m:r>
                            <m:r>
                              <a:rPr lang="en-US" sz="2500">
                                <a:latin typeface="Cambria Math" panose="02040503050406030204" pitchFamily="18" charset="0"/>
                                <a:ea typeface="Cambria Math" panose="02040503050406030204" pitchFamily="18" charset="0"/>
                              </a:rPr>
                              <m:t>×</m:t>
                            </m:r>
                            <m:sSup>
                              <m:sSupPr>
                                <m:ctrlPr>
                                  <a:rPr lang="en-US" sz="2500" i="1">
                                    <a:latin typeface="Cambria Math" panose="02040503050406030204" pitchFamily="18" charset="0"/>
                                    <a:ea typeface="Cambria Math" panose="02040503050406030204" pitchFamily="18" charset="0"/>
                                  </a:rPr>
                                </m:ctrlPr>
                              </m:sSupPr>
                              <m:e>
                                <m:r>
                                  <a:rPr lang="en-US" sz="2500">
                                    <a:latin typeface="Cambria Math" panose="02040503050406030204" pitchFamily="18" charset="0"/>
                                    <a:ea typeface="Cambria Math" panose="02040503050406030204" pitchFamily="18" charset="0"/>
                                  </a:rPr>
                                  <m:t>10</m:t>
                                </m:r>
                              </m:e>
                              <m:sup>
                                <m:r>
                                  <a:rPr lang="en-US" sz="2500">
                                    <a:latin typeface="Cambria Math" panose="02040503050406030204" pitchFamily="18" charset="0"/>
                                    <a:ea typeface="Cambria Math" panose="02040503050406030204" pitchFamily="18" charset="0"/>
                                  </a:rPr>
                                  <m:t>−3</m:t>
                                </m:r>
                              </m:sup>
                            </m:sSup>
                            <m:r>
                              <a:rPr lang="en-US" sz="2500" b="0" i="1" smtClean="0">
                                <a:latin typeface="Cambria Math" panose="02040503050406030204" pitchFamily="18" charset="0"/>
                                <a:ea typeface="Cambria Math" panose="02040503050406030204" pitchFamily="18" charset="0"/>
                              </a:rPr>
                              <m:t> </m:t>
                            </m:r>
                            <m:r>
                              <a:rPr lang="en-US" sz="2500" i="1">
                                <a:latin typeface="Cambria Math" panose="02040503050406030204" pitchFamily="18" charset="0"/>
                                <a:ea typeface="Cambria Math" panose="02040503050406030204" pitchFamily="18" charset="0"/>
                              </a:rPr>
                              <m:t>𝑀</m:t>
                            </m:r>
                          </m:e>
                        </m:d>
                      </m:e>
                      <m:sup>
                        <m:r>
                          <a:rPr lang="en-US" sz="2500">
                            <a:latin typeface="Cambria Math" panose="02040503050406030204" pitchFamily="18" charset="0"/>
                          </a:rPr>
                          <m:t>2</m:t>
                        </m:r>
                      </m:sup>
                    </m:sSup>
                    <m:d>
                      <m:dPr>
                        <m:ctrlPr>
                          <a:rPr lang="en-US" sz="2500" i="1">
                            <a:latin typeface="Cambria Math" panose="02040503050406030204" pitchFamily="18" charset="0"/>
                          </a:rPr>
                        </m:ctrlPr>
                      </m:dPr>
                      <m:e>
                        <m:r>
                          <a:rPr lang="en-US" sz="2500">
                            <a:latin typeface="Cambria Math" panose="02040503050406030204" pitchFamily="18" charset="0"/>
                          </a:rPr>
                          <m:t>6.2</m:t>
                        </m:r>
                        <m:r>
                          <a:rPr lang="en-US" sz="2500">
                            <a:latin typeface="Cambria Math" panose="02040503050406030204" pitchFamily="18" charset="0"/>
                            <a:ea typeface="Cambria Math" panose="02040503050406030204" pitchFamily="18" charset="0"/>
                          </a:rPr>
                          <m:t>×</m:t>
                        </m:r>
                        <m:sSup>
                          <m:sSupPr>
                            <m:ctrlPr>
                              <a:rPr lang="en-US" sz="2500" i="1">
                                <a:latin typeface="Cambria Math" panose="02040503050406030204" pitchFamily="18" charset="0"/>
                                <a:ea typeface="Cambria Math" panose="02040503050406030204" pitchFamily="18" charset="0"/>
                              </a:rPr>
                            </m:ctrlPr>
                          </m:sSupPr>
                          <m:e>
                            <m:r>
                              <a:rPr lang="en-US" sz="2500">
                                <a:latin typeface="Cambria Math" panose="02040503050406030204" pitchFamily="18" charset="0"/>
                                <a:ea typeface="Cambria Math" panose="02040503050406030204" pitchFamily="18" charset="0"/>
                              </a:rPr>
                              <m:t>10</m:t>
                            </m:r>
                          </m:e>
                          <m:sup>
                            <m:r>
                              <a:rPr lang="en-US" sz="2500">
                                <a:latin typeface="Cambria Math" panose="02040503050406030204" pitchFamily="18" charset="0"/>
                                <a:ea typeface="Cambria Math" panose="02040503050406030204" pitchFamily="18" charset="0"/>
                              </a:rPr>
                              <m:t>−3</m:t>
                            </m:r>
                          </m:sup>
                        </m:sSup>
                        <m:r>
                          <a:rPr lang="en-US" sz="2500" b="0" i="1" smtClean="0">
                            <a:latin typeface="Cambria Math" panose="02040503050406030204" pitchFamily="18" charset="0"/>
                            <a:ea typeface="Cambria Math" panose="02040503050406030204" pitchFamily="18" charset="0"/>
                          </a:rPr>
                          <m:t> </m:t>
                        </m:r>
                        <m:r>
                          <a:rPr lang="en-US" sz="2500" i="1">
                            <a:latin typeface="Cambria Math" panose="02040503050406030204" pitchFamily="18" charset="0"/>
                            <a:ea typeface="Cambria Math" panose="02040503050406030204" pitchFamily="18" charset="0"/>
                          </a:rPr>
                          <m:t>𝑀</m:t>
                        </m:r>
                      </m:e>
                    </m:d>
                  </m:oMath>
                </a14:m>
                <a:endParaRPr lang="en-US" sz="2500" i="1" dirty="0">
                  <a:latin typeface="Cambria Math" panose="02040503050406030204" pitchFamily="18" charset="0"/>
                  <a:ea typeface="Cambria Math" panose="02040503050406030204" pitchFamily="18" charset="0"/>
                </a:endParaRPr>
              </a:p>
              <a:p>
                <a:pPr marL="1200150">
                  <a:spcBef>
                    <a:spcPts val="500"/>
                  </a:spcBef>
                </a:pPr>
                <a14:m>
                  <m:oMathPara xmlns:m="http://schemas.openxmlformats.org/officeDocument/2006/math">
                    <m:oMathParaPr>
                      <m:jc m:val="left"/>
                    </m:oMathParaPr>
                    <m:oMath xmlns:m="http://schemas.openxmlformats.org/officeDocument/2006/math">
                      <m:r>
                        <a:rPr lang="en-US" sz="2600">
                          <a:latin typeface="Cambria Math" panose="02040503050406030204" pitchFamily="18" charset="0"/>
                          <a:ea typeface="Cambria Math" panose="02040503050406030204" pitchFamily="18" charset="0"/>
                        </a:rPr>
                        <m:t>=3.7×</m:t>
                      </m:r>
                      <m:sSup>
                        <m:sSupPr>
                          <m:ctrlPr>
                            <a:rPr lang="en-US" sz="2600" i="1">
                              <a:latin typeface="Cambria Math" panose="02040503050406030204" pitchFamily="18" charset="0"/>
                              <a:ea typeface="Cambria Math" panose="02040503050406030204" pitchFamily="18" charset="0"/>
                            </a:rPr>
                          </m:ctrlPr>
                        </m:sSupPr>
                        <m:e>
                          <m:r>
                            <a:rPr lang="en-US" sz="2600">
                              <a:latin typeface="Cambria Math" panose="02040503050406030204" pitchFamily="18" charset="0"/>
                              <a:ea typeface="Cambria Math" panose="02040503050406030204" pitchFamily="18" charset="0"/>
                            </a:rPr>
                            <m:t>10</m:t>
                          </m:r>
                        </m:e>
                        <m:sup>
                          <m:r>
                            <a:rPr lang="en-US" sz="2600">
                              <a:latin typeface="Cambria Math" panose="02040503050406030204" pitchFamily="18" charset="0"/>
                              <a:ea typeface="Cambria Math" panose="02040503050406030204" pitchFamily="18" charset="0"/>
                            </a:rPr>
                            <m:t>−5</m:t>
                          </m:r>
                        </m:sup>
                      </m:sSup>
                      <m:r>
                        <a:rPr lang="en-US" sz="2600" i="1">
                          <a:latin typeface="Cambria Math" panose="02040503050406030204" pitchFamily="18" charset="0"/>
                          <a:ea typeface="Cambria Math" panose="02040503050406030204" pitchFamily="18" charset="0"/>
                        </a:rPr>
                        <m:t>𝑀</m:t>
                      </m:r>
                      <m:r>
                        <a:rPr lang="en-US" sz="2600">
                          <a:latin typeface="Cambria Math" panose="02040503050406030204" pitchFamily="18" charset="0"/>
                          <a:ea typeface="Cambria Math" panose="02040503050406030204" pitchFamily="18" charset="0"/>
                        </a:rPr>
                        <m:t>/</m:t>
                      </m:r>
                      <m:r>
                        <m:rPr>
                          <m:sty m:val="p"/>
                        </m:rPr>
                        <a:rPr lang="en-US" sz="2600">
                          <a:latin typeface="Cambria Math" panose="02040503050406030204" pitchFamily="18" charset="0"/>
                          <a:ea typeface="Cambria Math" panose="02040503050406030204" pitchFamily="18" charset="0"/>
                        </a:rPr>
                        <m:t>s</m:t>
                      </m:r>
                    </m:oMath>
                  </m:oMathPara>
                </a14:m>
                <a:endParaRPr lang="en-US" sz="26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0" y="876300"/>
                <a:ext cx="9144000" cy="4457700"/>
              </a:xfrm>
              <a:blipFill>
                <a:blip r:embed="rId2"/>
                <a:stretch>
                  <a:fillRect l="-1333" t="-1368"/>
                </a:stretch>
              </a:blipFill>
            </p:spPr>
            <p:txBody>
              <a:bodyPr/>
              <a:lstStyle/>
              <a:p>
                <a:r>
                  <a:rPr lang="en-US">
                    <a:noFill/>
                  </a:rPr>
                  <a:t> </a:t>
                </a:r>
              </a:p>
            </p:txBody>
          </p:sp>
        </mc:Fallback>
      </mc:AlternateContent>
    </p:spTree>
    <p:extLst>
      <p:ext uri="{BB962C8B-B14F-4D97-AF65-F5344CB8AC3E}">
        <p14:creationId xmlns:p14="http://schemas.microsoft.com/office/powerpoint/2010/main" val="17578030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624455" cy="944880"/>
          </a:xfrm>
        </p:spPr>
        <p:txBody>
          <a:bodyPr/>
          <a:lstStyle/>
          <a:p>
            <a:pPr marL="1204913" indent="-1204913" algn="l"/>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a:t>
            </a:r>
          </a:p>
        </p:txBody>
      </p:sp>
      <p:sp>
        <p:nvSpPr>
          <p:cNvPr id="28" name="Text Placeholder 27"/>
          <p:cNvSpPr>
            <a:spLocks noGrp="1"/>
          </p:cNvSpPr>
          <p:nvPr>
            <p:ph type="body" sz="quarter" idx="12"/>
          </p:nvPr>
        </p:nvSpPr>
        <p:spPr>
          <a:xfrm>
            <a:off x="2876550" y="1295400"/>
            <a:ext cx="3352800" cy="533400"/>
          </a:xfrm>
        </p:spPr>
        <p:txBody>
          <a:bodyPr/>
          <a:lstStyle/>
          <a:p>
            <a:pPr algn="ctr"/>
            <a:r>
              <a:rPr lang="en-US" b="1" dirty="0">
                <a:solidFill>
                  <a:srgbClr val="4F74A7"/>
                </a:solidFill>
              </a:rPr>
              <a:t>Topics</a:t>
            </a:r>
            <a:endParaRPr lang="en-US" dirty="0">
              <a:solidFill>
                <a:srgbClr val="4F74A7"/>
              </a:solidFill>
            </a:endParaRPr>
          </a:p>
        </p:txBody>
      </p:sp>
      <p:sp>
        <p:nvSpPr>
          <p:cNvPr id="22" name="Text Placeholder 21"/>
          <p:cNvSpPr>
            <a:spLocks noGrp="1"/>
          </p:cNvSpPr>
          <p:nvPr>
            <p:ph type="body" sz="quarter" idx="4294967295"/>
          </p:nvPr>
        </p:nvSpPr>
        <p:spPr>
          <a:xfrm>
            <a:off x="145472" y="1840228"/>
            <a:ext cx="8853055" cy="1087122"/>
          </a:xfrm>
          <a:prstGeom prst="rect">
            <a:avLst/>
          </a:prstGeom>
        </p:spPr>
        <p:txBody>
          <a:bodyPr/>
          <a:lstStyle/>
          <a:p>
            <a:pPr marL="0" indent="0" algn="ctr" fontAlgn="t">
              <a:spcBef>
                <a:spcPts val="0"/>
              </a:spcBef>
              <a:buNone/>
            </a:pPr>
            <a:r>
              <a:rPr lang="en-US" sz="2800" dirty="0"/>
              <a:t>First-Order Reactions</a:t>
            </a:r>
          </a:p>
          <a:p>
            <a:pPr marL="0" indent="0" algn="ctr" fontAlgn="t">
              <a:spcBef>
                <a:spcPts val="0"/>
              </a:spcBef>
              <a:buNone/>
            </a:pPr>
            <a:r>
              <a:rPr lang="en-US" sz="2800" dirty="0"/>
              <a:t>Second-Order Reactions</a:t>
            </a:r>
          </a:p>
        </p:txBody>
      </p:sp>
    </p:spTree>
    <p:extLst>
      <p:ext uri="{BB962C8B-B14F-4D97-AF65-F5344CB8AC3E}">
        <p14:creationId xmlns:p14="http://schemas.microsoft.com/office/powerpoint/2010/main" val="245145270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599" y="-1"/>
            <a:ext cx="8624455" cy="965633"/>
          </a:xfrm>
        </p:spPr>
        <p:txBody>
          <a:bodyPr/>
          <a:lstStyle/>
          <a:p>
            <a:pPr marL="1204913" indent="-1204913" algn="l"/>
            <a:r>
              <a:rPr lang="en-US" sz="3200" dirty="0">
                <a:solidFill>
                  <a:srgbClr val="FFFFFF"/>
                </a:solidFill>
                <a:latin typeface="Calibri" panose="020F0502020204030204" pitchFamily="34" charset="0"/>
              </a:rPr>
              <a:t>14.3</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Reactant Concentration on Time (1)</a:t>
            </a:r>
          </a:p>
        </p:txBody>
      </p:sp>
      <p:sp>
        <p:nvSpPr>
          <p:cNvPr id="20" name="Text Placeholder 19"/>
          <p:cNvSpPr>
            <a:spLocks noGrp="1"/>
          </p:cNvSpPr>
          <p:nvPr>
            <p:ph type="body" sz="quarter" idx="4294967295"/>
          </p:nvPr>
        </p:nvSpPr>
        <p:spPr>
          <a:xfrm>
            <a:off x="0" y="1109113"/>
            <a:ext cx="8763000" cy="457200"/>
          </a:xfrm>
          <a:prstGeom prst="rect">
            <a:avLst/>
          </a:prstGeom>
        </p:spPr>
        <p:txBody>
          <a:bodyPr/>
          <a:lstStyle/>
          <a:p>
            <a:pPr marL="0" indent="0">
              <a:buNone/>
            </a:pPr>
            <a:r>
              <a:rPr lang="en-US" sz="2800" dirty="0">
                <a:solidFill>
                  <a:srgbClr val="4F74A7"/>
                </a:solidFill>
                <a:latin typeface="Calibri" panose="020F0502020204030204" pitchFamily="34" charset="0"/>
              </a:rPr>
              <a:t>First-Order Reactions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2945293" y="1484391"/>
                <a:ext cx="2743200" cy="552948"/>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rPr>
                        <m:t>A</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product</m:t>
                      </m:r>
                    </m:oMath>
                  </m:oMathPara>
                </a14:m>
                <a:endParaRPr lang="en-US" sz="28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2945293" y="1484391"/>
                <a:ext cx="2743200" cy="552948"/>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3124200" y="2084871"/>
                <a:ext cx="2590800" cy="1001229"/>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A</m:t>
                          </m:r>
                          <m:r>
                            <a:rPr lang="en-US" sz="2600" b="0" i="0" smtClean="0">
                              <a:latin typeface="Cambria Math" panose="02040503050406030204" pitchFamily="18" charset="0"/>
                              <a:ea typeface="Cambria Math" panose="02040503050406030204" pitchFamily="18" charset="0"/>
                            </a:rPr>
                            <m:t>]</m:t>
                          </m:r>
                        </m:num>
                        <m:den>
                          <m:r>
                            <a:rPr lang="en-US" sz="2600" b="0" i="0"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oMath>
                  </m:oMathPara>
                </a14:m>
                <a:endParaRPr lang="en-US" sz="26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3124200" y="2084871"/>
                <a:ext cx="2590800" cy="100122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3481388" y="3191808"/>
                <a:ext cx="22860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1" smtClean="0">
                          <a:latin typeface="Cambria Math" panose="02040503050406030204" pitchFamily="18" charset="0"/>
                        </a:rPr>
                        <m:t>=</m:t>
                      </m:r>
                      <m:r>
                        <a:rPr lang="en-US" sz="2600" b="0" i="1" smtClean="0">
                          <a:latin typeface="Cambria Math" panose="02040503050406030204" pitchFamily="18" charset="0"/>
                        </a:rPr>
                        <m:t>𝑘</m:t>
                      </m:r>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oMath>
                  </m:oMathPara>
                </a14:m>
                <a:endParaRPr lang="en-US" sz="26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3481388" y="3191808"/>
                <a:ext cx="2286000" cy="53340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3317875" y="3963914"/>
                <a:ext cx="2508250" cy="92332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ea typeface="Cambria Math" panose="02040503050406030204" pitchFamily="18" charset="0"/>
                            </a:rPr>
                            <m:t>∆</m:t>
                          </m:r>
                          <m:d>
                            <m:dPr>
                              <m:begChr m:val="["/>
                              <m:endChr m:val="]"/>
                              <m:ctrlPr>
                                <a:rPr lang="en-US" sz="2600" b="0" i="1" smtClean="0">
                                  <a:latin typeface="Cambria Math" panose="02040503050406030204" pitchFamily="18" charset="0"/>
                                  <a:ea typeface="Cambria Math" panose="02040503050406030204" pitchFamily="18" charset="0"/>
                                </a:rPr>
                              </m:ctrlPr>
                            </m:dPr>
                            <m:e>
                              <m:r>
                                <m:rPr>
                                  <m:sty m:val="p"/>
                                </m:rPr>
                                <a:rPr lang="en-US" sz="2600" b="0" i="0" smtClean="0">
                                  <a:latin typeface="Cambria Math" panose="02040503050406030204" pitchFamily="18" charset="0"/>
                                  <a:ea typeface="Cambria Math" panose="02040503050406030204" pitchFamily="18" charset="0"/>
                                </a:rPr>
                                <m:t>A</m:t>
                              </m:r>
                            </m:e>
                          </m:d>
                        </m:num>
                        <m:den>
                          <m:r>
                            <a:rPr lang="en-US" sz="2600" b="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r>
                        <a:rPr lang="en-US" sz="2600" b="0" i="1" smtClean="0">
                          <a:latin typeface="Cambria Math" panose="02040503050406030204" pitchFamily="18" charset="0"/>
                        </a:rPr>
                        <m:t>=</m:t>
                      </m:r>
                      <m:r>
                        <a:rPr lang="en-US" sz="2600" b="0" i="1" smtClean="0">
                          <a:latin typeface="Cambria Math" panose="02040503050406030204" pitchFamily="18" charset="0"/>
                        </a:rPr>
                        <m:t>𝑘</m:t>
                      </m:r>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oMath>
                  </m:oMathPara>
                </a14:m>
                <a:endParaRPr lang="en-US" sz="26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3317875" y="3963914"/>
                <a:ext cx="2508250" cy="923320"/>
              </a:xfrm>
              <a:prstGeom prst="rect">
                <a:avLst/>
              </a:prstGeom>
              <a:blipFill>
                <a:blip r:embed="rId5"/>
                <a:stretch>
                  <a:fillRect/>
                </a:stretch>
              </a:blipFill>
            </p:spPr>
            <p:txBody>
              <a:bodyPr/>
              <a:lstStyle/>
              <a:p>
                <a:r>
                  <a:rPr lang="en-US">
                    <a:noFill/>
                  </a:rPr>
                  <a:t> </a:t>
                </a:r>
              </a:p>
            </p:txBody>
          </p:sp>
        </mc:Fallback>
      </mc:AlternateContent>
      <p:sp>
        <p:nvSpPr>
          <p:cNvPr id="25" name="Text Placeholder 24"/>
          <p:cNvSpPr>
            <a:spLocks noGrp="1"/>
          </p:cNvSpPr>
          <p:nvPr>
            <p:ph type="body" sz="quarter" idx="4294967295"/>
          </p:nvPr>
        </p:nvSpPr>
        <p:spPr>
          <a:xfrm>
            <a:off x="0" y="4800600"/>
            <a:ext cx="2945293" cy="523220"/>
          </a:xfrm>
          <a:prstGeom prst="rect">
            <a:avLst/>
          </a:prstGeom>
        </p:spPr>
        <p:txBody>
          <a:bodyPr/>
          <a:lstStyle/>
          <a:p>
            <a:pPr marL="0" indent="0">
              <a:buNone/>
            </a:pPr>
            <a:r>
              <a:rPr lang="en-US" sz="2800" dirty="0"/>
              <a:t>Applying calculus</a:t>
            </a:r>
            <a:r>
              <a:rPr lang="en-US" sz="2400" dirty="0"/>
              <a:t>,</a:t>
            </a:r>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3276600" y="5410200"/>
                <a:ext cx="2514600" cy="926121"/>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a:latin typeface="Cambria Math" panose="02040503050406030204" pitchFamily="18" charset="0"/>
                        </a:rPr>
                        <m:t>l</m:t>
                      </m:r>
                      <m:r>
                        <m:rPr>
                          <m:sty m:val="p"/>
                        </m:rPr>
                        <a:rPr lang="en-US" sz="2600" b="0" i="0" smtClean="0">
                          <a:latin typeface="Cambria Math" panose="02040503050406030204" pitchFamily="18" charset="0"/>
                        </a:rPr>
                        <m:t>n</m:t>
                      </m:r>
                      <m:f>
                        <m:fPr>
                          <m:ctrlPr>
                            <a:rPr lang="en-US" sz="2600" b="0" i="1" smtClean="0">
                              <a:latin typeface="Cambria Math" panose="02040503050406030204" pitchFamily="18" charset="0"/>
                            </a:rPr>
                          </m:ctrlPr>
                        </m:fPr>
                        <m:num>
                          <m:sSub>
                            <m:sSubPr>
                              <m:ctrlPr>
                                <a:rPr lang="en-US" sz="2600" b="0" i="1" smtClean="0">
                                  <a:latin typeface="Cambria Math" panose="02040503050406030204" pitchFamily="18" charset="0"/>
                                </a:rPr>
                              </m:ctrlPr>
                            </m:sSub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e>
                            <m:sub>
                              <m:r>
                                <a:rPr lang="en-US" sz="2600" b="0" i="1" smtClean="0">
                                  <a:latin typeface="Cambria Math" panose="02040503050406030204" pitchFamily="18" charset="0"/>
                                </a:rPr>
                                <m:t>𝑡</m:t>
                              </m:r>
                            </m:sub>
                          </m:sSub>
                        </m:num>
                        <m:den>
                          <m:sSub>
                            <m:sSubPr>
                              <m:ctrlPr>
                                <a:rPr lang="en-US" sz="2600" b="0" i="1" smtClean="0">
                                  <a:latin typeface="Cambria Math" panose="02040503050406030204" pitchFamily="18" charset="0"/>
                                </a:rPr>
                              </m:ctrlPr>
                            </m:sSub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e>
                            <m:sub>
                              <m:r>
                                <a:rPr lang="en-US" sz="2600" b="0" i="0" smtClean="0">
                                  <a:latin typeface="Cambria Math" panose="02040503050406030204" pitchFamily="18" charset="0"/>
                                </a:rPr>
                                <m:t>0</m:t>
                              </m:r>
                            </m:sub>
                          </m:sSub>
                        </m:den>
                      </m:f>
                      <m:r>
                        <a:rPr lang="en-US" sz="2600" b="0" i="1" smtClean="0">
                          <a:latin typeface="Cambria Math" panose="02040503050406030204" pitchFamily="18" charset="0"/>
                        </a:rPr>
                        <m:t>=−</m:t>
                      </m:r>
                      <m:r>
                        <a:rPr lang="en-US" sz="2600" b="0" i="1" smtClean="0">
                          <a:latin typeface="Cambria Math" panose="02040503050406030204" pitchFamily="18" charset="0"/>
                        </a:rPr>
                        <m:t>𝑘𝑡</m:t>
                      </m:r>
                    </m:oMath>
                  </m:oMathPara>
                </a14:m>
                <a:endParaRPr lang="en-US" sz="26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3276600" y="5410200"/>
                <a:ext cx="2514600" cy="926121"/>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22287194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1097" y="222687"/>
            <a:ext cx="4224379" cy="614903"/>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14.4</a:t>
            </a:r>
            <a:endParaRPr lang="en-US" sz="2800" dirty="0">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22"/>
              </p:nvPr>
            </p:nvSpPr>
            <p:spPr>
              <a:xfrm>
                <a:off x="0" y="952500"/>
                <a:ext cx="9144000" cy="5536168"/>
              </a:xfrm>
            </p:spPr>
            <p:txBody>
              <a:bodyPr/>
              <a:lstStyle/>
              <a:p>
                <a:pPr>
                  <a:spcBef>
                    <a:spcPts val="0"/>
                  </a:spcBef>
                  <a:spcAft>
                    <a:spcPts val="600"/>
                  </a:spcAft>
                </a:pPr>
                <a:r>
                  <a:rPr lang="en-US" dirty="0"/>
                  <a:t>The decomposition of hydrogen peroxide is first order in </a:t>
                </a:r>
                <a14:m>
                  <m:oMath xmlns:m="http://schemas.openxmlformats.org/officeDocument/2006/math">
                    <m:r>
                      <m:rPr>
                        <m:sty m:val="p"/>
                      </m:rPr>
                      <a:rPr lang="en-US" i="0" dirty="0" smtClean="0">
                        <a:latin typeface="Cambria Math" panose="02040503050406030204" pitchFamily="18" charset="0"/>
                      </a:rPr>
                      <m:t>H</m:t>
                    </m:r>
                    <m:r>
                      <a:rPr lang="en-US" i="0" baseline="-25000" dirty="0">
                        <a:latin typeface="Cambria Math" panose="02040503050406030204" pitchFamily="18" charset="0"/>
                      </a:rPr>
                      <m:t>2</m:t>
                    </m:r>
                    <m:r>
                      <m:rPr>
                        <m:sty m:val="p"/>
                      </m:rPr>
                      <a:rPr lang="en-US" i="0" dirty="0">
                        <a:latin typeface="Cambria Math" panose="02040503050406030204" pitchFamily="18" charset="0"/>
                      </a:rPr>
                      <m:t>O</m:t>
                    </m:r>
                    <m:r>
                      <a:rPr lang="en-US" i="0" baseline="-25000" dirty="0">
                        <a:latin typeface="Cambria Math" panose="02040503050406030204" pitchFamily="18" charset="0"/>
                      </a:rPr>
                      <m:t>2</m:t>
                    </m:r>
                  </m:oMath>
                </a14:m>
                <a:r>
                  <a:rPr lang="en-US" dirty="0"/>
                  <a:t>. </a:t>
                </a:r>
              </a:p>
              <a:p>
                <a:pPr>
                  <a:spcBef>
                    <a:spcPts val="0"/>
                  </a:spcBef>
                  <a:spcAft>
                    <a:spcPts val="3000"/>
                  </a:spcAft>
                </a:pPr>
                <a14:m>
                  <m:oMathPara xmlns:m="http://schemas.openxmlformats.org/officeDocument/2006/math">
                    <m:oMathParaPr>
                      <m:jc m:val="centerGroup"/>
                    </m:oMathParaPr>
                    <m:oMath xmlns:m="http://schemas.openxmlformats.org/officeDocument/2006/math">
                      <m:r>
                        <a:rPr lang="en-US" sz="2600">
                          <a:latin typeface="Cambria Math" panose="02040503050406030204" pitchFamily="18" charset="0"/>
                        </a:rPr>
                        <m:t>2</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H</m:t>
                          </m:r>
                        </m:e>
                        <m:sub>
                          <m:r>
                            <a:rPr lang="en-US" sz="2600">
                              <a:latin typeface="Cambria Math" panose="02040503050406030204" pitchFamily="18" charset="0"/>
                            </a:rPr>
                            <m:t>2</m:t>
                          </m:r>
                        </m:sub>
                      </m:sSub>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r>
                        <a:rPr lang="en-US" sz="2600">
                          <a:latin typeface="Cambria Math" panose="02040503050406030204" pitchFamily="18" charset="0"/>
                        </a:rPr>
                        <m:t>(</m:t>
                      </m:r>
                      <m:r>
                        <a:rPr lang="en-US" sz="2600" i="1">
                          <a:latin typeface="Cambria Math" panose="02040503050406030204" pitchFamily="18" charset="0"/>
                        </a:rPr>
                        <m:t>𝑎𝑞</m:t>
                      </m:r>
                      <m:r>
                        <a:rPr lang="en-US" sz="2600">
                          <a:latin typeface="Cambria Math" panose="02040503050406030204" pitchFamily="18" charset="0"/>
                        </a:rPr>
                        <m:t>)</m:t>
                      </m:r>
                      <m:r>
                        <a:rPr lang="en-US" sz="2600">
                          <a:latin typeface="Cambria Math" panose="02040503050406030204" pitchFamily="18" charset="0"/>
                          <a:ea typeface="Cambria Math" panose="02040503050406030204" pitchFamily="18" charset="0"/>
                        </a:rPr>
                        <m:t>→2</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H</m:t>
                          </m:r>
                        </m:e>
                        <m:sub>
                          <m:r>
                            <a:rPr lang="en-US" sz="2600">
                              <a:latin typeface="Cambria Math" panose="02040503050406030204" pitchFamily="18" charset="0"/>
                              <a:ea typeface="Cambria Math" panose="02040503050406030204" pitchFamily="18" charset="0"/>
                            </a:rPr>
                            <m:t>2</m:t>
                          </m:r>
                        </m:sub>
                      </m:sSub>
                      <m:r>
                        <m:rPr>
                          <m:sty m:val="p"/>
                        </m:rPr>
                        <a:rPr lang="en-US" sz="2600">
                          <a:latin typeface="Cambria Math" panose="02040503050406030204" pitchFamily="18" charset="0"/>
                          <a:ea typeface="Cambria Math" panose="02040503050406030204" pitchFamily="18" charset="0"/>
                        </a:rPr>
                        <m:t>O</m:t>
                      </m:r>
                      <m:r>
                        <a:rPr lang="en-US" sz="260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𝑙</m:t>
                      </m:r>
                      <m:r>
                        <a:rPr lang="en-US" sz="260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O</m:t>
                          </m:r>
                        </m:e>
                        <m:sub>
                          <m:r>
                            <a:rPr lang="en-US" sz="2600">
                              <a:latin typeface="Cambria Math" panose="02040503050406030204" pitchFamily="18" charset="0"/>
                              <a:ea typeface="Cambria Math" panose="02040503050406030204" pitchFamily="18" charset="0"/>
                            </a:rPr>
                            <m:t>2</m:t>
                          </m:r>
                        </m:sub>
                      </m:sSub>
                      <m:r>
                        <a:rPr lang="en-US" sz="2600">
                          <a:latin typeface="Cambria Math" panose="02040503050406030204" pitchFamily="18" charset="0"/>
                          <a:ea typeface="Cambria Math" panose="02040503050406030204" pitchFamily="18" charset="0"/>
                        </a:rPr>
                        <m:t>(</m:t>
                      </m:r>
                      <m:r>
                        <m:rPr>
                          <m:sty m:val="p"/>
                        </m:rPr>
                        <a:rPr lang="en-US" sz="2600">
                          <a:latin typeface="Cambria Math" panose="02040503050406030204" pitchFamily="18" charset="0"/>
                          <a:ea typeface="Cambria Math" panose="02040503050406030204" pitchFamily="18" charset="0"/>
                        </a:rPr>
                        <m:t>g</m:t>
                      </m:r>
                      <m:r>
                        <a:rPr lang="en-US" sz="2600">
                          <a:latin typeface="Cambria Math" panose="02040503050406030204" pitchFamily="18" charset="0"/>
                          <a:ea typeface="Cambria Math" panose="02040503050406030204" pitchFamily="18" charset="0"/>
                        </a:rPr>
                        <m:t>)</m:t>
                      </m:r>
                    </m:oMath>
                  </m:oMathPara>
                </a14:m>
                <a:endParaRPr lang="en-US" sz="2600" dirty="0"/>
              </a:p>
              <a:p>
                <a:pPr>
                  <a:spcBef>
                    <a:spcPts val="0"/>
                  </a:spcBef>
                  <a:spcAft>
                    <a:spcPts val="3500"/>
                  </a:spcAft>
                </a:pPr>
                <a:r>
                  <a:rPr lang="en-US" dirty="0"/>
                  <a:t>The rate constant for this reaction at </a:t>
                </a:r>
                <a14:m>
                  <m:oMath xmlns:m="http://schemas.openxmlformats.org/officeDocument/2006/math">
                    <m:r>
                      <a:rPr lang="en-US" i="0" dirty="0" smtClean="0">
                        <a:latin typeface="Cambria Math" panose="02040503050406030204" pitchFamily="18" charset="0"/>
                      </a:rPr>
                      <m:t>20°</m:t>
                    </m:r>
                    <m:r>
                      <m:rPr>
                        <m:sty m:val="p"/>
                      </m:rPr>
                      <a:rPr lang="en-US" i="0" dirty="0" smtClean="0">
                        <a:latin typeface="Cambria Math" panose="02040503050406030204" pitchFamily="18" charset="0"/>
                      </a:rPr>
                      <m:t>C</m:t>
                    </m:r>
                  </m:oMath>
                </a14:m>
                <a:r>
                  <a:rPr lang="en-US" dirty="0"/>
                  <a:t> is</a:t>
                </a:r>
                <a14:m>
                  <m:oMath xmlns:m="http://schemas.openxmlformats.org/officeDocument/2006/math">
                    <m:r>
                      <a:rPr lang="en-US" b="0" i="0" smtClean="0">
                        <a:latin typeface="Cambria Math" panose="02040503050406030204" pitchFamily="18" charset="0"/>
                      </a:rPr>
                      <m:t> </m:t>
                    </m:r>
                    <m:r>
                      <a:rPr lang="en-US" i="1">
                        <a:latin typeface="Cambria Math" panose="02040503050406030204" pitchFamily="18" charset="0"/>
                      </a:rPr>
                      <m:t>1.</m:t>
                    </m:r>
                    <m:r>
                      <a:rPr lang="en-US" b="0" i="1" smtClean="0">
                        <a:latin typeface="Cambria Math" panose="02040503050406030204" pitchFamily="18" charset="0"/>
                      </a:rPr>
                      <m:t>8</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−5</m:t>
                        </m:r>
                      </m:sup>
                    </m:sSup>
                    <m:sSup>
                      <m:sSupPr>
                        <m:ctrlPr>
                          <a:rPr lang="en-US" i="1">
                            <a:latin typeface="Cambria Math" panose="02040503050406030204" pitchFamily="18" charset="0"/>
                            <a:ea typeface="Cambria Math" panose="02040503050406030204" pitchFamily="18" charset="0"/>
                          </a:rPr>
                        </m:ctrlPr>
                      </m:sSupPr>
                      <m:e>
                        <m:r>
                          <m:rPr>
                            <m:sty m:val="p"/>
                          </m:rPr>
                          <a:rPr lang="en-US" b="0" i="0" smtClean="0">
                            <a:latin typeface="Cambria Math" panose="02040503050406030204" pitchFamily="18" charset="0"/>
                            <a:ea typeface="Cambria Math" panose="02040503050406030204" pitchFamily="18" charset="0"/>
                          </a:rPr>
                          <m:t>s</m:t>
                        </m:r>
                      </m:e>
                      <m:sup>
                        <m:r>
                          <a:rPr lang="en-US" i="1">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1</m:t>
                        </m:r>
                      </m:sup>
                    </m:sSup>
                  </m:oMath>
                </a14:m>
                <a:r>
                  <a:rPr lang="en-US" dirty="0"/>
                  <a:t>.</a:t>
                </a:r>
              </a:p>
              <a:p>
                <a:pPr>
                  <a:spcBef>
                    <a:spcPts val="0"/>
                  </a:spcBef>
                  <a:spcAft>
                    <a:spcPts val="3100"/>
                  </a:spcAft>
                </a:pPr>
                <a:r>
                  <a:rPr lang="en-US" dirty="0"/>
                  <a:t>If the starting concentration of </a:t>
                </a:r>
                <a14:m>
                  <m:oMath xmlns:m="http://schemas.openxmlformats.org/officeDocument/2006/math">
                    <m:r>
                      <m:rPr>
                        <m:sty m:val="p"/>
                      </m:rPr>
                      <a:rPr lang="en-US" i="0" dirty="0" smtClean="0">
                        <a:latin typeface="Cambria Math" panose="02040503050406030204" pitchFamily="18" charset="0"/>
                      </a:rPr>
                      <m:t>H</m:t>
                    </m:r>
                    <m:r>
                      <a:rPr lang="en-US" i="0" baseline="-25000" dirty="0">
                        <a:latin typeface="Cambria Math" panose="02040503050406030204" pitchFamily="18" charset="0"/>
                      </a:rPr>
                      <m:t>2</m:t>
                    </m:r>
                    <m:r>
                      <m:rPr>
                        <m:sty m:val="p"/>
                      </m:rPr>
                      <a:rPr lang="en-US" i="0" dirty="0">
                        <a:latin typeface="Cambria Math" panose="02040503050406030204" pitchFamily="18" charset="0"/>
                      </a:rPr>
                      <m:t>O</m:t>
                    </m:r>
                    <m:r>
                      <a:rPr lang="en-US" i="0" baseline="-25000" dirty="0">
                        <a:latin typeface="Cambria Math" panose="02040503050406030204" pitchFamily="18" charset="0"/>
                      </a:rPr>
                      <m:t>2</m:t>
                    </m:r>
                  </m:oMath>
                </a14:m>
                <a:r>
                  <a:rPr lang="en-US" dirty="0"/>
                  <a:t> is 0.75 </a:t>
                </a:r>
                <a:r>
                  <a:rPr lang="en-US" i="1" dirty="0"/>
                  <a:t>M, </a:t>
                </a:r>
                <a:r>
                  <a:rPr lang="en-US" dirty="0"/>
                  <a:t>determine</a:t>
                </a:r>
              </a:p>
              <a:p>
                <a:pPr marL="514350" indent="-514350">
                  <a:spcBef>
                    <a:spcPts val="0"/>
                  </a:spcBef>
                  <a:spcAft>
                    <a:spcPts val="3400"/>
                  </a:spcAft>
                  <a:buAutoNum type="alphaLcParenBoth"/>
                </a:pPr>
                <a:r>
                  <a:rPr lang="en-US" dirty="0"/>
                  <a:t>the concentration of </a:t>
                </a:r>
                <a14:m>
                  <m:oMath xmlns:m="http://schemas.openxmlformats.org/officeDocument/2006/math">
                    <m:r>
                      <m:rPr>
                        <m:sty m:val="p"/>
                      </m:rPr>
                      <a:rPr lang="en-US" dirty="0">
                        <a:latin typeface="Cambria Math" panose="02040503050406030204" pitchFamily="18" charset="0"/>
                      </a:rPr>
                      <m:t>H</m:t>
                    </m:r>
                    <m:r>
                      <a:rPr lang="en-US" baseline="-25000" dirty="0">
                        <a:latin typeface="Cambria Math" panose="02040503050406030204" pitchFamily="18" charset="0"/>
                      </a:rPr>
                      <m:t>2</m:t>
                    </m:r>
                    <m:r>
                      <m:rPr>
                        <m:sty m:val="p"/>
                      </m:rPr>
                      <a:rPr lang="en-US" dirty="0">
                        <a:latin typeface="Cambria Math" panose="02040503050406030204" pitchFamily="18" charset="0"/>
                      </a:rPr>
                      <m:t>O</m:t>
                    </m:r>
                    <m:r>
                      <a:rPr lang="en-US" baseline="-25000" dirty="0">
                        <a:latin typeface="Cambria Math" panose="02040503050406030204" pitchFamily="18" charset="0"/>
                      </a:rPr>
                      <m:t>2</m:t>
                    </m:r>
                  </m:oMath>
                </a14:m>
                <a:r>
                  <a:rPr lang="en-US" dirty="0"/>
                  <a:t> remaining after 3 h and</a:t>
                </a:r>
              </a:p>
              <a:p>
                <a:pPr marL="514350" indent="-514350">
                  <a:spcBef>
                    <a:spcPts val="0"/>
                  </a:spcBef>
                  <a:buAutoNum type="alphaLcParenBoth"/>
                </a:pPr>
                <a:r>
                  <a:rPr lang="en-US" dirty="0"/>
                  <a:t>how long it will take for the </a:t>
                </a:r>
                <a14:m>
                  <m:oMath xmlns:m="http://schemas.openxmlformats.org/officeDocument/2006/math">
                    <m:r>
                      <m:rPr>
                        <m:sty m:val="p"/>
                      </m:rPr>
                      <a:rPr lang="en-US" dirty="0">
                        <a:latin typeface="Cambria Math" panose="02040503050406030204" pitchFamily="18" charset="0"/>
                      </a:rPr>
                      <m:t>H</m:t>
                    </m:r>
                    <m:r>
                      <a:rPr lang="en-US" baseline="-25000" dirty="0">
                        <a:latin typeface="Cambria Math" panose="02040503050406030204" pitchFamily="18" charset="0"/>
                      </a:rPr>
                      <m:t>2</m:t>
                    </m:r>
                    <m:r>
                      <m:rPr>
                        <m:sty m:val="p"/>
                      </m:rPr>
                      <a:rPr lang="en-US" dirty="0">
                        <a:latin typeface="Cambria Math" panose="02040503050406030204" pitchFamily="18" charset="0"/>
                      </a:rPr>
                      <m:t>O</m:t>
                    </m:r>
                    <m:r>
                      <a:rPr lang="en-US" baseline="-25000" dirty="0">
                        <a:latin typeface="Cambria Math" panose="02040503050406030204" pitchFamily="18" charset="0"/>
                      </a:rPr>
                      <m:t>2</m:t>
                    </m:r>
                  </m:oMath>
                </a14:m>
                <a:r>
                  <a:rPr lang="en-US" dirty="0"/>
                  <a:t> concentration to drop to 0.10 </a:t>
                </a:r>
                <a:r>
                  <a:rPr lang="en-US" i="1" dirty="0"/>
                  <a:t>M.</a:t>
                </a:r>
                <a:endParaRPr lang="en-US"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22"/>
              </p:nvPr>
            </p:nvSpPr>
            <p:spPr>
              <a:xfrm>
                <a:off x="0" y="952500"/>
                <a:ext cx="9144000" cy="5536168"/>
              </a:xfrm>
              <a:blipFill>
                <a:blip r:embed="rId2"/>
                <a:stretch>
                  <a:fillRect l="-1400" t="-991" r="-1400"/>
                </a:stretch>
              </a:blipFill>
            </p:spPr>
            <p:txBody>
              <a:bodyPr/>
              <a:lstStyle/>
              <a:p>
                <a:r>
                  <a:rPr lang="en-US">
                    <a:noFill/>
                  </a:rPr>
                  <a:t> </a:t>
                </a:r>
              </a:p>
            </p:txBody>
          </p:sp>
        </mc:Fallback>
      </mc:AlternateContent>
    </p:spTree>
    <p:extLst>
      <p:ext uri="{BB962C8B-B14F-4D97-AF65-F5344CB8AC3E}">
        <p14:creationId xmlns:p14="http://schemas.microsoft.com/office/powerpoint/2010/main" val="9233008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1"/>
            <a:ext cx="5607702" cy="60898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14.4</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0" y="945357"/>
                <a:ext cx="9144000" cy="2081407"/>
              </a:xfrm>
              <a:prstGeom prst="rect">
                <a:avLst/>
              </a:prstGeom>
            </p:spPr>
            <p:txBody>
              <a:bodyPr/>
              <a:lstStyle/>
              <a:p>
                <a:pPr marL="0" indent="0">
                  <a:spcBef>
                    <a:spcPts val="0"/>
                  </a:spcBef>
                  <a:buNone/>
                </a:pPr>
                <a:r>
                  <a:rPr lang="en-US" sz="2800" b="1" dirty="0">
                    <a:solidFill>
                      <a:srgbClr val="43638E"/>
                    </a:solidFill>
                  </a:rPr>
                  <a:t>Setup</a:t>
                </a:r>
              </a:p>
              <a:p>
                <a:pPr marL="0" indent="0">
                  <a:spcBef>
                    <a:spcPts val="0"/>
                  </a:spcBef>
                  <a:buNone/>
                </a:pPr>
                <a14:m>
                  <m:oMath xmlns:m="http://schemas.openxmlformats.org/officeDocument/2006/math">
                    <m:r>
                      <a:rPr lang="en-US" sz="2800" i="1" dirty="0" smtClean="0">
                        <a:latin typeface="Cambria Math" panose="02040503050406030204" pitchFamily="18" charset="0"/>
                      </a:rPr>
                      <m:t>[</m:t>
                    </m:r>
                    <m:r>
                      <m:rPr>
                        <m:sty m:val="p"/>
                      </m:rPr>
                      <a:rPr lang="en-US" sz="2800" i="0" dirty="0" smtClean="0">
                        <a:latin typeface="Cambria Math" panose="02040503050406030204" pitchFamily="18" charset="0"/>
                      </a:rPr>
                      <m:t>H</m:t>
                    </m:r>
                    <m:r>
                      <a:rPr lang="en-US" sz="2800" i="0" baseline="-25000" dirty="0">
                        <a:latin typeface="Cambria Math" panose="02040503050406030204" pitchFamily="18" charset="0"/>
                      </a:rPr>
                      <m:t>2</m:t>
                    </m:r>
                    <m:r>
                      <m:rPr>
                        <m:sty m:val="p"/>
                      </m:rPr>
                      <a:rPr lang="en-US" sz="2800" i="0" dirty="0">
                        <a:latin typeface="Cambria Math" panose="02040503050406030204" pitchFamily="18" charset="0"/>
                      </a:rPr>
                      <m:t>O</m:t>
                    </m:r>
                    <m:r>
                      <a:rPr lang="en-US" sz="2800" i="0" baseline="-25000" dirty="0">
                        <a:latin typeface="Cambria Math" panose="02040503050406030204" pitchFamily="18" charset="0"/>
                      </a:rPr>
                      <m:t>2</m:t>
                    </m:r>
                    <m:r>
                      <a:rPr lang="en-US" sz="2800" i="0" dirty="0">
                        <a:latin typeface="Cambria Math" panose="02040503050406030204" pitchFamily="18" charset="0"/>
                      </a:rPr>
                      <m:t>]</m:t>
                    </m:r>
                    <m:r>
                      <a:rPr lang="en-US" sz="2800" i="0" baseline="-25000" dirty="0">
                        <a:latin typeface="Cambria Math" panose="02040503050406030204" pitchFamily="18" charset="0"/>
                      </a:rPr>
                      <m:t>0</m:t>
                    </m:r>
                    <m:r>
                      <a:rPr lang="en-US" sz="2800" i="1" dirty="0">
                        <a:latin typeface="Cambria Math" panose="02040503050406030204" pitchFamily="18" charset="0"/>
                      </a:rPr>
                      <m:t>=0.75 </m:t>
                    </m:r>
                    <m:r>
                      <a:rPr lang="en-US" sz="2800" i="1" dirty="0">
                        <a:latin typeface="Cambria Math" panose="02040503050406030204" pitchFamily="18" charset="0"/>
                      </a:rPr>
                      <m:t>𝑀</m:t>
                    </m:r>
                  </m:oMath>
                </a14:m>
                <a:r>
                  <a:rPr lang="en-US" sz="2800" i="1" dirty="0"/>
                  <a:t>; </a:t>
                </a:r>
                <a:r>
                  <a:rPr lang="en-US" sz="2800" dirty="0"/>
                  <a:t>time </a:t>
                </a:r>
                <a:r>
                  <a:rPr lang="en-US" sz="2800" i="1" dirty="0"/>
                  <a:t>t </a:t>
                </a:r>
                <a:r>
                  <a:rPr lang="en-US" sz="2800" dirty="0"/>
                  <a:t>for part (a) is </a:t>
                </a:r>
              </a:p>
              <a:p>
                <a:pPr marL="0" indent="0">
                  <a:spcBef>
                    <a:spcPts val="0"/>
                  </a:spcBef>
                  <a:spcAft>
                    <a:spcPts val="1800"/>
                  </a:spcAft>
                  <a:buNone/>
                </a:pPr>
                <a:r>
                  <a:rPr lang="en-US" sz="2800" dirty="0"/>
                  <a:t>(3 h)(60 min/h)(60 s/min) = 10,800 s.</a:t>
                </a:r>
                <a:endParaRPr lang="en-US" sz="2800" dirty="0">
                  <a:solidFill>
                    <a:prstClr val="black"/>
                  </a:solidFill>
                </a:endParaRPr>
              </a:p>
              <a:p>
                <a:pPr marL="0" indent="0">
                  <a:spcBef>
                    <a:spcPts val="0"/>
                  </a:spcBef>
                  <a:buNone/>
                </a:pPr>
                <a:r>
                  <a:rPr lang="en-US" sz="2800" b="1" dirty="0">
                    <a:solidFill>
                      <a:srgbClr val="43638E"/>
                    </a:solidFill>
                  </a:rPr>
                  <a:t>Solution</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0" y="945357"/>
                <a:ext cx="9144000" cy="2081407"/>
              </a:xfrm>
              <a:prstGeom prst="rect">
                <a:avLst/>
              </a:prstGeom>
              <a:blipFill>
                <a:blip r:embed="rId2"/>
                <a:stretch>
                  <a:fillRect l="-1333" t="-2632" b="-555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492370" y="3020902"/>
                <a:ext cx="8651630" cy="3973018"/>
              </a:xfrm>
              <a:prstGeom prst="rect">
                <a:avLst/>
              </a:prstGeom>
            </p:spPr>
            <p:txBody>
              <a:bodyPr/>
              <a:lstStyle/>
              <a:p>
                <a:pPr marL="633413" indent="-633413">
                  <a:spcBef>
                    <a:spcPts val="0"/>
                  </a:spcBef>
                  <a:spcAft>
                    <a:spcPts val="2000"/>
                  </a:spcAft>
                  <a:buAutoNum type="alphaLcParenBoth"/>
                </a:pPr>
                <a14:m>
                  <m:oMath xmlns:m="http://schemas.openxmlformats.org/officeDocument/2006/math">
                    <m:r>
                      <m:rPr>
                        <m:sty m:val="p"/>
                      </m:rPr>
                      <a:rPr lang="en-US" sz="2600" smtClean="0">
                        <a:latin typeface="Cambria Math" panose="02040503050406030204" pitchFamily="18" charset="0"/>
                      </a:rPr>
                      <m:t>ln</m:t>
                    </m:r>
                    <m:f>
                      <m:fPr>
                        <m:ctrlPr>
                          <a:rPr lang="en-US" sz="2600" i="1">
                            <a:latin typeface="Cambria Math" panose="02040503050406030204" pitchFamily="18" charset="0"/>
                          </a:rPr>
                        </m:ctrlPr>
                      </m:fPr>
                      <m:num>
                        <m:sSub>
                          <m:sSubPr>
                            <m:ctrlPr>
                              <a:rPr lang="en-US" sz="2600" i="1">
                                <a:latin typeface="Cambria Math" panose="02040503050406030204" pitchFamily="18" charset="0"/>
                              </a:rPr>
                            </m:ctrlPr>
                          </m:sSubPr>
                          <m:e>
                            <m:r>
                              <a:rPr lang="en-US" sz="260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H</m:t>
                                </m:r>
                              </m:e>
                              <m:sub>
                                <m:r>
                                  <a:rPr lang="en-US" sz="2600">
                                    <a:latin typeface="Cambria Math" panose="02040503050406030204" pitchFamily="18" charset="0"/>
                                  </a:rPr>
                                  <m:t>2</m:t>
                                </m:r>
                              </m:sub>
                            </m:sSub>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r>
                              <a:rPr lang="en-US" sz="2600">
                                <a:latin typeface="Cambria Math" panose="02040503050406030204" pitchFamily="18" charset="0"/>
                              </a:rPr>
                              <m:t>]</m:t>
                            </m:r>
                          </m:e>
                          <m:sub>
                            <m:r>
                              <a:rPr lang="en-US" sz="2600" i="1">
                                <a:latin typeface="Cambria Math" panose="02040503050406030204" pitchFamily="18" charset="0"/>
                              </a:rPr>
                              <m:t>𝑡</m:t>
                            </m:r>
                          </m:sub>
                        </m:sSub>
                      </m:num>
                      <m:den>
                        <m:sSub>
                          <m:sSubPr>
                            <m:ctrlPr>
                              <a:rPr lang="en-US" sz="2600" i="1">
                                <a:latin typeface="Cambria Math" panose="02040503050406030204" pitchFamily="18" charset="0"/>
                              </a:rPr>
                            </m:ctrlPr>
                          </m:sSubPr>
                          <m:e>
                            <m:r>
                              <a:rPr lang="en-US" sz="260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H</m:t>
                                </m:r>
                              </m:e>
                              <m:sub>
                                <m:r>
                                  <a:rPr lang="en-US" sz="2600">
                                    <a:latin typeface="Cambria Math" panose="02040503050406030204" pitchFamily="18" charset="0"/>
                                  </a:rPr>
                                  <m:t>2</m:t>
                                </m:r>
                              </m:sub>
                            </m:sSub>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r>
                              <a:rPr lang="en-US" sz="2600">
                                <a:latin typeface="Cambria Math" panose="02040503050406030204" pitchFamily="18" charset="0"/>
                              </a:rPr>
                              <m:t>]</m:t>
                            </m:r>
                          </m:e>
                          <m:sub>
                            <m:r>
                              <a:rPr lang="en-US" sz="2600">
                                <a:latin typeface="Cambria Math" panose="02040503050406030204" pitchFamily="18" charset="0"/>
                              </a:rPr>
                              <m:t>0</m:t>
                            </m:r>
                          </m:sub>
                        </m:sSub>
                      </m:den>
                    </m:f>
                    <m:r>
                      <a:rPr lang="en-US" sz="2600" i="1">
                        <a:latin typeface="Cambria Math" panose="02040503050406030204" pitchFamily="18" charset="0"/>
                      </a:rPr>
                      <m:t>=−</m:t>
                    </m:r>
                    <m:r>
                      <a:rPr lang="en-US" sz="2600" i="1">
                        <a:latin typeface="Cambria Math" panose="02040503050406030204" pitchFamily="18" charset="0"/>
                      </a:rPr>
                      <m:t>𝑘𝑡</m:t>
                    </m:r>
                  </m:oMath>
                </a14:m>
                <a:endParaRPr lang="en-US" sz="2600" i="1" dirty="0">
                  <a:latin typeface="Cambria Math" panose="02040503050406030204" pitchFamily="18" charset="0"/>
                </a:endParaRPr>
              </a:p>
              <a:p>
                <a:pPr marL="581025" indent="0">
                  <a:spcBef>
                    <a:spcPts val="0"/>
                  </a:spcBef>
                  <a:spcAft>
                    <a:spcPts val="1500"/>
                  </a:spcAft>
                  <a:buNone/>
                  <a:tabLst>
                    <a:tab pos="404813" algn="l"/>
                  </a:tabLst>
                </a:pPr>
                <a14:m>
                  <m:oMathPara xmlns:m="http://schemas.openxmlformats.org/officeDocument/2006/math">
                    <m:oMathParaPr>
                      <m:jc m:val="left"/>
                    </m:oMathParaPr>
                    <m:oMath xmlns:m="http://schemas.openxmlformats.org/officeDocument/2006/math">
                      <m:r>
                        <m:rPr>
                          <m:sty m:val="p"/>
                        </m:rPr>
                        <a:rPr lang="en-US" sz="2600">
                          <a:latin typeface="Cambria Math" panose="02040503050406030204" pitchFamily="18" charset="0"/>
                        </a:rPr>
                        <m:t>ln</m:t>
                      </m:r>
                      <m:f>
                        <m:fPr>
                          <m:ctrlPr>
                            <a:rPr lang="en-US" sz="2600" i="1">
                              <a:latin typeface="Cambria Math" panose="02040503050406030204" pitchFamily="18" charset="0"/>
                            </a:rPr>
                          </m:ctrlPr>
                        </m:fPr>
                        <m:num>
                          <m:sSub>
                            <m:sSubPr>
                              <m:ctrlPr>
                                <a:rPr lang="en-US" sz="2600" i="1">
                                  <a:latin typeface="Cambria Math" panose="02040503050406030204" pitchFamily="18" charset="0"/>
                                </a:rPr>
                              </m:ctrlPr>
                            </m:sSubPr>
                            <m:e>
                              <m:r>
                                <a:rPr lang="en-US" sz="260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H</m:t>
                                  </m:r>
                                </m:e>
                                <m:sub>
                                  <m:r>
                                    <a:rPr lang="en-US" sz="2600">
                                      <a:latin typeface="Cambria Math" panose="02040503050406030204" pitchFamily="18" charset="0"/>
                                    </a:rPr>
                                    <m:t>2</m:t>
                                  </m:r>
                                </m:sub>
                              </m:sSub>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r>
                                <a:rPr lang="en-US" sz="2600">
                                  <a:latin typeface="Cambria Math" panose="02040503050406030204" pitchFamily="18" charset="0"/>
                                </a:rPr>
                                <m:t>]</m:t>
                              </m:r>
                            </m:e>
                            <m:sub>
                              <m:r>
                                <a:rPr lang="en-US" sz="2600" i="1">
                                  <a:latin typeface="Cambria Math" panose="02040503050406030204" pitchFamily="18" charset="0"/>
                                </a:rPr>
                                <m:t>𝑡</m:t>
                              </m:r>
                            </m:sub>
                          </m:sSub>
                        </m:num>
                        <m:den>
                          <m:r>
                            <a:rPr lang="en-US" sz="2600">
                              <a:latin typeface="Cambria Math" panose="02040503050406030204" pitchFamily="18" charset="0"/>
                            </a:rPr>
                            <m:t>0.75</m:t>
                          </m:r>
                          <m:r>
                            <a:rPr lang="en-US" sz="2600" b="0" i="1" smtClean="0">
                              <a:latin typeface="Cambria Math" panose="02040503050406030204" pitchFamily="18" charset="0"/>
                            </a:rPr>
                            <m:t> </m:t>
                          </m:r>
                          <m:r>
                            <a:rPr lang="en-US" sz="2600" i="1">
                              <a:latin typeface="Cambria Math" panose="02040503050406030204" pitchFamily="18" charset="0"/>
                            </a:rPr>
                            <m:t>𝑀</m:t>
                          </m:r>
                        </m:den>
                      </m:f>
                      <m:r>
                        <a:rPr lang="en-US" sz="2600" i="1">
                          <a:latin typeface="Cambria Math" panose="02040503050406030204" pitchFamily="18" charset="0"/>
                        </a:rPr>
                        <m:t>=−</m:t>
                      </m:r>
                      <m:d>
                        <m:dPr>
                          <m:ctrlPr>
                            <a:rPr lang="en-US" sz="2600" i="1">
                              <a:latin typeface="Cambria Math" panose="02040503050406030204" pitchFamily="18" charset="0"/>
                            </a:rPr>
                          </m:ctrlPr>
                        </m:dPr>
                        <m:e>
                          <m:r>
                            <a:rPr lang="en-US" sz="2600" i="1">
                              <a:latin typeface="Cambria Math" panose="02040503050406030204" pitchFamily="18" charset="0"/>
                            </a:rPr>
                            <m:t>1.8</m:t>
                          </m:r>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−5</m:t>
                              </m:r>
                            </m:sup>
                          </m:sSup>
                          <m:sSup>
                            <m:sSupPr>
                              <m:ctrlPr>
                                <a:rPr lang="en-US" sz="2600" i="1">
                                  <a:latin typeface="Cambria Math" panose="02040503050406030204" pitchFamily="18" charset="0"/>
                                  <a:ea typeface="Cambria Math" panose="02040503050406030204" pitchFamily="18" charset="0"/>
                                </a:rPr>
                              </m:ctrlPr>
                            </m:sSupPr>
                            <m:e>
                              <m:r>
                                <a:rPr lang="en-US" sz="2600" b="0" i="1" smtClean="0">
                                  <a:latin typeface="Cambria Math" panose="02040503050406030204" pitchFamily="18" charset="0"/>
                                  <a:ea typeface="Cambria Math" panose="02040503050406030204" pitchFamily="18" charset="0"/>
                                </a:rPr>
                                <m:t> </m:t>
                              </m:r>
                              <m:r>
                                <m:rPr>
                                  <m:sty m:val="p"/>
                                </m:rPr>
                                <a:rPr lang="en-US" sz="2600" i="0">
                                  <a:latin typeface="Cambria Math" panose="02040503050406030204" pitchFamily="18" charset="0"/>
                                  <a:ea typeface="Cambria Math" panose="02040503050406030204" pitchFamily="18" charset="0"/>
                                </a:rPr>
                                <m:t>s</m:t>
                              </m:r>
                            </m:e>
                            <m:sup>
                              <m:r>
                                <a:rPr lang="en-US" sz="2600" i="1">
                                  <a:latin typeface="Cambria Math" panose="02040503050406030204" pitchFamily="18" charset="0"/>
                                  <a:ea typeface="Cambria Math" panose="02040503050406030204" pitchFamily="18" charset="0"/>
                                </a:rPr>
                                <m:t>−1</m:t>
                              </m:r>
                            </m:sup>
                          </m:sSup>
                        </m:e>
                      </m:d>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rPr>
                            <m:t>10,800</m:t>
                          </m:r>
                          <m:r>
                            <a:rPr lang="en-US" sz="2600" b="0" i="0" smtClean="0">
                              <a:latin typeface="Cambria Math" panose="02040503050406030204" pitchFamily="18" charset="0"/>
                            </a:rPr>
                            <m:t> </m:t>
                          </m:r>
                          <m:r>
                            <m:rPr>
                              <m:sty m:val="p"/>
                            </m:rPr>
                            <a:rPr lang="en-US" sz="2600" i="0">
                              <a:latin typeface="Cambria Math" panose="02040503050406030204" pitchFamily="18" charset="0"/>
                            </a:rPr>
                            <m:t>s</m:t>
                          </m:r>
                        </m:e>
                      </m:d>
                      <m:r>
                        <a:rPr lang="en-US" sz="2600" i="1">
                          <a:latin typeface="Cambria Math" panose="02040503050406030204" pitchFamily="18" charset="0"/>
                        </a:rPr>
                        <m:t>=−0.1944</m:t>
                      </m:r>
                    </m:oMath>
                  </m:oMathPara>
                </a14:m>
                <a:endParaRPr lang="en-US" sz="2600" dirty="0"/>
              </a:p>
              <a:p>
                <a:pPr marL="1652588" indent="-1652588" defTabSz="774700">
                  <a:spcBef>
                    <a:spcPts val="0"/>
                  </a:spcBef>
                  <a:spcAft>
                    <a:spcPts val="1800"/>
                  </a:spcAft>
                  <a:buNone/>
                  <a:tabLst>
                    <a:tab pos="1495425" algn="l"/>
                    <a:tab pos="1652588" algn="l"/>
                  </a:tabLst>
                </a:pPr>
                <a14:m>
                  <m:oMathPara xmlns:m="http://schemas.openxmlformats.org/officeDocument/2006/math">
                    <m:oMathParaPr>
                      <m:jc m:val="left"/>
                    </m:oMathParaPr>
                    <m:oMath xmlns:m="http://schemas.openxmlformats.org/officeDocument/2006/math">
                      <m:f>
                        <m:fPr>
                          <m:ctrlPr>
                            <a:rPr lang="en-US" sz="2600" i="1">
                              <a:latin typeface="Cambria Math" panose="02040503050406030204" pitchFamily="18" charset="0"/>
                            </a:rPr>
                          </m:ctrlPr>
                        </m:fPr>
                        <m:num>
                          <m:sSub>
                            <m:sSubPr>
                              <m:ctrlPr>
                                <a:rPr lang="en-US" sz="2600" i="1">
                                  <a:latin typeface="Cambria Math" panose="02040503050406030204" pitchFamily="18" charset="0"/>
                                </a:rPr>
                              </m:ctrlPr>
                            </m:sSubPr>
                            <m:e>
                              <m:r>
                                <a:rPr lang="en-US" sz="260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H</m:t>
                                  </m:r>
                                </m:e>
                                <m:sub>
                                  <m:r>
                                    <a:rPr lang="en-US" sz="2600">
                                      <a:latin typeface="Cambria Math" panose="02040503050406030204" pitchFamily="18" charset="0"/>
                                    </a:rPr>
                                    <m:t>2</m:t>
                                  </m:r>
                                </m:sub>
                              </m:sSub>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r>
                                <a:rPr lang="en-US" sz="2600">
                                  <a:latin typeface="Cambria Math" panose="02040503050406030204" pitchFamily="18" charset="0"/>
                                </a:rPr>
                                <m:t>]</m:t>
                              </m:r>
                            </m:e>
                            <m:sub>
                              <m:r>
                                <a:rPr lang="en-US" sz="2600" i="1">
                                  <a:latin typeface="Cambria Math" panose="02040503050406030204" pitchFamily="18" charset="0"/>
                                </a:rPr>
                                <m:t>𝑡</m:t>
                              </m:r>
                            </m:sub>
                          </m:sSub>
                        </m:num>
                        <m:den>
                          <m:r>
                            <a:rPr lang="en-US" sz="2600">
                              <a:latin typeface="Cambria Math" panose="02040503050406030204" pitchFamily="18" charset="0"/>
                            </a:rPr>
                            <m:t>0.75</m:t>
                          </m:r>
                          <m:r>
                            <a:rPr lang="en-US" sz="2600" i="1">
                              <a:latin typeface="Cambria Math" panose="02040503050406030204" pitchFamily="18" charset="0"/>
                            </a:rPr>
                            <m:t>𝑀</m:t>
                          </m:r>
                        </m:den>
                      </m:f>
                      <m:r>
                        <a:rPr lang="en-US" sz="2600" i="1">
                          <a:latin typeface="Cambria Math" panose="02040503050406030204" pitchFamily="18" charset="0"/>
                        </a:rPr>
                        <m:t>=</m:t>
                      </m:r>
                      <m:sSup>
                        <m:sSupPr>
                          <m:ctrlPr>
                            <a:rPr lang="en-US" sz="2600" i="1">
                              <a:latin typeface="Cambria Math" panose="02040503050406030204" pitchFamily="18" charset="0"/>
                            </a:rPr>
                          </m:ctrlPr>
                        </m:sSupPr>
                        <m:e>
                          <m:r>
                            <a:rPr lang="en-US" sz="2600" i="1">
                              <a:latin typeface="Cambria Math" panose="02040503050406030204" pitchFamily="18" charset="0"/>
                            </a:rPr>
                            <m:t>𝑒</m:t>
                          </m:r>
                        </m:e>
                        <m:sup>
                          <m:r>
                            <a:rPr lang="en-US" sz="2600" i="1">
                              <a:latin typeface="Cambria Math" panose="02040503050406030204" pitchFamily="18" charset="0"/>
                            </a:rPr>
                            <m:t>−0.1944</m:t>
                          </m:r>
                        </m:sup>
                      </m:sSup>
                      <m:r>
                        <a:rPr lang="en-US" sz="2600" i="1">
                          <a:latin typeface="Cambria Math" panose="02040503050406030204" pitchFamily="18" charset="0"/>
                        </a:rPr>
                        <m:t>=0.823</m:t>
                      </m:r>
                    </m:oMath>
                  </m:oMathPara>
                </a14:m>
                <a:endParaRPr lang="en-US" sz="2600" dirty="0"/>
              </a:p>
              <a:p>
                <a:pPr marL="0" indent="0">
                  <a:spcBef>
                    <a:spcPts val="0"/>
                  </a:spcBef>
                  <a:buNone/>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H</m:t>
                              </m:r>
                            </m:e>
                            <m:sub>
                              <m:r>
                                <a:rPr lang="en-US" sz="2600">
                                  <a:latin typeface="Cambria Math" panose="02040503050406030204" pitchFamily="18" charset="0"/>
                                </a:rPr>
                                <m:t>2</m:t>
                              </m:r>
                            </m:sub>
                          </m:sSub>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r>
                            <a:rPr lang="en-US" sz="2600">
                              <a:latin typeface="Cambria Math" panose="02040503050406030204" pitchFamily="18" charset="0"/>
                            </a:rPr>
                            <m:t>]</m:t>
                          </m:r>
                        </m:e>
                        <m:sub>
                          <m:r>
                            <a:rPr lang="en-US" sz="2600" i="1">
                              <a:latin typeface="Cambria Math" panose="02040503050406030204" pitchFamily="18" charset="0"/>
                            </a:rPr>
                            <m:t>𝑡</m:t>
                          </m:r>
                        </m:sub>
                      </m:sSub>
                      <m:r>
                        <a:rPr lang="en-US" sz="2600" i="1">
                          <a:latin typeface="Cambria Math" panose="02040503050406030204" pitchFamily="18" charset="0"/>
                        </a:rPr>
                        <m:t>=</m:t>
                      </m:r>
                      <m:d>
                        <m:dPr>
                          <m:ctrlPr>
                            <a:rPr lang="en-US" sz="2600" i="1">
                              <a:latin typeface="Cambria Math" panose="02040503050406030204" pitchFamily="18" charset="0"/>
                            </a:rPr>
                          </m:ctrlPr>
                        </m:dPr>
                        <m:e>
                          <m:r>
                            <a:rPr lang="en-US" sz="2600" i="1">
                              <a:latin typeface="Cambria Math" panose="02040503050406030204" pitchFamily="18" charset="0"/>
                            </a:rPr>
                            <m:t>0.823</m:t>
                          </m:r>
                        </m:e>
                      </m:d>
                      <m:d>
                        <m:dPr>
                          <m:ctrlPr>
                            <a:rPr lang="en-US" sz="2600" i="1">
                              <a:latin typeface="Cambria Math" panose="02040503050406030204" pitchFamily="18" charset="0"/>
                            </a:rPr>
                          </m:ctrlPr>
                        </m:dPr>
                        <m:e>
                          <m:r>
                            <a:rPr lang="en-US" sz="2600" i="1">
                              <a:latin typeface="Cambria Math" panose="02040503050406030204" pitchFamily="18" charset="0"/>
                            </a:rPr>
                            <m:t>0.75</m:t>
                          </m:r>
                          <m:r>
                            <a:rPr lang="en-US" sz="2600" b="0" i="1" smtClean="0">
                              <a:latin typeface="Cambria Math" panose="02040503050406030204" pitchFamily="18" charset="0"/>
                            </a:rPr>
                            <m:t> </m:t>
                          </m:r>
                          <m:r>
                            <a:rPr lang="en-US" sz="2600" i="1">
                              <a:latin typeface="Cambria Math" panose="02040503050406030204" pitchFamily="18" charset="0"/>
                            </a:rPr>
                            <m:t>𝑀</m:t>
                          </m:r>
                        </m:e>
                      </m:d>
                      <m:r>
                        <a:rPr lang="en-US" sz="2600" i="1">
                          <a:latin typeface="Cambria Math" panose="02040503050406030204" pitchFamily="18" charset="0"/>
                        </a:rPr>
                        <m:t>=0.62</m:t>
                      </m:r>
                      <m:r>
                        <a:rPr lang="en-US" sz="2600" b="0" i="1" smtClean="0">
                          <a:latin typeface="Cambria Math" panose="02040503050406030204" pitchFamily="18" charset="0"/>
                        </a:rPr>
                        <m:t> </m:t>
                      </m:r>
                      <m:r>
                        <a:rPr lang="en-US" sz="2600" i="1">
                          <a:latin typeface="Cambria Math" panose="02040503050406030204" pitchFamily="18" charset="0"/>
                        </a:rPr>
                        <m:t>𝑀</m:t>
                      </m:r>
                    </m:oMath>
                  </m:oMathPara>
                </a14:m>
                <a:endParaRPr lang="en-US" sz="26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492370" y="3020902"/>
                <a:ext cx="8651630" cy="3973018"/>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492563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76200" y="227991"/>
            <a:ext cx="5988702" cy="609599"/>
          </a:xfrm>
        </p:spPr>
        <p:txBody>
          <a:bodyPr/>
          <a:lstStyle/>
          <a:p>
            <a:pPr algn="ctr" defTabSz="1108075"/>
            <a:r>
              <a:rPr lang="en-US" sz="2800" b="1" dirty="0">
                <a:solidFill>
                  <a:srgbClr val="FFF799"/>
                </a:solidFill>
                <a:latin typeface="+mn-lt"/>
              </a:rPr>
              <a:t>SAMPLE PROBLEM	</a:t>
            </a:r>
            <a:r>
              <a:rPr lang="en-US" sz="2800" b="1" dirty="0">
                <a:solidFill>
                  <a:schemeClr val="bg1"/>
                </a:solidFill>
                <a:latin typeface="+mn-lt"/>
              </a:rPr>
              <a:t>14.4</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25" name="Text Placeholder 24"/>
          <p:cNvSpPr>
            <a:spLocks noGrp="1"/>
          </p:cNvSpPr>
          <p:nvPr>
            <p:ph type="body" sz="quarter" idx="22"/>
          </p:nvPr>
        </p:nvSpPr>
        <p:spPr>
          <a:xfrm>
            <a:off x="0" y="937244"/>
            <a:ext cx="8839200" cy="533400"/>
          </a:xfrm>
        </p:spPr>
        <p:txBody>
          <a:bodyPr/>
          <a:lstStyle/>
          <a:p>
            <a:r>
              <a:rPr lang="en-US" b="1" dirty="0">
                <a:solidFill>
                  <a:srgbClr val="43638E"/>
                </a:solidFill>
              </a:rPr>
              <a:t>Solution</a:t>
            </a:r>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23"/>
              </p:nvPr>
            </p:nvSpPr>
            <p:spPr>
              <a:xfrm>
                <a:off x="762000" y="1447800"/>
                <a:ext cx="7959969" cy="2181689"/>
              </a:xfrm>
            </p:spPr>
            <p:txBody>
              <a:bodyPr/>
              <a:lstStyle/>
              <a:p>
                <a:pPr marL="1204913" indent="-857250">
                  <a:spcBef>
                    <a:spcPts val="0"/>
                  </a:spcBef>
                  <a:spcAft>
                    <a:spcPts val="2500"/>
                  </a:spcAft>
                  <a:buFont typeface="Wingdings" panose="05000000000000000000" pitchFamily="2" charset="2"/>
                  <a:buAutoNum type="alphaLcParenBoth" startAt="2"/>
                </a:pPr>
                <a14:m>
                  <m:oMath xmlns:m="http://schemas.openxmlformats.org/officeDocument/2006/math">
                    <m:r>
                      <m:rPr>
                        <m:sty m:val="p"/>
                      </m:rPr>
                      <a:rPr lang="en-US" sz="2600" smtClean="0">
                        <a:latin typeface="Cambria Math" panose="02040503050406030204" pitchFamily="18" charset="0"/>
                      </a:rPr>
                      <m:t>ln</m:t>
                    </m:r>
                    <m:d>
                      <m:dPr>
                        <m:ctrlPr>
                          <a:rPr lang="en-US" sz="2600" i="1">
                            <a:latin typeface="Cambria Math" panose="02040503050406030204" pitchFamily="18" charset="0"/>
                          </a:rPr>
                        </m:ctrlPr>
                      </m:dPr>
                      <m:e>
                        <m:f>
                          <m:fPr>
                            <m:ctrlPr>
                              <a:rPr lang="en-US" sz="2600" i="1">
                                <a:latin typeface="Cambria Math" panose="02040503050406030204" pitchFamily="18" charset="0"/>
                              </a:rPr>
                            </m:ctrlPr>
                          </m:fPr>
                          <m:num>
                            <m:r>
                              <a:rPr lang="en-US" sz="2600">
                                <a:latin typeface="Cambria Math" panose="02040503050406030204" pitchFamily="18" charset="0"/>
                              </a:rPr>
                              <m:t>0.10</m:t>
                            </m:r>
                            <m:r>
                              <a:rPr lang="en-US" sz="2600" b="0" i="0" smtClean="0">
                                <a:latin typeface="Cambria Math" panose="02040503050406030204" pitchFamily="18" charset="0"/>
                              </a:rPr>
                              <m:t> </m:t>
                            </m:r>
                            <m:r>
                              <a:rPr lang="en-US" sz="2600" i="1">
                                <a:latin typeface="Cambria Math" panose="02040503050406030204" pitchFamily="18" charset="0"/>
                              </a:rPr>
                              <m:t>𝑀</m:t>
                            </m:r>
                          </m:num>
                          <m:den>
                            <m:r>
                              <a:rPr lang="en-US" sz="2600">
                                <a:latin typeface="Cambria Math" panose="02040503050406030204" pitchFamily="18" charset="0"/>
                              </a:rPr>
                              <m:t>0.75</m:t>
                            </m:r>
                            <m:r>
                              <a:rPr lang="en-US" sz="2600" b="0" i="0" smtClean="0">
                                <a:latin typeface="Cambria Math" panose="02040503050406030204" pitchFamily="18" charset="0"/>
                              </a:rPr>
                              <m:t> </m:t>
                            </m:r>
                            <m:r>
                              <a:rPr lang="en-US" sz="2600" i="1">
                                <a:latin typeface="Cambria Math" panose="02040503050406030204" pitchFamily="18" charset="0"/>
                              </a:rPr>
                              <m:t>𝑀</m:t>
                            </m:r>
                          </m:den>
                        </m:f>
                      </m:e>
                    </m:d>
                    <m:r>
                      <a:rPr lang="en-US" sz="2600" i="1" smtClean="0">
                        <a:latin typeface="Cambria Math" panose="02040503050406030204" pitchFamily="18" charset="0"/>
                      </a:rPr>
                      <m:t>=</m:t>
                    </m:r>
                    <m:r>
                      <a:rPr lang="en-US" sz="2600" i="1">
                        <a:latin typeface="Cambria Math" panose="02040503050406030204" pitchFamily="18" charset="0"/>
                      </a:rPr>
                      <m:t>−2.015=−</m:t>
                    </m:r>
                    <m:d>
                      <m:dPr>
                        <m:ctrlPr>
                          <a:rPr lang="en-US" sz="2600" i="1">
                            <a:latin typeface="Cambria Math" panose="02040503050406030204" pitchFamily="18" charset="0"/>
                          </a:rPr>
                        </m:ctrlPr>
                      </m:dPr>
                      <m:e>
                        <m:r>
                          <a:rPr lang="en-US" sz="2600" i="1">
                            <a:latin typeface="Cambria Math" panose="02040503050406030204" pitchFamily="18" charset="0"/>
                          </a:rPr>
                          <m:t>1.8</m:t>
                        </m:r>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−5</m:t>
                            </m:r>
                          </m:sup>
                        </m:sSup>
                        <m:sSup>
                          <m:sSupPr>
                            <m:ctrlPr>
                              <a:rPr lang="en-US" sz="2600" i="1">
                                <a:latin typeface="Cambria Math" panose="02040503050406030204" pitchFamily="18" charset="0"/>
                                <a:ea typeface="Cambria Math" panose="02040503050406030204" pitchFamily="18" charset="0"/>
                              </a:rPr>
                            </m:ctrlPr>
                          </m:sSupPr>
                          <m:e>
                            <m:r>
                              <m:rPr>
                                <m:sty m:val="p"/>
                              </m:rPr>
                              <a:rPr lang="en-US" sz="2600">
                                <a:latin typeface="Cambria Math" panose="02040503050406030204" pitchFamily="18" charset="0"/>
                                <a:ea typeface="Cambria Math" panose="02040503050406030204" pitchFamily="18" charset="0"/>
                              </a:rPr>
                              <m:t>s</m:t>
                            </m:r>
                          </m:e>
                          <m:sup>
                            <m:r>
                              <a:rPr lang="en-US" sz="2600" i="1">
                                <a:latin typeface="Cambria Math" panose="02040503050406030204" pitchFamily="18" charset="0"/>
                                <a:ea typeface="Cambria Math" panose="02040503050406030204" pitchFamily="18" charset="0"/>
                              </a:rPr>
                              <m:t>−1</m:t>
                            </m:r>
                          </m:sup>
                        </m:sSup>
                      </m:e>
                    </m:d>
                    <m:r>
                      <a:rPr lang="en-US" sz="2600" i="1">
                        <a:latin typeface="Cambria Math" panose="02040503050406030204" pitchFamily="18" charset="0"/>
                      </a:rPr>
                      <m:t>𝑡</m:t>
                    </m:r>
                  </m:oMath>
                </a14:m>
                <a:endParaRPr lang="en-US" sz="2600" dirty="0"/>
              </a:p>
              <a:p>
                <a:pPr marL="914400">
                  <a:spcBef>
                    <a:spcPts val="0"/>
                  </a:spcBef>
                  <a:spcAft>
                    <a:spcPts val="3000"/>
                  </a:spcAft>
                </a:pPr>
                <a14:m>
                  <m:oMathPara xmlns:m="http://schemas.openxmlformats.org/officeDocument/2006/math">
                    <m:oMathParaPr>
                      <m:jc m:val="left"/>
                    </m:oMathParaPr>
                    <m:oMath xmlns:m="http://schemas.openxmlformats.org/officeDocument/2006/math">
                      <m:f>
                        <m:fPr>
                          <m:ctrlPr>
                            <a:rPr lang="en-US" sz="2600" i="1">
                              <a:latin typeface="Cambria Math" panose="02040503050406030204" pitchFamily="18" charset="0"/>
                            </a:rPr>
                          </m:ctrlPr>
                        </m:fPr>
                        <m:num>
                          <m:r>
                            <a:rPr lang="en-US" sz="2600" i="1">
                              <a:latin typeface="Cambria Math" panose="02040503050406030204" pitchFamily="18" charset="0"/>
                            </a:rPr>
                            <m:t>2.015</m:t>
                          </m:r>
                        </m:num>
                        <m:den>
                          <m:r>
                            <a:rPr lang="en-US" sz="2600" i="1">
                              <a:latin typeface="Cambria Math" panose="02040503050406030204" pitchFamily="18" charset="0"/>
                            </a:rPr>
                            <m:t>1.8</m:t>
                          </m:r>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−5</m:t>
                              </m:r>
                            </m:sup>
                          </m:sSup>
                          <m:r>
                            <a:rPr lang="en-US" sz="2600" b="0" i="1" smtClean="0">
                              <a:latin typeface="Cambria Math" panose="02040503050406030204" pitchFamily="18" charset="0"/>
                              <a:ea typeface="Cambria Math" panose="02040503050406030204" pitchFamily="18" charset="0"/>
                            </a:rPr>
                            <m:t> </m:t>
                          </m:r>
                          <m:sSup>
                            <m:sSupPr>
                              <m:ctrlPr>
                                <a:rPr lang="en-US" sz="2600" i="1">
                                  <a:latin typeface="Cambria Math" panose="02040503050406030204" pitchFamily="18" charset="0"/>
                                  <a:ea typeface="Cambria Math" panose="02040503050406030204" pitchFamily="18" charset="0"/>
                                </a:rPr>
                              </m:ctrlPr>
                            </m:sSupPr>
                            <m:e>
                              <m:r>
                                <m:rPr>
                                  <m:sty m:val="p"/>
                                </m:rPr>
                                <a:rPr lang="en-US" sz="2600">
                                  <a:latin typeface="Cambria Math" panose="02040503050406030204" pitchFamily="18" charset="0"/>
                                  <a:ea typeface="Cambria Math" panose="02040503050406030204" pitchFamily="18" charset="0"/>
                                </a:rPr>
                                <m:t>s</m:t>
                              </m:r>
                            </m:e>
                            <m:sup>
                              <m:r>
                                <a:rPr lang="en-US" sz="2600" i="1">
                                  <a:latin typeface="Cambria Math" panose="02040503050406030204" pitchFamily="18" charset="0"/>
                                  <a:ea typeface="Cambria Math" panose="02040503050406030204" pitchFamily="18" charset="0"/>
                                </a:rPr>
                                <m:t>−1</m:t>
                              </m:r>
                            </m:sup>
                          </m:sSup>
                        </m:den>
                      </m:f>
                      <m:r>
                        <a:rPr lang="en-US" sz="2600" i="1">
                          <a:latin typeface="Cambria Math" panose="02040503050406030204" pitchFamily="18" charset="0"/>
                        </a:rPr>
                        <m:t>=</m:t>
                      </m:r>
                      <m:r>
                        <a:rPr lang="en-US" sz="2600" i="1">
                          <a:latin typeface="Cambria Math" panose="02040503050406030204" pitchFamily="18" charset="0"/>
                        </a:rPr>
                        <m:t>𝑡</m:t>
                      </m:r>
                      <m:r>
                        <a:rPr lang="en-US" sz="2600" i="1">
                          <a:latin typeface="Cambria Math" panose="02040503050406030204" pitchFamily="18" charset="0"/>
                        </a:rPr>
                        <m:t>=1.12×</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5</m:t>
                          </m:r>
                        </m:sup>
                      </m:sSup>
                      <m:r>
                        <a:rPr lang="en-US" sz="2600" b="0" i="0" smtClean="0">
                          <a:latin typeface="Cambria Math" panose="02040503050406030204" pitchFamily="18" charset="0"/>
                          <a:ea typeface="Cambria Math" panose="02040503050406030204" pitchFamily="18" charset="0"/>
                        </a:rPr>
                        <m:t> </m:t>
                      </m:r>
                      <m:r>
                        <m:rPr>
                          <m:sty m:val="p"/>
                        </m:rPr>
                        <a:rPr lang="en-US" sz="2600">
                          <a:latin typeface="Cambria Math" panose="02040503050406030204" pitchFamily="18" charset="0"/>
                          <a:ea typeface="Cambria Math" panose="02040503050406030204" pitchFamily="18" charset="0"/>
                        </a:rPr>
                        <m:t>s</m:t>
                      </m:r>
                    </m:oMath>
                  </m:oMathPara>
                </a14:m>
                <a:endParaRPr lang="en-US" sz="26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3"/>
              </p:nvPr>
            </p:nvSpPr>
            <p:spPr>
              <a:xfrm>
                <a:off x="762000" y="1447800"/>
                <a:ext cx="7959969" cy="2181689"/>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24"/>
              </p:nvPr>
            </p:nvSpPr>
            <p:spPr>
              <a:xfrm>
                <a:off x="0" y="3523779"/>
                <a:ext cx="8839200" cy="1295400"/>
              </a:xfrm>
            </p:spPr>
            <p:txBody>
              <a:bodyPr/>
              <a:lstStyle/>
              <a:p>
                <a:r>
                  <a:rPr lang="en-US" dirty="0"/>
                  <a:t>The time required for the peroxide concentration to drop to 0.10 </a:t>
                </a:r>
                <a:r>
                  <a:rPr lang="en-US" i="1" dirty="0"/>
                  <a:t>M </a:t>
                </a:r>
                <a:r>
                  <a:rPr lang="en-US" dirty="0"/>
                  <a:t>is </a:t>
                </a:r>
                <a14:m>
                  <m:oMath xmlns:m="http://schemas.openxmlformats.org/officeDocument/2006/math">
                    <m:r>
                      <a:rPr lang="en-US" b="0" i="0" dirty="0" smtClean="0">
                        <a:latin typeface="Cambria Math" panose="02040503050406030204" pitchFamily="18" charset="0"/>
                      </a:rPr>
                      <m:t>1.1×10</m:t>
                    </m:r>
                    <m:r>
                      <a:rPr lang="en-US" b="0" i="0" baseline="30000" dirty="0">
                        <a:latin typeface="Cambria Math" panose="02040503050406030204" pitchFamily="18" charset="0"/>
                      </a:rPr>
                      <m:t>5</m:t>
                    </m:r>
                    <m:r>
                      <a:rPr lang="en-US" b="0" i="0" dirty="0">
                        <a:latin typeface="Cambria Math" panose="02040503050406030204" pitchFamily="18" charset="0"/>
                      </a:rPr>
                      <m:t> </m:t>
                    </m:r>
                  </m:oMath>
                </a14:m>
                <a:r>
                  <a:rPr lang="en-US" dirty="0"/>
                  <a:t>s or about 31 h. </a:t>
                </a:r>
              </a:p>
            </p:txBody>
          </p:sp>
        </mc:Choice>
        <mc:Fallback xmlns="">
          <p:sp>
            <p:nvSpPr>
              <p:cNvPr id="27" name="Text Placeholder 26"/>
              <p:cNvSpPr>
                <a:spLocks noGrp="1" noRot="1" noChangeAspect="1" noMove="1" noResize="1" noEditPoints="1" noAdjustHandles="1" noChangeArrowheads="1" noChangeShapeType="1" noTextEdit="1"/>
              </p:cNvSpPr>
              <p:nvPr>
                <p:ph type="body" sz="quarter" idx="24"/>
              </p:nvPr>
            </p:nvSpPr>
            <p:spPr>
              <a:xfrm>
                <a:off x="0" y="3523779"/>
                <a:ext cx="8839200" cy="1295400"/>
              </a:xfrm>
              <a:blipFill>
                <a:blip r:embed="rId3"/>
                <a:stretch>
                  <a:fillRect l="-1379" t="-4225" r="-1793"/>
                </a:stretch>
              </a:blipFill>
            </p:spPr>
            <p:txBody>
              <a:bodyPr/>
              <a:lstStyle/>
              <a:p>
                <a:r>
                  <a:rPr lang="en-US">
                    <a:noFill/>
                  </a:rPr>
                  <a:t> </a:t>
                </a:r>
              </a:p>
            </p:txBody>
          </p:sp>
        </mc:Fallback>
      </mc:AlternateContent>
    </p:spTree>
    <p:extLst>
      <p:ext uri="{BB962C8B-B14F-4D97-AF65-F5344CB8AC3E}">
        <p14:creationId xmlns:p14="http://schemas.microsoft.com/office/powerpoint/2010/main" val="30014444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493169" cy="990598"/>
          </a:xfrm>
        </p:spPr>
        <p:txBody>
          <a:bodyPr/>
          <a:lstStyle/>
          <a:p>
            <a:pPr marL="1204913" indent="-1204913" algn="l"/>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 (2)</a:t>
            </a:r>
          </a:p>
        </p:txBody>
      </p:sp>
      <p:sp>
        <p:nvSpPr>
          <p:cNvPr id="19" name="Text Placeholder 18"/>
          <p:cNvSpPr>
            <a:spLocks noGrp="1"/>
          </p:cNvSpPr>
          <p:nvPr>
            <p:ph type="body" sz="quarter" idx="4294967295"/>
          </p:nvPr>
        </p:nvSpPr>
        <p:spPr>
          <a:xfrm>
            <a:off x="0" y="1091046"/>
            <a:ext cx="8991600" cy="509155"/>
          </a:xfrm>
          <a:prstGeom prst="rect">
            <a:avLst/>
          </a:prstGeom>
        </p:spPr>
        <p:txBody>
          <a:bodyPr/>
          <a:lstStyle/>
          <a:p>
            <a:pPr marL="0" indent="0">
              <a:buNone/>
            </a:pPr>
            <a:r>
              <a:rPr lang="en-US" sz="2800" dirty="0">
                <a:solidFill>
                  <a:srgbClr val="4F74A7"/>
                </a:solidFill>
                <a:latin typeface="Calibri" panose="020F0502020204030204" pitchFamily="34" charset="0"/>
              </a:rPr>
              <a:t>First-Order Reactions</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4294967295"/>
              </p:nvPr>
            </p:nvSpPr>
            <p:spPr>
              <a:xfrm>
                <a:off x="3429000" y="1600200"/>
                <a:ext cx="2438400" cy="990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a:latin typeface="Cambria Math" panose="02040503050406030204" pitchFamily="18" charset="0"/>
                        </a:rPr>
                        <m:t>l</m:t>
                      </m:r>
                      <m:r>
                        <m:rPr>
                          <m:sty m:val="p"/>
                        </m:rPr>
                        <a:rPr lang="en-US" sz="2600" b="0" i="0" smtClean="0">
                          <a:latin typeface="Cambria Math" panose="02040503050406030204" pitchFamily="18" charset="0"/>
                        </a:rPr>
                        <m:t>n</m:t>
                      </m:r>
                      <m:f>
                        <m:fPr>
                          <m:ctrlPr>
                            <a:rPr lang="en-US" sz="2600" b="0" i="1" smtClean="0">
                              <a:latin typeface="Cambria Math" panose="02040503050406030204" pitchFamily="18" charset="0"/>
                            </a:rPr>
                          </m:ctrlPr>
                        </m:fPr>
                        <m:num>
                          <m:sSub>
                            <m:sSubPr>
                              <m:ctrlPr>
                                <a:rPr lang="en-US" sz="2600" b="0" i="1" smtClean="0">
                                  <a:latin typeface="Cambria Math" panose="02040503050406030204" pitchFamily="18" charset="0"/>
                                </a:rPr>
                              </m:ctrlPr>
                            </m:sSub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e>
                            <m:sub>
                              <m:r>
                                <a:rPr lang="en-US" sz="2600" b="0" i="1" smtClean="0">
                                  <a:latin typeface="Cambria Math" panose="02040503050406030204" pitchFamily="18" charset="0"/>
                                </a:rPr>
                                <m:t>𝑡</m:t>
                              </m:r>
                            </m:sub>
                          </m:sSub>
                        </m:num>
                        <m:den>
                          <m:sSub>
                            <m:sSubPr>
                              <m:ctrlPr>
                                <a:rPr lang="en-US" sz="2600" b="0" i="1" smtClean="0">
                                  <a:latin typeface="Cambria Math" panose="02040503050406030204" pitchFamily="18" charset="0"/>
                                </a:rPr>
                              </m:ctrlPr>
                            </m:sSub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e>
                            <m:sub>
                              <m:r>
                                <a:rPr lang="en-US" sz="2600" b="0" i="1" smtClean="0">
                                  <a:latin typeface="Cambria Math" panose="02040503050406030204" pitchFamily="18" charset="0"/>
                                </a:rPr>
                                <m:t>0</m:t>
                              </m:r>
                            </m:sub>
                          </m:sSub>
                        </m:den>
                      </m:f>
                      <m:r>
                        <a:rPr lang="en-US" sz="2600" b="0" i="1" smtClean="0">
                          <a:latin typeface="Cambria Math" panose="02040503050406030204" pitchFamily="18" charset="0"/>
                        </a:rPr>
                        <m:t>=−</m:t>
                      </m:r>
                      <m:r>
                        <a:rPr lang="en-US" sz="2600" b="0" i="1" smtClean="0">
                          <a:latin typeface="Cambria Math" panose="02040503050406030204" pitchFamily="18" charset="0"/>
                        </a:rPr>
                        <m:t>𝑘𝑡</m:t>
                      </m:r>
                    </m:oMath>
                  </m:oMathPara>
                </a14:m>
                <a:endParaRPr lang="en-US" sz="2600"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4294967295"/>
              </p:nvPr>
            </p:nvSpPr>
            <p:spPr>
              <a:xfrm>
                <a:off x="3429000" y="1600200"/>
                <a:ext cx="2438400" cy="9906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2514600" y="2971800"/>
                <a:ext cx="4038600" cy="1012826"/>
              </a:xfrm>
              <a:prstGeom prst="rect">
                <a:avLst/>
              </a:prstGeom>
            </p:spPr>
            <p:txBody>
              <a:bodyPr/>
              <a:lstStyle/>
              <a:p>
                <a:pPr marL="0" indent="0">
                  <a:spcAft>
                    <a:spcPts val="500"/>
                  </a:spcAft>
                  <a:buNone/>
                </a:pPr>
                <a14:m>
                  <m:oMathPara xmlns:m="http://schemas.openxmlformats.org/officeDocument/2006/math">
                    <m:oMathParaPr>
                      <m:jc m:val="centerGroup"/>
                    </m:oMathParaPr>
                    <m:oMath xmlns:m="http://schemas.openxmlformats.org/officeDocument/2006/math">
                      <m:r>
                        <m:rPr>
                          <m:sty m:val="p"/>
                        </m:rPr>
                        <a:rPr lang="en-US" sz="2600" smtClean="0">
                          <a:latin typeface="Cambria Math" panose="02040503050406030204" pitchFamily="18" charset="0"/>
                        </a:rPr>
                        <m:t>l</m:t>
                      </m:r>
                      <m:r>
                        <m:rPr>
                          <m:sty m:val="p"/>
                        </m:rPr>
                        <a:rPr lang="en-US" sz="2600" b="0" i="0" smtClean="0">
                          <a:latin typeface="Cambria Math" panose="02040503050406030204" pitchFamily="18" charset="0"/>
                        </a:rPr>
                        <m:t>n</m:t>
                      </m:r>
                      <m:sSub>
                        <m:sSubPr>
                          <m:ctrlPr>
                            <a:rPr lang="en-US" sz="2600" b="0" i="1" smtClean="0">
                              <a:latin typeface="Cambria Math" panose="02040503050406030204" pitchFamily="18" charset="0"/>
                            </a:rPr>
                          </m:ctrlPr>
                        </m:sSub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e>
                        <m:sub>
                          <m:r>
                            <a:rPr lang="en-US" sz="2600" b="0" i="1" smtClean="0">
                              <a:latin typeface="Cambria Math" panose="02040503050406030204" pitchFamily="18" charset="0"/>
                            </a:rPr>
                            <m:t>𝑡</m:t>
                          </m:r>
                        </m:sub>
                      </m:sSub>
                      <m:r>
                        <a:rPr lang="en-US" sz="2600" b="0" i="1" smtClean="0">
                          <a:latin typeface="Cambria Math" panose="02040503050406030204" pitchFamily="18" charset="0"/>
                        </a:rPr>
                        <m:t>=</m:t>
                      </m:r>
                      <m:d>
                        <m:dPr>
                          <m:ctrlPr>
                            <a:rPr lang="en-US" sz="2600" b="0" i="1" smtClean="0">
                              <a:latin typeface="Cambria Math" panose="02040503050406030204" pitchFamily="18" charset="0"/>
                            </a:rPr>
                          </m:ctrlPr>
                        </m:dPr>
                        <m:e>
                          <m:r>
                            <a:rPr lang="en-US" sz="2600" b="0" i="1" smtClean="0">
                              <a:latin typeface="Cambria Math" panose="02040503050406030204" pitchFamily="18" charset="0"/>
                            </a:rPr>
                            <m:t>−</m:t>
                          </m:r>
                          <m:r>
                            <a:rPr lang="en-US" sz="2600" b="0" i="1" smtClean="0">
                              <a:latin typeface="Cambria Math" panose="02040503050406030204" pitchFamily="18" charset="0"/>
                            </a:rPr>
                            <m:t>𝑘</m:t>
                          </m:r>
                        </m:e>
                      </m:d>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𝑡</m:t>
                          </m:r>
                        </m:e>
                      </m:d>
                      <m:r>
                        <a:rPr lang="en-US" sz="2600" b="0" i="1"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ln</m:t>
                      </m:r>
                      <m:sSub>
                        <m:sSubPr>
                          <m:ctrlPr>
                            <a:rPr lang="en-US" sz="2600" b="0" i="1" smtClean="0">
                              <a:latin typeface="Cambria Math" panose="02040503050406030204" pitchFamily="18" charset="0"/>
                              <a:ea typeface="Cambria Math" panose="02040503050406030204" pitchFamily="18" charset="0"/>
                            </a:rPr>
                          </m:ctrlPr>
                        </m:sSubPr>
                        <m:e>
                          <m:d>
                            <m:dPr>
                              <m:begChr m:val="["/>
                              <m:endChr m:val="]"/>
                              <m:ctrlPr>
                                <a:rPr lang="en-US" sz="2600" b="0" i="1" smtClean="0">
                                  <a:latin typeface="Cambria Math" panose="02040503050406030204" pitchFamily="18" charset="0"/>
                                  <a:ea typeface="Cambria Math" panose="02040503050406030204" pitchFamily="18" charset="0"/>
                                </a:rPr>
                              </m:ctrlPr>
                            </m:dPr>
                            <m:e>
                              <m:r>
                                <m:rPr>
                                  <m:sty m:val="p"/>
                                </m:rPr>
                                <a:rPr lang="en-US" sz="2600" b="0" i="0" smtClean="0">
                                  <a:latin typeface="Cambria Math" panose="02040503050406030204" pitchFamily="18" charset="0"/>
                                  <a:ea typeface="Cambria Math" panose="02040503050406030204" pitchFamily="18" charset="0"/>
                                </a:rPr>
                                <m:t>A</m:t>
                              </m:r>
                            </m:e>
                          </m:d>
                        </m:e>
                        <m:sub>
                          <m:r>
                            <a:rPr lang="en-US" sz="2600" b="0" i="0" smtClean="0">
                              <a:latin typeface="Cambria Math" panose="02040503050406030204" pitchFamily="18" charset="0"/>
                              <a:ea typeface="Cambria Math" panose="02040503050406030204" pitchFamily="18" charset="0"/>
                            </a:rPr>
                            <m:t>0</m:t>
                          </m:r>
                        </m:sub>
                      </m:sSub>
                    </m:oMath>
                  </m:oMathPara>
                </a14:m>
                <a:endParaRPr lang="en-US" sz="2600" b="0" dirty="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US" sz="2600" b="0" i="1" smtClean="0">
                          <a:latin typeface="Cambria Math" panose="02040503050406030204" pitchFamily="18" charset="0"/>
                        </a:rPr>
                        <m:t>𝑦</m:t>
                      </m:r>
                      <m:r>
                        <a:rPr lang="en-US" sz="2600" b="0" i="1" spc="2000" smtClean="0">
                          <a:latin typeface="Cambria Math" panose="02040503050406030204" pitchFamily="18" charset="0"/>
                        </a:rPr>
                        <m:t> </m:t>
                      </m:r>
                      <m:r>
                        <a:rPr lang="en-US" sz="2600" b="0" i="1" smtClean="0">
                          <a:latin typeface="Cambria Math" panose="02040503050406030204" pitchFamily="18" charset="0"/>
                        </a:rPr>
                        <m:t>=</m:t>
                      </m:r>
                      <m:r>
                        <a:rPr lang="en-US" sz="2600" b="0" i="1" spc="2000" smtClean="0">
                          <a:latin typeface="Cambria Math" panose="02040503050406030204" pitchFamily="18" charset="0"/>
                        </a:rPr>
                        <m:t> </m:t>
                      </m:r>
                      <m:r>
                        <a:rPr lang="en-US" sz="2600" b="0" i="1" smtClean="0">
                          <a:latin typeface="Cambria Math" panose="02040503050406030204" pitchFamily="18" charset="0"/>
                        </a:rPr>
                        <m:t>𝑚</m:t>
                      </m:r>
                      <m:r>
                        <a:rPr lang="en-US" sz="2600" b="0" i="1" spc="2000" smtClean="0">
                          <a:latin typeface="Cambria Math" panose="02040503050406030204" pitchFamily="18" charset="0"/>
                        </a:rPr>
                        <m:t> </m:t>
                      </m:r>
                      <m:r>
                        <a:rPr lang="en-US" sz="2600" b="0" i="1" smtClean="0">
                          <a:latin typeface="Cambria Math" panose="02040503050406030204" pitchFamily="18" charset="0"/>
                        </a:rPr>
                        <m:t>𝑥</m:t>
                      </m:r>
                      <m:r>
                        <a:rPr lang="en-US" sz="2600" b="0" i="1" spc="2000" smtClean="0">
                          <a:latin typeface="Cambria Math" panose="02040503050406030204" pitchFamily="18" charset="0"/>
                        </a:rPr>
                        <m:t> </m:t>
                      </m:r>
                      <m:r>
                        <a:rPr lang="en-US" sz="2600" b="0" i="1" smtClean="0">
                          <a:latin typeface="Cambria Math" panose="02040503050406030204" pitchFamily="18" charset="0"/>
                        </a:rPr>
                        <m:t>+</m:t>
                      </m:r>
                      <m:r>
                        <a:rPr lang="en-US" sz="2600" b="0" i="1" smtClean="0">
                          <a:latin typeface="Cambria Math" panose="02040503050406030204" pitchFamily="18" charset="0"/>
                        </a:rPr>
                        <m:t>𝑏</m:t>
                      </m:r>
                    </m:oMath>
                  </m:oMathPara>
                </a14:m>
                <a:endParaRPr lang="en-US" sz="26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2514600" y="2971800"/>
                <a:ext cx="4038600" cy="1012826"/>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225042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5194" y="0"/>
            <a:ext cx="8714842" cy="916588"/>
          </a:xfrm>
        </p:spPr>
        <p:txBody>
          <a:bodyPr/>
          <a:lstStyle/>
          <a:p>
            <a:pPr marL="1204913" indent="-1204913" algn="l"/>
            <a:r>
              <a:rPr lang="en-US" sz="3200" dirty="0">
                <a:solidFill>
                  <a:srgbClr val="FFFFFF"/>
                </a:solidFill>
                <a:latin typeface="Calibri" panose="020F0502020204030204" pitchFamily="34" charset="0"/>
              </a:rPr>
              <a:t>14.3</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Dependence of Reactant Concentration on Time (3)</a:t>
            </a:r>
          </a:p>
        </p:txBody>
      </p:sp>
      <p:sp>
        <p:nvSpPr>
          <p:cNvPr id="19" name="Text Placeholder 18"/>
          <p:cNvSpPr>
            <a:spLocks noGrp="1"/>
          </p:cNvSpPr>
          <p:nvPr>
            <p:ph type="body" sz="quarter" idx="4294967295"/>
          </p:nvPr>
        </p:nvSpPr>
        <p:spPr>
          <a:xfrm>
            <a:off x="0" y="1094752"/>
            <a:ext cx="8839200" cy="533400"/>
          </a:xfrm>
          <a:prstGeom prst="rect">
            <a:avLst/>
          </a:prstGeom>
        </p:spPr>
        <p:txBody>
          <a:bodyPr/>
          <a:lstStyle/>
          <a:p>
            <a:pPr marL="0" indent="0">
              <a:buNone/>
            </a:pPr>
            <a:r>
              <a:rPr lang="en-US" sz="2800" dirty="0">
                <a:solidFill>
                  <a:srgbClr val="4F74A7"/>
                </a:solidFill>
                <a:latin typeface="Calibri" panose="020F0502020204030204" pitchFamily="34" charset="0"/>
              </a:rPr>
              <a:t>First-Order Reactions</a:t>
            </a:r>
          </a:p>
        </p:txBody>
      </p:sp>
      <p:pic>
        <p:nvPicPr>
          <p:cNvPr id="29698" name="Picture 2" descr="The change of reactant concentration and natural log of reactant concentration over time is shown for a first order reaction."/>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60349" y="1628152"/>
            <a:ext cx="3903595" cy="4748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The change of reactant concentration and natural log of reactant concentration over time is shown for a first order reaction."/>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724400" y="1628152"/>
            <a:ext cx="3807452" cy="4748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42910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886700" cy="533400"/>
          </a:xfrm>
        </p:spPr>
        <p:txBody>
          <a:bodyPr/>
          <a:lstStyle/>
          <a:p>
            <a:pPr algn="l">
              <a:tabLst>
                <a:tab pos="1143000" algn="l"/>
              </a:tabLst>
            </a:pPr>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(2)</a:t>
            </a:r>
          </a:p>
        </p:txBody>
      </p:sp>
      <p:sp>
        <p:nvSpPr>
          <p:cNvPr id="19" name="Text Placeholder 18"/>
          <p:cNvSpPr>
            <a:spLocks noGrp="1"/>
          </p:cNvSpPr>
          <p:nvPr>
            <p:ph type="body" sz="quarter" idx="22"/>
          </p:nvPr>
        </p:nvSpPr>
        <p:spPr>
          <a:xfrm>
            <a:off x="0" y="1066800"/>
            <a:ext cx="8922895" cy="533400"/>
          </a:xfrm>
        </p:spPr>
        <p:txBody>
          <a:bodyPr/>
          <a:lstStyle/>
          <a:p>
            <a:r>
              <a:rPr lang="en-US" dirty="0">
                <a:solidFill>
                  <a:srgbClr val="4F74A7"/>
                </a:solidFill>
                <a:latin typeface="Calibri" panose="020F0502020204030204" pitchFamily="34" charset="0"/>
              </a:rPr>
              <a:t>Average Reaction Rate</a:t>
            </a:r>
          </a:p>
        </p:txBody>
      </p:sp>
      <p:pic>
        <p:nvPicPr>
          <p:cNvPr id="18434" name="Picture 2" descr="The rate of reaction where A is converted to B is graphed as an increase in the number of A over time, or as a decrease in the number of B over time."/>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32449" y="1599247"/>
            <a:ext cx="6079102" cy="47253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41147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34696"/>
            <a:ext cx="4152900"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14.5</a:t>
            </a:r>
            <a:endParaRPr lang="en-US" sz="2800" dirty="0">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0" y="952500"/>
                <a:ext cx="9144000" cy="2552700"/>
              </a:xfrm>
              <a:prstGeom prst="rect">
                <a:avLst/>
              </a:prstGeom>
            </p:spPr>
            <p:txBody>
              <a:bodyPr/>
              <a:lstStyle/>
              <a:p>
                <a:pPr marL="0" indent="0">
                  <a:spcBef>
                    <a:spcPts val="0"/>
                  </a:spcBef>
                  <a:spcAft>
                    <a:spcPts val="600"/>
                  </a:spcAft>
                  <a:buNone/>
                </a:pPr>
                <a:r>
                  <a:rPr lang="en-US" sz="2800" dirty="0"/>
                  <a:t>The rate of decomposition of azomethane is studied by monitoring the partial pressure of the reactant as a function of time:</a:t>
                </a:r>
              </a:p>
              <a:p>
                <a:pPr marL="0" indent="0">
                  <a:spcBef>
                    <a:spcPts val="0"/>
                  </a:spcBef>
                  <a:spcAft>
                    <a:spcPts val="3000"/>
                  </a:spcAft>
                  <a:buNone/>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m:rPr>
                              <m:sty m:val="p"/>
                            </m:rPr>
                            <a:rPr lang="en-US" sz="2600">
                              <a:latin typeface="Cambria Math" panose="02040503050406030204" pitchFamily="18" charset="0"/>
                            </a:rPr>
                            <m:t>CH</m:t>
                          </m:r>
                        </m:e>
                        <m:sub>
                          <m:r>
                            <a:rPr lang="en-US" sz="2600">
                              <a:latin typeface="Cambria Math" panose="02040503050406030204" pitchFamily="18" charset="0"/>
                            </a:rPr>
                            <m:t>3</m:t>
                          </m:r>
                        </m:sub>
                      </m:sSub>
                      <m:r>
                        <a:rPr lang="en-US" sz="2600">
                          <a:latin typeface="Cambria Math" panose="02040503050406030204" pitchFamily="18" charset="0"/>
                        </a:rPr>
                        <m:t>−</m:t>
                      </m:r>
                      <m:r>
                        <m:rPr>
                          <m:sty m:val="p"/>
                        </m:rPr>
                        <a:rPr lang="en-US" sz="2600">
                          <a:latin typeface="Cambria Math" panose="02040503050406030204" pitchFamily="18" charset="0"/>
                        </a:rPr>
                        <m:t>N</m:t>
                      </m:r>
                      <m:r>
                        <a:rPr lang="en-US" sz="2600">
                          <a:latin typeface="Cambria Math" panose="02040503050406030204" pitchFamily="18" charset="0"/>
                        </a:rPr>
                        <m:t>=</m:t>
                      </m:r>
                      <m:r>
                        <m:rPr>
                          <m:sty m:val="p"/>
                        </m:rPr>
                        <a:rPr lang="en-US" sz="2600">
                          <a:latin typeface="Cambria Math" panose="02040503050406030204" pitchFamily="18" charset="0"/>
                        </a:rPr>
                        <m:t>N</m:t>
                      </m:r>
                      <m:r>
                        <a:rPr lang="en-US" sz="2600">
                          <a:latin typeface="Cambria Math" panose="02040503050406030204" pitchFamily="18" charset="0"/>
                        </a:rPr>
                        <m:t>−</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CH</m:t>
                          </m:r>
                        </m:e>
                        <m:sub>
                          <m:r>
                            <a:rPr lang="en-US" sz="2600">
                              <a:latin typeface="Cambria Math" panose="02040503050406030204" pitchFamily="18" charset="0"/>
                            </a:rPr>
                            <m:t>3</m:t>
                          </m:r>
                        </m:sub>
                      </m:sSub>
                      <m:d>
                        <m:dPr>
                          <m:ctrlPr>
                            <a:rPr lang="en-US" sz="2600" i="1">
                              <a:latin typeface="Cambria Math" panose="02040503050406030204" pitchFamily="18" charset="0"/>
                            </a:rPr>
                          </m:ctrlPr>
                        </m:dPr>
                        <m:e>
                          <m:r>
                            <a:rPr lang="en-US" sz="2600" i="1">
                              <a:latin typeface="Cambria Math" panose="02040503050406030204" pitchFamily="18" charset="0"/>
                            </a:rPr>
                            <m:t>𝑔</m:t>
                          </m:r>
                        </m:e>
                      </m:d>
                      <m:r>
                        <a:rPr lang="en-US" sz="260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N</m:t>
                          </m:r>
                        </m:e>
                        <m:sub>
                          <m:r>
                            <a:rPr lang="en-US" sz="2600">
                              <a:latin typeface="Cambria Math" panose="02040503050406030204" pitchFamily="18" charset="0"/>
                              <a:ea typeface="Cambria Math" panose="02040503050406030204" pitchFamily="18" charset="0"/>
                            </a:rPr>
                            <m:t>2</m:t>
                          </m:r>
                        </m:sub>
                      </m:sSub>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𝑔</m:t>
                          </m:r>
                        </m:e>
                      </m:d>
                      <m:r>
                        <a:rPr lang="en-US" sz="260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C</m:t>
                          </m:r>
                        </m:e>
                        <m:sub>
                          <m:r>
                            <a:rPr lang="en-US" sz="2600">
                              <a:latin typeface="Cambria Math" panose="02040503050406030204" pitchFamily="18" charset="0"/>
                              <a:ea typeface="Cambria Math" panose="02040503050406030204" pitchFamily="18" charset="0"/>
                            </a:rPr>
                            <m:t>2</m:t>
                          </m:r>
                        </m:sub>
                      </m:sSub>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H</m:t>
                          </m:r>
                        </m:e>
                        <m:sub>
                          <m:r>
                            <a:rPr lang="en-US" sz="2600">
                              <a:latin typeface="Cambria Math" panose="02040503050406030204" pitchFamily="18" charset="0"/>
                              <a:ea typeface="Cambria Math" panose="02040503050406030204" pitchFamily="18" charset="0"/>
                            </a:rPr>
                            <m:t>6</m:t>
                          </m:r>
                        </m:sub>
                      </m:sSub>
                      <m:r>
                        <a:rPr lang="en-US" sz="260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a:latin typeface="Cambria Math" panose="02040503050406030204" pitchFamily="18" charset="0"/>
                          <a:ea typeface="Cambria Math" panose="02040503050406030204" pitchFamily="18" charset="0"/>
                        </a:rPr>
                        <m:t>)</m:t>
                      </m:r>
                    </m:oMath>
                  </m:oMathPara>
                </a14:m>
                <a:endParaRPr lang="en-US" sz="2600" dirty="0"/>
              </a:p>
              <a:p>
                <a:pPr marL="0" indent="0">
                  <a:spcBef>
                    <a:spcPts val="0"/>
                  </a:spcBef>
                  <a:buNone/>
                </a:pPr>
                <a:r>
                  <a:rPr lang="en-US" sz="2800" dirty="0"/>
                  <a:t>The data obtained at </a:t>
                </a:r>
                <a14:m>
                  <m:oMath xmlns:m="http://schemas.openxmlformats.org/officeDocument/2006/math">
                    <m:r>
                      <a:rPr lang="en-US" sz="2800" i="0" dirty="0" smtClean="0">
                        <a:latin typeface="Cambria Math" panose="02040503050406030204" pitchFamily="18" charset="0"/>
                      </a:rPr>
                      <m:t>300°</m:t>
                    </m:r>
                    <m:r>
                      <m:rPr>
                        <m:sty m:val="p"/>
                      </m:rPr>
                      <a:rPr lang="en-US" sz="2800" i="0" dirty="0" smtClean="0">
                        <a:latin typeface="Cambria Math" panose="02040503050406030204" pitchFamily="18" charset="0"/>
                      </a:rPr>
                      <m:t>C</m:t>
                    </m:r>
                  </m:oMath>
                </a14:m>
                <a:r>
                  <a:rPr lang="en-US" sz="2800" dirty="0"/>
                  <a:t> are listed in the following table:</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0" y="952500"/>
                <a:ext cx="9144000" cy="2552700"/>
              </a:xfrm>
              <a:prstGeom prst="rect">
                <a:avLst/>
              </a:prstGeom>
              <a:blipFill>
                <a:blip r:embed="rId2"/>
                <a:stretch>
                  <a:fillRect l="-1333" t="-2148" b="-1074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5" name="Table Placeholder 1"/>
              <p:cNvGraphicFramePr>
                <a:graphicFrameLocks/>
              </p:cNvGraphicFramePr>
              <p:nvPr>
                <p:extLst>
                  <p:ext uri="{D42A27DB-BD31-4B8C-83A1-F6EECF244321}">
                    <p14:modId xmlns:p14="http://schemas.microsoft.com/office/powerpoint/2010/main" val="1779293277"/>
                  </p:ext>
                </p:extLst>
              </p:nvPr>
            </p:nvGraphicFramePr>
            <p:xfrm>
              <a:off x="1686910" y="3495675"/>
              <a:ext cx="5770180" cy="2932068"/>
            </p:xfrm>
            <a:graphic>
              <a:graphicData uri="http://schemas.openxmlformats.org/drawingml/2006/table">
                <a:tbl>
                  <a:tblPr firstRow="1" bandRow="1">
                    <a:tableStyleId>{5C22544A-7EE6-4342-B048-85BDC9FD1C3A}</a:tableStyleId>
                  </a:tblPr>
                  <a:tblGrid>
                    <a:gridCol w="2885090">
                      <a:extLst>
                        <a:ext uri="{9D8B030D-6E8A-4147-A177-3AD203B41FA5}">
                          <a16:colId xmlns:a16="http://schemas.microsoft.com/office/drawing/2014/main" val="20000"/>
                        </a:ext>
                      </a:extLst>
                    </a:gridCol>
                    <a:gridCol w="2885090">
                      <a:extLst>
                        <a:ext uri="{9D8B030D-6E8A-4147-A177-3AD203B41FA5}">
                          <a16:colId xmlns:a16="http://schemas.microsoft.com/office/drawing/2014/main" val="20001"/>
                        </a:ext>
                      </a:extLst>
                    </a:gridCol>
                  </a:tblGrid>
                  <a:tr h="415018">
                    <a:tc>
                      <a:txBody>
                        <a:bodyPr/>
                        <a:lstStyle/>
                        <a:p>
                          <a:pPr algn="ctr"/>
                          <a14:m>
                            <m:oMathPara xmlns:m="http://schemas.openxmlformats.org/officeDocument/2006/math">
                              <m:oMathParaPr>
                                <m:jc m:val="centerGroup"/>
                              </m:oMathParaPr>
                              <m:oMath xmlns:m="http://schemas.openxmlformats.org/officeDocument/2006/math">
                                <m:r>
                                  <a:rPr lang="en-US" sz="2300" b="1" i="0" smtClean="0">
                                    <a:solidFill>
                                      <a:srgbClr val="292525"/>
                                    </a:solidFill>
                                    <a:latin typeface="Cambria Math" panose="02040503050406030204" pitchFamily="18" charset="0"/>
                                  </a:rPr>
                                  <m:t>𝐓𝐢𝐦𝐞</m:t>
                                </m:r>
                                <m:r>
                                  <a:rPr lang="en-US" sz="2300" b="1" i="1" smtClean="0">
                                    <a:solidFill>
                                      <a:srgbClr val="292525"/>
                                    </a:solidFill>
                                    <a:latin typeface="Cambria Math" panose="02040503050406030204" pitchFamily="18" charset="0"/>
                                  </a:rPr>
                                  <m:t>(</m:t>
                                </m:r>
                                <m:r>
                                  <a:rPr lang="en-US" sz="2300" b="1" i="0" smtClean="0">
                                    <a:solidFill>
                                      <a:srgbClr val="292525"/>
                                    </a:solidFill>
                                    <a:latin typeface="Cambria Math" panose="02040503050406030204" pitchFamily="18" charset="0"/>
                                  </a:rPr>
                                  <m:t>𝐬</m:t>
                                </m:r>
                                <m:r>
                                  <a:rPr lang="en-US" sz="2300" b="1" i="1" smtClean="0">
                                    <a:solidFill>
                                      <a:srgbClr val="292525"/>
                                    </a:solidFill>
                                    <a:latin typeface="Cambria Math" panose="02040503050406030204" pitchFamily="18" charset="0"/>
                                  </a:rPr>
                                  <m:t>)</m:t>
                                </m:r>
                              </m:oMath>
                            </m:oMathPara>
                          </a14:m>
                          <a:endParaRPr lang="en-US" sz="2300"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sSub>
                                  <m:sSubPr>
                                    <m:ctrlPr>
                                      <a:rPr lang="en-US" sz="2300" i="1" smtClean="0">
                                        <a:solidFill>
                                          <a:srgbClr val="292525"/>
                                        </a:solidFill>
                                        <a:latin typeface="Cambria Math" panose="02040503050406030204" pitchFamily="18" charset="0"/>
                                      </a:rPr>
                                    </m:ctrlPr>
                                  </m:sSubPr>
                                  <m:e>
                                    <m:r>
                                      <a:rPr lang="en-US" sz="2300" b="1" i="1" smtClean="0">
                                        <a:solidFill>
                                          <a:srgbClr val="292525"/>
                                        </a:solidFill>
                                        <a:latin typeface="Cambria Math" panose="02040503050406030204" pitchFamily="18" charset="0"/>
                                      </a:rPr>
                                      <m:t>𝑷</m:t>
                                    </m:r>
                                  </m:e>
                                  <m:sub>
                                    <m:r>
                                      <a:rPr lang="en-US" sz="2300" b="1" i="0" smtClean="0">
                                        <a:solidFill>
                                          <a:srgbClr val="292525"/>
                                        </a:solidFill>
                                        <a:latin typeface="Cambria Math" panose="02040503050406030204" pitchFamily="18" charset="0"/>
                                      </a:rPr>
                                      <m:t>𝐚𝐳𝐨𝐦𝐞𝐭𝐡𝐚𝐧𝐞</m:t>
                                    </m:r>
                                  </m:sub>
                                </m:sSub>
                                <m:r>
                                  <a:rPr lang="en-US" sz="2300" b="1" i="1" smtClean="0">
                                    <a:solidFill>
                                      <a:srgbClr val="292525"/>
                                    </a:solidFill>
                                    <a:latin typeface="Cambria Math" panose="02040503050406030204" pitchFamily="18" charset="0"/>
                                  </a:rPr>
                                  <m:t>(</m:t>
                                </m:r>
                                <m:r>
                                  <a:rPr lang="en-US" sz="2300" b="1" i="0" smtClean="0">
                                    <a:solidFill>
                                      <a:srgbClr val="292525"/>
                                    </a:solidFill>
                                    <a:latin typeface="Cambria Math" panose="02040503050406030204" pitchFamily="18" charset="0"/>
                                  </a:rPr>
                                  <m:t>𝐦𝐦𝐇𝐠</m:t>
                                </m:r>
                                <m:r>
                                  <a:rPr lang="en-US" sz="2300" b="1" i="1" smtClean="0">
                                    <a:solidFill>
                                      <a:srgbClr val="292525"/>
                                    </a:solidFill>
                                    <a:latin typeface="Cambria Math" panose="02040503050406030204" pitchFamily="18" charset="0"/>
                                  </a:rPr>
                                  <m:t>)</m:t>
                                </m:r>
                              </m:oMath>
                            </m:oMathPara>
                          </a14:m>
                          <a:endParaRPr lang="en-US" sz="2300"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0"/>
                      </a:ext>
                    </a:extLst>
                  </a:tr>
                  <a:tr h="415018">
                    <a:tc>
                      <a:txBody>
                        <a:bodyPr/>
                        <a:lstStyle/>
                        <a:p>
                          <a:pPr algn="ctr"/>
                          <a:r>
                            <a:rPr lang="en-US" sz="2100" dirty="0">
                              <a:solidFill>
                                <a:srgbClr val="4F4A48"/>
                              </a:solidFill>
                            </a:rPr>
                            <a:t>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284</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1"/>
                      </a:ext>
                    </a:extLst>
                  </a:tr>
                  <a:tr h="415018">
                    <a:tc>
                      <a:txBody>
                        <a:bodyPr/>
                        <a:lstStyle/>
                        <a:p>
                          <a:pPr algn="ctr"/>
                          <a:r>
                            <a:rPr lang="en-US" sz="2100" dirty="0">
                              <a:solidFill>
                                <a:srgbClr val="4F4A48"/>
                              </a:solidFill>
                            </a:rPr>
                            <a:t>100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220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2"/>
                      </a:ext>
                    </a:extLst>
                  </a:tr>
                  <a:tr h="415018">
                    <a:tc>
                      <a:txBody>
                        <a:bodyPr/>
                        <a:lstStyle/>
                        <a:p>
                          <a:pPr algn="ctr"/>
                          <a:r>
                            <a:rPr lang="en-US" sz="2100" dirty="0">
                              <a:solidFill>
                                <a:srgbClr val="4F4A48"/>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193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3"/>
                      </a:ext>
                    </a:extLst>
                  </a:tr>
                  <a:tr h="415018">
                    <a:tc>
                      <a:txBody>
                        <a:bodyPr/>
                        <a:lstStyle/>
                        <a:p>
                          <a:pPr algn="ctr"/>
                          <a:r>
                            <a:rPr lang="en-US" sz="2100" dirty="0">
                              <a:solidFill>
                                <a:srgbClr val="4F4A48"/>
                              </a:solidFill>
                            </a:rPr>
                            <a:t>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170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4"/>
                      </a:ext>
                    </a:extLst>
                  </a:tr>
                  <a:tr h="415018">
                    <a:tc>
                      <a:txBody>
                        <a:bodyPr/>
                        <a:lstStyle/>
                        <a:p>
                          <a:pPr algn="ctr"/>
                          <a:r>
                            <a:rPr lang="en-US" sz="2100" dirty="0">
                              <a:solidFill>
                                <a:srgbClr val="4F4A48"/>
                              </a:solidFill>
                            </a:rPr>
                            <a:t>250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5"/>
                      </a:ext>
                    </a:extLst>
                  </a:tr>
                  <a:tr h="415018">
                    <a:tc>
                      <a:txBody>
                        <a:bodyPr/>
                        <a:lstStyle/>
                        <a:p>
                          <a:pPr algn="ctr"/>
                          <a:r>
                            <a:rPr lang="en-US" sz="2100" dirty="0">
                              <a:solidFill>
                                <a:srgbClr val="4F4A48"/>
                              </a:solidFill>
                            </a:rPr>
                            <a:t>300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132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6"/>
                      </a:ext>
                    </a:extLst>
                  </a:tr>
                </a:tbl>
              </a:graphicData>
            </a:graphic>
          </p:graphicFrame>
        </mc:Choice>
        <mc:Fallback xmlns="">
          <p:graphicFrame>
            <p:nvGraphicFramePr>
              <p:cNvPr id="5" name="Table Placeholder 1"/>
              <p:cNvGraphicFramePr>
                <a:graphicFrameLocks/>
              </p:cNvGraphicFramePr>
              <p:nvPr>
                <p:extLst>
                  <p:ext uri="{D42A27DB-BD31-4B8C-83A1-F6EECF244321}">
                    <p14:modId xmlns:p14="http://schemas.microsoft.com/office/powerpoint/2010/main" val="1779293277"/>
                  </p:ext>
                </p:extLst>
              </p:nvPr>
            </p:nvGraphicFramePr>
            <p:xfrm>
              <a:off x="1686910" y="3495675"/>
              <a:ext cx="5770180" cy="2932068"/>
            </p:xfrm>
            <a:graphic>
              <a:graphicData uri="http://schemas.openxmlformats.org/drawingml/2006/table">
                <a:tbl>
                  <a:tblPr firstRow="1" bandRow="1">
                    <a:tableStyleId>{5C22544A-7EE6-4342-B048-85BDC9FD1C3A}</a:tableStyleId>
                  </a:tblPr>
                  <a:tblGrid>
                    <a:gridCol w="2885090">
                      <a:extLst>
                        <a:ext uri="{9D8B030D-6E8A-4147-A177-3AD203B41FA5}">
                          <a16:colId xmlns:a16="http://schemas.microsoft.com/office/drawing/2014/main" val="20000"/>
                        </a:ext>
                      </a:extLst>
                    </a:gridCol>
                    <a:gridCol w="2885090">
                      <a:extLst>
                        <a:ext uri="{9D8B030D-6E8A-4147-A177-3AD203B41FA5}">
                          <a16:colId xmlns:a16="http://schemas.microsoft.com/office/drawing/2014/main" val="20001"/>
                        </a:ext>
                      </a:extLst>
                    </a:gridCol>
                  </a:tblGrid>
                  <a:tr h="441960">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r="-100211" b="-586301"/>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000" r="-211" b="-586301"/>
                          </a:stretch>
                        </a:blipFill>
                      </a:tcPr>
                    </a:tc>
                    <a:extLst>
                      <a:ext uri="{0D108BD9-81ED-4DB2-BD59-A6C34878D82A}">
                        <a16:rowId xmlns:a16="http://schemas.microsoft.com/office/drawing/2014/main" val="10000"/>
                      </a:ext>
                    </a:extLst>
                  </a:tr>
                  <a:tr h="415018">
                    <a:tc>
                      <a:txBody>
                        <a:bodyPr/>
                        <a:lstStyle/>
                        <a:p>
                          <a:pPr algn="ctr"/>
                          <a:r>
                            <a:rPr lang="en-US" sz="2100" dirty="0">
                              <a:solidFill>
                                <a:srgbClr val="4F4A48"/>
                              </a:solidFill>
                            </a:rPr>
                            <a:t>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284</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1"/>
                      </a:ext>
                    </a:extLst>
                  </a:tr>
                  <a:tr h="415018">
                    <a:tc>
                      <a:txBody>
                        <a:bodyPr/>
                        <a:lstStyle/>
                        <a:p>
                          <a:pPr algn="ctr"/>
                          <a:r>
                            <a:rPr lang="en-US" sz="2100" dirty="0">
                              <a:solidFill>
                                <a:srgbClr val="4F4A48"/>
                              </a:solidFill>
                            </a:rPr>
                            <a:t>100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220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2"/>
                      </a:ext>
                    </a:extLst>
                  </a:tr>
                  <a:tr h="415018">
                    <a:tc>
                      <a:txBody>
                        <a:bodyPr/>
                        <a:lstStyle/>
                        <a:p>
                          <a:pPr algn="ctr"/>
                          <a:r>
                            <a:rPr lang="en-US" sz="2100" dirty="0">
                              <a:solidFill>
                                <a:srgbClr val="4F4A48"/>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193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3"/>
                      </a:ext>
                    </a:extLst>
                  </a:tr>
                  <a:tr h="415018">
                    <a:tc>
                      <a:txBody>
                        <a:bodyPr/>
                        <a:lstStyle/>
                        <a:p>
                          <a:pPr algn="ctr"/>
                          <a:r>
                            <a:rPr lang="en-US" sz="2100" dirty="0">
                              <a:solidFill>
                                <a:srgbClr val="4F4A48"/>
                              </a:solidFill>
                            </a:rPr>
                            <a:t>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170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4"/>
                      </a:ext>
                    </a:extLst>
                  </a:tr>
                  <a:tr h="415018">
                    <a:tc>
                      <a:txBody>
                        <a:bodyPr/>
                        <a:lstStyle/>
                        <a:p>
                          <a:pPr algn="ctr"/>
                          <a:r>
                            <a:rPr lang="en-US" sz="2100" dirty="0">
                              <a:solidFill>
                                <a:srgbClr val="4F4A48"/>
                              </a:solidFill>
                            </a:rPr>
                            <a:t>250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5"/>
                      </a:ext>
                    </a:extLst>
                  </a:tr>
                  <a:tr h="415018">
                    <a:tc>
                      <a:txBody>
                        <a:bodyPr/>
                        <a:lstStyle/>
                        <a:p>
                          <a:pPr algn="ctr"/>
                          <a:r>
                            <a:rPr lang="en-US" sz="2100" dirty="0">
                              <a:solidFill>
                                <a:srgbClr val="4F4A48"/>
                              </a:solidFill>
                            </a:rPr>
                            <a:t>300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100" dirty="0">
                              <a:solidFill>
                                <a:srgbClr val="4F4A48"/>
                              </a:solidFill>
                            </a:rPr>
                            <a:t>132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6"/>
                      </a:ext>
                    </a:extLst>
                  </a:tr>
                </a:tbl>
              </a:graphicData>
            </a:graphic>
          </p:graphicFrame>
        </mc:Fallback>
      </mc:AlternateContent>
    </p:spTree>
    <p:extLst>
      <p:ext uri="{BB962C8B-B14F-4D97-AF65-F5344CB8AC3E}">
        <p14:creationId xmlns:p14="http://schemas.microsoft.com/office/powerpoint/2010/main" val="19382809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1098" y="228600"/>
            <a:ext cx="5683902"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14.5</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p:sp>
        <p:nvSpPr>
          <p:cNvPr id="24" name="Text Placeholder 23"/>
          <p:cNvSpPr>
            <a:spLocks noGrp="1"/>
          </p:cNvSpPr>
          <p:nvPr>
            <p:ph type="body" sz="quarter" idx="22"/>
          </p:nvPr>
        </p:nvSpPr>
        <p:spPr>
          <a:xfrm>
            <a:off x="0" y="952500"/>
            <a:ext cx="9105900" cy="1866898"/>
          </a:xfrm>
        </p:spPr>
        <p:txBody>
          <a:bodyPr/>
          <a:lstStyle/>
          <a:p>
            <a:pPr>
              <a:spcBef>
                <a:spcPts val="0"/>
              </a:spcBef>
              <a:spcAft>
                <a:spcPts val="3600"/>
              </a:spcAft>
            </a:pPr>
            <a:r>
              <a:rPr lang="en-US" dirty="0"/>
              <a:t>Determine the rate constant of the reaction at this temperature.</a:t>
            </a:r>
            <a:endParaRPr lang="en-US" dirty="0">
              <a:solidFill>
                <a:prstClr val="black"/>
              </a:solidFill>
            </a:endParaRPr>
          </a:p>
          <a:p>
            <a:pPr>
              <a:spcBef>
                <a:spcPts val="0"/>
              </a:spcBef>
            </a:pPr>
            <a:r>
              <a:rPr lang="en-US" b="1" dirty="0">
                <a:solidFill>
                  <a:srgbClr val="43638E"/>
                </a:solidFill>
              </a:rPr>
              <a:t>Setup</a:t>
            </a:r>
            <a:endParaRPr lang="en-US" dirty="0">
              <a:solidFill>
                <a:srgbClr val="43638E"/>
              </a:solidFill>
            </a:endParaRPr>
          </a:p>
        </p:txBody>
      </p:sp>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23"/>
                <p:extLst>
                  <p:ext uri="{D42A27DB-BD31-4B8C-83A1-F6EECF244321}">
                    <p14:modId xmlns:p14="http://schemas.microsoft.com/office/powerpoint/2010/main" val="178713771"/>
                  </p:ext>
                </p:extLst>
              </p:nvPr>
            </p:nvGraphicFramePr>
            <p:xfrm>
              <a:off x="38100" y="2819398"/>
              <a:ext cx="4152900" cy="3505201"/>
            </p:xfrm>
            <a:graphic>
              <a:graphicData uri="http://schemas.openxmlformats.org/drawingml/2006/table">
                <a:tbl>
                  <a:tblPr firstRow="1" bandRow="1">
                    <a:tableStyleId>{5C22544A-7EE6-4342-B048-85BDC9FD1C3A}</a:tableStyleId>
                  </a:tblPr>
                  <a:tblGrid>
                    <a:gridCol w="2076450">
                      <a:extLst>
                        <a:ext uri="{9D8B030D-6E8A-4147-A177-3AD203B41FA5}">
                          <a16:colId xmlns:a16="http://schemas.microsoft.com/office/drawing/2014/main" val="20000"/>
                        </a:ext>
                      </a:extLst>
                    </a:gridCol>
                    <a:gridCol w="2076450">
                      <a:extLst>
                        <a:ext uri="{9D8B030D-6E8A-4147-A177-3AD203B41FA5}">
                          <a16:colId xmlns:a16="http://schemas.microsoft.com/office/drawing/2014/main" val="20001"/>
                        </a:ext>
                      </a:extLst>
                    </a:gridCol>
                  </a:tblGrid>
                  <a:tr h="500743">
                    <a:tc>
                      <a:txBody>
                        <a:bodyPr/>
                        <a:lstStyle/>
                        <a:p>
                          <a:pPr/>
                          <a14:m>
                            <m:oMathPara xmlns:m="http://schemas.openxmlformats.org/officeDocument/2006/math">
                              <m:oMathParaPr>
                                <m:jc m:val="centerGroup"/>
                              </m:oMathParaPr>
                              <m:oMath xmlns:m="http://schemas.openxmlformats.org/officeDocument/2006/math">
                                <m:r>
                                  <a:rPr lang="en-US" sz="2500" b="1" i="0" smtClean="0">
                                    <a:solidFill>
                                      <a:srgbClr val="292525"/>
                                    </a:solidFill>
                                    <a:latin typeface="Cambria Math" panose="02040503050406030204" pitchFamily="18" charset="0"/>
                                  </a:rPr>
                                  <m:t>𝐓𝐢𝐦𝐞</m:t>
                                </m:r>
                                <m:r>
                                  <a:rPr lang="en-US" sz="2500" b="1" i="0" smtClean="0">
                                    <a:solidFill>
                                      <a:srgbClr val="292525"/>
                                    </a:solidFill>
                                    <a:latin typeface="Cambria Math" panose="02040503050406030204" pitchFamily="18" charset="0"/>
                                  </a:rPr>
                                  <m:t>(</m:t>
                                </m:r>
                                <m:r>
                                  <a:rPr lang="en-US" sz="2500" b="1" i="0" smtClean="0">
                                    <a:solidFill>
                                      <a:srgbClr val="292525"/>
                                    </a:solidFill>
                                    <a:latin typeface="Cambria Math" panose="02040503050406030204" pitchFamily="18" charset="0"/>
                                  </a:rPr>
                                  <m:t>𝐬</m:t>
                                </m:r>
                                <m:r>
                                  <a:rPr lang="en-US" sz="2500" b="1" i="0" smtClean="0">
                                    <a:solidFill>
                                      <a:srgbClr val="292525"/>
                                    </a:solidFill>
                                    <a:latin typeface="Cambria Math" panose="02040503050406030204" pitchFamily="18" charset="0"/>
                                  </a:rPr>
                                  <m:t>)</m:t>
                                </m:r>
                              </m:oMath>
                            </m:oMathPara>
                          </a14:m>
                          <a:endParaRPr lang="en-US" sz="2500" i="0"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sz="2500" b="1" i="0" smtClean="0">
                                    <a:solidFill>
                                      <a:srgbClr val="292525"/>
                                    </a:solidFill>
                                    <a:latin typeface="Cambria Math" panose="02040503050406030204" pitchFamily="18" charset="0"/>
                                  </a:rPr>
                                  <m:t>𝐈𝐧</m:t>
                                </m:r>
                                <m:r>
                                  <a:rPr lang="en-US" sz="2500" b="1" i="1" smtClean="0">
                                    <a:solidFill>
                                      <a:srgbClr val="292525"/>
                                    </a:solidFill>
                                    <a:latin typeface="Cambria Math" panose="02040503050406030204" pitchFamily="18" charset="0"/>
                                  </a:rPr>
                                  <m:t> </m:t>
                                </m:r>
                                <m:r>
                                  <a:rPr lang="en-US" sz="2500" b="1" i="1" smtClean="0">
                                    <a:solidFill>
                                      <a:srgbClr val="292525"/>
                                    </a:solidFill>
                                    <a:latin typeface="Cambria Math" panose="02040503050406030204" pitchFamily="18" charset="0"/>
                                  </a:rPr>
                                  <m:t>𝑷</m:t>
                                </m:r>
                              </m:oMath>
                            </m:oMathPara>
                          </a14:m>
                          <a:endParaRPr lang="en-US" sz="2500" dirty="0">
                            <a:solidFill>
                              <a:srgbClr val="292525"/>
                            </a:solidFill>
                          </a:endParaRPr>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0"/>
                      </a:ext>
                    </a:extLst>
                  </a:tr>
                  <a:tr h="500743">
                    <a:tc>
                      <a:txBody>
                        <a:bodyPr/>
                        <a:lstStyle/>
                        <a:p>
                          <a:pPr algn="ctr"/>
                          <a:r>
                            <a:rPr lang="en-US" sz="2400" dirty="0">
                              <a:solidFill>
                                <a:srgbClr val="4F4A48"/>
                              </a:solidFill>
                            </a:rPr>
                            <a:t>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5.649</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1"/>
                      </a:ext>
                    </a:extLst>
                  </a:tr>
                  <a:tr h="500743">
                    <a:tc>
                      <a:txBody>
                        <a:bodyPr/>
                        <a:lstStyle/>
                        <a:p>
                          <a:pPr algn="ctr"/>
                          <a:r>
                            <a:rPr lang="en-US" sz="2400" dirty="0">
                              <a:solidFill>
                                <a:srgbClr val="4F4A48"/>
                              </a:solidFill>
                            </a:rPr>
                            <a:t>100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5.394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2"/>
                      </a:ext>
                    </a:extLst>
                  </a:tr>
                  <a:tr h="500743">
                    <a:tc>
                      <a:txBody>
                        <a:bodyPr/>
                        <a:lstStyle/>
                        <a:p>
                          <a:pPr algn="ctr"/>
                          <a:r>
                            <a:rPr lang="en-US" sz="2400" dirty="0">
                              <a:solidFill>
                                <a:srgbClr val="4F4A48"/>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5.263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3"/>
                      </a:ext>
                    </a:extLst>
                  </a:tr>
                  <a:tr h="500743">
                    <a:tc>
                      <a:txBody>
                        <a:bodyPr/>
                        <a:lstStyle/>
                        <a:p>
                          <a:pPr algn="ctr"/>
                          <a:r>
                            <a:rPr lang="en-US" sz="2400" dirty="0">
                              <a:solidFill>
                                <a:srgbClr val="4F4A48"/>
                              </a:solidFill>
                            </a:rPr>
                            <a:t>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5.136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4"/>
                      </a:ext>
                    </a:extLst>
                  </a:tr>
                  <a:tr h="500743">
                    <a:tc>
                      <a:txBody>
                        <a:bodyPr/>
                        <a:lstStyle/>
                        <a:p>
                          <a:pPr algn="ctr"/>
                          <a:r>
                            <a:rPr lang="en-US" sz="2400" dirty="0">
                              <a:solidFill>
                                <a:srgbClr val="4F4A48"/>
                              </a:solidFill>
                            </a:rPr>
                            <a:t>250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5.011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5"/>
                      </a:ext>
                    </a:extLst>
                  </a:tr>
                  <a:tr h="500743">
                    <a:tc>
                      <a:txBody>
                        <a:bodyPr/>
                        <a:lstStyle/>
                        <a:p>
                          <a:pPr algn="ctr"/>
                          <a:r>
                            <a:rPr lang="en-US" sz="2400" dirty="0">
                              <a:solidFill>
                                <a:srgbClr val="4F4A48"/>
                              </a:solidFill>
                            </a:rPr>
                            <a:t>300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4.883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6"/>
                      </a:ext>
                    </a:extLst>
                  </a:tr>
                </a:tbl>
              </a:graphicData>
            </a:graphic>
          </p:graphicFrame>
        </mc:Choice>
        <mc:Fallback xmlns="">
          <p:graphicFrame>
            <p:nvGraphicFramePr>
              <p:cNvPr id="2" name="Table Placeholder 1"/>
              <p:cNvGraphicFramePr>
                <a:graphicFrameLocks noGrp="1"/>
              </p:cNvGraphicFramePr>
              <p:nvPr>
                <p:ph type="tbl" sz="quarter" idx="23"/>
                <p:extLst>
                  <p:ext uri="{D42A27DB-BD31-4B8C-83A1-F6EECF244321}">
                    <p14:modId xmlns:p14="http://schemas.microsoft.com/office/powerpoint/2010/main" val="178713771"/>
                  </p:ext>
                </p:extLst>
              </p:nvPr>
            </p:nvGraphicFramePr>
            <p:xfrm>
              <a:off x="38100" y="2819398"/>
              <a:ext cx="4152900" cy="3505201"/>
            </p:xfrm>
            <a:graphic>
              <a:graphicData uri="http://schemas.openxmlformats.org/drawingml/2006/table">
                <a:tbl>
                  <a:tblPr firstRow="1" bandRow="1">
                    <a:tableStyleId>{5C22544A-7EE6-4342-B048-85BDC9FD1C3A}</a:tableStyleId>
                  </a:tblPr>
                  <a:tblGrid>
                    <a:gridCol w="2076450">
                      <a:extLst>
                        <a:ext uri="{9D8B030D-6E8A-4147-A177-3AD203B41FA5}">
                          <a16:colId xmlns:a16="http://schemas.microsoft.com/office/drawing/2014/main" val="20000"/>
                        </a:ext>
                      </a:extLst>
                    </a:gridCol>
                    <a:gridCol w="2076450">
                      <a:extLst>
                        <a:ext uri="{9D8B030D-6E8A-4147-A177-3AD203B41FA5}">
                          <a16:colId xmlns:a16="http://schemas.microsoft.com/office/drawing/2014/main" val="20001"/>
                        </a:ext>
                      </a:extLst>
                    </a:gridCol>
                  </a:tblGrid>
                  <a:tr h="500743">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r="-100293" b="-620732"/>
                          </a:stretch>
                        </a:blipFill>
                      </a:tcPr>
                    </a:tc>
                    <a:tc>
                      <a:txBody>
                        <a:bodyPr/>
                        <a:lstStyle/>
                        <a:p>
                          <a:endParaRPr lang="en-US"/>
                        </a:p>
                      </a:txBody>
                      <a:tcP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l="-100000" r="-293" b="-620732"/>
                          </a:stretch>
                        </a:blipFill>
                      </a:tcPr>
                    </a:tc>
                    <a:extLst>
                      <a:ext uri="{0D108BD9-81ED-4DB2-BD59-A6C34878D82A}">
                        <a16:rowId xmlns:a16="http://schemas.microsoft.com/office/drawing/2014/main" val="10000"/>
                      </a:ext>
                    </a:extLst>
                  </a:tr>
                  <a:tr h="500743">
                    <a:tc>
                      <a:txBody>
                        <a:bodyPr/>
                        <a:lstStyle/>
                        <a:p>
                          <a:pPr algn="ctr"/>
                          <a:r>
                            <a:rPr lang="en-US" sz="2400" dirty="0">
                              <a:solidFill>
                                <a:srgbClr val="4F4A48"/>
                              </a:solidFill>
                            </a:rPr>
                            <a:t>0</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5.649</a:t>
                          </a:r>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1"/>
                      </a:ext>
                    </a:extLst>
                  </a:tr>
                  <a:tr h="500743">
                    <a:tc>
                      <a:txBody>
                        <a:bodyPr/>
                        <a:lstStyle/>
                        <a:p>
                          <a:pPr algn="ctr"/>
                          <a:r>
                            <a:rPr lang="en-US" sz="2400" dirty="0">
                              <a:solidFill>
                                <a:srgbClr val="4F4A48"/>
                              </a:solidFill>
                            </a:rPr>
                            <a:t>100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5.394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2"/>
                      </a:ext>
                    </a:extLst>
                  </a:tr>
                  <a:tr h="500743">
                    <a:tc>
                      <a:txBody>
                        <a:bodyPr/>
                        <a:lstStyle/>
                        <a:p>
                          <a:pPr algn="ctr"/>
                          <a:r>
                            <a:rPr lang="en-US" sz="2400" dirty="0">
                              <a:solidFill>
                                <a:srgbClr val="4F4A48"/>
                              </a:solidFill>
                            </a:rPr>
                            <a:t>150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5.263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3"/>
                      </a:ext>
                    </a:extLst>
                  </a:tr>
                  <a:tr h="500743">
                    <a:tc>
                      <a:txBody>
                        <a:bodyPr/>
                        <a:lstStyle/>
                        <a:p>
                          <a:pPr algn="ctr"/>
                          <a:r>
                            <a:rPr lang="en-US" sz="2400" dirty="0">
                              <a:solidFill>
                                <a:srgbClr val="4F4A48"/>
                              </a:solidFill>
                            </a:rPr>
                            <a:t>200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5.136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4"/>
                      </a:ext>
                    </a:extLst>
                  </a:tr>
                  <a:tr h="500743">
                    <a:tc>
                      <a:txBody>
                        <a:bodyPr/>
                        <a:lstStyle/>
                        <a:p>
                          <a:pPr algn="ctr"/>
                          <a:r>
                            <a:rPr lang="en-US" sz="2400" dirty="0">
                              <a:solidFill>
                                <a:srgbClr val="4F4A48"/>
                              </a:solidFill>
                            </a:rPr>
                            <a:t>250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5.011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5"/>
                      </a:ext>
                    </a:extLst>
                  </a:tr>
                  <a:tr h="500743">
                    <a:tc>
                      <a:txBody>
                        <a:bodyPr/>
                        <a:lstStyle/>
                        <a:p>
                          <a:pPr algn="ctr"/>
                          <a:r>
                            <a:rPr lang="en-US" sz="2400" dirty="0">
                              <a:solidFill>
                                <a:srgbClr val="4F4A48"/>
                              </a:solidFill>
                            </a:rPr>
                            <a:t>300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ctr"/>
                          <a:r>
                            <a:rPr lang="en-US" sz="2400" dirty="0">
                              <a:solidFill>
                                <a:srgbClr val="4F4A48"/>
                              </a:solidFill>
                            </a:rPr>
                            <a:t>4.883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006"/>
                      </a:ext>
                    </a:extLst>
                  </a:tr>
                </a:tbl>
              </a:graphicData>
            </a:graphic>
          </p:graphicFrame>
        </mc:Fallback>
      </mc:AlternateContent>
      <p:pic>
        <p:nvPicPr>
          <p:cNvPr id="31748" name="Picture 4" descr="The graph of ln P over time shows a linear relationship with a downward trend. The y-intercept is ln(P) at time t=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94488" y="1691844"/>
            <a:ext cx="4546023" cy="3221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6" name="Text Placeholder 25"/>
              <p:cNvSpPr>
                <a:spLocks noGrp="1"/>
              </p:cNvSpPr>
              <p:nvPr>
                <p:ph type="body" sz="quarter" idx="24"/>
              </p:nvPr>
            </p:nvSpPr>
            <p:spPr>
              <a:xfrm>
                <a:off x="5562600" y="5334000"/>
                <a:ext cx="2209800" cy="990600"/>
              </a:xfrm>
            </p:spPr>
            <p:txBody>
              <a:bodyPr/>
              <a:lstStyle/>
              <a:p>
                <a:pPr/>
                <a14:m>
                  <m:oMathPara xmlns:m="http://schemas.openxmlformats.org/officeDocument/2006/math">
                    <m:oMathParaPr>
                      <m:jc m:val="left"/>
                    </m:oMathParaPr>
                    <m:oMath xmlns:m="http://schemas.openxmlformats.org/officeDocument/2006/math">
                      <m:r>
                        <m:rPr>
                          <m:sty m:val="p"/>
                        </m:rPr>
                        <a:rPr lang="en-US">
                          <a:latin typeface="Cambria Math" panose="02040503050406030204" pitchFamily="18" charset="0"/>
                        </a:rPr>
                        <m:t>l</m:t>
                      </m:r>
                      <m:r>
                        <m:rPr>
                          <m:sty m:val="p"/>
                        </m:rPr>
                        <a:rPr lang="en-US" b="0" i="0" smtClean="0">
                          <a:latin typeface="Cambria Math" panose="02040503050406030204" pitchFamily="18" charset="0"/>
                        </a:rPr>
                        <m:t>n</m:t>
                      </m:r>
                      <m:f>
                        <m:fPr>
                          <m:ctrlPr>
                            <a:rPr lang="en-US" b="0"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𝑡</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𝑃</m:t>
                              </m:r>
                            </m:e>
                            <m:sub>
                              <m:r>
                                <a:rPr lang="en-US" b="0" i="1" smtClean="0">
                                  <a:latin typeface="Cambria Math" panose="02040503050406030204" pitchFamily="18" charset="0"/>
                                </a:rPr>
                                <m:t>0</m:t>
                              </m:r>
                            </m:sub>
                          </m:sSub>
                        </m:den>
                      </m:f>
                      <m:r>
                        <a:rPr lang="en-US" b="0" i="1" smtClean="0">
                          <a:latin typeface="Cambria Math" panose="02040503050406030204" pitchFamily="18" charset="0"/>
                        </a:rPr>
                        <m:t>=−</m:t>
                      </m:r>
                      <m:r>
                        <a:rPr lang="en-US" b="0" i="1" smtClean="0">
                          <a:latin typeface="Cambria Math" panose="02040503050406030204" pitchFamily="18" charset="0"/>
                        </a:rPr>
                        <m:t>𝑘𝑡</m:t>
                      </m:r>
                    </m:oMath>
                  </m:oMathPara>
                </a14:m>
                <a:endParaRPr lang="en-US"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24"/>
              </p:nvPr>
            </p:nvSpPr>
            <p:spPr>
              <a:xfrm>
                <a:off x="5562600" y="5334000"/>
                <a:ext cx="2209800" cy="990600"/>
              </a:xfr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208896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7991"/>
            <a:ext cx="5988702"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14.5</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25" name="Text Placeholder 24"/>
          <p:cNvSpPr>
            <a:spLocks noGrp="1"/>
          </p:cNvSpPr>
          <p:nvPr>
            <p:ph type="body" sz="quarter" idx="4294967295"/>
          </p:nvPr>
        </p:nvSpPr>
        <p:spPr>
          <a:xfrm>
            <a:off x="0" y="952500"/>
            <a:ext cx="2819400" cy="533400"/>
          </a:xfrm>
          <a:prstGeom prst="rect">
            <a:avLst/>
          </a:prstGeom>
        </p:spPr>
        <p:txBody>
          <a:bodyPr/>
          <a:lstStyle/>
          <a:p>
            <a:pPr marL="0" indent="0">
              <a:buNone/>
            </a:pPr>
            <a:r>
              <a:rPr lang="en-US" sz="2800" b="1" dirty="0">
                <a:solidFill>
                  <a:srgbClr val="43638E"/>
                </a:solidFill>
              </a:rPr>
              <a:t>Solution</a:t>
            </a:r>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66675" y="2203632"/>
                <a:ext cx="4566563" cy="2286000"/>
              </a:xfrm>
              <a:prstGeom prst="rect">
                <a:avLst/>
              </a:prstGeom>
            </p:spPr>
            <p:txBody>
              <a:bodyPr/>
              <a:lstStyle/>
              <a:p>
                <a:pPr marL="0" indent="0">
                  <a:spcAft>
                    <a:spcPts val="2000"/>
                  </a:spcAft>
                  <a:buNone/>
                </a:pPr>
                <a14:m>
                  <m:oMathPara xmlns:m="http://schemas.openxmlformats.org/officeDocument/2006/math">
                    <m:oMathParaPr>
                      <m:jc m:val="left"/>
                    </m:oMathParaPr>
                    <m:oMath xmlns:m="http://schemas.openxmlformats.org/officeDocument/2006/math">
                      <m:r>
                        <m:rPr>
                          <m:sty m:val="p"/>
                        </m:rPr>
                        <a:rPr lang="en-US" sz="2500" smtClean="0">
                          <a:latin typeface="Cambria Math" panose="02040503050406030204" pitchFamily="18" charset="0"/>
                        </a:rPr>
                        <m:t>l</m:t>
                      </m:r>
                      <m:r>
                        <m:rPr>
                          <m:sty m:val="p"/>
                        </m:rPr>
                        <a:rPr lang="en-US" sz="2500" b="0" i="0" smtClean="0">
                          <a:latin typeface="Cambria Math" panose="02040503050406030204" pitchFamily="18" charset="0"/>
                        </a:rPr>
                        <m:t>n</m:t>
                      </m:r>
                      <m:f>
                        <m:fPr>
                          <m:ctrlPr>
                            <a:rPr lang="en-US" sz="2500" b="0" i="1" smtClean="0">
                              <a:latin typeface="Cambria Math" panose="02040503050406030204" pitchFamily="18" charset="0"/>
                            </a:rPr>
                          </m:ctrlPr>
                        </m:fPr>
                        <m:num>
                          <m:r>
                            <a:rPr lang="en-US" sz="2500" b="0" i="0" smtClean="0">
                              <a:latin typeface="Cambria Math" panose="02040503050406030204" pitchFamily="18" charset="0"/>
                            </a:rPr>
                            <m:t>150 </m:t>
                          </m:r>
                          <m:r>
                            <m:rPr>
                              <m:sty m:val="p"/>
                            </m:rPr>
                            <a:rPr lang="en-US" sz="2500" b="0" i="0" smtClean="0">
                              <a:latin typeface="Cambria Math" panose="02040503050406030204" pitchFamily="18" charset="0"/>
                            </a:rPr>
                            <m:t>mmHg</m:t>
                          </m:r>
                        </m:num>
                        <m:den>
                          <m:r>
                            <a:rPr lang="en-US" sz="2500" b="0" i="0" smtClean="0">
                              <a:latin typeface="Cambria Math" panose="02040503050406030204" pitchFamily="18" charset="0"/>
                            </a:rPr>
                            <m:t>220 </m:t>
                          </m:r>
                          <m:r>
                            <m:rPr>
                              <m:sty m:val="p"/>
                            </m:rPr>
                            <a:rPr lang="en-US" sz="2500" b="0" i="0" smtClean="0">
                              <a:latin typeface="Cambria Math" panose="02040503050406030204" pitchFamily="18" charset="0"/>
                            </a:rPr>
                            <m:t>mmHg</m:t>
                          </m:r>
                        </m:den>
                      </m:f>
                      <m:r>
                        <a:rPr lang="en-US" sz="2500" b="0" i="1" smtClean="0">
                          <a:latin typeface="Cambria Math" panose="02040503050406030204" pitchFamily="18" charset="0"/>
                        </a:rPr>
                        <m:t>=−</m:t>
                      </m:r>
                      <m:r>
                        <a:rPr lang="en-US" sz="2500" b="0" i="1" smtClean="0">
                          <a:latin typeface="Cambria Math" panose="02040503050406030204" pitchFamily="18" charset="0"/>
                        </a:rPr>
                        <m:t>𝑘</m:t>
                      </m:r>
                      <m:d>
                        <m:dPr>
                          <m:ctrlPr>
                            <a:rPr lang="en-US" sz="2500" b="0" i="1" smtClean="0">
                              <a:latin typeface="Cambria Math" panose="02040503050406030204" pitchFamily="18" charset="0"/>
                            </a:rPr>
                          </m:ctrlPr>
                        </m:dPr>
                        <m:e>
                          <m:r>
                            <a:rPr lang="en-US" sz="2500" b="0" i="1" smtClean="0">
                              <a:latin typeface="Cambria Math" panose="02040503050406030204" pitchFamily="18" charset="0"/>
                            </a:rPr>
                            <m:t>150 </m:t>
                          </m:r>
                          <m:r>
                            <m:rPr>
                              <m:sty m:val="p"/>
                            </m:rPr>
                            <a:rPr lang="en-US" sz="2500" b="0" i="0" smtClean="0">
                              <a:latin typeface="Cambria Math" panose="02040503050406030204" pitchFamily="18" charset="0"/>
                            </a:rPr>
                            <m:t>s</m:t>
                          </m:r>
                        </m:e>
                      </m:d>
                    </m:oMath>
                  </m:oMathPara>
                </a14:m>
                <a:endParaRPr lang="en-US" sz="2500" b="0" dirty="0"/>
              </a:p>
              <a:p>
                <a:pPr marL="690563">
                  <a:spcAft>
                    <a:spcPts val="2000"/>
                  </a:spcAft>
                  <a:buNone/>
                </a:pPr>
                <a14:m>
                  <m:oMathPara xmlns:m="http://schemas.openxmlformats.org/officeDocument/2006/math">
                    <m:oMathParaPr>
                      <m:jc m:val="left"/>
                    </m:oMathParaPr>
                    <m:oMath xmlns:m="http://schemas.openxmlformats.org/officeDocument/2006/math">
                      <m:r>
                        <m:rPr>
                          <m:sty m:val="p"/>
                        </m:rPr>
                        <a:rPr lang="en-US" sz="2500">
                          <a:latin typeface="Cambria Math" panose="02040503050406030204" pitchFamily="18" charset="0"/>
                        </a:rPr>
                        <m:t>l</m:t>
                      </m:r>
                      <m:r>
                        <m:rPr>
                          <m:sty m:val="p"/>
                        </m:rPr>
                        <a:rPr lang="en-US" sz="2500" b="0" i="0" smtClean="0">
                          <a:latin typeface="Cambria Math" panose="02040503050406030204" pitchFamily="18" charset="0"/>
                        </a:rPr>
                        <m:t>n</m:t>
                      </m:r>
                      <m:r>
                        <a:rPr lang="en-US" sz="2500" b="0" i="0" smtClean="0">
                          <a:latin typeface="Cambria Math" panose="02040503050406030204" pitchFamily="18" charset="0"/>
                        </a:rPr>
                        <m:t> 0.682</m:t>
                      </m:r>
                      <m:r>
                        <a:rPr lang="en-US" sz="2500" b="0" i="1" smtClean="0">
                          <a:latin typeface="Cambria Math" panose="02040503050406030204" pitchFamily="18" charset="0"/>
                        </a:rPr>
                        <m:t>=−</m:t>
                      </m:r>
                      <m:r>
                        <a:rPr lang="en-US" sz="2500" b="0" i="1" smtClean="0">
                          <a:latin typeface="Cambria Math" panose="02040503050406030204" pitchFamily="18" charset="0"/>
                        </a:rPr>
                        <m:t>𝑘</m:t>
                      </m:r>
                      <m:r>
                        <a:rPr lang="en-US" sz="2500" b="0" i="1" smtClean="0">
                          <a:latin typeface="Cambria Math" panose="02040503050406030204" pitchFamily="18" charset="0"/>
                        </a:rPr>
                        <m:t>(150 </m:t>
                      </m:r>
                      <m:r>
                        <m:rPr>
                          <m:sty m:val="p"/>
                        </m:rPr>
                        <a:rPr lang="en-US" sz="2500" b="0" i="0" smtClean="0">
                          <a:latin typeface="Cambria Math" panose="02040503050406030204" pitchFamily="18" charset="0"/>
                        </a:rPr>
                        <m:t>s</m:t>
                      </m:r>
                      <m:r>
                        <a:rPr lang="en-US" sz="2500" b="0" i="1" smtClean="0">
                          <a:latin typeface="Cambria Math" panose="02040503050406030204" pitchFamily="18" charset="0"/>
                        </a:rPr>
                        <m:t>)</m:t>
                      </m:r>
                    </m:oMath>
                  </m:oMathPara>
                </a14:m>
                <a:endParaRPr lang="en-US" sz="2500" dirty="0"/>
              </a:p>
              <a:p>
                <a:pPr marL="1495425" indent="-1376363">
                  <a:buNone/>
                </a:pPr>
                <a14:m>
                  <m:oMathPara xmlns:m="http://schemas.openxmlformats.org/officeDocument/2006/math">
                    <m:oMathParaPr>
                      <m:jc m:val="left"/>
                    </m:oMathParaPr>
                    <m:oMath xmlns:m="http://schemas.openxmlformats.org/officeDocument/2006/math">
                      <m:r>
                        <a:rPr lang="en-US" sz="2500" b="0" i="1" smtClean="0">
                          <a:latin typeface="Cambria Math" panose="02040503050406030204" pitchFamily="18" charset="0"/>
                        </a:rPr>
                        <m:t>𝑘</m:t>
                      </m:r>
                      <m:r>
                        <a:rPr lang="en-US" sz="2500" b="0" i="1" smtClean="0">
                          <a:latin typeface="Cambria Math" panose="02040503050406030204" pitchFamily="18" charset="0"/>
                        </a:rPr>
                        <m:t>=</m:t>
                      </m:r>
                      <m:r>
                        <a:rPr lang="en-US" sz="2500" b="0" i="0" smtClean="0">
                          <a:latin typeface="Cambria Math" panose="02040503050406030204" pitchFamily="18" charset="0"/>
                        </a:rPr>
                        <m:t>2.55</m:t>
                      </m:r>
                      <m:r>
                        <a:rPr lang="en-US" sz="2500" b="0" i="0" smtClean="0">
                          <a:latin typeface="Cambria Math" panose="02040503050406030204" pitchFamily="18" charset="0"/>
                          <a:ea typeface="Cambria Math" panose="02040503050406030204" pitchFamily="18" charset="0"/>
                        </a:rPr>
                        <m:t>×</m:t>
                      </m:r>
                      <m:sSup>
                        <m:sSupPr>
                          <m:ctrlPr>
                            <a:rPr lang="en-US" sz="2500" b="0" i="1" smtClean="0">
                              <a:latin typeface="Cambria Math" panose="02040503050406030204" pitchFamily="18" charset="0"/>
                              <a:ea typeface="Cambria Math" panose="02040503050406030204" pitchFamily="18" charset="0"/>
                            </a:rPr>
                          </m:ctrlPr>
                        </m:sSupPr>
                        <m:e>
                          <m:r>
                            <a:rPr lang="en-US" sz="2500" b="0" i="0" smtClean="0">
                              <a:latin typeface="Cambria Math" panose="02040503050406030204" pitchFamily="18" charset="0"/>
                              <a:ea typeface="Cambria Math" panose="02040503050406030204" pitchFamily="18" charset="0"/>
                            </a:rPr>
                            <m:t>10</m:t>
                          </m:r>
                        </m:e>
                        <m:sup>
                          <m:r>
                            <a:rPr lang="en-US" sz="2500" b="0" i="0" smtClean="0">
                              <a:latin typeface="Cambria Math" panose="02040503050406030204" pitchFamily="18" charset="0"/>
                              <a:ea typeface="Cambria Math" panose="02040503050406030204" pitchFamily="18" charset="0"/>
                            </a:rPr>
                            <m:t>−3</m:t>
                          </m:r>
                        </m:sup>
                      </m:sSup>
                      <m:sSup>
                        <m:sSupPr>
                          <m:ctrlPr>
                            <a:rPr lang="en-US" sz="2500" b="0" i="1" smtClean="0">
                              <a:latin typeface="Cambria Math" panose="02040503050406030204" pitchFamily="18" charset="0"/>
                              <a:ea typeface="Cambria Math" panose="02040503050406030204" pitchFamily="18" charset="0"/>
                            </a:rPr>
                          </m:ctrlPr>
                        </m:sSupPr>
                        <m:e>
                          <m:r>
                            <a:rPr lang="en-US" sz="2500" b="0" i="0" smtClean="0">
                              <a:latin typeface="Cambria Math" panose="02040503050406030204" pitchFamily="18" charset="0"/>
                              <a:ea typeface="Cambria Math" panose="02040503050406030204" pitchFamily="18" charset="0"/>
                            </a:rPr>
                            <m:t> </m:t>
                          </m:r>
                          <m:r>
                            <m:rPr>
                              <m:sty m:val="p"/>
                            </m:rPr>
                            <a:rPr lang="en-US" sz="2500" b="0" i="0" smtClean="0">
                              <a:latin typeface="Cambria Math" panose="02040503050406030204" pitchFamily="18" charset="0"/>
                              <a:ea typeface="Cambria Math" panose="02040503050406030204" pitchFamily="18" charset="0"/>
                            </a:rPr>
                            <m:t>s</m:t>
                          </m:r>
                        </m:e>
                        <m:sup>
                          <m:r>
                            <a:rPr lang="en-US" sz="2500" b="0" i="0" smtClean="0">
                              <a:latin typeface="Cambria Math" panose="02040503050406030204" pitchFamily="18" charset="0"/>
                              <a:ea typeface="Cambria Math" panose="02040503050406030204" pitchFamily="18" charset="0"/>
                            </a:rPr>
                            <m:t>−1</m:t>
                          </m:r>
                        </m:sup>
                      </m:sSup>
                    </m:oMath>
                  </m:oMathPara>
                </a14:m>
                <a:endParaRPr lang="en-US" sz="25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66675" y="2203632"/>
                <a:ext cx="4566563" cy="2286000"/>
              </a:xfrm>
              <a:prstGeom prst="rect">
                <a:avLst/>
              </a:prstGeom>
              <a:blipFill>
                <a:blip r:embed="rId2"/>
                <a:stretch>
                  <a:fillRect/>
                </a:stretch>
              </a:blipFill>
            </p:spPr>
            <p:txBody>
              <a:bodyPr/>
              <a:lstStyle/>
              <a:p>
                <a:r>
                  <a:rPr lang="en-US">
                    <a:noFill/>
                  </a:rPr>
                  <a:t> </a:t>
                </a:r>
              </a:p>
            </p:txBody>
          </p:sp>
        </mc:Fallback>
      </mc:AlternateContent>
      <p:pic>
        <p:nvPicPr>
          <p:cNvPr id="18" name="Picture 4" descr="The graph of ln P over time shows a linear relationship with a negative slo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4662" y="1333500"/>
            <a:ext cx="4456449" cy="3157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27" name="Text Placeholder 26"/>
              <p:cNvSpPr>
                <a:spLocks noGrp="1"/>
              </p:cNvSpPr>
              <p:nvPr>
                <p:ph type="body" sz="quarter" idx="4294967295"/>
              </p:nvPr>
            </p:nvSpPr>
            <p:spPr>
              <a:xfrm>
                <a:off x="5363406" y="4888254"/>
                <a:ext cx="3729789" cy="1452388"/>
              </a:xfrm>
              <a:prstGeom prst="rect">
                <a:avLst/>
              </a:prstGeom>
            </p:spPr>
            <p:txBody>
              <a:bodyPr/>
              <a:lstStyle/>
              <a:p>
                <a:pPr marL="0" indent="0">
                  <a:spcBef>
                    <a:spcPts val="0"/>
                  </a:spcBef>
                  <a:spcAft>
                    <a:spcPts val="1800"/>
                  </a:spcAft>
                  <a:buNone/>
                </a:pPr>
                <a14:m>
                  <m:oMathPara xmlns:m="http://schemas.openxmlformats.org/officeDocument/2006/math">
                    <m:oMathParaPr>
                      <m:jc m:val="left"/>
                    </m:oMathParaPr>
                    <m:oMath xmlns:m="http://schemas.openxmlformats.org/officeDocument/2006/math">
                      <m:r>
                        <m:rPr>
                          <m:sty m:val="p"/>
                        </m:rPr>
                        <a:rPr lang="en-US" sz="2400" b="0" i="0" smtClean="0">
                          <a:latin typeface="Cambria Math" panose="02040503050406030204" pitchFamily="18" charset="0"/>
                        </a:rPr>
                        <m:t>slope</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5.011−5.394</m:t>
                          </m:r>
                        </m:num>
                        <m:den>
                          <m:r>
                            <a:rPr lang="en-US" sz="2400" b="0" i="1" smtClean="0">
                              <a:latin typeface="Cambria Math" panose="02040503050406030204" pitchFamily="18" charset="0"/>
                            </a:rPr>
                            <m:t>250−100</m:t>
                          </m:r>
                        </m:den>
                      </m:f>
                    </m:oMath>
                  </m:oMathPara>
                </a14:m>
                <a:endParaRPr lang="en-US" sz="2400" b="0" i="1" dirty="0">
                  <a:latin typeface="Cambria Math" panose="02040503050406030204" pitchFamily="18" charset="0"/>
                </a:endParaRPr>
              </a:p>
              <a:p>
                <a:pPr marL="850900" indent="-215900">
                  <a:spcBef>
                    <a:spcPts val="0"/>
                  </a:spcBef>
                  <a:buNone/>
                </a:pPr>
                <a14:m>
                  <m:oMathPara xmlns:m="http://schemas.openxmlformats.org/officeDocument/2006/math">
                    <m:oMathParaPr>
                      <m:jc m:val="left"/>
                    </m:oMathParaPr>
                    <m:oMath xmlns:m="http://schemas.openxmlformats.org/officeDocument/2006/math">
                      <m:r>
                        <a:rPr lang="en-US" sz="2400" b="0" i="1" smtClean="0">
                          <a:latin typeface="Cambria Math" panose="02040503050406030204" pitchFamily="18" charset="0"/>
                        </a:rPr>
                        <m:t>=−2.55</m:t>
                      </m:r>
                      <m:r>
                        <a:rPr lang="en-US" sz="2400" b="0" i="1" smtClean="0">
                          <a:latin typeface="Cambria Math" panose="02040503050406030204" pitchFamily="18" charset="0"/>
                          <a:ea typeface="Cambria Math" panose="02040503050406030204" pitchFamily="18" charset="0"/>
                        </a:rPr>
                        <m:t>×</m:t>
                      </m:r>
                      <m:sSup>
                        <m:sSupPr>
                          <m:ctrlPr>
                            <a:rPr lang="en-US" sz="2400" b="0" i="1" smtClean="0">
                              <a:latin typeface="Cambria Math" panose="02040503050406030204" pitchFamily="18" charset="0"/>
                              <a:ea typeface="Cambria Math" panose="02040503050406030204" pitchFamily="18" charset="0"/>
                            </a:rPr>
                          </m:ctrlPr>
                        </m:sSupPr>
                        <m:e>
                          <m:r>
                            <a:rPr lang="en-US" sz="2400" b="0" i="1" smtClean="0">
                              <a:latin typeface="Cambria Math" panose="02040503050406030204" pitchFamily="18" charset="0"/>
                              <a:ea typeface="Cambria Math" panose="02040503050406030204" pitchFamily="18" charset="0"/>
                            </a:rPr>
                            <m:t>10</m:t>
                          </m:r>
                        </m:e>
                        <m:sup>
                          <m:r>
                            <a:rPr lang="en-US" sz="2400" b="0" i="1" smtClean="0">
                              <a:latin typeface="Cambria Math" panose="02040503050406030204" pitchFamily="18" charset="0"/>
                              <a:ea typeface="Cambria Math" panose="02040503050406030204" pitchFamily="18" charset="0"/>
                            </a:rPr>
                            <m:t>−3</m:t>
                          </m:r>
                        </m:sup>
                      </m:sSup>
                      <m:r>
                        <a:rPr lang="en-US" sz="2400" b="0" i="1" smtClean="0">
                          <a:latin typeface="Cambria Math" panose="02040503050406030204" pitchFamily="18" charset="0"/>
                          <a:ea typeface="Cambria Math" panose="02040503050406030204" pitchFamily="18" charset="0"/>
                        </a:rPr>
                        <m:t> </m:t>
                      </m:r>
                      <m:sSup>
                        <m:sSupPr>
                          <m:ctrlPr>
                            <a:rPr lang="en-US" sz="2400" b="0" i="1" smtClean="0">
                              <a:latin typeface="Cambria Math" panose="02040503050406030204" pitchFamily="18" charset="0"/>
                              <a:ea typeface="Cambria Math" panose="02040503050406030204" pitchFamily="18" charset="0"/>
                            </a:rPr>
                          </m:ctrlPr>
                        </m:sSupPr>
                        <m:e>
                          <m:r>
                            <m:rPr>
                              <m:sty m:val="p"/>
                            </m:rPr>
                            <a:rPr lang="en-US" sz="2400" b="0" i="0" smtClean="0">
                              <a:latin typeface="Cambria Math" panose="02040503050406030204" pitchFamily="18" charset="0"/>
                              <a:ea typeface="Cambria Math" panose="02040503050406030204" pitchFamily="18" charset="0"/>
                            </a:rPr>
                            <m:t>s</m:t>
                          </m:r>
                        </m:e>
                        <m:sup>
                          <m:r>
                            <a:rPr lang="en-US" sz="2400" b="0" i="0" smtClean="0">
                              <a:latin typeface="Cambria Math" panose="02040503050406030204" pitchFamily="18" charset="0"/>
                              <a:ea typeface="Cambria Math" panose="02040503050406030204" pitchFamily="18" charset="0"/>
                            </a:rPr>
                            <m:t>−1</m:t>
                          </m:r>
                        </m:sup>
                      </m:sSup>
                    </m:oMath>
                  </m:oMathPara>
                </a14:m>
                <a:endParaRPr lang="en-US" sz="2400"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4294967295"/>
              </p:nvPr>
            </p:nvSpPr>
            <p:spPr>
              <a:xfrm>
                <a:off x="5363406" y="4888254"/>
                <a:ext cx="3729789" cy="1452388"/>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2615637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4763"/>
            <a:ext cx="8569036" cy="984972"/>
          </a:xfrm>
        </p:spPr>
        <p:txBody>
          <a:bodyPr/>
          <a:lstStyle/>
          <a:p>
            <a:pPr marL="1204913" indent="-1204913"/>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 (4)</a:t>
            </a:r>
          </a:p>
        </p:txBody>
      </p:sp>
      <p:sp>
        <p:nvSpPr>
          <p:cNvPr id="20" name="Text Placeholder 19"/>
          <p:cNvSpPr>
            <a:spLocks noGrp="1"/>
          </p:cNvSpPr>
          <p:nvPr>
            <p:ph type="body" sz="quarter" idx="4294967295"/>
          </p:nvPr>
        </p:nvSpPr>
        <p:spPr>
          <a:xfrm>
            <a:off x="0" y="1104900"/>
            <a:ext cx="9144000" cy="533400"/>
          </a:xfrm>
          <a:prstGeom prst="rect">
            <a:avLst/>
          </a:prstGeom>
        </p:spPr>
        <p:txBody>
          <a:bodyPr/>
          <a:lstStyle/>
          <a:p>
            <a:pPr marL="0" indent="0">
              <a:buNone/>
            </a:pPr>
            <a:r>
              <a:rPr lang="en-US" sz="2800" dirty="0">
                <a:solidFill>
                  <a:srgbClr val="4F74A7"/>
                </a:solidFill>
                <a:latin typeface="Calibri" panose="020F0502020204030204" pitchFamily="34" charset="0"/>
              </a:rPr>
              <a:t>First-Order Reactions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0" y="1532659"/>
                <a:ext cx="8915400" cy="1143000"/>
              </a:xfrm>
              <a:prstGeom prst="rect">
                <a:avLst/>
              </a:prstGeom>
            </p:spPr>
            <p:txBody>
              <a:bodyPr/>
              <a:lstStyle/>
              <a:p>
                <a:pPr marL="0" indent="0">
                  <a:spcBef>
                    <a:spcPts val="0"/>
                  </a:spcBef>
                  <a:buNone/>
                </a:pPr>
                <a:r>
                  <a:rPr lang="en-US" sz="2800" dirty="0"/>
                  <a:t>The </a:t>
                </a:r>
                <a:r>
                  <a:rPr lang="en-US" sz="2800" b="1" i="1" dirty="0"/>
                  <a:t>half-life </a:t>
                </a:r>
                <a14:m>
                  <m:oMath xmlns:m="http://schemas.openxmlformats.org/officeDocument/2006/math">
                    <m:d>
                      <m:dPr>
                        <m:ctrlPr>
                          <a:rPr lang="en-US" sz="2800" b="1" i="1" dirty="0" smtClean="0">
                            <a:latin typeface="Cambria Math" panose="02040503050406030204" pitchFamily="18" charset="0"/>
                          </a:rPr>
                        </m:ctrlPr>
                      </m:dPr>
                      <m:e>
                        <m:sSub>
                          <m:sSubPr>
                            <m:ctrlPr>
                              <a:rPr lang="en-US" sz="2800" b="1" i="1" dirty="0" smtClean="0">
                                <a:latin typeface="Cambria Math" panose="02040503050406030204" pitchFamily="18" charset="0"/>
                              </a:rPr>
                            </m:ctrlPr>
                          </m:sSubPr>
                          <m:e>
                            <m:r>
                              <a:rPr lang="en-US" sz="2800" b="1" i="1" dirty="0" smtClean="0">
                                <a:latin typeface="Cambria Math" panose="02040503050406030204" pitchFamily="18" charset="0"/>
                              </a:rPr>
                              <m:t>𝒕</m:t>
                            </m:r>
                          </m:e>
                          <m:sub>
                            <m:f>
                              <m:fPr>
                                <m:type m:val="lin"/>
                                <m:ctrlPr>
                                  <a:rPr lang="en-US" sz="2800" b="1" i="1" dirty="0" smtClean="0">
                                    <a:latin typeface="Cambria Math" panose="02040503050406030204" pitchFamily="18" charset="0"/>
                                  </a:rPr>
                                </m:ctrlPr>
                              </m:fPr>
                              <m:num>
                                <m:r>
                                  <a:rPr lang="en-US" sz="2800" b="1" i="1" dirty="0" smtClean="0">
                                    <a:latin typeface="Cambria Math" panose="02040503050406030204" pitchFamily="18" charset="0"/>
                                  </a:rPr>
                                  <m:t>𝟏</m:t>
                                </m:r>
                              </m:num>
                              <m:den>
                                <m:r>
                                  <a:rPr lang="en-US" sz="2800" b="1" i="1" dirty="0" smtClean="0">
                                    <a:latin typeface="Cambria Math" panose="02040503050406030204" pitchFamily="18" charset="0"/>
                                  </a:rPr>
                                  <m:t>𝟐</m:t>
                                </m:r>
                              </m:den>
                            </m:f>
                          </m:sub>
                        </m:sSub>
                      </m:e>
                    </m:d>
                    <m:r>
                      <a:rPr lang="en-US" sz="2800" b="1" i="1" dirty="0">
                        <a:latin typeface="Cambria Math" panose="02040503050406030204" pitchFamily="18" charset="0"/>
                      </a:rPr>
                      <m:t> </m:t>
                    </m:r>
                  </m:oMath>
                </a14:m>
                <a:r>
                  <a:rPr lang="en-US" sz="2800" dirty="0"/>
                  <a:t>is the time required for the reactant concentration to drop to </a:t>
                </a:r>
                <a:r>
                  <a:rPr lang="en-US" sz="2800" i="1" dirty="0"/>
                  <a:t>half </a:t>
                </a:r>
                <a:r>
                  <a:rPr lang="en-US" sz="2800" dirty="0"/>
                  <a:t>its original value.</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0" y="1532659"/>
                <a:ext cx="8915400" cy="1143000"/>
              </a:xfrm>
              <a:prstGeom prst="rect">
                <a:avLst/>
              </a:prstGeom>
              <a:blipFill>
                <a:blip r:embed="rId2"/>
                <a:stretch>
                  <a:fillRect l="-1367" t="-2128" b="-266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3276600" y="2543175"/>
                <a:ext cx="2133600" cy="885825"/>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600" b="0" i="1" smtClean="0">
                          <a:latin typeface="Cambria Math" panose="02040503050406030204" pitchFamily="18" charset="0"/>
                        </a:rPr>
                        <m:t>𝑡</m:t>
                      </m:r>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r>
                            <a:rPr lang="en-US" sz="2600" b="0" i="1" smtClean="0">
                              <a:latin typeface="Cambria Math" panose="02040503050406030204" pitchFamily="18" charset="0"/>
                            </a:rPr>
                            <m:t>𝑘</m:t>
                          </m:r>
                        </m:den>
                      </m:f>
                      <m:r>
                        <m:rPr>
                          <m:sty m:val="p"/>
                        </m:rPr>
                        <a:rPr lang="en-US" sz="2600" b="0" i="0" smtClean="0">
                          <a:latin typeface="Cambria Math" panose="02040503050406030204" pitchFamily="18" charset="0"/>
                        </a:rPr>
                        <m:t>ln</m:t>
                      </m:r>
                      <m:f>
                        <m:fPr>
                          <m:ctrlPr>
                            <a:rPr lang="en-US" sz="2600" b="0" i="1" smtClean="0">
                              <a:latin typeface="Cambria Math" panose="02040503050406030204" pitchFamily="18" charset="0"/>
                            </a:rPr>
                          </m:ctrlPr>
                        </m:fPr>
                        <m:num>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num>
                        <m:den>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𝑡</m:t>
                              </m:r>
                            </m:sub>
                          </m:sSub>
                        </m:den>
                      </m:f>
                    </m:oMath>
                  </m:oMathPara>
                </a14:m>
                <a:endParaRPr lang="en-US" sz="26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3276600" y="2543175"/>
                <a:ext cx="2133600" cy="88582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2362200" y="3524220"/>
                <a:ext cx="4191000" cy="809655"/>
              </a:xfrm>
              <a:prstGeom prst="rect">
                <a:avLst/>
              </a:prstGeom>
            </p:spPr>
            <p:txBody>
              <a:bodyPr/>
              <a:lstStyle/>
              <a:p>
                <a:pPr marL="0" indent="0">
                  <a:buNone/>
                </a:pPr>
                <a14:m>
                  <m:oMath xmlns:m="http://schemas.openxmlformats.org/officeDocument/2006/math">
                    <m:r>
                      <a:rPr lang="en-US" sz="2600" i="1">
                        <a:latin typeface="Cambria Math" panose="02040503050406030204" pitchFamily="18" charset="0"/>
                      </a:rPr>
                      <m:t>𝑡</m:t>
                    </m:r>
                    <m:r>
                      <a:rPr lang="en-US" sz="2600" i="1">
                        <a:latin typeface="Cambria Math" panose="02040503050406030204" pitchFamily="18" charset="0"/>
                      </a:rPr>
                      <m:t>=</m:t>
                    </m:r>
                    <m:sSub>
                      <m:sSubPr>
                        <m:ctrlPr>
                          <a:rPr lang="en-US" sz="2600" i="1">
                            <a:latin typeface="Cambria Math" panose="02040503050406030204" pitchFamily="18" charset="0"/>
                          </a:rPr>
                        </m:ctrlPr>
                      </m:sSubPr>
                      <m:e>
                        <m:r>
                          <a:rPr lang="en-US" sz="2600" i="1">
                            <a:latin typeface="Cambria Math" panose="02040503050406030204" pitchFamily="18" charset="0"/>
                          </a:rPr>
                          <m:t>𝑡</m:t>
                        </m:r>
                      </m:e>
                      <m:sub>
                        <m:r>
                          <a:rPr lang="en-US" sz="2600" i="1">
                            <a:latin typeface="Cambria Math" panose="02040503050406030204" pitchFamily="18" charset="0"/>
                          </a:rPr>
                          <m:t>1/2</m:t>
                        </m:r>
                      </m:sub>
                    </m:sSub>
                  </m:oMath>
                </a14:m>
                <a:r>
                  <a:rPr lang="en-US" sz="2600" b="0" dirty="0"/>
                  <a:t> when </a:t>
                </a:r>
                <a14:m>
                  <m:oMath xmlns:m="http://schemas.openxmlformats.org/officeDocument/2006/math">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𝑡</m:t>
                        </m:r>
                      </m:sub>
                    </m:sSub>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r>
                          <a:rPr lang="en-US" sz="2600" b="0" i="1" smtClean="0">
                            <a:latin typeface="Cambria Math" panose="02040503050406030204" pitchFamily="18" charset="0"/>
                          </a:rPr>
                          <m:t>2</m:t>
                        </m:r>
                      </m:den>
                    </m:f>
                    <m:sSub>
                      <m:sSubPr>
                        <m:ctrlPr>
                          <a:rPr lang="en-US" sz="2600" b="0" i="1" smtClean="0">
                            <a:latin typeface="Cambria Math" panose="02040503050406030204" pitchFamily="18" charset="0"/>
                          </a:rPr>
                        </m:ctrlPr>
                      </m:sSub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e>
                      <m:sub>
                        <m:r>
                          <a:rPr lang="en-US" sz="2600" b="0" i="0" smtClean="0">
                            <a:latin typeface="Cambria Math" panose="02040503050406030204" pitchFamily="18" charset="0"/>
                          </a:rPr>
                          <m:t>0</m:t>
                        </m:r>
                      </m:sub>
                    </m:sSub>
                  </m:oMath>
                </a14:m>
                <a:endParaRPr lang="en-US" sz="26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2362200" y="3524220"/>
                <a:ext cx="4191000" cy="80965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2933700" y="4333875"/>
                <a:ext cx="2667000" cy="11430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𝑡</m:t>
                          </m:r>
                        </m:e>
                        <m:sub>
                          <m:r>
                            <a:rPr lang="en-US" sz="2600" b="0" i="1" smtClean="0">
                              <a:latin typeface="Cambria Math" panose="02040503050406030204" pitchFamily="18" charset="0"/>
                            </a:rPr>
                            <m:t>1/2</m:t>
                          </m:r>
                        </m:sub>
                      </m:sSub>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r>
                            <a:rPr lang="en-US" sz="2600" b="0" i="1" smtClean="0">
                              <a:latin typeface="Cambria Math" panose="02040503050406030204" pitchFamily="18" charset="0"/>
                            </a:rPr>
                            <m:t>𝑘</m:t>
                          </m:r>
                        </m:den>
                      </m:f>
                      <m:r>
                        <m:rPr>
                          <m:sty m:val="p"/>
                        </m:rPr>
                        <a:rPr lang="en-US" sz="2600" b="0" i="0" smtClean="0">
                          <a:latin typeface="Cambria Math" panose="02040503050406030204" pitchFamily="18" charset="0"/>
                        </a:rPr>
                        <m:t>ln</m:t>
                      </m:r>
                      <m:f>
                        <m:fPr>
                          <m:ctrlPr>
                            <a:rPr lang="en-US" sz="2600" b="0" i="1" smtClean="0">
                              <a:latin typeface="Cambria Math" panose="02040503050406030204" pitchFamily="18" charset="0"/>
                            </a:rPr>
                          </m:ctrlPr>
                        </m:fPr>
                        <m:num>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num>
                        <m:den>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r>
                                <a:rPr lang="en-US" sz="2600" b="0" i="1" smtClean="0">
                                  <a:latin typeface="Cambria Math" panose="02040503050406030204" pitchFamily="18" charset="0"/>
                                </a:rPr>
                                <m:t>2</m:t>
                              </m:r>
                            </m:den>
                          </m:f>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den>
                      </m:f>
                    </m:oMath>
                  </m:oMathPara>
                </a14:m>
                <a:endParaRPr lang="en-US" sz="26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2933700" y="4333875"/>
                <a:ext cx="2667000" cy="114300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7315200" y="3866005"/>
                <a:ext cx="1828800" cy="1266825"/>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f>
                        <m:fPr>
                          <m:ctrlPr>
                            <a:rPr lang="en-US" sz="2600" i="1" smtClean="0">
                              <a:latin typeface="Cambria Math" panose="02040503050406030204" pitchFamily="18" charset="0"/>
                            </a:rPr>
                          </m:ctrlPr>
                        </m:fPr>
                        <m:num>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num>
                        <m:den>
                          <m:f>
                            <m:fPr>
                              <m:ctrlPr>
                                <a:rPr lang="en-US" sz="2600" i="1" smtClean="0">
                                  <a:latin typeface="Cambria Math" panose="02040503050406030204" pitchFamily="18" charset="0"/>
                                </a:rPr>
                              </m:ctrlPr>
                            </m:fPr>
                            <m:num>
                              <m:r>
                                <a:rPr lang="en-US" sz="2600" b="0" i="1" smtClean="0">
                                  <a:latin typeface="Cambria Math" panose="02040503050406030204" pitchFamily="18" charset="0"/>
                                </a:rPr>
                                <m:t>1</m:t>
                              </m:r>
                            </m:num>
                            <m:den>
                              <m:r>
                                <a:rPr lang="en-US" sz="2600" b="0" i="1" smtClean="0">
                                  <a:latin typeface="Cambria Math" panose="02040503050406030204" pitchFamily="18" charset="0"/>
                                </a:rPr>
                                <m:t>2</m:t>
                              </m:r>
                            </m:den>
                          </m:f>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den>
                      </m:f>
                      <m:r>
                        <a:rPr lang="en-US" sz="2600" b="0" i="1" smtClean="0">
                          <a:latin typeface="Cambria Math" panose="02040503050406030204" pitchFamily="18" charset="0"/>
                        </a:rPr>
                        <m:t>=2</m:t>
                      </m:r>
                    </m:oMath>
                  </m:oMathPara>
                </a14:m>
                <a:endParaRPr lang="en-US" sz="26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7315200" y="3866005"/>
                <a:ext cx="1828800" cy="1266825"/>
              </a:xfrm>
              <a:prstGeom prst="rect">
                <a:avLst/>
              </a:prstGeom>
              <a:blipFill>
                <a:blip r:embed="rId7"/>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4294967295"/>
              </p:nvPr>
            </p:nvSpPr>
            <p:spPr>
              <a:xfrm>
                <a:off x="6982810" y="5201516"/>
                <a:ext cx="2161190" cy="609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a:latin typeface="Cambria Math" panose="02040503050406030204" pitchFamily="18" charset="0"/>
                        </a:rPr>
                        <m:t>l</m:t>
                      </m:r>
                      <m:r>
                        <m:rPr>
                          <m:sty m:val="p"/>
                        </m:rPr>
                        <a:rPr lang="en-US" sz="2600" b="0" i="0" smtClean="0">
                          <a:latin typeface="Cambria Math" panose="02040503050406030204" pitchFamily="18" charset="0"/>
                        </a:rPr>
                        <m:t>n</m:t>
                      </m:r>
                      <m:r>
                        <a:rPr lang="en-US" sz="2600" b="0" i="1" smtClean="0">
                          <a:latin typeface="Cambria Math" panose="02040503050406030204" pitchFamily="18" charset="0"/>
                        </a:rPr>
                        <m:t> 2=0.693</m:t>
                      </m:r>
                    </m:oMath>
                  </m:oMathPara>
                </a14:m>
                <a:endParaRPr lang="en-US" sz="2600"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4294967295"/>
              </p:nvPr>
            </p:nvSpPr>
            <p:spPr>
              <a:xfrm>
                <a:off x="6982810" y="5201516"/>
                <a:ext cx="2161190" cy="609600"/>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3048000" y="5611091"/>
                <a:ext cx="2057400" cy="914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𝑡</m:t>
                          </m:r>
                        </m:e>
                        <m:sub>
                          <m:r>
                            <a:rPr lang="en-US" sz="2600" b="0" i="1" smtClean="0">
                              <a:latin typeface="Cambria Math" panose="02040503050406030204" pitchFamily="18" charset="0"/>
                            </a:rPr>
                            <m:t>1/2</m:t>
                          </m:r>
                        </m:sub>
                      </m:sSub>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0.693</m:t>
                          </m:r>
                        </m:num>
                        <m:den>
                          <m:r>
                            <a:rPr lang="en-US" sz="2600" b="0" i="1" smtClean="0">
                              <a:latin typeface="Cambria Math" panose="02040503050406030204" pitchFamily="18" charset="0"/>
                            </a:rPr>
                            <m:t>𝑘</m:t>
                          </m:r>
                        </m:den>
                      </m:f>
                    </m:oMath>
                  </m:oMathPara>
                </a14:m>
                <a:endParaRPr lang="en-US" sz="26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3048000" y="5611091"/>
                <a:ext cx="2057400" cy="914400"/>
              </a:xfrm>
              <a:prstGeom prst="rect">
                <a:avLst/>
              </a:prstGeom>
              <a:blipFill>
                <a:blip r:embed="rId9"/>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518501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7991"/>
            <a:ext cx="5715000" cy="609599"/>
          </a:xfrm>
        </p:spPr>
        <p:txBody>
          <a:bodyPr/>
          <a:lstStyle/>
          <a:p>
            <a:pPr algn="ctr" defTabSz="1066800">
              <a:tabLst>
                <a:tab pos="3325813"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14.6</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0" y="952500"/>
                <a:ext cx="9144000" cy="3695700"/>
              </a:xfrm>
              <a:prstGeom prst="rect">
                <a:avLst/>
              </a:prstGeom>
            </p:spPr>
            <p:txBody>
              <a:bodyPr/>
              <a:lstStyle/>
              <a:p>
                <a:pPr marL="0" indent="0">
                  <a:spcBef>
                    <a:spcPts val="0"/>
                  </a:spcBef>
                  <a:spcAft>
                    <a:spcPts val="1800"/>
                  </a:spcAft>
                  <a:buNone/>
                </a:pPr>
                <a:r>
                  <a:rPr lang="en-US" sz="2800" dirty="0"/>
                  <a:t>The decomposition of ethane </a:t>
                </a:r>
                <a14:m>
                  <m:oMath xmlns:m="http://schemas.openxmlformats.org/officeDocument/2006/math">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C</m:t>
                    </m:r>
                    <m:r>
                      <a:rPr lang="en-US" sz="2800" i="0" baseline="-25000" dirty="0">
                        <a:latin typeface="Cambria Math" panose="02040503050406030204" pitchFamily="18" charset="0"/>
                      </a:rPr>
                      <m:t>2</m:t>
                    </m:r>
                    <m:r>
                      <m:rPr>
                        <m:sty m:val="p"/>
                      </m:rPr>
                      <a:rPr lang="en-US" sz="2800" i="0" dirty="0">
                        <a:latin typeface="Cambria Math" panose="02040503050406030204" pitchFamily="18" charset="0"/>
                      </a:rPr>
                      <m:t>H</m:t>
                    </m:r>
                    <m:r>
                      <a:rPr lang="en-US" sz="2800" i="0" baseline="-25000" dirty="0">
                        <a:latin typeface="Cambria Math" panose="02040503050406030204" pitchFamily="18" charset="0"/>
                      </a:rPr>
                      <m:t>6</m:t>
                    </m:r>
                    <m:r>
                      <a:rPr lang="en-US" sz="2800" i="0" dirty="0">
                        <a:latin typeface="Cambria Math" panose="02040503050406030204" pitchFamily="18" charset="0"/>
                      </a:rPr>
                      <m:t>)</m:t>
                    </m:r>
                  </m:oMath>
                </a14:m>
                <a:r>
                  <a:rPr lang="en-US" sz="2800" dirty="0"/>
                  <a:t> to methyl radicals </a:t>
                </a:r>
                <a14:m>
                  <m:oMath xmlns:m="http://schemas.openxmlformats.org/officeDocument/2006/math">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CH</m:t>
                    </m:r>
                    <m:r>
                      <a:rPr lang="en-US" sz="2800" i="0" baseline="-25000" dirty="0">
                        <a:latin typeface="Cambria Math" panose="02040503050406030204" pitchFamily="18" charset="0"/>
                      </a:rPr>
                      <m:t>3</m:t>
                    </m:r>
                    <m:r>
                      <a:rPr lang="en-US" sz="2800" i="0" dirty="0">
                        <a:latin typeface="Cambria Math" panose="02040503050406030204" pitchFamily="18" charset="0"/>
                      </a:rPr>
                      <m:t>)</m:t>
                    </m:r>
                  </m:oMath>
                </a14:m>
                <a:r>
                  <a:rPr lang="en-US" sz="2800" dirty="0"/>
                  <a:t> is a first-order reaction with a rate constant of </a:t>
                </a:r>
                <a14:m>
                  <m:oMath xmlns:m="http://schemas.openxmlformats.org/officeDocument/2006/math">
                    <m:r>
                      <a:rPr lang="en-US" sz="2800" i="0" dirty="0" smtClean="0">
                        <a:latin typeface="Cambria Math" panose="02040503050406030204" pitchFamily="18" charset="0"/>
                      </a:rPr>
                      <m:t>5.36 × 10</m:t>
                    </m:r>
                    <m:r>
                      <a:rPr lang="en-US" sz="2800" i="0" baseline="30000" dirty="0">
                        <a:latin typeface="Cambria Math" panose="02040503050406030204" pitchFamily="18" charset="0"/>
                      </a:rPr>
                      <m:t>–4</m:t>
                    </m:r>
                    <m:r>
                      <a:rPr lang="en-US" sz="2800" i="0" dirty="0">
                        <a:latin typeface="Cambria Math" panose="02040503050406030204" pitchFamily="18" charset="0"/>
                      </a:rPr>
                      <m:t> </m:t>
                    </m:r>
                    <m:r>
                      <m:rPr>
                        <m:sty m:val="p"/>
                      </m:rPr>
                      <a:rPr lang="en-US" sz="2800" i="0" dirty="0">
                        <a:latin typeface="Cambria Math" panose="02040503050406030204" pitchFamily="18" charset="0"/>
                      </a:rPr>
                      <m:t>s</m:t>
                    </m:r>
                    <m:r>
                      <a:rPr lang="en-US" sz="2800" i="0" baseline="30000" dirty="0">
                        <a:latin typeface="Cambria Math" panose="02040503050406030204" pitchFamily="18" charset="0"/>
                      </a:rPr>
                      <m:t>–1</m:t>
                    </m:r>
                    <m:r>
                      <a:rPr lang="en-US" sz="2800" i="0" dirty="0">
                        <a:latin typeface="Cambria Math" panose="02040503050406030204" pitchFamily="18" charset="0"/>
                      </a:rPr>
                      <m:t> </m:t>
                    </m:r>
                  </m:oMath>
                </a14:m>
                <a:r>
                  <a:rPr lang="en-US" sz="2800" dirty="0"/>
                  <a:t>at 700°C: </a:t>
                </a:r>
              </a:p>
              <a:p>
                <a:pPr marL="0" indent="0">
                  <a:spcBef>
                    <a:spcPts val="0"/>
                  </a:spcBef>
                  <a:spcAft>
                    <a:spcPts val="1800"/>
                  </a:spcAft>
                  <a:buNone/>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m:rPr>
                              <m:sty m:val="p"/>
                            </m:rPr>
                            <a:rPr lang="en-US" sz="2600">
                              <a:latin typeface="Cambria Math" panose="02040503050406030204" pitchFamily="18" charset="0"/>
                            </a:rPr>
                            <m:t>C</m:t>
                          </m:r>
                        </m:e>
                        <m:sub>
                          <m:r>
                            <a:rPr lang="en-US" sz="2600">
                              <a:latin typeface="Cambria Math" panose="02040503050406030204" pitchFamily="18" charset="0"/>
                            </a:rPr>
                            <m:t>2</m:t>
                          </m:r>
                        </m:sub>
                      </m:sSub>
                      <m:sSub>
                        <m:sSubPr>
                          <m:ctrlPr>
                            <a:rPr lang="en-US" sz="2600" i="1">
                              <a:latin typeface="Cambria Math" panose="02040503050406030204" pitchFamily="18" charset="0"/>
                            </a:rPr>
                          </m:ctrlPr>
                        </m:sSubPr>
                        <m:e>
                          <m:r>
                            <m:rPr>
                              <m:sty m:val="p"/>
                            </m:rPr>
                            <a:rPr lang="en-US" sz="2600">
                              <a:latin typeface="Cambria Math" panose="02040503050406030204" pitchFamily="18" charset="0"/>
                            </a:rPr>
                            <m:t>H</m:t>
                          </m:r>
                        </m:e>
                        <m:sub>
                          <m:r>
                            <a:rPr lang="en-US" sz="2600">
                              <a:latin typeface="Cambria Math" panose="02040503050406030204" pitchFamily="18" charset="0"/>
                            </a:rPr>
                            <m:t>6</m:t>
                          </m:r>
                        </m:sub>
                      </m:sSub>
                      <m:r>
                        <a:rPr lang="en-US" sz="2600">
                          <a:latin typeface="Cambria Math" panose="02040503050406030204" pitchFamily="18" charset="0"/>
                          <a:ea typeface="Cambria Math" panose="02040503050406030204" pitchFamily="18" charset="0"/>
                        </a:rPr>
                        <m:t>→2</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CH</m:t>
                          </m:r>
                        </m:e>
                        <m:sub>
                          <m:r>
                            <a:rPr lang="en-US" sz="2600">
                              <a:latin typeface="Cambria Math" panose="02040503050406030204" pitchFamily="18" charset="0"/>
                              <a:ea typeface="Cambria Math" panose="02040503050406030204" pitchFamily="18" charset="0"/>
                            </a:rPr>
                            <m:t>3</m:t>
                          </m:r>
                        </m:sub>
                      </m:sSub>
                    </m:oMath>
                  </m:oMathPara>
                </a14:m>
                <a:endParaRPr lang="en-US" sz="2600" dirty="0"/>
              </a:p>
              <a:p>
                <a:pPr marL="0" indent="0">
                  <a:spcBef>
                    <a:spcPts val="0"/>
                  </a:spcBef>
                  <a:spcAft>
                    <a:spcPts val="3500"/>
                  </a:spcAft>
                  <a:buNone/>
                </a:pPr>
                <a:r>
                  <a:rPr lang="en-US" sz="2800" dirty="0"/>
                  <a:t>Calculate the half-life of the reaction in minutes. </a:t>
                </a:r>
                <a:endParaRPr lang="en-US" sz="2800" b="1" dirty="0">
                  <a:solidFill>
                    <a:srgbClr val="4F74A7"/>
                  </a:solidFill>
                </a:endParaRPr>
              </a:p>
              <a:p>
                <a:pPr marL="0" indent="0">
                  <a:spcBef>
                    <a:spcPts val="0"/>
                  </a:spcBef>
                  <a:buNone/>
                </a:pPr>
                <a:r>
                  <a:rPr lang="en-US" sz="2800" b="1" dirty="0">
                    <a:solidFill>
                      <a:srgbClr val="43638E"/>
                    </a:solidFill>
                  </a:rPr>
                  <a:t>Setup</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0" y="952500"/>
                <a:ext cx="9144000" cy="3695700"/>
              </a:xfrm>
              <a:prstGeom prst="rect">
                <a:avLst/>
              </a:prstGeom>
              <a:blipFill>
                <a:blip r:embed="rId2"/>
                <a:stretch>
                  <a:fillRect l="-1333" t="-14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2286000" y="4267200"/>
                <a:ext cx="5029200" cy="990600"/>
              </a:xfrm>
              <a:prstGeom prst="rect">
                <a:avLst/>
              </a:prstGeom>
            </p:spPr>
            <p:txBody>
              <a:bodyPr/>
              <a:lstStyle/>
              <a:p>
                <a:pPr marL="0" indent="0">
                  <a:buNone/>
                </a:pPr>
                <a14:m>
                  <m:oMathPara xmlns:m="http://schemas.openxmlformats.org/officeDocument/2006/math">
                    <m:oMathParaPr>
                      <m:jc m:val="left"/>
                    </m:oMathParaPr>
                    <m:oMath xmlns:m="http://schemas.openxmlformats.org/officeDocument/2006/math">
                      <m:r>
                        <m:rPr>
                          <m:sty m:val="p"/>
                        </m:rPr>
                        <a:rPr lang="en-US" sz="2500" b="0" i="0" smtClean="0">
                          <a:latin typeface="Cambria Math" panose="02040503050406030204" pitchFamily="18" charset="0"/>
                        </a:rPr>
                        <m:t>seconds</m:t>
                      </m:r>
                      <m:r>
                        <a:rPr lang="en-US" sz="2500" b="0" i="0" smtClean="0">
                          <a:latin typeface="Cambria Math" panose="02040503050406030204" pitchFamily="18" charset="0"/>
                          <a:ea typeface="Cambria Math" panose="02040503050406030204" pitchFamily="18" charset="0"/>
                        </a:rPr>
                        <m:t>×</m:t>
                      </m:r>
                      <m:f>
                        <m:fPr>
                          <m:ctrlPr>
                            <a:rPr lang="en-US" sz="2500" b="0" i="1" smtClean="0">
                              <a:latin typeface="Cambria Math" panose="02040503050406030204" pitchFamily="18" charset="0"/>
                              <a:ea typeface="Cambria Math" panose="02040503050406030204" pitchFamily="18" charset="0"/>
                            </a:rPr>
                          </m:ctrlPr>
                        </m:fPr>
                        <m:num>
                          <m:r>
                            <a:rPr lang="en-US" sz="2500" b="0" i="0" smtClean="0">
                              <a:latin typeface="Cambria Math" panose="02040503050406030204" pitchFamily="18" charset="0"/>
                              <a:ea typeface="Cambria Math" panose="02040503050406030204" pitchFamily="18" charset="0"/>
                            </a:rPr>
                            <m:t>1 </m:t>
                          </m:r>
                          <m:r>
                            <m:rPr>
                              <m:sty m:val="p"/>
                            </m:rPr>
                            <a:rPr lang="en-US" sz="2500" b="0" i="0" smtClean="0">
                              <a:latin typeface="Cambria Math" panose="02040503050406030204" pitchFamily="18" charset="0"/>
                              <a:ea typeface="Cambria Math" panose="02040503050406030204" pitchFamily="18" charset="0"/>
                            </a:rPr>
                            <m:t>minute</m:t>
                          </m:r>
                        </m:num>
                        <m:den>
                          <m:r>
                            <a:rPr lang="en-US" sz="2500" b="0" i="0" smtClean="0">
                              <a:latin typeface="Cambria Math" panose="02040503050406030204" pitchFamily="18" charset="0"/>
                              <a:ea typeface="Cambria Math" panose="02040503050406030204" pitchFamily="18" charset="0"/>
                            </a:rPr>
                            <m:t>60 </m:t>
                          </m:r>
                          <m:r>
                            <m:rPr>
                              <m:sty m:val="p"/>
                            </m:rPr>
                            <a:rPr lang="en-US" sz="2500" b="0" i="0" smtClean="0">
                              <a:latin typeface="Cambria Math" panose="02040503050406030204" pitchFamily="18" charset="0"/>
                              <a:ea typeface="Cambria Math" panose="02040503050406030204" pitchFamily="18" charset="0"/>
                            </a:rPr>
                            <m:t>seconds</m:t>
                          </m:r>
                        </m:den>
                      </m:f>
                      <m:r>
                        <a:rPr lang="en-US" sz="2500" b="0" i="0" smtClean="0">
                          <a:latin typeface="Cambria Math" panose="02040503050406030204" pitchFamily="18" charset="0"/>
                          <a:ea typeface="Cambria Math" panose="02040503050406030204" pitchFamily="18" charset="0"/>
                        </a:rPr>
                        <m:t>=</m:t>
                      </m:r>
                      <m:r>
                        <m:rPr>
                          <m:sty m:val="p"/>
                        </m:rPr>
                        <a:rPr lang="en-US" sz="2500" b="0" i="0" smtClean="0">
                          <a:latin typeface="Cambria Math" panose="02040503050406030204" pitchFamily="18" charset="0"/>
                          <a:ea typeface="Cambria Math" panose="02040503050406030204" pitchFamily="18" charset="0"/>
                        </a:rPr>
                        <m:t>minutes</m:t>
                      </m:r>
                    </m:oMath>
                  </m:oMathPara>
                </a14:m>
                <a:endParaRPr lang="en-US" sz="25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2286000" y="4267200"/>
                <a:ext cx="5029200" cy="99060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7517726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5994564"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14.6</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24" name="Text Placeholder 23"/>
          <p:cNvSpPr>
            <a:spLocks noGrp="1"/>
          </p:cNvSpPr>
          <p:nvPr>
            <p:ph type="body" sz="quarter" idx="4294967295"/>
          </p:nvPr>
        </p:nvSpPr>
        <p:spPr>
          <a:xfrm>
            <a:off x="-2005" y="942474"/>
            <a:ext cx="8877300" cy="609600"/>
          </a:xfrm>
          <a:prstGeom prst="rect">
            <a:avLst/>
          </a:prstGeom>
        </p:spPr>
        <p:txBody>
          <a:bodyPr/>
          <a:lstStyle/>
          <a:p>
            <a:pPr marL="0" indent="0">
              <a:buNone/>
            </a:pPr>
            <a:r>
              <a:rPr lang="en-US" sz="2800" b="1" dirty="0">
                <a:solidFill>
                  <a:srgbClr val="43638E"/>
                </a:solidFill>
              </a:rPr>
              <a:t>Solution</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1066800" y="1534644"/>
                <a:ext cx="7010400" cy="1129862"/>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sz="2700" i="1" smtClean="0">
                              <a:latin typeface="Cambria Math" panose="02040503050406030204" pitchFamily="18" charset="0"/>
                            </a:rPr>
                          </m:ctrlPr>
                        </m:sSubPr>
                        <m:e>
                          <m:r>
                            <a:rPr lang="en-US" sz="2700" b="0" i="1" smtClean="0">
                              <a:latin typeface="Cambria Math" panose="02040503050406030204" pitchFamily="18" charset="0"/>
                            </a:rPr>
                            <m:t>𝑡</m:t>
                          </m:r>
                        </m:e>
                        <m:sub>
                          <m:r>
                            <a:rPr lang="en-US" sz="2700" b="0" i="1" smtClean="0">
                              <a:latin typeface="Cambria Math" panose="02040503050406030204" pitchFamily="18" charset="0"/>
                            </a:rPr>
                            <m:t>1/2</m:t>
                          </m:r>
                        </m:sub>
                      </m:sSub>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0.693</m:t>
                          </m:r>
                        </m:num>
                        <m:den>
                          <m:r>
                            <a:rPr lang="en-US" sz="2700" b="0" i="1" smtClean="0">
                              <a:latin typeface="Cambria Math" panose="02040503050406030204" pitchFamily="18" charset="0"/>
                            </a:rPr>
                            <m:t>𝑘</m:t>
                          </m:r>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0.693</m:t>
                          </m:r>
                        </m:num>
                        <m:den>
                          <m:r>
                            <a:rPr lang="en-US" sz="2700" b="0" i="1" smtClean="0">
                              <a:latin typeface="Cambria Math" panose="02040503050406030204" pitchFamily="18" charset="0"/>
                            </a:rPr>
                            <m:t>5.36</m:t>
                          </m:r>
                          <m:r>
                            <a:rPr lang="en-US" sz="2700" b="0" i="1" smtClean="0">
                              <a:latin typeface="Cambria Math" panose="02040503050406030204" pitchFamily="18" charset="0"/>
                              <a:ea typeface="Cambria Math" panose="02040503050406030204" pitchFamily="18" charset="0"/>
                            </a:rPr>
                            <m:t>×</m:t>
                          </m:r>
                          <m:sSup>
                            <m:sSupPr>
                              <m:ctrlPr>
                                <a:rPr lang="en-US" sz="2700" b="0" i="1" smtClean="0">
                                  <a:latin typeface="Cambria Math" panose="02040503050406030204" pitchFamily="18" charset="0"/>
                                  <a:ea typeface="Cambria Math" panose="02040503050406030204" pitchFamily="18" charset="0"/>
                                </a:rPr>
                              </m:ctrlPr>
                            </m:sSupPr>
                            <m:e>
                              <m:r>
                                <a:rPr lang="en-US" sz="2700" b="0" i="1" smtClean="0">
                                  <a:latin typeface="Cambria Math" panose="02040503050406030204" pitchFamily="18" charset="0"/>
                                  <a:ea typeface="Cambria Math" panose="02040503050406030204" pitchFamily="18" charset="0"/>
                                </a:rPr>
                                <m:t>10</m:t>
                              </m:r>
                            </m:e>
                            <m:sup>
                              <m:r>
                                <a:rPr lang="en-US" sz="2700" b="0" i="1" smtClean="0">
                                  <a:latin typeface="Cambria Math" panose="02040503050406030204" pitchFamily="18" charset="0"/>
                                  <a:ea typeface="Cambria Math" panose="02040503050406030204" pitchFamily="18" charset="0"/>
                                </a:rPr>
                                <m:t>−4</m:t>
                              </m:r>
                            </m:sup>
                          </m:sSup>
                          <m:sSup>
                            <m:sSupPr>
                              <m:ctrlPr>
                                <a:rPr lang="en-US" sz="2700" b="0" i="1" smtClean="0">
                                  <a:latin typeface="Cambria Math" panose="02040503050406030204" pitchFamily="18" charset="0"/>
                                  <a:ea typeface="Cambria Math" panose="02040503050406030204" pitchFamily="18" charset="0"/>
                                </a:rPr>
                              </m:ctrlPr>
                            </m:sSupPr>
                            <m:e>
                              <m:r>
                                <a:rPr lang="en-US" sz="2700" b="0" i="0" smtClean="0">
                                  <a:latin typeface="Cambria Math" panose="02040503050406030204" pitchFamily="18" charset="0"/>
                                  <a:ea typeface="Cambria Math" panose="02040503050406030204" pitchFamily="18" charset="0"/>
                                </a:rPr>
                                <m:t> </m:t>
                              </m:r>
                              <m:r>
                                <m:rPr>
                                  <m:sty m:val="p"/>
                                </m:rPr>
                                <a:rPr lang="en-US" sz="2700" b="0" i="0" smtClean="0">
                                  <a:latin typeface="Cambria Math" panose="02040503050406030204" pitchFamily="18" charset="0"/>
                                  <a:ea typeface="Cambria Math" panose="02040503050406030204" pitchFamily="18" charset="0"/>
                                </a:rPr>
                                <m:t>s</m:t>
                              </m:r>
                            </m:e>
                            <m:sup>
                              <m:r>
                                <a:rPr lang="en-US" sz="2700" b="0" i="1" smtClean="0">
                                  <a:latin typeface="Cambria Math" panose="02040503050406030204" pitchFamily="18" charset="0"/>
                                  <a:ea typeface="Cambria Math" panose="02040503050406030204" pitchFamily="18" charset="0"/>
                                </a:rPr>
                                <m:t>−1</m:t>
                              </m:r>
                            </m:sup>
                          </m:sSup>
                        </m:den>
                      </m:f>
                      <m:r>
                        <a:rPr lang="en-US" sz="2700" b="0" i="1" smtClean="0">
                          <a:latin typeface="Cambria Math" panose="02040503050406030204" pitchFamily="18" charset="0"/>
                        </a:rPr>
                        <m:t>=1293 </m:t>
                      </m:r>
                      <m:r>
                        <m:rPr>
                          <m:sty m:val="p"/>
                        </m:rPr>
                        <a:rPr lang="en-US" sz="2700" b="0" i="0" smtClean="0">
                          <a:latin typeface="Cambria Math" panose="02040503050406030204" pitchFamily="18" charset="0"/>
                        </a:rPr>
                        <m:t>s</m:t>
                      </m:r>
                    </m:oMath>
                  </m:oMathPara>
                </a14:m>
                <a:endParaRPr lang="en-US" sz="27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1066800" y="1534644"/>
                <a:ext cx="7010400" cy="1129862"/>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2515526" y="2664506"/>
                <a:ext cx="4267200" cy="838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700" b="0" i="0" smtClean="0">
                          <a:latin typeface="Cambria Math" panose="02040503050406030204" pitchFamily="18" charset="0"/>
                        </a:rPr>
                        <m:t>1293 </m:t>
                      </m:r>
                      <m:r>
                        <m:rPr>
                          <m:sty m:val="p"/>
                        </m:rPr>
                        <a:rPr lang="en-US" sz="2700" b="0" i="0" smtClean="0">
                          <a:latin typeface="Cambria Math" panose="02040503050406030204" pitchFamily="18" charset="0"/>
                        </a:rPr>
                        <m:t>s</m:t>
                      </m:r>
                      <m:r>
                        <a:rPr lang="en-US" sz="2700" b="0" i="0" smtClean="0">
                          <a:latin typeface="Cambria Math" panose="02040503050406030204" pitchFamily="18" charset="0"/>
                          <a:ea typeface="Cambria Math" panose="02040503050406030204" pitchFamily="18" charset="0"/>
                        </a:rPr>
                        <m:t>×</m:t>
                      </m:r>
                      <m:f>
                        <m:fPr>
                          <m:ctrlPr>
                            <a:rPr lang="en-US" sz="2700" b="0" i="1" smtClean="0">
                              <a:latin typeface="Cambria Math" panose="02040503050406030204" pitchFamily="18" charset="0"/>
                              <a:ea typeface="Cambria Math" panose="02040503050406030204" pitchFamily="18" charset="0"/>
                            </a:rPr>
                          </m:ctrlPr>
                        </m:fPr>
                        <m:num>
                          <m:r>
                            <a:rPr lang="en-US" sz="2700" b="0" i="0" smtClean="0">
                              <a:latin typeface="Cambria Math" panose="02040503050406030204" pitchFamily="18" charset="0"/>
                              <a:ea typeface="Cambria Math" panose="02040503050406030204" pitchFamily="18" charset="0"/>
                            </a:rPr>
                            <m:t>1 </m:t>
                          </m:r>
                          <m:r>
                            <m:rPr>
                              <m:sty m:val="p"/>
                            </m:rPr>
                            <a:rPr lang="en-US" sz="2700" b="0" i="0" smtClean="0">
                              <a:latin typeface="Cambria Math" panose="02040503050406030204" pitchFamily="18" charset="0"/>
                              <a:ea typeface="Cambria Math" panose="02040503050406030204" pitchFamily="18" charset="0"/>
                            </a:rPr>
                            <m:t>min</m:t>
                          </m:r>
                        </m:num>
                        <m:den>
                          <m:r>
                            <a:rPr lang="en-US" sz="2700" b="0" i="0" smtClean="0">
                              <a:latin typeface="Cambria Math" panose="02040503050406030204" pitchFamily="18" charset="0"/>
                              <a:ea typeface="Cambria Math" panose="02040503050406030204" pitchFamily="18" charset="0"/>
                            </a:rPr>
                            <m:t>60 </m:t>
                          </m:r>
                          <m:r>
                            <m:rPr>
                              <m:sty m:val="p"/>
                            </m:rPr>
                            <a:rPr lang="en-US" sz="2700" b="0" i="0" smtClean="0">
                              <a:latin typeface="Cambria Math" panose="02040503050406030204" pitchFamily="18" charset="0"/>
                              <a:ea typeface="Cambria Math" panose="02040503050406030204" pitchFamily="18" charset="0"/>
                            </a:rPr>
                            <m:t>s</m:t>
                          </m:r>
                        </m:den>
                      </m:f>
                      <m:r>
                        <a:rPr lang="en-US" sz="2700" b="0" i="0" smtClean="0">
                          <a:latin typeface="Cambria Math" panose="02040503050406030204" pitchFamily="18" charset="0"/>
                          <a:ea typeface="Cambria Math" panose="02040503050406030204" pitchFamily="18" charset="0"/>
                        </a:rPr>
                        <m:t>=21.5 </m:t>
                      </m:r>
                      <m:r>
                        <m:rPr>
                          <m:sty m:val="p"/>
                        </m:rPr>
                        <a:rPr lang="en-US" sz="2700" b="0" i="0" smtClean="0">
                          <a:latin typeface="Cambria Math" panose="02040503050406030204" pitchFamily="18" charset="0"/>
                          <a:ea typeface="Cambria Math" panose="02040503050406030204" pitchFamily="18" charset="0"/>
                        </a:rPr>
                        <m:t>min</m:t>
                      </m:r>
                    </m:oMath>
                  </m:oMathPara>
                </a14:m>
                <a:endParaRPr lang="en-US" sz="27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2515526" y="2664506"/>
                <a:ext cx="4267200" cy="8382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4294967295"/>
              </p:nvPr>
            </p:nvSpPr>
            <p:spPr>
              <a:xfrm>
                <a:off x="458126" y="3638782"/>
                <a:ext cx="8382000" cy="533400"/>
              </a:xfrm>
              <a:prstGeom prst="rect">
                <a:avLst/>
              </a:prstGeom>
            </p:spPr>
            <p:txBody>
              <a:bodyPr/>
              <a:lstStyle/>
              <a:p>
                <a:pPr marL="0" indent="0">
                  <a:buNone/>
                </a:pPr>
                <a:r>
                  <a:rPr lang="en-US" sz="2500" b="0" dirty="0"/>
                  <a:t>The half-life of ethane decomposition at </a:t>
                </a:r>
                <a14:m>
                  <m:oMath xmlns:m="http://schemas.openxmlformats.org/officeDocument/2006/math">
                    <m:r>
                      <a:rPr lang="en-US" sz="2500" b="0" i="0" smtClean="0">
                        <a:latin typeface="Cambria Math" panose="02040503050406030204" pitchFamily="18" charset="0"/>
                      </a:rPr>
                      <m:t>700°</m:t>
                    </m:r>
                    <m:r>
                      <m:rPr>
                        <m:sty m:val="p"/>
                      </m:rPr>
                      <a:rPr lang="en-US" sz="2500" b="0" i="0" smtClean="0">
                        <a:latin typeface="Cambria Math" panose="02040503050406030204" pitchFamily="18" charset="0"/>
                        <a:ea typeface="Cambria Math" panose="02040503050406030204" pitchFamily="18" charset="0"/>
                      </a:rPr>
                      <m:t>C</m:t>
                    </m:r>
                  </m:oMath>
                </a14:m>
                <a:r>
                  <a:rPr lang="en-US" sz="2500" dirty="0"/>
                  <a:t> is 21.6 min.</a:t>
                </a:r>
              </a:p>
            </p:txBody>
          </p:sp>
        </mc:Choice>
        <mc:Fallback xmlns="">
          <p:sp>
            <p:nvSpPr>
              <p:cNvPr id="27" name="Text Placeholder 26"/>
              <p:cNvSpPr>
                <a:spLocks noGrp="1" noRot="1" noChangeAspect="1" noMove="1" noResize="1" noEditPoints="1" noAdjustHandles="1" noChangeArrowheads="1" noChangeShapeType="1" noTextEdit="1"/>
              </p:cNvSpPr>
              <p:nvPr>
                <p:ph type="body" sz="quarter" idx="4294967295"/>
              </p:nvPr>
            </p:nvSpPr>
            <p:spPr>
              <a:xfrm>
                <a:off x="458126" y="3638782"/>
                <a:ext cx="8382000" cy="533400"/>
              </a:xfrm>
              <a:prstGeom prst="rect">
                <a:avLst/>
              </a:prstGeom>
              <a:blipFill>
                <a:blip r:embed="rId4"/>
                <a:stretch>
                  <a:fillRect l="-1164" t="-9195" b="-17241"/>
                </a:stretch>
              </a:blipFill>
            </p:spPr>
            <p:txBody>
              <a:bodyPr/>
              <a:lstStyle/>
              <a:p>
                <a:r>
                  <a:rPr lang="en-US">
                    <a:noFill/>
                  </a:rPr>
                  <a:t> </a:t>
                </a:r>
              </a:p>
            </p:txBody>
          </p:sp>
        </mc:Fallback>
      </mc:AlternateContent>
    </p:spTree>
    <p:extLst>
      <p:ext uri="{BB962C8B-B14F-4D97-AF65-F5344CB8AC3E}">
        <p14:creationId xmlns:p14="http://schemas.microsoft.com/office/powerpoint/2010/main" val="6425306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686800" cy="944880"/>
          </a:xfrm>
        </p:spPr>
        <p:txBody>
          <a:bodyPr/>
          <a:lstStyle/>
          <a:p>
            <a:pPr marL="1204913" indent="-1204913"/>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 (5)</a:t>
            </a:r>
          </a:p>
        </p:txBody>
      </p:sp>
      <p:sp>
        <p:nvSpPr>
          <p:cNvPr id="20" name="Text Placeholder 19"/>
          <p:cNvSpPr>
            <a:spLocks noGrp="1"/>
          </p:cNvSpPr>
          <p:nvPr>
            <p:ph type="body" sz="quarter" idx="4294967295"/>
          </p:nvPr>
        </p:nvSpPr>
        <p:spPr>
          <a:xfrm>
            <a:off x="0" y="1092778"/>
            <a:ext cx="8839200" cy="381000"/>
          </a:xfrm>
          <a:prstGeom prst="rect">
            <a:avLst/>
          </a:prstGeom>
        </p:spPr>
        <p:txBody>
          <a:bodyPr/>
          <a:lstStyle/>
          <a:p>
            <a:pPr marL="0" indent="0">
              <a:buNone/>
            </a:pPr>
            <a:r>
              <a:rPr lang="en-US" sz="2800" dirty="0">
                <a:solidFill>
                  <a:srgbClr val="4F74A7"/>
                </a:solidFill>
                <a:latin typeface="Calibri" panose="020F0502020204030204" pitchFamily="34" charset="0"/>
              </a:rPr>
              <a:t>Second-Order Reactions</a:t>
            </a:r>
          </a:p>
        </p:txBody>
      </p:sp>
      <p:sp>
        <p:nvSpPr>
          <p:cNvPr id="21" name="Text Placeholder 20"/>
          <p:cNvSpPr>
            <a:spLocks noGrp="1"/>
          </p:cNvSpPr>
          <p:nvPr>
            <p:ph type="body" sz="quarter" idx="4294967295"/>
          </p:nvPr>
        </p:nvSpPr>
        <p:spPr>
          <a:xfrm>
            <a:off x="0" y="1600200"/>
            <a:ext cx="9144000" cy="2819400"/>
          </a:xfrm>
          <a:prstGeom prst="rect">
            <a:avLst/>
          </a:prstGeom>
        </p:spPr>
        <p:txBody>
          <a:bodyPr/>
          <a:lstStyle/>
          <a:p>
            <a:pPr marL="0" indent="0">
              <a:spcBef>
                <a:spcPts val="0"/>
              </a:spcBef>
              <a:spcAft>
                <a:spcPts val="3150"/>
              </a:spcAft>
              <a:buNone/>
            </a:pPr>
            <a:r>
              <a:rPr lang="en-US" sz="2800" dirty="0"/>
              <a:t>A </a:t>
            </a:r>
            <a:r>
              <a:rPr lang="en-US" sz="2800" b="1" i="1" dirty="0"/>
              <a:t>second-order reaction </a:t>
            </a:r>
            <a:r>
              <a:rPr lang="en-US" sz="2800" dirty="0"/>
              <a:t>is a reaction whose rate depends on the concentration of one reactant raised to the second power or on the product of the concentrations of two different reactants (each raised to the first power).</a:t>
            </a:r>
          </a:p>
          <a:p>
            <a:pPr marL="0" indent="0">
              <a:spcBef>
                <a:spcPts val="0"/>
              </a:spcBef>
              <a:buNone/>
            </a:pPr>
            <a:r>
              <a:rPr lang="en-US" sz="2800" dirty="0"/>
              <a:t>For simplicity, we will consider only the first type of reaction. </a:t>
            </a:r>
          </a:p>
        </p:txBody>
      </p:sp>
    </p:spTree>
    <p:extLst>
      <p:ext uri="{BB962C8B-B14F-4D97-AF65-F5344CB8AC3E}">
        <p14:creationId xmlns:p14="http://schemas.microsoft.com/office/powerpoint/2010/main" val="374474043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1673" y="0"/>
            <a:ext cx="8569036" cy="962471"/>
          </a:xfrm>
        </p:spPr>
        <p:txBody>
          <a:bodyPr/>
          <a:lstStyle/>
          <a:p>
            <a:pPr marL="1204913" indent="-1204913"/>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 (6)</a:t>
            </a:r>
          </a:p>
        </p:txBody>
      </p:sp>
      <p:sp>
        <p:nvSpPr>
          <p:cNvPr id="20" name="Text Placeholder 19"/>
          <p:cNvSpPr>
            <a:spLocks noGrp="1"/>
          </p:cNvSpPr>
          <p:nvPr>
            <p:ph type="body" sz="quarter" idx="4294967295"/>
          </p:nvPr>
        </p:nvSpPr>
        <p:spPr>
          <a:xfrm>
            <a:off x="0" y="1094928"/>
            <a:ext cx="9144000" cy="533400"/>
          </a:xfrm>
          <a:prstGeom prst="rect">
            <a:avLst/>
          </a:prstGeom>
        </p:spPr>
        <p:txBody>
          <a:bodyPr/>
          <a:lstStyle/>
          <a:p>
            <a:pPr marL="0" indent="0">
              <a:buNone/>
            </a:pPr>
            <a:r>
              <a:rPr lang="en-US" sz="2800" dirty="0">
                <a:solidFill>
                  <a:srgbClr val="4F74A7"/>
                </a:solidFill>
                <a:latin typeface="Calibri" panose="020F0502020204030204" pitchFamily="34" charset="0"/>
              </a:rPr>
              <a:t>Second-Order Reactions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3200400" y="1447800"/>
                <a:ext cx="2133600" cy="457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A</m:t>
                      </m:r>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product</m:t>
                      </m:r>
                    </m:oMath>
                  </m:oMathPara>
                </a14:m>
                <a:endParaRPr lang="en-US" sz="26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3200400" y="1447800"/>
                <a:ext cx="2133600" cy="4572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3124200" y="2057400"/>
                <a:ext cx="2514600" cy="838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A</m:t>
                          </m:r>
                          <m:r>
                            <a:rPr lang="en-US" sz="2600" b="0" i="0" smtClean="0">
                              <a:latin typeface="Cambria Math" panose="02040503050406030204" pitchFamily="18" charset="0"/>
                              <a:ea typeface="Cambria Math" panose="02040503050406030204" pitchFamily="18" charset="0"/>
                            </a:rPr>
                            <m:t>]</m:t>
                          </m:r>
                        </m:num>
                        <m:den>
                          <m:r>
                            <a:rPr lang="en-US" sz="2600" b="0" i="0"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oMath>
                  </m:oMathPara>
                </a14:m>
                <a:endParaRPr lang="en-US" sz="26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3124200" y="2057400"/>
                <a:ext cx="2514600" cy="8382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3429000" y="3124200"/>
                <a:ext cx="21336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0" smtClean="0">
                          <a:latin typeface="Cambria Math" panose="02040503050406030204" pitchFamily="18" charset="0"/>
                        </a:rPr>
                        <m:t>=</m:t>
                      </m:r>
                      <m:r>
                        <a:rPr lang="en-US" sz="2600" b="0" i="1" smtClean="0">
                          <a:latin typeface="Cambria Math" panose="02040503050406030204" pitchFamily="18" charset="0"/>
                        </a:rPr>
                        <m:t>𝑘</m:t>
                      </m:r>
                      <m:sSup>
                        <m:sSupPr>
                          <m:ctrlPr>
                            <a:rPr lang="en-US" sz="2600" b="0" i="1" smtClean="0">
                              <a:latin typeface="Cambria Math" panose="02040503050406030204" pitchFamily="18" charset="0"/>
                            </a:rPr>
                          </m:ctrlPr>
                        </m:sSup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e>
                        <m:sup>
                          <m:r>
                            <a:rPr lang="en-US" sz="2600" b="0" i="0" smtClean="0">
                              <a:latin typeface="Cambria Math" panose="02040503050406030204" pitchFamily="18" charset="0"/>
                            </a:rPr>
                            <m:t>2</m:t>
                          </m:r>
                        </m:sup>
                      </m:sSup>
                    </m:oMath>
                  </m:oMathPara>
                </a14:m>
                <a:endParaRPr lang="en-US" sz="26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3429000" y="3124200"/>
                <a:ext cx="2133600" cy="53340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3124200" y="3886200"/>
                <a:ext cx="2667000" cy="838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ea typeface="Cambria Math" panose="02040503050406030204" pitchFamily="18" charset="0"/>
                            </a:rPr>
                            <m:t>∆</m:t>
                          </m:r>
                          <m:d>
                            <m:dPr>
                              <m:begChr m:val="["/>
                              <m:endChr m:val="]"/>
                              <m:ctrlPr>
                                <a:rPr lang="en-US" sz="2600" b="0" i="1" smtClean="0">
                                  <a:latin typeface="Cambria Math" panose="02040503050406030204" pitchFamily="18" charset="0"/>
                                  <a:ea typeface="Cambria Math" panose="02040503050406030204" pitchFamily="18" charset="0"/>
                                </a:rPr>
                              </m:ctrlPr>
                            </m:dPr>
                            <m:e>
                              <m:r>
                                <m:rPr>
                                  <m:sty m:val="p"/>
                                </m:rPr>
                                <a:rPr lang="en-US" sz="2600" b="0" i="0" smtClean="0">
                                  <a:latin typeface="Cambria Math" panose="02040503050406030204" pitchFamily="18" charset="0"/>
                                  <a:ea typeface="Cambria Math" panose="02040503050406030204" pitchFamily="18" charset="0"/>
                                </a:rPr>
                                <m:t>A</m:t>
                              </m:r>
                            </m:e>
                          </m:d>
                        </m:num>
                        <m:den>
                          <m:r>
                            <a:rPr lang="en-US" sz="2600" b="0" i="1"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𝑡</m:t>
                          </m:r>
                        </m:den>
                      </m:f>
                      <m:r>
                        <a:rPr lang="en-US" sz="2600" b="0" i="1" smtClean="0">
                          <a:latin typeface="Cambria Math" panose="02040503050406030204" pitchFamily="18" charset="0"/>
                        </a:rPr>
                        <m:t>=</m:t>
                      </m:r>
                      <m:r>
                        <a:rPr lang="en-US" sz="2600" b="0" i="1" smtClean="0">
                          <a:latin typeface="Cambria Math" panose="02040503050406030204" pitchFamily="18" charset="0"/>
                        </a:rPr>
                        <m:t>𝑘</m:t>
                      </m:r>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p>
                          <m:r>
                            <a:rPr lang="en-US" sz="2600" b="0" i="1" smtClean="0">
                              <a:latin typeface="Cambria Math" panose="02040503050406030204" pitchFamily="18" charset="0"/>
                            </a:rPr>
                            <m:t>2</m:t>
                          </m:r>
                        </m:sup>
                      </m:sSup>
                    </m:oMath>
                  </m:oMathPara>
                </a14:m>
                <a:endParaRPr lang="en-US" sz="26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3124200" y="3886200"/>
                <a:ext cx="2667000" cy="838200"/>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3276600" y="4876800"/>
                <a:ext cx="2827283" cy="1093898"/>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f>
                        <m:fPr>
                          <m:ctrlPr>
                            <a:rPr lang="en-US" sz="2600" i="1" smtClean="0">
                              <a:latin typeface="Cambria Math" panose="02040503050406030204" pitchFamily="18" charset="0"/>
                            </a:rPr>
                          </m:ctrlPr>
                        </m:fPr>
                        <m:num>
                          <m:r>
                            <a:rPr lang="en-US" sz="2600" b="0" i="1" smtClean="0">
                              <a:latin typeface="Cambria Math" panose="02040503050406030204" pitchFamily="18" charset="0"/>
                            </a:rPr>
                            <m:t>1</m:t>
                          </m:r>
                        </m:num>
                        <m:den>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𝑡</m:t>
                              </m:r>
                            </m:sub>
                          </m:sSub>
                        </m:den>
                      </m:f>
                      <m:r>
                        <a:rPr lang="en-US" sz="2600" b="0" i="1" smtClean="0">
                          <a:latin typeface="Cambria Math" panose="02040503050406030204" pitchFamily="18" charset="0"/>
                        </a:rPr>
                        <m:t>=</m:t>
                      </m:r>
                      <m:r>
                        <a:rPr lang="en-US" sz="2600" b="0" i="1" smtClean="0">
                          <a:latin typeface="Cambria Math" panose="02040503050406030204" pitchFamily="18" charset="0"/>
                        </a:rPr>
                        <m:t>𝑘𝑡</m:t>
                      </m:r>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den>
                      </m:f>
                    </m:oMath>
                  </m:oMathPara>
                </a14:m>
                <a:endParaRPr lang="en-US" sz="26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3276600" y="4876800"/>
                <a:ext cx="2827283" cy="1093898"/>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3657600" y="5943600"/>
                <a:ext cx="2057400" cy="457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600" b="0" i="1" smtClean="0">
                          <a:latin typeface="Cambria Math" panose="02040503050406030204" pitchFamily="18" charset="0"/>
                        </a:rPr>
                        <m:t>𝑦</m:t>
                      </m:r>
                      <m:r>
                        <a:rPr lang="en-US" sz="2600" b="0" i="1" smtClean="0">
                          <a:latin typeface="Cambria Math" panose="02040503050406030204" pitchFamily="18" charset="0"/>
                        </a:rPr>
                        <m:t>=</m:t>
                      </m:r>
                      <m:r>
                        <a:rPr lang="en-US" sz="2600" b="0" i="1" smtClean="0">
                          <a:latin typeface="Cambria Math" panose="02040503050406030204" pitchFamily="18" charset="0"/>
                        </a:rPr>
                        <m:t>𝑚𝑥</m:t>
                      </m:r>
                      <m:r>
                        <a:rPr lang="en-US" sz="2600" b="0" i="1" smtClean="0">
                          <a:latin typeface="Cambria Math" panose="02040503050406030204" pitchFamily="18" charset="0"/>
                        </a:rPr>
                        <m:t>+</m:t>
                      </m:r>
                      <m:r>
                        <a:rPr lang="en-US" sz="2600" b="0" i="1" smtClean="0">
                          <a:latin typeface="Cambria Math" panose="02040503050406030204" pitchFamily="18" charset="0"/>
                        </a:rPr>
                        <m:t>𝑏</m:t>
                      </m:r>
                    </m:oMath>
                  </m:oMathPara>
                </a14:m>
                <a:endParaRPr lang="en-US" sz="2600" i="1"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3657600" y="5943600"/>
                <a:ext cx="2057400" cy="457200"/>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3871100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8568626" cy="853146"/>
          </a:xfrm>
        </p:spPr>
        <p:txBody>
          <a:bodyPr/>
          <a:lstStyle/>
          <a:p>
            <a:pPr marL="1204913" indent="-1204913"/>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 (7)</a:t>
            </a:r>
          </a:p>
        </p:txBody>
      </p:sp>
      <p:sp>
        <p:nvSpPr>
          <p:cNvPr id="18" name="Text Placeholder 17"/>
          <p:cNvSpPr>
            <a:spLocks noGrp="1"/>
          </p:cNvSpPr>
          <p:nvPr>
            <p:ph type="body" sz="quarter" idx="4294967295"/>
          </p:nvPr>
        </p:nvSpPr>
        <p:spPr>
          <a:xfrm>
            <a:off x="0" y="1094928"/>
            <a:ext cx="8991600" cy="502487"/>
          </a:xfrm>
          <a:prstGeom prst="rect">
            <a:avLst/>
          </a:prstGeom>
        </p:spPr>
        <p:txBody>
          <a:bodyPr/>
          <a:lstStyle/>
          <a:p>
            <a:pPr marL="0" indent="0">
              <a:buNone/>
            </a:pPr>
            <a:r>
              <a:rPr lang="en-US" sz="2800" dirty="0">
                <a:solidFill>
                  <a:srgbClr val="4F74A7"/>
                </a:solidFill>
                <a:latin typeface="Calibri" panose="020F0502020204030204" pitchFamily="34" charset="0"/>
              </a:rPr>
              <a:t>Second-Order Reactions</a:t>
            </a:r>
          </a:p>
        </p:txBody>
      </p:sp>
      <p:pic>
        <p:nvPicPr>
          <p:cNvPr id="38914" name="Picture 2" descr="The graphs of concentration of reactant and one divided by the natural log of reactant versus time are shown."/>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3400" y="1839197"/>
            <a:ext cx="3709376" cy="4578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The graphs of concentration of reactant and one divided by the natural log of reactant versus time are shown."/>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0" y="1839197"/>
            <a:ext cx="3613791" cy="45786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78610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8482447" cy="941388"/>
          </a:xfrm>
        </p:spPr>
        <p:txBody>
          <a:bodyPr/>
          <a:lstStyle/>
          <a:p>
            <a:pPr marL="1204913" indent="-1204913"/>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 (8)</a:t>
            </a:r>
          </a:p>
        </p:txBody>
      </p:sp>
      <p:sp>
        <p:nvSpPr>
          <p:cNvPr id="20" name="Text Placeholder 19"/>
          <p:cNvSpPr>
            <a:spLocks noGrp="1"/>
          </p:cNvSpPr>
          <p:nvPr>
            <p:ph type="body" sz="quarter" idx="4294967295"/>
          </p:nvPr>
        </p:nvSpPr>
        <p:spPr>
          <a:xfrm>
            <a:off x="0" y="1093788"/>
            <a:ext cx="6484750" cy="533400"/>
          </a:xfrm>
          <a:prstGeom prst="rect">
            <a:avLst/>
          </a:prstGeom>
        </p:spPr>
        <p:txBody>
          <a:bodyPr/>
          <a:lstStyle/>
          <a:p>
            <a:pPr marL="0" indent="0">
              <a:buNone/>
            </a:pPr>
            <a:r>
              <a:rPr lang="en-US" sz="2800" dirty="0">
                <a:solidFill>
                  <a:srgbClr val="4F74A7"/>
                </a:solidFill>
                <a:latin typeface="Calibri" panose="020F0502020204030204" pitchFamily="34" charset="0"/>
              </a:rPr>
              <a:t>Second-Order Reactions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1" y="1600200"/>
                <a:ext cx="9019309" cy="1235075"/>
              </a:xfrm>
              <a:prstGeom prst="rect">
                <a:avLst/>
              </a:prstGeom>
            </p:spPr>
            <p:txBody>
              <a:bodyPr/>
              <a:lstStyle/>
              <a:p>
                <a:pPr marL="0" indent="0">
                  <a:buNone/>
                </a:pPr>
                <a:r>
                  <a:rPr lang="en-US" sz="2800" dirty="0"/>
                  <a:t>As before, we can obtain the expression for the half-life by setting </a:t>
                </a:r>
                <a14:m>
                  <m:oMath xmlns:m="http://schemas.openxmlformats.org/officeDocument/2006/math">
                    <m:sSub>
                      <m:sSubPr>
                        <m:ctrlPr>
                          <a:rPr lang="en-US" sz="2500" i="1" smtClean="0">
                            <a:latin typeface="Cambria Math" panose="02040503050406030204" pitchFamily="18" charset="0"/>
                          </a:rPr>
                        </m:ctrlPr>
                      </m:sSubPr>
                      <m:e>
                        <m:r>
                          <a:rPr lang="en-US" sz="2500" b="0" i="1" smtClean="0">
                            <a:latin typeface="Cambria Math" panose="02040503050406030204" pitchFamily="18" charset="0"/>
                          </a:rPr>
                          <m:t>[</m:t>
                        </m:r>
                        <m:r>
                          <m:rPr>
                            <m:sty m:val="p"/>
                          </m:rPr>
                          <a:rPr lang="en-US" sz="2500" b="0" i="0" smtClean="0">
                            <a:latin typeface="Cambria Math" panose="02040503050406030204" pitchFamily="18" charset="0"/>
                          </a:rPr>
                          <m:t>A</m:t>
                        </m:r>
                        <m:r>
                          <a:rPr lang="en-US" sz="2500" b="0" i="1" smtClean="0">
                            <a:latin typeface="Cambria Math" panose="02040503050406030204" pitchFamily="18" charset="0"/>
                          </a:rPr>
                          <m:t>]</m:t>
                        </m:r>
                      </m:e>
                      <m:sub>
                        <m:r>
                          <a:rPr lang="en-US" sz="2500" b="0" i="1" smtClean="0">
                            <a:latin typeface="Cambria Math" panose="02040503050406030204" pitchFamily="18" charset="0"/>
                          </a:rPr>
                          <m:t>𝑡</m:t>
                        </m:r>
                      </m:sub>
                    </m:sSub>
                    <m:r>
                      <a:rPr lang="en-US" sz="2500" b="0" i="1" smtClean="0">
                        <a:latin typeface="Cambria Math" panose="02040503050406030204" pitchFamily="18" charset="0"/>
                      </a:rPr>
                      <m:t>=</m:t>
                    </m:r>
                    <m:d>
                      <m:dPr>
                        <m:ctrlPr>
                          <a:rPr lang="en-US" sz="2500" b="0" i="1" smtClean="0">
                            <a:latin typeface="Cambria Math" panose="02040503050406030204" pitchFamily="18" charset="0"/>
                          </a:rPr>
                        </m:ctrlPr>
                      </m:dPr>
                      <m:e>
                        <m:r>
                          <a:rPr lang="en-US" sz="2400" i="1">
                            <a:latin typeface="Cambria Math" panose="02040503050406030204" pitchFamily="18" charset="0"/>
                          </a:rPr>
                          <m:t>1/2</m:t>
                        </m:r>
                      </m:e>
                    </m:d>
                    <m:sSub>
                      <m:sSubPr>
                        <m:ctrlPr>
                          <a:rPr lang="en-US" sz="2400" i="1">
                            <a:latin typeface="Cambria Math" panose="02040503050406030204" pitchFamily="18" charset="0"/>
                          </a:rPr>
                        </m:ctrlPr>
                      </m:sSubPr>
                      <m:e>
                        <m:r>
                          <a:rPr lang="en-US" sz="2400" i="1">
                            <a:latin typeface="Cambria Math" panose="02040503050406030204" pitchFamily="18" charset="0"/>
                          </a:rPr>
                          <m:t>[</m:t>
                        </m:r>
                        <m:r>
                          <m:rPr>
                            <m:sty m:val="p"/>
                          </m:rPr>
                          <a:rPr lang="en-US" sz="2400">
                            <a:latin typeface="Cambria Math" panose="02040503050406030204" pitchFamily="18" charset="0"/>
                          </a:rPr>
                          <m:t>A</m:t>
                        </m:r>
                        <m:r>
                          <a:rPr lang="en-US" sz="2400" i="1">
                            <a:latin typeface="Cambria Math" panose="02040503050406030204" pitchFamily="18" charset="0"/>
                          </a:rPr>
                          <m:t>]</m:t>
                        </m:r>
                      </m:e>
                      <m:sub>
                        <m:r>
                          <a:rPr lang="en-US" sz="2400" i="1">
                            <a:latin typeface="Cambria Math" panose="02040503050406030204" pitchFamily="18" charset="0"/>
                          </a:rPr>
                          <m:t>0</m:t>
                        </m:r>
                      </m:sub>
                    </m:sSub>
                  </m:oMath>
                </a14:m>
                <a:r>
                  <a:rPr lang="en-US" sz="2500" dirty="0"/>
                  <a:t>:</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1" y="1600200"/>
                <a:ext cx="9019309" cy="1235075"/>
              </a:xfrm>
              <a:prstGeom prst="rect">
                <a:avLst/>
              </a:prstGeom>
              <a:blipFill>
                <a:blip r:embed="rId2"/>
                <a:stretch>
                  <a:fillRect l="-1351" t="-495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2743200" y="2817609"/>
                <a:ext cx="3436750" cy="117478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f>
                        <m:fPr>
                          <m:ctrlPr>
                            <a:rPr lang="en-US" sz="2600" i="1" smtClean="0">
                              <a:latin typeface="Cambria Math" panose="02040503050406030204" pitchFamily="18" charset="0"/>
                            </a:rPr>
                          </m:ctrlPr>
                        </m:fPr>
                        <m:num>
                          <m:r>
                            <a:rPr lang="en-US" sz="2600" b="0" i="1" smtClean="0">
                              <a:latin typeface="Cambria Math" panose="02040503050406030204" pitchFamily="18" charset="0"/>
                            </a:rPr>
                            <m:t>1</m:t>
                          </m:r>
                        </m:num>
                        <m:den>
                          <m:f>
                            <m:fPr>
                              <m:ctrlPr>
                                <a:rPr lang="en-US" sz="2600" i="1" smtClean="0">
                                  <a:latin typeface="Cambria Math" panose="02040503050406030204" pitchFamily="18" charset="0"/>
                                </a:rPr>
                              </m:ctrlPr>
                            </m:fPr>
                            <m:num>
                              <m:r>
                                <a:rPr lang="en-US" sz="2600" b="0" i="1" smtClean="0">
                                  <a:latin typeface="Cambria Math" panose="02040503050406030204" pitchFamily="18" charset="0"/>
                                </a:rPr>
                                <m:t>1</m:t>
                              </m:r>
                            </m:num>
                            <m:den>
                              <m:r>
                                <a:rPr lang="en-US" sz="2600" b="0" i="1" smtClean="0">
                                  <a:latin typeface="Cambria Math" panose="02040503050406030204" pitchFamily="18" charset="0"/>
                                </a:rPr>
                                <m:t>2</m:t>
                              </m:r>
                            </m:den>
                          </m:f>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den>
                      </m:f>
                      <m:r>
                        <a:rPr lang="en-US" sz="2600" b="0" i="1" smtClean="0">
                          <a:latin typeface="Cambria Math" panose="02040503050406030204" pitchFamily="18" charset="0"/>
                        </a:rPr>
                        <m:t>=</m:t>
                      </m:r>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𝑘𝑡</m:t>
                          </m:r>
                        </m:e>
                        <m:sub>
                          <m:r>
                            <a:rPr lang="en-US" sz="2600" b="0" i="1" smtClean="0">
                              <a:latin typeface="Cambria Math" panose="02040503050406030204" pitchFamily="18" charset="0"/>
                            </a:rPr>
                            <m:t>1/2</m:t>
                          </m:r>
                        </m:sub>
                      </m:sSub>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den>
                      </m:f>
                    </m:oMath>
                  </m:oMathPara>
                </a14:m>
                <a:endParaRPr lang="en-US" sz="26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2743200" y="2817609"/>
                <a:ext cx="3436750" cy="117478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3429000" y="4191000"/>
                <a:ext cx="2362200" cy="919162"/>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𝑡</m:t>
                          </m:r>
                        </m:e>
                        <m:sub>
                          <m:r>
                            <a:rPr lang="en-US" sz="2600" b="0" i="1" smtClean="0">
                              <a:latin typeface="Cambria Math" panose="02040503050406030204" pitchFamily="18" charset="0"/>
                            </a:rPr>
                            <m:t>1/2</m:t>
                          </m:r>
                        </m:sub>
                      </m:sSub>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1" smtClean="0">
                              <a:latin typeface="Cambria Math" panose="02040503050406030204" pitchFamily="18" charset="0"/>
                            </a:rPr>
                            <m:t>1</m:t>
                          </m:r>
                        </m:num>
                        <m:den>
                          <m:sSub>
                            <m:sSubPr>
                              <m:ctrlPr>
                                <a:rPr lang="en-US" sz="2600" b="0" i="1" smtClean="0">
                                  <a:latin typeface="Cambria Math" panose="02040503050406030204" pitchFamily="18" charset="0"/>
                                </a:rPr>
                              </m:ctrlPr>
                            </m:sSubPr>
                            <m:e>
                              <m:r>
                                <a:rPr lang="en-US" sz="2600" b="0" i="1" smtClean="0">
                                  <a:latin typeface="Cambria Math" panose="02040503050406030204" pitchFamily="18" charset="0"/>
                                </a:rPr>
                                <m:t>𝑘</m:t>
                              </m:r>
                              <m:r>
                                <a:rPr lang="en-US" sz="2600" b="0" i="1"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1" smtClean="0">
                                  <a:latin typeface="Cambria Math" panose="02040503050406030204" pitchFamily="18" charset="0"/>
                                </a:rPr>
                                <m:t>]</m:t>
                              </m:r>
                            </m:e>
                            <m:sub>
                              <m:r>
                                <a:rPr lang="en-US" sz="2600" b="0" i="1" smtClean="0">
                                  <a:latin typeface="Cambria Math" panose="02040503050406030204" pitchFamily="18" charset="0"/>
                                </a:rPr>
                                <m:t>0</m:t>
                              </m:r>
                            </m:sub>
                          </m:sSub>
                        </m:den>
                      </m:f>
                    </m:oMath>
                  </m:oMathPara>
                </a14:m>
                <a:endParaRPr lang="en-US" sz="26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3429000" y="4191000"/>
                <a:ext cx="2362200" cy="919162"/>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808489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886700" cy="701675"/>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(3)</a:t>
            </a:r>
          </a:p>
        </p:txBody>
      </p:sp>
      <p:sp>
        <p:nvSpPr>
          <p:cNvPr id="19" name="Text Placeholder 18"/>
          <p:cNvSpPr>
            <a:spLocks noGrp="1"/>
          </p:cNvSpPr>
          <p:nvPr>
            <p:ph type="body" sz="quarter" idx="22"/>
          </p:nvPr>
        </p:nvSpPr>
        <p:spPr>
          <a:xfrm>
            <a:off x="0" y="1066800"/>
            <a:ext cx="8763000" cy="457200"/>
          </a:xfrm>
        </p:spPr>
        <p:txBody>
          <a:bodyPr/>
          <a:lstStyle/>
          <a:p>
            <a:r>
              <a:rPr lang="en-US" dirty="0">
                <a:solidFill>
                  <a:srgbClr val="4F74A7"/>
                </a:solidFill>
                <a:latin typeface="Calibri" panose="020F0502020204030204" pitchFamily="34" charset="0"/>
              </a:rPr>
              <a:t>Average Reaction Rate</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23"/>
              </p:nvPr>
            </p:nvSpPr>
            <p:spPr>
              <a:xfrm>
                <a:off x="103684" y="1524000"/>
                <a:ext cx="9040316" cy="625475"/>
              </a:xfrm>
            </p:spPr>
            <p:txBody>
              <a:bodyPr/>
              <a:lstStyle/>
              <a:p>
                <a:pPr/>
                <a14:m>
                  <m:oMathPara xmlns:m="http://schemas.openxmlformats.org/officeDocument/2006/math">
                    <m:oMathParaPr>
                      <m:jc m:val="centerGroup"/>
                    </m:oMathParaPr>
                    <m:oMath xmlns:m="http://schemas.openxmlformats.org/officeDocument/2006/math">
                      <m:sSub>
                        <m:sSubPr>
                          <m:ctrlPr>
                            <a:rPr lang="en-US" sz="2500" i="1" smtClean="0">
                              <a:latin typeface="Cambria Math" panose="02040503050406030204" pitchFamily="18" charset="0"/>
                            </a:rPr>
                          </m:ctrlPr>
                        </m:sSubPr>
                        <m:e>
                          <m:r>
                            <m:rPr>
                              <m:sty m:val="p"/>
                            </m:rPr>
                            <a:rPr lang="en-US" sz="2500" b="0" i="0" smtClean="0">
                              <a:latin typeface="Cambria Math" panose="02040503050406030204" pitchFamily="18" charset="0"/>
                            </a:rPr>
                            <m:t>Br</m:t>
                          </m:r>
                        </m:e>
                        <m:sub>
                          <m:r>
                            <a:rPr lang="en-US" sz="2500" b="0" i="0" smtClean="0">
                              <a:latin typeface="Cambria Math" panose="02040503050406030204" pitchFamily="18" charset="0"/>
                            </a:rPr>
                            <m:t>2</m:t>
                          </m:r>
                        </m:sub>
                      </m:sSub>
                      <m:r>
                        <a:rPr lang="en-US" sz="2500" b="0" i="0" smtClean="0">
                          <a:latin typeface="Cambria Math" panose="02040503050406030204" pitchFamily="18" charset="0"/>
                        </a:rPr>
                        <m:t>(</m:t>
                      </m:r>
                      <m:r>
                        <a:rPr lang="en-US" sz="2500" b="0" i="1" smtClean="0">
                          <a:latin typeface="Cambria Math" panose="02040503050406030204" pitchFamily="18" charset="0"/>
                        </a:rPr>
                        <m:t>𝑎𝑞</m:t>
                      </m:r>
                      <m:r>
                        <a:rPr lang="en-US" sz="2500" b="0" i="0" smtClean="0">
                          <a:latin typeface="Cambria Math" panose="02040503050406030204" pitchFamily="18" charset="0"/>
                        </a:rPr>
                        <m:t>)</m:t>
                      </m:r>
                      <m:r>
                        <a:rPr lang="en-US" sz="2500" b="0" i="0" smtClean="0">
                          <a:latin typeface="Cambria Math" panose="02040503050406030204" pitchFamily="18" charset="0"/>
                          <a:ea typeface="Cambria Math" panose="02040503050406030204" pitchFamily="18" charset="0"/>
                        </a:rPr>
                        <m:t>+</m:t>
                      </m:r>
                      <m:r>
                        <m:rPr>
                          <m:sty m:val="p"/>
                        </m:rPr>
                        <a:rPr lang="en-US" sz="2500" b="0" i="0" smtClean="0">
                          <a:latin typeface="Cambria Math" panose="02040503050406030204" pitchFamily="18" charset="0"/>
                          <a:ea typeface="Cambria Math" panose="02040503050406030204" pitchFamily="18" charset="0"/>
                        </a:rPr>
                        <m:t>HCOOH</m:t>
                      </m:r>
                      <m:r>
                        <a:rPr lang="en-US" sz="2500" b="0" i="0"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𝑎𝑞</m:t>
                      </m:r>
                      <m:r>
                        <a:rPr lang="en-US" sz="2500" b="0" i="0" smtClean="0">
                          <a:latin typeface="Cambria Math" panose="02040503050406030204" pitchFamily="18" charset="0"/>
                          <a:ea typeface="Cambria Math" panose="02040503050406030204" pitchFamily="18" charset="0"/>
                        </a:rPr>
                        <m:t>)→2</m:t>
                      </m:r>
                      <m:sSup>
                        <m:sSupPr>
                          <m:ctrlPr>
                            <a:rPr lang="en-US" sz="2500" b="0" i="1" smtClean="0">
                              <a:latin typeface="Cambria Math" panose="02040503050406030204" pitchFamily="18" charset="0"/>
                              <a:ea typeface="Cambria Math" panose="02040503050406030204" pitchFamily="18" charset="0"/>
                            </a:rPr>
                          </m:ctrlPr>
                        </m:sSupPr>
                        <m:e>
                          <m:r>
                            <m:rPr>
                              <m:sty m:val="p"/>
                            </m:rPr>
                            <a:rPr lang="en-US" sz="2500" b="0" i="0" smtClean="0">
                              <a:latin typeface="Cambria Math" panose="02040503050406030204" pitchFamily="18" charset="0"/>
                              <a:ea typeface="Cambria Math" panose="02040503050406030204" pitchFamily="18" charset="0"/>
                            </a:rPr>
                            <m:t>Br</m:t>
                          </m:r>
                        </m:e>
                        <m:sup>
                          <m:r>
                            <a:rPr lang="en-US" sz="2500" b="0" i="0" smtClean="0">
                              <a:latin typeface="Cambria Math" panose="02040503050406030204" pitchFamily="18" charset="0"/>
                              <a:ea typeface="Cambria Math" panose="02040503050406030204" pitchFamily="18" charset="0"/>
                            </a:rPr>
                            <m:t>−</m:t>
                          </m:r>
                        </m:sup>
                      </m:sSup>
                      <m:r>
                        <a:rPr lang="en-US" sz="2500" b="0" i="0"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𝑎𝑞</m:t>
                      </m:r>
                      <m:r>
                        <a:rPr lang="en-US" sz="2500" b="0" i="0" smtClean="0">
                          <a:latin typeface="Cambria Math" panose="02040503050406030204" pitchFamily="18" charset="0"/>
                          <a:ea typeface="Cambria Math" panose="02040503050406030204" pitchFamily="18" charset="0"/>
                        </a:rPr>
                        <m:t>)+</m:t>
                      </m:r>
                      <m:sSup>
                        <m:sSupPr>
                          <m:ctrlPr>
                            <a:rPr lang="en-US" sz="2500" b="0" i="1" smtClean="0">
                              <a:latin typeface="Cambria Math" panose="02040503050406030204" pitchFamily="18" charset="0"/>
                              <a:ea typeface="Cambria Math" panose="02040503050406030204" pitchFamily="18" charset="0"/>
                            </a:rPr>
                          </m:ctrlPr>
                        </m:sSupPr>
                        <m:e>
                          <m:r>
                            <a:rPr lang="en-US" sz="2500" b="0" i="0" smtClean="0">
                              <a:latin typeface="Cambria Math" panose="02040503050406030204" pitchFamily="18" charset="0"/>
                              <a:ea typeface="Cambria Math" panose="02040503050406030204" pitchFamily="18" charset="0"/>
                            </a:rPr>
                            <m:t>2</m:t>
                          </m:r>
                          <m:r>
                            <m:rPr>
                              <m:sty m:val="p"/>
                            </m:rPr>
                            <a:rPr lang="en-US" sz="2500" b="0" i="0" smtClean="0">
                              <a:latin typeface="Cambria Math" panose="02040503050406030204" pitchFamily="18" charset="0"/>
                              <a:ea typeface="Cambria Math" panose="02040503050406030204" pitchFamily="18" charset="0"/>
                            </a:rPr>
                            <m:t>H</m:t>
                          </m:r>
                        </m:e>
                        <m:sup>
                          <m:r>
                            <a:rPr lang="en-US" sz="2500" b="0" i="0" smtClean="0">
                              <a:latin typeface="Cambria Math" panose="02040503050406030204" pitchFamily="18" charset="0"/>
                              <a:ea typeface="Cambria Math" panose="02040503050406030204" pitchFamily="18" charset="0"/>
                            </a:rPr>
                            <m:t>+</m:t>
                          </m:r>
                        </m:sup>
                      </m:sSup>
                      <m:r>
                        <a:rPr lang="en-US" sz="2500" b="0" i="0"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𝑎𝑞</m:t>
                      </m:r>
                      <m:r>
                        <a:rPr lang="en-US" sz="2500" b="0" i="0" smtClean="0">
                          <a:latin typeface="Cambria Math" panose="02040503050406030204" pitchFamily="18" charset="0"/>
                          <a:ea typeface="Cambria Math" panose="02040503050406030204" pitchFamily="18" charset="0"/>
                        </a:rPr>
                        <m:t>)+</m:t>
                      </m:r>
                      <m:sSub>
                        <m:sSubPr>
                          <m:ctrlPr>
                            <a:rPr lang="en-US" sz="2500" b="0" i="1" smtClean="0">
                              <a:latin typeface="Cambria Math" panose="02040503050406030204" pitchFamily="18" charset="0"/>
                              <a:ea typeface="Cambria Math" panose="02040503050406030204" pitchFamily="18" charset="0"/>
                            </a:rPr>
                          </m:ctrlPr>
                        </m:sSubPr>
                        <m:e>
                          <m:r>
                            <m:rPr>
                              <m:sty m:val="p"/>
                            </m:rPr>
                            <a:rPr lang="en-US" sz="2500" b="0" i="0" smtClean="0">
                              <a:latin typeface="Cambria Math" panose="02040503050406030204" pitchFamily="18" charset="0"/>
                              <a:ea typeface="Cambria Math" panose="02040503050406030204" pitchFamily="18" charset="0"/>
                            </a:rPr>
                            <m:t>CO</m:t>
                          </m:r>
                        </m:e>
                        <m:sub>
                          <m:r>
                            <a:rPr lang="en-US" sz="2500" b="0" i="0" smtClean="0">
                              <a:latin typeface="Cambria Math" panose="02040503050406030204" pitchFamily="18" charset="0"/>
                              <a:ea typeface="Cambria Math" panose="02040503050406030204" pitchFamily="18" charset="0"/>
                            </a:rPr>
                            <m:t>2</m:t>
                          </m:r>
                        </m:sub>
                      </m:sSub>
                      <m:r>
                        <a:rPr lang="en-US" sz="2500" b="0" i="0"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𝑔</m:t>
                      </m:r>
                      <m:r>
                        <a:rPr lang="en-US" sz="2500" b="0" i="0" smtClean="0">
                          <a:latin typeface="Cambria Math" panose="02040503050406030204" pitchFamily="18" charset="0"/>
                          <a:ea typeface="Cambria Math" panose="02040503050406030204" pitchFamily="18" charset="0"/>
                        </a:rPr>
                        <m:t>)</m:t>
                      </m:r>
                    </m:oMath>
                  </m:oMathPara>
                </a14:m>
                <a:endParaRPr lang="en-US" sz="2500" dirty="0">
                  <a:latin typeface="Helvetica" panose="020B0604020202020204" pitchFamily="34" charset="0"/>
                  <a:cs typeface="Helvetica" panose="020B0604020202020204" pitchFamily="34" charset="0"/>
                </a:endParaRPr>
              </a:p>
            </p:txBody>
          </p:sp>
        </mc:Choice>
        <mc:Fallback xmlns="">
          <p:sp>
            <p:nvSpPr>
              <p:cNvPr id="20" name="Text Placeholder 19"/>
              <p:cNvSpPr>
                <a:spLocks noGrp="1" noRot="1" noChangeAspect="1" noMove="1" noResize="1" noEditPoints="1" noAdjustHandles="1" noChangeArrowheads="1" noChangeShapeType="1" noTextEdit="1"/>
              </p:cNvSpPr>
              <p:nvPr>
                <p:ph type="body" sz="quarter" idx="23"/>
              </p:nvPr>
            </p:nvSpPr>
            <p:spPr>
              <a:xfrm>
                <a:off x="103684" y="1524000"/>
                <a:ext cx="9040316" cy="625475"/>
              </a:xfr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24"/>
              </p:nvPr>
            </p:nvSpPr>
            <p:spPr>
              <a:xfrm>
                <a:off x="332284" y="2362200"/>
                <a:ext cx="8430716" cy="1828800"/>
              </a:xfrm>
            </p:spPr>
            <p:txBody>
              <a:bodyPr/>
              <a:lstStyle/>
              <a:p>
                <a:pPr>
                  <a:spcAft>
                    <a:spcPts val="1500"/>
                  </a:spcAft>
                </a:pPr>
                <a14:m>
                  <m:oMathPara xmlns:m="http://schemas.openxmlformats.org/officeDocument/2006/math">
                    <m:oMathParaPr>
                      <m:jc m:val="centerGroup"/>
                    </m:oMathParaPr>
                    <m:oMath xmlns:m="http://schemas.openxmlformats.org/officeDocument/2006/math">
                      <m:r>
                        <m:rPr>
                          <m:sty m:val="p"/>
                        </m:rPr>
                        <a:rPr lang="en-US" sz="2500" b="0" i="0" smtClean="0">
                          <a:latin typeface="Cambria Math" panose="02040503050406030204" pitchFamily="18" charset="0"/>
                        </a:rPr>
                        <m:t>average</m:t>
                      </m:r>
                      <m:r>
                        <a:rPr lang="en-US" sz="2500" b="0" i="0" smtClean="0">
                          <a:latin typeface="Cambria Math" panose="02040503050406030204" pitchFamily="18" charset="0"/>
                        </a:rPr>
                        <m:t> </m:t>
                      </m:r>
                      <m:r>
                        <m:rPr>
                          <m:sty m:val="p"/>
                        </m:rPr>
                        <a:rPr lang="en-US" sz="2500" b="0" i="0" smtClean="0">
                          <a:latin typeface="Cambria Math" panose="02040503050406030204" pitchFamily="18" charset="0"/>
                        </a:rPr>
                        <m:t>rate</m:t>
                      </m:r>
                      <m:r>
                        <a:rPr lang="en-US" sz="2500" b="0" i="0" smtClean="0">
                          <a:latin typeface="Cambria Math" panose="02040503050406030204" pitchFamily="18" charset="0"/>
                        </a:rPr>
                        <m:t>=−</m:t>
                      </m:r>
                      <m:f>
                        <m:fPr>
                          <m:ctrlPr>
                            <a:rPr lang="en-US" sz="2500" b="0" i="1" smtClean="0">
                              <a:latin typeface="Cambria Math" panose="02040503050406030204" pitchFamily="18" charset="0"/>
                            </a:rPr>
                          </m:ctrlPr>
                        </m:fPr>
                        <m:num>
                          <m:r>
                            <a:rPr lang="en-US" sz="2500" b="0" i="0" smtClean="0">
                              <a:latin typeface="Cambria Math" panose="02040503050406030204" pitchFamily="18" charset="0"/>
                              <a:ea typeface="Cambria Math" panose="02040503050406030204" pitchFamily="18" charset="0"/>
                            </a:rPr>
                            <m:t>∆</m:t>
                          </m:r>
                          <m:d>
                            <m:dPr>
                              <m:begChr m:val="["/>
                              <m:endChr m:val="]"/>
                              <m:ctrlPr>
                                <a:rPr lang="en-US" sz="2500" b="0" i="1" smtClean="0">
                                  <a:latin typeface="Cambria Math" panose="02040503050406030204" pitchFamily="18" charset="0"/>
                                  <a:ea typeface="Cambria Math" panose="02040503050406030204" pitchFamily="18" charset="0"/>
                                </a:rPr>
                              </m:ctrlPr>
                            </m:dPr>
                            <m:e>
                              <m:sSub>
                                <m:sSubPr>
                                  <m:ctrlPr>
                                    <a:rPr lang="en-US" sz="2500" b="0" i="1" smtClean="0">
                                      <a:latin typeface="Cambria Math" panose="02040503050406030204" pitchFamily="18" charset="0"/>
                                      <a:ea typeface="Cambria Math" panose="02040503050406030204" pitchFamily="18" charset="0"/>
                                    </a:rPr>
                                  </m:ctrlPr>
                                </m:sSubPr>
                                <m:e>
                                  <m:r>
                                    <m:rPr>
                                      <m:sty m:val="p"/>
                                    </m:rPr>
                                    <a:rPr lang="en-US" sz="2500" b="0" i="0" smtClean="0">
                                      <a:latin typeface="Cambria Math" panose="02040503050406030204" pitchFamily="18" charset="0"/>
                                      <a:ea typeface="Cambria Math" panose="02040503050406030204" pitchFamily="18" charset="0"/>
                                    </a:rPr>
                                    <m:t>Br</m:t>
                                  </m:r>
                                </m:e>
                                <m:sub>
                                  <m:r>
                                    <a:rPr lang="en-US" sz="2500" b="0" i="0" smtClean="0">
                                      <a:latin typeface="Cambria Math" panose="02040503050406030204" pitchFamily="18" charset="0"/>
                                      <a:ea typeface="Cambria Math" panose="02040503050406030204" pitchFamily="18" charset="0"/>
                                    </a:rPr>
                                    <m:t>2</m:t>
                                  </m:r>
                                </m:sub>
                              </m:sSub>
                            </m:e>
                          </m:d>
                        </m:num>
                        <m:den>
                          <m:r>
                            <a:rPr lang="en-US" sz="2500" b="0" i="0" smtClean="0">
                              <a:latin typeface="Cambria Math" panose="02040503050406030204" pitchFamily="18" charset="0"/>
                              <a:ea typeface="Cambria Math" panose="02040503050406030204" pitchFamily="18" charset="0"/>
                            </a:rPr>
                            <m:t>∆</m:t>
                          </m:r>
                          <m:r>
                            <a:rPr lang="en-US" sz="2500" b="0" i="1" smtClean="0">
                              <a:latin typeface="Cambria Math" panose="02040503050406030204" pitchFamily="18" charset="0"/>
                              <a:ea typeface="Cambria Math" panose="02040503050406030204" pitchFamily="18" charset="0"/>
                            </a:rPr>
                            <m:t>𝑡</m:t>
                          </m:r>
                        </m:den>
                      </m:f>
                      <m:r>
                        <a:rPr lang="en-US" sz="2500" b="0" i="0" smtClean="0">
                          <a:latin typeface="Cambria Math" panose="02040503050406030204" pitchFamily="18" charset="0"/>
                        </a:rPr>
                        <m:t> </m:t>
                      </m:r>
                    </m:oMath>
                  </m:oMathPara>
                </a14:m>
                <a:endParaRPr lang="en-US" sz="2500" b="0" dirty="0">
                  <a:latin typeface="Cambria Math" panose="02040503050406030204" pitchFamily="18" charset="0"/>
                </a:endParaRPr>
              </a:p>
              <a:p>
                <a:pPr marL="4167188"/>
                <a14:m>
                  <m:oMathPara xmlns:m="http://schemas.openxmlformats.org/officeDocument/2006/math">
                    <m:oMathParaPr>
                      <m:jc m:val="left"/>
                    </m:oMathParaPr>
                    <m:oMath xmlns:m="http://schemas.openxmlformats.org/officeDocument/2006/math">
                      <m:r>
                        <a:rPr lang="en-US" sz="2500" b="0" i="0" smtClean="0">
                          <a:latin typeface="Cambria Math" panose="02040503050406030204" pitchFamily="18" charset="0"/>
                        </a:rPr>
                        <m:t>=</m:t>
                      </m:r>
                      <m:r>
                        <a:rPr lang="en-US" sz="2500" b="0" i="0" smtClean="0">
                          <a:latin typeface="Cambria Math" panose="02040503050406030204" pitchFamily="18" charset="0"/>
                          <a:ea typeface="Cambria Math" panose="02040503050406030204" pitchFamily="18" charset="0"/>
                        </a:rPr>
                        <m:t>−</m:t>
                      </m:r>
                      <m:f>
                        <m:fPr>
                          <m:ctrlPr>
                            <a:rPr lang="en-US" sz="2500" b="0" i="1" smtClean="0">
                              <a:latin typeface="Cambria Math" panose="02040503050406030204" pitchFamily="18" charset="0"/>
                              <a:ea typeface="Cambria Math" panose="02040503050406030204" pitchFamily="18" charset="0"/>
                            </a:rPr>
                          </m:ctrlPr>
                        </m:fPr>
                        <m:num>
                          <m:sSub>
                            <m:sSubPr>
                              <m:ctrlPr>
                                <a:rPr lang="en-US" sz="2500" b="0" i="1" smtClean="0">
                                  <a:latin typeface="Cambria Math" panose="02040503050406030204" pitchFamily="18" charset="0"/>
                                  <a:ea typeface="Cambria Math" panose="02040503050406030204" pitchFamily="18" charset="0"/>
                                </a:rPr>
                              </m:ctrlPr>
                            </m:sSubPr>
                            <m:e>
                              <m:r>
                                <a:rPr lang="en-US" sz="2500" b="0" i="0" smtClean="0">
                                  <a:latin typeface="Cambria Math" panose="02040503050406030204" pitchFamily="18" charset="0"/>
                                  <a:ea typeface="Cambria Math" panose="02040503050406030204" pitchFamily="18" charset="0"/>
                                </a:rPr>
                                <m:t>[</m:t>
                              </m:r>
                              <m:sSub>
                                <m:sSubPr>
                                  <m:ctrlPr>
                                    <a:rPr lang="en-US" sz="2500" b="0" i="1" smtClean="0">
                                      <a:latin typeface="Cambria Math" panose="02040503050406030204" pitchFamily="18" charset="0"/>
                                      <a:ea typeface="Cambria Math" panose="02040503050406030204" pitchFamily="18" charset="0"/>
                                    </a:rPr>
                                  </m:ctrlPr>
                                </m:sSubPr>
                                <m:e>
                                  <m:r>
                                    <m:rPr>
                                      <m:sty m:val="p"/>
                                    </m:rPr>
                                    <a:rPr lang="en-US" sz="2500" b="0" i="0" smtClean="0">
                                      <a:latin typeface="Cambria Math" panose="02040503050406030204" pitchFamily="18" charset="0"/>
                                      <a:ea typeface="Cambria Math" panose="02040503050406030204" pitchFamily="18" charset="0"/>
                                    </a:rPr>
                                    <m:t>Br</m:t>
                                  </m:r>
                                </m:e>
                                <m:sub>
                                  <m:r>
                                    <a:rPr lang="en-US" sz="2500" b="0" i="0" smtClean="0">
                                      <a:latin typeface="Cambria Math" panose="02040503050406030204" pitchFamily="18" charset="0"/>
                                      <a:ea typeface="Cambria Math" panose="02040503050406030204" pitchFamily="18" charset="0"/>
                                    </a:rPr>
                                    <m:t>2</m:t>
                                  </m:r>
                                </m:sub>
                              </m:sSub>
                              <m:r>
                                <a:rPr lang="en-US" sz="2500" b="0" i="0" smtClean="0">
                                  <a:latin typeface="Cambria Math" panose="02040503050406030204" pitchFamily="18" charset="0"/>
                                  <a:ea typeface="Cambria Math" panose="02040503050406030204" pitchFamily="18" charset="0"/>
                                </a:rPr>
                                <m:t>]</m:t>
                              </m:r>
                            </m:e>
                            <m:sub>
                              <m:r>
                                <m:rPr>
                                  <m:sty m:val="p"/>
                                </m:rPr>
                                <a:rPr lang="en-US" sz="2500" b="0" i="0" smtClean="0">
                                  <a:latin typeface="Cambria Math" panose="02040503050406030204" pitchFamily="18" charset="0"/>
                                  <a:ea typeface="Cambria Math" panose="02040503050406030204" pitchFamily="18" charset="0"/>
                                </a:rPr>
                                <m:t>final</m:t>
                              </m:r>
                            </m:sub>
                          </m:sSub>
                          <m:r>
                            <a:rPr lang="en-US" sz="2500" b="0" i="0" smtClean="0">
                              <a:latin typeface="Cambria Math" panose="02040503050406030204" pitchFamily="18" charset="0"/>
                              <a:ea typeface="Cambria Math" panose="02040503050406030204" pitchFamily="18" charset="0"/>
                            </a:rPr>
                            <m:t>−</m:t>
                          </m:r>
                          <m:sSub>
                            <m:sSubPr>
                              <m:ctrlPr>
                                <a:rPr lang="en-US" sz="2500" b="0" i="1" smtClean="0">
                                  <a:latin typeface="Cambria Math" panose="02040503050406030204" pitchFamily="18" charset="0"/>
                                  <a:ea typeface="Cambria Math" panose="02040503050406030204" pitchFamily="18" charset="0"/>
                                </a:rPr>
                              </m:ctrlPr>
                            </m:sSubPr>
                            <m:e>
                              <m:r>
                                <a:rPr lang="en-US" sz="2500" b="0" i="0" smtClean="0">
                                  <a:latin typeface="Cambria Math" panose="02040503050406030204" pitchFamily="18" charset="0"/>
                                  <a:ea typeface="Cambria Math" panose="02040503050406030204" pitchFamily="18" charset="0"/>
                                </a:rPr>
                                <m:t>[</m:t>
                              </m:r>
                              <m:sSub>
                                <m:sSubPr>
                                  <m:ctrlPr>
                                    <a:rPr lang="en-US" sz="2500" b="0" i="1" smtClean="0">
                                      <a:latin typeface="Cambria Math" panose="02040503050406030204" pitchFamily="18" charset="0"/>
                                      <a:ea typeface="Cambria Math" panose="02040503050406030204" pitchFamily="18" charset="0"/>
                                    </a:rPr>
                                  </m:ctrlPr>
                                </m:sSubPr>
                                <m:e>
                                  <m:r>
                                    <m:rPr>
                                      <m:sty m:val="p"/>
                                    </m:rPr>
                                    <a:rPr lang="en-US" sz="2500" b="0" i="0" smtClean="0">
                                      <a:latin typeface="Cambria Math" panose="02040503050406030204" pitchFamily="18" charset="0"/>
                                      <a:ea typeface="Cambria Math" panose="02040503050406030204" pitchFamily="18" charset="0"/>
                                    </a:rPr>
                                    <m:t>Br</m:t>
                                  </m:r>
                                </m:e>
                                <m:sub>
                                  <m:r>
                                    <a:rPr lang="en-US" sz="2500" b="0" i="0" smtClean="0">
                                      <a:latin typeface="Cambria Math" panose="02040503050406030204" pitchFamily="18" charset="0"/>
                                      <a:ea typeface="Cambria Math" panose="02040503050406030204" pitchFamily="18" charset="0"/>
                                    </a:rPr>
                                    <m:t>2</m:t>
                                  </m:r>
                                </m:sub>
                              </m:sSub>
                              <m:r>
                                <a:rPr lang="en-US" sz="2500" b="0" i="0" smtClean="0">
                                  <a:latin typeface="Cambria Math" panose="02040503050406030204" pitchFamily="18" charset="0"/>
                                  <a:ea typeface="Cambria Math" panose="02040503050406030204" pitchFamily="18" charset="0"/>
                                </a:rPr>
                                <m:t>]</m:t>
                              </m:r>
                            </m:e>
                            <m:sub>
                              <m:r>
                                <m:rPr>
                                  <m:sty m:val="p"/>
                                </m:rPr>
                                <a:rPr lang="en-US" sz="2500" b="0" i="0" smtClean="0">
                                  <a:latin typeface="Cambria Math" panose="02040503050406030204" pitchFamily="18" charset="0"/>
                                  <a:ea typeface="Cambria Math" panose="02040503050406030204" pitchFamily="18" charset="0"/>
                                </a:rPr>
                                <m:t>initial</m:t>
                              </m:r>
                            </m:sub>
                          </m:sSub>
                        </m:num>
                        <m:den>
                          <m:sSub>
                            <m:sSubPr>
                              <m:ctrlPr>
                                <a:rPr lang="en-US" sz="2500" b="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𝑡</m:t>
                              </m:r>
                            </m:e>
                            <m:sub>
                              <m:r>
                                <m:rPr>
                                  <m:sty m:val="p"/>
                                </m:rPr>
                                <a:rPr lang="en-US" sz="2500" b="0" i="0" smtClean="0">
                                  <a:latin typeface="Cambria Math" panose="02040503050406030204" pitchFamily="18" charset="0"/>
                                  <a:ea typeface="Cambria Math" panose="02040503050406030204" pitchFamily="18" charset="0"/>
                                </a:rPr>
                                <m:t>final</m:t>
                              </m:r>
                            </m:sub>
                          </m:sSub>
                          <m:r>
                            <a:rPr lang="en-US" sz="2500" b="0" i="0" smtClean="0">
                              <a:latin typeface="Cambria Math" panose="02040503050406030204" pitchFamily="18" charset="0"/>
                              <a:ea typeface="Cambria Math" panose="02040503050406030204" pitchFamily="18" charset="0"/>
                            </a:rPr>
                            <m:t>−</m:t>
                          </m:r>
                          <m:sSub>
                            <m:sSubPr>
                              <m:ctrlPr>
                                <a:rPr lang="en-US" sz="2500" b="0" i="1" smtClean="0">
                                  <a:latin typeface="Cambria Math" panose="02040503050406030204" pitchFamily="18" charset="0"/>
                                  <a:ea typeface="Cambria Math" panose="02040503050406030204" pitchFamily="18" charset="0"/>
                                </a:rPr>
                              </m:ctrlPr>
                            </m:sSubPr>
                            <m:e>
                              <m:r>
                                <a:rPr lang="en-US" sz="2500" b="0" i="1" smtClean="0">
                                  <a:latin typeface="Cambria Math" panose="02040503050406030204" pitchFamily="18" charset="0"/>
                                  <a:ea typeface="Cambria Math" panose="02040503050406030204" pitchFamily="18" charset="0"/>
                                </a:rPr>
                                <m:t>𝑡</m:t>
                              </m:r>
                            </m:e>
                            <m:sub>
                              <m:r>
                                <m:rPr>
                                  <m:sty m:val="p"/>
                                </m:rPr>
                                <a:rPr lang="en-US" sz="2500" b="0" i="0" smtClean="0">
                                  <a:latin typeface="Cambria Math" panose="02040503050406030204" pitchFamily="18" charset="0"/>
                                  <a:ea typeface="Cambria Math" panose="02040503050406030204" pitchFamily="18" charset="0"/>
                                </a:rPr>
                                <m:t>initial</m:t>
                              </m:r>
                            </m:sub>
                          </m:sSub>
                        </m:den>
                      </m:f>
                    </m:oMath>
                  </m:oMathPara>
                </a14:m>
                <a:endParaRPr lang="en-US" sz="25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24"/>
              </p:nvPr>
            </p:nvSpPr>
            <p:spPr>
              <a:xfrm>
                <a:off x="332284" y="2362200"/>
                <a:ext cx="8430716" cy="18288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7585022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31648"/>
            <a:ext cx="4160921"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14.7</a:t>
            </a:r>
            <a:endParaRPr lang="en-US" sz="2800" dirty="0">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8021" y="952500"/>
                <a:ext cx="9105900" cy="3657600"/>
              </a:xfrm>
              <a:prstGeom prst="rect">
                <a:avLst/>
              </a:prstGeom>
            </p:spPr>
            <p:txBody>
              <a:bodyPr/>
              <a:lstStyle/>
              <a:p>
                <a:pPr marL="0" indent="0">
                  <a:spcBef>
                    <a:spcPts val="0"/>
                  </a:spcBef>
                  <a:buNone/>
                </a:pPr>
                <a:r>
                  <a:rPr lang="en-US" sz="2800" dirty="0"/>
                  <a:t>Iodine atoms combine to form molecular iodine in the gas phase:</a:t>
                </a:r>
              </a:p>
              <a:p>
                <a:pPr marL="0" indent="0">
                  <a:spcBef>
                    <a:spcPts val="0"/>
                  </a:spcBef>
                  <a:spcAft>
                    <a:spcPts val="200"/>
                  </a:spcAft>
                  <a:buNone/>
                </a:pPr>
                <a14:m>
                  <m:oMathPara xmlns:m="http://schemas.openxmlformats.org/officeDocument/2006/math">
                    <m:oMathParaPr>
                      <m:jc m:val="centerGroup"/>
                    </m:oMathParaPr>
                    <m:oMath xmlns:m="http://schemas.openxmlformats.org/officeDocument/2006/math">
                      <m:r>
                        <m:rPr>
                          <m:sty m:val="p"/>
                        </m:rPr>
                        <a:rPr lang="en-US" sz="2800">
                          <a:latin typeface="Cambria Math" panose="02040503050406030204" pitchFamily="18" charset="0"/>
                        </a:rPr>
                        <m:t>I</m:t>
                      </m:r>
                      <m:d>
                        <m:dPr>
                          <m:ctrlPr>
                            <a:rPr lang="en-US" sz="2800" i="1">
                              <a:latin typeface="Cambria Math" panose="02040503050406030204" pitchFamily="18" charset="0"/>
                            </a:rPr>
                          </m:ctrlPr>
                        </m:dPr>
                        <m:e>
                          <m:r>
                            <a:rPr lang="en-US" sz="2800" i="1">
                              <a:latin typeface="Cambria Math" panose="02040503050406030204" pitchFamily="18" charset="0"/>
                            </a:rPr>
                            <m:t>𝑔</m:t>
                          </m:r>
                        </m:e>
                      </m:d>
                      <m:r>
                        <a:rPr lang="en-US" sz="2800">
                          <a:latin typeface="Cambria Math" panose="02040503050406030204" pitchFamily="18" charset="0"/>
                        </a:rPr>
                        <m:t>+</m:t>
                      </m:r>
                      <m:r>
                        <m:rPr>
                          <m:sty m:val="p"/>
                        </m:rPr>
                        <a:rPr lang="en-US" sz="2800">
                          <a:latin typeface="Cambria Math" panose="02040503050406030204" pitchFamily="18" charset="0"/>
                        </a:rPr>
                        <m:t>I</m:t>
                      </m:r>
                      <m:r>
                        <a:rPr lang="en-US" sz="2800">
                          <a:latin typeface="Cambria Math" panose="02040503050406030204" pitchFamily="18" charset="0"/>
                        </a:rPr>
                        <m:t>(</m:t>
                      </m:r>
                      <m:r>
                        <a:rPr lang="en-US" sz="2800" i="1">
                          <a:latin typeface="Cambria Math" panose="02040503050406030204" pitchFamily="18" charset="0"/>
                        </a:rPr>
                        <m:t>𝑔</m:t>
                      </m:r>
                      <m:r>
                        <a:rPr lang="en-US" sz="2800">
                          <a:latin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I</m:t>
                          </m:r>
                        </m:e>
                        <m:sub>
                          <m:r>
                            <a:rPr lang="en-US" sz="2800">
                              <a:latin typeface="Cambria Math" panose="02040503050406030204" pitchFamily="18" charset="0"/>
                              <a:ea typeface="Cambria Math" panose="02040503050406030204" pitchFamily="18" charset="0"/>
                            </a:rPr>
                            <m:t>2</m:t>
                          </m:r>
                        </m:sub>
                      </m:sSub>
                      <m:r>
                        <a:rPr lang="en-US" sz="2800">
                          <a:latin typeface="Cambria Math" panose="02040503050406030204" pitchFamily="18" charset="0"/>
                          <a:ea typeface="Cambria Math" panose="02040503050406030204" pitchFamily="18" charset="0"/>
                        </a:rPr>
                        <m:t>(</m:t>
                      </m:r>
                      <m:r>
                        <a:rPr lang="en-US" sz="2800" i="1">
                          <a:latin typeface="Cambria Math" panose="02040503050406030204" pitchFamily="18" charset="0"/>
                          <a:ea typeface="Cambria Math" panose="02040503050406030204" pitchFamily="18" charset="0"/>
                        </a:rPr>
                        <m:t>𝑔</m:t>
                      </m:r>
                      <m:r>
                        <a:rPr lang="en-US" sz="2800">
                          <a:latin typeface="Cambria Math" panose="02040503050406030204" pitchFamily="18" charset="0"/>
                          <a:ea typeface="Cambria Math" panose="02040503050406030204" pitchFamily="18" charset="0"/>
                        </a:rPr>
                        <m:t>)</m:t>
                      </m:r>
                    </m:oMath>
                  </m:oMathPara>
                </a14:m>
                <a:endParaRPr lang="en-US" sz="2800" dirty="0"/>
              </a:p>
              <a:p>
                <a:pPr marL="0" indent="0">
                  <a:spcBef>
                    <a:spcPts val="0"/>
                  </a:spcBef>
                  <a:spcAft>
                    <a:spcPts val="1200"/>
                  </a:spcAft>
                  <a:buNone/>
                </a:pPr>
                <a:r>
                  <a:rPr lang="en-US" sz="2800" dirty="0"/>
                  <a:t>This equation can also be written as</a:t>
                </a:r>
              </a:p>
              <a:p>
                <a:pPr marL="0" indent="0">
                  <a:spcBef>
                    <a:spcPts val="0"/>
                  </a:spcBef>
                  <a:spcAft>
                    <a:spcPts val="1800"/>
                  </a:spcAft>
                  <a:buNone/>
                </a:pPr>
                <a14:m>
                  <m:oMathPara xmlns:m="http://schemas.openxmlformats.org/officeDocument/2006/math">
                    <m:oMathParaPr>
                      <m:jc m:val="centerGroup"/>
                    </m:oMathParaPr>
                    <m:oMath xmlns:m="http://schemas.openxmlformats.org/officeDocument/2006/math">
                      <m:r>
                        <a:rPr lang="en-US" sz="2800">
                          <a:latin typeface="Cambria Math" panose="02040503050406030204" pitchFamily="18" charset="0"/>
                        </a:rPr>
                        <m:t>2</m:t>
                      </m:r>
                      <m:r>
                        <m:rPr>
                          <m:sty m:val="p"/>
                        </m:rPr>
                        <a:rPr lang="en-US" sz="2800">
                          <a:latin typeface="Cambria Math" panose="02040503050406030204" pitchFamily="18" charset="0"/>
                        </a:rPr>
                        <m:t>I</m:t>
                      </m:r>
                      <m:d>
                        <m:dPr>
                          <m:ctrlPr>
                            <a:rPr lang="en-US" sz="2800" i="1">
                              <a:latin typeface="Cambria Math" panose="02040503050406030204" pitchFamily="18" charset="0"/>
                            </a:rPr>
                          </m:ctrlPr>
                        </m:dPr>
                        <m:e>
                          <m:r>
                            <a:rPr lang="en-US" sz="2800" i="1">
                              <a:latin typeface="Cambria Math" panose="02040503050406030204" pitchFamily="18" charset="0"/>
                            </a:rPr>
                            <m:t>𝑔</m:t>
                          </m:r>
                        </m:e>
                      </m:d>
                      <m:r>
                        <a:rPr lang="en-US" sz="2800">
                          <a:latin typeface="Cambria Math" panose="02040503050406030204" pitchFamily="18" charset="0"/>
                          <a:ea typeface="Cambria Math" panose="02040503050406030204" pitchFamily="18" charset="0"/>
                        </a:rPr>
                        <m:t>→</m:t>
                      </m:r>
                      <m:sSub>
                        <m:sSubPr>
                          <m:ctrlPr>
                            <a:rPr lang="en-US" sz="2800" i="1">
                              <a:latin typeface="Cambria Math" panose="02040503050406030204" pitchFamily="18" charset="0"/>
                              <a:ea typeface="Cambria Math" panose="02040503050406030204" pitchFamily="18" charset="0"/>
                            </a:rPr>
                          </m:ctrlPr>
                        </m:sSubPr>
                        <m:e>
                          <m:r>
                            <m:rPr>
                              <m:sty m:val="p"/>
                            </m:rPr>
                            <a:rPr lang="en-US" sz="2800">
                              <a:latin typeface="Cambria Math" panose="02040503050406030204" pitchFamily="18" charset="0"/>
                              <a:ea typeface="Cambria Math" panose="02040503050406030204" pitchFamily="18" charset="0"/>
                            </a:rPr>
                            <m:t>I</m:t>
                          </m:r>
                        </m:e>
                        <m:sub>
                          <m:r>
                            <a:rPr lang="en-US" sz="2800">
                              <a:latin typeface="Cambria Math" panose="02040503050406030204" pitchFamily="18" charset="0"/>
                              <a:ea typeface="Cambria Math" panose="02040503050406030204" pitchFamily="18" charset="0"/>
                            </a:rPr>
                            <m:t>2</m:t>
                          </m:r>
                        </m:sub>
                      </m:sSub>
                      <m:d>
                        <m:dPr>
                          <m:ctrlPr>
                            <a:rPr lang="en-US" sz="2800" i="1">
                              <a:latin typeface="Cambria Math" panose="02040503050406030204" pitchFamily="18" charset="0"/>
                              <a:ea typeface="Cambria Math" panose="02040503050406030204" pitchFamily="18" charset="0"/>
                            </a:rPr>
                          </m:ctrlPr>
                        </m:dPr>
                        <m:e>
                          <m:r>
                            <a:rPr lang="en-US" sz="2800" i="1">
                              <a:latin typeface="Cambria Math" panose="02040503050406030204" pitchFamily="18" charset="0"/>
                              <a:ea typeface="Cambria Math" panose="02040503050406030204" pitchFamily="18" charset="0"/>
                            </a:rPr>
                            <m:t>𝑔</m:t>
                          </m:r>
                        </m:e>
                      </m:d>
                      <m:r>
                        <a:rPr lang="en-US" sz="2800">
                          <a:latin typeface="Cambria Math" panose="02040503050406030204" pitchFamily="18" charset="0"/>
                          <a:ea typeface="Cambria Math" panose="02040503050406030204" pitchFamily="18" charset="0"/>
                        </a:rPr>
                        <m:t>.</m:t>
                      </m:r>
                    </m:oMath>
                  </m:oMathPara>
                </a14:m>
                <a:endParaRPr lang="en-US" sz="2800" dirty="0"/>
              </a:p>
              <a:p>
                <a:pPr marL="0" indent="0">
                  <a:spcBef>
                    <a:spcPts val="0"/>
                  </a:spcBef>
                  <a:buNone/>
                </a:pPr>
                <a:r>
                  <a:rPr lang="en-US" sz="2800" dirty="0"/>
                  <a:t>The reaction is second order and has a rate constant of </a:t>
                </a:r>
              </a:p>
              <a:p>
                <a:pPr marL="0" indent="0">
                  <a:spcBef>
                    <a:spcPts val="0"/>
                  </a:spcBef>
                  <a:buNone/>
                </a:pPr>
                <a14:m>
                  <m:oMath xmlns:m="http://schemas.openxmlformats.org/officeDocument/2006/math">
                    <m:r>
                      <a:rPr lang="en-US" sz="2800" i="1" dirty="0" smtClean="0">
                        <a:latin typeface="Cambria Math" panose="02040503050406030204" pitchFamily="18" charset="0"/>
                      </a:rPr>
                      <m:t>7.0×10</m:t>
                    </m:r>
                    <m:r>
                      <a:rPr lang="en-US" sz="2800" i="1" baseline="30000" dirty="0">
                        <a:latin typeface="Cambria Math" panose="02040503050406030204" pitchFamily="18" charset="0"/>
                      </a:rPr>
                      <m:t>9</m:t>
                    </m:r>
                    <m:sSup>
                      <m:sSupPr>
                        <m:ctrlPr>
                          <a:rPr lang="en-US" sz="2800" i="1">
                            <a:latin typeface="Cambria Math" panose="02040503050406030204" pitchFamily="18" charset="0"/>
                            <a:ea typeface="Cambria Math" panose="02040503050406030204" pitchFamily="18" charset="0"/>
                          </a:rPr>
                        </m:ctrlPr>
                      </m:sSupPr>
                      <m:e>
                        <m:r>
                          <a:rPr lang="en-US" sz="2800" b="0" i="1" smtClean="0">
                            <a:latin typeface="Cambria Math" panose="02040503050406030204" pitchFamily="18" charset="0"/>
                            <a:ea typeface="Cambria Math" panose="02040503050406030204" pitchFamily="18" charset="0"/>
                          </a:rPr>
                          <m:t>𝑀</m:t>
                        </m:r>
                      </m:e>
                      <m:sup>
                        <m:r>
                          <a:rPr lang="en-US" sz="2800" i="1">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1</m:t>
                        </m:r>
                      </m:sup>
                    </m:sSup>
                    <m:r>
                      <a:rPr lang="en-US" sz="2800" b="0" i="1" smtClean="0">
                        <a:latin typeface="Cambria Math" panose="02040503050406030204" pitchFamily="18" charset="0"/>
                        <a:ea typeface="Cambria Math" panose="02040503050406030204" pitchFamily="18" charset="0"/>
                      </a:rPr>
                      <m:t>.</m:t>
                    </m:r>
                    <m:sSup>
                      <m:sSupPr>
                        <m:ctrlPr>
                          <a:rPr lang="en-US" sz="2800" i="1">
                            <a:latin typeface="Cambria Math" panose="02040503050406030204" pitchFamily="18" charset="0"/>
                            <a:ea typeface="Cambria Math" panose="02040503050406030204" pitchFamily="18" charset="0"/>
                          </a:rPr>
                        </m:ctrlPr>
                      </m:sSupPr>
                      <m:e>
                        <m:r>
                          <m:rPr>
                            <m:sty m:val="p"/>
                          </m:rPr>
                          <a:rPr lang="en-US" sz="2800" b="0" i="0" smtClean="0">
                            <a:latin typeface="Cambria Math" panose="02040503050406030204" pitchFamily="18" charset="0"/>
                            <a:ea typeface="Cambria Math" panose="02040503050406030204" pitchFamily="18" charset="0"/>
                          </a:rPr>
                          <m:t>s</m:t>
                        </m:r>
                      </m:e>
                      <m:sup>
                        <m:r>
                          <a:rPr lang="en-US" sz="2800" i="1">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ea typeface="Cambria Math" panose="02040503050406030204" pitchFamily="18" charset="0"/>
                          </a:rPr>
                          <m:t>1</m:t>
                        </m:r>
                      </m:sup>
                    </m:sSup>
                  </m:oMath>
                </a14:m>
                <a:r>
                  <a:rPr lang="en-US" sz="2800" dirty="0"/>
                  <a:t>at </a:t>
                </a:r>
                <a14:m>
                  <m:oMath xmlns:m="http://schemas.openxmlformats.org/officeDocument/2006/math">
                    <m:r>
                      <a:rPr lang="en-US" sz="2800" i="0" dirty="0" smtClean="0">
                        <a:latin typeface="Cambria Math" panose="02040503050406030204" pitchFamily="18" charset="0"/>
                      </a:rPr>
                      <m:t>23°</m:t>
                    </m:r>
                    <m:r>
                      <m:rPr>
                        <m:sty m:val="p"/>
                      </m:rPr>
                      <a:rPr lang="en-US" sz="2800" i="0" dirty="0" smtClean="0">
                        <a:latin typeface="Cambria Math" panose="02040503050406030204" pitchFamily="18" charset="0"/>
                      </a:rPr>
                      <m:t>C</m:t>
                    </m:r>
                  </m:oMath>
                </a14:m>
                <a:r>
                  <a:rPr lang="en-US" sz="2800" dirty="0"/>
                  <a:t>.</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8021" y="952500"/>
                <a:ext cx="9105900" cy="3657600"/>
              </a:xfrm>
              <a:prstGeom prst="rect">
                <a:avLst/>
              </a:prstGeom>
              <a:blipFill>
                <a:blip r:embed="rId2"/>
                <a:stretch>
                  <a:fillRect l="-1407" t="-1500" b="-167"/>
                </a:stretch>
              </a:blipFill>
            </p:spPr>
            <p:txBody>
              <a:bodyPr/>
              <a:lstStyle/>
              <a:p>
                <a:r>
                  <a:rPr lang="en-US">
                    <a:noFill/>
                  </a:rPr>
                  <a:t> </a:t>
                </a:r>
              </a:p>
            </p:txBody>
          </p:sp>
        </mc:Fallback>
      </mc:AlternateContent>
    </p:spTree>
    <p:extLst>
      <p:ext uri="{BB962C8B-B14F-4D97-AF65-F5344CB8AC3E}">
        <p14:creationId xmlns:p14="http://schemas.microsoft.com/office/powerpoint/2010/main" val="69895057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609" y="228600"/>
            <a:ext cx="5768591" cy="609599"/>
          </a:xfrm>
        </p:spPr>
        <p:txBody>
          <a:bodyPr/>
          <a:lstStyle/>
          <a:p>
            <a:pPr algn="ctr" defTabSz="1011238">
              <a:tabLst>
                <a:tab pos="3325813" algn="l"/>
                <a:tab pos="3376613" algn="l"/>
                <a:tab pos="3425825" algn="l"/>
                <a:tab pos="4511675"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14.7	Cont.</a:t>
            </a:r>
            <a:endParaRPr lang="en-US" sz="2800" dirty="0">
              <a:latin typeface="+mn-lt"/>
            </a:endParaRPr>
          </a:p>
        </p:txBody>
      </p:sp>
      <p:sp>
        <p:nvSpPr>
          <p:cNvPr id="24" name="Text Placeholder 23"/>
          <p:cNvSpPr>
            <a:spLocks noGrp="1"/>
          </p:cNvSpPr>
          <p:nvPr>
            <p:ph type="body" sz="quarter" idx="4294967295"/>
          </p:nvPr>
        </p:nvSpPr>
        <p:spPr>
          <a:xfrm>
            <a:off x="0" y="1143000"/>
            <a:ext cx="9105900" cy="2819400"/>
          </a:xfrm>
          <a:prstGeom prst="rect">
            <a:avLst/>
          </a:prstGeom>
        </p:spPr>
        <p:txBody>
          <a:bodyPr/>
          <a:lstStyle/>
          <a:p>
            <a:pPr marL="514350" indent="-514350">
              <a:spcBef>
                <a:spcPts val="0"/>
              </a:spcBef>
              <a:spcAft>
                <a:spcPts val="1800"/>
              </a:spcAft>
              <a:buAutoNum type="alphaLcParenBoth"/>
            </a:pPr>
            <a:r>
              <a:rPr lang="en-US" sz="2800" dirty="0"/>
              <a:t>If the initial concentration of I is 0.086 </a:t>
            </a:r>
            <a:r>
              <a:rPr lang="en-US" sz="2800" i="1" dirty="0"/>
              <a:t>M, </a:t>
            </a:r>
            <a:r>
              <a:rPr lang="en-US" sz="2800" dirty="0"/>
              <a:t>calculate the concentration after 2.0 min.</a:t>
            </a:r>
          </a:p>
          <a:p>
            <a:pPr marL="514350" indent="-514350">
              <a:spcBef>
                <a:spcPts val="0"/>
              </a:spcBef>
              <a:buAutoNum type="alphaLcParenBoth"/>
            </a:pPr>
            <a:r>
              <a:rPr lang="en-US" sz="2800" dirty="0"/>
              <a:t>Calculate the half-life of the reaction when the initial concentration of I is 0.60 </a:t>
            </a:r>
            <a:r>
              <a:rPr lang="en-US" sz="2800" i="1" dirty="0"/>
              <a:t>M </a:t>
            </a:r>
            <a:r>
              <a:rPr lang="en-US" sz="2800" dirty="0"/>
              <a:t>and when the initial concentration of I is 0.42 </a:t>
            </a:r>
            <a:r>
              <a:rPr lang="en-US" sz="2800" i="1" dirty="0"/>
              <a:t>M.</a:t>
            </a:r>
            <a:endParaRPr lang="en-US" sz="2800" dirty="0"/>
          </a:p>
        </p:txBody>
      </p:sp>
    </p:spTree>
    <p:extLst>
      <p:ext uri="{BB962C8B-B14F-4D97-AF65-F5344CB8AC3E}">
        <p14:creationId xmlns:p14="http://schemas.microsoft.com/office/powerpoint/2010/main" val="9392539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06279" y="231647"/>
            <a:ext cx="8877300" cy="609599"/>
          </a:xfrm>
        </p:spPr>
        <p:txBody>
          <a:bodyPr/>
          <a:lstStyle/>
          <a:p>
            <a:pP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14.7</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0" y="952500"/>
                <a:ext cx="9144000" cy="1524000"/>
              </a:xfrm>
              <a:prstGeom prst="rect">
                <a:avLst/>
              </a:prstGeom>
            </p:spPr>
            <p:txBody>
              <a:bodyPr/>
              <a:lstStyle/>
              <a:p>
                <a:pPr marL="0" indent="0">
                  <a:spcBef>
                    <a:spcPts val="0"/>
                  </a:spcBef>
                  <a:buNone/>
                </a:pPr>
                <a:r>
                  <a:rPr lang="en-US" sz="2800" b="1" dirty="0">
                    <a:solidFill>
                      <a:srgbClr val="43638E"/>
                    </a:solidFill>
                  </a:rPr>
                  <a:t>Setup</a:t>
                </a:r>
              </a:p>
              <a:p>
                <a:pPr marL="0" indent="0">
                  <a:spcBef>
                    <a:spcPts val="0"/>
                  </a:spcBef>
                  <a:spcAft>
                    <a:spcPts val="300"/>
                  </a:spcAft>
                  <a:buNone/>
                </a:pPr>
                <a14:m>
                  <m:oMathPara xmlns:m="http://schemas.openxmlformats.org/officeDocument/2006/math">
                    <m:oMathParaPr>
                      <m:jc m:val="centerGroup"/>
                    </m:oMathParaPr>
                    <m:oMath xmlns:m="http://schemas.openxmlformats.org/officeDocument/2006/math">
                      <m:r>
                        <a:rPr lang="en-US" sz="2400" i="1">
                          <a:latin typeface="Cambria Math" panose="02040503050406030204" pitchFamily="18" charset="0"/>
                        </a:rPr>
                        <m:t>𝑡</m:t>
                      </m:r>
                      <m:r>
                        <a:rPr lang="en-US" sz="2400" i="1">
                          <a:latin typeface="Cambria Math" panose="02040503050406030204" pitchFamily="18" charset="0"/>
                        </a:rPr>
                        <m:t>=</m:t>
                      </m:r>
                      <m:d>
                        <m:dPr>
                          <m:ctrlPr>
                            <a:rPr lang="en-US" sz="2400" i="1">
                              <a:latin typeface="Cambria Math" panose="02040503050406030204" pitchFamily="18" charset="0"/>
                            </a:rPr>
                          </m:ctrlPr>
                        </m:dPr>
                        <m:e>
                          <m:r>
                            <a:rPr lang="en-US" sz="2400">
                              <a:latin typeface="Cambria Math" panose="02040503050406030204" pitchFamily="18" charset="0"/>
                            </a:rPr>
                            <m:t>2.0 </m:t>
                          </m:r>
                          <m:r>
                            <m:rPr>
                              <m:sty m:val="p"/>
                            </m:rPr>
                            <a:rPr lang="en-US" sz="2400">
                              <a:latin typeface="Cambria Math" panose="02040503050406030204" pitchFamily="18" charset="0"/>
                            </a:rPr>
                            <m:t>min</m:t>
                          </m:r>
                        </m:e>
                      </m:d>
                      <m:d>
                        <m:dPr>
                          <m:ctrlPr>
                            <a:rPr lang="en-US" sz="2400" i="1">
                              <a:latin typeface="Cambria Math" panose="02040503050406030204" pitchFamily="18" charset="0"/>
                            </a:rPr>
                          </m:ctrlPr>
                        </m:dPr>
                        <m:e>
                          <m:r>
                            <a:rPr lang="en-US" sz="2400">
                              <a:latin typeface="Cambria Math" panose="02040503050406030204" pitchFamily="18" charset="0"/>
                            </a:rPr>
                            <m:t>60</m:t>
                          </m:r>
                          <m:f>
                            <m:fPr>
                              <m:type m:val="lin"/>
                              <m:ctrlPr>
                                <a:rPr lang="en-US" sz="2400" i="1" smtClean="0">
                                  <a:latin typeface="Cambria Math" panose="02040503050406030204" pitchFamily="18" charset="0"/>
                                </a:rPr>
                              </m:ctrlPr>
                            </m:fPr>
                            <m:num>
                              <m:r>
                                <m:rPr>
                                  <m:sty m:val="p"/>
                                </m:rPr>
                                <a:rPr lang="en-US" sz="2400" b="0" i="0" smtClean="0">
                                  <a:latin typeface="Cambria Math" panose="02040503050406030204" pitchFamily="18" charset="0"/>
                                </a:rPr>
                                <m:t>s</m:t>
                              </m:r>
                            </m:num>
                            <m:den>
                              <m:r>
                                <m:rPr>
                                  <m:sty m:val="p"/>
                                </m:rPr>
                                <a:rPr lang="en-US" sz="2400" b="0" i="0" smtClean="0">
                                  <a:latin typeface="Cambria Math" panose="02040503050406030204" pitchFamily="18" charset="0"/>
                                </a:rPr>
                                <m:t>min</m:t>
                              </m:r>
                            </m:den>
                          </m:f>
                        </m:e>
                      </m:d>
                      <m:r>
                        <a:rPr lang="en-US" sz="2400">
                          <a:latin typeface="Cambria Math" panose="02040503050406030204" pitchFamily="18" charset="0"/>
                        </a:rPr>
                        <m:t>=120 </m:t>
                      </m:r>
                      <m:r>
                        <m:rPr>
                          <m:sty m:val="p"/>
                        </m:rPr>
                        <a:rPr lang="en-US" sz="2400">
                          <a:latin typeface="Cambria Math" panose="02040503050406030204" pitchFamily="18" charset="0"/>
                        </a:rPr>
                        <m:t>s</m:t>
                      </m:r>
                    </m:oMath>
                  </m:oMathPara>
                </a14:m>
                <a:endParaRPr lang="en-US" sz="2400" dirty="0">
                  <a:solidFill>
                    <a:prstClr val="black"/>
                  </a:solidFill>
                </a:endParaRPr>
              </a:p>
              <a:p>
                <a:pPr marL="0" indent="0">
                  <a:spcBef>
                    <a:spcPts val="0"/>
                  </a:spcBef>
                  <a:buNone/>
                </a:pPr>
                <a:r>
                  <a:rPr lang="en-US" sz="2800" b="1" dirty="0">
                    <a:solidFill>
                      <a:srgbClr val="43638E"/>
                    </a:solidFill>
                  </a:rPr>
                  <a:t>Solution</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0" y="952500"/>
                <a:ext cx="9144000" cy="1524000"/>
              </a:xfrm>
              <a:prstGeom prst="rect">
                <a:avLst/>
              </a:prstGeom>
              <a:blipFill>
                <a:blip r:embed="rId2"/>
                <a:stretch>
                  <a:fillRect l="-1333" t="-36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1066800" y="2286000"/>
                <a:ext cx="7429500" cy="3352800"/>
              </a:xfrm>
              <a:prstGeom prst="rect">
                <a:avLst/>
              </a:prstGeom>
            </p:spPr>
            <p:txBody>
              <a:bodyPr/>
              <a:lstStyle/>
              <a:p>
                <a:pPr marL="514350" indent="-514350">
                  <a:spcBef>
                    <a:spcPts val="0"/>
                  </a:spcBef>
                  <a:spcAft>
                    <a:spcPts val="1200"/>
                  </a:spcAft>
                  <a:buAutoNum type="alphaLcParenBoth"/>
                </a:pPr>
                <a14:m>
                  <m:oMath xmlns:m="http://schemas.openxmlformats.org/officeDocument/2006/math">
                    <m:f>
                      <m:fPr>
                        <m:ctrlPr>
                          <a:rPr lang="en-US" sz="2600" i="1" smtClean="0">
                            <a:latin typeface="Cambria Math" panose="02040503050406030204" pitchFamily="18" charset="0"/>
                          </a:rPr>
                        </m:ctrlPr>
                      </m:fPr>
                      <m:num>
                        <m:r>
                          <a:rPr lang="en-US" sz="2600" i="0">
                            <a:latin typeface="Cambria Math" panose="02040503050406030204" pitchFamily="18" charset="0"/>
                          </a:rPr>
                          <m:t>1</m:t>
                        </m:r>
                      </m:num>
                      <m:den>
                        <m:sSub>
                          <m:sSubPr>
                            <m:ctrlPr>
                              <a:rPr lang="en-US" sz="2600" i="1">
                                <a:latin typeface="Cambria Math" panose="02040503050406030204" pitchFamily="18" charset="0"/>
                              </a:rPr>
                            </m:ctrlPr>
                          </m:sSubPr>
                          <m:e>
                            <m:d>
                              <m:dPr>
                                <m:begChr m:val="["/>
                                <m:endChr m:val="]"/>
                                <m:ctrlPr>
                                  <a:rPr lang="en-US" sz="2600" i="1">
                                    <a:latin typeface="Cambria Math" panose="02040503050406030204" pitchFamily="18" charset="0"/>
                                  </a:rPr>
                                </m:ctrlPr>
                              </m:dPr>
                              <m:e>
                                <m:r>
                                  <m:rPr>
                                    <m:sty m:val="p"/>
                                  </m:rPr>
                                  <a:rPr lang="en-US" sz="2600" i="0">
                                    <a:latin typeface="Cambria Math" panose="02040503050406030204" pitchFamily="18" charset="0"/>
                                  </a:rPr>
                                  <m:t>A</m:t>
                                </m:r>
                              </m:e>
                            </m:d>
                          </m:e>
                          <m:sub>
                            <m:r>
                              <a:rPr lang="en-US" sz="2600" i="1">
                                <a:latin typeface="Cambria Math" panose="02040503050406030204" pitchFamily="18" charset="0"/>
                              </a:rPr>
                              <m:t>𝑡</m:t>
                            </m:r>
                          </m:sub>
                        </m:sSub>
                      </m:den>
                    </m:f>
                    <m:r>
                      <a:rPr lang="en-US" sz="2600" i="0">
                        <a:latin typeface="Cambria Math" panose="02040503050406030204" pitchFamily="18" charset="0"/>
                      </a:rPr>
                      <m:t>=</m:t>
                    </m:r>
                    <m:r>
                      <m:rPr>
                        <m:sty m:val="p"/>
                      </m:rPr>
                      <a:rPr lang="en-US" sz="2600" i="0">
                        <a:latin typeface="Cambria Math" panose="02040503050406030204" pitchFamily="18" charset="0"/>
                      </a:rPr>
                      <m:t>k</m:t>
                    </m:r>
                    <m:r>
                      <a:rPr lang="en-US" sz="2600" i="1">
                        <a:latin typeface="Cambria Math" panose="02040503050406030204" pitchFamily="18" charset="0"/>
                      </a:rPr>
                      <m:t>𝑡</m:t>
                    </m:r>
                    <m:r>
                      <a:rPr lang="en-US" sz="2600" i="0">
                        <a:latin typeface="Cambria Math" panose="02040503050406030204" pitchFamily="18" charset="0"/>
                      </a:rPr>
                      <m:t>+</m:t>
                    </m:r>
                    <m:f>
                      <m:fPr>
                        <m:ctrlPr>
                          <a:rPr lang="en-US" sz="2600" i="1">
                            <a:latin typeface="Cambria Math" panose="02040503050406030204" pitchFamily="18" charset="0"/>
                          </a:rPr>
                        </m:ctrlPr>
                      </m:fPr>
                      <m:num>
                        <m:r>
                          <a:rPr lang="en-US" sz="2600" i="0">
                            <a:latin typeface="Cambria Math" panose="02040503050406030204" pitchFamily="18" charset="0"/>
                          </a:rPr>
                          <m:t>1</m:t>
                        </m:r>
                      </m:num>
                      <m:den>
                        <m:sSub>
                          <m:sSubPr>
                            <m:ctrlPr>
                              <a:rPr lang="en-US" sz="2600" i="1">
                                <a:latin typeface="Cambria Math" panose="02040503050406030204" pitchFamily="18" charset="0"/>
                              </a:rPr>
                            </m:ctrlPr>
                          </m:sSubPr>
                          <m:e>
                            <m:r>
                              <a:rPr lang="en-US" sz="2600" i="0">
                                <a:latin typeface="Cambria Math" panose="02040503050406030204" pitchFamily="18" charset="0"/>
                              </a:rPr>
                              <m:t>[</m:t>
                            </m:r>
                            <m:r>
                              <m:rPr>
                                <m:sty m:val="p"/>
                              </m:rPr>
                              <a:rPr lang="en-US" sz="2600" i="0">
                                <a:latin typeface="Cambria Math" panose="02040503050406030204" pitchFamily="18" charset="0"/>
                              </a:rPr>
                              <m:t>A</m:t>
                            </m:r>
                            <m:r>
                              <a:rPr lang="en-US" sz="2600" i="0">
                                <a:latin typeface="Cambria Math" panose="02040503050406030204" pitchFamily="18" charset="0"/>
                              </a:rPr>
                              <m:t>]</m:t>
                            </m:r>
                          </m:e>
                          <m:sub>
                            <m:r>
                              <a:rPr lang="en-US" sz="2600" i="0">
                                <a:latin typeface="Cambria Math" panose="02040503050406030204" pitchFamily="18" charset="0"/>
                              </a:rPr>
                              <m:t>0</m:t>
                            </m:r>
                          </m:sub>
                        </m:sSub>
                      </m:den>
                    </m:f>
                  </m:oMath>
                </a14:m>
                <a:endParaRPr lang="en-US" sz="2600" b="0" dirty="0"/>
              </a:p>
              <a:p>
                <a:pPr marL="1038225" indent="-1038225">
                  <a:spcBef>
                    <a:spcPts val="0"/>
                  </a:spcBef>
                  <a:spcAft>
                    <a:spcPts val="1200"/>
                  </a:spcAft>
                  <a:buNone/>
                </a:pPr>
                <a14:m>
                  <m:oMathPara xmlns:m="http://schemas.openxmlformats.org/officeDocument/2006/math">
                    <m:oMathParaPr>
                      <m:jc m:val="left"/>
                    </m:oMathParaPr>
                    <m:oMath xmlns:m="http://schemas.openxmlformats.org/officeDocument/2006/math">
                      <m:r>
                        <a:rPr lang="en-US" sz="2600" b="0" i="0" smtClean="0">
                          <a:latin typeface="Cambria Math" panose="02040503050406030204" pitchFamily="18" charset="0"/>
                        </a:rPr>
                        <m:t>=</m:t>
                      </m:r>
                      <m:d>
                        <m:dPr>
                          <m:ctrlPr>
                            <a:rPr lang="en-US" sz="2600" b="0" i="1" smtClean="0">
                              <a:latin typeface="Cambria Math" panose="02040503050406030204" pitchFamily="18" charset="0"/>
                            </a:rPr>
                          </m:ctrlPr>
                        </m:dPr>
                        <m:e>
                          <m:r>
                            <a:rPr lang="en-US" sz="2600" b="0" i="0" smtClean="0">
                              <a:latin typeface="Cambria Math" panose="02040503050406030204" pitchFamily="18" charset="0"/>
                            </a:rPr>
                            <m:t>7.0</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9</m:t>
                              </m:r>
                            </m:sup>
                          </m:sSup>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 </m:t>
                              </m:r>
                              <m:r>
                                <a:rPr lang="en-US" sz="2600" b="0" i="1" smtClean="0">
                                  <a:latin typeface="Cambria Math" panose="02040503050406030204" pitchFamily="18" charset="0"/>
                                  <a:ea typeface="Cambria Math" panose="02040503050406030204" pitchFamily="18" charset="0"/>
                                </a:rPr>
                                <m:t>𝑀</m:t>
                              </m:r>
                            </m:e>
                            <m:sup>
                              <m:r>
                                <a:rPr lang="en-US" sz="2600" b="0" i="0" smtClean="0">
                                  <a:latin typeface="Cambria Math" panose="02040503050406030204" pitchFamily="18" charset="0"/>
                                  <a:ea typeface="Cambria Math" panose="02040503050406030204" pitchFamily="18" charset="0"/>
                                </a:rPr>
                                <m:t>−1</m:t>
                              </m:r>
                            </m:sup>
                          </m:sSup>
                          <m:r>
                            <a:rPr lang="en-US" sz="2600" i="0">
                              <a:latin typeface="Cambria Math" panose="02040503050406030204" pitchFamily="18" charset="0"/>
                              <a:ea typeface="Cambria Math" panose="02040503050406030204" pitchFamily="18" charset="0"/>
                            </a:rPr>
                            <m:t>∙</m:t>
                          </m:r>
                          <m:sSup>
                            <m:sSupPr>
                              <m:ctrlPr>
                                <a:rPr lang="en-US" sz="2600" i="1" smtClean="0">
                                  <a:latin typeface="Cambria Math" panose="02040503050406030204" pitchFamily="18" charset="0"/>
                                  <a:ea typeface="Cambria Math" panose="02040503050406030204" pitchFamily="18" charset="0"/>
                                </a:rPr>
                              </m:ctrlPr>
                            </m:sSupPr>
                            <m:e>
                              <m:r>
                                <m:rPr>
                                  <m:sty m:val="p"/>
                                </m:rPr>
                                <a:rPr lang="en-US" sz="2600" b="0" i="0" smtClean="0">
                                  <a:latin typeface="Cambria Math" panose="02040503050406030204" pitchFamily="18" charset="0"/>
                                  <a:ea typeface="Cambria Math" panose="02040503050406030204" pitchFamily="18" charset="0"/>
                                </a:rPr>
                                <m:t>s</m:t>
                              </m:r>
                            </m:e>
                            <m:sup>
                              <m:r>
                                <a:rPr lang="en-US" sz="2600" b="0" i="0" smtClean="0">
                                  <a:latin typeface="Cambria Math" panose="02040503050406030204" pitchFamily="18" charset="0"/>
                                  <a:ea typeface="Cambria Math" panose="02040503050406030204" pitchFamily="18" charset="0"/>
                                </a:rPr>
                                <m:t>−1</m:t>
                              </m:r>
                            </m:sup>
                          </m:sSup>
                        </m:e>
                      </m:d>
                      <m:d>
                        <m:dPr>
                          <m:ctrlPr>
                            <a:rPr lang="en-US" sz="2600" b="0" i="1" smtClean="0">
                              <a:latin typeface="Cambria Math" panose="02040503050406030204" pitchFamily="18" charset="0"/>
                              <a:ea typeface="Cambria Math" panose="02040503050406030204" pitchFamily="18" charset="0"/>
                            </a:rPr>
                          </m:ctrlPr>
                        </m:dPr>
                        <m:e>
                          <m:r>
                            <a:rPr lang="en-US" sz="2600" b="0" i="0" smtClean="0">
                              <a:latin typeface="Cambria Math" panose="02040503050406030204" pitchFamily="18" charset="0"/>
                            </a:rPr>
                            <m:t>120 </m:t>
                          </m:r>
                          <m:r>
                            <m:rPr>
                              <m:sty m:val="p"/>
                            </m:rPr>
                            <a:rPr lang="en-US" sz="2600" b="0" i="0" smtClean="0">
                              <a:latin typeface="Cambria Math" panose="02040503050406030204" pitchFamily="18" charset="0"/>
                            </a:rPr>
                            <m:t>s</m:t>
                          </m:r>
                        </m:e>
                      </m:d>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m:t>
                          </m:r>
                        </m:num>
                        <m:den>
                          <m:r>
                            <a:rPr lang="en-US" sz="2600" b="0" i="0" smtClean="0">
                              <a:latin typeface="Cambria Math" panose="02040503050406030204" pitchFamily="18" charset="0"/>
                            </a:rPr>
                            <m:t>0.086 </m:t>
                          </m:r>
                          <m:r>
                            <a:rPr lang="en-US" sz="2600" b="0" i="1" smtClean="0">
                              <a:latin typeface="Cambria Math" panose="02040503050406030204" pitchFamily="18" charset="0"/>
                            </a:rPr>
                            <m:t>𝑀</m:t>
                          </m:r>
                        </m:den>
                      </m:f>
                      <m:r>
                        <a:rPr lang="en-US" sz="2600" b="0" i="0" smtClean="0">
                          <a:latin typeface="Cambria Math" panose="02040503050406030204" pitchFamily="18" charset="0"/>
                        </a:rPr>
                        <m:t>=8.4</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11</m:t>
                          </m:r>
                        </m:sup>
                      </m:sSup>
                      <m:r>
                        <a:rPr lang="en-US" sz="2600" b="0" i="0" smtClean="0">
                          <a:latin typeface="Cambria Math" panose="02040503050406030204" pitchFamily="18" charset="0"/>
                          <a:ea typeface="Cambria Math" panose="02040503050406030204" pitchFamily="18" charset="0"/>
                        </a:rPr>
                        <m:t> </m:t>
                      </m:r>
                      <m:sSup>
                        <m:sSupPr>
                          <m:ctrlPr>
                            <a:rPr lang="en-US" sz="2600" b="0" i="1" smtClean="0">
                              <a:latin typeface="Cambria Math" panose="02040503050406030204" pitchFamily="18" charset="0"/>
                              <a:ea typeface="Cambria Math" panose="02040503050406030204" pitchFamily="18" charset="0"/>
                            </a:rPr>
                          </m:ctrlPr>
                        </m:sSupPr>
                        <m:e>
                          <m:r>
                            <a:rPr lang="en-US" sz="2600" b="0" i="1" smtClean="0">
                              <a:latin typeface="Cambria Math" panose="02040503050406030204" pitchFamily="18" charset="0"/>
                              <a:ea typeface="Cambria Math" panose="02040503050406030204" pitchFamily="18" charset="0"/>
                            </a:rPr>
                            <m:t>𝑀</m:t>
                          </m:r>
                        </m:e>
                        <m:sup>
                          <m:r>
                            <a:rPr lang="en-US" sz="2600" b="0" i="0" smtClean="0">
                              <a:latin typeface="Cambria Math" panose="02040503050406030204" pitchFamily="18" charset="0"/>
                              <a:ea typeface="Cambria Math" panose="02040503050406030204" pitchFamily="18" charset="0"/>
                            </a:rPr>
                            <m:t>−1</m:t>
                          </m:r>
                        </m:sup>
                      </m:sSup>
                    </m:oMath>
                  </m:oMathPara>
                </a14:m>
                <a:endParaRPr lang="en-US" sz="2600" dirty="0"/>
              </a:p>
              <a:p>
                <a:pPr marL="457200" indent="-457200">
                  <a:spcBef>
                    <a:spcPts val="0"/>
                  </a:spcBef>
                  <a:buNone/>
                </a:pPr>
                <a14:m>
                  <m:oMathPara xmlns:m="http://schemas.openxmlformats.org/officeDocument/2006/math">
                    <m:oMathParaPr>
                      <m:jc m:val="left"/>
                    </m:oMathParaPr>
                    <m:oMath xmlns:m="http://schemas.openxmlformats.org/officeDocument/2006/math">
                      <m:sSub>
                        <m:sSubPr>
                          <m:ctrlPr>
                            <a:rPr lang="en-US" sz="2600" i="1" smtClean="0">
                              <a:latin typeface="Cambria Math" panose="02040503050406030204" pitchFamily="18" charset="0"/>
                            </a:rPr>
                          </m:ctrlPr>
                        </m:sSubPr>
                        <m:e>
                          <m:r>
                            <a:rPr lang="en-US" sz="2600" b="0" i="0" smtClean="0">
                              <a:latin typeface="Cambria Math" panose="02040503050406030204" pitchFamily="18" charset="0"/>
                            </a:rPr>
                            <m:t>[</m:t>
                          </m:r>
                          <m:r>
                            <m:rPr>
                              <m:sty m:val="p"/>
                            </m:rPr>
                            <a:rPr lang="en-US" sz="2600" b="0" i="0" smtClean="0">
                              <a:latin typeface="Cambria Math" panose="02040503050406030204" pitchFamily="18" charset="0"/>
                            </a:rPr>
                            <m:t>A</m:t>
                          </m:r>
                          <m:r>
                            <a:rPr lang="en-US" sz="2600" b="0" i="0" smtClean="0">
                              <a:latin typeface="Cambria Math" panose="02040503050406030204" pitchFamily="18" charset="0"/>
                            </a:rPr>
                            <m:t>]</m:t>
                          </m:r>
                        </m:e>
                        <m:sub>
                          <m:r>
                            <a:rPr lang="en-US" sz="2600" b="0" i="1" smtClean="0">
                              <a:latin typeface="Cambria Math" panose="02040503050406030204" pitchFamily="18" charset="0"/>
                            </a:rPr>
                            <m:t>𝑡</m:t>
                          </m:r>
                        </m:sub>
                      </m:sSub>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m:t>
                          </m:r>
                        </m:num>
                        <m:den>
                          <m:r>
                            <a:rPr lang="en-US" sz="2600" b="0" i="0" smtClean="0">
                              <a:latin typeface="Cambria Math" panose="02040503050406030204" pitchFamily="18" charset="0"/>
                            </a:rPr>
                            <m:t>8.4</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11</m:t>
                              </m:r>
                            </m:sup>
                          </m:sSup>
                          <m:r>
                            <a:rPr lang="en-US" sz="2600" b="0" i="0" smtClean="0">
                              <a:latin typeface="Cambria Math" panose="02040503050406030204" pitchFamily="18" charset="0"/>
                              <a:ea typeface="Cambria Math" panose="02040503050406030204" pitchFamily="18" charset="0"/>
                            </a:rPr>
                            <m:t> </m:t>
                          </m:r>
                          <m:sSup>
                            <m:sSupPr>
                              <m:ctrlPr>
                                <a:rPr lang="en-US" sz="2600" b="0" i="1" smtClean="0">
                                  <a:latin typeface="Cambria Math" panose="02040503050406030204" pitchFamily="18" charset="0"/>
                                  <a:ea typeface="Cambria Math" panose="02040503050406030204" pitchFamily="18" charset="0"/>
                                </a:rPr>
                              </m:ctrlPr>
                            </m:sSupPr>
                            <m:e>
                              <m:r>
                                <a:rPr lang="en-US" sz="2600" b="0" i="1" smtClean="0">
                                  <a:latin typeface="Cambria Math" panose="02040503050406030204" pitchFamily="18" charset="0"/>
                                  <a:ea typeface="Cambria Math" panose="02040503050406030204" pitchFamily="18" charset="0"/>
                                </a:rPr>
                                <m:t>𝑀</m:t>
                              </m:r>
                            </m:e>
                            <m:sup>
                              <m:r>
                                <a:rPr lang="en-US" sz="2600" b="0" i="0" smtClean="0">
                                  <a:latin typeface="Cambria Math" panose="02040503050406030204" pitchFamily="18" charset="0"/>
                                  <a:ea typeface="Cambria Math" panose="02040503050406030204" pitchFamily="18" charset="0"/>
                                </a:rPr>
                                <m:t>−1</m:t>
                              </m:r>
                            </m:sup>
                          </m:sSup>
                        </m:den>
                      </m:f>
                      <m:r>
                        <a:rPr lang="en-US" sz="2600" b="0" i="0" smtClean="0">
                          <a:latin typeface="Cambria Math" panose="02040503050406030204" pitchFamily="18" charset="0"/>
                        </a:rPr>
                        <m:t>=1.2</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−12</m:t>
                          </m:r>
                        </m:sup>
                      </m:sSup>
                      <m:r>
                        <a:rPr lang="en-US" sz="2600" b="0" i="0" smtClean="0">
                          <a:latin typeface="Cambria Math" panose="02040503050406030204" pitchFamily="18" charset="0"/>
                          <a:ea typeface="Cambria Math" panose="02040503050406030204" pitchFamily="18" charset="0"/>
                        </a:rPr>
                        <m:t> </m:t>
                      </m:r>
                      <m:r>
                        <a:rPr lang="en-US" sz="2600" b="0" i="1" smtClean="0">
                          <a:latin typeface="Cambria Math" panose="02040503050406030204" pitchFamily="18" charset="0"/>
                          <a:ea typeface="Cambria Math" panose="02040503050406030204" pitchFamily="18" charset="0"/>
                        </a:rPr>
                        <m:t>𝑀</m:t>
                      </m:r>
                    </m:oMath>
                  </m:oMathPara>
                </a14:m>
                <a:endParaRPr lang="en-US" sz="2600" i="1"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1066800" y="2286000"/>
                <a:ext cx="7429500" cy="33528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 Placeholder 26"/>
              <p:cNvSpPr>
                <a:spLocks noGrp="1"/>
              </p:cNvSpPr>
              <p:nvPr>
                <p:ph type="body" sz="quarter" idx="4294967295"/>
              </p:nvPr>
            </p:nvSpPr>
            <p:spPr>
              <a:xfrm>
                <a:off x="0" y="5679269"/>
                <a:ext cx="9144000" cy="492931"/>
              </a:xfrm>
              <a:prstGeom prst="rect">
                <a:avLst/>
              </a:prstGeom>
            </p:spPr>
            <p:txBody>
              <a:bodyPr/>
              <a:lstStyle/>
              <a:p>
                <a:pPr marL="0" indent="0">
                  <a:spcBef>
                    <a:spcPts val="0"/>
                  </a:spcBef>
                  <a:buNone/>
                </a:pPr>
                <a:r>
                  <a:rPr lang="en-US" sz="2600" dirty="0"/>
                  <a:t>The concentration of atomic iodine after 2.0 min is </a:t>
                </a:r>
                <a14:m>
                  <m:oMath xmlns:m="http://schemas.openxmlformats.org/officeDocument/2006/math">
                    <m:r>
                      <a:rPr lang="en-US" sz="2600" b="0" i="1" smtClean="0">
                        <a:latin typeface="Cambria Math" panose="02040503050406030204" pitchFamily="18" charset="0"/>
                      </a:rPr>
                      <m:t>1.2</m:t>
                    </m:r>
                    <m:r>
                      <a:rPr lang="en-US" sz="2600" b="0" i="1"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1" smtClean="0">
                            <a:latin typeface="Cambria Math" panose="02040503050406030204" pitchFamily="18" charset="0"/>
                            <a:ea typeface="Cambria Math" panose="02040503050406030204" pitchFamily="18" charset="0"/>
                          </a:rPr>
                          <m:t>10</m:t>
                        </m:r>
                      </m:e>
                      <m:sup>
                        <m:r>
                          <a:rPr lang="en-US" sz="2600" b="0" i="1" smtClean="0">
                            <a:latin typeface="Cambria Math" panose="02040503050406030204" pitchFamily="18" charset="0"/>
                            <a:ea typeface="Cambria Math" panose="02040503050406030204" pitchFamily="18" charset="0"/>
                          </a:rPr>
                          <m:t>−12</m:t>
                        </m:r>
                      </m:sup>
                    </m:sSup>
                  </m:oMath>
                </a14:m>
                <a:r>
                  <a:rPr lang="en-US" sz="2600" dirty="0"/>
                  <a:t> </a:t>
                </a:r>
                <a:r>
                  <a:rPr lang="en-US" sz="2600" i="1" dirty="0"/>
                  <a:t>M.</a:t>
                </a:r>
              </a:p>
            </p:txBody>
          </p:sp>
        </mc:Choice>
        <mc:Fallback xmlns="">
          <p:sp>
            <p:nvSpPr>
              <p:cNvPr id="13" name="Text Placeholder 26"/>
              <p:cNvSpPr>
                <a:spLocks noGrp="1" noRot="1" noChangeAspect="1" noMove="1" noResize="1" noEditPoints="1" noAdjustHandles="1" noChangeArrowheads="1" noChangeShapeType="1" noTextEdit="1"/>
              </p:cNvSpPr>
              <p:nvPr>
                <p:ph type="body" sz="quarter" idx="4294967295"/>
              </p:nvPr>
            </p:nvSpPr>
            <p:spPr>
              <a:xfrm>
                <a:off x="0" y="5679269"/>
                <a:ext cx="9144000" cy="492931"/>
              </a:xfrm>
              <a:prstGeom prst="rect">
                <a:avLst/>
              </a:prstGeom>
              <a:blipFill>
                <a:blip r:embed="rId4"/>
                <a:stretch>
                  <a:fillRect l="-1200" t="-11111" r="-933" b="-30864"/>
                </a:stretch>
              </a:blipFill>
            </p:spPr>
            <p:txBody>
              <a:bodyPr/>
              <a:lstStyle/>
              <a:p>
                <a:r>
                  <a:rPr lang="en-US">
                    <a:noFill/>
                  </a:rPr>
                  <a:t> </a:t>
                </a:r>
              </a:p>
            </p:txBody>
          </p:sp>
        </mc:Fallback>
      </mc:AlternateContent>
    </p:spTree>
    <p:extLst>
      <p:ext uri="{BB962C8B-B14F-4D97-AF65-F5344CB8AC3E}">
        <p14:creationId xmlns:p14="http://schemas.microsoft.com/office/powerpoint/2010/main" val="15576897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65921" cy="609599"/>
          </a:xfrm>
        </p:spPr>
        <p:txBody>
          <a:bodyPr/>
          <a:lstStyle/>
          <a:p>
            <a:pPr algn="ctr">
              <a:tabLst>
                <a:tab pos="3325813"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14.7</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24" name="Text Placeholder 23"/>
          <p:cNvSpPr>
            <a:spLocks noGrp="1"/>
          </p:cNvSpPr>
          <p:nvPr>
            <p:ph type="body" sz="quarter" idx="4294967295"/>
          </p:nvPr>
        </p:nvSpPr>
        <p:spPr>
          <a:xfrm>
            <a:off x="10026" y="952500"/>
            <a:ext cx="8877300" cy="533400"/>
          </a:xfrm>
          <a:prstGeom prst="rect">
            <a:avLst/>
          </a:prstGeom>
        </p:spPr>
        <p:txBody>
          <a:bodyPr/>
          <a:lstStyle/>
          <a:p>
            <a:pPr marL="0" indent="0">
              <a:buNone/>
            </a:pPr>
            <a:r>
              <a:rPr lang="en-US" sz="2800" b="1" dirty="0">
                <a:solidFill>
                  <a:srgbClr val="43638E"/>
                </a:solidFill>
              </a:rPr>
              <a:t>Solution</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0" y="1371600"/>
                <a:ext cx="9127958" cy="3657600"/>
              </a:xfrm>
              <a:prstGeom prst="rect">
                <a:avLst/>
              </a:prstGeom>
            </p:spPr>
            <p:txBody>
              <a:bodyPr/>
              <a:lstStyle/>
              <a:p>
                <a:pPr marL="571500" indent="-571500">
                  <a:spcBef>
                    <a:spcPts val="0"/>
                  </a:spcBef>
                  <a:spcAft>
                    <a:spcPts val="1500"/>
                  </a:spcAft>
                  <a:buFont typeface="Wingdings" panose="05000000000000000000" pitchFamily="2" charset="2"/>
                  <a:buAutoNum type="alphaLcParenBoth" startAt="2"/>
                </a:pPr>
                <a14:m>
                  <m:oMath xmlns:m="http://schemas.openxmlformats.org/officeDocument/2006/math">
                    <m:r>
                      <m:rPr>
                        <m:sty m:val="p"/>
                      </m:rPr>
                      <a:rPr lang="en-US" sz="2800">
                        <a:latin typeface="Cambria Math" panose="02040503050406030204" pitchFamily="18" charset="0"/>
                      </a:rPr>
                      <m:t>When</m:t>
                    </m:r>
                    <m:r>
                      <a:rPr lang="en-US" sz="2800">
                        <a:latin typeface="Cambria Math" panose="02040503050406030204" pitchFamily="18" charset="0"/>
                      </a:rPr>
                      <m:t> </m:t>
                    </m:r>
                    <m:sSub>
                      <m:sSubPr>
                        <m:ctrlPr>
                          <a:rPr lang="en-US" sz="2800" i="1">
                            <a:latin typeface="Cambria Math" panose="02040503050406030204" pitchFamily="18" charset="0"/>
                          </a:rPr>
                        </m:ctrlPr>
                      </m:sSubPr>
                      <m:e>
                        <m:r>
                          <a:rPr lang="en-US" sz="2800">
                            <a:latin typeface="Cambria Math" panose="02040503050406030204" pitchFamily="18" charset="0"/>
                          </a:rPr>
                          <m:t>[</m:t>
                        </m:r>
                        <m:r>
                          <m:rPr>
                            <m:sty m:val="p"/>
                          </m:rPr>
                          <a:rPr lang="en-US" sz="2800">
                            <a:latin typeface="Cambria Math" panose="02040503050406030204" pitchFamily="18" charset="0"/>
                          </a:rPr>
                          <m:t>I</m:t>
                        </m:r>
                        <m:r>
                          <a:rPr lang="en-US" sz="2800">
                            <a:latin typeface="Cambria Math" panose="02040503050406030204" pitchFamily="18" charset="0"/>
                          </a:rPr>
                          <m:t>]</m:t>
                        </m:r>
                      </m:e>
                      <m:sub>
                        <m:r>
                          <a:rPr lang="en-US" sz="2800">
                            <a:latin typeface="Cambria Math" panose="02040503050406030204" pitchFamily="18" charset="0"/>
                          </a:rPr>
                          <m:t>0</m:t>
                        </m:r>
                      </m:sub>
                    </m:sSub>
                    <m:r>
                      <a:rPr lang="en-US" sz="2800">
                        <a:latin typeface="Cambria Math" panose="02040503050406030204" pitchFamily="18" charset="0"/>
                      </a:rPr>
                      <m:t>=0.60 </m:t>
                    </m:r>
                    <m:r>
                      <a:rPr lang="en-US" sz="2800" i="1">
                        <a:latin typeface="Cambria Math" panose="02040503050406030204" pitchFamily="18" charset="0"/>
                      </a:rPr>
                      <m:t>𝑀</m:t>
                    </m:r>
                    <m:r>
                      <a:rPr lang="en-US" sz="2800">
                        <a:latin typeface="Cambria Math" panose="02040503050406030204" pitchFamily="18" charset="0"/>
                      </a:rPr>
                      <m:t>,</m:t>
                    </m:r>
                  </m:oMath>
                </a14:m>
                <a:endParaRPr lang="en-US" sz="2600" dirty="0"/>
              </a:p>
              <a:p>
                <a:pPr marL="400050" indent="-228600">
                  <a:spcBef>
                    <a:spcPts val="0"/>
                  </a:spcBef>
                  <a:spcAft>
                    <a:spcPts val="2500"/>
                  </a:spcAft>
                  <a:buNone/>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𝑡</m:t>
                          </m:r>
                        </m:e>
                        <m:sub>
                          <m:r>
                            <a:rPr lang="en-US" sz="2600" i="1">
                              <a:latin typeface="Cambria Math" panose="02040503050406030204" pitchFamily="18" charset="0"/>
                            </a:rPr>
                            <m:t>1/2</m:t>
                          </m:r>
                        </m:sub>
                      </m:sSub>
                      <m:r>
                        <a:rPr lang="en-US" sz="2600" i="1">
                          <a:latin typeface="Cambria Math" panose="02040503050406030204" pitchFamily="18" charset="0"/>
                        </a:rPr>
                        <m:t>=</m:t>
                      </m:r>
                      <m:f>
                        <m:fPr>
                          <m:ctrlPr>
                            <a:rPr lang="en-US" sz="2600" i="1">
                              <a:latin typeface="Cambria Math" panose="02040503050406030204" pitchFamily="18" charset="0"/>
                            </a:rPr>
                          </m:ctrlPr>
                        </m:fPr>
                        <m:num>
                          <m:r>
                            <a:rPr lang="en-US" sz="2600" i="1">
                              <a:latin typeface="Cambria Math" panose="02040503050406030204" pitchFamily="18" charset="0"/>
                            </a:rPr>
                            <m:t>1</m:t>
                          </m:r>
                        </m:num>
                        <m:den>
                          <m:r>
                            <a:rPr lang="en-US" sz="2600" i="1">
                              <a:latin typeface="Cambria Math" panose="02040503050406030204" pitchFamily="18" charset="0"/>
                            </a:rPr>
                            <m:t>𝑘</m:t>
                          </m:r>
                          <m:sSub>
                            <m:sSubPr>
                              <m:ctrlPr>
                                <a:rPr lang="en-US" sz="2600" i="1">
                                  <a:latin typeface="Cambria Math" panose="02040503050406030204" pitchFamily="18" charset="0"/>
                                </a:rPr>
                              </m:ctrlPr>
                            </m:sSubPr>
                            <m:e>
                              <m:r>
                                <a:rPr lang="en-US" sz="2600" i="1">
                                  <a:latin typeface="Cambria Math" panose="02040503050406030204" pitchFamily="18" charset="0"/>
                                </a:rPr>
                                <m:t>[</m:t>
                              </m:r>
                              <m:r>
                                <m:rPr>
                                  <m:sty m:val="p"/>
                                </m:rPr>
                                <a:rPr lang="en-US" sz="2600">
                                  <a:latin typeface="Cambria Math" panose="02040503050406030204" pitchFamily="18" charset="0"/>
                                </a:rPr>
                                <m:t>A</m:t>
                              </m:r>
                              <m:r>
                                <a:rPr lang="en-US" sz="2600" i="1">
                                  <a:latin typeface="Cambria Math" panose="02040503050406030204" pitchFamily="18" charset="0"/>
                                </a:rPr>
                                <m:t>]</m:t>
                              </m:r>
                            </m:e>
                            <m:sub>
                              <m:r>
                                <a:rPr lang="en-US" sz="2600" i="1">
                                  <a:latin typeface="Cambria Math" panose="02040503050406030204" pitchFamily="18" charset="0"/>
                                </a:rPr>
                                <m:t>0</m:t>
                              </m:r>
                            </m:sub>
                          </m:sSub>
                        </m:den>
                      </m:f>
                      <m:r>
                        <a:rPr lang="en-US" sz="2600" i="1">
                          <a:latin typeface="Cambria Math" panose="02040503050406030204" pitchFamily="18" charset="0"/>
                        </a:rPr>
                        <m:t>=</m:t>
                      </m:r>
                      <m:f>
                        <m:fPr>
                          <m:ctrlPr>
                            <a:rPr lang="en-US" sz="2600" i="1">
                              <a:latin typeface="Cambria Math" panose="02040503050406030204" pitchFamily="18" charset="0"/>
                            </a:rPr>
                          </m:ctrlPr>
                        </m:fPr>
                        <m:num>
                          <m:r>
                            <a:rPr lang="en-US" sz="2600" i="1">
                              <a:latin typeface="Cambria Math" panose="02040503050406030204" pitchFamily="18" charset="0"/>
                            </a:rPr>
                            <m:t>1</m:t>
                          </m:r>
                        </m:num>
                        <m:den>
                          <m:r>
                            <a:rPr lang="en-US" sz="2600" i="1">
                              <a:latin typeface="Cambria Math" panose="02040503050406030204" pitchFamily="18" charset="0"/>
                            </a:rPr>
                            <m:t>(7.0</m:t>
                          </m:r>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9</m:t>
                              </m:r>
                            </m:sup>
                          </m:sSup>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𝑀</m:t>
                              </m:r>
                            </m:e>
                            <m:sup>
                              <m:r>
                                <a:rPr lang="en-US" sz="2600" i="1">
                                  <a:latin typeface="Cambria Math" panose="02040503050406030204" pitchFamily="18" charset="0"/>
                                  <a:ea typeface="Cambria Math" panose="02040503050406030204" pitchFamily="18" charset="0"/>
                                </a:rPr>
                                <m:t>−1</m:t>
                              </m:r>
                            </m:sup>
                          </m:sSup>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m:rPr>
                                  <m:sty m:val="p"/>
                                </m:rPr>
                                <a:rPr lang="en-US" sz="2600">
                                  <a:latin typeface="Cambria Math" panose="02040503050406030204" pitchFamily="18" charset="0"/>
                                  <a:ea typeface="Cambria Math" panose="02040503050406030204" pitchFamily="18" charset="0"/>
                                </a:rPr>
                                <m:t>s</m:t>
                              </m:r>
                            </m:e>
                            <m:sup>
                              <m:r>
                                <a:rPr lang="en-US" sz="2600" i="1">
                                  <a:latin typeface="Cambria Math" panose="02040503050406030204" pitchFamily="18" charset="0"/>
                                  <a:ea typeface="Cambria Math" panose="02040503050406030204" pitchFamily="18" charset="0"/>
                                </a:rPr>
                                <m:t>1</m:t>
                              </m:r>
                            </m:sup>
                          </m:sSup>
                          <m:r>
                            <a:rPr lang="en-US" sz="2600" i="1">
                              <a:latin typeface="Cambria Math" panose="02040503050406030204" pitchFamily="18" charset="0"/>
                            </a:rPr>
                            <m:t>)(0.60 </m:t>
                          </m:r>
                          <m:r>
                            <a:rPr lang="en-US" sz="2600" i="1">
                              <a:latin typeface="Cambria Math" panose="02040503050406030204" pitchFamily="18" charset="0"/>
                            </a:rPr>
                            <m:t>𝑀</m:t>
                          </m:r>
                          <m:r>
                            <a:rPr lang="en-US" sz="2600" i="1">
                              <a:latin typeface="Cambria Math" panose="02040503050406030204" pitchFamily="18" charset="0"/>
                            </a:rPr>
                            <m:t>)</m:t>
                          </m:r>
                        </m:den>
                      </m:f>
                      <m:r>
                        <a:rPr lang="en-US" sz="2600" i="1">
                          <a:latin typeface="Cambria Math" panose="02040503050406030204" pitchFamily="18" charset="0"/>
                        </a:rPr>
                        <m:t>=2.4</m:t>
                      </m:r>
                      <m:r>
                        <a:rPr lang="en-US" sz="2600" i="1">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ea typeface="Cambria Math" panose="02040503050406030204" pitchFamily="18" charset="0"/>
                            </a:rPr>
                          </m:ctrlPr>
                        </m:sSupPr>
                        <m:e>
                          <m:r>
                            <a:rPr lang="en-US" sz="2600" i="1">
                              <a:latin typeface="Cambria Math" panose="02040503050406030204" pitchFamily="18" charset="0"/>
                              <a:ea typeface="Cambria Math" panose="02040503050406030204" pitchFamily="18" charset="0"/>
                            </a:rPr>
                            <m:t>10</m:t>
                          </m:r>
                        </m:e>
                        <m:sup>
                          <m:r>
                            <a:rPr lang="en-US" sz="2600" i="1">
                              <a:latin typeface="Cambria Math" panose="02040503050406030204" pitchFamily="18" charset="0"/>
                              <a:ea typeface="Cambria Math" panose="02040503050406030204" pitchFamily="18" charset="0"/>
                            </a:rPr>
                            <m:t>−10</m:t>
                          </m:r>
                        </m:sup>
                      </m:sSup>
                      <m:r>
                        <a:rPr lang="en-US" sz="2600">
                          <a:latin typeface="Cambria Math" panose="02040503050406030204" pitchFamily="18" charset="0"/>
                          <a:ea typeface="Cambria Math" panose="02040503050406030204" pitchFamily="18" charset="0"/>
                        </a:rPr>
                        <m:t> </m:t>
                      </m:r>
                      <m:r>
                        <m:rPr>
                          <m:sty m:val="p"/>
                        </m:rPr>
                        <a:rPr lang="en-US" sz="2600">
                          <a:latin typeface="Cambria Math" panose="02040503050406030204" pitchFamily="18" charset="0"/>
                          <a:ea typeface="Cambria Math" panose="02040503050406030204" pitchFamily="18" charset="0"/>
                        </a:rPr>
                        <m:t>s</m:t>
                      </m:r>
                    </m:oMath>
                  </m:oMathPara>
                </a14:m>
                <a:endParaRPr lang="en-US" sz="2600" dirty="0"/>
              </a:p>
              <a:p>
                <a:pPr marL="400050" indent="-228600">
                  <a:spcBef>
                    <a:spcPts val="0"/>
                  </a:spcBef>
                  <a:spcAft>
                    <a:spcPts val="2500"/>
                  </a:spcAft>
                  <a:buNone/>
                </a:pPr>
                <a14:m>
                  <m:oMathPara xmlns:m="http://schemas.openxmlformats.org/officeDocument/2006/math">
                    <m:oMathParaPr>
                      <m:jc m:val="left"/>
                    </m:oMathParaPr>
                    <m:oMath xmlns:m="http://schemas.openxmlformats.org/officeDocument/2006/math">
                      <m:r>
                        <m:rPr>
                          <m:sty m:val="p"/>
                        </m:rPr>
                        <a:rPr lang="en-US" sz="2400">
                          <a:latin typeface="Cambria Math" panose="02040503050406030204" pitchFamily="18" charset="0"/>
                        </a:rPr>
                        <m:t>When</m:t>
                      </m:r>
                      <m:r>
                        <a:rPr lang="en-US" sz="2400">
                          <a:latin typeface="Cambria Math" panose="02040503050406030204" pitchFamily="18" charset="0"/>
                        </a:rPr>
                        <m:t> </m:t>
                      </m:r>
                      <m:sSub>
                        <m:sSubPr>
                          <m:ctrlPr>
                            <a:rPr lang="en-US" sz="2400" i="1">
                              <a:latin typeface="Cambria Math" panose="02040503050406030204" pitchFamily="18" charset="0"/>
                            </a:rPr>
                          </m:ctrlPr>
                        </m:sSubPr>
                        <m:e>
                          <m:r>
                            <a:rPr lang="en-US" sz="2400">
                              <a:latin typeface="Cambria Math" panose="02040503050406030204" pitchFamily="18" charset="0"/>
                            </a:rPr>
                            <m:t>[</m:t>
                          </m:r>
                          <m:r>
                            <m:rPr>
                              <m:sty m:val="p"/>
                            </m:rPr>
                            <a:rPr lang="en-US" sz="2400">
                              <a:latin typeface="Cambria Math" panose="02040503050406030204" pitchFamily="18" charset="0"/>
                            </a:rPr>
                            <m:t>I</m:t>
                          </m:r>
                          <m:r>
                            <a:rPr lang="en-US" sz="2400">
                              <a:latin typeface="Cambria Math" panose="02040503050406030204" pitchFamily="18" charset="0"/>
                            </a:rPr>
                            <m:t>]</m:t>
                          </m:r>
                        </m:e>
                        <m:sub>
                          <m:r>
                            <a:rPr lang="en-US" sz="2400">
                              <a:latin typeface="Cambria Math" panose="02040503050406030204" pitchFamily="18" charset="0"/>
                            </a:rPr>
                            <m:t>0</m:t>
                          </m:r>
                        </m:sub>
                      </m:sSub>
                      <m:r>
                        <a:rPr lang="en-US" sz="2400" i="1">
                          <a:latin typeface="Cambria Math" panose="02040503050406030204" pitchFamily="18" charset="0"/>
                        </a:rPr>
                        <m:t>=0.42 </m:t>
                      </m:r>
                      <m:r>
                        <a:rPr lang="en-US" sz="2400" i="1">
                          <a:latin typeface="Cambria Math" panose="02040503050406030204" pitchFamily="18" charset="0"/>
                        </a:rPr>
                        <m:t>𝑀</m:t>
                      </m:r>
                      <m:r>
                        <a:rPr lang="en-US" sz="2400" i="1">
                          <a:latin typeface="Cambria Math" panose="02040503050406030204" pitchFamily="18" charset="0"/>
                        </a:rPr>
                        <m:t>,</m:t>
                      </m:r>
                    </m:oMath>
                  </m:oMathPara>
                </a14:m>
                <a:endParaRPr lang="en-US" sz="2400" dirty="0"/>
              </a:p>
              <a:p>
                <a:pPr marL="400050" indent="-228600">
                  <a:spcBef>
                    <a:spcPts val="0"/>
                  </a:spcBef>
                  <a:spcAft>
                    <a:spcPts val="2500"/>
                  </a:spcAft>
                  <a:buNone/>
                </a:pPr>
                <a14:m>
                  <m:oMathPara xmlns:m="http://schemas.openxmlformats.org/officeDocument/2006/math">
                    <m:oMathParaPr>
                      <m:jc m:val="left"/>
                    </m:oMathParaPr>
                    <m:oMath xmlns:m="http://schemas.openxmlformats.org/officeDocument/2006/math">
                      <m:sSub>
                        <m:sSubPr>
                          <m:ctrlPr>
                            <a:rPr lang="en-US" sz="2400" i="1">
                              <a:latin typeface="Cambria Math" panose="02040503050406030204" pitchFamily="18" charset="0"/>
                            </a:rPr>
                          </m:ctrlPr>
                        </m:sSubPr>
                        <m:e>
                          <m:r>
                            <a:rPr lang="en-US" sz="2400" i="1">
                              <a:latin typeface="Cambria Math" panose="02040503050406030204" pitchFamily="18" charset="0"/>
                            </a:rPr>
                            <m:t>𝑡</m:t>
                          </m:r>
                        </m:e>
                        <m:sub>
                          <m:r>
                            <a:rPr lang="en-US" sz="2400" i="1">
                              <a:latin typeface="Cambria Math" panose="02040503050406030204" pitchFamily="18" charset="0"/>
                            </a:rPr>
                            <m:t>1/2</m:t>
                          </m:r>
                        </m:sub>
                      </m:sSub>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1</m:t>
                          </m:r>
                        </m:num>
                        <m:den>
                          <m:r>
                            <a:rPr lang="en-US" sz="2400" i="1">
                              <a:latin typeface="Cambria Math" panose="02040503050406030204" pitchFamily="18" charset="0"/>
                            </a:rPr>
                            <m:t>𝑘</m:t>
                          </m:r>
                          <m:sSub>
                            <m:sSubPr>
                              <m:ctrlPr>
                                <a:rPr lang="en-US" sz="2400" i="1">
                                  <a:latin typeface="Cambria Math" panose="02040503050406030204" pitchFamily="18" charset="0"/>
                                </a:rPr>
                              </m:ctrlPr>
                            </m:sSubPr>
                            <m:e>
                              <m:r>
                                <a:rPr lang="en-US" sz="2400" i="1">
                                  <a:latin typeface="Cambria Math" panose="02040503050406030204" pitchFamily="18" charset="0"/>
                                </a:rPr>
                                <m:t>[</m:t>
                              </m:r>
                              <m:r>
                                <m:rPr>
                                  <m:sty m:val="p"/>
                                </m:rPr>
                                <a:rPr lang="en-US" sz="2400">
                                  <a:latin typeface="Cambria Math" panose="02040503050406030204" pitchFamily="18" charset="0"/>
                                </a:rPr>
                                <m:t>A</m:t>
                              </m:r>
                              <m:r>
                                <a:rPr lang="en-US" sz="2400" i="1">
                                  <a:latin typeface="Cambria Math" panose="02040503050406030204" pitchFamily="18" charset="0"/>
                                </a:rPr>
                                <m:t>]</m:t>
                              </m:r>
                            </m:e>
                            <m:sub>
                              <m:r>
                                <a:rPr lang="en-US" sz="2400" i="1">
                                  <a:latin typeface="Cambria Math" panose="02040503050406030204" pitchFamily="18" charset="0"/>
                                </a:rPr>
                                <m:t>0</m:t>
                              </m:r>
                            </m:sub>
                          </m:sSub>
                        </m:den>
                      </m:f>
                      <m:r>
                        <a:rPr lang="en-US" sz="2400" i="1">
                          <a:latin typeface="Cambria Math" panose="02040503050406030204" pitchFamily="18" charset="0"/>
                        </a:rPr>
                        <m:t>=</m:t>
                      </m:r>
                      <m:f>
                        <m:fPr>
                          <m:ctrlPr>
                            <a:rPr lang="en-US" sz="2400" i="1">
                              <a:latin typeface="Cambria Math" panose="02040503050406030204" pitchFamily="18" charset="0"/>
                            </a:rPr>
                          </m:ctrlPr>
                        </m:fPr>
                        <m:num>
                          <m:r>
                            <a:rPr lang="en-US" sz="2400" i="1">
                              <a:latin typeface="Cambria Math" panose="02040503050406030204" pitchFamily="18" charset="0"/>
                            </a:rPr>
                            <m:t>1</m:t>
                          </m:r>
                        </m:num>
                        <m:den>
                          <m:r>
                            <a:rPr lang="en-US" sz="2400" i="1">
                              <a:latin typeface="Cambria Math" panose="02040503050406030204" pitchFamily="18" charset="0"/>
                            </a:rPr>
                            <m:t>(7.0</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9</m:t>
                              </m:r>
                            </m:sup>
                          </m:sSup>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𝑀</m:t>
                              </m:r>
                            </m:e>
                            <m:sup>
                              <m:r>
                                <a:rPr lang="en-US" sz="2400" i="1">
                                  <a:latin typeface="Cambria Math" panose="02040503050406030204" pitchFamily="18" charset="0"/>
                                  <a:ea typeface="Cambria Math" panose="02040503050406030204" pitchFamily="18" charset="0"/>
                                </a:rPr>
                                <m:t>−1</m:t>
                              </m:r>
                            </m:sup>
                          </m:sSup>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m:rPr>
                                  <m:sty m:val="p"/>
                                </m:rPr>
                                <a:rPr lang="en-US" sz="2400">
                                  <a:latin typeface="Cambria Math" panose="02040503050406030204" pitchFamily="18" charset="0"/>
                                  <a:ea typeface="Cambria Math" panose="02040503050406030204" pitchFamily="18" charset="0"/>
                                </a:rPr>
                                <m:t>s</m:t>
                              </m:r>
                            </m:e>
                            <m:sup>
                              <m:r>
                                <a:rPr lang="en-US" sz="2400" i="1">
                                  <a:latin typeface="Cambria Math" panose="02040503050406030204" pitchFamily="18" charset="0"/>
                                  <a:ea typeface="Cambria Math" panose="02040503050406030204" pitchFamily="18" charset="0"/>
                                </a:rPr>
                                <m:t>−1</m:t>
                              </m:r>
                            </m:sup>
                          </m:sSup>
                          <m:r>
                            <a:rPr lang="en-US" sz="2400" i="1">
                              <a:latin typeface="Cambria Math" panose="02040503050406030204" pitchFamily="18" charset="0"/>
                            </a:rPr>
                            <m:t>)(0.42 </m:t>
                          </m:r>
                          <m:r>
                            <a:rPr lang="en-US" sz="2400" i="1">
                              <a:latin typeface="Cambria Math" panose="02040503050406030204" pitchFamily="18" charset="0"/>
                            </a:rPr>
                            <m:t>𝑀</m:t>
                          </m:r>
                          <m:r>
                            <a:rPr lang="en-US" sz="2400" i="1">
                              <a:latin typeface="Cambria Math" panose="02040503050406030204" pitchFamily="18" charset="0"/>
                            </a:rPr>
                            <m:t>)</m:t>
                          </m:r>
                        </m:den>
                      </m:f>
                      <m:r>
                        <a:rPr lang="en-US" sz="2400" i="1">
                          <a:latin typeface="Cambria Math" panose="02040503050406030204" pitchFamily="18" charset="0"/>
                        </a:rPr>
                        <m:t>=3.4</m:t>
                      </m:r>
                      <m:r>
                        <a:rPr lang="en-US" sz="2400" i="1">
                          <a:latin typeface="Cambria Math" panose="02040503050406030204" pitchFamily="18" charset="0"/>
                          <a:ea typeface="Cambria Math" panose="02040503050406030204" pitchFamily="18" charset="0"/>
                        </a:rPr>
                        <m:t>×</m:t>
                      </m:r>
                      <m:sSup>
                        <m:sSupPr>
                          <m:ctrlPr>
                            <a:rPr lang="en-US" sz="2400" i="1">
                              <a:latin typeface="Cambria Math" panose="02040503050406030204" pitchFamily="18" charset="0"/>
                              <a:ea typeface="Cambria Math" panose="02040503050406030204" pitchFamily="18" charset="0"/>
                            </a:rPr>
                          </m:ctrlPr>
                        </m:sSupPr>
                        <m:e>
                          <m:r>
                            <a:rPr lang="en-US" sz="2400" i="1">
                              <a:latin typeface="Cambria Math" panose="02040503050406030204" pitchFamily="18" charset="0"/>
                              <a:ea typeface="Cambria Math" panose="02040503050406030204" pitchFamily="18" charset="0"/>
                            </a:rPr>
                            <m:t>10</m:t>
                          </m:r>
                        </m:e>
                        <m:sup>
                          <m:r>
                            <a:rPr lang="en-US" sz="2400" i="1">
                              <a:latin typeface="Cambria Math" panose="02040503050406030204" pitchFamily="18" charset="0"/>
                              <a:ea typeface="Cambria Math" panose="02040503050406030204" pitchFamily="18" charset="0"/>
                            </a:rPr>
                            <m:t>−10</m:t>
                          </m:r>
                        </m:sup>
                      </m:sSup>
                      <m:r>
                        <a:rPr lang="en-US" sz="2400">
                          <a:latin typeface="Cambria Math" panose="02040503050406030204" pitchFamily="18" charset="0"/>
                          <a:ea typeface="Cambria Math" panose="02040503050406030204" pitchFamily="18" charset="0"/>
                        </a:rPr>
                        <m:t> </m:t>
                      </m:r>
                      <m:r>
                        <m:rPr>
                          <m:sty m:val="p"/>
                        </m:rPr>
                        <a:rPr lang="en-US" sz="2400">
                          <a:latin typeface="Cambria Math" panose="02040503050406030204" pitchFamily="18" charset="0"/>
                          <a:ea typeface="Cambria Math" panose="02040503050406030204" pitchFamily="18" charset="0"/>
                        </a:rPr>
                        <m:t>s</m:t>
                      </m:r>
                    </m:oMath>
                  </m:oMathPara>
                </a14:m>
                <a:endParaRPr lang="en-US" sz="24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0" y="1371600"/>
                <a:ext cx="9127958" cy="3657600"/>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48791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2296"/>
            <a:ext cx="8637095" cy="891403"/>
          </a:xfrm>
        </p:spPr>
        <p:txBody>
          <a:bodyPr/>
          <a:lstStyle/>
          <a:p>
            <a:pPr marL="1204913" indent="-1204913"/>
            <a:r>
              <a:rPr lang="en-US" dirty="0">
                <a:solidFill>
                  <a:srgbClr val="FFFFFF"/>
                </a:solidFill>
                <a:latin typeface="Calibri" panose="020F0502020204030204" pitchFamily="34" charset="0"/>
              </a:rPr>
              <a:t>14.3</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Reactant Concentration on Time (9)</a:t>
            </a:r>
          </a:p>
        </p:txBody>
      </p:sp>
      <p:sp>
        <p:nvSpPr>
          <p:cNvPr id="19" name="Text Placeholder 18"/>
          <p:cNvSpPr>
            <a:spLocks noGrp="1"/>
          </p:cNvSpPr>
          <p:nvPr>
            <p:ph type="body" sz="quarter" idx="4294967295"/>
          </p:nvPr>
        </p:nvSpPr>
        <p:spPr>
          <a:xfrm>
            <a:off x="0" y="1106924"/>
            <a:ext cx="7391400" cy="1179075"/>
          </a:xfrm>
          <a:prstGeom prst="rect">
            <a:avLst/>
          </a:prstGeom>
        </p:spPr>
        <p:txBody>
          <a:bodyPr/>
          <a:lstStyle/>
          <a:p>
            <a:pPr marL="0" indent="0">
              <a:buNone/>
            </a:pPr>
            <a:r>
              <a:rPr lang="en-US" sz="2800" dirty="0">
                <a:solidFill>
                  <a:srgbClr val="4F74A7"/>
                </a:solidFill>
                <a:latin typeface="Calibri" panose="020F0502020204030204" pitchFamily="34" charset="0"/>
              </a:rPr>
              <a:t>Second-Order Reactions</a:t>
            </a:r>
          </a:p>
          <a:p>
            <a:pPr marL="1423988" indent="-1423988" defTabSz="712788">
              <a:buNone/>
            </a:pPr>
            <a:r>
              <a:rPr lang="en-US" sz="2000" b="1" dirty="0"/>
              <a:t>TABLE 14.5	</a:t>
            </a:r>
            <a:r>
              <a:rPr lang="en-US" sz="2000" dirty="0"/>
              <a:t>Summary of the Kinetics of Zeroth-Order, First-Order, and Second-Order Reaction</a:t>
            </a:r>
          </a:p>
        </p:txBody>
      </p:sp>
      <mc:AlternateContent xmlns:mc="http://schemas.openxmlformats.org/markup-compatibility/2006" xmlns:a14="http://schemas.microsoft.com/office/drawing/2010/main">
        <mc:Choice Requires="a14">
          <p:graphicFrame>
            <p:nvGraphicFramePr>
              <p:cNvPr id="2" name="Table 1"/>
              <p:cNvGraphicFramePr>
                <a:graphicFrameLocks noGrp="1"/>
              </p:cNvGraphicFramePr>
              <p:nvPr>
                <p:extLst>
                  <p:ext uri="{D42A27DB-BD31-4B8C-83A1-F6EECF244321}">
                    <p14:modId xmlns:p14="http://schemas.microsoft.com/office/powerpoint/2010/main" val="705384342"/>
                  </p:ext>
                </p:extLst>
              </p:nvPr>
            </p:nvGraphicFramePr>
            <p:xfrm>
              <a:off x="125905" y="2288298"/>
              <a:ext cx="8941895" cy="2359902"/>
            </p:xfrm>
            <a:graphic>
              <a:graphicData uri="http://schemas.openxmlformats.org/drawingml/2006/table">
                <a:tbl>
                  <a:tblPr firstRow="1" bandRow="1">
                    <a:tableStyleId>{5C22544A-7EE6-4342-B048-85BDC9FD1C3A}</a:tableStyleId>
                  </a:tblPr>
                  <a:tblGrid>
                    <a:gridCol w="1346091">
                      <a:extLst>
                        <a:ext uri="{9D8B030D-6E8A-4147-A177-3AD203B41FA5}">
                          <a16:colId xmlns:a16="http://schemas.microsoft.com/office/drawing/2014/main" val="20000"/>
                        </a:ext>
                      </a:extLst>
                    </a:gridCol>
                    <a:gridCol w="2211436">
                      <a:extLst>
                        <a:ext uri="{9D8B030D-6E8A-4147-A177-3AD203B41FA5}">
                          <a16:colId xmlns:a16="http://schemas.microsoft.com/office/drawing/2014/main" val="20001"/>
                        </a:ext>
                      </a:extLst>
                    </a:gridCol>
                    <a:gridCol w="3461379">
                      <a:extLst>
                        <a:ext uri="{9D8B030D-6E8A-4147-A177-3AD203B41FA5}">
                          <a16:colId xmlns:a16="http://schemas.microsoft.com/office/drawing/2014/main" val="20002"/>
                        </a:ext>
                      </a:extLst>
                    </a:gridCol>
                    <a:gridCol w="1922989">
                      <a:extLst>
                        <a:ext uri="{9D8B030D-6E8A-4147-A177-3AD203B41FA5}">
                          <a16:colId xmlns:a16="http://schemas.microsoft.com/office/drawing/2014/main" val="20003"/>
                        </a:ext>
                      </a:extLst>
                    </a:gridCol>
                  </a:tblGrid>
                  <a:tr h="409160">
                    <a:tc>
                      <a:txBody>
                        <a:bodyPr/>
                        <a:lstStyle/>
                        <a:p>
                          <a:pPr algn="ctr"/>
                          <a:r>
                            <a:rPr lang="en-US" dirty="0">
                              <a:solidFill>
                                <a:srgbClr val="242021"/>
                              </a:solidFill>
                            </a:rPr>
                            <a:t>Order</a:t>
                          </a:r>
                        </a:p>
                      </a:txBody>
                      <a:tcPr>
                        <a:solidFill>
                          <a:srgbClr val="E2E3E4"/>
                        </a:solidFill>
                      </a:tcPr>
                    </a:tc>
                    <a:tc>
                      <a:txBody>
                        <a:bodyPr/>
                        <a:lstStyle/>
                        <a:p>
                          <a:pPr algn="ctr"/>
                          <a:r>
                            <a:rPr lang="en-US" dirty="0">
                              <a:solidFill>
                                <a:srgbClr val="242021"/>
                              </a:solidFill>
                            </a:rPr>
                            <a:t>Rate Law</a:t>
                          </a:r>
                        </a:p>
                      </a:txBody>
                      <a:tcPr>
                        <a:solidFill>
                          <a:srgbClr val="E2E3E4"/>
                        </a:solidFill>
                      </a:tcPr>
                    </a:tc>
                    <a:tc>
                      <a:txBody>
                        <a:bodyPr/>
                        <a:lstStyle/>
                        <a:p>
                          <a:pPr algn="ctr"/>
                          <a:r>
                            <a:rPr lang="en-US" dirty="0">
                              <a:solidFill>
                                <a:srgbClr val="242021"/>
                              </a:solidFill>
                            </a:rPr>
                            <a:t>Integrated Rate Law</a:t>
                          </a:r>
                        </a:p>
                      </a:txBody>
                      <a:tcPr>
                        <a:solidFill>
                          <a:srgbClr val="E2E3E4"/>
                        </a:solidFill>
                      </a:tcPr>
                    </a:tc>
                    <a:tc>
                      <a:txBody>
                        <a:bodyPr/>
                        <a:lstStyle/>
                        <a:p>
                          <a:pPr algn="ctr"/>
                          <a:r>
                            <a:rPr lang="en-US" dirty="0">
                              <a:solidFill>
                                <a:srgbClr val="242021"/>
                              </a:solidFill>
                            </a:rPr>
                            <a:t>Half-Life</a:t>
                          </a:r>
                        </a:p>
                      </a:txBody>
                      <a:tcPr>
                        <a:solidFill>
                          <a:srgbClr val="E2E3E4"/>
                        </a:solidFill>
                      </a:tcPr>
                    </a:tc>
                    <a:extLst>
                      <a:ext uri="{0D108BD9-81ED-4DB2-BD59-A6C34878D82A}">
                        <a16:rowId xmlns:a16="http://schemas.microsoft.com/office/drawing/2014/main" val="10000"/>
                      </a:ext>
                    </a:extLst>
                  </a:tr>
                  <a:tr h="578838">
                    <a:tc>
                      <a:txBody>
                        <a:bodyPr/>
                        <a:lstStyle/>
                        <a:p>
                          <a:pPr algn="ctr"/>
                          <a:r>
                            <a:rPr lang="en-US" dirty="0">
                              <a:solidFill>
                                <a:srgbClr val="3A3637"/>
                              </a:solidFill>
                            </a:rPr>
                            <a:t>0</a:t>
                          </a: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3A3637"/>
                                    </a:solidFill>
                                    <a:latin typeface="Cambria Math" panose="02040503050406030204" pitchFamily="18" charset="0"/>
                                  </a:rPr>
                                  <m:t>rate</m:t>
                                </m:r>
                                <m:r>
                                  <a:rPr lang="en-US" b="0" i="0" smtClean="0">
                                    <a:solidFill>
                                      <a:srgbClr val="3A3637"/>
                                    </a:solidFill>
                                    <a:latin typeface="Cambria Math" panose="02040503050406030204" pitchFamily="18" charset="0"/>
                                  </a:rPr>
                                  <m:t>=</m:t>
                                </m:r>
                                <m:r>
                                  <a:rPr lang="en-US" b="0" i="1" smtClean="0">
                                    <a:solidFill>
                                      <a:srgbClr val="3A3637"/>
                                    </a:solidFill>
                                    <a:latin typeface="Cambria Math" panose="02040503050406030204" pitchFamily="18" charset="0"/>
                                  </a:rPr>
                                  <m:t>𝑘</m:t>
                                </m:r>
                              </m:oMath>
                            </m:oMathPara>
                          </a14:m>
                          <a:endParaRPr lang="en-US" dirty="0">
                            <a:solidFill>
                              <a:srgbClr val="3A3637"/>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sSub>
                                  <m:sSubPr>
                                    <m:ctrlPr>
                                      <a:rPr lang="en-US" i="1" smtClean="0">
                                        <a:solidFill>
                                          <a:srgbClr val="3A3637"/>
                                        </a:solidFill>
                                        <a:latin typeface="Cambria Math" panose="02040503050406030204" pitchFamily="18" charset="0"/>
                                      </a:rPr>
                                    </m:ctrlPr>
                                  </m:sSubPr>
                                  <m:e>
                                    <m:r>
                                      <a:rPr lang="en-US" b="0" i="1"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0" smtClean="0">
                                        <a:solidFill>
                                          <a:srgbClr val="3A3637"/>
                                        </a:solidFill>
                                        <a:latin typeface="Cambria Math" panose="02040503050406030204" pitchFamily="18" charset="0"/>
                                      </a:rPr>
                                      <m:t>]</m:t>
                                    </m:r>
                                  </m:e>
                                  <m:sub>
                                    <m:r>
                                      <a:rPr lang="en-US" b="0" i="1" smtClean="0">
                                        <a:solidFill>
                                          <a:srgbClr val="3A3637"/>
                                        </a:solidFill>
                                        <a:latin typeface="Cambria Math" panose="02040503050406030204" pitchFamily="18" charset="0"/>
                                      </a:rPr>
                                      <m:t>𝑡</m:t>
                                    </m:r>
                                  </m:sub>
                                </m:sSub>
                                <m:r>
                                  <a:rPr lang="en-US" b="0" i="1" smtClean="0">
                                    <a:solidFill>
                                      <a:srgbClr val="3A3637"/>
                                    </a:solidFill>
                                    <a:latin typeface="Cambria Math" panose="02040503050406030204" pitchFamily="18" charset="0"/>
                                  </a:rPr>
                                  <m:t>=−</m:t>
                                </m:r>
                                <m:r>
                                  <a:rPr lang="en-US" b="0" i="1" smtClean="0">
                                    <a:solidFill>
                                      <a:srgbClr val="3A3637"/>
                                    </a:solidFill>
                                    <a:latin typeface="Cambria Math" panose="02040503050406030204" pitchFamily="18" charset="0"/>
                                  </a:rPr>
                                  <m:t>𝑘𝑡</m:t>
                                </m:r>
                                <m:r>
                                  <a:rPr lang="en-US" b="0" i="1" smtClean="0">
                                    <a:solidFill>
                                      <a:srgbClr val="3A3637"/>
                                    </a:solidFill>
                                    <a:latin typeface="Cambria Math" panose="02040503050406030204" pitchFamily="18" charset="0"/>
                                  </a:rPr>
                                  <m:t>+</m:t>
                                </m:r>
                                <m:sSub>
                                  <m:sSubPr>
                                    <m:ctrlPr>
                                      <a:rPr lang="en-US" b="0" i="1" smtClean="0">
                                        <a:solidFill>
                                          <a:srgbClr val="3A3637"/>
                                        </a:solidFill>
                                        <a:latin typeface="Cambria Math" panose="02040503050406030204" pitchFamily="18" charset="0"/>
                                      </a:rPr>
                                    </m:ctrlPr>
                                  </m:sSubPr>
                                  <m:e>
                                    <m:r>
                                      <a:rPr lang="en-US" b="0" i="0"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0" smtClean="0">
                                        <a:solidFill>
                                          <a:srgbClr val="3A3637"/>
                                        </a:solidFill>
                                        <a:latin typeface="Cambria Math" panose="02040503050406030204" pitchFamily="18" charset="0"/>
                                      </a:rPr>
                                      <m:t>]</m:t>
                                    </m:r>
                                  </m:e>
                                  <m:sub>
                                    <m:r>
                                      <a:rPr lang="en-US" b="0" i="0" smtClean="0">
                                        <a:solidFill>
                                          <a:srgbClr val="3A3637"/>
                                        </a:solidFill>
                                        <a:latin typeface="Cambria Math" panose="02040503050406030204" pitchFamily="18" charset="0"/>
                                      </a:rPr>
                                      <m:t>0</m:t>
                                    </m:r>
                                  </m:sub>
                                </m:sSub>
                              </m:oMath>
                            </m:oMathPara>
                          </a14:m>
                          <a:endParaRPr lang="en-US" i="0" dirty="0">
                            <a:solidFill>
                              <a:srgbClr val="3A3637"/>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f>
                                  <m:fPr>
                                    <m:ctrlPr>
                                      <a:rPr lang="en-US" i="1" smtClean="0">
                                        <a:solidFill>
                                          <a:srgbClr val="3A3637"/>
                                        </a:solidFill>
                                        <a:latin typeface="Cambria Math" panose="02040503050406030204" pitchFamily="18" charset="0"/>
                                      </a:rPr>
                                    </m:ctrlPr>
                                  </m:fPr>
                                  <m:num>
                                    <m:sSub>
                                      <m:sSubPr>
                                        <m:ctrlPr>
                                          <a:rPr lang="en-US" i="1" smtClean="0">
                                            <a:solidFill>
                                              <a:srgbClr val="3A3637"/>
                                            </a:solidFill>
                                            <a:latin typeface="Cambria Math" panose="02040503050406030204" pitchFamily="18" charset="0"/>
                                          </a:rPr>
                                        </m:ctrlPr>
                                      </m:sSubPr>
                                      <m:e>
                                        <m:r>
                                          <a:rPr lang="en-US" b="0" i="1"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1" smtClean="0">
                                            <a:solidFill>
                                              <a:srgbClr val="3A3637"/>
                                            </a:solidFill>
                                            <a:latin typeface="Cambria Math" panose="02040503050406030204" pitchFamily="18" charset="0"/>
                                          </a:rPr>
                                          <m:t>]</m:t>
                                        </m:r>
                                      </m:e>
                                      <m:sub>
                                        <m:r>
                                          <a:rPr lang="en-US" b="0" i="1" smtClean="0">
                                            <a:solidFill>
                                              <a:srgbClr val="3A3637"/>
                                            </a:solidFill>
                                            <a:latin typeface="Cambria Math" panose="02040503050406030204" pitchFamily="18" charset="0"/>
                                          </a:rPr>
                                          <m:t>0</m:t>
                                        </m:r>
                                      </m:sub>
                                    </m:sSub>
                                  </m:num>
                                  <m:den>
                                    <m:r>
                                      <a:rPr lang="en-US" b="0" i="1" smtClean="0">
                                        <a:solidFill>
                                          <a:srgbClr val="3A3637"/>
                                        </a:solidFill>
                                        <a:latin typeface="Cambria Math" panose="02040503050406030204" pitchFamily="18" charset="0"/>
                                      </a:rPr>
                                      <m:t>2</m:t>
                                    </m:r>
                                    <m:r>
                                      <a:rPr lang="en-US" b="0" i="1" smtClean="0">
                                        <a:solidFill>
                                          <a:srgbClr val="3A3637"/>
                                        </a:solidFill>
                                        <a:latin typeface="Cambria Math" panose="02040503050406030204" pitchFamily="18" charset="0"/>
                                      </a:rPr>
                                      <m:t>𝑘</m:t>
                                    </m:r>
                                  </m:den>
                                </m:f>
                              </m:oMath>
                            </m:oMathPara>
                          </a14:m>
                          <a:endParaRPr lang="en-US" dirty="0">
                            <a:solidFill>
                              <a:srgbClr val="3A3637"/>
                            </a:solidFill>
                          </a:endParaRPr>
                        </a:p>
                      </a:txBody>
                      <a:tcPr>
                        <a:solidFill>
                          <a:srgbClr val="F3F3F4"/>
                        </a:solidFill>
                      </a:tcPr>
                    </a:tc>
                    <a:extLst>
                      <a:ext uri="{0D108BD9-81ED-4DB2-BD59-A6C34878D82A}">
                        <a16:rowId xmlns:a16="http://schemas.microsoft.com/office/drawing/2014/main" val="10001"/>
                      </a:ext>
                    </a:extLst>
                  </a:tr>
                  <a:tr h="625324">
                    <a:tc>
                      <a:txBody>
                        <a:bodyPr/>
                        <a:lstStyle/>
                        <a:p>
                          <a:pPr algn="ctr"/>
                          <a:r>
                            <a:rPr lang="en-US" dirty="0">
                              <a:solidFill>
                                <a:srgbClr val="3A3637"/>
                              </a:solidFill>
                            </a:rPr>
                            <a:t>1</a:t>
                          </a: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3A3637"/>
                                    </a:solidFill>
                                    <a:latin typeface="Cambria Math" panose="02040503050406030204" pitchFamily="18" charset="0"/>
                                  </a:rPr>
                                  <m:t>rate</m:t>
                                </m:r>
                                <m:r>
                                  <a:rPr lang="en-US" b="0" i="0" smtClean="0">
                                    <a:solidFill>
                                      <a:srgbClr val="3A3637"/>
                                    </a:solidFill>
                                    <a:latin typeface="Cambria Math" panose="02040503050406030204" pitchFamily="18" charset="0"/>
                                  </a:rPr>
                                  <m:t>=</m:t>
                                </m:r>
                                <m:r>
                                  <a:rPr lang="en-US" b="0" i="1" smtClean="0">
                                    <a:solidFill>
                                      <a:srgbClr val="3A3637"/>
                                    </a:solidFill>
                                    <a:latin typeface="Cambria Math" panose="02040503050406030204" pitchFamily="18" charset="0"/>
                                  </a:rPr>
                                  <m:t>𝑘</m:t>
                                </m:r>
                                <m:r>
                                  <a:rPr lang="en-US" b="0" i="0"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0" smtClean="0">
                                    <a:solidFill>
                                      <a:srgbClr val="3A3637"/>
                                    </a:solidFill>
                                    <a:latin typeface="Cambria Math" panose="02040503050406030204" pitchFamily="18" charset="0"/>
                                  </a:rPr>
                                  <m:t>]</m:t>
                                </m:r>
                              </m:oMath>
                            </m:oMathPara>
                          </a14:m>
                          <a:endParaRPr lang="en-US" i="0" dirty="0">
                            <a:solidFill>
                              <a:srgbClr val="3A3637"/>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3A3637"/>
                                    </a:solidFill>
                                    <a:latin typeface="Cambria Math" panose="02040503050406030204" pitchFamily="18" charset="0"/>
                                  </a:rPr>
                                  <m:t>In</m:t>
                                </m:r>
                                <m:f>
                                  <m:fPr>
                                    <m:ctrlPr>
                                      <a:rPr lang="en-US" b="0" i="1" smtClean="0">
                                        <a:solidFill>
                                          <a:srgbClr val="3A3637"/>
                                        </a:solidFill>
                                        <a:latin typeface="Cambria Math" panose="02040503050406030204" pitchFamily="18" charset="0"/>
                                      </a:rPr>
                                    </m:ctrlPr>
                                  </m:fPr>
                                  <m:num>
                                    <m:sSub>
                                      <m:sSubPr>
                                        <m:ctrlPr>
                                          <a:rPr lang="en-US" b="0" i="1" smtClean="0">
                                            <a:solidFill>
                                              <a:srgbClr val="3A3637"/>
                                            </a:solidFill>
                                            <a:latin typeface="Cambria Math" panose="02040503050406030204" pitchFamily="18" charset="0"/>
                                          </a:rPr>
                                        </m:ctrlPr>
                                      </m:sSubPr>
                                      <m:e>
                                        <m:r>
                                          <a:rPr lang="en-US" b="0" i="0"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1" smtClean="0">
                                            <a:solidFill>
                                              <a:srgbClr val="3A3637"/>
                                            </a:solidFill>
                                            <a:latin typeface="Cambria Math" panose="02040503050406030204" pitchFamily="18" charset="0"/>
                                          </a:rPr>
                                          <m:t>]</m:t>
                                        </m:r>
                                      </m:e>
                                      <m:sub>
                                        <m:r>
                                          <a:rPr lang="en-US" b="0" i="1" smtClean="0">
                                            <a:solidFill>
                                              <a:srgbClr val="3A3637"/>
                                            </a:solidFill>
                                            <a:latin typeface="Cambria Math" panose="02040503050406030204" pitchFamily="18" charset="0"/>
                                          </a:rPr>
                                          <m:t>𝑡</m:t>
                                        </m:r>
                                      </m:sub>
                                    </m:sSub>
                                  </m:num>
                                  <m:den>
                                    <m:sSub>
                                      <m:sSubPr>
                                        <m:ctrlPr>
                                          <a:rPr lang="en-US" b="0" i="1" smtClean="0">
                                            <a:solidFill>
                                              <a:srgbClr val="3A3637"/>
                                            </a:solidFill>
                                            <a:latin typeface="Cambria Math" panose="02040503050406030204" pitchFamily="18" charset="0"/>
                                          </a:rPr>
                                        </m:ctrlPr>
                                      </m:sSubPr>
                                      <m:e>
                                        <m:r>
                                          <a:rPr lang="en-US" b="0" i="1"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1" smtClean="0">
                                            <a:solidFill>
                                              <a:srgbClr val="3A3637"/>
                                            </a:solidFill>
                                            <a:latin typeface="Cambria Math" panose="02040503050406030204" pitchFamily="18" charset="0"/>
                                          </a:rPr>
                                          <m:t>]</m:t>
                                        </m:r>
                                      </m:e>
                                      <m:sub>
                                        <m:r>
                                          <a:rPr lang="en-US" b="0" i="1" smtClean="0">
                                            <a:solidFill>
                                              <a:srgbClr val="3A3637"/>
                                            </a:solidFill>
                                            <a:latin typeface="Cambria Math" panose="02040503050406030204" pitchFamily="18" charset="0"/>
                                          </a:rPr>
                                          <m:t>0</m:t>
                                        </m:r>
                                      </m:sub>
                                    </m:sSub>
                                  </m:den>
                                </m:f>
                                <m:r>
                                  <a:rPr lang="en-US" b="0" i="1" smtClean="0">
                                    <a:solidFill>
                                      <a:srgbClr val="3A3637"/>
                                    </a:solidFill>
                                    <a:latin typeface="Cambria Math" panose="02040503050406030204" pitchFamily="18" charset="0"/>
                                  </a:rPr>
                                  <m:t>=−</m:t>
                                </m:r>
                                <m:r>
                                  <a:rPr lang="en-US" b="0" i="1" smtClean="0">
                                    <a:solidFill>
                                      <a:srgbClr val="3A3637"/>
                                    </a:solidFill>
                                    <a:latin typeface="Cambria Math" panose="02040503050406030204" pitchFamily="18" charset="0"/>
                                  </a:rPr>
                                  <m:t>𝑘𝑡</m:t>
                                </m:r>
                              </m:oMath>
                            </m:oMathPara>
                          </a14:m>
                          <a:endParaRPr lang="en-US" dirty="0">
                            <a:solidFill>
                              <a:srgbClr val="3A3637"/>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f>
                                  <m:fPr>
                                    <m:ctrlPr>
                                      <a:rPr lang="en-US" i="1" smtClean="0">
                                        <a:solidFill>
                                          <a:srgbClr val="3A3637"/>
                                        </a:solidFill>
                                        <a:latin typeface="Cambria Math" panose="02040503050406030204" pitchFamily="18" charset="0"/>
                                      </a:rPr>
                                    </m:ctrlPr>
                                  </m:fPr>
                                  <m:num>
                                    <m:r>
                                      <a:rPr lang="en-US" b="0" i="1" smtClean="0">
                                        <a:solidFill>
                                          <a:srgbClr val="3A3637"/>
                                        </a:solidFill>
                                        <a:latin typeface="Cambria Math" panose="02040503050406030204" pitchFamily="18" charset="0"/>
                                      </a:rPr>
                                      <m:t>0.693</m:t>
                                    </m:r>
                                  </m:num>
                                  <m:den>
                                    <m:r>
                                      <a:rPr lang="en-US" b="0" i="1" smtClean="0">
                                        <a:solidFill>
                                          <a:srgbClr val="3A3637"/>
                                        </a:solidFill>
                                        <a:latin typeface="Cambria Math" panose="02040503050406030204" pitchFamily="18" charset="0"/>
                                      </a:rPr>
                                      <m:t>𝑘</m:t>
                                    </m:r>
                                  </m:den>
                                </m:f>
                              </m:oMath>
                            </m:oMathPara>
                          </a14:m>
                          <a:endParaRPr lang="en-US" dirty="0">
                            <a:solidFill>
                              <a:srgbClr val="3A3637"/>
                            </a:solidFill>
                          </a:endParaRPr>
                        </a:p>
                      </a:txBody>
                      <a:tcPr>
                        <a:solidFill>
                          <a:srgbClr val="F3F3F4"/>
                        </a:solidFill>
                      </a:tcPr>
                    </a:tc>
                    <a:extLst>
                      <a:ext uri="{0D108BD9-81ED-4DB2-BD59-A6C34878D82A}">
                        <a16:rowId xmlns:a16="http://schemas.microsoft.com/office/drawing/2014/main" val="10002"/>
                      </a:ext>
                    </a:extLst>
                  </a:tr>
                  <a:tr h="672677">
                    <a:tc>
                      <a:txBody>
                        <a:bodyPr/>
                        <a:lstStyle/>
                        <a:p>
                          <a:pPr algn="ctr"/>
                          <a:r>
                            <a:rPr lang="en-US" dirty="0">
                              <a:solidFill>
                                <a:srgbClr val="3A3637"/>
                              </a:solidFill>
                            </a:rPr>
                            <a:t>2</a:t>
                          </a: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r>
                                  <m:rPr>
                                    <m:sty m:val="p"/>
                                  </m:rPr>
                                  <a:rPr lang="en-US" b="0" i="0" smtClean="0">
                                    <a:solidFill>
                                      <a:srgbClr val="3A3637"/>
                                    </a:solidFill>
                                    <a:latin typeface="Cambria Math" panose="02040503050406030204" pitchFamily="18" charset="0"/>
                                  </a:rPr>
                                  <m:t>rate</m:t>
                                </m:r>
                                <m:r>
                                  <a:rPr lang="en-US" b="0" i="0" smtClean="0">
                                    <a:solidFill>
                                      <a:srgbClr val="3A3637"/>
                                    </a:solidFill>
                                    <a:latin typeface="Cambria Math" panose="02040503050406030204" pitchFamily="18" charset="0"/>
                                  </a:rPr>
                                  <m:t>=</m:t>
                                </m:r>
                                <m:r>
                                  <a:rPr lang="en-US" b="0" i="1" smtClean="0">
                                    <a:solidFill>
                                      <a:srgbClr val="3A3637"/>
                                    </a:solidFill>
                                    <a:latin typeface="Cambria Math" panose="02040503050406030204" pitchFamily="18" charset="0"/>
                                  </a:rPr>
                                  <m:t>𝑘</m:t>
                                </m:r>
                                <m:sSup>
                                  <m:sSupPr>
                                    <m:ctrlPr>
                                      <a:rPr lang="en-US" b="0" i="1" smtClean="0">
                                        <a:solidFill>
                                          <a:srgbClr val="3A3637"/>
                                        </a:solidFill>
                                        <a:latin typeface="Cambria Math" panose="02040503050406030204" pitchFamily="18" charset="0"/>
                                      </a:rPr>
                                    </m:ctrlPr>
                                  </m:sSupPr>
                                  <m:e>
                                    <m:r>
                                      <a:rPr lang="en-US" b="0" i="0"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0" smtClean="0">
                                        <a:solidFill>
                                          <a:srgbClr val="3A3637"/>
                                        </a:solidFill>
                                        <a:latin typeface="Cambria Math" panose="02040503050406030204" pitchFamily="18" charset="0"/>
                                      </a:rPr>
                                      <m:t>]</m:t>
                                    </m:r>
                                  </m:e>
                                  <m:sup>
                                    <m:r>
                                      <a:rPr lang="en-US" b="0" i="0" smtClean="0">
                                        <a:solidFill>
                                          <a:srgbClr val="3A3637"/>
                                        </a:solidFill>
                                        <a:latin typeface="Cambria Math" panose="02040503050406030204" pitchFamily="18" charset="0"/>
                                      </a:rPr>
                                      <m:t>2</m:t>
                                    </m:r>
                                  </m:sup>
                                </m:sSup>
                              </m:oMath>
                            </m:oMathPara>
                          </a14:m>
                          <a:endParaRPr lang="en-US" i="0" dirty="0">
                            <a:solidFill>
                              <a:srgbClr val="3A3637"/>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f>
                                  <m:fPr>
                                    <m:ctrlPr>
                                      <a:rPr lang="en-US" i="1" smtClean="0">
                                        <a:solidFill>
                                          <a:srgbClr val="3A3637"/>
                                        </a:solidFill>
                                        <a:latin typeface="Cambria Math" panose="02040503050406030204" pitchFamily="18" charset="0"/>
                                      </a:rPr>
                                    </m:ctrlPr>
                                  </m:fPr>
                                  <m:num>
                                    <m:r>
                                      <a:rPr lang="en-US" b="0" i="1" smtClean="0">
                                        <a:solidFill>
                                          <a:srgbClr val="3A3637"/>
                                        </a:solidFill>
                                        <a:latin typeface="Cambria Math" panose="02040503050406030204" pitchFamily="18" charset="0"/>
                                      </a:rPr>
                                      <m:t>1</m:t>
                                    </m:r>
                                  </m:num>
                                  <m:den>
                                    <m:sSub>
                                      <m:sSubPr>
                                        <m:ctrlPr>
                                          <a:rPr lang="en-US" i="1" smtClean="0">
                                            <a:solidFill>
                                              <a:srgbClr val="3A3637"/>
                                            </a:solidFill>
                                            <a:latin typeface="Cambria Math" panose="02040503050406030204" pitchFamily="18" charset="0"/>
                                          </a:rPr>
                                        </m:ctrlPr>
                                      </m:sSubPr>
                                      <m:e>
                                        <m:r>
                                          <a:rPr lang="en-US" b="0" i="1"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0" smtClean="0">
                                            <a:solidFill>
                                              <a:srgbClr val="3A3637"/>
                                            </a:solidFill>
                                            <a:latin typeface="Cambria Math" panose="02040503050406030204" pitchFamily="18" charset="0"/>
                                          </a:rPr>
                                          <m:t>]</m:t>
                                        </m:r>
                                      </m:e>
                                      <m:sub>
                                        <m:r>
                                          <a:rPr lang="en-US" b="0" i="1" smtClean="0">
                                            <a:solidFill>
                                              <a:srgbClr val="3A3637"/>
                                            </a:solidFill>
                                            <a:latin typeface="Cambria Math" panose="02040503050406030204" pitchFamily="18" charset="0"/>
                                          </a:rPr>
                                          <m:t>𝑡</m:t>
                                        </m:r>
                                      </m:sub>
                                    </m:sSub>
                                  </m:den>
                                </m:f>
                                <m:r>
                                  <a:rPr lang="en-US" b="0" i="1" smtClean="0">
                                    <a:solidFill>
                                      <a:srgbClr val="3A3637"/>
                                    </a:solidFill>
                                    <a:latin typeface="Cambria Math" panose="02040503050406030204" pitchFamily="18" charset="0"/>
                                  </a:rPr>
                                  <m:t>=</m:t>
                                </m:r>
                                <m:r>
                                  <a:rPr lang="en-US" b="0" i="1" smtClean="0">
                                    <a:solidFill>
                                      <a:srgbClr val="3A3637"/>
                                    </a:solidFill>
                                    <a:latin typeface="Cambria Math" panose="02040503050406030204" pitchFamily="18" charset="0"/>
                                  </a:rPr>
                                  <m:t>𝑘𝑡</m:t>
                                </m:r>
                                <m:r>
                                  <a:rPr lang="en-US" b="0" i="1" smtClean="0">
                                    <a:solidFill>
                                      <a:srgbClr val="3A3637"/>
                                    </a:solidFill>
                                    <a:latin typeface="Cambria Math" panose="02040503050406030204" pitchFamily="18" charset="0"/>
                                  </a:rPr>
                                  <m:t>+</m:t>
                                </m:r>
                                <m:f>
                                  <m:fPr>
                                    <m:ctrlPr>
                                      <a:rPr lang="en-US" b="0" i="1" smtClean="0">
                                        <a:solidFill>
                                          <a:srgbClr val="3A3637"/>
                                        </a:solidFill>
                                        <a:latin typeface="Cambria Math" panose="02040503050406030204" pitchFamily="18" charset="0"/>
                                      </a:rPr>
                                    </m:ctrlPr>
                                  </m:fPr>
                                  <m:num>
                                    <m:r>
                                      <a:rPr lang="en-US" b="0" i="1" smtClean="0">
                                        <a:solidFill>
                                          <a:srgbClr val="3A3637"/>
                                        </a:solidFill>
                                        <a:latin typeface="Cambria Math" panose="02040503050406030204" pitchFamily="18" charset="0"/>
                                      </a:rPr>
                                      <m:t>1</m:t>
                                    </m:r>
                                  </m:num>
                                  <m:den>
                                    <m:sSub>
                                      <m:sSubPr>
                                        <m:ctrlPr>
                                          <a:rPr lang="en-US" b="0" i="1" smtClean="0">
                                            <a:solidFill>
                                              <a:srgbClr val="3A3637"/>
                                            </a:solidFill>
                                            <a:latin typeface="Cambria Math" panose="02040503050406030204" pitchFamily="18" charset="0"/>
                                          </a:rPr>
                                        </m:ctrlPr>
                                      </m:sSubPr>
                                      <m:e>
                                        <m:r>
                                          <a:rPr lang="en-US" b="0" i="1"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1" smtClean="0">
                                            <a:solidFill>
                                              <a:srgbClr val="3A3637"/>
                                            </a:solidFill>
                                            <a:latin typeface="Cambria Math" panose="02040503050406030204" pitchFamily="18" charset="0"/>
                                          </a:rPr>
                                          <m:t>]</m:t>
                                        </m:r>
                                      </m:e>
                                      <m:sub>
                                        <m:r>
                                          <a:rPr lang="en-US" b="0" i="1" smtClean="0">
                                            <a:solidFill>
                                              <a:srgbClr val="3A3637"/>
                                            </a:solidFill>
                                            <a:latin typeface="Cambria Math" panose="02040503050406030204" pitchFamily="18" charset="0"/>
                                          </a:rPr>
                                          <m:t>0</m:t>
                                        </m:r>
                                      </m:sub>
                                    </m:sSub>
                                  </m:den>
                                </m:f>
                              </m:oMath>
                            </m:oMathPara>
                          </a14:m>
                          <a:endParaRPr lang="en-US" dirty="0">
                            <a:solidFill>
                              <a:srgbClr val="3A3637"/>
                            </a:solidFill>
                          </a:endParaRPr>
                        </a:p>
                      </a:txBody>
                      <a:tcPr>
                        <a:solidFill>
                          <a:srgbClr val="F3F3F4"/>
                        </a:solidFill>
                      </a:tcPr>
                    </a:tc>
                    <a:tc>
                      <a:txBody>
                        <a:bodyPr/>
                        <a:lstStyle/>
                        <a:p>
                          <a:pPr/>
                          <a14:m>
                            <m:oMathPara xmlns:m="http://schemas.openxmlformats.org/officeDocument/2006/math">
                              <m:oMathParaPr>
                                <m:jc m:val="centerGroup"/>
                              </m:oMathParaPr>
                              <m:oMath xmlns:m="http://schemas.openxmlformats.org/officeDocument/2006/math">
                                <m:f>
                                  <m:fPr>
                                    <m:ctrlPr>
                                      <a:rPr lang="en-US" i="1" smtClean="0">
                                        <a:solidFill>
                                          <a:srgbClr val="3A3637"/>
                                        </a:solidFill>
                                        <a:latin typeface="Cambria Math" panose="02040503050406030204" pitchFamily="18" charset="0"/>
                                      </a:rPr>
                                    </m:ctrlPr>
                                  </m:fPr>
                                  <m:num>
                                    <m:r>
                                      <a:rPr lang="en-US" b="0" i="1" smtClean="0">
                                        <a:solidFill>
                                          <a:srgbClr val="3A3637"/>
                                        </a:solidFill>
                                        <a:latin typeface="Cambria Math" panose="02040503050406030204" pitchFamily="18" charset="0"/>
                                      </a:rPr>
                                      <m:t>1</m:t>
                                    </m:r>
                                  </m:num>
                                  <m:den>
                                    <m:r>
                                      <a:rPr lang="en-US" b="0" i="1" smtClean="0">
                                        <a:solidFill>
                                          <a:srgbClr val="3A3637"/>
                                        </a:solidFill>
                                        <a:latin typeface="Cambria Math" panose="02040503050406030204" pitchFamily="18" charset="0"/>
                                      </a:rPr>
                                      <m:t>𝑘</m:t>
                                    </m:r>
                                    <m:sSub>
                                      <m:sSubPr>
                                        <m:ctrlPr>
                                          <a:rPr lang="en-US" b="0" i="1" smtClean="0">
                                            <a:solidFill>
                                              <a:srgbClr val="3A3637"/>
                                            </a:solidFill>
                                            <a:latin typeface="Cambria Math" panose="02040503050406030204" pitchFamily="18" charset="0"/>
                                          </a:rPr>
                                        </m:ctrlPr>
                                      </m:sSubPr>
                                      <m:e>
                                        <m:r>
                                          <a:rPr lang="en-US" b="0" i="1" smtClean="0">
                                            <a:solidFill>
                                              <a:srgbClr val="3A3637"/>
                                            </a:solidFill>
                                            <a:latin typeface="Cambria Math" panose="02040503050406030204" pitchFamily="18" charset="0"/>
                                          </a:rPr>
                                          <m:t>[</m:t>
                                        </m:r>
                                        <m:r>
                                          <m:rPr>
                                            <m:sty m:val="p"/>
                                          </m:rPr>
                                          <a:rPr lang="en-US" b="0" i="0" smtClean="0">
                                            <a:solidFill>
                                              <a:srgbClr val="3A3637"/>
                                            </a:solidFill>
                                            <a:latin typeface="Cambria Math" panose="02040503050406030204" pitchFamily="18" charset="0"/>
                                          </a:rPr>
                                          <m:t>A</m:t>
                                        </m:r>
                                        <m:r>
                                          <a:rPr lang="en-US" b="0" i="1" smtClean="0">
                                            <a:solidFill>
                                              <a:srgbClr val="3A3637"/>
                                            </a:solidFill>
                                            <a:latin typeface="Cambria Math" panose="02040503050406030204" pitchFamily="18" charset="0"/>
                                          </a:rPr>
                                          <m:t>]</m:t>
                                        </m:r>
                                      </m:e>
                                      <m:sub>
                                        <m:r>
                                          <a:rPr lang="en-US" b="0" i="1" smtClean="0">
                                            <a:solidFill>
                                              <a:srgbClr val="3A3637"/>
                                            </a:solidFill>
                                            <a:latin typeface="Cambria Math" panose="02040503050406030204" pitchFamily="18" charset="0"/>
                                          </a:rPr>
                                          <m:t>0</m:t>
                                        </m:r>
                                      </m:sub>
                                    </m:sSub>
                                  </m:den>
                                </m:f>
                              </m:oMath>
                            </m:oMathPara>
                          </a14:m>
                          <a:endParaRPr lang="en-US" dirty="0">
                            <a:solidFill>
                              <a:srgbClr val="3A3637"/>
                            </a:solidFill>
                          </a:endParaRPr>
                        </a:p>
                      </a:txBody>
                      <a:tcPr>
                        <a:solidFill>
                          <a:srgbClr val="F3F3F4"/>
                        </a:solidFill>
                      </a:tcPr>
                    </a:tc>
                    <a:extLst>
                      <a:ext uri="{0D108BD9-81ED-4DB2-BD59-A6C34878D82A}">
                        <a16:rowId xmlns:a16="http://schemas.microsoft.com/office/drawing/2014/main" val="10003"/>
                      </a:ext>
                    </a:extLst>
                  </a:tr>
                </a:tbl>
              </a:graphicData>
            </a:graphic>
          </p:graphicFrame>
        </mc:Choice>
        <mc:Fallback xmlns="">
          <p:graphicFrame>
            <p:nvGraphicFramePr>
              <p:cNvPr id="2" name="Table 1"/>
              <p:cNvGraphicFramePr>
                <a:graphicFrameLocks noGrp="1"/>
              </p:cNvGraphicFramePr>
              <p:nvPr>
                <p:extLst>
                  <p:ext uri="{D42A27DB-BD31-4B8C-83A1-F6EECF244321}">
                    <p14:modId xmlns:p14="http://schemas.microsoft.com/office/powerpoint/2010/main" val="705384342"/>
                  </p:ext>
                </p:extLst>
              </p:nvPr>
            </p:nvGraphicFramePr>
            <p:xfrm>
              <a:off x="125905" y="2288298"/>
              <a:ext cx="8941895" cy="2359902"/>
            </p:xfrm>
            <a:graphic>
              <a:graphicData uri="http://schemas.openxmlformats.org/drawingml/2006/table">
                <a:tbl>
                  <a:tblPr firstRow="1" bandRow="1">
                    <a:tableStyleId>{5C22544A-7EE6-4342-B048-85BDC9FD1C3A}</a:tableStyleId>
                  </a:tblPr>
                  <a:tblGrid>
                    <a:gridCol w="1346091">
                      <a:extLst>
                        <a:ext uri="{9D8B030D-6E8A-4147-A177-3AD203B41FA5}">
                          <a16:colId xmlns:a16="http://schemas.microsoft.com/office/drawing/2014/main" val="20000"/>
                        </a:ext>
                      </a:extLst>
                    </a:gridCol>
                    <a:gridCol w="2211436">
                      <a:extLst>
                        <a:ext uri="{9D8B030D-6E8A-4147-A177-3AD203B41FA5}">
                          <a16:colId xmlns:a16="http://schemas.microsoft.com/office/drawing/2014/main" val="20001"/>
                        </a:ext>
                      </a:extLst>
                    </a:gridCol>
                    <a:gridCol w="3461379">
                      <a:extLst>
                        <a:ext uri="{9D8B030D-6E8A-4147-A177-3AD203B41FA5}">
                          <a16:colId xmlns:a16="http://schemas.microsoft.com/office/drawing/2014/main" val="20002"/>
                        </a:ext>
                      </a:extLst>
                    </a:gridCol>
                    <a:gridCol w="1922989">
                      <a:extLst>
                        <a:ext uri="{9D8B030D-6E8A-4147-A177-3AD203B41FA5}">
                          <a16:colId xmlns:a16="http://schemas.microsoft.com/office/drawing/2014/main" val="20003"/>
                        </a:ext>
                      </a:extLst>
                    </a:gridCol>
                  </a:tblGrid>
                  <a:tr h="409160">
                    <a:tc>
                      <a:txBody>
                        <a:bodyPr/>
                        <a:lstStyle/>
                        <a:p>
                          <a:pPr algn="ctr"/>
                          <a:r>
                            <a:rPr lang="en-US" dirty="0">
                              <a:solidFill>
                                <a:srgbClr val="242021"/>
                              </a:solidFill>
                            </a:rPr>
                            <a:t>Order</a:t>
                          </a:r>
                        </a:p>
                      </a:txBody>
                      <a:tcPr>
                        <a:solidFill>
                          <a:srgbClr val="E2E3E4"/>
                        </a:solidFill>
                      </a:tcPr>
                    </a:tc>
                    <a:tc>
                      <a:txBody>
                        <a:bodyPr/>
                        <a:lstStyle/>
                        <a:p>
                          <a:pPr algn="ctr"/>
                          <a:r>
                            <a:rPr lang="en-US" dirty="0">
                              <a:solidFill>
                                <a:srgbClr val="242021"/>
                              </a:solidFill>
                            </a:rPr>
                            <a:t>Rate Law</a:t>
                          </a:r>
                        </a:p>
                      </a:txBody>
                      <a:tcPr>
                        <a:solidFill>
                          <a:srgbClr val="E2E3E4"/>
                        </a:solidFill>
                      </a:tcPr>
                    </a:tc>
                    <a:tc>
                      <a:txBody>
                        <a:bodyPr/>
                        <a:lstStyle/>
                        <a:p>
                          <a:pPr algn="ctr"/>
                          <a:r>
                            <a:rPr lang="en-US" dirty="0">
                              <a:solidFill>
                                <a:srgbClr val="242021"/>
                              </a:solidFill>
                            </a:rPr>
                            <a:t>Integrated Rate Law</a:t>
                          </a:r>
                        </a:p>
                      </a:txBody>
                      <a:tcPr>
                        <a:solidFill>
                          <a:srgbClr val="E2E3E4"/>
                        </a:solidFill>
                      </a:tcPr>
                    </a:tc>
                    <a:tc>
                      <a:txBody>
                        <a:bodyPr/>
                        <a:lstStyle/>
                        <a:p>
                          <a:pPr algn="ctr"/>
                          <a:r>
                            <a:rPr lang="en-US" dirty="0">
                              <a:solidFill>
                                <a:srgbClr val="242021"/>
                              </a:solidFill>
                            </a:rPr>
                            <a:t>Half-Life</a:t>
                          </a:r>
                        </a:p>
                      </a:txBody>
                      <a:tcPr>
                        <a:solidFill>
                          <a:srgbClr val="E2E3E4"/>
                        </a:solidFill>
                      </a:tcPr>
                    </a:tc>
                    <a:extLst>
                      <a:ext uri="{0D108BD9-81ED-4DB2-BD59-A6C34878D82A}">
                        <a16:rowId xmlns:a16="http://schemas.microsoft.com/office/drawing/2014/main" val="10000"/>
                      </a:ext>
                    </a:extLst>
                  </a:tr>
                  <a:tr h="614363">
                    <a:tc>
                      <a:txBody>
                        <a:bodyPr/>
                        <a:lstStyle/>
                        <a:p>
                          <a:pPr algn="ctr"/>
                          <a:r>
                            <a:rPr lang="en-US" dirty="0">
                              <a:solidFill>
                                <a:srgbClr val="3A3637"/>
                              </a:solidFill>
                            </a:rPr>
                            <a:t>0</a:t>
                          </a:r>
                        </a:p>
                      </a:txBody>
                      <a:tcPr>
                        <a:solidFill>
                          <a:srgbClr val="F3F3F4"/>
                        </a:solidFill>
                      </a:tcPr>
                    </a:tc>
                    <a:tc>
                      <a:txBody>
                        <a:bodyPr/>
                        <a:lstStyle/>
                        <a:p>
                          <a:endParaRPr lang="en-US"/>
                        </a:p>
                      </a:txBody>
                      <a:tcPr>
                        <a:blipFill>
                          <a:blip r:embed="rId2"/>
                          <a:stretch>
                            <a:fillRect l="-61157" t="-71287" r="-244628" b="-219802"/>
                          </a:stretch>
                        </a:blipFill>
                      </a:tcPr>
                    </a:tc>
                    <a:tc>
                      <a:txBody>
                        <a:bodyPr/>
                        <a:lstStyle/>
                        <a:p>
                          <a:endParaRPr lang="en-US"/>
                        </a:p>
                      </a:txBody>
                      <a:tcPr>
                        <a:blipFill>
                          <a:blip r:embed="rId2"/>
                          <a:stretch>
                            <a:fillRect l="-102993" t="-71287" r="-56338" b="-219802"/>
                          </a:stretch>
                        </a:blipFill>
                      </a:tcPr>
                    </a:tc>
                    <a:tc>
                      <a:txBody>
                        <a:bodyPr/>
                        <a:lstStyle/>
                        <a:p>
                          <a:endParaRPr lang="en-US"/>
                        </a:p>
                      </a:txBody>
                      <a:tcPr>
                        <a:blipFill>
                          <a:blip r:embed="rId2"/>
                          <a:stretch>
                            <a:fillRect l="-364873" t="-71287" r="-1266" b="-219802"/>
                          </a:stretch>
                        </a:blipFill>
                      </a:tcPr>
                    </a:tc>
                    <a:extLst>
                      <a:ext uri="{0D108BD9-81ED-4DB2-BD59-A6C34878D82A}">
                        <a16:rowId xmlns:a16="http://schemas.microsoft.com/office/drawing/2014/main" val="10001"/>
                      </a:ext>
                    </a:extLst>
                  </a:tr>
                  <a:tr h="663702">
                    <a:tc>
                      <a:txBody>
                        <a:bodyPr/>
                        <a:lstStyle/>
                        <a:p>
                          <a:pPr algn="ctr"/>
                          <a:r>
                            <a:rPr lang="en-US" dirty="0">
                              <a:solidFill>
                                <a:srgbClr val="3A3637"/>
                              </a:solidFill>
                            </a:rPr>
                            <a:t>1</a:t>
                          </a:r>
                        </a:p>
                      </a:txBody>
                      <a:tcPr>
                        <a:solidFill>
                          <a:srgbClr val="F3F3F4"/>
                        </a:solidFill>
                      </a:tcPr>
                    </a:tc>
                    <a:tc>
                      <a:txBody>
                        <a:bodyPr/>
                        <a:lstStyle/>
                        <a:p>
                          <a:endParaRPr lang="en-US"/>
                        </a:p>
                      </a:txBody>
                      <a:tcPr>
                        <a:blipFill>
                          <a:blip r:embed="rId2"/>
                          <a:stretch>
                            <a:fillRect l="-61157" t="-158716" r="-244628" b="-103670"/>
                          </a:stretch>
                        </a:blipFill>
                      </a:tcPr>
                    </a:tc>
                    <a:tc>
                      <a:txBody>
                        <a:bodyPr/>
                        <a:lstStyle/>
                        <a:p>
                          <a:endParaRPr lang="en-US"/>
                        </a:p>
                      </a:txBody>
                      <a:tcPr>
                        <a:blipFill>
                          <a:blip r:embed="rId2"/>
                          <a:stretch>
                            <a:fillRect l="-102993" t="-158716" r="-56338" b="-103670"/>
                          </a:stretch>
                        </a:blipFill>
                      </a:tcPr>
                    </a:tc>
                    <a:tc>
                      <a:txBody>
                        <a:bodyPr/>
                        <a:lstStyle/>
                        <a:p>
                          <a:endParaRPr lang="en-US"/>
                        </a:p>
                      </a:txBody>
                      <a:tcPr>
                        <a:blipFill>
                          <a:blip r:embed="rId2"/>
                          <a:stretch>
                            <a:fillRect l="-364873" t="-158716" r="-1266" b="-103670"/>
                          </a:stretch>
                        </a:blipFill>
                      </a:tcPr>
                    </a:tc>
                    <a:extLst>
                      <a:ext uri="{0D108BD9-81ED-4DB2-BD59-A6C34878D82A}">
                        <a16:rowId xmlns:a16="http://schemas.microsoft.com/office/drawing/2014/main" val="10002"/>
                      </a:ext>
                    </a:extLst>
                  </a:tr>
                  <a:tr h="672677">
                    <a:tc>
                      <a:txBody>
                        <a:bodyPr/>
                        <a:lstStyle/>
                        <a:p>
                          <a:pPr algn="ctr"/>
                          <a:r>
                            <a:rPr lang="en-US" dirty="0">
                              <a:solidFill>
                                <a:srgbClr val="3A3637"/>
                              </a:solidFill>
                            </a:rPr>
                            <a:t>2</a:t>
                          </a:r>
                        </a:p>
                      </a:txBody>
                      <a:tcPr>
                        <a:solidFill>
                          <a:srgbClr val="F3F3F4"/>
                        </a:solidFill>
                      </a:tcPr>
                    </a:tc>
                    <a:tc>
                      <a:txBody>
                        <a:bodyPr/>
                        <a:lstStyle/>
                        <a:p>
                          <a:endParaRPr lang="en-US"/>
                        </a:p>
                      </a:txBody>
                      <a:tcPr>
                        <a:blipFill>
                          <a:blip r:embed="rId2"/>
                          <a:stretch>
                            <a:fillRect l="-61157" t="-254054" r="-244628" b="-1802"/>
                          </a:stretch>
                        </a:blipFill>
                      </a:tcPr>
                    </a:tc>
                    <a:tc>
                      <a:txBody>
                        <a:bodyPr/>
                        <a:lstStyle/>
                        <a:p>
                          <a:endParaRPr lang="en-US"/>
                        </a:p>
                      </a:txBody>
                      <a:tcPr>
                        <a:blipFill>
                          <a:blip r:embed="rId2"/>
                          <a:stretch>
                            <a:fillRect l="-102993" t="-254054" r="-56338" b="-1802"/>
                          </a:stretch>
                        </a:blipFill>
                      </a:tcPr>
                    </a:tc>
                    <a:tc>
                      <a:txBody>
                        <a:bodyPr/>
                        <a:lstStyle/>
                        <a:p>
                          <a:endParaRPr lang="en-US"/>
                        </a:p>
                      </a:txBody>
                      <a:tcPr>
                        <a:blipFill>
                          <a:blip r:embed="rId2"/>
                          <a:stretch>
                            <a:fillRect l="-364873" t="-254054" r="-1266" b="-1802"/>
                          </a:stretch>
                        </a:blipFill>
                      </a:tcPr>
                    </a:tc>
                    <a:extLst>
                      <a:ext uri="{0D108BD9-81ED-4DB2-BD59-A6C34878D82A}">
                        <a16:rowId xmlns:a16="http://schemas.microsoft.com/office/drawing/2014/main" val="10003"/>
                      </a:ext>
                    </a:extLst>
                  </a:tr>
                </a:tbl>
              </a:graphicData>
            </a:graphic>
          </p:graphicFrame>
        </mc:Fallback>
      </mc:AlternateContent>
    </p:spTree>
    <p:extLst>
      <p:ext uri="{BB962C8B-B14F-4D97-AF65-F5344CB8AC3E}">
        <p14:creationId xmlns:p14="http://schemas.microsoft.com/office/powerpoint/2010/main" val="22079553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162800" cy="1097280"/>
          </a:xfrm>
        </p:spPr>
        <p:txBody>
          <a:bodyPr/>
          <a:lstStyle/>
          <a:p>
            <a:pPr marL="1204913" indent="-1204913" algn="l"/>
            <a:r>
              <a:rPr lang="en-US" dirty="0">
                <a:solidFill>
                  <a:schemeClr val="bg1"/>
                </a:solidFill>
                <a:latin typeface="Calibri" panose="020F0502020204030204" pitchFamily="34" charset="0"/>
              </a:rPr>
              <a:t>14. 4</a:t>
            </a:r>
            <a:r>
              <a:rPr lang="en-US" dirty="0">
                <a:solidFill>
                  <a:srgbClr val="CE171F"/>
                </a:solidFill>
                <a:latin typeface="Calibri" panose="020F0502020204030204" pitchFamily="34" charset="0"/>
              </a:rPr>
              <a:t>	Temperature Dependence of Reaction Rate on</a:t>
            </a:r>
          </a:p>
        </p:txBody>
      </p:sp>
      <p:sp>
        <p:nvSpPr>
          <p:cNvPr id="19" name="Text Placeholder 18"/>
          <p:cNvSpPr>
            <a:spLocks noGrp="1"/>
          </p:cNvSpPr>
          <p:nvPr>
            <p:ph type="body" sz="quarter" idx="18"/>
          </p:nvPr>
        </p:nvSpPr>
        <p:spPr>
          <a:xfrm>
            <a:off x="76200" y="1295400"/>
            <a:ext cx="9144000" cy="533400"/>
          </a:xfrm>
        </p:spPr>
        <p:txBody>
          <a:bodyPr/>
          <a:lstStyle/>
          <a:p>
            <a:pPr algn="ctr"/>
            <a:r>
              <a:rPr lang="en-US" dirty="0"/>
              <a:t>Topics</a:t>
            </a:r>
          </a:p>
        </p:txBody>
      </p:sp>
      <p:sp>
        <p:nvSpPr>
          <p:cNvPr id="22" name="Text Placeholder 21"/>
          <p:cNvSpPr>
            <a:spLocks noGrp="1"/>
          </p:cNvSpPr>
          <p:nvPr>
            <p:ph type="body" sz="quarter" idx="4294967295"/>
          </p:nvPr>
        </p:nvSpPr>
        <p:spPr>
          <a:xfrm>
            <a:off x="533400" y="1853716"/>
            <a:ext cx="8077200" cy="956009"/>
          </a:xfrm>
          <a:prstGeom prst="rect">
            <a:avLst/>
          </a:prstGeom>
        </p:spPr>
        <p:txBody>
          <a:bodyPr/>
          <a:lstStyle/>
          <a:p>
            <a:pPr marL="0" indent="0" algn="ctr" fontAlgn="t">
              <a:spcBef>
                <a:spcPts val="0"/>
              </a:spcBef>
              <a:buNone/>
            </a:pPr>
            <a:r>
              <a:rPr lang="en-US" sz="2800" dirty="0"/>
              <a:t>Collision Theory</a:t>
            </a:r>
          </a:p>
          <a:p>
            <a:pPr marL="0" indent="0" algn="ctr">
              <a:spcBef>
                <a:spcPts val="0"/>
              </a:spcBef>
              <a:buNone/>
            </a:pPr>
            <a:r>
              <a:rPr lang="en-US" sz="2800" dirty="0"/>
              <a:t>The Arrhenius Equation</a:t>
            </a:r>
          </a:p>
        </p:txBody>
      </p:sp>
    </p:spTree>
    <p:extLst>
      <p:ext uri="{BB962C8B-B14F-4D97-AF65-F5344CB8AC3E}">
        <p14:creationId xmlns:p14="http://schemas.microsoft.com/office/powerpoint/2010/main" val="215435048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086600" cy="962055"/>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(1)</a:t>
            </a:r>
          </a:p>
        </p:txBody>
      </p:sp>
      <p:sp>
        <p:nvSpPr>
          <p:cNvPr id="20" name="Text Placeholder 19"/>
          <p:cNvSpPr>
            <a:spLocks noGrp="1"/>
          </p:cNvSpPr>
          <p:nvPr>
            <p:ph type="body" sz="quarter" idx="4294967295"/>
          </p:nvPr>
        </p:nvSpPr>
        <p:spPr>
          <a:xfrm>
            <a:off x="0" y="1090209"/>
            <a:ext cx="7391400" cy="457200"/>
          </a:xfrm>
          <a:prstGeom prst="rect">
            <a:avLst/>
          </a:prstGeom>
        </p:spPr>
        <p:txBody>
          <a:bodyPr/>
          <a:lstStyle/>
          <a:p>
            <a:pPr marL="0" indent="0">
              <a:buNone/>
            </a:pPr>
            <a:r>
              <a:rPr lang="en-US" sz="2800" dirty="0">
                <a:solidFill>
                  <a:srgbClr val="4F74A7"/>
                </a:solidFill>
                <a:latin typeface="Calibri" panose="020F0502020204030204" pitchFamily="34" charset="0"/>
              </a:rPr>
              <a:t>Collision Theory</a:t>
            </a:r>
          </a:p>
        </p:txBody>
      </p:sp>
      <p:sp>
        <p:nvSpPr>
          <p:cNvPr id="21" name="Text Placeholder 20"/>
          <p:cNvSpPr>
            <a:spLocks noGrp="1"/>
          </p:cNvSpPr>
          <p:nvPr>
            <p:ph type="body" sz="quarter" idx="4294967295"/>
          </p:nvPr>
        </p:nvSpPr>
        <p:spPr>
          <a:xfrm>
            <a:off x="0" y="1622425"/>
            <a:ext cx="9144000" cy="3711575"/>
          </a:xfrm>
          <a:prstGeom prst="rect">
            <a:avLst/>
          </a:prstGeom>
        </p:spPr>
        <p:txBody>
          <a:bodyPr/>
          <a:lstStyle/>
          <a:p>
            <a:pPr marL="0" indent="0">
              <a:spcBef>
                <a:spcPts val="0"/>
              </a:spcBef>
              <a:spcAft>
                <a:spcPts val="3000"/>
              </a:spcAft>
              <a:buNone/>
            </a:pPr>
            <a:r>
              <a:rPr lang="en-US" sz="2800" dirty="0"/>
              <a:t>Chemical reactions generally occur as a result of collisions between reacting molecules.</a:t>
            </a:r>
          </a:p>
          <a:p>
            <a:pPr marL="0" indent="0">
              <a:spcBef>
                <a:spcPts val="0"/>
              </a:spcBef>
              <a:spcAft>
                <a:spcPts val="3350"/>
              </a:spcAft>
              <a:buNone/>
            </a:pPr>
            <a:r>
              <a:rPr lang="en-US" sz="2800" dirty="0"/>
              <a:t>A greater frequency of collisions usually leads to a higher reaction rate.</a:t>
            </a:r>
          </a:p>
          <a:p>
            <a:pPr marL="0" indent="0">
              <a:spcBef>
                <a:spcPts val="0"/>
              </a:spcBef>
              <a:buNone/>
            </a:pPr>
            <a:r>
              <a:rPr lang="en-US" sz="2800" dirty="0"/>
              <a:t>According to the </a:t>
            </a:r>
            <a:r>
              <a:rPr lang="en-US" sz="2800" b="1" i="1" dirty="0"/>
              <a:t>collision theory </a:t>
            </a:r>
            <a:r>
              <a:rPr lang="en-US" sz="2800" dirty="0"/>
              <a:t>of chemical kinetics, the reaction rate is directly proportional to the number of molecular collisions per second: </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2362200" y="5562600"/>
                <a:ext cx="4191000" cy="838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600" b="0" i="0" smtClean="0">
                          <a:latin typeface="Cambria Math" panose="02040503050406030204" pitchFamily="18" charset="0"/>
                        </a:rPr>
                        <m:t>rate</m:t>
                      </m:r>
                      <m:r>
                        <a:rPr lang="en-US" sz="2600" b="0" i="0" smtClean="0">
                          <a:latin typeface="Cambria Math" panose="02040503050406030204" pitchFamily="18" charset="0"/>
                          <a:ea typeface="Cambria Math" panose="02040503050406030204" pitchFamily="18" charset="0"/>
                        </a:rPr>
                        <m:t>∝</m:t>
                      </m:r>
                      <m:f>
                        <m:fPr>
                          <m:ctrlPr>
                            <a:rPr lang="en-US" sz="2600" b="0" i="1" smtClean="0">
                              <a:latin typeface="Cambria Math" panose="02040503050406030204" pitchFamily="18" charset="0"/>
                              <a:ea typeface="Cambria Math" panose="02040503050406030204" pitchFamily="18" charset="0"/>
                            </a:rPr>
                          </m:ctrlPr>
                        </m:fPr>
                        <m:num>
                          <m:r>
                            <m:rPr>
                              <m:sty m:val="p"/>
                            </m:rPr>
                            <a:rPr lang="en-US" sz="2600" b="0" i="0" smtClean="0">
                              <a:latin typeface="Cambria Math" panose="02040503050406030204" pitchFamily="18" charset="0"/>
                              <a:ea typeface="Cambria Math" panose="02040503050406030204" pitchFamily="18" charset="0"/>
                            </a:rPr>
                            <m:t>number</m:t>
                          </m:r>
                          <m:r>
                            <a:rPr lang="en-US" sz="2600" b="0" i="0" smtClean="0">
                              <a:latin typeface="Cambria Math" panose="02040503050406030204" pitchFamily="18" charset="0"/>
                              <a:ea typeface="Cambria Math" panose="02040503050406030204" pitchFamily="18" charset="0"/>
                            </a:rPr>
                            <m:t> </m:t>
                          </m:r>
                          <m:r>
                            <m:rPr>
                              <m:sty m:val="p"/>
                            </m:rPr>
                            <a:rPr lang="en-US" sz="2600" b="0" i="0" smtClean="0">
                              <a:latin typeface="Cambria Math" panose="02040503050406030204" pitchFamily="18" charset="0"/>
                              <a:ea typeface="Cambria Math" panose="02040503050406030204" pitchFamily="18" charset="0"/>
                            </a:rPr>
                            <m:t>of</m:t>
                          </m:r>
                          <m:r>
                            <a:rPr lang="en-US" sz="2600" b="0" i="0" smtClean="0">
                              <a:latin typeface="Cambria Math" panose="02040503050406030204" pitchFamily="18" charset="0"/>
                              <a:ea typeface="Cambria Math" panose="02040503050406030204" pitchFamily="18" charset="0"/>
                            </a:rPr>
                            <m:t> </m:t>
                          </m:r>
                          <m:r>
                            <m:rPr>
                              <m:sty m:val="p"/>
                            </m:rPr>
                            <a:rPr lang="en-US" sz="2600" b="0" i="0" smtClean="0">
                              <a:latin typeface="Cambria Math" panose="02040503050406030204" pitchFamily="18" charset="0"/>
                              <a:ea typeface="Cambria Math" panose="02040503050406030204" pitchFamily="18" charset="0"/>
                            </a:rPr>
                            <m:t>collisions</m:t>
                          </m:r>
                        </m:num>
                        <m:den>
                          <m:r>
                            <m:rPr>
                              <m:sty m:val="p"/>
                            </m:rPr>
                            <a:rPr lang="en-US" sz="2600" b="0" i="0" smtClean="0">
                              <a:latin typeface="Cambria Math" panose="02040503050406030204" pitchFamily="18" charset="0"/>
                              <a:ea typeface="Cambria Math" panose="02040503050406030204" pitchFamily="18" charset="0"/>
                            </a:rPr>
                            <m:t>s</m:t>
                          </m:r>
                        </m:den>
                      </m:f>
                    </m:oMath>
                  </m:oMathPara>
                </a14:m>
                <a:endParaRPr lang="en-US" sz="26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2362200" y="5562600"/>
                <a:ext cx="4191000" cy="838200"/>
              </a:xfrm>
              <a:prstGeom prst="rect">
                <a:avLst/>
              </a:prstGeo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35200995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6230"/>
            <a:ext cx="7124700" cy="885856"/>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(2)</a:t>
            </a:r>
          </a:p>
        </p:txBody>
      </p:sp>
      <p:sp>
        <p:nvSpPr>
          <p:cNvPr id="20" name="Text Placeholder 19"/>
          <p:cNvSpPr>
            <a:spLocks noGrp="1"/>
          </p:cNvSpPr>
          <p:nvPr>
            <p:ph type="body" sz="quarter" idx="4294967295"/>
          </p:nvPr>
        </p:nvSpPr>
        <p:spPr>
          <a:xfrm>
            <a:off x="0" y="1090209"/>
            <a:ext cx="6019800" cy="457200"/>
          </a:xfrm>
          <a:prstGeom prst="rect">
            <a:avLst/>
          </a:prstGeom>
        </p:spPr>
        <p:txBody>
          <a:bodyPr/>
          <a:lstStyle/>
          <a:p>
            <a:pPr marL="0" indent="0">
              <a:buNone/>
            </a:pPr>
            <a:r>
              <a:rPr lang="en-US" sz="2800" dirty="0">
                <a:solidFill>
                  <a:srgbClr val="4F74A7"/>
                </a:solidFill>
                <a:latin typeface="Calibri" panose="020F0502020204030204" pitchFamily="34" charset="0"/>
              </a:rPr>
              <a:t>Collision Theory</a:t>
            </a:r>
          </a:p>
        </p:txBody>
      </p:sp>
      <p:sp>
        <p:nvSpPr>
          <p:cNvPr id="21" name="Text Placeholder 20"/>
          <p:cNvSpPr>
            <a:spLocks noGrp="1"/>
          </p:cNvSpPr>
          <p:nvPr>
            <p:ph type="body" sz="quarter" idx="4294967295"/>
          </p:nvPr>
        </p:nvSpPr>
        <p:spPr>
          <a:xfrm>
            <a:off x="0" y="1600200"/>
            <a:ext cx="9067800" cy="4724400"/>
          </a:xfrm>
          <a:prstGeom prst="rect">
            <a:avLst/>
          </a:prstGeom>
        </p:spPr>
        <p:txBody>
          <a:bodyPr/>
          <a:lstStyle/>
          <a:p>
            <a:pPr marL="0" indent="0">
              <a:spcBef>
                <a:spcPts val="0"/>
              </a:spcBef>
              <a:spcAft>
                <a:spcPts val="1500"/>
              </a:spcAft>
              <a:buNone/>
            </a:pPr>
            <a:r>
              <a:rPr lang="en-US" sz="2800" dirty="0"/>
              <a:t>Not every collision between molecules results in a reaction. </a:t>
            </a:r>
          </a:p>
          <a:p>
            <a:pPr marL="0" indent="0">
              <a:spcBef>
                <a:spcPts val="0"/>
              </a:spcBef>
              <a:spcAft>
                <a:spcPts val="1800"/>
              </a:spcAft>
              <a:buNone/>
            </a:pPr>
            <a:r>
              <a:rPr lang="en-US" sz="2800" dirty="0"/>
              <a:t>A collision that </a:t>
            </a:r>
            <a:r>
              <a:rPr lang="en-US" sz="2800" i="1" dirty="0"/>
              <a:t>does </a:t>
            </a:r>
            <a:r>
              <a:rPr lang="en-US" sz="2800" dirty="0"/>
              <a:t>result in a reaction is called an </a:t>
            </a:r>
            <a:r>
              <a:rPr lang="en-US" sz="2800" b="1" i="1" dirty="0"/>
              <a:t>effective collision.</a:t>
            </a:r>
          </a:p>
          <a:p>
            <a:pPr marL="0" indent="0">
              <a:spcBef>
                <a:spcPts val="0"/>
              </a:spcBef>
              <a:spcAft>
                <a:spcPts val="3600"/>
              </a:spcAft>
              <a:buNone/>
            </a:pPr>
            <a:r>
              <a:rPr lang="en-US" sz="2800" dirty="0"/>
              <a:t>A molecule in motion possesses kinetic energy; the faster it is moving, the greater its kinetic energy. </a:t>
            </a:r>
          </a:p>
          <a:p>
            <a:pPr marL="0" indent="0">
              <a:spcBef>
                <a:spcPts val="0"/>
              </a:spcBef>
              <a:buNone/>
            </a:pPr>
            <a:r>
              <a:rPr lang="en-US" sz="2800" dirty="0"/>
              <a:t>When molecules collide, part of their kinetic energy is converted to </a:t>
            </a:r>
            <a:r>
              <a:rPr lang="en-US" sz="2800" i="1" dirty="0"/>
              <a:t>vibrational </a:t>
            </a:r>
            <a:r>
              <a:rPr lang="en-US" sz="2800" dirty="0"/>
              <a:t>energy. If the initial kinetic energies are large, then the colliding molecules will vibrate so strongly as to break some of the chemical bonds.</a:t>
            </a:r>
            <a:endParaRPr lang="en-US" sz="2800" dirty="0">
              <a:solidFill>
                <a:prstClr val="black"/>
              </a:solidFill>
            </a:endParaRPr>
          </a:p>
        </p:txBody>
      </p:sp>
    </p:spTree>
    <p:extLst>
      <p:ext uri="{BB962C8B-B14F-4D97-AF65-F5344CB8AC3E}">
        <p14:creationId xmlns:p14="http://schemas.microsoft.com/office/powerpoint/2010/main" val="92699884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280564" cy="868680"/>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(3)</a:t>
            </a:r>
          </a:p>
        </p:txBody>
      </p:sp>
      <p:sp>
        <p:nvSpPr>
          <p:cNvPr id="20" name="Text Placeholder 19"/>
          <p:cNvSpPr>
            <a:spLocks noGrp="1"/>
          </p:cNvSpPr>
          <p:nvPr>
            <p:ph type="body" sz="quarter" idx="4294967295"/>
          </p:nvPr>
        </p:nvSpPr>
        <p:spPr>
          <a:xfrm>
            <a:off x="0" y="1090209"/>
            <a:ext cx="8991600" cy="457200"/>
          </a:xfrm>
          <a:prstGeom prst="rect">
            <a:avLst/>
          </a:prstGeom>
        </p:spPr>
        <p:txBody>
          <a:bodyPr/>
          <a:lstStyle/>
          <a:p>
            <a:pPr marL="0" indent="0">
              <a:buNone/>
            </a:pPr>
            <a:r>
              <a:rPr lang="en-US" sz="2800" dirty="0">
                <a:solidFill>
                  <a:srgbClr val="4F74A7"/>
                </a:solidFill>
                <a:latin typeface="Calibri" panose="020F0502020204030204" pitchFamily="34" charset="0"/>
              </a:rPr>
              <a:t>Collision Theory</a:t>
            </a:r>
          </a:p>
        </p:txBody>
      </p:sp>
      <p:sp>
        <p:nvSpPr>
          <p:cNvPr id="21" name="Text Placeholder 20"/>
          <p:cNvSpPr>
            <a:spLocks noGrp="1"/>
          </p:cNvSpPr>
          <p:nvPr>
            <p:ph type="body" sz="quarter" idx="4294967295"/>
          </p:nvPr>
        </p:nvSpPr>
        <p:spPr>
          <a:xfrm>
            <a:off x="0" y="1600200"/>
            <a:ext cx="9067800" cy="3886200"/>
          </a:xfrm>
          <a:prstGeom prst="rect">
            <a:avLst/>
          </a:prstGeom>
        </p:spPr>
        <p:txBody>
          <a:bodyPr/>
          <a:lstStyle/>
          <a:p>
            <a:pPr marL="0" indent="0">
              <a:spcBef>
                <a:spcPts val="0"/>
              </a:spcBef>
              <a:spcAft>
                <a:spcPts val="3400"/>
              </a:spcAft>
              <a:buNone/>
            </a:pPr>
            <a:r>
              <a:rPr lang="en-US" sz="2800" dirty="0"/>
              <a:t>If the initial kinetic energies are small, the molecules will merely bounce off of each other intact.</a:t>
            </a:r>
          </a:p>
          <a:p>
            <a:pPr marL="0" indent="0">
              <a:spcBef>
                <a:spcPts val="0"/>
              </a:spcBef>
              <a:spcAft>
                <a:spcPts val="3300"/>
              </a:spcAft>
              <a:buNone/>
            </a:pPr>
            <a:r>
              <a:rPr lang="en-US" sz="2800" dirty="0"/>
              <a:t>There is a minimum amount of energy, the </a:t>
            </a:r>
            <a:r>
              <a:rPr lang="en-US" sz="2800" b="1" i="1" dirty="0"/>
              <a:t>activation energy (E</a:t>
            </a:r>
            <a:r>
              <a:rPr lang="en-US" sz="2800" b="1" baseline="-25000" dirty="0"/>
              <a:t>a</a:t>
            </a:r>
            <a:r>
              <a:rPr lang="en-US" sz="2800" b="1" i="1" dirty="0"/>
              <a:t>), </a:t>
            </a:r>
            <a:r>
              <a:rPr lang="en-US" sz="2800" dirty="0"/>
              <a:t>required to initiate a chemical reaction.</a:t>
            </a:r>
          </a:p>
          <a:p>
            <a:pPr marL="0" indent="0">
              <a:spcBef>
                <a:spcPts val="0"/>
              </a:spcBef>
              <a:buNone/>
            </a:pPr>
            <a:r>
              <a:rPr lang="en-US" sz="2800" dirty="0"/>
              <a:t>Without this minimum amount of energy at impact, a collision will be </a:t>
            </a:r>
            <a:r>
              <a:rPr lang="en-US" sz="2800" i="1" dirty="0"/>
              <a:t>ineffective; </a:t>
            </a:r>
            <a:r>
              <a:rPr lang="en-US" sz="2800" dirty="0"/>
              <a:t>that is, it will not result in a reaction.</a:t>
            </a:r>
            <a:endParaRPr lang="en-US" sz="2800" dirty="0">
              <a:solidFill>
                <a:prstClr val="black"/>
              </a:solidFill>
            </a:endParaRPr>
          </a:p>
        </p:txBody>
      </p:sp>
    </p:spTree>
    <p:extLst>
      <p:ext uri="{BB962C8B-B14F-4D97-AF65-F5344CB8AC3E}">
        <p14:creationId xmlns:p14="http://schemas.microsoft.com/office/powerpoint/2010/main" val="271572711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555444" cy="907472"/>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(4)</a:t>
            </a:r>
          </a:p>
        </p:txBody>
      </p:sp>
      <p:sp>
        <p:nvSpPr>
          <p:cNvPr id="32" name="Text Placeholder 31"/>
          <p:cNvSpPr>
            <a:spLocks noGrp="1"/>
          </p:cNvSpPr>
          <p:nvPr>
            <p:ph type="body" sz="quarter" idx="4294967295"/>
          </p:nvPr>
        </p:nvSpPr>
        <p:spPr>
          <a:xfrm>
            <a:off x="0" y="1090209"/>
            <a:ext cx="8991600" cy="457200"/>
          </a:xfrm>
          <a:prstGeom prst="rect">
            <a:avLst/>
          </a:prstGeom>
        </p:spPr>
        <p:txBody>
          <a:bodyPr/>
          <a:lstStyle/>
          <a:p>
            <a:pPr marL="0" indent="0">
              <a:buNone/>
            </a:pPr>
            <a:r>
              <a:rPr lang="en-US" sz="2800" dirty="0">
                <a:solidFill>
                  <a:srgbClr val="4F74A7"/>
                </a:solidFill>
                <a:latin typeface="Calibri" panose="020F0502020204030204" pitchFamily="34" charset="0"/>
              </a:rPr>
              <a:t>Collision Theory</a:t>
            </a:r>
          </a:p>
        </p:txBody>
      </p:sp>
      <p:sp>
        <p:nvSpPr>
          <p:cNvPr id="33" name="Text Placeholder 32"/>
          <p:cNvSpPr>
            <a:spLocks noGrp="1"/>
          </p:cNvSpPr>
          <p:nvPr>
            <p:ph type="body" sz="quarter" idx="4294967295"/>
          </p:nvPr>
        </p:nvSpPr>
        <p:spPr>
          <a:xfrm>
            <a:off x="-6927" y="1600200"/>
            <a:ext cx="9144000" cy="533400"/>
          </a:xfrm>
          <a:prstGeom prst="rect">
            <a:avLst/>
          </a:prstGeom>
        </p:spPr>
        <p:txBody>
          <a:bodyPr/>
          <a:lstStyle/>
          <a:p>
            <a:pPr marL="0" indent="0">
              <a:buNone/>
            </a:pPr>
            <a:r>
              <a:rPr lang="en-US" sz="2800" dirty="0"/>
              <a:t>Molecules must also be oriented in a way that favors reaction. </a:t>
            </a:r>
            <a:endParaRPr lang="en-US" sz="2800" dirty="0">
              <a:solidFill>
                <a:prstClr val="black"/>
              </a:solidFill>
            </a:endParaRPr>
          </a:p>
        </p:txBody>
      </p:sp>
      <mc:AlternateContent xmlns:mc="http://schemas.openxmlformats.org/markup-compatibility/2006" xmlns:a14="http://schemas.microsoft.com/office/drawing/2010/main">
        <mc:Choice Requires="a14">
          <p:sp>
            <p:nvSpPr>
              <p:cNvPr id="34" name="Text Placeholder 33"/>
              <p:cNvSpPr>
                <a:spLocks noGrp="1"/>
              </p:cNvSpPr>
              <p:nvPr>
                <p:ph type="body" sz="quarter" idx="4294967295"/>
              </p:nvPr>
            </p:nvSpPr>
            <p:spPr>
              <a:xfrm>
                <a:off x="2362200" y="2057400"/>
                <a:ext cx="3693072" cy="609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rPr>
                        <m:t>Cl</m:t>
                      </m:r>
                      <m:r>
                        <a:rPr lang="en-US" sz="2800" b="0" i="0" smtClean="0">
                          <a:latin typeface="Cambria Math" panose="02040503050406030204" pitchFamily="18" charset="0"/>
                        </a:rPr>
                        <m:t>+</m:t>
                      </m:r>
                      <m:r>
                        <m:rPr>
                          <m:sty m:val="p"/>
                        </m:rPr>
                        <a:rPr lang="en-US" sz="2800" b="0" i="0" smtClean="0">
                          <a:latin typeface="Cambria Math" panose="02040503050406030204" pitchFamily="18" charset="0"/>
                        </a:rPr>
                        <m:t>NOCl</m:t>
                      </m:r>
                      <m:r>
                        <a:rPr lang="en-US" sz="2800" b="0" i="0" smtClean="0">
                          <a:latin typeface="Cambria Math" panose="02040503050406030204" pitchFamily="18" charset="0"/>
                          <a:ea typeface="Cambria Math" panose="02040503050406030204" pitchFamily="18" charset="0"/>
                        </a:rPr>
                        <m:t>→</m:t>
                      </m:r>
                      <m:sSub>
                        <m:sSubPr>
                          <m:ctrlPr>
                            <a:rPr lang="en-US" sz="2800" b="0" i="1" smtClean="0">
                              <a:latin typeface="Cambria Math" panose="02040503050406030204" pitchFamily="18" charset="0"/>
                              <a:ea typeface="Cambria Math" panose="02040503050406030204" pitchFamily="18" charset="0"/>
                            </a:rPr>
                          </m:ctrlPr>
                        </m:sSubPr>
                        <m:e>
                          <m:r>
                            <m:rPr>
                              <m:sty m:val="p"/>
                            </m:rPr>
                            <a:rPr lang="en-US" sz="2800" b="0" i="0" smtClean="0">
                              <a:latin typeface="Cambria Math" panose="02040503050406030204" pitchFamily="18" charset="0"/>
                              <a:ea typeface="Cambria Math" panose="02040503050406030204" pitchFamily="18" charset="0"/>
                            </a:rPr>
                            <m:t>Cl</m:t>
                          </m:r>
                        </m:e>
                        <m:sub>
                          <m:r>
                            <a:rPr lang="en-US" sz="2800" b="0" i="0" smtClean="0">
                              <a:latin typeface="Cambria Math" panose="02040503050406030204" pitchFamily="18" charset="0"/>
                              <a:ea typeface="Cambria Math" panose="02040503050406030204" pitchFamily="18" charset="0"/>
                            </a:rPr>
                            <m:t>2</m:t>
                          </m:r>
                        </m:sub>
                      </m:sSub>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NO</m:t>
                      </m:r>
                    </m:oMath>
                  </m:oMathPara>
                </a14:m>
                <a:endParaRPr lang="en-US" sz="2800" dirty="0"/>
              </a:p>
            </p:txBody>
          </p:sp>
        </mc:Choice>
        <mc:Fallback xmlns="">
          <p:sp>
            <p:nvSpPr>
              <p:cNvPr id="34" name="Text Placeholder 33"/>
              <p:cNvSpPr>
                <a:spLocks noGrp="1" noRot="1" noChangeAspect="1" noMove="1" noResize="1" noEditPoints="1" noAdjustHandles="1" noChangeArrowheads="1" noChangeShapeType="1" noTextEdit="1"/>
              </p:cNvSpPr>
              <p:nvPr>
                <p:ph type="body" sz="quarter" idx="4294967295"/>
              </p:nvPr>
            </p:nvSpPr>
            <p:spPr>
              <a:xfrm>
                <a:off x="2362200" y="2057400"/>
                <a:ext cx="3693072" cy="609600"/>
              </a:xfrm>
              <a:prstGeom prst="rect">
                <a:avLst/>
              </a:prstGeom>
              <a:blipFill>
                <a:blip r:embed="rId2"/>
                <a:stretch>
                  <a:fillRect/>
                </a:stretch>
              </a:blipFill>
            </p:spPr>
            <p:txBody>
              <a:bodyPr/>
              <a:lstStyle/>
              <a:p>
                <a:r>
                  <a:rPr lang="en-US">
                    <a:noFill/>
                  </a:rPr>
                  <a:t> </a:t>
                </a:r>
              </a:p>
            </p:txBody>
          </p:sp>
        </mc:Fallback>
      </mc:AlternateContent>
      <p:pic>
        <p:nvPicPr>
          <p:cNvPr id="2051" name="Picture 3" descr="An effective collision is shown on the molecular level."/>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5783" y="2667000"/>
            <a:ext cx="7712433" cy="3537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215358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886700" cy="445799"/>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(4)</a:t>
            </a:r>
          </a:p>
        </p:txBody>
      </p:sp>
      <p:sp>
        <p:nvSpPr>
          <p:cNvPr id="9" name="Text Placeholder 8"/>
          <p:cNvSpPr>
            <a:spLocks noGrp="1"/>
          </p:cNvSpPr>
          <p:nvPr>
            <p:ph type="body" sz="quarter" idx="22"/>
          </p:nvPr>
        </p:nvSpPr>
        <p:spPr>
          <a:xfrm>
            <a:off x="0" y="1066800"/>
            <a:ext cx="8305800" cy="457200"/>
          </a:xfrm>
        </p:spPr>
        <p:txBody>
          <a:bodyPr/>
          <a:lstStyle/>
          <a:p>
            <a:r>
              <a:rPr lang="en-US" dirty="0">
                <a:solidFill>
                  <a:srgbClr val="4F74A7"/>
                </a:solidFill>
                <a:latin typeface="Calibri" panose="020F0502020204030204" pitchFamily="34" charset="0"/>
              </a:rPr>
              <a:t>Average Reaction Rate</a:t>
            </a:r>
          </a:p>
        </p:txBody>
      </p:sp>
      <mc:AlternateContent xmlns:mc="http://schemas.openxmlformats.org/markup-compatibility/2006" xmlns:a14="http://schemas.microsoft.com/office/drawing/2010/main">
        <mc:Choice Requires="a14">
          <p:sp>
            <p:nvSpPr>
              <p:cNvPr id="11" name="Text Placeholder 10"/>
              <p:cNvSpPr>
                <a:spLocks noGrp="1"/>
              </p:cNvSpPr>
              <p:nvPr>
                <p:ph type="body" sz="quarter" idx="24"/>
              </p:nvPr>
            </p:nvSpPr>
            <p:spPr>
              <a:xfrm>
                <a:off x="0" y="1676400"/>
                <a:ext cx="9144000" cy="381000"/>
              </a:xfrm>
            </p:spPr>
            <p:txBody>
              <a:bodyPr/>
              <a:lstStyle/>
              <a:p>
                <a:pPr>
                  <a:tabLst>
                    <a:tab pos="1495425" algn="l"/>
                    <a:tab pos="1547813" algn="l"/>
                  </a:tabLst>
                </a:pPr>
                <a:r>
                  <a:rPr lang="en-US" sz="2200" b="1" dirty="0"/>
                  <a:t>TABLE 14.1	</a:t>
                </a:r>
                <a:r>
                  <a:rPr lang="en-US" sz="2000" dirty="0"/>
                  <a:t>Rates of the Reaction of Molecular Bromine and Formic Acid at </a:t>
                </a:r>
                <a14:m>
                  <m:oMath xmlns:m="http://schemas.openxmlformats.org/officeDocument/2006/math">
                    <m:r>
                      <a:rPr lang="en-US" sz="2000" i="1" dirty="0" smtClean="0">
                        <a:latin typeface="Cambria Math" panose="02040503050406030204" pitchFamily="18" charset="0"/>
                      </a:rPr>
                      <m:t>25°</m:t>
                    </m:r>
                    <m:r>
                      <m:rPr>
                        <m:sty m:val="p"/>
                      </m:rPr>
                      <a:rPr lang="en-US" sz="2000" i="0" dirty="0" smtClean="0">
                        <a:latin typeface="Cambria Math" panose="02040503050406030204" pitchFamily="18" charset="0"/>
                      </a:rPr>
                      <m:t>C</m:t>
                    </m:r>
                  </m:oMath>
                </a14:m>
                <a:endParaRPr lang="en-US" sz="2000" dirty="0"/>
              </a:p>
            </p:txBody>
          </p:sp>
        </mc:Choice>
        <mc:Fallback xmlns="">
          <p:sp>
            <p:nvSpPr>
              <p:cNvPr id="11" name="Text Placeholder 10"/>
              <p:cNvSpPr>
                <a:spLocks noGrp="1" noRot="1" noChangeAspect="1" noMove="1" noResize="1" noEditPoints="1" noAdjustHandles="1" noChangeArrowheads="1" noChangeShapeType="1" noTextEdit="1"/>
              </p:cNvSpPr>
              <p:nvPr>
                <p:ph type="body" sz="quarter" idx="24"/>
              </p:nvPr>
            </p:nvSpPr>
            <p:spPr>
              <a:xfrm>
                <a:off x="0" y="1676400"/>
                <a:ext cx="9144000" cy="381000"/>
              </a:xfrm>
              <a:blipFill>
                <a:blip r:embed="rId2"/>
                <a:stretch>
                  <a:fillRect l="-867" t="-11111" b="-428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13" name="Table Placeholder 12"/>
              <p:cNvGraphicFramePr>
                <a:graphicFrameLocks noGrp="1"/>
              </p:cNvGraphicFramePr>
              <p:nvPr>
                <p:ph type="tbl" sz="quarter" idx="23"/>
                <p:extLst>
                  <p:ext uri="{D42A27DB-BD31-4B8C-83A1-F6EECF244321}">
                    <p14:modId xmlns:p14="http://schemas.microsoft.com/office/powerpoint/2010/main" val="281137102"/>
                  </p:ext>
                </p:extLst>
              </p:nvPr>
            </p:nvGraphicFramePr>
            <p:xfrm>
              <a:off x="0" y="2145003"/>
              <a:ext cx="9144000" cy="37144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371446">
                    <a:tc>
                      <a:txBody>
                        <a:bodyPr/>
                        <a:lstStyle/>
                        <a:p>
                          <a:pPr marL="0" marR="0" algn="ctr">
                            <a:lnSpc>
                              <a:spcPct val="107000"/>
                            </a:lnSpc>
                            <a:spcBef>
                              <a:spcPts val="0"/>
                            </a:spcBef>
                            <a:spcAft>
                              <a:spcPts val="0"/>
                            </a:spcAft>
                          </a:pPr>
                          <a:r>
                            <a:rPr lang="en-US" sz="16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rPr>
                            <a:t>Time(s)</a:t>
                          </a:r>
                        </a:p>
                      </a:txBody>
                      <a:tcPr marL="25400" marR="25400" marT="0" marB="0">
                        <a:solidFill>
                          <a:srgbClr val="E2E3E4"/>
                        </a:solidFill>
                      </a:tcPr>
                    </a:tc>
                    <a:tc>
                      <a:txBody>
                        <a:bodyPr/>
                        <a:lstStyle/>
                        <a:p>
                          <a:pPr marL="0" marR="0" algn="ctr">
                            <a:lnSpc>
                              <a:spcPct val="107000"/>
                            </a:lnSpc>
                            <a:spcBef>
                              <a:spcPts val="0"/>
                            </a:spcBef>
                            <a:spcAft>
                              <a:spcPts val="0"/>
                            </a:spcAft>
                          </a:pPr>
                          <a14:m>
                            <m:oMathPara xmlns:m="http://schemas.openxmlformats.org/officeDocument/2006/math">
                              <m:oMathParaPr>
                                <m:jc m:val="centerGroup"/>
                              </m:oMathParaPr>
                              <m:oMath xmlns:m="http://schemas.openxmlformats.org/officeDocument/2006/math">
                                <m:r>
                                  <a:rPr lang="en-US" sz="1600" b="1" i="0" smtClean="0">
                                    <a:solidFill>
                                      <a:srgbClr val="231F20"/>
                                    </a:solidFill>
                                    <a:effectLst/>
                                    <a:latin typeface="Cambria Math" panose="02040503050406030204" pitchFamily="18" charset="0"/>
                                    <a:ea typeface="Times New Roman" panose="02020603050405020304" pitchFamily="18" charset="0"/>
                                    <a:cs typeface="Times New Roman" panose="02020603050405020304" pitchFamily="18" charset="0"/>
                                  </a:rPr>
                                  <m:t>[</m:t>
                                </m:r>
                                <m:sSub>
                                  <m:sSubPr>
                                    <m:ctrlPr>
                                      <a:rPr lang="en-US" sz="1600" b="1" i="1" smtClean="0">
                                        <a:solidFill>
                                          <a:srgbClr val="231F20"/>
                                        </a:solidFill>
                                        <a:effectLst/>
                                        <a:latin typeface="Cambria Math" panose="02040503050406030204" pitchFamily="18" charset="0"/>
                                        <a:cs typeface="Times New Roman" panose="02020603050405020304" pitchFamily="18" charset="0"/>
                                      </a:rPr>
                                    </m:ctrlPr>
                                  </m:sSubPr>
                                  <m:e>
                                    <m:r>
                                      <a:rPr lang="en-US" sz="1600" b="1" i="0" smtClean="0">
                                        <a:solidFill>
                                          <a:srgbClr val="231F20"/>
                                        </a:solidFill>
                                        <a:effectLst/>
                                        <a:latin typeface="Cambria Math" panose="02040503050406030204" pitchFamily="18" charset="0"/>
                                        <a:cs typeface="Times New Roman" panose="02020603050405020304" pitchFamily="18" charset="0"/>
                                      </a:rPr>
                                      <m:t>𝐁𝐫</m:t>
                                    </m:r>
                                  </m:e>
                                  <m:sub>
                                    <m:r>
                                      <a:rPr lang="en-US" sz="1600" b="1" i="0" smtClean="0">
                                        <a:solidFill>
                                          <a:srgbClr val="231F20"/>
                                        </a:solidFill>
                                        <a:effectLst/>
                                        <a:latin typeface="Cambria Math" panose="02040503050406030204" pitchFamily="18" charset="0"/>
                                        <a:cs typeface="Times New Roman" panose="02020603050405020304" pitchFamily="18" charset="0"/>
                                      </a:rPr>
                                      <m:t>𝟐</m:t>
                                    </m:r>
                                  </m:sub>
                                </m:sSub>
                                <m:r>
                                  <a:rPr lang="en-US" sz="1600" b="1" i="1" smtClean="0">
                                    <a:solidFill>
                                      <a:srgbClr val="231F20"/>
                                    </a:solidFill>
                                    <a:effectLst/>
                                    <a:latin typeface="Cambria Math" panose="02040503050406030204" pitchFamily="18" charset="0"/>
                                    <a:ea typeface="Times New Roman" panose="02020603050405020304" pitchFamily="18" charset="0"/>
                                    <a:cs typeface="Times New Roman" panose="02020603050405020304" pitchFamily="18" charset="0"/>
                                  </a:rPr>
                                  <m:t>](</m:t>
                                </m:r>
                                <m:r>
                                  <a:rPr lang="en-US" sz="1600" b="1" i="1" smtClean="0">
                                    <a:solidFill>
                                      <a:srgbClr val="231F20"/>
                                    </a:solidFill>
                                    <a:effectLst/>
                                    <a:latin typeface="Cambria Math" panose="02040503050406030204" pitchFamily="18" charset="0"/>
                                    <a:ea typeface="Times New Roman" panose="02020603050405020304" pitchFamily="18" charset="0"/>
                                    <a:cs typeface="Times New Roman" panose="02020603050405020304" pitchFamily="18" charset="0"/>
                                  </a:rPr>
                                  <m:t>𝑴</m:t>
                                </m:r>
                                <m:r>
                                  <a:rPr lang="en-US" sz="1600" b="1" i="1" smtClean="0">
                                    <a:solidFill>
                                      <a:srgbClr val="231F20"/>
                                    </a:solidFill>
                                    <a:effectLst/>
                                    <a:latin typeface="Cambria Math" panose="02040503050406030204" pitchFamily="18" charset="0"/>
                                    <a:ea typeface="Times New Roman" panose="02020603050405020304" pitchFamily="18" charset="0"/>
                                    <a:cs typeface="Times New Roman" panose="02020603050405020304" pitchFamily="18" charset="0"/>
                                  </a:rPr>
                                  <m:t>)</m:t>
                                </m:r>
                              </m:oMath>
                            </m:oMathPara>
                          </a14:m>
                          <a:endParaRPr lang="en-US" sz="16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E2E3E4"/>
                        </a:solidFill>
                      </a:tcPr>
                    </a:tc>
                    <a:tc>
                      <a:txBody>
                        <a:bodyPr/>
                        <a:lstStyle/>
                        <a:p>
                          <a:pPr algn="ctr"/>
                          <a:r>
                            <a:rPr lang="en-US" sz="1600" b="1" kern="1200" dirty="0">
                              <a:solidFill>
                                <a:srgbClr val="231F20"/>
                              </a:solidFill>
                              <a:effectLst/>
                              <a:latin typeface="+mn-lt"/>
                              <a:ea typeface="+mn-ea"/>
                              <a:cs typeface="+mn-cs"/>
                            </a:rPr>
                            <a:t>Rate (</a:t>
                          </a:r>
                          <a:r>
                            <a:rPr lang="en-US" sz="1600" b="1" i="1" kern="1200" dirty="0">
                              <a:solidFill>
                                <a:srgbClr val="231F20"/>
                              </a:solidFill>
                              <a:effectLst/>
                              <a:latin typeface="+mn-lt"/>
                              <a:ea typeface="+mn-ea"/>
                              <a:cs typeface="+mn-cs"/>
                            </a:rPr>
                            <a:t>M</a:t>
                          </a:r>
                          <a:r>
                            <a:rPr lang="en-US" sz="1600" b="1" kern="1200" dirty="0">
                              <a:solidFill>
                                <a:srgbClr val="231F20"/>
                              </a:solidFill>
                              <a:effectLst/>
                              <a:latin typeface="+mn-lt"/>
                              <a:ea typeface="+mn-ea"/>
                              <a:cs typeface="+mn-cs"/>
                            </a:rPr>
                            <a:t>/s)</a:t>
                          </a:r>
                          <a:endParaRPr lang="en-US" sz="1600" dirty="0">
                            <a:solidFill>
                              <a:srgbClr val="231F20"/>
                            </a:solidFill>
                          </a:endParaRPr>
                        </a:p>
                      </a:txBody>
                      <a:tcPr>
                        <a:solidFill>
                          <a:srgbClr val="E2E3E4"/>
                        </a:solidFill>
                      </a:tcPr>
                    </a:tc>
                    <a:extLst>
                      <a:ext uri="{0D108BD9-81ED-4DB2-BD59-A6C34878D82A}">
                        <a16:rowId xmlns:a16="http://schemas.microsoft.com/office/drawing/2014/main" val="10000"/>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0.0120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sz="1600" b="0" i="1" smtClean="0">
                                    <a:solidFill>
                                      <a:srgbClr val="231F20"/>
                                    </a:solidFill>
                                    <a:latin typeface="Cambria Math" panose="02040503050406030204" pitchFamily="18" charset="0"/>
                                    <a:cs typeface="Calibri" panose="020F0502020204030204" pitchFamily="34" charset="0"/>
                                  </a:rPr>
                                  <m:t>4.20</m:t>
                                </m:r>
                                <m:r>
                                  <a:rPr lang="en-US" sz="1600" b="0" i="1" smtClean="0">
                                    <a:solidFill>
                                      <a:srgbClr val="231F20"/>
                                    </a:solidFill>
                                    <a:latin typeface="Cambria Math" panose="02040503050406030204" pitchFamily="18" charset="0"/>
                                    <a:ea typeface="Cambria Math" panose="02040503050406030204" pitchFamily="18" charset="0"/>
                                    <a:cs typeface="Calibri" panose="020F0502020204030204" pitchFamily="34" charset="0"/>
                                  </a:rPr>
                                  <m:t>×</m:t>
                                </m:r>
                                <m:sSup>
                                  <m:sSupPr>
                                    <m:ctrlPr>
                                      <a:rPr lang="en-US" sz="1600" b="0" i="1" smtClean="0">
                                        <a:solidFill>
                                          <a:srgbClr val="231F20"/>
                                        </a:solidFill>
                                        <a:latin typeface="Cambria Math" panose="02040503050406030204" pitchFamily="18" charset="0"/>
                                        <a:ea typeface="Cambria Math" panose="02040503050406030204" pitchFamily="18" charset="0"/>
                                        <a:cs typeface="Calibri" panose="020F0502020204030204" pitchFamily="34" charset="0"/>
                                      </a:rPr>
                                    </m:ctrlPr>
                                  </m:sSupPr>
                                  <m:e>
                                    <m:r>
                                      <a:rPr lang="en-US" sz="1600" b="0" i="1" smtClean="0">
                                        <a:solidFill>
                                          <a:srgbClr val="231F20"/>
                                        </a:solidFill>
                                        <a:latin typeface="Cambria Math" panose="02040503050406030204" pitchFamily="18" charset="0"/>
                                        <a:ea typeface="Cambria Math" panose="02040503050406030204" pitchFamily="18" charset="0"/>
                                        <a:cs typeface="Calibri" panose="020F0502020204030204" pitchFamily="34" charset="0"/>
                                      </a:rPr>
                                      <m:t>10</m:t>
                                    </m:r>
                                  </m:e>
                                  <m:sup>
                                    <m:r>
                                      <a:rPr lang="en-US" sz="1600" b="0" i="1" smtClean="0">
                                        <a:solidFill>
                                          <a:srgbClr val="231F20"/>
                                        </a:solidFill>
                                        <a:latin typeface="Cambria Math" panose="02040503050406030204" pitchFamily="18" charset="0"/>
                                        <a:ea typeface="Cambria Math" panose="02040503050406030204" pitchFamily="18" charset="0"/>
                                        <a:cs typeface="Calibri" panose="020F0502020204030204" pitchFamily="34" charset="0"/>
                                      </a:rPr>
                                      <m:t>−5</m:t>
                                    </m:r>
                                  </m:sup>
                                </m:sSup>
                              </m:oMath>
                            </m:oMathPara>
                          </a14:m>
                          <a:endParaRPr lang="en-US" sz="1600" dirty="0">
                            <a:solidFill>
                              <a:srgbClr val="231F20"/>
                            </a:solidFill>
                            <a:latin typeface="Calibri" panose="020F0502020204030204" pitchFamily="34" charset="0"/>
                            <a:cs typeface="Calibri" panose="020F0502020204030204" pitchFamily="34" charset="0"/>
                          </a:endParaRPr>
                        </a:p>
                      </a:txBody>
                      <a:tcPr>
                        <a:solidFill>
                          <a:srgbClr val="F3F3F4"/>
                        </a:solidFill>
                      </a:tcPr>
                    </a:tc>
                    <a:extLst>
                      <a:ext uri="{0D108BD9-81ED-4DB2-BD59-A6C34878D82A}">
                        <a16:rowId xmlns:a16="http://schemas.microsoft.com/office/drawing/2014/main" val="10001"/>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0.0101</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b="0" i="1" smtClean="0">
                                    <a:solidFill>
                                      <a:srgbClr val="231F20"/>
                                    </a:solidFill>
                                    <a:latin typeface="Cambria Math" panose="02040503050406030204" pitchFamily="18" charset="0"/>
                                  </a:rPr>
                                  <m:t>3.52</m:t>
                                </m:r>
                                <m:r>
                                  <a:rPr lang="en-US" b="0" i="1" smtClean="0">
                                    <a:solidFill>
                                      <a:srgbClr val="231F20"/>
                                    </a:solidFill>
                                    <a:latin typeface="Cambria Math" panose="02040503050406030204" pitchFamily="18" charset="0"/>
                                    <a:ea typeface="Cambria Math" panose="02040503050406030204" pitchFamily="18" charset="0"/>
                                  </a:rPr>
                                  <m:t>×</m:t>
                                </m:r>
                                <m:sSup>
                                  <m:sSupPr>
                                    <m:ctrlPr>
                                      <a:rPr lang="en-US" b="0" i="1" smtClean="0">
                                        <a:solidFill>
                                          <a:srgbClr val="231F20"/>
                                        </a:solidFill>
                                        <a:latin typeface="Cambria Math" panose="02040503050406030204" pitchFamily="18" charset="0"/>
                                        <a:ea typeface="Cambria Math" panose="02040503050406030204" pitchFamily="18" charset="0"/>
                                      </a:rPr>
                                    </m:ctrlPr>
                                  </m:sSupPr>
                                  <m:e>
                                    <m:r>
                                      <a:rPr lang="en-US" b="0" i="1" smtClean="0">
                                        <a:solidFill>
                                          <a:srgbClr val="231F20"/>
                                        </a:solidFill>
                                        <a:latin typeface="Cambria Math" panose="02040503050406030204" pitchFamily="18" charset="0"/>
                                        <a:ea typeface="Cambria Math" panose="02040503050406030204" pitchFamily="18" charset="0"/>
                                      </a:rPr>
                                      <m:t>10</m:t>
                                    </m:r>
                                  </m:e>
                                  <m:sup>
                                    <m:r>
                                      <a:rPr lang="en-US" b="0" i="1" smtClean="0">
                                        <a:solidFill>
                                          <a:srgbClr val="231F20"/>
                                        </a:solidFill>
                                        <a:latin typeface="Cambria Math" panose="02040503050406030204" pitchFamily="18" charset="0"/>
                                        <a:ea typeface="Cambria Math" panose="02040503050406030204" pitchFamily="18" charset="0"/>
                                      </a:rPr>
                                      <m:t>−5</m:t>
                                    </m:r>
                                  </m:sup>
                                </m:sSup>
                              </m:oMath>
                            </m:oMathPara>
                          </a14:m>
                          <a:endParaRPr lang="en-US" dirty="0">
                            <a:solidFill>
                              <a:srgbClr val="231F20"/>
                            </a:solidFill>
                          </a:endParaRPr>
                        </a:p>
                      </a:txBody>
                      <a:tcPr>
                        <a:solidFill>
                          <a:srgbClr val="F3F3F4"/>
                        </a:solidFill>
                      </a:tcPr>
                    </a:tc>
                    <a:extLst>
                      <a:ext uri="{0D108BD9-81ED-4DB2-BD59-A6C34878D82A}">
                        <a16:rowId xmlns:a16="http://schemas.microsoft.com/office/drawing/2014/main" val="10002"/>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100.0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0.00846</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b="0" i="1" smtClean="0">
                                    <a:solidFill>
                                      <a:srgbClr val="231F20"/>
                                    </a:solidFill>
                                    <a:latin typeface="Cambria Math" panose="02040503050406030204" pitchFamily="18" charset="0"/>
                                  </a:rPr>
                                  <m:t>2.96</m:t>
                                </m:r>
                                <m:r>
                                  <a:rPr lang="en-US" b="0" i="1" smtClean="0">
                                    <a:solidFill>
                                      <a:srgbClr val="231F20"/>
                                    </a:solidFill>
                                    <a:latin typeface="Cambria Math" panose="02040503050406030204" pitchFamily="18" charset="0"/>
                                    <a:ea typeface="Cambria Math" panose="02040503050406030204" pitchFamily="18" charset="0"/>
                                  </a:rPr>
                                  <m:t>×</m:t>
                                </m:r>
                                <m:sSup>
                                  <m:sSupPr>
                                    <m:ctrlPr>
                                      <a:rPr lang="en-US" b="0" i="1" smtClean="0">
                                        <a:solidFill>
                                          <a:srgbClr val="231F20"/>
                                        </a:solidFill>
                                        <a:latin typeface="Cambria Math" panose="02040503050406030204" pitchFamily="18" charset="0"/>
                                        <a:ea typeface="Cambria Math" panose="02040503050406030204" pitchFamily="18" charset="0"/>
                                      </a:rPr>
                                    </m:ctrlPr>
                                  </m:sSupPr>
                                  <m:e>
                                    <m:r>
                                      <a:rPr lang="en-US" b="0" i="1" smtClean="0">
                                        <a:solidFill>
                                          <a:srgbClr val="231F20"/>
                                        </a:solidFill>
                                        <a:latin typeface="Cambria Math" panose="02040503050406030204" pitchFamily="18" charset="0"/>
                                        <a:ea typeface="Cambria Math" panose="02040503050406030204" pitchFamily="18" charset="0"/>
                                      </a:rPr>
                                      <m:t>10</m:t>
                                    </m:r>
                                  </m:e>
                                  <m:sup>
                                    <m:r>
                                      <a:rPr lang="en-US" b="0" i="1" smtClean="0">
                                        <a:solidFill>
                                          <a:srgbClr val="231F20"/>
                                        </a:solidFill>
                                        <a:latin typeface="Cambria Math" panose="02040503050406030204" pitchFamily="18" charset="0"/>
                                        <a:ea typeface="Cambria Math" panose="02040503050406030204" pitchFamily="18" charset="0"/>
                                      </a:rPr>
                                      <m:t>−5</m:t>
                                    </m:r>
                                  </m:sup>
                                </m:sSup>
                              </m:oMath>
                            </m:oMathPara>
                          </a14:m>
                          <a:endParaRPr lang="en-US" dirty="0">
                            <a:solidFill>
                              <a:srgbClr val="231F20"/>
                            </a:solidFill>
                          </a:endParaRPr>
                        </a:p>
                      </a:txBody>
                      <a:tcPr>
                        <a:solidFill>
                          <a:srgbClr val="F3F3F4"/>
                        </a:solidFill>
                      </a:tcPr>
                    </a:tc>
                    <a:extLst>
                      <a:ext uri="{0D108BD9-81ED-4DB2-BD59-A6C34878D82A}">
                        <a16:rowId xmlns:a16="http://schemas.microsoft.com/office/drawing/2014/main" val="10003"/>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150.0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0.00710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b="0" i="1" smtClean="0">
                                    <a:solidFill>
                                      <a:srgbClr val="231F20"/>
                                    </a:solidFill>
                                    <a:latin typeface="Cambria Math" panose="02040503050406030204" pitchFamily="18" charset="0"/>
                                    <a:ea typeface="Cambria Math" panose="02040503050406030204" pitchFamily="18" charset="0"/>
                                  </a:rPr>
                                  <m:t>2.49×</m:t>
                                </m:r>
                                <m:sSup>
                                  <m:sSupPr>
                                    <m:ctrlPr>
                                      <a:rPr lang="en-US" b="0" i="1" smtClean="0">
                                        <a:solidFill>
                                          <a:srgbClr val="231F20"/>
                                        </a:solidFill>
                                        <a:latin typeface="Cambria Math" panose="02040503050406030204" pitchFamily="18" charset="0"/>
                                        <a:ea typeface="Cambria Math" panose="02040503050406030204" pitchFamily="18" charset="0"/>
                                      </a:rPr>
                                    </m:ctrlPr>
                                  </m:sSupPr>
                                  <m:e>
                                    <m:r>
                                      <a:rPr lang="en-US" b="0" i="1" smtClean="0">
                                        <a:solidFill>
                                          <a:srgbClr val="231F20"/>
                                        </a:solidFill>
                                        <a:latin typeface="Cambria Math" panose="02040503050406030204" pitchFamily="18" charset="0"/>
                                        <a:ea typeface="Cambria Math" panose="02040503050406030204" pitchFamily="18" charset="0"/>
                                      </a:rPr>
                                      <m:t>10</m:t>
                                    </m:r>
                                  </m:e>
                                  <m:sup>
                                    <m:r>
                                      <a:rPr lang="en-US" b="0" i="1" smtClean="0">
                                        <a:solidFill>
                                          <a:srgbClr val="231F20"/>
                                        </a:solidFill>
                                        <a:latin typeface="Cambria Math" panose="02040503050406030204" pitchFamily="18" charset="0"/>
                                        <a:ea typeface="Cambria Math" panose="02040503050406030204" pitchFamily="18" charset="0"/>
                                      </a:rPr>
                                      <m:t>−5</m:t>
                                    </m:r>
                                  </m:sup>
                                </m:sSup>
                              </m:oMath>
                            </m:oMathPara>
                          </a14:m>
                          <a:endParaRPr lang="en-US" dirty="0">
                            <a:solidFill>
                              <a:srgbClr val="231F20"/>
                            </a:solidFill>
                          </a:endParaRPr>
                        </a:p>
                      </a:txBody>
                      <a:tcPr>
                        <a:solidFill>
                          <a:srgbClr val="F3F3F4"/>
                        </a:solidFill>
                      </a:tcPr>
                    </a:tc>
                    <a:extLst>
                      <a:ext uri="{0D108BD9-81ED-4DB2-BD59-A6C34878D82A}">
                        <a16:rowId xmlns:a16="http://schemas.microsoft.com/office/drawing/2014/main" val="10004"/>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200.0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0.00596</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b="0" i="1" smtClean="0">
                                    <a:solidFill>
                                      <a:srgbClr val="231F20"/>
                                    </a:solidFill>
                                    <a:latin typeface="Cambria Math" panose="02040503050406030204" pitchFamily="18" charset="0"/>
                                    <a:ea typeface="+mn-ea"/>
                                  </a:rPr>
                                  <m:t>2.09</m:t>
                                </m:r>
                                <m:r>
                                  <a:rPr lang="en-US" b="0" i="1" smtClean="0">
                                    <a:solidFill>
                                      <a:srgbClr val="231F20"/>
                                    </a:solidFill>
                                    <a:latin typeface="Cambria Math" panose="02040503050406030204" pitchFamily="18" charset="0"/>
                                    <a:ea typeface="Cambria Math" panose="02040503050406030204" pitchFamily="18" charset="0"/>
                                  </a:rPr>
                                  <m:t>×</m:t>
                                </m:r>
                                <m:sSup>
                                  <m:sSupPr>
                                    <m:ctrlPr>
                                      <a:rPr lang="en-US" b="0" i="1" smtClean="0">
                                        <a:solidFill>
                                          <a:srgbClr val="231F20"/>
                                        </a:solidFill>
                                        <a:latin typeface="Cambria Math" panose="02040503050406030204" pitchFamily="18" charset="0"/>
                                        <a:ea typeface="Cambria Math" panose="02040503050406030204" pitchFamily="18" charset="0"/>
                                      </a:rPr>
                                    </m:ctrlPr>
                                  </m:sSupPr>
                                  <m:e>
                                    <m:r>
                                      <a:rPr lang="en-US" b="0" i="1" smtClean="0">
                                        <a:solidFill>
                                          <a:srgbClr val="231F20"/>
                                        </a:solidFill>
                                        <a:latin typeface="Cambria Math" panose="02040503050406030204" pitchFamily="18" charset="0"/>
                                        <a:ea typeface="Cambria Math" panose="02040503050406030204" pitchFamily="18" charset="0"/>
                                      </a:rPr>
                                      <m:t>10</m:t>
                                    </m:r>
                                  </m:e>
                                  <m:sup>
                                    <m:r>
                                      <a:rPr lang="en-US" b="0" i="1" smtClean="0">
                                        <a:solidFill>
                                          <a:srgbClr val="231F20"/>
                                        </a:solidFill>
                                        <a:latin typeface="Cambria Math" panose="02040503050406030204" pitchFamily="18" charset="0"/>
                                        <a:ea typeface="Cambria Math" panose="02040503050406030204" pitchFamily="18" charset="0"/>
                                      </a:rPr>
                                      <m:t>−5</m:t>
                                    </m:r>
                                  </m:sup>
                                </m:sSup>
                              </m:oMath>
                            </m:oMathPara>
                          </a14:m>
                          <a:endParaRPr lang="en-US" dirty="0">
                            <a:solidFill>
                              <a:srgbClr val="231F20"/>
                            </a:solidFill>
                          </a:endParaRPr>
                        </a:p>
                      </a:txBody>
                      <a:tcPr>
                        <a:solidFill>
                          <a:srgbClr val="F3F3F4"/>
                        </a:solidFill>
                      </a:tcPr>
                    </a:tc>
                    <a:extLst>
                      <a:ext uri="{0D108BD9-81ED-4DB2-BD59-A6C34878D82A}">
                        <a16:rowId xmlns:a16="http://schemas.microsoft.com/office/drawing/2014/main" val="10005"/>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250.0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b="0" i="1" smtClean="0">
                                    <a:solidFill>
                                      <a:srgbClr val="231F20"/>
                                    </a:solidFill>
                                    <a:latin typeface="Cambria Math" panose="02040503050406030204" pitchFamily="18" charset="0"/>
                                    <a:ea typeface="+mn-ea"/>
                                  </a:rPr>
                                  <m:t>1.75</m:t>
                                </m:r>
                                <m:r>
                                  <a:rPr lang="en-US" b="0" i="1" smtClean="0">
                                    <a:solidFill>
                                      <a:srgbClr val="231F20"/>
                                    </a:solidFill>
                                    <a:latin typeface="Cambria Math" panose="02040503050406030204" pitchFamily="18" charset="0"/>
                                    <a:ea typeface="Cambria Math" panose="02040503050406030204" pitchFamily="18" charset="0"/>
                                  </a:rPr>
                                  <m:t>×</m:t>
                                </m:r>
                                <m:sSup>
                                  <m:sSupPr>
                                    <m:ctrlPr>
                                      <a:rPr lang="en-US" b="0" i="1" smtClean="0">
                                        <a:solidFill>
                                          <a:srgbClr val="231F20"/>
                                        </a:solidFill>
                                        <a:latin typeface="Cambria Math" panose="02040503050406030204" pitchFamily="18" charset="0"/>
                                        <a:ea typeface="Cambria Math" panose="02040503050406030204" pitchFamily="18" charset="0"/>
                                      </a:rPr>
                                    </m:ctrlPr>
                                  </m:sSupPr>
                                  <m:e>
                                    <m:r>
                                      <a:rPr lang="en-US" b="0" i="1" smtClean="0">
                                        <a:solidFill>
                                          <a:srgbClr val="231F20"/>
                                        </a:solidFill>
                                        <a:latin typeface="Cambria Math" panose="02040503050406030204" pitchFamily="18" charset="0"/>
                                        <a:ea typeface="Cambria Math" panose="02040503050406030204" pitchFamily="18" charset="0"/>
                                      </a:rPr>
                                      <m:t>10</m:t>
                                    </m:r>
                                  </m:e>
                                  <m:sup>
                                    <m:r>
                                      <a:rPr lang="en-US" b="0" i="1" smtClean="0">
                                        <a:solidFill>
                                          <a:srgbClr val="231F20"/>
                                        </a:solidFill>
                                        <a:latin typeface="Cambria Math" panose="02040503050406030204" pitchFamily="18" charset="0"/>
                                        <a:ea typeface="Cambria Math" panose="02040503050406030204" pitchFamily="18" charset="0"/>
                                      </a:rPr>
                                      <m:t>−5</m:t>
                                    </m:r>
                                  </m:sup>
                                </m:sSup>
                              </m:oMath>
                            </m:oMathPara>
                          </a14:m>
                          <a:endParaRPr lang="en-US" dirty="0">
                            <a:solidFill>
                              <a:srgbClr val="231F20"/>
                            </a:solidFill>
                          </a:endParaRPr>
                        </a:p>
                      </a:txBody>
                      <a:tcPr>
                        <a:solidFill>
                          <a:srgbClr val="F3F3F4"/>
                        </a:solidFill>
                      </a:tcPr>
                    </a:tc>
                    <a:extLst>
                      <a:ext uri="{0D108BD9-81ED-4DB2-BD59-A6C34878D82A}">
                        <a16:rowId xmlns:a16="http://schemas.microsoft.com/office/drawing/2014/main" val="10006"/>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300.0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0.00420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b="0" i="1" smtClean="0">
                                    <a:solidFill>
                                      <a:srgbClr val="231F20"/>
                                    </a:solidFill>
                                    <a:latin typeface="Cambria Math" panose="02040503050406030204" pitchFamily="18" charset="0"/>
                                    <a:ea typeface="+mn-ea"/>
                                  </a:rPr>
                                  <m:t>1.48</m:t>
                                </m:r>
                                <m:r>
                                  <a:rPr lang="en-US" b="0" i="1" smtClean="0">
                                    <a:solidFill>
                                      <a:srgbClr val="231F20"/>
                                    </a:solidFill>
                                    <a:latin typeface="Cambria Math" panose="02040503050406030204" pitchFamily="18" charset="0"/>
                                    <a:ea typeface="Cambria Math" panose="02040503050406030204" pitchFamily="18" charset="0"/>
                                  </a:rPr>
                                  <m:t>×</m:t>
                                </m:r>
                                <m:sSup>
                                  <m:sSupPr>
                                    <m:ctrlPr>
                                      <a:rPr lang="en-US" b="0" i="1" smtClean="0">
                                        <a:solidFill>
                                          <a:srgbClr val="231F20"/>
                                        </a:solidFill>
                                        <a:latin typeface="Cambria Math" panose="02040503050406030204" pitchFamily="18" charset="0"/>
                                        <a:ea typeface="Cambria Math" panose="02040503050406030204" pitchFamily="18" charset="0"/>
                                      </a:rPr>
                                    </m:ctrlPr>
                                  </m:sSupPr>
                                  <m:e>
                                    <m:r>
                                      <a:rPr lang="en-US" b="0" i="1" smtClean="0">
                                        <a:solidFill>
                                          <a:srgbClr val="231F20"/>
                                        </a:solidFill>
                                        <a:latin typeface="Cambria Math" panose="02040503050406030204" pitchFamily="18" charset="0"/>
                                        <a:ea typeface="Cambria Math" panose="02040503050406030204" pitchFamily="18" charset="0"/>
                                      </a:rPr>
                                      <m:t>10</m:t>
                                    </m:r>
                                  </m:e>
                                  <m:sup>
                                    <m:r>
                                      <a:rPr lang="en-US" b="0" i="1" smtClean="0">
                                        <a:solidFill>
                                          <a:srgbClr val="231F20"/>
                                        </a:solidFill>
                                        <a:latin typeface="Cambria Math" panose="02040503050406030204" pitchFamily="18" charset="0"/>
                                        <a:ea typeface="Cambria Math" panose="02040503050406030204" pitchFamily="18" charset="0"/>
                                      </a:rPr>
                                      <m:t>−5</m:t>
                                    </m:r>
                                  </m:sup>
                                </m:sSup>
                              </m:oMath>
                            </m:oMathPara>
                          </a14:m>
                          <a:endParaRPr lang="en-US" dirty="0">
                            <a:solidFill>
                              <a:srgbClr val="231F20"/>
                            </a:solidFill>
                          </a:endParaRPr>
                        </a:p>
                      </a:txBody>
                      <a:tcPr>
                        <a:solidFill>
                          <a:srgbClr val="F3F3F4"/>
                        </a:solidFill>
                      </a:tcPr>
                    </a:tc>
                    <a:extLst>
                      <a:ext uri="{0D108BD9-81ED-4DB2-BD59-A6C34878D82A}">
                        <a16:rowId xmlns:a16="http://schemas.microsoft.com/office/drawing/2014/main" val="10007"/>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350.0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0.00353</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b="0" i="1" smtClean="0">
                                    <a:solidFill>
                                      <a:srgbClr val="231F20"/>
                                    </a:solidFill>
                                    <a:latin typeface="Cambria Math" panose="02040503050406030204" pitchFamily="18" charset="0"/>
                                    <a:ea typeface="+mn-ea"/>
                                  </a:rPr>
                                  <m:t>1.23</m:t>
                                </m:r>
                                <m:r>
                                  <a:rPr lang="en-US" b="0" i="1" smtClean="0">
                                    <a:solidFill>
                                      <a:srgbClr val="231F20"/>
                                    </a:solidFill>
                                    <a:latin typeface="Cambria Math" panose="02040503050406030204" pitchFamily="18" charset="0"/>
                                    <a:ea typeface="Cambria Math" panose="02040503050406030204" pitchFamily="18" charset="0"/>
                                  </a:rPr>
                                  <m:t>×</m:t>
                                </m:r>
                                <m:sSup>
                                  <m:sSupPr>
                                    <m:ctrlPr>
                                      <a:rPr lang="en-US" b="0" i="1" smtClean="0">
                                        <a:solidFill>
                                          <a:srgbClr val="231F20"/>
                                        </a:solidFill>
                                        <a:latin typeface="Cambria Math" panose="02040503050406030204" pitchFamily="18" charset="0"/>
                                        <a:ea typeface="Cambria Math" panose="02040503050406030204" pitchFamily="18" charset="0"/>
                                      </a:rPr>
                                    </m:ctrlPr>
                                  </m:sSupPr>
                                  <m:e>
                                    <m:r>
                                      <a:rPr lang="en-US" b="0" i="1" smtClean="0">
                                        <a:solidFill>
                                          <a:srgbClr val="231F20"/>
                                        </a:solidFill>
                                        <a:latin typeface="Cambria Math" panose="02040503050406030204" pitchFamily="18" charset="0"/>
                                        <a:ea typeface="Cambria Math" panose="02040503050406030204" pitchFamily="18" charset="0"/>
                                      </a:rPr>
                                      <m:t>10</m:t>
                                    </m:r>
                                  </m:e>
                                  <m:sup>
                                    <m:r>
                                      <a:rPr lang="en-US" b="0" i="1" smtClean="0">
                                        <a:solidFill>
                                          <a:srgbClr val="231F20"/>
                                        </a:solidFill>
                                        <a:latin typeface="Cambria Math" panose="02040503050406030204" pitchFamily="18" charset="0"/>
                                        <a:ea typeface="Cambria Math" panose="02040503050406030204" pitchFamily="18" charset="0"/>
                                      </a:rPr>
                                      <m:t>−5</m:t>
                                    </m:r>
                                  </m:sup>
                                </m:sSup>
                              </m:oMath>
                            </m:oMathPara>
                          </a14:m>
                          <a:endParaRPr lang="en-US" dirty="0">
                            <a:solidFill>
                              <a:srgbClr val="231F20"/>
                            </a:solidFill>
                          </a:endParaRPr>
                        </a:p>
                      </a:txBody>
                      <a:tcPr>
                        <a:solidFill>
                          <a:srgbClr val="F3F3F4"/>
                        </a:solidFill>
                      </a:tcPr>
                    </a:tc>
                    <a:extLst>
                      <a:ext uri="{0D108BD9-81ED-4DB2-BD59-A6C34878D82A}">
                        <a16:rowId xmlns:a16="http://schemas.microsoft.com/office/drawing/2014/main" val="10008"/>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400.0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0.00296</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algn="ctr"/>
                          <a14:m>
                            <m:oMathPara xmlns:m="http://schemas.openxmlformats.org/officeDocument/2006/math">
                              <m:oMathParaPr>
                                <m:jc m:val="center"/>
                              </m:oMathParaPr>
                              <m:oMath xmlns:m="http://schemas.openxmlformats.org/officeDocument/2006/math">
                                <m:r>
                                  <a:rPr lang="en-US" b="0" i="1" smtClean="0">
                                    <a:solidFill>
                                      <a:srgbClr val="231F20"/>
                                    </a:solidFill>
                                    <a:latin typeface="Cambria Math" panose="02040503050406030204" pitchFamily="18" charset="0"/>
                                    <a:ea typeface="+mn-ea"/>
                                  </a:rPr>
                                  <m:t>1.04</m:t>
                                </m:r>
                                <m:r>
                                  <a:rPr lang="en-US" b="0" i="1" smtClean="0">
                                    <a:solidFill>
                                      <a:srgbClr val="231F20"/>
                                    </a:solidFill>
                                    <a:latin typeface="Cambria Math" panose="02040503050406030204" pitchFamily="18" charset="0"/>
                                    <a:ea typeface="Cambria Math" panose="02040503050406030204" pitchFamily="18" charset="0"/>
                                  </a:rPr>
                                  <m:t>×</m:t>
                                </m:r>
                                <m:sSup>
                                  <m:sSupPr>
                                    <m:ctrlPr>
                                      <a:rPr lang="en-US" b="0" i="1" smtClean="0">
                                        <a:solidFill>
                                          <a:srgbClr val="231F20"/>
                                        </a:solidFill>
                                        <a:latin typeface="Cambria Math" panose="02040503050406030204" pitchFamily="18" charset="0"/>
                                        <a:ea typeface="Cambria Math" panose="02040503050406030204" pitchFamily="18" charset="0"/>
                                      </a:rPr>
                                    </m:ctrlPr>
                                  </m:sSupPr>
                                  <m:e>
                                    <m:r>
                                      <a:rPr lang="en-US" b="0" i="1" smtClean="0">
                                        <a:solidFill>
                                          <a:srgbClr val="231F20"/>
                                        </a:solidFill>
                                        <a:latin typeface="Cambria Math" panose="02040503050406030204" pitchFamily="18" charset="0"/>
                                        <a:ea typeface="Cambria Math" panose="02040503050406030204" pitchFamily="18" charset="0"/>
                                      </a:rPr>
                                      <m:t>10</m:t>
                                    </m:r>
                                  </m:e>
                                  <m:sup>
                                    <m:r>
                                      <a:rPr lang="en-US" b="0" i="1" smtClean="0">
                                        <a:solidFill>
                                          <a:srgbClr val="231F20"/>
                                        </a:solidFill>
                                        <a:latin typeface="Cambria Math" panose="02040503050406030204" pitchFamily="18" charset="0"/>
                                        <a:ea typeface="Cambria Math" panose="02040503050406030204" pitchFamily="18" charset="0"/>
                                      </a:rPr>
                                      <m:t>−5</m:t>
                                    </m:r>
                                  </m:sup>
                                </m:sSup>
                              </m:oMath>
                            </m:oMathPara>
                          </a14:m>
                          <a:endParaRPr lang="en-US" dirty="0">
                            <a:solidFill>
                              <a:srgbClr val="231F20"/>
                            </a:solidFill>
                          </a:endParaRPr>
                        </a:p>
                      </a:txBody>
                      <a:tcPr>
                        <a:solidFill>
                          <a:srgbClr val="F3F3F4"/>
                        </a:solidFill>
                      </a:tcPr>
                    </a:tc>
                    <a:extLst>
                      <a:ext uri="{0D108BD9-81ED-4DB2-BD59-A6C34878D82A}">
                        <a16:rowId xmlns:a16="http://schemas.microsoft.com/office/drawing/2014/main" val="10009"/>
                      </a:ext>
                    </a:extLst>
                  </a:tr>
                </a:tbl>
              </a:graphicData>
            </a:graphic>
          </p:graphicFrame>
        </mc:Choice>
        <mc:Fallback xmlns="">
          <p:graphicFrame>
            <p:nvGraphicFramePr>
              <p:cNvPr id="13" name="Table Placeholder 12"/>
              <p:cNvGraphicFramePr>
                <a:graphicFrameLocks noGrp="1"/>
              </p:cNvGraphicFramePr>
              <p:nvPr>
                <p:ph type="tbl" sz="quarter" idx="23"/>
                <p:extLst>
                  <p:ext uri="{D42A27DB-BD31-4B8C-83A1-F6EECF244321}">
                    <p14:modId xmlns:p14="http://schemas.microsoft.com/office/powerpoint/2010/main" val="281137102"/>
                  </p:ext>
                </p:extLst>
              </p:nvPr>
            </p:nvGraphicFramePr>
            <p:xfrm>
              <a:off x="0" y="2145003"/>
              <a:ext cx="9144000" cy="37144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gridCol w="3048000">
                      <a:extLst>
                        <a:ext uri="{9D8B030D-6E8A-4147-A177-3AD203B41FA5}">
                          <a16:colId xmlns:a16="http://schemas.microsoft.com/office/drawing/2014/main" val="20002"/>
                        </a:ext>
                      </a:extLst>
                    </a:gridCol>
                  </a:tblGrid>
                  <a:tr h="371446">
                    <a:tc>
                      <a:txBody>
                        <a:bodyPr/>
                        <a:lstStyle/>
                        <a:p>
                          <a:pPr marL="0" marR="0" algn="ctr">
                            <a:lnSpc>
                              <a:spcPct val="107000"/>
                            </a:lnSpc>
                            <a:spcBef>
                              <a:spcPts val="0"/>
                            </a:spcBef>
                            <a:spcAft>
                              <a:spcPts val="0"/>
                            </a:spcAft>
                          </a:pPr>
                          <a:r>
                            <a:rPr lang="en-US" sz="16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rPr>
                            <a:t>Time(s)</a:t>
                          </a:r>
                        </a:p>
                      </a:txBody>
                      <a:tcPr marL="25400" marR="25400" marT="0" marB="0">
                        <a:solidFill>
                          <a:srgbClr val="E2E3E4"/>
                        </a:solidFill>
                      </a:tcPr>
                    </a:tc>
                    <a:tc>
                      <a:txBody>
                        <a:bodyPr/>
                        <a:lstStyle/>
                        <a:p>
                          <a:endParaRPr lang="en-US"/>
                        </a:p>
                      </a:txBody>
                      <a:tcPr marL="25400" marR="25400" marT="0" marB="0">
                        <a:blipFill>
                          <a:blip r:embed="rId3"/>
                          <a:stretch>
                            <a:fillRect l="-100400" t="-14754" r="-101000" b="-914754"/>
                          </a:stretch>
                        </a:blipFill>
                      </a:tcPr>
                    </a:tc>
                    <a:tc>
                      <a:txBody>
                        <a:bodyPr/>
                        <a:lstStyle/>
                        <a:p>
                          <a:pPr algn="ctr"/>
                          <a:r>
                            <a:rPr lang="en-US" sz="1600" b="1" kern="1200" dirty="0">
                              <a:solidFill>
                                <a:srgbClr val="231F20"/>
                              </a:solidFill>
                              <a:effectLst/>
                              <a:latin typeface="+mn-lt"/>
                              <a:ea typeface="+mn-ea"/>
                              <a:cs typeface="+mn-cs"/>
                            </a:rPr>
                            <a:t>Rate (</a:t>
                          </a:r>
                          <a:r>
                            <a:rPr lang="en-US" sz="1600" b="1" i="1" kern="1200" dirty="0">
                              <a:solidFill>
                                <a:srgbClr val="231F20"/>
                              </a:solidFill>
                              <a:effectLst/>
                              <a:latin typeface="+mn-lt"/>
                              <a:ea typeface="+mn-ea"/>
                              <a:cs typeface="+mn-cs"/>
                            </a:rPr>
                            <a:t>M</a:t>
                          </a:r>
                          <a:r>
                            <a:rPr lang="en-US" sz="1600" b="1" kern="1200" dirty="0">
                              <a:solidFill>
                                <a:srgbClr val="231F20"/>
                              </a:solidFill>
                              <a:effectLst/>
                              <a:latin typeface="+mn-lt"/>
                              <a:ea typeface="+mn-ea"/>
                              <a:cs typeface="+mn-cs"/>
                            </a:rPr>
                            <a:t>/s)</a:t>
                          </a:r>
                          <a:endParaRPr lang="en-US" sz="1600" dirty="0">
                            <a:solidFill>
                              <a:srgbClr val="231F20"/>
                            </a:solidFill>
                          </a:endParaRPr>
                        </a:p>
                      </a:txBody>
                      <a:tcPr>
                        <a:solidFill>
                          <a:srgbClr val="E2E3E4"/>
                        </a:solidFill>
                      </a:tcPr>
                    </a:tc>
                    <a:extLst>
                      <a:ext uri="{0D108BD9-81ED-4DB2-BD59-A6C34878D82A}">
                        <a16:rowId xmlns:a16="http://schemas.microsoft.com/office/drawing/2014/main" val="10000"/>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0.0120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114754" r="-1000" b="-814754"/>
                          </a:stretch>
                        </a:blipFill>
                      </a:tcPr>
                    </a:tc>
                    <a:extLst>
                      <a:ext uri="{0D108BD9-81ED-4DB2-BD59-A6C34878D82A}">
                        <a16:rowId xmlns:a16="http://schemas.microsoft.com/office/drawing/2014/main" val="10001"/>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0.0101</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214754" r="-1000" b="-714754"/>
                          </a:stretch>
                        </a:blipFill>
                      </a:tcPr>
                    </a:tc>
                    <a:extLst>
                      <a:ext uri="{0D108BD9-81ED-4DB2-BD59-A6C34878D82A}">
                        <a16:rowId xmlns:a16="http://schemas.microsoft.com/office/drawing/2014/main" val="10002"/>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100.0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0.00846</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314754" r="-1000" b="-614754"/>
                          </a:stretch>
                        </a:blipFill>
                      </a:tcPr>
                    </a:tc>
                    <a:extLst>
                      <a:ext uri="{0D108BD9-81ED-4DB2-BD59-A6C34878D82A}">
                        <a16:rowId xmlns:a16="http://schemas.microsoft.com/office/drawing/2014/main" val="10003"/>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150.0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0.00710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408065" r="-1000" b="-504839"/>
                          </a:stretch>
                        </a:blipFill>
                      </a:tcPr>
                    </a:tc>
                    <a:extLst>
                      <a:ext uri="{0D108BD9-81ED-4DB2-BD59-A6C34878D82A}">
                        <a16:rowId xmlns:a16="http://schemas.microsoft.com/office/drawing/2014/main" val="10004"/>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200.0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0.00596</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516393" r="-1000" b="-413115"/>
                          </a:stretch>
                        </a:blipFill>
                      </a:tcPr>
                    </a:tc>
                    <a:extLst>
                      <a:ext uri="{0D108BD9-81ED-4DB2-BD59-A6C34878D82A}">
                        <a16:rowId xmlns:a16="http://schemas.microsoft.com/office/drawing/2014/main" val="10005"/>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250.0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616393" r="-1000" b="-313115"/>
                          </a:stretch>
                        </a:blipFill>
                      </a:tcPr>
                    </a:tc>
                    <a:extLst>
                      <a:ext uri="{0D108BD9-81ED-4DB2-BD59-A6C34878D82A}">
                        <a16:rowId xmlns:a16="http://schemas.microsoft.com/office/drawing/2014/main" val="10006"/>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300.0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0.00420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716393" r="-1000" b="-213115"/>
                          </a:stretch>
                        </a:blipFill>
                      </a:tcPr>
                    </a:tc>
                    <a:extLst>
                      <a:ext uri="{0D108BD9-81ED-4DB2-BD59-A6C34878D82A}">
                        <a16:rowId xmlns:a16="http://schemas.microsoft.com/office/drawing/2014/main" val="10007"/>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350.0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0.00353</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816393" r="-1000" b="-113115"/>
                          </a:stretch>
                        </a:blipFill>
                      </a:tcPr>
                    </a:tc>
                    <a:extLst>
                      <a:ext uri="{0D108BD9-81ED-4DB2-BD59-A6C34878D82A}">
                        <a16:rowId xmlns:a16="http://schemas.microsoft.com/office/drawing/2014/main" val="10008"/>
                      </a:ext>
                    </a:extLst>
                  </a:tr>
                  <a:tr h="371446">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400.0</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pPr marL="0" marR="0" algn="ctr">
                            <a:lnSpc>
                              <a:spcPct val="107000"/>
                            </a:lnSpc>
                            <a:spcBef>
                              <a:spcPts val="0"/>
                            </a:spcBef>
                            <a:spcAft>
                              <a:spcPts val="0"/>
                            </a:spcAft>
                          </a:pPr>
                          <a:r>
                            <a:rPr lang="en-US" sz="1800" dirty="0">
                              <a:solidFill>
                                <a:srgbClr val="231F20"/>
                              </a:solidFill>
                              <a:effectLst/>
                              <a:latin typeface="Calibri" panose="020F0502020204030204" pitchFamily="34" charset="0"/>
                              <a:ea typeface="Calibri" panose="020F0502020204030204" pitchFamily="34" charset="0"/>
                              <a:cs typeface="Calibri" panose="020F0502020204030204" pitchFamily="34" charset="0"/>
                            </a:rPr>
                            <a:t>0.00296</a:t>
                          </a:r>
                          <a:endParaRPr lang="en-US" sz="1100" dirty="0">
                            <a:solidFill>
                              <a:srgbClr val="231F20"/>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solidFill>
                          <a:srgbClr val="F3F3F4"/>
                        </a:solidFill>
                      </a:tcPr>
                    </a:tc>
                    <a:tc>
                      <a:txBody>
                        <a:bodyPr/>
                        <a:lstStyle/>
                        <a:p>
                          <a:endParaRPr lang="en-US"/>
                        </a:p>
                      </a:txBody>
                      <a:tcPr>
                        <a:blipFill>
                          <a:blip r:embed="rId3"/>
                          <a:stretch>
                            <a:fillRect l="-200400" t="-916393" r="-1000" b="-13115"/>
                          </a:stretch>
                        </a:blipFill>
                      </a:tcPr>
                    </a:tc>
                    <a:extLst>
                      <a:ext uri="{0D108BD9-81ED-4DB2-BD59-A6C34878D82A}">
                        <a16:rowId xmlns:a16="http://schemas.microsoft.com/office/drawing/2014/main" val="10009"/>
                      </a:ext>
                    </a:extLst>
                  </a:tr>
                </a:tbl>
              </a:graphicData>
            </a:graphic>
          </p:graphicFrame>
        </mc:Fallback>
      </mc:AlternateContent>
    </p:spTree>
    <p:extLst>
      <p:ext uri="{BB962C8B-B14F-4D97-AF65-F5344CB8AC3E}">
        <p14:creationId xmlns:p14="http://schemas.microsoft.com/office/powerpoint/2010/main" val="157684560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7620"/>
            <a:ext cx="7162800" cy="838200"/>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(5)</a:t>
            </a:r>
          </a:p>
        </p:txBody>
      </p:sp>
      <p:sp>
        <p:nvSpPr>
          <p:cNvPr id="20" name="Text Placeholder 19"/>
          <p:cNvSpPr>
            <a:spLocks noGrp="1"/>
          </p:cNvSpPr>
          <p:nvPr>
            <p:ph type="body" sz="quarter" idx="4294967295"/>
          </p:nvPr>
        </p:nvSpPr>
        <p:spPr>
          <a:xfrm>
            <a:off x="0" y="1090209"/>
            <a:ext cx="8991600" cy="457200"/>
          </a:xfrm>
          <a:prstGeom prst="rect">
            <a:avLst/>
          </a:prstGeom>
        </p:spPr>
        <p:txBody>
          <a:bodyPr/>
          <a:lstStyle/>
          <a:p>
            <a:pPr marL="0" indent="0">
              <a:buNone/>
            </a:pPr>
            <a:r>
              <a:rPr lang="en-US" sz="2800" dirty="0">
                <a:solidFill>
                  <a:srgbClr val="4F74A7"/>
                </a:solidFill>
                <a:latin typeface="Calibri" panose="020F0502020204030204" pitchFamily="34" charset="0"/>
              </a:rPr>
              <a:t>Collision Theory</a:t>
            </a:r>
          </a:p>
        </p:txBody>
      </p:sp>
      <p:sp>
        <p:nvSpPr>
          <p:cNvPr id="21" name="Text Placeholder 20"/>
          <p:cNvSpPr>
            <a:spLocks noGrp="1"/>
          </p:cNvSpPr>
          <p:nvPr>
            <p:ph type="body" sz="quarter" idx="4294967295"/>
          </p:nvPr>
        </p:nvSpPr>
        <p:spPr>
          <a:xfrm>
            <a:off x="0" y="1600200"/>
            <a:ext cx="9144000" cy="4953000"/>
          </a:xfrm>
          <a:prstGeom prst="rect">
            <a:avLst/>
          </a:prstGeom>
        </p:spPr>
        <p:txBody>
          <a:bodyPr/>
          <a:lstStyle/>
          <a:p>
            <a:pPr marL="0" indent="0">
              <a:spcBef>
                <a:spcPts val="0"/>
              </a:spcBef>
              <a:buNone/>
            </a:pPr>
            <a:r>
              <a:rPr lang="en-US" sz="2800" dirty="0"/>
              <a:t>When molecules collide (in an effective collision), they form an </a:t>
            </a:r>
            <a:r>
              <a:rPr lang="en-US" sz="2800" b="1" i="1" dirty="0"/>
              <a:t>activated </a:t>
            </a:r>
          </a:p>
          <a:p>
            <a:pPr marL="0" indent="0">
              <a:spcBef>
                <a:spcPts val="0"/>
              </a:spcBef>
              <a:buNone/>
            </a:pPr>
            <a:r>
              <a:rPr lang="en-US" sz="2800" b="1" i="1" dirty="0"/>
              <a:t>complex </a:t>
            </a:r>
            <a:r>
              <a:rPr lang="en-US" sz="2800" dirty="0"/>
              <a:t>(also </a:t>
            </a:r>
          </a:p>
          <a:p>
            <a:pPr marL="0" indent="0">
              <a:spcBef>
                <a:spcPts val="0"/>
              </a:spcBef>
              <a:buNone/>
            </a:pPr>
            <a:r>
              <a:rPr lang="en-US" sz="2800" dirty="0"/>
              <a:t>called the </a:t>
            </a:r>
          </a:p>
          <a:p>
            <a:pPr marL="0" indent="0">
              <a:spcBef>
                <a:spcPts val="0"/>
              </a:spcBef>
              <a:buNone/>
            </a:pPr>
            <a:r>
              <a:rPr lang="en-US" sz="2800" b="1" i="1" dirty="0"/>
              <a:t>transition state</a:t>
            </a:r>
            <a:r>
              <a:rPr lang="en-US" sz="2800" dirty="0"/>
              <a:t>), a </a:t>
            </a:r>
          </a:p>
          <a:p>
            <a:pPr marL="0" indent="0">
              <a:spcBef>
                <a:spcPts val="0"/>
              </a:spcBef>
              <a:buNone/>
            </a:pPr>
            <a:r>
              <a:rPr lang="en-US" sz="2800" dirty="0"/>
              <a:t>temporary species </a:t>
            </a:r>
          </a:p>
          <a:p>
            <a:pPr marL="0" indent="0">
              <a:spcBef>
                <a:spcPts val="0"/>
              </a:spcBef>
              <a:buNone/>
            </a:pPr>
            <a:r>
              <a:rPr lang="en-US" sz="2800" dirty="0"/>
              <a:t>formed by the </a:t>
            </a:r>
          </a:p>
          <a:p>
            <a:pPr marL="0" indent="0">
              <a:spcBef>
                <a:spcPts val="0"/>
              </a:spcBef>
              <a:buNone/>
            </a:pPr>
            <a:r>
              <a:rPr lang="en-US" sz="2800" dirty="0"/>
              <a:t>reactant molecules</a:t>
            </a:r>
          </a:p>
          <a:p>
            <a:pPr marL="0" indent="0">
              <a:spcBef>
                <a:spcPts val="0"/>
              </a:spcBef>
              <a:buNone/>
            </a:pPr>
            <a:r>
              <a:rPr lang="en-US" sz="2800" dirty="0"/>
              <a:t>as a result of the </a:t>
            </a:r>
          </a:p>
          <a:p>
            <a:pPr marL="0" indent="0">
              <a:spcBef>
                <a:spcPts val="0"/>
              </a:spcBef>
              <a:buNone/>
            </a:pPr>
            <a:r>
              <a:rPr lang="en-US" sz="2800" dirty="0"/>
              <a:t>collision. </a:t>
            </a:r>
            <a:endParaRPr lang="en-US" sz="2800" dirty="0">
              <a:solidFill>
                <a:prstClr val="black"/>
              </a:solidFill>
            </a:endParaRPr>
          </a:p>
        </p:txBody>
      </p:sp>
      <p:pic>
        <p:nvPicPr>
          <p:cNvPr id="3074" name="Picture 2" descr="The energy profile for the reaction of Cl with NOCl is shown. Reactant molecules must possess sufficient energy to overcome the activation energy."/>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25155" y="2063540"/>
            <a:ext cx="5241245" cy="436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235065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353300" cy="942108"/>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(6)</a:t>
            </a:r>
          </a:p>
        </p:txBody>
      </p:sp>
      <p:sp>
        <p:nvSpPr>
          <p:cNvPr id="20" name="Text Placeholder 19"/>
          <p:cNvSpPr>
            <a:spLocks noGrp="1"/>
          </p:cNvSpPr>
          <p:nvPr>
            <p:ph type="body" sz="quarter" idx="4294967295"/>
          </p:nvPr>
        </p:nvSpPr>
        <p:spPr>
          <a:xfrm>
            <a:off x="0" y="1091046"/>
            <a:ext cx="8991600" cy="457200"/>
          </a:xfrm>
          <a:prstGeom prst="rect">
            <a:avLst/>
          </a:prstGeom>
        </p:spPr>
        <p:txBody>
          <a:bodyPr/>
          <a:lstStyle/>
          <a:p>
            <a:pPr marL="0" indent="0">
              <a:buNone/>
            </a:pPr>
            <a:r>
              <a:rPr lang="en-US" sz="2800" dirty="0">
                <a:solidFill>
                  <a:srgbClr val="4F74A7"/>
                </a:solidFill>
                <a:latin typeface="Calibri" panose="020F0502020204030204" pitchFamily="34" charset="0"/>
              </a:rPr>
              <a:t>The Arrhenius Equation</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2438400" y="1676400"/>
                <a:ext cx="24384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700" b="0" i="1" smtClean="0">
                          <a:latin typeface="Cambria Math" panose="02040503050406030204" pitchFamily="18" charset="0"/>
                        </a:rPr>
                        <m:t>𝑘</m:t>
                      </m:r>
                      <m:r>
                        <a:rPr lang="en-US" sz="2700" b="0" i="1" smtClean="0">
                          <a:latin typeface="Cambria Math" panose="02040503050406030204" pitchFamily="18" charset="0"/>
                        </a:rPr>
                        <m:t>=</m:t>
                      </m:r>
                      <m:r>
                        <a:rPr lang="en-US" sz="2700" b="0" i="1" smtClean="0">
                          <a:latin typeface="Cambria Math" panose="02040503050406030204" pitchFamily="18" charset="0"/>
                        </a:rPr>
                        <m:t>𝐴</m:t>
                      </m:r>
                      <m:sSup>
                        <m:sSupPr>
                          <m:ctrlPr>
                            <a:rPr lang="en-US" sz="2700" b="0" i="1" smtClean="0">
                              <a:latin typeface="Cambria Math" panose="02040503050406030204" pitchFamily="18" charset="0"/>
                            </a:rPr>
                          </m:ctrlPr>
                        </m:sSupPr>
                        <m:e>
                          <m:r>
                            <a:rPr lang="en-US" sz="2700" b="0" i="1" smtClean="0">
                              <a:latin typeface="Cambria Math" panose="02040503050406030204" pitchFamily="18" charset="0"/>
                            </a:rPr>
                            <m:t>𝑒</m:t>
                          </m:r>
                        </m:e>
                        <m:sup>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m:t>
                              </m:r>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r>
                            <a:rPr lang="en-US" sz="2700" b="0" i="1" smtClean="0">
                              <a:latin typeface="Cambria Math" panose="02040503050406030204" pitchFamily="18" charset="0"/>
                            </a:rPr>
                            <m:t>/</m:t>
                          </m:r>
                          <m:r>
                            <a:rPr lang="en-US" sz="2700" b="0" i="1" smtClean="0">
                              <a:latin typeface="Cambria Math" panose="02040503050406030204" pitchFamily="18" charset="0"/>
                            </a:rPr>
                            <m:t>𝑅𝑇</m:t>
                          </m:r>
                        </m:sup>
                      </m:sSup>
                    </m:oMath>
                  </m:oMathPara>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2438400" y="1676400"/>
                <a:ext cx="2438400" cy="533400"/>
              </a:xfrm>
              <a:prstGeom prst="rect">
                <a:avLst/>
              </a:prstGeom>
              <a:blipFill>
                <a:blip r:embed="rId2"/>
                <a:stretch>
                  <a:fillRect/>
                </a:stretch>
              </a:blipFill>
            </p:spPr>
            <p:txBody>
              <a:bodyPr/>
              <a:lstStyle/>
              <a:p>
                <a:r>
                  <a:rPr lang="en-US">
                    <a:noFill/>
                  </a:rPr>
                  <a:t> </a:t>
                </a:r>
              </a:p>
            </p:txBody>
          </p:sp>
        </mc:Fallback>
      </mc:AlternateContent>
      <p:sp>
        <p:nvSpPr>
          <p:cNvPr id="22" name="Text Placeholder 21"/>
          <p:cNvSpPr>
            <a:spLocks noGrp="1"/>
          </p:cNvSpPr>
          <p:nvPr>
            <p:ph type="body" sz="quarter" idx="4294967295"/>
          </p:nvPr>
        </p:nvSpPr>
        <p:spPr>
          <a:xfrm>
            <a:off x="0" y="2438400"/>
            <a:ext cx="9144000" cy="3352800"/>
          </a:xfrm>
          <a:prstGeom prst="rect">
            <a:avLst/>
          </a:prstGeom>
        </p:spPr>
        <p:txBody>
          <a:bodyPr/>
          <a:lstStyle/>
          <a:p>
            <a:pPr marL="0" indent="0">
              <a:spcBef>
                <a:spcPts val="0"/>
              </a:spcBef>
              <a:spcAft>
                <a:spcPts val="3500"/>
              </a:spcAft>
              <a:buNone/>
            </a:pPr>
            <a:r>
              <a:rPr lang="en-US" sz="2800" dirty="0"/>
              <a:t>where </a:t>
            </a:r>
            <a:r>
              <a:rPr lang="en-US" sz="2800" i="1" dirty="0"/>
              <a:t>E</a:t>
            </a:r>
            <a:r>
              <a:rPr lang="en-US" sz="2800" baseline="-25000" dirty="0"/>
              <a:t>a</a:t>
            </a:r>
            <a:r>
              <a:rPr lang="en-US" sz="2800" dirty="0"/>
              <a:t> is the activation energy of the reaction (in kJ/mol), </a:t>
            </a:r>
            <a:r>
              <a:rPr lang="en-US" sz="2800" i="1" dirty="0"/>
              <a:t>R </a:t>
            </a:r>
            <a:r>
              <a:rPr lang="en-US" sz="2800" dirty="0"/>
              <a:t>is the gas constant (8.314 J/K · mol), </a:t>
            </a:r>
            <a:r>
              <a:rPr lang="en-US" sz="2800" i="1" dirty="0"/>
              <a:t>T </a:t>
            </a:r>
            <a:r>
              <a:rPr lang="en-US" sz="2800" dirty="0"/>
              <a:t>is the absolute temperature, and </a:t>
            </a:r>
            <a:r>
              <a:rPr lang="en-US" sz="2800" i="1" dirty="0"/>
              <a:t>e </a:t>
            </a:r>
            <a:r>
              <a:rPr lang="en-US" sz="2800" dirty="0"/>
              <a:t>is the base of the natural logarithm.</a:t>
            </a:r>
          </a:p>
          <a:p>
            <a:pPr marL="0" indent="0">
              <a:spcBef>
                <a:spcPts val="0"/>
              </a:spcBef>
              <a:buNone/>
            </a:pPr>
            <a:r>
              <a:rPr lang="en-US" sz="2800" dirty="0"/>
              <a:t>The quantity </a:t>
            </a:r>
            <a:r>
              <a:rPr lang="en-US" sz="2800" i="1" dirty="0"/>
              <a:t>A </a:t>
            </a:r>
            <a:r>
              <a:rPr lang="en-US" sz="2800" dirty="0"/>
              <a:t>represents the collision frequency and is called the </a:t>
            </a:r>
            <a:r>
              <a:rPr lang="en-US" sz="2800" b="1" i="1" dirty="0"/>
              <a:t>frequency factor</a:t>
            </a:r>
            <a:r>
              <a:rPr lang="en-US" sz="2800" dirty="0"/>
              <a:t>. It can be treated as a constant for a given reaction over a reasonably wide temperature range. </a:t>
            </a:r>
          </a:p>
        </p:txBody>
      </p:sp>
    </p:spTree>
    <p:extLst>
      <p:ext uri="{BB962C8B-B14F-4D97-AF65-F5344CB8AC3E}">
        <p14:creationId xmlns:p14="http://schemas.microsoft.com/office/powerpoint/2010/main" val="378652878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7403432" cy="952500"/>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(7)</a:t>
            </a:r>
          </a:p>
        </p:txBody>
      </p:sp>
      <p:sp>
        <p:nvSpPr>
          <p:cNvPr id="19" name="Text Placeholder 18"/>
          <p:cNvSpPr>
            <a:spLocks noGrp="1"/>
          </p:cNvSpPr>
          <p:nvPr>
            <p:ph type="body" sz="quarter" idx="4294967295"/>
          </p:nvPr>
        </p:nvSpPr>
        <p:spPr>
          <a:xfrm>
            <a:off x="0" y="1091046"/>
            <a:ext cx="8991600" cy="457200"/>
          </a:xfrm>
          <a:prstGeom prst="rect">
            <a:avLst/>
          </a:prstGeom>
        </p:spPr>
        <p:txBody>
          <a:bodyPr/>
          <a:lstStyle/>
          <a:p>
            <a:pPr marL="0" indent="0">
              <a:buNone/>
            </a:pPr>
            <a:r>
              <a:rPr lang="en-US" sz="2800" dirty="0">
                <a:solidFill>
                  <a:srgbClr val="4F74A7"/>
                </a:solidFill>
                <a:latin typeface="Calibri" panose="020F0502020204030204" pitchFamily="34" charset="0"/>
              </a:rPr>
              <a:t>The Arrhenius Equation</a:t>
            </a:r>
          </a:p>
        </p:txBody>
      </p:sp>
      <mc:AlternateContent xmlns:mc="http://schemas.openxmlformats.org/markup-compatibility/2006" xmlns:a14="http://schemas.microsoft.com/office/drawing/2010/main">
        <mc:Choice Requires="a14">
          <p:sp>
            <p:nvSpPr>
              <p:cNvPr id="20" name="Text Placeholder 19"/>
              <p:cNvSpPr>
                <a:spLocks noGrp="1"/>
              </p:cNvSpPr>
              <p:nvPr>
                <p:ph type="body" sz="quarter" idx="4294967295"/>
              </p:nvPr>
            </p:nvSpPr>
            <p:spPr>
              <a:xfrm>
                <a:off x="2667000" y="1752600"/>
                <a:ext cx="32004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smtClean="0">
                          <a:latin typeface="Cambria Math" panose="02040503050406030204" pitchFamily="18" charset="0"/>
                        </a:rPr>
                        <m:t>l</m:t>
                      </m:r>
                      <m:r>
                        <m:rPr>
                          <m:sty m:val="p"/>
                        </m:rPr>
                        <a:rPr lang="en-US" sz="2800" b="0" i="0" smtClean="0">
                          <a:latin typeface="Cambria Math" panose="02040503050406030204" pitchFamily="18" charset="0"/>
                        </a:rPr>
                        <m:t>n</m:t>
                      </m:r>
                      <m:r>
                        <a:rPr lang="en-US" sz="2800" b="0" i="1" smtClean="0">
                          <a:latin typeface="Cambria Math" panose="02040503050406030204" pitchFamily="18" charset="0"/>
                        </a:rPr>
                        <m:t> </m:t>
                      </m:r>
                      <m:r>
                        <a:rPr lang="en-US" sz="2800" b="0" i="1" smtClean="0">
                          <a:latin typeface="Cambria Math" panose="02040503050406030204" pitchFamily="18" charset="0"/>
                        </a:rPr>
                        <m:t>𝑘</m:t>
                      </m:r>
                      <m:r>
                        <a:rPr lang="en-US" sz="2800" b="0" i="1" smtClean="0">
                          <a:latin typeface="Cambria Math" panose="02040503050406030204" pitchFamily="18" charset="0"/>
                        </a:rPr>
                        <m:t>=</m:t>
                      </m:r>
                      <m:r>
                        <m:rPr>
                          <m:sty m:val="p"/>
                        </m:rPr>
                        <a:rPr lang="en-US" sz="2800" b="0" i="0" smtClean="0">
                          <a:latin typeface="Cambria Math" panose="02040503050406030204" pitchFamily="18" charset="0"/>
                        </a:rPr>
                        <m:t>ln</m:t>
                      </m:r>
                      <m:r>
                        <a:rPr lang="en-US" sz="2800" b="0" i="1" smtClean="0">
                          <a:latin typeface="Cambria Math" panose="02040503050406030204" pitchFamily="18" charset="0"/>
                        </a:rPr>
                        <m:t> </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𝐴𝑒</m:t>
                          </m:r>
                        </m:e>
                        <m:sup>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m:t>
                              </m:r>
                              <m:r>
                                <a:rPr lang="en-US" sz="2800" b="0" i="1" smtClean="0">
                                  <a:latin typeface="Cambria Math" panose="02040503050406030204" pitchFamily="18" charset="0"/>
                                </a:rPr>
                                <m:t>𝐸</m:t>
                              </m:r>
                            </m:e>
                            <m:sub>
                              <m:r>
                                <m:rPr>
                                  <m:sty m:val="p"/>
                                </m:rPr>
                                <a:rPr lang="en-US" sz="2800" b="0" i="0" smtClean="0">
                                  <a:latin typeface="Cambria Math" panose="02040503050406030204" pitchFamily="18" charset="0"/>
                                </a:rPr>
                                <m:t>a</m:t>
                              </m:r>
                              <m:r>
                                <a:rPr lang="en-US" sz="2800" b="0" i="1" smtClean="0">
                                  <a:latin typeface="Cambria Math" panose="02040503050406030204" pitchFamily="18" charset="0"/>
                                </a:rPr>
                                <m:t>/</m:t>
                              </m:r>
                              <m:r>
                                <a:rPr lang="en-US" sz="2800" b="0" i="1" smtClean="0">
                                  <a:latin typeface="Cambria Math" panose="02040503050406030204" pitchFamily="18" charset="0"/>
                                </a:rPr>
                                <m:t>𝑅𝑇</m:t>
                              </m:r>
                            </m:sub>
                          </m:sSub>
                        </m:sup>
                      </m:sSup>
                    </m:oMath>
                  </m:oMathPara>
                </a14:m>
                <a:endParaRPr lang="en-US" sz="2800" dirty="0"/>
              </a:p>
            </p:txBody>
          </p:sp>
        </mc:Choice>
        <mc:Fallback xmlns="">
          <p:sp>
            <p:nvSpPr>
              <p:cNvPr id="20" name="Text Placeholder 19"/>
              <p:cNvSpPr>
                <a:spLocks noGrp="1" noRot="1" noChangeAspect="1" noMove="1" noResize="1" noEditPoints="1" noAdjustHandles="1" noChangeArrowheads="1" noChangeShapeType="1" noTextEdit="1"/>
              </p:cNvSpPr>
              <p:nvPr>
                <p:ph type="body" sz="quarter" idx="4294967295"/>
              </p:nvPr>
            </p:nvSpPr>
            <p:spPr>
              <a:xfrm>
                <a:off x="2667000" y="1752600"/>
                <a:ext cx="3200400" cy="5334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2743200" y="2286000"/>
                <a:ext cx="2819400" cy="990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smtClean="0">
                          <a:latin typeface="Cambria Math" panose="02040503050406030204" pitchFamily="18" charset="0"/>
                        </a:rPr>
                        <m:t>l</m:t>
                      </m:r>
                      <m:r>
                        <m:rPr>
                          <m:sty m:val="p"/>
                        </m:rPr>
                        <a:rPr lang="en-US" sz="2700" b="0" i="0" smtClean="0">
                          <a:latin typeface="Cambria Math" panose="02040503050406030204" pitchFamily="18" charset="0"/>
                        </a:rPr>
                        <m:t>n</m:t>
                      </m:r>
                      <m:r>
                        <a:rPr lang="en-US" sz="2700" b="0" i="1" smtClean="0">
                          <a:latin typeface="Cambria Math" panose="02040503050406030204" pitchFamily="18" charset="0"/>
                        </a:rPr>
                        <m:t> </m:t>
                      </m:r>
                      <m:r>
                        <a:rPr lang="en-US" sz="2700" b="0" i="1" smtClean="0">
                          <a:latin typeface="Cambria Math" panose="02040503050406030204" pitchFamily="18" charset="0"/>
                        </a:rPr>
                        <m:t>𝑘</m:t>
                      </m:r>
                      <m:r>
                        <a:rPr lang="en-US" sz="2700" b="0" i="1" smtClean="0">
                          <a:latin typeface="Cambria Math" panose="02040503050406030204" pitchFamily="18" charset="0"/>
                        </a:rPr>
                        <m:t>=</m:t>
                      </m:r>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r>
                        <a:rPr lang="en-US" sz="2700" b="0" i="1" smtClean="0">
                          <a:latin typeface="Cambria Math" panose="02040503050406030204" pitchFamily="18" charset="0"/>
                        </a:rPr>
                        <m:t>𝐴</m:t>
                      </m:r>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r>
                            <a:rPr lang="en-US" sz="2700" b="0" i="1" smtClean="0">
                              <a:latin typeface="Cambria Math" panose="02040503050406030204" pitchFamily="18" charset="0"/>
                            </a:rPr>
                            <m:t>𝑅𝑇</m:t>
                          </m:r>
                        </m:den>
                      </m:f>
                    </m:oMath>
                  </m:oMathPara>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2743200" y="2286000"/>
                <a:ext cx="2819400" cy="9906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2438400" y="3581400"/>
                <a:ext cx="4038600" cy="1700212"/>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smtClean="0">
                          <a:latin typeface="Cambria Math" panose="02040503050406030204" pitchFamily="18" charset="0"/>
                        </a:rPr>
                        <m:t>l</m:t>
                      </m:r>
                      <m:r>
                        <m:rPr>
                          <m:sty m:val="p"/>
                        </m:rPr>
                        <a:rPr lang="en-US" sz="2800" b="0" i="0" smtClean="0">
                          <a:latin typeface="Cambria Math" panose="02040503050406030204" pitchFamily="18" charset="0"/>
                        </a:rPr>
                        <m:t>n</m:t>
                      </m:r>
                      <m:r>
                        <a:rPr lang="en-US" sz="2800" b="0" i="1" smtClean="0">
                          <a:latin typeface="Cambria Math" panose="02040503050406030204" pitchFamily="18" charset="0"/>
                        </a:rPr>
                        <m:t> </m:t>
                      </m:r>
                      <m:r>
                        <a:rPr lang="en-US" sz="2800" b="0" i="1" smtClean="0">
                          <a:latin typeface="Cambria Math" panose="02040503050406030204" pitchFamily="18" charset="0"/>
                        </a:rPr>
                        <m:t>𝑘</m:t>
                      </m:r>
                      <m:r>
                        <a:rPr lang="en-US" sz="2800" b="0" i="1" smtClean="0">
                          <a:latin typeface="Cambria Math" panose="02040503050406030204" pitchFamily="18" charset="0"/>
                        </a:rPr>
                        <m:t>=</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𝐸</m:t>
                                  </m:r>
                                </m:e>
                                <m:sub>
                                  <m:r>
                                    <m:rPr>
                                      <m:sty m:val="p"/>
                                    </m:rPr>
                                    <a:rPr lang="en-US" sz="2800" b="0" i="0" smtClean="0">
                                      <a:latin typeface="Cambria Math" panose="02040503050406030204" pitchFamily="18" charset="0"/>
                                    </a:rPr>
                                    <m:t>a</m:t>
                                  </m:r>
                                </m:sub>
                              </m:sSub>
                            </m:num>
                            <m:den>
                              <m:r>
                                <a:rPr lang="en-US" sz="2800" b="0" i="1" smtClean="0">
                                  <a:latin typeface="Cambria Math" panose="02040503050406030204" pitchFamily="18" charset="0"/>
                                </a:rPr>
                                <m:t>𝑅</m:t>
                              </m:r>
                            </m:den>
                          </m:f>
                        </m:e>
                      </m:d>
                      <m:d>
                        <m:dPr>
                          <m:ctrlPr>
                            <a:rPr lang="en-US" sz="2800" b="0" i="1" smtClean="0">
                              <a:latin typeface="Cambria Math" panose="02040503050406030204" pitchFamily="18" charset="0"/>
                            </a:rPr>
                          </m:ctrlPr>
                        </m:dPr>
                        <m:e>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𝑇</m:t>
                              </m:r>
                            </m:den>
                          </m:f>
                        </m:e>
                      </m:d>
                      <m:r>
                        <a:rPr lang="en-US" sz="2800" b="0" i="1" smtClean="0">
                          <a:latin typeface="Cambria Math" panose="02040503050406030204" pitchFamily="18" charset="0"/>
                        </a:rPr>
                        <m:t>+</m:t>
                      </m:r>
                      <m:r>
                        <m:rPr>
                          <m:sty m:val="p"/>
                        </m:rPr>
                        <a:rPr lang="en-US" sz="2800" b="0" i="0" smtClean="0">
                          <a:latin typeface="Cambria Math" panose="02040503050406030204" pitchFamily="18" charset="0"/>
                        </a:rPr>
                        <m:t>ln</m:t>
                      </m:r>
                      <m:r>
                        <a:rPr lang="en-US" sz="2800" b="0" i="1" smtClean="0">
                          <a:latin typeface="Cambria Math" panose="02040503050406030204" pitchFamily="18" charset="0"/>
                        </a:rPr>
                        <m:t> </m:t>
                      </m:r>
                      <m:r>
                        <a:rPr lang="en-US" sz="2800" b="0" i="1" smtClean="0">
                          <a:latin typeface="Cambria Math" panose="02040503050406030204" pitchFamily="18" charset="0"/>
                        </a:rPr>
                        <m:t>𝐴</m:t>
                      </m:r>
                    </m:oMath>
                  </m:oMathPara>
                </a14:m>
                <a:endParaRPr lang="en-US" sz="2800" b="0" dirty="0"/>
              </a:p>
              <a:p>
                <a:pPr marL="0" indent="0">
                  <a:buNone/>
                </a:pPr>
                <a14:m>
                  <m:oMathPara xmlns:m="http://schemas.openxmlformats.org/officeDocument/2006/math">
                    <m:oMathParaPr>
                      <m:jc m:val="centerGroup"/>
                    </m:oMathParaPr>
                    <m:oMath xmlns:m="http://schemas.openxmlformats.org/officeDocument/2006/math">
                      <m:r>
                        <a:rPr lang="en-US" sz="2800" b="0" i="1" smtClean="0">
                          <a:latin typeface="Cambria Math" panose="02040503050406030204" pitchFamily="18" charset="0"/>
                        </a:rPr>
                        <m:t>𝑦</m:t>
                      </m:r>
                      <m:r>
                        <a:rPr lang="en-US" sz="2800" b="0" i="1" smtClean="0">
                          <a:latin typeface="Cambria Math" panose="02040503050406030204" pitchFamily="18" charset="0"/>
                        </a:rPr>
                        <m:t>= </m:t>
                      </m:r>
                      <m:r>
                        <a:rPr lang="en-US" sz="2800" b="0" i="1" smtClean="0">
                          <a:latin typeface="Cambria Math" panose="02040503050406030204" pitchFamily="18" charset="0"/>
                        </a:rPr>
                        <m:t>𝑚</m:t>
                      </m:r>
                      <m:r>
                        <a:rPr lang="en-US" sz="2800" b="0" i="1" smtClean="0">
                          <a:latin typeface="Cambria Math" panose="02040503050406030204" pitchFamily="18" charset="0"/>
                        </a:rPr>
                        <m:t> </m:t>
                      </m:r>
                      <m:r>
                        <a:rPr lang="en-US" sz="2800" b="0" i="1" smtClean="0">
                          <a:latin typeface="Cambria Math" panose="02040503050406030204" pitchFamily="18" charset="0"/>
                        </a:rPr>
                        <m:t>𝑥</m:t>
                      </m:r>
                      <m:r>
                        <a:rPr lang="en-US" sz="2800" b="0" i="1" smtClean="0">
                          <a:latin typeface="Cambria Math" panose="02040503050406030204" pitchFamily="18" charset="0"/>
                        </a:rPr>
                        <m:t> + </m:t>
                      </m:r>
                      <m:r>
                        <a:rPr lang="en-US" sz="2800" b="0" i="1" smtClean="0">
                          <a:latin typeface="Cambria Math" panose="02040503050406030204" pitchFamily="18" charset="0"/>
                        </a:rPr>
                        <m:t>𝑏</m:t>
                      </m:r>
                    </m:oMath>
                  </m:oMathPara>
                </a14:m>
                <a:endParaRPr lang="en-US" sz="28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2438400" y="3581400"/>
                <a:ext cx="4038600" cy="1700212"/>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4819031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4159902"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14.8</a:t>
            </a:r>
            <a:endParaRPr lang="en-US" sz="2800" dirty="0">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18047" y="941874"/>
                <a:ext cx="9105900" cy="5410200"/>
              </a:xfrm>
              <a:prstGeom prst="rect">
                <a:avLst/>
              </a:prstGeom>
            </p:spPr>
            <p:txBody>
              <a:bodyPr/>
              <a:lstStyle/>
              <a:p>
                <a:pPr marL="0" indent="0">
                  <a:spcBef>
                    <a:spcPts val="0"/>
                  </a:spcBef>
                  <a:spcAft>
                    <a:spcPts val="1800"/>
                  </a:spcAft>
                  <a:buNone/>
                </a:pPr>
                <a:r>
                  <a:rPr lang="en-US" sz="2800" dirty="0"/>
                  <a:t>Rate constants for the reaction</a:t>
                </a:r>
              </a:p>
              <a:p>
                <a:pPr marL="0" indent="0">
                  <a:spcBef>
                    <a:spcPts val="0"/>
                  </a:spcBef>
                  <a:spcAft>
                    <a:spcPts val="1800"/>
                  </a:spcAft>
                  <a:buNone/>
                </a:pPr>
                <a14:m>
                  <m:oMathPara xmlns:m="http://schemas.openxmlformats.org/officeDocument/2006/math">
                    <m:oMathParaPr>
                      <m:jc m:val="centerGroup"/>
                    </m:oMathParaPr>
                    <m:oMath xmlns:m="http://schemas.openxmlformats.org/officeDocument/2006/math">
                      <m:r>
                        <m:rPr>
                          <m:sty m:val="p"/>
                        </m:rPr>
                        <a:rPr lang="en-US" sz="2600">
                          <a:latin typeface="Cambria Math" panose="02040503050406030204" pitchFamily="18" charset="0"/>
                        </a:rPr>
                        <m:t>CO</m:t>
                      </m:r>
                      <m:d>
                        <m:dPr>
                          <m:ctrlPr>
                            <a:rPr lang="en-US" sz="2600" i="1">
                              <a:latin typeface="Cambria Math" panose="02040503050406030204" pitchFamily="18" charset="0"/>
                            </a:rPr>
                          </m:ctrlPr>
                        </m:dPr>
                        <m:e>
                          <m:r>
                            <a:rPr lang="en-US" sz="2600" i="1">
                              <a:latin typeface="Cambria Math" panose="02040503050406030204" pitchFamily="18" charset="0"/>
                            </a:rPr>
                            <m:t>𝑔</m:t>
                          </m:r>
                        </m:e>
                      </m:d>
                      <m:r>
                        <a:rPr lang="en-US" sz="2600">
                          <a:latin typeface="Cambria Math" panose="02040503050406030204" pitchFamily="18" charset="0"/>
                        </a:rPr>
                        <m:t>+</m:t>
                      </m:r>
                      <m:r>
                        <m:rPr>
                          <m:sty m:val="p"/>
                        </m:rPr>
                        <a:rPr lang="en-US" sz="2600">
                          <a:latin typeface="Cambria Math" panose="02040503050406030204" pitchFamily="18" charset="0"/>
                        </a:rPr>
                        <m:t>N</m:t>
                      </m:r>
                      <m:sSub>
                        <m:sSubPr>
                          <m:ctrlPr>
                            <a:rPr lang="en-US" sz="2600" i="1">
                              <a:latin typeface="Cambria Math" panose="02040503050406030204" pitchFamily="18" charset="0"/>
                            </a:rPr>
                          </m:ctrlPr>
                        </m:sSubPr>
                        <m:e>
                          <m:r>
                            <m:rPr>
                              <m:sty m:val="p"/>
                            </m:rPr>
                            <a:rPr lang="en-US" sz="2600">
                              <a:latin typeface="Cambria Math" panose="02040503050406030204" pitchFamily="18" charset="0"/>
                            </a:rPr>
                            <m:t>O</m:t>
                          </m:r>
                        </m:e>
                        <m:sub>
                          <m:r>
                            <a:rPr lang="en-US" sz="2600">
                              <a:latin typeface="Cambria Math" panose="02040503050406030204" pitchFamily="18" charset="0"/>
                            </a:rPr>
                            <m:t>2</m:t>
                          </m:r>
                        </m:sub>
                      </m:sSub>
                      <m:d>
                        <m:dPr>
                          <m:ctrlPr>
                            <a:rPr lang="en-US" sz="2600" i="1">
                              <a:latin typeface="Cambria Math" panose="02040503050406030204" pitchFamily="18" charset="0"/>
                            </a:rPr>
                          </m:ctrlPr>
                        </m:dPr>
                        <m:e>
                          <m:r>
                            <a:rPr lang="en-US" sz="2600" i="1">
                              <a:latin typeface="Cambria Math" panose="02040503050406030204" pitchFamily="18" charset="0"/>
                            </a:rPr>
                            <m:t>𝑔</m:t>
                          </m:r>
                        </m:e>
                      </m:d>
                      <m:r>
                        <a:rPr lang="en-US" sz="2600">
                          <a:latin typeface="Cambria Math" panose="02040503050406030204" pitchFamily="18" charset="0"/>
                          <a:ea typeface="Cambria Math" panose="02040503050406030204" pitchFamily="18" charset="0"/>
                        </a:rPr>
                        <m:t>→</m:t>
                      </m:r>
                      <m:sSub>
                        <m:sSubPr>
                          <m:ctrlPr>
                            <a:rPr lang="en-US" sz="2600" i="1">
                              <a:latin typeface="Cambria Math" panose="02040503050406030204" pitchFamily="18" charset="0"/>
                              <a:ea typeface="Cambria Math" panose="02040503050406030204" pitchFamily="18" charset="0"/>
                            </a:rPr>
                          </m:ctrlPr>
                        </m:sSubPr>
                        <m:e>
                          <m:r>
                            <m:rPr>
                              <m:sty m:val="p"/>
                            </m:rPr>
                            <a:rPr lang="en-US" sz="2600">
                              <a:latin typeface="Cambria Math" panose="02040503050406030204" pitchFamily="18" charset="0"/>
                              <a:ea typeface="Cambria Math" panose="02040503050406030204" pitchFamily="18" charset="0"/>
                            </a:rPr>
                            <m:t>CO</m:t>
                          </m:r>
                        </m:e>
                        <m:sub>
                          <m:r>
                            <a:rPr lang="en-US" sz="2600">
                              <a:latin typeface="Cambria Math" panose="02040503050406030204" pitchFamily="18" charset="0"/>
                              <a:ea typeface="Cambria Math" panose="02040503050406030204" pitchFamily="18" charset="0"/>
                            </a:rPr>
                            <m:t>2</m:t>
                          </m:r>
                        </m:sub>
                      </m:sSub>
                      <m:d>
                        <m:dPr>
                          <m:ctrlPr>
                            <a:rPr lang="en-US" sz="2600" i="1">
                              <a:latin typeface="Cambria Math" panose="02040503050406030204" pitchFamily="18" charset="0"/>
                              <a:ea typeface="Cambria Math" panose="02040503050406030204" pitchFamily="18" charset="0"/>
                            </a:rPr>
                          </m:ctrlPr>
                        </m:dPr>
                        <m:e>
                          <m:r>
                            <a:rPr lang="en-US" sz="2600" i="1">
                              <a:latin typeface="Cambria Math" panose="02040503050406030204" pitchFamily="18" charset="0"/>
                              <a:ea typeface="Cambria Math" panose="02040503050406030204" pitchFamily="18" charset="0"/>
                            </a:rPr>
                            <m:t>𝑔</m:t>
                          </m:r>
                        </m:e>
                      </m:d>
                      <m:r>
                        <a:rPr lang="en-US" sz="2600">
                          <a:latin typeface="Cambria Math" panose="02040503050406030204" pitchFamily="18" charset="0"/>
                          <a:ea typeface="Cambria Math" panose="02040503050406030204" pitchFamily="18" charset="0"/>
                        </a:rPr>
                        <m:t>+</m:t>
                      </m:r>
                      <m:r>
                        <m:rPr>
                          <m:sty m:val="p"/>
                        </m:rPr>
                        <a:rPr lang="en-US" sz="2600">
                          <a:latin typeface="Cambria Math" panose="02040503050406030204" pitchFamily="18" charset="0"/>
                          <a:ea typeface="Cambria Math" panose="02040503050406030204" pitchFamily="18" charset="0"/>
                        </a:rPr>
                        <m:t>NO</m:t>
                      </m:r>
                      <m:r>
                        <a:rPr lang="en-US" sz="2600">
                          <a:latin typeface="Cambria Math" panose="02040503050406030204" pitchFamily="18" charset="0"/>
                          <a:ea typeface="Cambria Math" panose="02040503050406030204" pitchFamily="18" charset="0"/>
                        </a:rPr>
                        <m:t>(</m:t>
                      </m:r>
                      <m:r>
                        <a:rPr lang="en-US" sz="2600" i="1">
                          <a:latin typeface="Cambria Math" panose="02040503050406030204" pitchFamily="18" charset="0"/>
                          <a:ea typeface="Cambria Math" panose="02040503050406030204" pitchFamily="18" charset="0"/>
                        </a:rPr>
                        <m:t>𝑔</m:t>
                      </m:r>
                      <m:r>
                        <a:rPr lang="en-US" sz="2600">
                          <a:latin typeface="Cambria Math" panose="02040503050406030204" pitchFamily="18" charset="0"/>
                          <a:ea typeface="Cambria Math" panose="02040503050406030204" pitchFamily="18" charset="0"/>
                        </a:rPr>
                        <m:t>)</m:t>
                      </m:r>
                    </m:oMath>
                  </m:oMathPara>
                </a14:m>
                <a:endParaRPr lang="en-US" sz="2600" dirty="0"/>
              </a:p>
              <a:p>
                <a:pPr marL="0" indent="0">
                  <a:spcBef>
                    <a:spcPts val="0"/>
                  </a:spcBef>
                  <a:spcAft>
                    <a:spcPts val="16800"/>
                  </a:spcAft>
                  <a:buNone/>
                </a:pPr>
                <a:r>
                  <a:rPr lang="en-US" sz="2800" dirty="0"/>
                  <a:t>were measured at four different temperatures. The data are shown in the table. </a:t>
                </a:r>
              </a:p>
              <a:p>
                <a:pPr marL="0" indent="0">
                  <a:spcBef>
                    <a:spcPts val="0"/>
                  </a:spcBef>
                  <a:buNone/>
                </a:pPr>
                <a:r>
                  <a:rPr lang="en-US" sz="2800" dirty="0"/>
                  <a:t>Plot ln </a:t>
                </a:r>
                <a:r>
                  <a:rPr lang="en-US" sz="2800" i="1" dirty="0"/>
                  <a:t>k </a:t>
                </a:r>
                <a:r>
                  <a:rPr lang="en-US" sz="2800" dirty="0"/>
                  <a:t>versus 1/</a:t>
                </a:r>
                <a:r>
                  <a:rPr lang="en-US" sz="2800" i="1" dirty="0"/>
                  <a:t>T, </a:t>
                </a:r>
                <a:r>
                  <a:rPr lang="en-US" sz="2800" dirty="0"/>
                  <a:t>and determine the activation energy (in kJ/mol) for the reaction.</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18047" y="941874"/>
                <a:ext cx="9105900" cy="5410200"/>
              </a:xfrm>
              <a:prstGeom prst="rect">
                <a:avLst/>
              </a:prstGeom>
              <a:blipFill>
                <a:blip r:embed="rId2"/>
                <a:stretch>
                  <a:fillRect l="-1339" t="-112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4294967295"/>
                <p:extLst>
                  <p:ext uri="{D42A27DB-BD31-4B8C-83A1-F6EECF244321}">
                    <p14:modId xmlns:p14="http://schemas.microsoft.com/office/powerpoint/2010/main" val="1714741312"/>
                  </p:ext>
                </p:extLst>
              </p:nvPr>
            </p:nvGraphicFramePr>
            <p:xfrm>
              <a:off x="1981200" y="3113157"/>
              <a:ext cx="3810000" cy="2122609"/>
            </p:xfrm>
            <a:graphic>
              <a:graphicData uri="http://schemas.openxmlformats.org/drawingml/2006/table">
                <a:tbl>
                  <a:tblPr firstRow="1" bandRow="1">
                    <a:tableStyleId>{5C22544A-7EE6-4342-B048-85BDC9FD1C3A}</a:tableStyleId>
                  </a:tblPr>
                  <a:tblGrid>
                    <a:gridCol w="2370667">
                      <a:extLst>
                        <a:ext uri="{9D8B030D-6E8A-4147-A177-3AD203B41FA5}">
                          <a16:colId xmlns:a16="http://schemas.microsoft.com/office/drawing/2014/main" val="2714352149"/>
                        </a:ext>
                      </a:extLst>
                    </a:gridCol>
                    <a:gridCol w="1439333">
                      <a:extLst>
                        <a:ext uri="{9D8B030D-6E8A-4147-A177-3AD203B41FA5}">
                          <a16:colId xmlns:a16="http://schemas.microsoft.com/office/drawing/2014/main" val="2643176589"/>
                        </a:ext>
                      </a:extLst>
                    </a:gridCol>
                  </a:tblGrid>
                  <a:tr h="468243">
                    <a:tc>
                      <a:txBody>
                        <a:bodyPr/>
                        <a:lstStyle/>
                        <a:p>
                          <a:pPr marL="0" marR="0" algn="ctr">
                            <a:lnSpc>
                              <a:spcPct val="107000"/>
                            </a:lnSpc>
                            <a:spcBef>
                              <a:spcPts val="0"/>
                            </a:spcBef>
                            <a:spcAft>
                              <a:spcPts val="0"/>
                            </a:spcAft>
                          </a:pPr>
                          <a:r>
                            <a:rPr lang="en-US" sz="2200" i="1" dirty="0">
                              <a:solidFill>
                                <a:srgbClr val="1E1A1B"/>
                              </a:solidFill>
                              <a:effectLst/>
                              <a:latin typeface="Calibri" panose="020F0502020204030204" pitchFamily="34" charset="0"/>
                              <a:ea typeface="Calibri" panose="020F0502020204030204" pitchFamily="34" charset="0"/>
                              <a:cs typeface="Calibri" panose="020F0502020204030204" pitchFamily="34" charset="0"/>
                            </a:rPr>
                            <a:t>k</a:t>
                          </a:r>
                          <a:r>
                            <a:rPr lang="en-US" sz="2200" dirty="0">
                              <a:solidFill>
                                <a:srgbClr val="1E1A1B"/>
                              </a:solidFill>
                              <a:effectLst/>
                              <a:latin typeface="Calibri" panose="020F0502020204030204" pitchFamily="34" charset="0"/>
                              <a:ea typeface="Calibri" panose="020F0502020204030204" pitchFamily="34" charset="0"/>
                              <a:cs typeface="Calibri" panose="020F0502020204030204" pitchFamily="34" charset="0"/>
                            </a:rPr>
                            <a:t>(</a:t>
                          </a:r>
                          <a14:m>
                            <m:oMath xmlns:m="http://schemas.openxmlformats.org/officeDocument/2006/math">
                              <m:sSup>
                                <m:sSupPr>
                                  <m:ctrlPr>
                                    <a:rPr lang="en-US" sz="2200" i="1" smtClean="0">
                                      <a:solidFill>
                                        <a:srgbClr val="1E1A1B"/>
                                      </a:solidFill>
                                      <a:effectLst/>
                                      <a:latin typeface="Cambria Math" panose="02040503050406030204" pitchFamily="18" charset="0"/>
                                    </a:rPr>
                                  </m:ctrlPr>
                                </m:sSupPr>
                                <m:e>
                                  <m:r>
                                    <a:rPr lang="en-US" sz="2200" b="1" i="1" smtClean="0">
                                      <a:solidFill>
                                        <a:srgbClr val="1E1A1B"/>
                                      </a:solidFill>
                                      <a:effectLst/>
                                      <a:latin typeface="Cambria Math" panose="02040503050406030204" pitchFamily="18" charset="0"/>
                                    </a:rPr>
                                    <m:t>𝑴</m:t>
                                  </m:r>
                                </m:e>
                                <m:sup>
                                  <m:r>
                                    <a:rPr lang="en-US" sz="2200" b="1" i="1" smtClean="0">
                                      <a:solidFill>
                                        <a:srgbClr val="1E1A1B"/>
                                      </a:solidFill>
                                      <a:effectLst/>
                                      <a:latin typeface="Cambria Math" panose="02040503050406030204" pitchFamily="18" charset="0"/>
                                    </a:rPr>
                                    <m:t>−</m:t>
                                  </m:r>
                                  <m:r>
                                    <a:rPr lang="en-US" sz="2200" b="1" i="1" smtClean="0">
                                      <a:solidFill>
                                        <a:srgbClr val="1E1A1B"/>
                                      </a:solidFill>
                                      <a:effectLst/>
                                      <a:latin typeface="Cambria Math" panose="02040503050406030204" pitchFamily="18" charset="0"/>
                                    </a:rPr>
                                    <m:t>𝟏</m:t>
                                  </m:r>
                                </m:sup>
                              </m:sSup>
                              <m:r>
                                <a:rPr lang="en-US" sz="2200" b="1" i="1" smtClean="0">
                                  <a:solidFill>
                                    <a:srgbClr val="1E1A1B"/>
                                  </a:solidFill>
                                  <a:effectLst/>
                                  <a:latin typeface="Cambria Math" panose="02040503050406030204" pitchFamily="18" charset="0"/>
                                </a:rPr>
                                <m:t>.</m:t>
                              </m:r>
                              <m:sSup>
                                <m:sSupPr>
                                  <m:ctrlPr>
                                    <a:rPr lang="en-US" sz="2200" b="1" i="1" smtClean="0">
                                      <a:solidFill>
                                        <a:srgbClr val="1E1A1B"/>
                                      </a:solidFill>
                                      <a:effectLst/>
                                      <a:latin typeface="Cambria Math" panose="02040503050406030204" pitchFamily="18" charset="0"/>
                                    </a:rPr>
                                  </m:ctrlPr>
                                </m:sSupPr>
                                <m:e>
                                  <m:r>
                                    <a:rPr lang="en-US" sz="2200" b="1" i="0" smtClean="0">
                                      <a:solidFill>
                                        <a:srgbClr val="1E1A1B"/>
                                      </a:solidFill>
                                      <a:effectLst/>
                                      <a:latin typeface="Cambria Math" panose="02040503050406030204" pitchFamily="18" charset="0"/>
                                    </a:rPr>
                                    <m:t>𝐬</m:t>
                                  </m:r>
                                </m:e>
                                <m:sup>
                                  <m:r>
                                    <a:rPr lang="en-US" sz="2200" b="1" i="0" smtClean="0">
                                      <a:solidFill>
                                        <a:srgbClr val="1E1A1B"/>
                                      </a:solidFill>
                                      <a:effectLst/>
                                      <a:latin typeface="Cambria Math" panose="02040503050406030204" pitchFamily="18" charset="0"/>
                                    </a:rPr>
                                    <m:t>−</m:t>
                                  </m:r>
                                  <m:r>
                                    <a:rPr lang="en-US" sz="2200" b="1" i="0" smtClean="0">
                                      <a:solidFill>
                                        <a:srgbClr val="1E1A1B"/>
                                      </a:solidFill>
                                      <a:effectLst/>
                                      <a:latin typeface="Cambria Math" panose="02040503050406030204" pitchFamily="18" charset="0"/>
                                    </a:rPr>
                                    <m:t>𝟏</m:t>
                                  </m:r>
                                </m:sup>
                              </m:sSup>
                            </m:oMath>
                          </a14:m>
                          <a:r>
                            <a:rPr lang="en-US" sz="2200" dirty="0">
                              <a:solidFill>
                                <a:srgbClr val="1E1A1B"/>
                              </a:solidFill>
                              <a:effectLst/>
                              <a:latin typeface="Calibri" panose="020F0502020204030204" pitchFamily="34" charset="0"/>
                              <a:ea typeface="Calibri" panose="020F0502020204030204" pitchFamily="34" charset="0"/>
                              <a:cs typeface="Calibri" panose="020F0502020204030204" pitchFamily="34" charset="0"/>
                            </a:rPr>
                            <a:t>)</a:t>
                          </a:r>
                        </a:p>
                      </a:txBody>
                      <a:tcPr marL="25400" marR="25400" marT="0" marB="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i="1" spc="350" dirty="0">
                              <a:solidFill>
                                <a:srgbClr val="1E1A1B"/>
                              </a:solidFill>
                              <a:effectLst/>
                              <a:latin typeface="Calibri" panose="020F0502020204030204" pitchFamily="34" charset="0"/>
                              <a:ea typeface="Calibri" panose="020F0502020204030204" pitchFamily="34" charset="0"/>
                              <a:cs typeface="Calibri" panose="020F0502020204030204" pitchFamily="34" charset="0"/>
                            </a:rPr>
                            <a:t>T</a:t>
                          </a:r>
                          <a:r>
                            <a:rPr lang="en-US" sz="2200" spc="350" dirty="0">
                              <a:solidFill>
                                <a:srgbClr val="1E1A1B"/>
                              </a:solidFill>
                              <a:effectLst/>
                              <a:latin typeface="Calibri" panose="020F0502020204030204" pitchFamily="34" charset="0"/>
                              <a:ea typeface="Calibri" panose="020F0502020204030204" pitchFamily="34" charset="0"/>
                              <a:cs typeface="Calibri" panose="020F0502020204030204" pitchFamily="34" charset="0"/>
                            </a:rPr>
                            <a:t>(K)</a:t>
                          </a:r>
                          <a:endParaRPr lang="en-US" sz="2200" dirty="0">
                            <a:solidFill>
                              <a:srgbClr val="1E1A1B"/>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2605149140"/>
                      </a:ext>
                    </a:extLst>
                  </a:tr>
                  <a:tr h="435843">
                    <a:tc>
                      <a:txBody>
                        <a:bodyPr/>
                        <a:lstStyle/>
                        <a:p>
                          <a:pPr marL="0" marR="0" algn="ct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0.0521</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288</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81458332"/>
                      </a:ext>
                    </a:extLst>
                  </a:tr>
                  <a:tr h="435843">
                    <a:tc>
                      <a:txBody>
                        <a:bodyPr/>
                        <a:lstStyle/>
                        <a:p>
                          <a:pPr marL="0" marR="0" algn="ct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0.101</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298</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448261882"/>
                      </a:ext>
                    </a:extLst>
                  </a:tr>
                  <a:tr h="338286">
                    <a:tc>
                      <a:txBody>
                        <a:bodyPr/>
                        <a:lstStyle/>
                        <a:p>
                          <a:pPr marL="0" marR="0" algn="ct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0.184</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308</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376876374"/>
                      </a:ext>
                    </a:extLst>
                  </a:tr>
                  <a:tr h="435843">
                    <a:tc>
                      <a:txBody>
                        <a:bodyPr/>
                        <a:lstStyle/>
                        <a:p>
                          <a:pPr marL="0" marR="0" algn="ct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0.332</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b="0" spc="200" dirty="0">
                              <a:effectLst/>
                              <a:latin typeface="Sylfaen" panose="010A0502050306030303" pitchFamily="18" charset="0"/>
                              <a:ea typeface="Sylfaen" panose="010A0502050306030303" pitchFamily="18" charset="0"/>
                              <a:cs typeface="Sylfaen" panose="010A0502050306030303" pitchFamily="18" charset="0"/>
                            </a:rPr>
                            <a:t>318</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406008568"/>
                      </a:ext>
                    </a:extLst>
                  </a:tr>
                </a:tbl>
              </a:graphicData>
            </a:graphic>
          </p:graphicFrame>
        </mc:Choice>
        <mc:Fallback xmlns="">
          <p:graphicFrame>
            <p:nvGraphicFramePr>
              <p:cNvPr id="2" name="Table Placeholder 1"/>
              <p:cNvGraphicFramePr>
                <a:graphicFrameLocks noGrp="1"/>
              </p:cNvGraphicFramePr>
              <p:nvPr>
                <p:ph type="tbl" sz="quarter" idx="4294967295"/>
                <p:extLst>
                  <p:ext uri="{D42A27DB-BD31-4B8C-83A1-F6EECF244321}">
                    <p14:modId xmlns:p14="http://schemas.microsoft.com/office/powerpoint/2010/main" val="1714741312"/>
                  </p:ext>
                </p:extLst>
              </p:nvPr>
            </p:nvGraphicFramePr>
            <p:xfrm>
              <a:off x="1981200" y="3113157"/>
              <a:ext cx="3810000" cy="2122609"/>
            </p:xfrm>
            <a:graphic>
              <a:graphicData uri="http://schemas.openxmlformats.org/drawingml/2006/table">
                <a:tbl>
                  <a:tblPr firstRow="1" bandRow="1">
                    <a:tableStyleId>{5C22544A-7EE6-4342-B048-85BDC9FD1C3A}</a:tableStyleId>
                  </a:tblPr>
                  <a:tblGrid>
                    <a:gridCol w="2370667">
                      <a:extLst>
                        <a:ext uri="{9D8B030D-6E8A-4147-A177-3AD203B41FA5}">
                          <a16:colId xmlns:a16="http://schemas.microsoft.com/office/drawing/2014/main" val="2714352149"/>
                        </a:ext>
                      </a:extLst>
                    </a:gridCol>
                    <a:gridCol w="1439333">
                      <a:extLst>
                        <a:ext uri="{9D8B030D-6E8A-4147-A177-3AD203B41FA5}">
                          <a16:colId xmlns:a16="http://schemas.microsoft.com/office/drawing/2014/main" val="2643176589"/>
                        </a:ext>
                      </a:extLst>
                    </a:gridCol>
                  </a:tblGrid>
                  <a:tr h="468243">
                    <a:tc>
                      <a:txBody>
                        <a:bodyPr/>
                        <a:lstStyle/>
                        <a:p>
                          <a:endParaRPr lang="en-US"/>
                        </a:p>
                      </a:txBody>
                      <a:tcPr marL="25400" marR="25400" marT="0" marB="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3"/>
                          <a:stretch>
                            <a:fillRect t="-16883" r="-60925" b="-370130"/>
                          </a:stretch>
                        </a:blipFill>
                      </a:tcPr>
                    </a:tc>
                    <a:tc>
                      <a:txBody>
                        <a:bodyPr/>
                        <a:lstStyle/>
                        <a:p>
                          <a:pPr marL="0" marR="0" algn="r">
                            <a:lnSpc>
                              <a:spcPct val="107000"/>
                            </a:lnSpc>
                            <a:spcBef>
                              <a:spcPts val="0"/>
                            </a:spcBef>
                            <a:spcAft>
                              <a:spcPts val="0"/>
                            </a:spcAft>
                          </a:pPr>
                          <a:r>
                            <a:rPr lang="en-US" sz="2200" i="1" spc="350" dirty="0">
                              <a:solidFill>
                                <a:srgbClr val="1E1A1B"/>
                              </a:solidFill>
                              <a:effectLst/>
                              <a:latin typeface="Calibri" panose="020F0502020204030204" pitchFamily="34" charset="0"/>
                              <a:ea typeface="Calibri" panose="020F0502020204030204" pitchFamily="34" charset="0"/>
                              <a:cs typeface="Calibri" panose="020F0502020204030204" pitchFamily="34" charset="0"/>
                            </a:rPr>
                            <a:t>T</a:t>
                          </a:r>
                          <a:r>
                            <a:rPr lang="en-US" sz="2200" spc="350" dirty="0">
                              <a:solidFill>
                                <a:srgbClr val="1E1A1B"/>
                              </a:solidFill>
                              <a:effectLst/>
                              <a:latin typeface="Calibri" panose="020F0502020204030204" pitchFamily="34" charset="0"/>
                              <a:ea typeface="Calibri" panose="020F0502020204030204" pitchFamily="34" charset="0"/>
                              <a:cs typeface="Calibri" panose="020F0502020204030204" pitchFamily="34" charset="0"/>
                            </a:rPr>
                            <a:t>(K)</a:t>
                          </a:r>
                          <a:endParaRPr lang="en-US" sz="2200" dirty="0">
                            <a:solidFill>
                              <a:srgbClr val="1E1A1B"/>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2605149140"/>
                      </a:ext>
                    </a:extLst>
                  </a:tr>
                  <a:tr h="435843">
                    <a:tc>
                      <a:txBody>
                        <a:bodyPr/>
                        <a:lstStyle/>
                        <a:p>
                          <a:pPr marL="0" marR="0" algn="ct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0.0521</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288</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81458332"/>
                      </a:ext>
                    </a:extLst>
                  </a:tr>
                  <a:tr h="435843">
                    <a:tc>
                      <a:txBody>
                        <a:bodyPr/>
                        <a:lstStyle/>
                        <a:p>
                          <a:pPr marL="0" marR="0" algn="ct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0.101</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298</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448261882"/>
                      </a:ext>
                    </a:extLst>
                  </a:tr>
                  <a:tr h="346837">
                    <a:tc>
                      <a:txBody>
                        <a:bodyPr/>
                        <a:lstStyle/>
                        <a:p>
                          <a:pPr marL="0" marR="0" algn="ct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0.184</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308</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376876374"/>
                      </a:ext>
                    </a:extLst>
                  </a:tr>
                  <a:tr h="435843">
                    <a:tc>
                      <a:txBody>
                        <a:bodyPr/>
                        <a:lstStyle/>
                        <a:p>
                          <a:pPr marL="0" marR="0" algn="ctr">
                            <a:lnSpc>
                              <a:spcPct val="107000"/>
                            </a:lnSpc>
                            <a:spcBef>
                              <a:spcPts val="0"/>
                            </a:spcBef>
                            <a:spcAft>
                              <a:spcPts val="0"/>
                            </a:spcAft>
                          </a:pPr>
                          <a:r>
                            <a:rPr lang="en-US" sz="2200" b="0" spc="100" dirty="0">
                              <a:effectLst/>
                              <a:latin typeface="Sylfaen" panose="010A0502050306030303" pitchFamily="18" charset="0"/>
                              <a:ea typeface="Sylfaen" panose="010A0502050306030303" pitchFamily="18" charset="0"/>
                              <a:cs typeface="Sylfaen" panose="010A0502050306030303" pitchFamily="18" charset="0"/>
                            </a:rPr>
                            <a:t>0.332</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marL="0" marR="0" algn="r">
                            <a:lnSpc>
                              <a:spcPct val="107000"/>
                            </a:lnSpc>
                            <a:spcBef>
                              <a:spcPts val="0"/>
                            </a:spcBef>
                            <a:spcAft>
                              <a:spcPts val="0"/>
                            </a:spcAft>
                          </a:pPr>
                          <a:r>
                            <a:rPr lang="en-US" sz="2200" b="0" spc="200" dirty="0">
                              <a:effectLst/>
                              <a:latin typeface="Sylfaen" panose="010A0502050306030303" pitchFamily="18" charset="0"/>
                              <a:ea typeface="Sylfaen" panose="010A0502050306030303" pitchFamily="18" charset="0"/>
                              <a:cs typeface="Sylfaen" panose="010A0502050306030303" pitchFamily="18" charset="0"/>
                            </a:rPr>
                            <a:t>318</a:t>
                          </a:r>
                          <a:endParaRPr lang="en-US" sz="2200" b="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25400" marR="2540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406008568"/>
                      </a:ext>
                    </a:extLst>
                  </a:tr>
                </a:tbl>
              </a:graphicData>
            </a:graphic>
          </p:graphicFrame>
        </mc:Fallback>
      </mc:AlternateContent>
    </p:spTree>
    <p:extLst>
      <p:ext uri="{BB962C8B-B14F-4D97-AF65-F5344CB8AC3E}">
        <p14:creationId xmlns:p14="http://schemas.microsoft.com/office/powerpoint/2010/main" val="4058393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7991"/>
            <a:ext cx="5988702"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14.8</a:t>
            </a:r>
            <a:r>
              <a:rPr lang="en-US" sz="2800" b="1" spc="4000" dirty="0">
                <a:solidFill>
                  <a:schemeClr val="bg1"/>
                </a:solidFill>
                <a:latin typeface="+mn-lt"/>
              </a:rPr>
              <a:t> </a:t>
            </a:r>
            <a:r>
              <a:rPr lang="en-US" sz="2800" b="1" dirty="0">
                <a:solidFill>
                  <a:schemeClr val="bg1"/>
                </a:solidFill>
                <a:latin typeface="+mn-lt"/>
              </a:rPr>
              <a:t>Strategy</a:t>
            </a:r>
            <a:endParaRPr lang="en-US" sz="2800" dirty="0">
              <a:solidFill>
                <a:schemeClr val="bg1"/>
              </a:solidFill>
              <a:latin typeface="+mn-lt"/>
            </a:endParaRPr>
          </a:p>
        </p:txBody>
      </p:sp>
      <p:sp>
        <p:nvSpPr>
          <p:cNvPr id="24" name="Text Placeholder 23"/>
          <p:cNvSpPr>
            <a:spLocks noGrp="1"/>
          </p:cNvSpPr>
          <p:nvPr>
            <p:ph type="body" sz="quarter" idx="4294967295"/>
          </p:nvPr>
        </p:nvSpPr>
        <p:spPr>
          <a:xfrm>
            <a:off x="0" y="957768"/>
            <a:ext cx="9029700" cy="2242632"/>
          </a:xfrm>
          <a:prstGeom prst="rect">
            <a:avLst/>
          </a:prstGeom>
        </p:spPr>
        <p:txBody>
          <a:bodyPr/>
          <a:lstStyle/>
          <a:p>
            <a:pPr marL="0" indent="0">
              <a:spcBef>
                <a:spcPts val="0"/>
              </a:spcBef>
              <a:buNone/>
            </a:pPr>
            <a:r>
              <a:rPr lang="en-US" sz="2800" b="1" dirty="0">
                <a:solidFill>
                  <a:srgbClr val="43638E"/>
                </a:solidFill>
              </a:rPr>
              <a:t>Strategy</a:t>
            </a:r>
          </a:p>
          <a:p>
            <a:pPr marL="0" indent="0">
              <a:spcBef>
                <a:spcPts val="0"/>
              </a:spcBef>
              <a:spcAft>
                <a:spcPts val="3400"/>
              </a:spcAft>
              <a:buNone/>
            </a:pPr>
            <a:r>
              <a:rPr lang="en-US" sz="2800" dirty="0">
                <a:solidFill>
                  <a:prstClr val="black"/>
                </a:solidFill>
              </a:rPr>
              <a:t>Plot ln </a:t>
            </a:r>
            <a:r>
              <a:rPr lang="en-US" sz="2800" i="1" dirty="0">
                <a:solidFill>
                  <a:prstClr val="black"/>
                </a:solidFill>
              </a:rPr>
              <a:t>k </a:t>
            </a:r>
            <a:r>
              <a:rPr lang="en-US" sz="2800" dirty="0">
                <a:solidFill>
                  <a:prstClr val="black"/>
                </a:solidFill>
              </a:rPr>
              <a:t>versus 1/</a:t>
            </a:r>
            <a:r>
              <a:rPr lang="en-US" sz="2800" i="1" dirty="0">
                <a:solidFill>
                  <a:prstClr val="black"/>
                </a:solidFill>
              </a:rPr>
              <a:t>T, </a:t>
            </a:r>
            <a:r>
              <a:rPr lang="en-US" sz="2800" dirty="0">
                <a:solidFill>
                  <a:prstClr val="black"/>
                </a:solidFill>
              </a:rPr>
              <a:t>and determine the slope of the resulting line. The slope is –</a:t>
            </a:r>
            <a:r>
              <a:rPr lang="en-US" sz="2800" i="1" dirty="0">
                <a:solidFill>
                  <a:prstClr val="black"/>
                </a:solidFill>
              </a:rPr>
              <a:t>E</a:t>
            </a:r>
            <a:r>
              <a:rPr lang="en-US" sz="2800" baseline="-25000" dirty="0">
                <a:solidFill>
                  <a:prstClr val="black"/>
                </a:solidFill>
              </a:rPr>
              <a:t>a</a:t>
            </a:r>
            <a:r>
              <a:rPr lang="en-US" sz="2800" dirty="0">
                <a:solidFill>
                  <a:prstClr val="black"/>
                </a:solidFill>
              </a:rPr>
              <a:t>/</a:t>
            </a:r>
            <a:r>
              <a:rPr lang="en-US" sz="2800" i="1" dirty="0">
                <a:solidFill>
                  <a:prstClr val="black"/>
                </a:solidFill>
              </a:rPr>
              <a:t>R.</a:t>
            </a:r>
            <a:endParaRPr lang="en-US" sz="2800" dirty="0">
              <a:solidFill>
                <a:prstClr val="black"/>
              </a:solidFill>
            </a:endParaRPr>
          </a:p>
          <a:p>
            <a:pPr marL="0" indent="0">
              <a:spcBef>
                <a:spcPts val="0"/>
              </a:spcBef>
              <a:buNone/>
            </a:pPr>
            <a:r>
              <a:rPr lang="en-US" sz="2800" b="1" dirty="0">
                <a:solidFill>
                  <a:srgbClr val="43638E"/>
                </a:solidFill>
              </a:rPr>
              <a:t>Setup</a:t>
            </a:r>
            <a:endParaRPr lang="en-US" sz="2800" dirty="0">
              <a:solidFill>
                <a:srgbClr val="43638E"/>
              </a:solidFill>
            </a:endParaRPr>
          </a:p>
        </p:txBody>
      </p:sp>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4294967295"/>
                <p:extLst>
                  <p:ext uri="{D42A27DB-BD31-4B8C-83A1-F6EECF244321}">
                    <p14:modId xmlns:p14="http://schemas.microsoft.com/office/powerpoint/2010/main" val="4280890916"/>
                  </p:ext>
                </p:extLst>
              </p:nvPr>
            </p:nvGraphicFramePr>
            <p:xfrm>
              <a:off x="2514600" y="2971800"/>
              <a:ext cx="3733800" cy="2203514"/>
            </p:xfrm>
            <a:graphic>
              <a:graphicData uri="http://schemas.openxmlformats.org/drawingml/2006/table">
                <a:tbl>
                  <a:tblPr firstRow="1" bandRow="1">
                    <a:tableStyleId>{5C22544A-7EE6-4342-B048-85BDC9FD1C3A}</a:tableStyleId>
                  </a:tblPr>
                  <a:tblGrid>
                    <a:gridCol w="1866900">
                      <a:extLst>
                        <a:ext uri="{9D8B030D-6E8A-4147-A177-3AD203B41FA5}">
                          <a16:colId xmlns:a16="http://schemas.microsoft.com/office/drawing/2014/main" val="2800724966"/>
                        </a:ext>
                      </a:extLst>
                    </a:gridCol>
                    <a:gridCol w="1866900">
                      <a:extLst>
                        <a:ext uri="{9D8B030D-6E8A-4147-A177-3AD203B41FA5}">
                          <a16:colId xmlns:a16="http://schemas.microsoft.com/office/drawing/2014/main" val="3111767630"/>
                        </a:ext>
                      </a:extLst>
                    </a:gridCol>
                  </a:tblGrid>
                  <a:tr h="370840">
                    <a:tc>
                      <a:txBody>
                        <a:bodyPr/>
                        <a:lstStyle/>
                        <a:p>
                          <a:r>
                            <a:rPr lang="en-US" sz="2600" dirty="0">
                              <a:solidFill>
                                <a:srgbClr val="1E1A1B"/>
                              </a:solidFill>
                              <a:latin typeface="Cambria Math" panose="02040503050406030204" pitchFamily="18" charset="0"/>
                              <a:ea typeface="Cambria Math" panose="02040503050406030204" pitchFamily="18" charset="0"/>
                            </a:rPr>
                            <a:t>ln</a:t>
                          </a:r>
                          <a:r>
                            <a:rPr lang="en-US" sz="2600" i="1" baseline="0" dirty="0">
                              <a:solidFill>
                                <a:srgbClr val="1E1A1B"/>
                              </a:solidFill>
                              <a:latin typeface="Cambria Math" panose="02040503050406030204" pitchFamily="18" charset="0"/>
                              <a:ea typeface="Cambria Math" panose="02040503050406030204" pitchFamily="18" charset="0"/>
                            </a:rPr>
                            <a:t> k</a:t>
                          </a:r>
                          <a:endParaRPr lang="en-US" sz="2600" i="1" dirty="0">
                            <a:solidFill>
                              <a:srgbClr val="1E1A1B"/>
                            </a:solidFill>
                            <a:latin typeface="Cambria Math" panose="02040503050406030204" pitchFamily="18" charset="0"/>
                            <a:ea typeface="Cambria Math" panose="02040503050406030204" pitchFamily="18" charset="0"/>
                          </a:endParaRPr>
                        </a:p>
                      </a:txBody>
                      <a:tcPr>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lgn="r"/>
                          <a:r>
                            <a:rPr lang="en-US" sz="2600" i="0" dirty="0">
                              <a:solidFill>
                                <a:srgbClr val="1E1A1B"/>
                              </a:solidFill>
                              <a:latin typeface="Cambria Math" panose="02040503050406030204" pitchFamily="18" charset="0"/>
                              <a:ea typeface="Cambria Math" panose="02040503050406030204" pitchFamily="18" charset="0"/>
                            </a:rPr>
                            <a:t>1/</a:t>
                          </a:r>
                          <a:r>
                            <a:rPr lang="en-US" sz="2600" i="1" dirty="0">
                              <a:solidFill>
                                <a:srgbClr val="1E1A1B"/>
                              </a:solidFill>
                              <a:latin typeface="Cambria Math" panose="02040503050406030204" pitchFamily="18" charset="0"/>
                              <a:ea typeface="Cambria Math" panose="02040503050406030204" pitchFamily="18" charset="0"/>
                            </a:rPr>
                            <a:t>T</a:t>
                          </a:r>
                          <a:r>
                            <a:rPr lang="en-US" sz="2600" i="1" dirty="0">
                              <a:solidFill>
                                <a:srgbClr val="1E1A1B"/>
                              </a:solidFill>
                            </a:rPr>
                            <a:t> </a:t>
                          </a:r>
                          <a:r>
                            <a:rPr lang="en-US" sz="2600" i="0" dirty="0">
                              <a:solidFill>
                                <a:srgbClr val="1E1A1B"/>
                              </a:solidFill>
                            </a:rPr>
                            <a:t>(</a:t>
                          </a:r>
                          <a14:m>
                            <m:oMath xmlns:m="http://schemas.openxmlformats.org/officeDocument/2006/math">
                              <m:sSup>
                                <m:sSupPr>
                                  <m:ctrlPr>
                                    <a:rPr lang="en-US" sz="2600" i="1" smtClean="0">
                                      <a:solidFill>
                                        <a:srgbClr val="1E1A1B"/>
                                      </a:solidFill>
                                      <a:latin typeface="Cambria Math" panose="02040503050406030204" pitchFamily="18" charset="0"/>
                                    </a:rPr>
                                  </m:ctrlPr>
                                </m:sSupPr>
                                <m:e>
                                  <m:r>
                                    <a:rPr lang="en-US" sz="2600" b="1" i="1" smtClean="0">
                                      <a:solidFill>
                                        <a:srgbClr val="1E1A1B"/>
                                      </a:solidFill>
                                      <a:latin typeface="Cambria Math" panose="02040503050406030204" pitchFamily="18" charset="0"/>
                                    </a:rPr>
                                    <m:t>𝑲</m:t>
                                  </m:r>
                                </m:e>
                                <m:sup>
                                  <m:r>
                                    <a:rPr lang="en-US" sz="2600" b="1" i="1" smtClean="0">
                                      <a:solidFill>
                                        <a:srgbClr val="1E1A1B"/>
                                      </a:solidFill>
                                      <a:latin typeface="Cambria Math" panose="02040503050406030204" pitchFamily="18" charset="0"/>
                                    </a:rPr>
                                    <m:t>−</m:t>
                                  </m:r>
                                  <m:r>
                                    <a:rPr lang="en-US" sz="2600" b="1" i="1" smtClean="0">
                                      <a:solidFill>
                                        <a:srgbClr val="1E1A1B"/>
                                      </a:solidFill>
                                      <a:latin typeface="Cambria Math" panose="02040503050406030204" pitchFamily="18" charset="0"/>
                                    </a:rPr>
                                    <m:t>𝟏</m:t>
                                  </m:r>
                                </m:sup>
                              </m:sSup>
                            </m:oMath>
                          </a14:m>
                          <a:r>
                            <a:rPr lang="en-US" sz="2600" i="0" dirty="0">
                              <a:solidFill>
                                <a:srgbClr val="1E1A1B"/>
                              </a:solidFill>
                            </a:rPr>
                            <a:t>)</a:t>
                          </a:r>
                        </a:p>
                      </a:txBody>
                      <a:tcPr>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84116139"/>
                      </a:ext>
                    </a:extLst>
                  </a:tr>
                  <a:tr h="370840">
                    <a:tc>
                      <a:txBody>
                        <a:bodyPr/>
                        <a:lstStyle/>
                        <a:p>
                          <a:r>
                            <a:rPr lang="en-US" sz="2200" dirty="0">
                              <a:solidFill>
                                <a:srgbClr val="100C0F"/>
                              </a:solidFill>
                            </a:rPr>
                            <a:t>-2.95</a:t>
                          </a:r>
                        </a:p>
                      </a:txBody>
                      <a:tcPr>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lgn="r"/>
                          <a14:m>
                            <m:oMathPara xmlns:m="http://schemas.openxmlformats.org/officeDocument/2006/math">
                              <m:oMathParaPr>
                                <m:jc m:val="right"/>
                              </m:oMathParaPr>
                              <m:oMath xmlns:m="http://schemas.openxmlformats.org/officeDocument/2006/math">
                                <m:r>
                                  <a:rPr lang="en-US" sz="2200" b="0" i="1" smtClean="0">
                                    <a:solidFill>
                                      <a:srgbClr val="100C0F"/>
                                    </a:solidFill>
                                    <a:latin typeface="Cambria Math" panose="02040503050406030204" pitchFamily="18" charset="0"/>
                                  </a:rPr>
                                  <m:t>3.47</m:t>
                                </m:r>
                                <m:r>
                                  <a:rPr lang="en-US" sz="2200" b="0" i="1" smtClean="0">
                                    <a:solidFill>
                                      <a:srgbClr val="100C0F"/>
                                    </a:solidFill>
                                    <a:latin typeface="Cambria Math" panose="02040503050406030204" pitchFamily="18" charset="0"/>
                                    <a:ea typeface="Cambria Math" panose="02040503050406030204" pitchFamily="18" charset="0"/>
                                  </a:rPr>
                                  <m:t>×</m:t>
                                </m:r>
                                <m:sSup>
                                  <m:sSupPr>
                                    <m:ctrlPr>
                                      <a:rPr lang="en-US" sz="2200" b="0" i="1" smtClean="0">
                                        <a:solidFill>
                                          <a:srgbClr val="100C0F"/>
                                        </a:solidFill>
                                        <a:latin typeface="Cambria Math" panose="02040503050406030204" pitchFamily="18" charset="0"/>
                                        <a:ea typeface="Cambria Math" panose="02040503050406030204" pitchFamily="18" charset="0"/>
                                      </a:rPr>
                                    </m:ctrlPr>
                                  </m:sSupPr>
                                  <m:e>
                                    <m:r>
                                      <a:rPr lang="en-US" sz="2200" b="0" i="1" smtClean="0">
                                        <a:solidFill>
                                          <a:srgbClr val="100C0F"/>
                                        </a:solidFill>
                                        <a:latin typeface="Cambria Math" panose="02040503050406030204" pitchFamily="18" charset="0"/>
                                        <a:ea typeface="Cambria Math" panose="02040503050406030204" pitchFamily="18" charset="0"/>
                                      </a:rPr>
                                      <m:t>10</m:t>
                                    </m:r>
                                  </m:e>
                                  <m:sup>
                                    <m:r>
                                      <a:rPr lang="en-US" sz="2200" b="0" i="1" smtClean="0">
                                        <a:solidFill>
                                          <a:srgbClr val="100C0F"/>
                                        </a:solidFill>
                                        <a:latin typeface="Cambria Math" panose="02040503050406030204" pitchFamily="18" charset="0"/>
                                        <a:ea typeface="Cambria Math" panose="02040503050406030204" pitchFamily="18" charset="0"/>
                                      </a:rPr>
                                      <m:t>−3</m:t>
                                    </m:r>
                                  </m:sup>
                                </m:sSup>
                              </m:oMath>
                            </m:oMathPara>
                          </a14:m>
                          <a:endParaRPr lang="en-US" sz="2200" dirty="0">
                            <a:solidFill>
                              <a:srgbClr val="100C0F"/>
                            </a:solidFill>
                          </a:endParaRPr>
                        </a:p>
                      </a:txBody>
                      <a:tcPr>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097007357"/>
                      </a:ext>
                    </a:extLst>
                  </a:tr>
                  <a:tr h="370840">
                    <a:tc>
                      <a:txBody>
                        <a:bodyPr/>
                        <a:lstStyle/>
                        <a:p>
                          <a:r>
                            <a:rPr lang="en-US" sz="2200" dirty="0">
                              <a:solidFill>
                                <a:srgbClr val="100C0F"/>
                              </a:solidFill>
                            </a:rPr>
                            <a:t>-2.29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r"/>
                          <a14:m>
                            <m:oMathPara xmlns:m="http://schemas.openxmlformats.org/officeDocument/2006/math">
                              <m:oMathParaPr>
                                <m:jc m:val="right"/>
                              </m:oMathParaPr>
                              <m:oMath xmlns:m="http://schemas.openxmlformats.org/officeDocument/2006/math">
                                <m:r>
                                  <a:rPr lang="en-US" sz="2200" b="0" i="1" smtClean="0">
                                    <a:solidFill>
                                      <a:srgbClr val="100C0F"/>
                                    </a:solidFill>
                                    <a:latin typeface="Cambria Math" panose="02040503050406030204" pitchFamily="18" charset="0"/>
                                  </a:rPr>
                                  <m:t>3.36</m:t>
                                </m:r>
                                <m:r>
                                  <a:rPr lang="en-US" sz="2200" b="0" i="1" smtClean="0">
                                    <a:solidFill>
                                      <a:srgbClr val="100C0F"/>
                                    </a:solidFill>
                                    <a:latin typeface="Cambria Math" panose="02040503050406030204" pitchFamily="18" charset="0"/>
                                    <a:ea typeface="Cambria Math" panose="02040503050406030204" pitchFamily="18" charset="0"/>
                                  </a:rPr>
                                  <m:t>×</m:t>
                                </m:r>
                                <m:sSup>
                                  <m:sSupPr>
                                    <m:ctrlPr>
                                      <a:rPr lang="en-US" sz="2200" b="0" i="1" smtClean="0">
                                        <a:solidFill>
                                          <a:srgbClr val="100C0F"/>
                                        </a:solidFill>
                                        <a:latin typeface="Cambria Math" panose="02040503050406030204" pitchFamily="18" charset="0"/>
                                        <a:ea typeface="Cambria Math" panose="02040503050406030204" pitchFamily="18" charset="0"/>
                                      </a:rPr>
                                    </m:ctrlPr>
                                  </m:sSupPr>
                                  <m:e>
                                    <m:r>
                                      <a:rPr lang="en-US" sz="2200" b="0" i="1" smtClean="0">
                                        <a:solidFill>
                                          <a:srgbClr val="100C0F"/>
                                        </a:solidFill>
                                        <a:latin typeface="Cambria Math" panose="02040503050406030204" pitchFamily="18" charset="0"/>
                                        <a:ea typeface="Cambria Math" panose="02040503050406030204" pitchFamily="18" charset="0"/>
                                      </a:rPr>
                                      <m:t>10</m:t>
                                    </m:r>
                                  </m:e>
                                  <m:sup>
                                    <m:r>
                                      <a:rPr lang="en-US" sz="2200" b="0" i="1" smtClean="0">
                                        <a:solidFill>
                                          <a:srgbClr val="100C0F"/>
                                        </a:solidFill>
                                        <a:latin typeface="Cambria Math" panose="02040503050406030204" pitchFamily="18" charset="0"/>
                                        <a:ea typeface="Cambria Math" panose="02040503050406030204" pitchFamily="18" charset="0"/>
                                      </a:rPr>
                                      <m:t>−3</m:t>
                                    </m:r>
                                  </m:sup>
                                </m:sSup>
                              </m:oMath>
                            </m:oMathPara>
                          </a14:m>
                          <a:endParaRPr lang="en-US" sz="2200" dirty="0">
                            <a:solidFill>
                              <a:srgbClr val="100C0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61576150"/>
                      </a:ext>
                    </a:extLst>
                  </a:tr>
                  <a:tr h="370840">
                    <a:tc>
                      <a:txBody>
                        <a:bodyPr/>
                        <a:lstStyle/>
                        <a:p>
                          <a:r>
                            <a:rPr lang="en-US" sz="2200" dirty="0">
                              <a:solidFill>
                                <a:srgbClr val="100C0F"/>
                              </a:solidFill>
                            </a:rPr>
                            <a:t>-1.69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r"/>
                          <a14:m>
                            <m:oMathPara xmlns:m="http://schemas.openxmlformats.org/officeDocument/2006/math">
                              <m:oMathParaPr>
                                <m:jc m:val="right"/>
                              </m:oMathParaPr>
                              <m:oMath xmlns:m="http://schemas.openxmlformats.org/officeDocument/2006/math">
                                <m:r>
                                  <a:rPr lang="en-US" sz="2200" b="0" i="1" smtClean="0">
                                    <a:solidFill>
                                      <a:srgbClr val="100C0F"/>
                                    </a:solidFill>
                                    <a:latin typeface="Cambria Math" panose="02040503050406030204" pitchFamily="18" charset="0"/>
                                  </a:rPr>
                                  <m:t>3.25</m:t>
                                </m:r>
                                <m:r>
                                  <a:rPr lang="en-US" sz="2200" b="0" i="1" smtClean="0">
                                    <a:solidFill>
                                      <a:srgbClr val="100C0F"/>
                                    </a:solidFill>
                                    <a:latin typeface="Cambria Math" panose="02040503050406030204" pitchFamily="18" charset="0"/>
                                    <a:ea typeface="Cambria Math" panose="02040503050406030204" pitchFamily="18" charset="0"/>
                                  </a:rPr>
                                  <m:t>×</m:t>
                                </m:r>
                                <m:sSup>
                                  <m:sSupPr>
                                    <m:ctrlPr>
                                      <a:rPr lang="en-US" sz="2200" b="0" i="1" smtClean="0">
                                        <a:solidFill>
                                          <a:srgbClr val="100C0F"/>
                                        </a:solidFill>
                                        <a:latin typeface="Cambria Math" panose="02040503050406030204" pitchFamily="18" charset="0"/>
                                        <a:ea typeface="Cambria Math" panose="02040503050406030204" pitchFamily="18" charset="0"/>
                                      </a:rPr>
                                    </m:ctrlPr>
                                  </m:sSupPr>
                                  <m:e>
                                    <m:r>
                                      <a:rPr lang="en-US" sz="2200" b="0" i="1" smtClean="0">
                                        <a:solidFill>
                                          <a:srgbClr val="100C0F"/>
                                        </a:solidFill>
                                        <a:latin typeface="Cambria Math" panose="02040503050406030204" pitchFamily="18" charset="0"/>
                                        <a:ea typeface="Cambria Math" panose="02040503050406030204" pitchFamily="18" charset="0"/>
                                      </a:rPr>
                                      <m:t>10</m:t>
                                    </m:r>
                                  </m:e>
                                  <m:sup>
                                    <m:r>
                                      <a:rPr lang="en-US" sz="2200" b="0" i="1" smtClean="0">
                                        <a:solidFill>
                                          <a:srgbClr val="100C0F"/>
                                        </a:solidFill>
                                        <a:latin typeface="Cambria Math" panose="02040503050406030204" pitchFamily="18" charset="0"/>
                                        <a:ea typeface="Cambria Math" panose="02040503050406030204" pitchFamily="18" charset="0"/>
                                      </a:rPr>
                                      <m:t>−3</m:t>
                                    </m:r>
                                  </m:sup>
                                </m:sSup>
                              </m:oMath>
                            </m:oMathPara>
                          </a14:m>
                          <a:endParaRPr lang="en-US" sz="2200" dirty="0">
                            <a:solidFill>
                              <a:srgbClr val="100C0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350123100"/>
                      </a:ext>
                    </a:extLst>
                  </a:tr>
                  <a:tr h="370840">
                    <a:tc>
                      <a:txBody>
                        <a:bodyPr/>
                        <a:lstStyle/>
                        <a:p>
                          <a:r>
                            <a:rPr lang="en-US" sz="2200" dirty="0">
                              <a:solidFill>
                                <a:srgbClr val="100C0F"/>
                              </a:solidFill>
                            </a:rPr>
                            <a:t>-1.10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lgn="r"/>
                          <a14:m>
                            <m:oMathPara xmlns:m="http://schemas.openxmlformats.org/officeDocument/2006/math">
                              <m:oMathParaPr>
                                <m:jc m:val="right"/>
                              </m:oMathParaPr>
                              <m:oMath xmlns:m="http://schemas.openxmlformats.org/officeDocument/2006/math">
                                <m:r>
                                  <a:rPr lang="en-US" sz="2200" b="0" i="1" smtClean="0">
                                    <a:solidFill>
                                      <a:srgbClr val="100C0F"/>
                                    </a:solidFill>
                                    <a:latin typeface="Cambria Math" panose="02040503050406030204" pitchFamily="18" charset="0"/>
                                  </a:rPr>
                                  <m:t>3.14</m:t>
                                </m:r>
                                <m:r>
                                  <a:rPr lang="en-US" sz="2200" b="0" i="1" smtClean="0">
                                    <a:solidFill>
                                      <a:srgbClr val="100C0F"/>
                                    </a:solidFill>
                                    <a:latin typeface="Cambria Math" panose="02040503050406030204" pitchFamily="18" charset="0"/>
                                    <a:ea typeface="Cambria Math" panose="02040503050406030204" pitchFamily="18" charset="0"/>
                                  </a:rPr>
                                  <m:t>×</m:t>
                                </m:r>
                                <m:sSup>
                                  <m:sSupPr>
                                    <m:ctrlPr>
                                      <a:rPr lang="en-US" sz="2200" b="0" i="1" smtClean="0">
                                        <a:solidFill>
                                          <a:srgbClr val="100C0F"/>
                                        </a:solidFill>
                                        <a:latin typeface="Cambria Math" panose="02040503050406030204" pitchFamily="18" charset="0"/>
                                        <a:ea typeface="Cambria Math" panose="02040503050406030204" pitchFamily="18" charset="0"/>
                                      </a:rPr>
                                    </m:ctrlPr>
                                  </m:sSupPr>
                                  <m:e>
                                    <m:r>
                                      <a:rPr lang="en-US" sz="2200" b="0" i="1" smtClean="0">
                                        <a:solidFill>
                                          <a:srgbClr val="100C0F"/>
                                        </a:solidFill>
                                        <a:latin typeface="Cambria Math" panose="02040503050406030204" pitchFamily="18" charset="0"/>
                                        <a:ea typeface="Cambria Math" panose="02040503050406030204" pitchFamily="18" charset="0"/>
                                      </a:rPr>
                                      <m:t>10</m:t>
                                    </m:r>
                                  </m:e>
                                  <m:sup>
                                    <m:r>
                                      <a:rPr lang="en-US" sz="2200" b="0" i="1" smtClean="0">
                                        <a:solidFill>
                                          <a:srgbClr val="100C0F"/>
                                        </a:solidFill>
                                        <a:latin typeface="Cambria Math" panose="02040503050406030204" pitchFamily="18" charset="0"/>
                                        <a:ea typeface="Cambria Math" panose="02040503050406030204" pitchFamily="18" charset="0"/>
                                      </a:rPr>
                                      <m:t>−3</m:t>
                                    </m:r>
                                  </m:sup>
                                </m:sSup>
                              </m:oMath>
                            </m:oMathPara>
                          </a14:m>
                          <a:endParaRPr lang="en-US" sz="2200" dirty="0">
                            <a:solidFill>
                              <a:srgbClr val="100C0F"/>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310180514"/>
                      </a:ext>
                    </a:extLst>
                  </a:tr>
                </a:tbl>
              </a:graphicData>
            </a:graphic>
          </p:graphicFrame>
        </mc:Choice>
        <mc:Fallback xmlns="">
          <p:graphicFrame>
            <p:nvGraphicFramePr>
              <p:cNvPr id="2" name="Table Placeholder 1"/>
              <p:cNvGraphicFramePr>
                <a:graphicFrameLocks noGrp="1"/>
              </p:cNvGraphicFramePr>
              <p:nvPr>
                <p:ph type="tbl" sz="quarter" idx="4294967295"/>
                <p:extLst>
                  <p:ext uri="{D42A27DB-BD31-4B8C-83A1-F6EECF244321}">
                    <p14:modId xmlns:p14="http://schemas.microsoft.com/office/powerpoint/2010/main" val="4280890916"/>
                  </p:ext>
                </p:extLst>
              </p:nvPr>
            </p:nvGraphicFramePr>
            <p:xfrm>
              <a:off x="2514600" y="2971800"/>
              <a:ext cx="3733800" cy="2203514"/>
            </p:xfrm>
            <a:graphic>
              <a:graphicData uri="http://schemas.openxmlformats.org/drawingml/2006/table">
                <a:tbl>
                  <a:tblPr firstRow="1" bandRow="1">
                    <a:tableStyleId>{5C22544A-7EE6-4342-B048-85BDC9FD1C3A}</a:tableStyleId>
                  </a:tblPr>
                  <a:tblGrid>
                    <a:gridCol w="1866900">
                      <a:extLst>
                        <a:ext uri="{9D8B030D-6E8A-4147-A177-3AD203B41FA5}">
                          <a16:colId xmlns:a16="http://schemas.microsoft.com/office/drawing/2014/main" val="2800724966"/>
                        </a:ext>
                      </a:extLst>
                    </a:gridCol>
                    <a:gridCol w="1866900">
                      <a:extLst>
                        <a:ext uri="{9D8B030D-6E8A-4147-A177-3AD203B41FA5}">
                          <a16:colId xmlns:a16="http://schemas.microsoft.com/office/drawing/2014/main" val="3111767630"/>
                        </a:ext>
                      </a:extLst>
                    </a:gridCol>
                  </a:tblGrid>
                  <a:tr h="496634">
                    <a:tc>
                      <a:txBody>
                        <a:bodyPr/>
                        <a:lstStyle/>
                        <a:p>
                          <a:r>
                            <a:rPr lang="en-US" sz="2600" dirty="0">
                              <a:solidFill>
                                <a:srgbClr val="1E1A1B"/>
                              </a:solidFill>
                              <a:latin typeface="Cambria Math" panose="02040503050406030204" pitchFamily="18" charset="0"/>
                              <a:ea typeface="Cambria Math" panose="02040503050406030204" pitchFamily="18" charset="0"/>
                            </a:rPr>
                            <a:t>ln</a:t>
                          </a:r>
                          <a:r>
                            <a:rPr lang="en-US" sz="2600" i="1" baseline="0" dirty="0">
                              <a:solidFill>
                                <a:srgbClr val="1E1A1B"/>
                              </a:solidFill>
                              <a:latin typeface="Cambria Math" panose="02040503050406030204" pitchFamily="18" charset="0"/>
                              <a:ea typeface="Cambria Math" panose="02040503050406030204" pitchFamily="18" charset="0"/>
                            </a:rPr>
                            <a:t> k</a:t>
                          </a:r>
                          <a:endParaRPr lang="en-US" sz="2600" i="1" dirty="0">
                            <a:solidFill>
                              <a:srgbClr val="1E1A1B"/>
                            </a:solidFill>
                            <a:latin typeface="Cambria Math" panose="02040503050406030204" pitchFamily="18" charset="0"/>
                            <a:ea typeface="Cambria Math" panose="02040503050406030204" pitchFamily="18" charset="0"/>
                          </a:endParaRPr>
                        </a:p>
                      </a:txBody>
                      <a:tcPr>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2"/>
                          <a:stretch>
                            <a:fillRect l="-100327" t="-10976" r="-327" b="-365854"/>
                          </a:stretch>
                        </a:blipFill>
                      </a:tcPr>
                    </a:tc>
                    <a:extLst>
                      <a:ext uri="{0D108BD9-81ED-4DB2-BD59-A6C34878D82A}">
                        <a16:rowId xmlns:a16="http://schemas.microsoft.com/office/drawing/2014/main" val="84116139"/>
                      </a:ext>
                    </a:extLst>
                  </a:tr>
                  <a:tr h="426720">
                    <a:tc>
                      <a:txBody>
                        <a:bodyPr/>
                        <a:lstStyle/>
                        <a:p>
                          <a:r>
                            <a:rPr lang="en-US" sz="2200" dirty="0">
                              <a:solidFill>
                                <a:srgbClr val="100C0F"/>
                              </a:solidFill>
                            </a:rPr>
                            <a:t>-2.95</a:t>
                          </a:r>
                        </a:p>
                      </a:txBody>
                      <a:tcPr>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2"/>
                          <a:stretch>
                            <a:fillRect l="-100327" t="-130000" r="-327" b="-328571"/>
                          </a:stretch>
                        </a:blipFill>
                      </a:tcPr>
                    </a:tc>
                    <a:extLst>
                      <a:ext uri="{0D108BD9-81ED-4DB2-BD59-A6C34878D82A}">
                        <a16:rowId xmlns:a16="http://schemas.microsoft.com/office/drawing/2014/main" val="1097007357"/>
                      </a:ext>
                    </a:extLst>
                  </a:tr>
                  <a:tr h="426720">
                    <a:tc>
                      <a:txBody>
                        <a:bodyPr/>
                        <a:lstStyle/>
                        <a:p>
                          <a:r>
                            <a:rPr lang="en-US" sz="2200" dirty="0">
                              <a:solidFill>
                                <a:srgbClr val="100C0F"/>
                              </a:solidFill>
                            </a:rPr>
                            <a:t>-2.29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2"/>
                          <a:stretch>
                            <a:fillRect l="-100327" t="-230000" r="-327" b="-228571"/>
                          </a:stretch>
                        </a:blipFill>
                      </a:tcPr>
                    </a:tc>
                    <a:extLst>
                      <a:ext uri="{0D108BD9-81ED-4DB2-BD59-A6C34878D82A}">
                        <a16:rowId xmlns:a16="http://schemas.microsoft.com/office/drawing/2014/main" val="61576150"/>
                      </a:ext>
                    </a:extLst>
                  </a:tr>
                  <a:tr h="426720">
                    <a:tc>
                      <a:txBody>
                        <a:bodyPr/>
                        <a:lstStyle/>
                        <a:p>
                          <a:r>
                            <a:rPr lang="en-US" sz="2200" dirty="0">
                              <a:solidFill>
                                <a:srgbClr val="100C0F"/>
                              </a:solidFill>
                            </a:rPr>
                            <a:t>-1.69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2"/>
                          <a:stretch>
                            <a:fillRect l="-100327" t="-330000" r="-327" b="-128571"/>
                          </a:stretch>
                        </a:blipFill>
                      </a:tcPr>
                    </a:tc>
                    <a:extLst>
                      <a:ext uri="{0D108BD9-81ED-4DB2-BD59-A6C34878D82A}">
                        <a16:rowId xmlns:a16="http://schemas.microsoft.com/office/drawing/2014/main" val="3350123100"/>
                      </a:ext>
                    </a:extLst>
                  </a:tr>
                  <a:tr h="426720">
                    <a:tc>
                      <a:txBody>
                        <a:bodyPr/>
                        <a:lstStyle/>
                        <a:p>
                          <a:r>
                            <a:rPr lang="en-US" sz="2200" dirty="0">
                              <a:solidFill>
                                <a:srgbClr val="100C0F"/>
                              </a:solidFill>
                            </a:rPr>
                            <a:t>-1.10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2"/>
                          <a:stretch>
                            <a:fillRect l="-100327" t="-430000" r="-327" b="-28571"/>
                          </a:stretch>
                        </a:blipFill>
                      </a:tcPr>
                    </a:tc>
                    <a:extLst>
                      <a:ext uri="{0D108BD9-81ED-4DB2-BD59-A6C34878D82A}">
                        <a16:rowId xmlns:a16="http://schemas.microsoft.com/office/drawing/2014/main" val="3310180514"/>
                      </a:ext>
                    </a:extLst>
                  </a:tr>
                </a:tbl>
              </a:graphicData>
            </a:graphic>
          </p:graphicFrame>
        </mc:Fallback>
      </mc:AlternateContent>
    </p:spTree>
    <p:extLst>
      <p:ext uri="{BB962C8B-B14F-4D97-AF65-F5344CB8AC3E}">
        <p14:creationId xmlns:p14="http://schemas.microsoft.com/office/powerpoint/2010/main" val="37015424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96000" cy="559594"/>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14.8</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24" name="Text Placeholder 23"/>
          <p:cNvSpPr>
            <a:spLocks noGrp="1"/>
          </p:cNvSpPr>
          <p:nvPr>
            <p:ph sz="quarter" idx="10"/>
          </p:nvPr>
        </p:nvSpPr>
        <p:spPr>
          <a:xfrm>
            <a:off x="0" y="962025"/>
            <a:ext cx="1600200" cy="477044"/>
          </a:xfrm>
          <a:prstGeom prst="rect">
            <a:avLst/>
          </a:prstGeom>
        </p:spPr>
        <p:txBody>
          <a:bodyPr/>
          <a:lstStyle/>
          <a:p>
            <a:pPr marL="0" indent="0">
              <a:buNone/>
            </a:pPr>
            <a:r>
              <a:rPr lang="en-US" sz="2800" b="1" dirty="0">
                <a:solidFill>
                  <a:srgbClr val="43638E"/>
                </a:solidFill>
              </a:rPr>
              <a:t>Solution</a:t>
            </a:r>
          </a:p>
        </p:txBody>
      </p:sp>
      <p:pic>
        <p:nvPicPr>
          <p:cNvPr id="5" name="Picture 4" descr="A plot of the data is shown with the natural log of k on the y-axis and 1/T (units of 1/K) on the x-axis. "/>
          <p:cNvPicPr>
            <a:picLocks noChangeAspect="1"/>
          </p:cNvPicPr>
          <p:nvPr/>
        </p:nvPicPr>
        <p:blipFill>
          <a:blip r:embed="rId2"/>
          <a:stretch>
            <a:fillRect/>
          </a:stretch>
        </p:blipFill>
        <p:spPr>
          <a:xfrm>
            <a:off x="514350" y="1476375"/>
            <a:ext cx="8115300" cy="4619625"/>
          </a:xfrm>
          <a:prstGeom prst="rect">
            <a:avLst/>
          </a:prstGeom>
        </p:spPr>
      </p:pic>
      <mc:AlternateContent xmlns:mc="http://schemas.openxmlformats.org/markup-compatibility/2006" xmlns:a14="http://schemas.microsoft.com/office/drawing/2010/main">
        <mc:Choice Requires="a14">
          <p:sp>
            <p:nvSpPr>
              <p:cNvPr id="3" name="Content Placeholder 2"/>
              <p:cNvSpPr>
                <a:spLocks noGrp="1"/>
              </p:cNvSpPr>
              <p:nvPr>
                <p:ph sz="quarter" idx="11"/>
              </p:nvPr>
            </p:nvSpPr>
            <p:spPr>
              <a:xfrm>
                <a:off x="2362200" y="4533106"/>
                <a:ext cx="4242273" cy="724694"/>
              </a:xfrm>
              <a:solidFill>
                <a:srgbClr val="F2E8DA"/>
              </a:solidFill>
            </p:spPr>
            <p:txBody>
              <a:bodyPr/>
              <a:lstStyle/>
              <a:p>
                <a:r>
                  <a:rPr lang="en-US" sz="2600" dirty="0"/>
                  <a:t>Slope=</a:t>
                </a:r>
                <a14:m>
                  <m:oMath xmlns:m="http://schemas.openxmlformats.org/officeDocument/2006/math">
                    <m:f>
                      <m:fPr>
                        <m:ctrlPr>
                          <a:rPr lang="en-US" sz="2600" i="1" smtClean="0">
                            <a:latin typeface="Cambria Math" panose="02040503050406030204" pitchFamily="18" charset="0"/>
                          </a:rPr>
                        </m:ctrlPr>
                      </m:fPr>
                      <m:num>
                        <m:r>
                          <a:rPr lang="en-US" sz="2600" b="0" i="1" smtClean="0">
                            <a:latin typeface="Cambria Math" panose="02040503050406030204" pitchFamily="18" charset="0"/>
                          </a:rPr>
                          <m:t>−1.69−(−2.29)</m:t>
                        </m:r>
                      </m:num>
                      <m:den>
                        <m:r>
                          <a:rPr lang="en-US" sz="2600" b="0" i="0" smtClean="0">
                            <a:latin typeface="Cambria Math" panose="02040503050406030204" pitchFamily="18" charset="0"/>
                          </a:rPr>
                          <m:t>3.25×</m:t>
                        </m:r>
                        <m:sSup>
                          <m:sSupPr>
                            <m:ctrlPr>
                              <a:rPr lang="en-US" sz="2600" i="1">
                                <a:latin typeface="Cambria Math" panose="02040503050406030204" pitchFamily="18" charset="0"/>
                              </a:rPr>
                            </m:ctrlPr>
                          </m:sSupPr>
                          <m:e>
                            <m:r>
                              <a:rPr lang="en-US" sz="2600" b="0" i="0" smtClean="0">
                                <a:latin typeface="Cambria Math" panose="02040503050406030204" pitchFamily="18" charset="0"/>
                              </a:rPr>
                              <m:t>10</m:t>
                            </m:r>
                          </m:e>
                          <m:sup>
                            <m:r>
                              <a:rPr lang="en-US" sz="2600" b="0" i="0" smtClean="0">
                                <a:latin typeface="Cambria Math" panose="02040503050406030204" pitchFamily="18" charset="0"/>
                              </a:rPr>
                              <m:t>−3</m:t>
                            </m:r>
                          </m:sup>
                        </m:sSup>
                        <m:sSup>
                          <m:sSupPr>
                            <m:ctrlPr>
                              <a:rPr lang="en-US" sz="2600" i="1">
                                <a:latin typeface="Cambria Math" panose="02040503050406030204" pitchFamily="18" charset="0"/>
                              </a:rPr>
                            </m:ctrlPr>
                          </m:sSupPr>
                          <m:e>
                            <m:r>
                              <m:rPr>
                                <m:sty m:val="p"/>
                              </m:rPr>
                              <a:rPr lang="en-US" sz="2600" b="0" i="0" smtClean="0">
                                <a:latin typeface="Cambria Math" panose="02040503050406030204" pitchFamily="18" charset="0"/>
                              </a:rPr>
                              <m:t>K</m:t>
                            </m:r>
                          </m:e>
                          <m:sup>
                            <m:r>
                              <a:rPr lang="en-US" sz="2600" b="0" i="0" smtClean="0">
                                <a:latin typeface="Cambria Math" panose="02040503050406030204" pitchFamily="18" charset="0"/>
                              </a:rPr>
                              <m:t>−1</m:t>
                            </m:r>
                          </m:sup>
                        </m:sSup>
                        <m:r>
                          <a:rPr lang="en-US" sz="2600" b="0" i="0" smtClean="0">
                            <a:latin typeface="Cambria Math" panose="02040503050406030204" pitchFamily="18" charset="0"/>
                          </a:rPr>
                          <m:t>−3.36</m:t>
                        </m:r>
                        <m:r>
                          <a:rPr lang="en-US" sz="2600" b="0" i="0" smtClean="0">
                            <a:latin typeface="Cambria Math" panose="02040503050406030204" pitchFamily="18" charset="0"/>
                            <a:ea typeface="Cambria Math" panose="02040503050406030204" pitchFamily="18" charset="0"/>
                          </a:rPr>
                          <m:t>×</m:t>
                        </m:r>
                        <m:sSup>
                          <m:sSupPr>
                            <m:ctrlPr>
                              <a:rPr lang="en-US" sz="2600" i="1">
                                <a:latin typeface="Cambria Math" panose="02040503050406030204" pitchFamily="18" charset="0"/>
                              </a:rPr>
                            </m:ctrlPr>
                          </m:sSupPr>
                          <m:e>
                            <m:r>
                              <m:rPr>
                                <m:sty m:val="p"/>
                              </m:rPr>
                              <a:rPr lang="en-US" sz="2600" b="0" i="0" smtClean="0">
                                <a:latin typeface="Cambria Math" panose="02040503050406030204" pitchFamily="18" charset="0"/>
                              </a:rPr>
                              <m:t>K</m:t>
                            </m:r>
                          </m:e>
                          <m:sup>
                            <m:r>
                              <a:rPr lang="en-US" sz="2600" b="0" i="0" smtClean="0">
                                <a:latin typeface="Cambria Math" panose="02040503050406030204" pitchFamily="18" charset="0"/>
                              </a:rPr>
                              <m:t>−1</m:t>
                            </m:r>
                          </m:sup>
                        </m:sSup>
                      </m:den>
                    </m:f>
                  </m:oMath>
                </a14:m>
                <a:endParaRPr lang="en-US" sz="2600" dirty="0"/>
              </a:p>
            </p:txBody>
          </p:sp>
        </mc:Choice>
        <mc:Fallback xmlns="">
          <p:sp>
            <p:nvSpPr>
              <p:cNvPr id="3" name="Content Placeholder 2"/>
              <p:cNvSpPr>
                <a:spLocks noGrp="1" noRot="1" noChangeAspect="1" noMove="1" noResize="1" noEditPoints="1" noAdjustHandles="1" noChangeArrowheads="1" noChangeShapeType="1" noTextEdit="1"/>
              </p:cNvSpPr>
              <p:nvPr>
                <p:ph sz="quarter" idx="11"/>
              </p:nvPr>
            </p:nvSpPr>
            <p:spPr>
              <a:xfrm>
                <a:off x="2362200" y="4533106"/>
                <a:ext cx="4242273" cy="724694"/>
              </a:xfrm>
              <a:blipFill>
                <a:blip r:embed="rId3"/>
                <a:stretch>
                  <a:fillRect l="-2590" b="-336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12"/>
              </p:nvPr>
            </p:nvSpPr>
            <p:spPr>
              <a:xfrm>
                <a:off x="6705600" y="5367734"/>
                <a:ext cx="1924050" cy="460772"/>
              </a:xfrm>
              <a:solidFill>
                <a:srgbClr val="F2E8DA"/>
              </a:solidFill>
            </p:spPr>
            <p:txBody>
              <a:bodyPr/>
              <a:lstStyle/>
              <a:p>
                <a:pPr/>
                <a14:m>
                  <m:oMathPara xmlns:m="http://schemas.openxmlformats.org/officeDocument/2006/math">
                    <m:oMathParaPr>
                      <m:jc m:val="centerGroup"/>
                    </m:oMathParaPr>
                    <m:oMath xmlns:m="http://schemas.openxmlformats.org/officeDocument/2006/math">
                      <m:r>
                        <a:rPr lang="en-US" sz="2000" i="0" smtClean="0">
                          <a:latin typeface="Cambria Math" panose="02040503050406030204" pitchFamily="18" charset="0"/>
                          <a:ea typeface="Cambria Math" panose="02040503050406030204" pitchFamily="18" charset="0"/>
                        </a:rPr>
                        <m:t>=−</m:t>
                      </m:r>
                      <m:r>
                        <a:rPr lang="en-US" sz="2000" b="0" i="0" smtClean="0">
                          <a:latin typeface="Cambria Math" panose="02040503050406030204" pitchFamily="18" charset="0"/>
                          <a:ea typeface="Cambria Math" panose="02040503050406030204" pitchFamily="18" charset="0"/>
                        </a:rPr>
                        <m:t>5.5×</m:t>
                      </m:r>
                      <m:sSup>
                        <m:sSupPr>
                          <m:ctrlPr>
                            <a:rPr lang="en-US" sz="2000" b="0" i="1" smtClean="0">
                              <a:latin typeface="Cambria Math" panose="02040503050406030204" pitchFamily="18" charset="0"/>
                              <a:ea typeface="Cambria Math" panose="02040503050406030204" pitchFamily="18" charset="0"/>
                            </a:rPr>
                          </m:ctrlPr>
                        </m:sSupPr>
                        <m:e>
                          <m:r>
                            <a:rPr lang="en-US" sz="2000" b="0" i="0" smtClean="0">
                              <a:latin typeface="Cambria Math" panose="02040503050406030204" pitchFamily="18" charset="0"/>
                              <a:ea typeface="Cambria Math" panose="02040503050406030204" pitchFamily="18" charset="0"/>
                            </a:rPr>
                            <m:t>10</m:t>
                          </m:r>
                        </m:e>
                        <m:sup>
                          <m:r>
                            <a:rPr lang="en-US" sz="2000" b="0" i="0" smtClean="0">
                              <a:latin typeface="Cambria Math" panose="02040503050406030204" pitchFamily="18" charset="0"/>
                              <a:ea typeface="Cambria Math" panose="02040503050406030204" pitchFamily="18" charset="0"/>
                            </a:rPr>
                            <m:t>3</m:t>
                          </m:r>
                        </m:sup>
                      </m:sSup>
                      <m:r>
                        <m:rPr>
                          <m:sty m:val="p"/>
                        </m:rPr>
                        <a:rPr lang="en-US" sz="2000" b="0" i="0" smtClean="0">
                          <a:latin typeface="Cambria Math" panose="02040503050406030204" pitchFamily="18" charset="0"/>
                          <a:ea typeface="Cambria Math" panose="02040503050406030204" pitchFamily="18" charset="0"/>
                        </a:rPr>
                        <m:t>K</m:t>
                      </m:r>
                    </m:oMath>
                  </m:oMathPara>
                </a14:m>
                <a:endParaRPr lang="en-US" sz="2000" dirty="0"/>
              </a:p>
            </p:txBody>
          </p:sp>
        </mc:Choice>
        <mc:Fallback xmlns="">
          <p:sp>
            <p:nvSpPr>
              <p:cNvPr id="4" name="Content Placeholder 3"/>
              <p:cNvSpPr>
                <a:spLocks noGrp="1" noRot="1" noChangeAspect="1" noMove="1" noResize="1" noEditPoints="1" noAdjustHandles="1" noChangeArrowheads="1" noChangeShapeType="1" noTextEdit="1"/>
              </p:cNvSpPr>
              <p:nvPr>
                <p:ph sz="quarter" idx="12"/>
              </p:nvPr>
            </p:nvSpPr>
            <p:spPr>
              <a:xfrm>
                <a:off x="6705600" y="5367734"/>
                <a:ext cx="1924050" cy="460772"/>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6566387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1098" y="229819"/>
            <a:ext cx="7131702"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14.8</a:t>
            </a:r>
            <a:r>
              <a:rPr lang="en-US" sz="2800" b="1" spc="4000" dirty="0">
                <a:solidFill>
                  <a:schemeClr val="bg1"/>
                </a:solidFill>
                <a:latin typeface="+mn-lt"/>
              </a:rPr>
              <a:t> </a:t>
            </a:r>
            <a:r>
              <a:rPr lang="en-US" sz="2800" b="1" dirty="0">
                <a:solidFill>
                  <a:schemeClr val="bg1"/>
                </a:solidFill>
                <a:latin typeface="+mn-lt"/>
              </a:rPr>
              <a:t>Solution, Cont.</a:t>
            </a:r>
            <a:endParaRPr lang="en-US" sz="2800" dirty="0">
              <a:solidFill>
                <a:schemeClr val="bg1"/>
              </a:solidFill>
              <a:latin typeface="+mn-lt"/>
            </a:endParaRPr>
          </a:p>
        </p:txBody>
      </p:sp>
      <p:sp>
        <p:nvSpPr>
          <p:cNvPr id="24" name="Text Placeholder 23"/>
          <p:cNvSpPr>
            <a:spLocks noGrp="1"/>
          </p:cNvSpPr>
          <p:nvPr>
            <p:ph type="body" sz="quarter" idx="4294967295"/>
          </p:nvPr>
        </p:nvSpPr>
        <p:spPr>
          <a:xfrm>
            <a:off x="19050" y="914400"/>
            <a:ext cx="9105900" cy="685800"/>
          </a:xfrm>
          <a:prstGeom prst="rect">
            <a:avLst/>
          </a:prstGeom>
        </p:spPr>
        <p:txBody>
          <a:bodyPr/>
          <a:lstStyle/>
          <a:p>
            <a:pPr marL="0" indent="0">
              <a:buNone/>
            </a:pPr>
            <a:r>
              <a:rPr lang="en-US" sz="2800" b="1" dirty="0">
                <a:solidFill>
                  <a:srgbClr val="43638E"/>
                </a:solidFill>
              </a:rPr>
              <a:t>Solution</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1733550" y="1427873"/>
                <a:ext cx="5676900" cy="1772527"/>
              </a:xfrm>
              <a:prstGeom prst="rect">
                <a:avLst/>
              </a:prstGeom>
            </p:spPr>
            <p:txBody>
              <a:bodyPr/>
              <a:lstStyle/>
              <a:p>
                <a:pPr marL="0" indent="0">
                  <a:spcAft>
                    <a:spcPts val="1200"/>
                  </a:spcAft>
                  <a:buNone/>
                </a:pPr>
                <a14:m>
                  <m:oMathPara xmlns:m="http://schemas.openxmlformats.org/officeDocument/2006/math">
                    <m:oMathParaPr>
                      <m:jc m:val="left"/>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𝐸</m:t>
                          </m:r>
                        </m:e>
                        <m:sub>
                          <m:r>
                            <m:rPr>
                              <m:sty m:val="p"/>
                            </m:rPr>
                            <a:rPr lang="en-US" sz="2600" b="0" i="0" smtClean="0">
                              <a:latin typeface="Cambria Math" panose="02040503050406030204" pitchFamily="18" charset="0"/>
                            </a:rPr>
                            <m:t>a</m:t>
                          </m:r>
                        </m:sub>
                      </m:sSub>
                      <m:r>
                        <a:rPr lang="en-US" sz="2600" b="0" i="1" smtClean="0">
                          <a:latin typeface="Cambria Math" panose="02040503050406030204" pitchFamily="18" charset="0"/>
                        </a:rPr>
                        <m:t>=</m:t>
                      </m:r>
                      <m:r>
                        <a:rPr lang="en-US" sz="2600" b="0" i="0" smtClean="0">
                          <a:latin typeface="Cambria Math" panose="02040503050406030204" pitchFamily="18" charset="0"/>
                        </a:rPr>
                        <m:t>−</m:t>
                      </m:r>
                      <m:d>
                        <m:dPr>
                          <m:ctrlPr>
                            <a:rPr lang="en-US" sz="2600" b="0" i="1" smtClean="0">
                              <a:latin typeface="Cambria Math" panose="02040503050406030204" pitchFamily="18" charset="0"/>
                            </a:rPr>
                          </m:ctrlPr>
                        </m:dPr>
                        <m:e>
                          <m:r>
                            <m:rPr>
                              <m:sty m:val="p"/>
                            </m:rPr>
                            <a:rPr lang="en-US" sz="2600" b="0" i="0" smtClean="0">
                              <a:latin typeface="Cambria Math" panose="02040503050406030204" pitchFamily="18" charset="0"/>
                            </a:rPr>
                            <m:t>slope</m:t>
                          </m:r>
                        </m:e>
                      </m:d>
                      <m:d>
                        <m:dPr>
                          <m:ctrlPr>
                            <a:rPr lang="en-US" sz="2600" b="0" i="1" smtClean="0">
                              <a:latin typeface="Cambria Math" panose="02040503050406030204" pitchFamily="18" charset="0"/>
                            </a:rPr>
                          </m:ctrlPr>
                        </m:dPr>
                        <m:e>
                          <m:r>
                            <a:rPr lang="en-US" sz="2600" b="0" i="1" smtClean="0">
                              <a:latin typeface="Cambria Math" panose="02040503050406030204" pitchFamily="18" charset="0"/>
                            </a:rPr>
                            <m:t>𝑅</m:t>
                          </m:r>
                        </m:e>
                      </m:d>
                    </m:oMath>
                  </m:oMathPara>
                </a14:m>
                <a:endParaRPr lang="en-US" sz="2600" b="0" dirty="0"/>
              </a:p>
              <a:p>
                <a:pPr marL="401638" indent="-401638">
                  <a:spcAft>
                    <a:spcPts val="1500"/>
                  </a:spcAft>
                  <a:buNone/>
                </a:pPr>
                <a14:m>
                  <m:oMathPara xmlns:m="http://schemas.openxmlformats.org/officeDocument/2006/math">
                    <m:oMathParaPr>
                      <m:jc m:val="left"/>
                    </m:oMathParaPr>
                    <m:oMath xmlns:m="http://schemas.openxmlformats.org/officeDocument/2006/math">
                      <m:r>
                        <a:rPr lang="en-US" sz="2600" b="0" i="1" smtClean="0">
                          <a:latin typeface="Cambria Math" panose="02040503050406030204" pitchFamily="18" charset="0"/>
                        </a:rPr>
                        <m:t>=</m:t>
                      </m:r>
                      <m:r>
                        <a:rPr lang="en-US" sz="2600" b="0" i="0" smtClean="0">
                          <a:latin typeface="Cambria Math" panose="02040503050406030204" pitchFamily="18" charset="0"/>
                        </a:rPr>
                        <m:t>−</m:t>
                      </m:r>
                      <m:d>
                        <m:dPr>
                          <m:ctrlPr>
                            <a:rPr lang="en-US" sz="2600" b="0" i="1" smtClean="0">
                              <a:latin typeface="Cambria Math" panose="02040503050406030204" pitchFamily="18" charset="0"/>
                            </a:rPr>
                          </m:ctrlPr>
                        </m:dPr>
                        <m:e>
                          <m:r>
                            <a:rPr lang="en-US" sz="2600" b="0" i="0" smtClean="0">
                              <a:latin typeface="Cambria Math" panose="02040503050406030204" pitchFamily="18" charset="0"/>
                            </a:rPr>
                            <m:t>−5.5</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3</m:t>
                              </m:r>
                            </m:sup>
                          </m:sSup>
                          <m:r>
                            <a:rPr lang="en-US" sz="2600" b="0" i="0" smtClean="0">
                              <a:latin typeface="Cambria Math" panose="02040503050406030204" pitchFamily="18" charset="0"/>
                              <a:ea typeface="Cambria Math" panose="02040503050406030204" pitchFamily="18" charset="0"/>
                            </a:rPr>
                            <m:t> </m:t>
                          </m:r>
                          <m:r>
                            <m:rPr>
                              <m:sty m:val="p"/>
                            </m:rPr>
                            <a:rPr lang="en-US" sz="2600" b="0" i="0" smtClean="0">
                              <a:latin typeface="Cambria Math" panose="02040503050406030204" pitchFamily="18" charset="0"/>
                              <a:ea typeface="Cambria Math" panose="02040503050406030204" pitchFamily="18" charset="0"/>
                            </a:rPr>
                            <m:t>K</m:t>
                          </m:r>
                        </m:e>
                      </m:d>
                      <m:d>
                        <m:dPr>
                          <m:ctrlPr>
                            <a:rPr lang="en-US" sz="2600" b="0" i="1" smtClean="0">
                              <a:latin typeface="Cambria Math" panose="02040503050406030204" pitchFamily="18" charset="0"/>
                              <a:ea typeface="Cambria Math" panose="02040503050406030204" pitchFamily="18" charset="0"/>
                            </a:rPr>
                          </m:ctrlPr>
                        </m:dPr>
                        <m:e>
                          <m:f>
                            <m:fPr>
                              <m:type m:val="lin"/>
                              <m:ctrlPr>
                                <a:rPr lang="en-US" sz="2600" b="0" i="1" smtClean="0">
                                  <a:latin typeface="Cambria Math" panose="02040503050406030204" pitchFamily="18" charset="0"/>
                                  <a:ea typeface="Cambria Math" panose="02040503050406030204" pitchFamily="18" charset="0"/>
                                </a:rPr>
                              </m:ctrlPr>
                            </m:fPr>
                            <m:num>
                              <m:r>
                                <a:rPr lang="en-US" sz="2600" b="0" i="1" smtClean="0">
                                  <a:latin typeface="Cambria Math" panose="02040503050406030204" pitchFamily="18" charset="0"/>
                                  <a:ea typeface="Cambria Math" panose="02040503050406030204" pitchFamily="18" charset="0"/>
                                </a:rPr>
                                <m:t>8.314</m:t>
                              </m:r>
                              <m:r>
                                <a:rPr lang="en-US" sz="2600" b="0" i="0" smtClean="0">
                                  <a:latin typeface="Cambria Math" panose="02040503050406030204" pitchFamily="18" charset="0"/>
                                  <a:ea typeface="Cambria Math" panose="02040503050406030204" pitchFamily="18" charset="0"/>
                                </a:rPr>
                                <m:t> </m:t>
                              </m:r>
                              <m:r>
                                <m:rPr>
                                  <m:sty m:val="p"/>
                                </m:rPr>
                                <a:rPr lang="en-US" sz="2600" b="0" i="0" smtClean="0">
                                  <a:latin typeface="Cambria Math" panose="02040503050406030204" pitchFamily="18" charset="0"/>
                                  <a:ea typeface="Cambria Math" panose="02040503050406030204" pitchFamily="18" charset="0"/>
                                </a:rPr>
                                <m:t>J</m:t>
                              </m:r>
                            </m:num>
                            <m:den>
                              <m:r>
                                <m:rPr>
                                  <m:sty m:val="p"/>
                                </m:rPr>
                                <a:rPr lang="en-US" sz="2600" b="0" i="0" smtClean="0">
                                  <a:latin typeface="Cambria Math" panose="02040503050406030204" pitchFamily="18" charset="0"/>
                                  <a:ea typeface="Cambria Math" panose="02040503050406030204" pitchFamily="18" charset="0"/>
                                </a:rPr>
                                <m:t>K</m:t>
                              </m:r>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mol</m:t>
                              </m:r>
                            </m:den>
                          </m:f>
                        </m:e>
                      </m:d>
                    </m:oMath>
                  </m:oMathPara>
                </a14:m>
                <a:endParaRPr lang="en-US" sz="2600" b="0" dirty="0"/>
              </a:p>
              <a:p>
                <a:pPr marL="401638" indent="-401638">
                  <a:buNone/>
                </a:pPr>
                <a14:m>
                  <m:oMathPara xmlns:m="http://schemas.openxmlformats.org/officeDocument/2006/math">
                    <m:oMathParaPr>
                      <m:jc m:val="left"/>
                    </m:oMathParaPr>
                    <m:oMath xmlns:m="http://schemas.openxmlformats.org/officeDocument/2006/math">
                      <m:r>
                        <a:rPr lang="en-US" sz="2600" b="0" i="1" smtClean="0">
                          <a:latin typeface="Cambria Math" panose="02040503050406030204" pitchFamily="18" charset="0"/>
                        </a:rPr>
                        <m:t>=</m:t>
                      </m:r>
                      <m:r>
                        <a:rPr lang="en-US" sz="2600" b="0" i="0" smtClean="0">
                          <a:latin typeface="Cambria Math" panose="02040503050406030204" pitchFamily="18" charset="0"/>
                        </a:rPr>
                        <m:t>4.6</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1" smtClean="0">
                              <a:latin typeface="Cambria Math" panose="02040503050406030204" pitchFamily="18" charset="0"/>
                              <a:ea typeface="Cambria Math" panose="02040503050406030204" pitchFamily="18" charset="0"/>
                            </a:rPr>
                            <m:t>10</m:t>
                          </m:r>
                        </m:e>
                        <m:sup>
                          <m:r>
                            <a:rPr lang="en-US" sz="2600" b="0" i="1" smtClean="0">
                              <a:latin typeface="Cambria Math" panose="02040503050406030204" pitchFamily="18" charset="0"/>
                              <a:ea typeface="Cambria Math" panose="02040503050406030204" pitchFamily="18" charset="0"/>
                            </a:rPr>
                            <m:t>4</m:t>
                          </m:r>
                        </m:sup>
                      </m:sSup>
                      <m:f>
                        <m:fPr>
                          <m:type m:val="lin"/>
                          <m:ctrlPr>
                            <a:rPr lang="en-US" sz="2600" b="0" i="1" smtClean="0">
                              <a:latin typeface="Cambria Math" panose="02040503050406030204" pitchFamily="18" charset="0"/>
                              <a:ea typeface="Cambria Math" panose="02040503050406030204" pitchFamily="18" charset="0"/>
                            </a:rPr>
                          </m:ctrlPr>
                        </m:fPr>
                        <m:num>
                          <m:r>
                            <m:rPr>
                              <m:sty m:val="p"/>
                            </m:rPr>
                            <a:rPr lang="en-US" sz="2600" b="0" i="0" smtClean="0">
                              <a:latin typeface="Cambria Math" panose="02040503050406030204" pitchFamily="18" charset="0"/>
                              <a:ea typeface="Cambria Math" panose="02040503050406030204" pitchFamily="18" charset="0"/>
                            </a:rPr>
                            <m:t>J</m:t>
                          </m:r>
                        </m:num>
                        <m:den>
                          <m:r>
                            <m:rPr>
                              <m:sty m:val="p"/>
                            </m:rPr>
                            <a:rPr lang="en-US" sz="2600" b="0" i="0" smtClean="0">
                              <a:latin typeface="Cambria Math" panose="02040503050406030204" pitchFamily="18" charset="0"/>
                              <a:ea typeface="Cambria Math" panose="02040503050406030204" pitchFamily="18" charset="0"/>
                            </a:rPr>
                            <m:t>mol</m:t>
                          </m:r>
                        </m:den>
                      </m:f>
                      <m:r>
                        <a:rPr lang="en-US" sz="2600" b="0" i="0" smtClean="0">
                          <a:latin typeface="Cambria Math" panose="02040503050406030204" pitchFamily="18" charset="0"/>
                          <a:ea typeface="Cambria Math" panose="02040503050406030204" pitchFamily="18" charset="0"/>
                        </a:rPr>
                        <m:t> </m:t>
                      </m:r>
                      <m:r>
                        <m:rPr>
                          <m:sty m:val="p"/>
                        </m:rPr>
                        <a:rPr lang="en-US" sz="2600" b="0" i="0" smtClean="0">
                          <a:latin typeface="Cambria Math" panose="02040503050406030204" pitchFamily="18" charset="0"/>
                          <a:ea typeface="Cambria Math" panose="02040503050406030204" pitchFamily="18" charset="0"/>
                        </a:rPr>
                        <m:t>or</m:t>
                      </m:r>
                      <m:r>
                        <a:rPr lang="en-US" sz="2600" b="0" i="0" smtClean="0">
                          <a:latin typeface="Cambria Math" panose="02040503050406030204" pitchFamily="18" charset="0"/>
                          <a:ea typeface="Cambria Math" panose="02040503050406030204" pitchFamily="18" charset="0"/>
                        </a:rPr>
                        <m:t> 46 </m:t>
                      </m:r>
                      <m:r>
                        <m:rPr>
                          <m:sty m:val="p"/>
                        </m:rPr>
                        <a:rPr lang="en-US" sz="2600" b="0" i="0" smtClean="0">
                          <a:latin typeface="Cambria Math" panose="02040503050406030204" pitchFamily="18" charset="0"/>
                          <a:ea typeface="Cambria Math" panose="02040503050406030204" pitchFamily="18" charset="0"/>
                        </a:rPr>
                        <m:t>KJ</m:t>
                      </m:r>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mol</m:t>
                      </m:r>
                    </m:oMath>
                  </m:oMathPara>
                </a14:m>
                <a:endParaRPr lang="en-US" sz="26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1733550" y="1427873"/>
                <a:ext cx="5676900" cy="1772527"/>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2133600" y="3200400"/>
                <a:ext cx="5239116" cy="533400"/>
              </a:xfrm>
              <a:prstGeom prst="rect">
                <a:avLst/>
              </a:prstGeom>
            </p:spPr>
            <p:txBody>
              <a:bodyPr/>
              <a:lstStyle/>
              <a:p>
                <a:pPr marL="0" indent="0">
                  <a:buNone/>
                </a:pPr>
                <a:r>
                  <a:rPr lang="en-US" sz="2600" b="0" dirty="0"/>
                  <a:t>The activation energy is </a:t>
                </a:r>
                <a14:m>
                  <m:oMath xmlns:m="http://schemas.openxmlformats.org/officeDocument/2006/math">
                    <m:r>
                      <a:rPr lang="en-US" sz="2600" b="0" i="0" smtClean="0">
                        <a:latin typeface="Cambria Math" panose="02040503050406030204" pitchFamily="18" charset="0"/>
                      </a:rPr>
                      <m:t>46</m:t>
                    </m:r>
                    <m:f>
                      <m:fPr>
                        <m:type m:val="lin"/>
                        <m:ctrlPr>
                          <a:rPr lang="en-US" sz="2600" b="0" i="1" smtClean="0">
                            <a:latin typeface="Cambria Math" panose="02040503050406030204" pitchFamily="18" charset="0"/>
                          </a:rPr>
                        </m:ctrlPr>
                      </m:fPr>
                      <m:num>
                        <m:r>
                          <m:rPr>
                            <m:sty m:val="p"/>
                          </m:rPr>
                          <a:rPr lang="en-US" sz="2600" b="0" i="0" smtClean="0">
                            <a:latin typeface="Cambria Math" panose="02040503050406030204" pitchFamily="18" charset="0"/>
                          </a:rPr>
                          <m:t>KJ</m:t>
                        </m:r>
                      </m:num>
                      <m:den>
                        <m:r>
                          <m:rPr>
                            <m:sty m:val="p"/>
                          </m:rPr>
                          <a:rPr lang="en-US" sz="2600" b="0" i="0" smtClean="0">
                            <a:latin typeface="Cambria Math" panose="02040503050406030204" pitchFamily="18" charset="0"/>
                          </a:rPr>
                          <m:t>mol</m:t>
                        </m:r>
                        <m:r>
                          <a:rPr lang="en-US" sz="2600" b="0" i="0" smtClean="0">
                            <a:latin typeface="Cambria Math" panose="02040503050406030204" pitchFamily="18" charset="0"/>
                          </a:rPr>
                          <m:t>.</m:t>
                        </m:r>
                      </m:den>
                    </m:f>
                  </m:oMath>
                </a14:m>
                <a:endParaRPr lang="en-US" sz="2600" dirty="0">
                  <a:latin typeface="Calibri" panose="020F0502020204030204" pitchFamily="34" charset="0"/>
                  <a:cs typeface="Calibri" panose="020F0502020204030204" pitchFamily="34" charset="0"/>
                </a:endParaRPr>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2133600" y="3200400"/>
                <a:ext cx="5239116" cy="533400"/>
              </a:xfrm>
              <a:prstGeom prst="rect">
                <a:avLst/>
              </a:prstGeom>
              <a:blipFill>
                <a:blip r:embed="rId4"/>
                <a:stretch>
                  <a:fillRect l="-2095" t="-9091" b="-20455"/>
                </a:stretch>
              </a:blipFill>
            </p:spPr>
            <p:txBody>
              <a:bodyPr/>
              <a:lstStyle/>
              <a:p>
                <a:r>
                  <a:rPr lang="en-US">
                    <a:noFill/>
                  </a:rPr>
                  <a:t> </a:t>
                </a:r>
              </a:p>
            </p:txBody>
          </p:sp>
        </mc:Fallback>
      </mc:AlternateContent>
    </p:spTree>
    <p:extLst>
      <p:ext uri="{BB962C8B-B14F-4D97-AF65-F5344CB8AC3E}">
        <p14:creationId xmlns:p14="http://schemas.microsoft.com/office/powerpoint/2010/main" val="8034686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4822"/>
            <a:ext cx="7495674" cy="1071622"/>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(8)</a:t>
            </a:r>
          </a:p>
        </p:txBody>
      </p:sp>
      <p:sp>
        <p:nvSpPr>
          <p:cNvPr id="20" name="Text Placeholder 19"/>
          <p:cNvSpPr>
            <a:spLocks noGrp="1"/>
          </p:cNvSpPr>
          <p:nvPr>
            <p:ph type="body" sz="quarter" idx="4294967295"/>
          </p:nvPr>
        </p:nvSpPr>
        <p:spPr>
          <a:xfrm>
            <a:off x="0" y="1114455"/>
            <a:ext cx="8991600" cy="457200"/>
          </a:xfrm>
          <a:prstGeom prst="rect">
            <a:avLst/>
          </a:prstGeom>
        </p:spPr>
        <p:txBody>
          <a:bodyPr/>
          <a:lstStyle/>
          <a:p>
            <a:pPr marL="0" indent="0">
              <a:buNone/>
            </a:pPr>
            <a:r>
              <a:rPr lang="en-US" sz="2800" dirty="0">
                <a:solidFill>
                  <a:srgbClr val="4F74A7"/>
                </a:solidFill>
                <a:latin typeface="Calibri" panose="020F0502020204030204" pitchFamily="34" charset="0"/>
              </a:rPr>
              <a:t>The Arrhenius Equation</a:t>
            </a:r>
          </a:p>
        </p:txBody>
      </p:sp>
      <p:sp>
        <p:nvSpPr>
          <p:cNvPr id="21" name="Text Placeholder 20"/>
          <p:cNvSpPr>
            <a:spLocks noGrp="1"/>
          </p:cNvSpPr>
          <p:nvPr>
            <p:ph type="body" sz="quarter" idx="4294967295"/>
          </p:nvPr>
        </p:nvSpPr>
        <p:spPr>
          <a:xfrm>
            <a:off x="0" y="1600200"/>
            <a:ext cx="8991600" cy="1066800"/>
          </a:xfrm>
          <a:prstGeom prst="rect">
            <a:avLst/>
          </a:prstGeom>
        </p:spPr>
        <p:txBody>
          <a:bodyPr/>
          <a:lstStyle/>
          <a:p>
            <a:pPr marL="0" indent="0">
              <a:spcBef>
                <a:spcPts val="0"/>
              </a:spcBef>
              <a:buNone/>
            </a:pPr>
            <a:r>
              <a:rPr lang="en-US" sz="2800" dirty="0"/>
              <a:t>We can derive an even more useful form of the Arrhenius equation.</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2438400" y="2362200"/>
                <a:ext cx="3962400" cy="914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smtClean="0">
                          <a:latin typeface="Cambria Math" panose="02040503050406030204" pitchFamily="18" charset="0"/>
                        </a:rPr>
                        <m:t>l</m:t>
                      </m:r>
                      <m:r>
                        <m:rPr>
                          <m:sty m:val="p"/>
                        </m:rPr>
                        <a:rPr lang="en-US" sz="2700" b="0" i="0" smtClean="0">
                          <a:latin typeface="Cambria Math" panose="02040503050406030204" pitchFamily="18" charset="0"/>
                        </a:rPr>
                        <m:t>n</m:t>
                      </m:r>
                      <m:r>
                        <a:rPr lang="en-US" sz="2700" b="0" i="1" smtClean="0">
                          <a:latin typeface="Cambria Math" panose="02040503050406030204" pitchFamily="18" charset="0"/>
                        </a:rPr>
                        <m:t> </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r>
                        <a:rPr lang="en-US" sz="2700" b="0" i="1" smtClean="0">
                          <a:latin typeface="Cambria Math" panose="02040503050406030204" pitchFamily="18" charset="0"/>
                        </a:rPr>
                        <m:t>=</m:t>
                      </m:r>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r>
                        <a:rPr lang="en-US" sz="2700" b="0" i="1" smtClean="0">
                          <a:latin typeface="Cambria Math" panose="02040503050406030204" pitchFamily="18" charset="0"/>
                        </a:rPr>
                        <m:t>𝐴</m:t>
                      </m:r>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𝑅𝑇</m:t>
                              </m:r>
                            </m:e>
                            <m:sub>
                              <m:r>
                                <a:rPr lang="en-US" sz="2700" b="0" i="1" smtClean="0">
                                  <a:latin typeface="Cambria Math" panose="02040503050406030204" pitchFamily="18" charset="0"/>
                                </a:rPr>
                                <m:t>1</m:t>
                              </m:r>
                            </m:sub>
                          </m:sSub>
                        </m:den>
                      </m:f>
                    </m:oMath>
                  </m:oMathPara>
                </a14:m>
                <a:endParaRPr lang="en-US" sz="27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2438400" y="2362200"/>
                <a:ext cx="3962400" cy="9144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2895600" y="3505200"/>
                <a:ext cx="3124200" cy="990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𝐾</m:t>
                          </m:r>
                        </m:e>
                        <m:sub>
                          <m:r>
                            <a:rPr lang="en-US" sz="2700" b="0" i="1" smtClean="0">
                              <a:latin typeface="Cambria Math" panose="02040503050406030204" pitchFamily="18" charset="0"/>
                            </a:rPr>
                            <m:t>2</m:t>
                          </m:r>
                        </m:sub>
                      </m:sSub>
                      <m:r>
                        <a:rPr lang="en-US" sz="2700" b="0" i="1" smtClean="0">
                          <a:latin typeface="Cambria Math" panose="02040503050406030204" pitchFamily="18" charset="0"/>
                        </a:rPr>
                        <m:t>=</m:t>
                      </m:r>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r>
                        <a:rPr lang="en-US" sz="2700" b="0" i="1" smtClean="0">
                          <a:latin typeface="Cambria Math" panose="02040503050406030204" pitchFamily="18" charset="0"/>
                        </a:rPr>
                        <m:t>𝐴</m:t>
                      </m:r>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𝑅𝑇</m:t>
                              </m:r>
                            </m:e>
                            <m:sub>
                              <m:r>
                                <a:rPr lang="en-US" sz="2700" b="0" i="1" smtClean="0">
                                  <a:latin typeface="Cambria Math" panose="02040503050406030204" pitchFamily="18" charset="0"/>
                                </a:rPr>
                                <m:t>2</m:t>
                              </m:r>
                            </m:sub>
                          </m:sSub>
                        </m:den>
                      </m:f>
                    </m:oMath>
                  </m:oMathPara>
                </a14:m>
                <a:endParaRPr lang="en-US" sz="27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2895600" y="3505200"/>
                <a:ext cx="3124200" cy="9906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914400" y="4572000"/>
                <a:ext cx="6934200" cy="10668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smtClean="0">
                          <a:latin typeface="Cambria Math" panose="02040503050406030204" pitchFamily="18" charset="0"/>
                        </a:rPr>
                        <m:t>l</m:t>
                      </m:r>
                      <m:r>
                        <m:rPr>
                          <m:sty m:val="p"/>
                        </m:rPr>
                        <a:rPr lang="en-US" sz="2700" b="0" i="0" smtClean="0">
                          <a:latin typeface="Cambria Math" panose="02040503050406030204" pitchFamily="18" charset="0"/>
                        </a:rPr>
                        <m:t>n</m:t>
                      </m:r>
                      <m:r>
                        <a:rPr lang="en-US" sz="2700" b="0" i="1" smtClean="0">
                          <a:latin typeface="Cambria Math" panose="02040503050406030204" pitchFamily="18" charset="0"/>
                        </a:rPr>
                        <m:t> </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r>
                        <a:rPr lang="en-US" sz="2700" b="0" i="1" smtClean="0">
                          <a:latin typeface="Cambria Math" panose="02040503050406030204" pitchFamily="18" charset="0"/>
                        </a:rPr>
                        <m:t>−</m:t>
                      </m:r>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𝐾</m:t>
                          </m:r>
                        </m:e>
                        <m:sub>
                          <m:r>
                            <a:rPr lang="en-US" sz="2700" b="0" i="1" smtClean="0">
                              <a:latin typeface="Cambria Math" panose="02040503050406030204" pitchFamily="18" charset="0"/>
                            </a:rPr>
                            <m:t>2</m:t>
                          </m:r>
                        </m:sub>
                      </m:sSub>
                      <m:r>
                        <a:rPr lang="en-US" sz="2700" b="0" i="1" smtClean="0">
                          <a:latin typeface="Cambria Math" panose="02040503050406030204" pitchFamily="18" charset="0"/>
                        </a:rPr>
                        <m:t>=</m:t>
                      </m:r>
                      <m:d>
                        <m:dPr>
                          <m:ctrlPr>
                            <a:rPr lang="en-US" sz="2700" b="0" i="1" smtClean="0">
                              <a:latin typeface="Cambria Math" panose="02040503050406030204" pitchFamily="18" charset="0"/>
                            </a:rPr>
                          </m:ctrlPr>
                        </m:dPr>
                        <m:e>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r>
                            <a:rPr lang="en-US" sz="2700" b="0" i="1" smtClean="0">
                              <a:latin typeface="Cambria Math" panose="02040503050406030204" pitchFamily="18" charset="0"/>
                            </a:rPr>
                            <m:t>𝐴</m:t>
                          </m:r>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𝑅𝑇</m:t>
                                  </m:r>
                                </m:e>
                                <m:sub>
                                  <m:r>
                                    <a:rPr lang="en-US" sz="2700" b="0" i="1" smtClean="0">
                                      <a:latin typeface="Cambria Math" panose="02040503050406030204" pitchFamily="18" charset="0"/>
                                    </a:rPr>
                                    <m:t>1</m:t>
                                  </m:r>
                                </m:sub>
                              </m:sSub>
                            </m:den>
                          </m:f>
                        </m:e>
                      </m:d>
                      <m:r>
                        <a:rPr lang="en-US" sz="2700" b="0" i="1" smtClean="0">
                          <a:latin typeface="Cambria Math" panose="02040503050406030204" pitchFamily="18" charset="0"/>
                        </a:rPr>
                        <m:t>−(</m:t>
                      </m:r>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r>
                        <a:rPr lang="en-US" sz="2700" b="0" i="1" smtClean="0">
                          <a:latin typeface="Cambria Math" panose="02040503050406030204" pitchFamily="18" charset="0"/>
                        </a:rPr>
                        <m:t>𝐴</m:t>
                      </m:r>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𝑅𝑇</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oMath>
                  </m:oMathPara>
                </a14:m>
                <a:endParaRPr lang="en-US" sz="27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914400" y="4572000"/>
                <a:ext cx="6934200" cy="1066800"/>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78686369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7620"/>
            <a:ext cx="7630026" cy="876300"/>
          </a:xfrm>
        </p:spPr>
        <p:txBody>
          <a:bodyPr/>
          <a:lstStyle/>
          <a:p>
            <a:pPr marL="1204913" indent="-1204913"/>
            <a:r>
              <a:rPr lang="en-US" dirty="0">
                <a:solidFill>
                  <a:srgbClr val="FFFFFF"/>
                </a:solidFill>
                <a:latin typeface="Calibri" panose="020F0502020204030204" pitchFamily="34" charset="0"/>
              </a:rPr>
              <a:t>14.4</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Dependence of Reaction Rate on Temperature (9)</a:t>
            </a:r>
          </a:p>
        </p:txBody>
      </p:sp>
      <p:sp>
        <p:nvSpPr>
          <p:cNvPr id="19" name="Text Placeholder 18"/>
          <p:cNvSpPr>
            <a:spLocks noGrp="1"/>
          </p:cNvSpPr>
          <p:nvPr>
            <p:ph type="body" sz="quarter" idx="4294967295"/>
          </p:nvPr>
        </p:nvSpPr>
        <p:spPr>
          <a:xfrm>
            <a:off x="0" y="1114455"/>
            <a:ext cx="4495800" cy="416257"/>
          </a:xfrm>
          <a:prstGeom prst="rect">
            <a:avLst/>
          </a:prstGeom>
        </p:spPr>
        <p:txBody>
          <a:bodyPr/>
          <a:lstStyle/>
          <a:p>
            <a:pPr marL="0" indent="0">
              <a:buNone/>
            </a:pPr>
            <a:r>
              <a:rPr lang="en-US" sz="2800" dirty="0">
                <a:solidFill>
                  <a:srgbClr val="4F74A7"/>
                </a:solidFill>
                <a:latin typeface="Calibri" panose="020F0502020204030204" pitchFamily="34" charset="0"/>
              </a:rPr>
              <a:t>The Arrhenius Equation</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1295400" y="1676400"/>
                <a:ext cx="7086600" cy="1295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smtClean="0">
                          <a:latin typeface="Cambria Math" panose="02040503050406030204" pitchFamily="18" charset="0"/>
                        </a:rPr>
                        <m:t>l</m:t>
                      </m:r>
                      <m:r>
                        <m:rPr>
                          <m:sty m:val="p"/>
                        </m:rPr>
                        <a:rPr lang="en-US" sz="2700" b="0" i="0" smtClean="0">
                          <a:latin typeface="Cambria Math" panose="02040503050406030204" pitchFamily="18" charset="0"/>
                        </a:rPr>
                        <m:t>n</m:t>
                      </m:r>
                      <m:r>
                        <a:rPr lang="en-US" sz="2700" b="0" i="1" smtClean="0">
                          <a:latin typeface="Cambria Math" panose="02040503050406030204" pitchFamily="18" charset="0"/>
                        </a:rPr>
                        <m:t> </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r>
                        <a:rPr lang="en-US" sz="2700" b="0" i="1" smtClean="0">
                          <a:latin typeface="Cambria Math" panose="02040503050406030204" pitchFamily="18" charset="0"/>
                        </a:rPr>
                        <m:t>−</m:t>
                      </m:r>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2</m:t>
                          </m:r>
                        </m:sub>
                      </m:sSub>
                      <m:r>
                        <a:rPr lang="en-US" sz="2700" b="0" i="1" smtClean="0">
                          <a:latin typeface="Cambria Math" panose="02040503050406030204" pitchFamily="18" charset="0"/>
                        </a:rPr>
                        <m:t>=</m:t>
                      </m:r>
                      <m:d>
                        <m:dPr>
                          <m:ctrlPr>
                            <a:rPr lang="en-US" sz="2700" b="0" i="1" smtClean="0">
                              <a:latin typeface="Cambria Math" panose="02040503050406030204" pitchFamily="18" charset="0"/>
                            </a:rPr>
                          </m:ctrlPr>
                        </m:dPr>
                        <m:e>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r>
                            <a:rPr lang="en-US" sz="2700" b="0" i="1" smtClean="0">
                              <a:latin typeface="Cambria Math" panose="02040503050406030204" pitchFamily="18" charset="0"/>
                            </a:rPr>
                            <m:t>𝐴</m:t>
                          </m:r>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𝑅𝑇</m:t>
                                  </m:r>
                                </m:e>
                                <m:sub>
                                  <m:r>
                                    <a:rPr lang="en-US" sz="2700" b="0" i="1" smtClean="0">
                                      <a:latin typeface="Cambria Math" panose="02040503050406030204" pitchFamily="18" charset="0"/>
                                    </a:rPr>
                                    <m:t>1</m:t>
                                  </m:r>
                                </m:sub>
                              </m:sSub>
                            </m:den>
                          </m:f>
                        </m:e>
                      </m:d>
                      <m:r>
                        <a:rPr lang="en-US" sz="2700" b="0" i="1" smtClean="0">
                          <a:latin typeface="Cambria Math" panose="02040503050406030204" pitchFamily="18" charset="0"/>
                        </a:rPr>
                        <m:t>−(</m:t>
                      </m:r>
                      <m:r>
                        <m:rPr>
                          <m:sty m:val="p"/>
                        </m:rPr>
                        <a:rPr lang="en-US" sz="2700" b="0" i="0" smtClean="0">
                          <a:latin typeface="Cambria Math" panose="02040503050406030204" pitchFamily="18" charset="0"/>
                        </a:rPr>
                        <m:t>ln</m:t>
                      </m:r>
                      <m:r>
                        <a:rPr lang="en-US" sz="2700" b="0" i="1" smtClean="0">
                          <a:latin typeface="Cambria Math" panose="02040503050406030204" pitchFamily="18" charset="0"/>
                        </a:rPr>
                        <m:t> </m:t>
                      </m:r>
                      <m:r>
                        <a:rPr lang="en-US" sz="2700" b="0" i="1" smtClean="0">
                          <a:latin typeface="Cambria Math" panose="02040503050406030204" pitchFamily="18" charset="0"/>
                        </a:rPr>
                        <m:t>𝐴</m:t>
                      </m:r>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𝑅𝑇</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oMath>
                  </m:oMathPara>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1295400" y="1676400"/>
                <a:ext cx="7086600" cy="12954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2971800" y="2971800"/>
                <a:ext cx="3657600" cy="990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a:latin typeface="Cambria Math" panose="02040503050406030204" pitchFamily="18" charset="0"/>
                        </a:rPr>
                        <m:t>l</m:t>
                      </m:r>
                      <m:r>
                        <m:rPr>
                          <m:sty m:val="p"/>
                        </m:rPr>
                        <a:rPr lang="en-US" sz="2700" b="0" i="0" smtClean="0">
                          <a:latin typeface="Cambria Math" panose="02040503050406030204" pitchFamily="18" charset="0"/>
                        </a:rPr>
                        <m:t>n</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r>
                            <a:rPr lang="en-US" sz="2700" b="0" i="1" smtClean="0">
                              <a:latin typeface="Cambria Math" panose="02040503050406030204" pitchFamily="18" charset="0"/>
                            </a:rPr>
                            <m:t>𝑅</m:t>
                          </m:r>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1</m:t>
                          </m:r>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𝑇</m:t>
                              </m:r>
                            </m:e>
                            <m:sub>
                              <m:r>
                                <a:rPr lang="en-US" sz="2700" b="0" i="1" smtClean="0">
                                  <a:latin typeface="Cambria Math" panose="02040503050406030204" pitchFamily="18" charset="0"/>
                                </a:rPr>
                                <m:t>1</m:t>
                              </m:r>
                            </m:sub>
                          </m:sSub>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1</m:t>
                          </m:r>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𝑇</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oMath>
                  </m:oMathPara>
                </a14:m>
                <a:endParaRPr lang="en-US" sz="27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2971800" y="2971800"/>
                <a:ext cx="3657600" cy="9906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3200400" y="4267200"/>
                <a:ext cx="3505200" cy="10668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a:latin typeface="Cambria Math" panose="02040503050406030204" pitchFamily="18" charset="0"/>
                        </a:rPr>
                        <m:t>l</m:t>
                      </m:r>
                      <m:r>
                        <m:rPr>
                          <m:sty m:val="p"/>
                        </m:rPr>
                        <a:rPr lang="en-US" sz="2700" b="0" i="0" smtClean="0">
                          <a:latin typeface="Cambria Math" panose="02040503050406030204" pitchFamily="18" charset="0"/>
                        </a:rPr>
                        <m:t>n</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r>
                            <a:rPr lang="en-US" sz="2700" b="0" i="1" smtClean="0">
                              <a:latin typeface="Cambria Math" panose="02040503050406030204" pitchFamily="18" charset="0"/>
                            </a:rPr>
                            <m:t>𝑅</m:t>
                          </m:r>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1</m:t>
                          </m:r>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𝑇</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1</m:t>
                          </m:r>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𝑇</m:t>
                              </m:r>
                            </m:e>
                            <m:sub>
                              <m:r>
                                <a:rPr lang="en-US" sz="2700" b="0" i="1" smtClean="0">
                                  <a:latin typeface="Cambria Math" panose="02040503050406030204" pitchFamily="18" charset="0"/>
                                </a:rPr>
                                <m:t>1</m:t>
                              </m:r>
                            </m:sub>
                          </m:sSub>
                        </m:den>
                      </m:f>
                      <m:r>
                        <a:rPr lang="en-US" sz="2700" b="0" i="1" smtClean="0">
                          <a:latin typeface="Cambria Math" panose="02040503050406030204" pitchFamily="18" charset="0"/>
                        </a:rPr>
                        <m:t>)</m:t>
                      </m:r>
                    </m:oMath>
                  </m:oMathPara>
                </a14:m>
                <a:endParaRPr lang="en-US" sz="27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3200400" y="4267200"/>
                <a:ext cx="3505200" cy="1066800"/>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97397396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defTabSz="1108075">
              <a:tabLst>
                <a:tab pos="0" algn="l"/>
              </a:tabLst>
            </a:pPr>
            <a:r>
              <a:rPr lang="en-US" sz="2800" b="1" dirty="0">
                <a:solidFill>
                  <a:srgbClr val="FFF799"/>
                </a:solidFill>
                <a:latin typeface="+mn-lt"/>
              </a:rPr>
              <a:t>SAMPLE PROBLEM	</a:t>
            </a:r>
            <a:r>
              <a:rPr lang="en-US" sz="2800" b="1" dirty="0">
                <a:solidFill>
                  <a:schemeClr val="bg1"/>
                </a:solidFill>
                <a:latin typeface="+mn-lt"/>
              </a:rPr>
              <a:t>14.9</a:t>
            </a:r>
            <a:r>
              <a:rPr lang="en-US" sz="2800" b="1" spc="4000" dirty="0">
                <a:solidFill>
                  <a:schemeClr val="bg1"/>
                </a:solidFill>
                <a:latin typeface="+mn-lt"/>
              </a:rPr>
              <a:t> </a:t>
            </a:r>
            <a:r>
              <a:rPr lang="en-US" sz="2800" b="1" dirty="0">
                <a:solidFill>
                  <a:schemeClr val="bg1"/>
                </a:solidFill>
                <a:latin typeface="+mn-lt"/>
              </a:rPr>
              <a:t>Strategy</a:t>
            </a:r>
            <a:endParaRPr lang="en-US" sz="2800" dirty="0">
              <a:solidFill>
                <a:schemeClr val="bg1"/>
              </a:solidFill>
              <a:latin typeface="+mn-lt"/>
            </a:endParaRPr>
          </a:p>
        </p:txBody>
      </p:sp>
      <p:sp>
        <p:nvSpPr>
          <p:cNvPr id="25" name="Text Placeholder 24"/>
          <p:cNvSpPr>
            <a:spLocks noGrp="1"/>
          </p:cNvSpPr>
          <p:nvPr>
            <p:ph type="body" sz="quarter" idx="10"/>
          </p:nvPr>
        </p:nvSpPr>
        <p:spPr>
          <a:xfrm>
            <a:off x="76200" y="1143000"/>
            <a:ext cx="8953500" cy="990600"/>
          </a:xfrm>
          <a:prstGeom prst="rect">
            <a:avLst/>
          </a:prstGeom>
        </p:spPr>
        <p:txBody>
          <a:bodyPr/>
          <a:lstStyle/>
          <a:p>
            <a:pPr marL="0" indent="0" algn="l">
              <a:spcBef>
                <a:spcPts val="0"/>
              </a:spcBef>
              <a:spcAft>
                <a:spcPts val="13300"/>
              </a:spcAft>
              <a:buNone/>
            </a:pPr>
            <a:r>
              <a:rPr lang="en-US" sz="2800" b="0" dirty="0">
                <a:solidFill>
                  <a:schemeClr val="tx1"/>
                </a:solidFill>
              </a:rPr>
              <a:t>The rate constant for a particular first-order reaction is given for three different temperatures:</a:t>
            </a:r>
          </a:p>
        </p:txBody>
      </p:sp>
      <mc:AlternateContent xmlns:mc="http://schemas.openxmlformats.org/markup-compatibility/2006" xmlns:a14="http://schemas.microsoft.com/office/drawing/2010/main">
        <mc:Choice Requires="a14">
          <p:graphicFrame>
            <p:nvGraphicFramePr>
              <p:cNvPr id="2" name="Table Placeholder 1"/>
              <p:cNvGraphicFramePr>
                <a:graphicFrameLocks noGrp="1"/>
              </p:cNvGraphicFramePr>
              <p:nvPr>
                <p:ph type="tbl" sz="quarter" idx="23"/>
                <p:extLst>
                  <p:ext uri="{D42A27DB-BD31-4B8C-83A1-F6EECF244321}">
                    <p14:modId xmlns:p14="http://schemas.microsoft.com/office/powerpoint/2010/main" val="3758865862"/>
                  </p:ext>
                </p:extLst>
              </p:nvPr>
            </p:nvGraphicFramePr>
            <p:xfrm>
              <a:off x="3200400" y="2017966"/>
              <a:ext cx="3086100" cy="1868234"/>
            </p:xfrm>
            <a:graphic>
              <a:graphicData uri="http://schemas.openxmlformats.org/drawingml/2006/table">
                <a:tbl>
                  <a:tblPr firstRow="1" bandRow="1">
                    <a:tableStyleId>{5C22544A-7EE6-4342-B048-85BDC9FD1C3A}</a:tableStyleId>
                  </a:tblPr>
                  <a:tblGrid>
                    <a:gridCol w="1543050">
                      <a:extLst>
                        <a:ext uri="{9D8B030D-6E8A-4147-A177-3AD203B41FA5}">
                          <a16:colId xmlns:a16="http://schemas.microsoft.com/office/drawing/2014/main" val="3958126716"/>
                        </a:ext>
                      </a:extLst>
                    </a:gridCol>
                    <a:gridCol w="1543050">
                      <a:extLst>
                        <a:ext uri="{9D8B030D-6E8A-4147-A177-3AD203B41FA5}">
                          <a16:colId xmlns:a16="http://schemas.microsoft.com/office/drawing/2014/main" val="1413699708"/>
                        </a:ext>
                      </a:extLst>
                    </a:gridCol>
                  </a:tblGrid>
                  <a:tr h="457200">
                    <a:tc>
                      <a:txBody>
                        <a:bodyPr/>
                        <a:lstStyle/>
                        <a:p>
                          <a:r>
                            <a:rPr lang="en-US" sz="2600" i="1" dirty="0">
                              <a:solidFill>
                                <a:srgbClr val="1E1A1B"/>
                              </a:solidFill>
                              <a:latin typeface="Cambria Math" panose="02040503050406030204" pitchFamily="18" charset="0"/>
                              <a:ea typeface="Cambria Math" panose="02040503050406030204" pitchFamily="18" charset="0"/>
                            </a:rPr>
                            <a:t>T</a:t>
                          </a:r>
                          <a:r>
                            <a:rPr lang="en-US" sz="2600" dirty="0">
                              <a:solidFill>
                                <a:srgbClr val="1E1A1B"/>
                              </a:solidFill>
                              <a:latin typeface="Cambria Math" panose="02040503050406030204" pitchFamily="18" charset="0"/>
                              <a:ea typeface="Cambria Math" panose="02040503050406030204" pitchFamily="18" charset="0"/>
                            </a:rPr>
                            <a:t> (K)</a:t>
                          </a:r>
                        </a:p>
                      </a:txBody>
                      <a:tcPr marL="62768" marR="62768">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sz="2600" b="1" i="1" smtClean="0">
                                    <a:solidFill>
                                      <a:srgbClr val="1E1A1B"/>
                                    </a:solidFill>
                                    <a:latin typeface="Cambria Math" panose="02040503050406030204" pitchFamily="18" charset="0"/>
                                    <a:ea typeface="Cambria Math" panose="02040503050406030204" pitchFamily="18" charset="0"/>
                                  </a:rPr>
                                  <m:t>𝒌</m:t>
                                </m:r>
                                <m:r>
                                  <a:rPr lang="en-US" sz="2600" b="1" i="1" smtClean="0">
                                    <a:solidFill>
                                      <a:srgbClr val="1E1A1B"/>
                                    </a:solidFill>
                                    <a:latin typeface="Cambria Math" panose="02040503050406030204" pitchFamily="18" charset="0"/>
                                    <a:ea typeface="Cambria Math" panose="02040503050406030204" pitchFamily="18" charset="0"/>
                                  </a:rPr>
                                  <m:t> (</m:t>
                                </m:r>
                                <m:sSup>
                                  <m:sSupPr>
                                    <m:ctrlPr>
                                      <a:rPr lang="en-US" sz="2600" b="1" i="1" smtClean="0">
                                        <a:solidFill>
                                          <a:srgbClr val="1E1A1B"/>
                                        </a:solidFill>
                                        <a:latin typeface="Cambria Math" panose="02040503050406030204" pitchFamily="18" charset="0"/>
                                        <a:ea typeface="Cambria Math" panose="02040503050406030204" pitchFamily="18" charset="0"/>
                                      </a:rPr>
                                    </m:ctrlPr>
                                  </m:sSupPr>
                                  <m:e>
                                    <m:r>
                                      <a:rPr lang="en-US" sz="2600" b="1" i="0" smtClean="0">
                                        <a:solidFill>
                                          <a:srgbClr val="1E1A1B"/>
                                        </a:solidFill>
                                        <a:latin typeface="Cambria Math" panose="02040503050406030204" pitchFamily="18" charset="0"/>
                                        <a:ea typeface="Cambria Math" panose="02040503050406030204" pitchFamily="18" charset="0"/>
                                      </a:rPr>
                                      <m:t>𝐬</m:t>
                                    </m:r>
                                  </m:e>
                                  <m:sup>
                                    <m:r>
                                      <a:rPr lang="en-US" sz="2600" b="1" i="1" smtClean="0">
                                        <a:solidFill>
                                          <a:srgbClr val="1E1A1B"/>
                                        </a:solidFill>
                                        <a:latin typeface="Cambria Math" panose="02040503050406030204" pitchFamily="18" charset="0"/>
                                        <a:ea typeface="Cambria Math" panose="02040503050406030204" pitchFamily="18" charset="0"/>
                                      </a:rPr>
                                      <m:t>−</m:t>
                                    </m:r>
                                    <m:r>
                                      <a:rPr lang="en-US" sz="2600" b="1" i="1" smtClean="0">
                                        <a:solidFill>
                                          <a:srgbClr val="1E1A1B"/>
                                        </a:solidFill>
                                        <a:latin typeface="Cambria Math" panose="02040503050406030204" pitchFamily="18" charset="0"/>
                                        <a:ea typeface="Cambria Math" panose="02040503050406030204" pitchFamily="18" charset="0"/>
                                      </a:rPr>
                                      <m:t>𝟏</m:t>
                                    </m:r>
                                  </m:sup>
                                </m:sSup>
                                <m:r>
                                  <a:rPr lang="en-US" sz="2600" b="1" i="1" smtClean="0">
                                    <a:solidFill>
                                      <a:srgbClr val="1E1A1B"/>
                                    </a:solidFill>
                                    <a:latin typeface="Cambria Math" panose="02040503050406030204" pitchFamily="18" charset="0"/>
                                    <a:ea typeface="Cambria Math" panose="02040503050406030204" pitchFamily="18" charset="0"/>
                                  </a:rPr>
                                  <m:t>)</m:t>
                                </m:r>
                              </m:oMath>
                            </m:oMathPara>
                          </a14:m>
                          <a:endParaRPr lang="en-US" sz="2600" dirty="0">
                            <a:solidFill>
                              <a:srgbClr val="1E1A1B"/>
                            </a:solidFill>
                            <a:latin typeface="Cambria Math" panose="02040503050406030204" pitchFamily="18" charset="0"/>
                            <a:ea typeface="Cambria Math" panose="02040503050406030204" pitchFamily="18" charset="0"/>
                          </a:endParaRPr>
                        </a:p>
                      </a:txBody>
                      <a:tcPr marL="62768" marR="62768">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2023612169"/>
                      </a:ext>
                    </a:extLst>
                  </a:tr>
                  <a:tr h="410254">
                    <a:tc>
                      <a:txBody>
                        <a:bodyPr/>
                        <a:lstStyle/>
                        <a:p>
                          <a:r>
                            <a:rPr lang="en-US" sz="2400" dirty="0">
                              <a:solidFill>
                                <a:srgbClr val="100C0F"/>
                              </a:solidFill>
                            </a:rPr>
                            <a:t>400</a:t>
                          </a:r>
                        </a:p>
                      </a:txBody>
                      <a:tcPr marL="62768" marR="62768">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sz="2400" b="0" i="1" smtClean="0">
                                    <a:solidFill>
                                      <a:srgbClr val="100C0F"/>
                                    </a:solidFill>
                                    <a:latin typeface="Cambria Math" panose="02040503050406030204" pitchFamily="18" charset="0"/>
                                  </a:rPr>
                                  <m:t>2.9</m:t>
                                </m:r>
                                <m:r>
                                  <a:rPr lang="en-US" sz="2400" b="0" i="1" smtClean="0">
                                    <a:solidFill>
                                      <a:srgbClr val="100C0F"/>
                                    </a:solidFill>
                                    <a:latin typeface="Cambria Math" panose="02040503050406030204" pitchFamily="18" charset="0"/>
                                    <a:ea typeface="Cambria Math" panose="02040503050406030204" pitchFamily="18" charset="0"/>
                                  </a:rPr>
                                  <m:t>×</m:t>
                                </m:r>
                                <m:sSup>
                                  <m:sSupPr>
                                    <m:ctrlPr>
                                      <a:rPr lang="en-US" sz="2400" b="0" i="1" smtClean="0">
                                        <a:solidFill>
                                          <a:srgbClr val="100C0F"/>
                                        </a:solidFill>
                                        <a:latin typeface="Cambria Math" panose="02040503050406030204" pitchFamily="18" charset="0"/>
                                        <a:ea typeface="Cambria Math" panose="02040503050406030204" pitchFamily="18" charset="0"/>
                                      </a:rPr>
                                    </m:ctrlPr>
                                  </m:sSupPr>
                                  <m:e>
                                    <m:r>
                                      <a:rPr lang="en-US" sz="2400" b="0" i="1" smtClean="0">
                                        <a:solidFill>
                                          <a:srgbClr val="100C0F"/>
                                        </a:solidFill>
                                        <a:latin typeface="Cambria Math" panose="02040503050406030204" pitchFamily="18" charset="0"/>
                                        <a:ea typeface="Cambria Math" panose="02040503050406030204" pitchFamily="18" charset="0"/>
                                      </a:rPr>
                                      <m:t>10</m:t>
                                    </m:r>
                                  </m:e>
                                  <m:sup>
                                    <m:r>
                                      <a:rPr lang="en-US" sz="2400" b="0" i="1" smtClean="0">
                                        <a:solidFill>
                                          <a:srgbClr val="100C0F"/>
                                        </a:solidFill>
                                        <a:latin typeface="Cambria Math" panose="02040503050406030204" pitchFamily="18" charset="0"/>
                                        <a:ea typeface="Cambria Math" panose="02040503050406030204" pitchFamily="18" charset="0"/>
                                      </a:rPr>
                                      <m:t>−3</m:t>
                                    </m:r>
                                  </m:sup>
                                </m:sSup>
                              </m:oMath>
                            </m:oMathPara>
                          </a14:m>
                          <a:endParaRPr lang="en-US" sz="2400" dirty="0">
                            <a:solidFill>
                              <a:srgbClr val="100C0F"/>
                            </a:solidFill>
                          </a:endParaRPr>
                        </a:p>
                      </a:txBody>
                      <a:tcPr marL="62768" marR="62768">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2596480207"/>
                      </a:ext>
                    </a:extLst>
                  </a:tr>
                  <a:tr h="341566">
                    <a:tc>
                      <a:txBody>
                        <a:bodyPr/>
                        <a:lstStyle/>
                        <a:p>
                          <a:r>
                            <a:rPr lang="en-US" sz="2400" dirty="0">
                              <a:solidFill>
                                <a:srgbClr val="100C0F"/>
                              </a:solidFill>
                            </a:rPr>
                            <a:t>450</a:t>
                          </a:r>
                        </a:p>
                      </a:txBody>
                      <a:tcPr marL="62768" marR="6276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sz="2400" b="0" i="1" smtClean="0">
                                    <a:solidFill>
                                      <a:srgbClr val="100C0F"/>
                                    </a:solidFill>
                                    <a:latin typeface="Cambria Math" panose="02040503050406030204" pitchFamily="18" charset="0"/>
                                    <a:ea typeface="+mn-ea"/>
                                  </a:rPr>
                                  <m:t>6.1</m:t>
                                </m:r>
                                <m:r>
                                  <a:rPr lang="en-US" sz="2400" b="0" i="1" smtClean="0">
                                    <a:solidFill>
                                      <a:srgbClr val="100C0F"/>
                                    </a:solidFill>
                                    <a:latin typeface="Cambria Math" panose="02040503050406030204" pitchFamily="18" charset="0"/>
                                    <a:ea typeface="Cambria Math" panose="02040503050406030204" pitchFamily="18" charset="0"/>
                                  </a:rPr>
                                  <m:t>×</m:t>
                                </m:r>
                                <m:sSup>
                                  <m:sSupPr>
                                    <m:ctrlPr>
                                      <a:rPr lang="en-US" sz="2400" b="0" i="1" smtClean="0">
                                        <a:solidFill>
                                          <a:srgbClr val="100C0F"/>
                                        </a:solidFill>
                                        <a:latin typeface="Cambria Math" panose="02040503050406030204" pitchFamily="18" charset="0"/>
                                        <a:ea typeface="Cambria Math" panose="02040503050406030204" pitchFamily="18" charset="0"/>
                                      </a:rPr>
                                    </m:ctrlPr>
                                  </m:sSupPr>
                                  <m:e>
                                    <m:r>
                                      <a:rPr lang="en-US" sz="2400" b="0" i="1" smtClean="0">
                                        <a:solidFill>
                                          <a:srgbClr val="100C0F"/>
                                        </a:solidFill>
                                        <a:latin typeface="Cambria Math" panose="02040503050406030204" pitchFamily="18" charset="0"/>
                                        <a:ea typeface="Cambria Math" panose="02040503050406030204" pitchFamily="18" charset="0"/>
                                      </a:rPr>
                                      <m:t>10</m:t>
                                    </m:r>
                                  </m:e>
                                  <m:sup>
                                    <m:r>
                                      <a:rPr lang="en-US" sz="2400" b="0" i="1" smtClean="0">
                                        <a:solidFill>
                                          <a:srgbClr val="100C0F"/>
                                        </a:solidFill>
                                        <a:latin typeface="Cambria Math" panose="02040503050406030204" pitchFamily="18" charset="0"/>
                                        <a:ea typeface="Cambria Math" panose="02040503050406030204" pitchFamily="18" charset="0"/>
                                      </a:rPr>
                                      <m:t>−2</m:t>
                                    </m:r>
                                  </m:sup>
                                </m:sSup>
                              </m:oMath>
                            </m:oMathPara>
                          </a14:m>
                          <a:endParaRPr lang="en-US" sz="2400" dirty="0">
                            <a:solidFill>
                              <a:srgbClr val="100C0F"/>
                            </a:solidFill>
                          </a:endParaRPr>
                        </a:p>
                      </a:txBody>
                      <a:tcPr marL="62768" marR="6276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3412606411"/>
                      </a:ext>
                    </a:extLst>
                  </a:tr>
                  <a:tr h="410254">
                    <a:tc>
                      <a:txBody>
                        <a:bodyPr/>
                        <a:lstStyle/>
                        <a:p>
                          <a:r>
                            <a:rPr lang="en-US" sz="2400" dirty="0">
                              <a:solidFill>
                                <a:srgbClr val="100C0F"/>
                              </a:solidFill>
                            </a:rPr>
                            <a:t>500</a:t>
                          </a:r>
                        </a:p>
                      </a:txBody>
                      <a:tcPr marL="62768" marR="6276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pPr/>
                          <a14:m>
                            <m:oMathPara xmlns:m="http://schemas.openxmlformats.org/officeDocument/2006/math">
                              <m:oMathParaPr>
                                <m:jc m:val="centerGroup"/>
                              </m:oMathParaPr>
                              <m:oMath xmlns:m="http://schemas.openxmlformats.org/officeDocument/2006/math">
                                <m:r>
                                  <a:rPr lang="en-US" sz="2400" b="0" i="1" smtClean="0">
                                    <a:solidFill>
                                      <a:srgbClr val="100C0F"/>
                                    </a:solidFill>
                                    <a:latin typeface="Cambria Math" panose="02040503050406030204" pitchFamily="18" charset="0"/>
                                  </a:rPr>
                                  <m:t>7.0</m:t>
                                </m:r>
                                <m:r>
                                  <a:rPr lang="en-US" sz="2400" b="0" i="1" smtClean="0">
                                    <a:solidFill>
                                      <a:srgbClr val="100C0F"/>
                                    </a:solidFill>
                                    <a:latin typeface="Cambria Math" panose="02040503050406030204" pitchFamily="18" charset="0"/>
                                    <a:ea typeface="Cambria Math" panose="02040503050406030204" pitchFamily="18" charset="0"/>
                                  </a:rPr>
                                  <m:t>×</m:t>
                                </m:r>
                                <m:sSup>
                                  <m:sSupPr>
                                    <m:ctrlPr>
                                      <a:rPr lang="en-US" sz="2400" b="0" i="1" smtClean="0">
                                        <a:solidFill>
                                          <a:srgbClr val="100C0F"/>
                                        </a:solidFill>
                                        <a:latin typeface="Cambria Math" panose="02040503050406030204" pitchFamily="18" charset="0"/>
                                        <a:ea typeface="Cambria Math" panose="02040503050406030204" pitchFamily="18" charset="0"/>
                                      </a:rPr>
                                    </m:ctrlPr>
                                  </m:sSupPr>
                                  <m:e>
                                    <m:r>
                                      <a:rPr lang="en-US" sz="2400" b="0" i="1" smtClean="0">
                                        <a:solidFill>
                                          <a:srgbClr val="100C0F"/>
                                        </a:solidFill>
                                        <a:latin typeface="Cambria Math" panose="02040503050406030204" pitchFamily="18" charset="0"/>
                                        <a:ea typeface="Cambria Math" panose="02040503050406030204" pitchFamily="18" charset="0"/>
                                      </a:rPr>
                                      <m:t>10</m:t>
                                    </m:r>
                                  </m:e>
                                  <m:sup>
                                    <m:r>
                                      <a:rPr lang="en-US" sz="2400" b="0" i="1" smtClean="0">
                                        <a:solidFill>
                                          <a:srgbClr val="100C0F"/>
                                        </a:solidFill>
                                        <a:latin typeface="Cambria Math" panose="02040503050406030204" pitchFamily="18" charset="0"/>
                                        <a:ea typeface="Cambria Math" panose="02040503050406030204" pitchFamily="18" charset="0"/>
                                      </a:rPr>
                                      <m:t>−1</m:t>
                                    </m:r>
                                  </m:sup>
                                </m:sSup>
                              </m:oMath>
                            </m:oMathPara>
                          </a14:m>
                          <a:endParaRPr lang="en-US" sz="2400" dirty="0">
                            <a:solidFill>
                              <a:srgbClr val="100C0F"/>
                            </a:solidFill>
                          </a:endParaRPr>
                        </a:p>
                      </a:txBody>
                      <a:tcPr marL="62768" marR="6276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extLst>
                      <a:ext uri="{0D108BD9-81ED-4DB2-BD59-A6C34878D82A}">
                        <a16:rowId xmlns:a16="http://schemas.microsoft.com/office/drawing/2014/main" val="1556921571"/>
                      </a:ext>
                    </a:extLst>
                  </a:tr>
                </a:tbl>
              </a:graphicData>
            </a:graphic>
          </p:graphicFrame>
        </mc:Choice>
        <mc:Fallback xmlns="">
          <p:graphicFrame>
            <p:nvGraphicFramePr>
              <p:cNvPr id="2" name="Table Placeholder 1"/>
              <p:cNvGraphicFramePr>
                <a:graphicFrameLocks noGrp="1"/>
              </p:cNvGraphicFramePr>
              <p:nvPr>
                <p:ph type="tbl" sz="quarter" idx="23"/>
                <p:extLst>
                  <p:ext uri="{D42A27DB-BD31-4B8C-83A1-F6EECF244321}">
                    <p14:modId xmlns:p14="http://schemas.microsoft.com/office/powerpoint/2010/main" val="3758865862"/>
                  </p:ext>
                </p:extLst>
              </p:nvPr>
            </p:nvGraphicFramePr>
            <p:xfrm>
              <a:off x="3200400" y="2017966"/>
              <a:ext cx="3086100" cy="1868234"/>
            </p:xfrm>
            <a:graphic>
              <a:graphicData uri="http://schemas.openxmlformats.org/drawingml/2006/table">
                <a:tbl>
                  <a:tblPr firstRow="1" bandRow="1">
                    <a:tableStyleId>{5C22544A-7EE6-4342-B048-85BDC9FD1C3A}</a:tableStyleId>
                  </a:tblPr>
                  <a:tblGrid>
                    <a:gridCol w="1543050">
                      <a:extLst>
                        <a:ext uri="{9D8B030D-6E8A-4147-A177-3AD203B41FA5}">
                          <a16:colId xmlns:a16="http://schemas.microsoft.com/office/drawing/2014/main" val="3958126716"/>
                        </a:ext>
                      </a:extLst>
                    </a:gridCol>
                    <a:gridCol w="1543050">
                      <a:extLst>
                        <a:ext uri="{9D8B030D-6E8A-4147-A177-3AD203B41FA5}">
                          <a16:colId xmlns:a16="http://schemas.microsoft.com/office/drawing/2014/main" val="1413699708"/>
                        </a:ext>
                      </a:extLst>
                    </a:gridCol>
                  </a:tblGrid>
                  <a:tr h="496634">
                    <a:tc>
                      <a:txBody>
                        <a:bodyPr/>
                        <a:lstStyle/>
                        <a:p>
                          <a:r>
                            <a:rPr lang="en-US" sz="2600" i="1" dirty="0">
                              <a:solidFill>
                                <a:srgbClr val="1E1A1B"/>
                              </a:solidFill>
                              <a:latin typeface="Cambria Math" panose="02040503050406030204" pitchFamily="18" charset="0"/>
                              <a:ea typeface="Cambria Math" panose="02040503050406030204" pitchFamily="18" charset="0"/>
                            </a:rPr>
                            <a:t>T</a:t>
                          </a:r>
                          <a:r>
                            <a:rPr lang="en-US" sz="2600" dirty="0">
                              <a:solidFill>
                                <a:srgbClr val="1E1A1B"/>
                              </a:solidFill>
                              <a:latin typeface="Cambria Math" panose="02040503050406030204" pitchFamily="18" charset="0"/>
                              <a:ea typeface="Cambria Math" panose="02040503050406030204" pitchFamily="18" charset="0"/>
                            </a:rPr>
                            <a:t> (K)</a:t>
                          </a:r>
                        </a:p>
                      </a:txBody>
                      <a:tcPr marL="62768" marR="62768">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2E8DA"/>
                        </a:solidFill>
                      </a:tcPr>
                    </a:tc>
                    <a:tc>
                      <a:txBody>
                        <a:bodyPr/>
                        <a:lstStyle/>
                        <a:p>
                          <a:endParaRPr lang="en-US"/>
                        </a:p>
                      </a:txBody>
                      <a:tcPr marL="62768" marR="62768">
                        <a:lnL w="12700" cmpd="sng">
                          <a:noFill/>
                        </a:lnL>
                        <a:lnR w="12700" cmpd="sng">
                          <a:noFill/>
                        </a:lnR>
                        <a:lnT w="12700" cmpd="sng">
                          <a:noFill/>
                        </a:lnT>
                        <a:lnB w="31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a:blip r:embed="rId2"/>
                          <a:stretch>
                            <a:fillRect l="-100395" t="-10976" b="-301220"/>
                          </a:stretch>
                        </a:blipFill>
                      </a:tcPr>
                    </a:tc>
                    <a:extLst>
                      <a:ext uri="{0D108BD9-81ED-4DB2-BD59-A6C34878D82A}">
                        <a16:rowId xmlns:a16="http://schemas.microsoft.com/office/drawing/2014/main" val="2023612169"/>
                      </a:ext>
                    </a:extLst>
                  </a:tr>
                  <a:tr h="457200">
                    <a:tc>
                      <a:txBody>
                        <a:bodyPr/>
                        <a:lstStyle/>
                        <a:p>
                          <a:r>
                            <a:rPr lang="en-US" sz="2400" dirty="0">
                              <a:solidFill>
                                <a:srgbClr val="100C0F"/>
                              </a:solidFill>
                            </a:rPr>
                            <a:t>400</a:t>
                          </a:r>
                        </a:p>
                      </a:txBody>
                      <a:tcPr marL="62768" marR="62768">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62768" marR="62768">
                        <a:lnL w="12700" cmpd="sng">
                          <a:noFill/>
                        </a:lnL>
                        <a:lnR w="12700" cmpd="sng">
                          <a:noFill/>
                        </a:lnR>
                        <a:lnT w="3175"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blipFill>
                          <a:blip r:embed="rId2"/>
                          <a:stretch>
                            <a:fillRect l="-100395" t="-121333" b="-229333"/>
                          </a:stretch>
                        </a:blipFill>
                      </a:tcPr>
                    </a:tc>
                    <a:extLst>
                      <a:ext uri="{0D108BD9-81ED-4DB2-BD59-A6C34878D82A}">
                        <a16:rowId xmlns:a16="http://schemas.microsoft.com/office/drawing/2014/main" val="2596480207"/>
                      </a:ext>
                    </a:extLst>
                  </a:tr>
                  <a:tr h="457200">
                    <a:tc>
                      <a:txBody>
                        <a:bodyPr/>
                        <a:lstStyle/>
                        <a:p>
                          <a:r>
                            <a:rPr lang="en-US" sz="2400" dirty="0">
                              <a:solidFill>
                                <a:srgbClr val="100C0F"/>
                              </a:solidFill>
                            </a:rPr>
                            <a:t>450</a:t>
                          </a:r>
                        </a:p>
                      </a:txBody>
                      <a:tcPr marL="62768" marR="6276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62768" marR="62768">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2"/>
                          <a:stretch>
                            <a:fillRect l="-100395" t="-221333" b="-129333"/>
                          </a:stretch>
                        </a:blipFill>
                      </a:tcPr>
                    </a:tc>
                    <a:extLst>
                      <a:ext uri="{0D108BD9-81ED-4DB2-BD59-A6C34878D82A}">
                        <a16:rowId xmlns:a16="http://schemas.microsoft.com/office/drawing/2014/main" val="3412606411"/>
                      </a:ext>
                    </a:extLst>
                  </a:tr>
                  <a:tr h="457200">
                    <a:tc>
                      <a:txBody>
                        <a:bodyPr/>
                        <a:lstStyle/>
                        <a:p>
                          <a:r>
                            <a:rPr lang="en-US" sz="2400" dirty="0">
                              <a:solidFill>
                                <a:srgbClr val="100C0F"/>
                              </a:solidFill>
                            </a:rPr>
                            <a:t>500</a:t>
                          </a:r>
                        </a:p>
                      </a:txBody>
                      <a:tcPr marL="62768" marR="62768">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F2E8DA"/>
                        </a:solidFill>
                      </a:tcPr>
                    </a:tc>
                    <a:tc>
                      <a:txBody>
                        <a:bodyPr/>
                        <a:lstStyle/>
                        <a:p>
                          <a:endParaRPr lang="en-US"/>
                        </a:p>
                      </a:txBody>
                      <a:tcPr marL="62768" marR="62768">
                        <a:lnL w="12700" cmpd="sng">
                          <a:noFill/>
                        </a:lnL>
                        <a:lnR w="12700" cmpd="sng">
                          <a:noFill/>
                        </a:lnR>
                        <a:lnT w="12700" cmpd="sng">
                          <a:noFill/>
                        </a:lnT>
                        <a:lnB w="12700" cmpd="sng">
                          <a:noFill/>
                        </a:lnB>
                        <a:lnTlToBr w="12700" cmpd="sng">
                          <a:noFill/>
                          <a:prstDash val="solid"/>
                        </a:lnTlToBr>
                        <a:lnBlToTr w="12700" cmpd="sng">
                          <a:noFill/>
                          <a:prstDash val="solid"/>
                        </a:lnBlToTr>
                        <a:blipFill>
                          <a:blip r:embed="rId2"/>
                          <a:stretch>
                            <a:fillRect l="-100395" t="-321333" b="-29333"/>
                          </a:stretch>
                        </a:blipFill>
                      </a:tcPr>
                    </a:tc>
                    <a:extLst>
                      <a:ext uri="{0D108BD9-81ED-4DB2-BD59-A6C34878D82A}">
                        <a16:rowId xmlns:a16="http://schemas.microsoft.com/office/drawing/2014/main" val="1556921571"/>
                      </a:ext>
                    </a:extLst>
                  </a:tr>
                </a:tbl>
              </a:graphicData>
            </a:graphic>
          </p:graphicFrame>
        </mc:Fallback>
      </mc:AlternateContent>
      <p:sp>
        <p:nvSpPr>
          <p:cNvPr id="11" name="Text Placeholder 10"/>
          <p:cNvSpPr>
            <a:spLocks noGrp="1"/>
          </p:cNvSpPr>
          <p:nvPr>
            <p:ph type="body" sz="quarter" idx="22"/>
          </p:nvPr>
        </p:nvSpPr>
        <p:spPr>
          <a:xfrm>
            <a:off x="76200" y="3962400"/>
            <a:ext cx="8877300" cy="2362200"/>
          </a:xfrm>
        </p:spPr>
        <p:txBody>
          <a:bodyPr/>
          <a:lstStyle/>
          <a:p>
            <a:pPr>
              <a:spcBef>
                <a:spcPts val="0"/>
              </a:spcBef>
              <a:spcAft>
                <a:spcPts val="3300"/>
              </a:spcAft>
            </a:pPr>
            <a:r>
              <a:rPr lang="en-US" dirty="0"/>
              <a:t>Using these data, calculate the activation energy of the reaction.</a:t>
            </a:r>
          </a:p>
          <a:p>
            <a:pPr>
              <a:spcBef>
                <a:spcPts val="0"/>
              </a:spcBef>
            </a:pPr>
            <a:r>
              <a:rPr lang="en-US" b="1" dirty="0">
                <a:solidFill>
                  <a:srgbClr val="43638E"/>
                </a:solidFill>
              </a:rPr>
              <a:t>Strategy</a:t>
            </a:r>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11"/>
              </p:nvPr>
            </p:nvSpPr>
            <p:spPr>
              <a:xfrm>
                <a:off x="2990850" y="5334000"/>
                <a:ext cx="3505200" cy="990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a:latin typeface="Cambria Math" panose="02040503050406030204" pitchFamily="18" charset="0"/>
                        </a:rPr>
                        <m:t>l</m:t>
                      </m:r>
                      <m:r>
                        <m:rPr>
                          <m:sty m:val="p"/>
                        </m:rPr>
                        <a:rPr lang="en-US" sz="2700" b="0" i="0" smtClean="0">
                          <a:latin typeface="Cambria Math" panose="02040503050406030204" pitchFamily="18" charset="0"/>
                        </a:rPr>
                        <m:t>n</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𝐾</m:t>
                              </m:r>
                            </m:e>
                            <m:sub>
                              <m:r>
                                <a:rPr lang="en-US" sz="2700" b="0" i="1" smtClean="0">
                                  <a:latin typeface="Cambria Math" panose="02040503050406030204" pitchFamily="18" charset="0"/>
                                </a:rPr>
                                <m:t>1</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𝐾</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r>
                            <a:rPr lang="en-US" sz="2700" b="0" i="1" smtClean="0">
                              <a:latin typeface="Cambria Math" panose="02040503050406030204" pitchFamily="18" charset="0"/>
                            </a:rPr>
                            <m:t>𝑅</m:t>
                          </m:r>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1</m:t>
                          </m:r>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𝑇</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1</m:t>
                          </m:r>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𝑇</m:t>
                              </m:r>
                            </m:e>
                            <m:sub>
                              <m:r>
                                <a:rPr lang="en-US" sz="2700" b="0" i="1" smtClean="0">
                                  <a:latin typeface="Cambria Math" panose="02040503050406030204" pitchFamily="18" charset="0"/>
                                </a:rPr>
                                <m:t>1</m:t>
                              </m:r>
                            </m:sub>
                          </m:sSub>
                        </m:den>
                      </m:f>
                      <m:r>
                        <a:rPr lang="en-US" sz="2700" b="0" i="1" smtClean="0">
                          <a:latin typeface="Cambria Math" panose="02040503050406030204" pitchFamily="18" charset="0"/>
                        </a:rPr>
                        <m:t>)</m:t>
                      </m:r>
                    </m:oMath>
                  </m:oMathPara>
                </a14:m>
                <a:endParaRPr lang="en-US" sz="27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11"/>
              </p:nvPr>
            </p:nvSpPr>
            <p:spPr>
              <a:xfrm>
                <a:off x="2990850" y="5334000"/>
                <a:ext cx="3505200" cy="99060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241783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28600" y="0"/>
            <a:ext cx="7886700" cy="533400"/>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(5)</a:t>
            </a:r>
          </a:p>
        </p:txBody>
      </p:sp>
      <p:sp>
        <p:nvSpPr>
          <p:cNvPr id="21" name="Text Placeholder 20"/>
          <p:cNvSpPr>
            <a:spLocks noGrp="1"/>
          </p:cNvSpPr>
          <p:nvPr>
            <p:ph type="body" sz="quarter" idx="22"/>
          </p:nvPr>
        </p:nvSpPr>
        <p:spPr>
          <a:xfrm>
            <a:off x="0" y="1066800"/>
            <a:ext cx="8763000" cy="457200"/>
          </a:xfrm>
        </p:spPr>
        <p:txBody>
          <a:bodyPr/>
          <a:lstStyle/>
          <a:p>
            <a:r>
              <a:rPr lang="en-US" dirty="0">
                <a:solidFill>
                  <a:srgbClr val="4F74A7"/>
                </a:solidFill>
                <a:latin typeface="Calibri" panose="020F0502020204030204" pitchFamily="34" charset="0"/>
              </a:rPr>
              <a:t>Average Reaction Rate</a:t>
            </a:r>
          </a:p>
        </p:txBody>
      </p:sp>
      <p:sp>
        <p:nvSpPr>
          <p:cNvPr id="22" name="Text Placeholder 21"/>
          <p:cNvSpPr>
            <a:spLocks noGrp="1"/>
          </p:cNvSpPr>
          <p:nvPr>
            <p:ph type="body" sz="quarter" idx="23"/>
          </p:nvPr>
        </p:nvSpPr>
        <p:spPr>
          <a:xfrm>
            <a:off x="0" y="1600200"/>
            <a:ext cx="8991600" cy="1219200"/>
          </a:xfrm>
        </p:spPr>
        <p:txBody>
          <a:bodyPr/>
          <a:lstStyle/>
          <a:p>
            <a:r>
              <a:rPr lang="en-US" dirty="0"/>
              <a:t>Using data from the preceding table, we can calculate the average rate over the first 50-s time interval as follows:</a:t>
            </a:r>
          </a:p>
        </p:txBody>
      </p:sp>
      <mc:AlternateContent xmlns:mc="http://schemas.openxmlformats.org/markup-compatibility/2006" xmlns:a14="http://schemas.microsoft.com/office/drawing/2010/main">
        <mc:Choice Requires="a14">
          <p:sp>
            <p:nvSpPr>
              <p:cNvPr id="23" name="Text Placeholder 22"/>
              <p:cNvSpPr>
                <a:spLocks noGrp="1"/>
              </p:cNvSpPr>
              <p:nvPr>
                <p:ph type="body" sz="quarter" idx="24"/>
              </p:nvPr>
            </p:nvSpPr>
            <p:spPr>
              <a:xfrm>
                <a:off x="0" y="2712283"/>
                <a:ext cx="9144000" cy="1173917"/>
              </a:xfrm>
            </p:spPr>
            <p:txBody>
              <a:bodyPr/>
              <a:lstStyle/>
              <a:p>
                <a:pPr/>
                <a14:m>
                  <m:oMathPara xmlns:m="http://schemas.openxmlformats.org/officeDocument/2006/math">
                    <m:oMathParaPr>
                      <m:jc m:val="left"/>
                    </m:oMathParaPr>
                    <m:oMath xmlns:m="http://schemas.openxmlformats.org/officeDocument/2006/math">
                      <m:r>
                        <m:rPr>
                          <m:sty m:val="p"/>
                        </m:rPr>
                        <a:rPr lang="en-US" b="0" i="0" smtClean="0">
                          <a:latin typeface="Cambria Math" panose="02040503050406030204" pitchFamily="18" charset="0"/>
                        </a:rPr>
                        <m:t>average</m:t>
                      </m:r>
                      <m:r>
                        <a:rPr lang="en-US" b="0" i="0" smtClean="0">
                          <a:latin typeface="Cambria Math" panose="02040503050406030204" pitchFamily="18" charset="0"/>
                        </a:rPr>
                        <m:t> </m:t>
                      </m:r>
                      <m:r>
                        <m:rPr>
                          <m:sty m:val="p"/>
                        </m:rPr>
                        <a:rPr lang="en-US" b="0" i="0" smtClean="0">
                          <a:latin typeface="Cambria Math" panose="02040503050406030204" pitchFamily="18" charset="0"/>
                        </a:rPr>
                        <m:t>rate</m:t>
                      </m:r>
                      <m:r>
                        <a:rPr lang="en-US" b="0" i="0" smtClean="0">
                          <a:latin typeface="Cambria Math" panose="02040503050406030204" pitchFamily="18" charset="0"/>
                        </a:rPr>
                        <m:t>=−</m:t>
                      </m:r>
                      <m:f>
                        <m:fPr>
                          <m:ctrlPr>
                            <a:rPr lang="en-US" b="0" i="1" smtClean="0">
                              <a:latin typeface="Cambria Math" panose="02040503050406030204" pitchFamily="18" charset="0"/>
                              <a:ea typeface="Cambria Math" panose="02040503050406030204" pitchFamily="18" charset="0"/>
                            </a:rPr>
                          </m:ctrlPr>
                        </m:fPr>
                        <m:num>
                          <m:d>
                            <m:dPr>
                              <m:ctrlPr>
                                <a:rPr lang="en-US" b="0" i="1" smtClean="0">
                                  <a:latin typeface="Cambria Math" panose="02040503050406030204" pitchFamily="18" charset="0"/>
                                  <a:ea typeface="Cambria Math" panose="02040503050406030204" pitchFamily="18" charset="0"/>
                                </a:rPr>
                              </m:ctrlPr>
                            </m:dPr>
                            <m:e>
                              <m:r>
                                <a:rPr lang="en-US" b="0" i="0" smtClean="0">
                                  <a:latin typeface="Cambria Math" panose="02040503050406030204" pitchFamily="18" charset="0"/>
                                  <a:ea typeface="Cambria Math" panose="02040503050406030204" pitchFamily="18" charset="0"/>
                                </a:rPr>
                                <m:t>0.0101−0.0120</m:t>
                              </m:r>
                            </m:e>
                          </m:d>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𝑀</m:t>
                          </m:r>
                        </m:num>
                        <m:den>
                          <m:r>
                            <a:rPr lang="en-US" b="0" i="0" smtClean="0">
                              <a:latin typeface="Cambria Math" panose="02040503050406030204" pitchFamily="18" charset="0"/>
                              <a:ea typeface="Cambria Math" panose="02040503050406030204" pitchFamily="18" charset="0"/>
                            </a:rPr>
                            <m:t>50.0</m:t>
                          </m:r>
                        </m:den>
                      </m:f>
                      <m:r>
                        <a:rPr lang="en-US" b="0" i="0" smtClean="0">
                          <a:latin typeface="Cambria Math" panose="02040503050406030204" pitchFamily="18" charset="0"/>
                          <a:ea typeface="Cambria Math" panose="02040503050406030204" pitchFamily="18" charset="0"/>
                        </a:rPr>
                        <m:t>=3.80×</m:t>
                      </m:r>
                      <m:sSup>
                        <m:sSupPr>
                          <m:ctrlPr>
                            <a:rPr lang="en-US" b="0" i="1" smtClean="0">
                              <a:latin typeface="Cambria Math" panose="02040503050406030204" pitchFamily="18" charset="0"/>
                              <a:ea typeface="Cambria Math" panose="02040503050406030204" pitchFamily="18" charset="0"/>
                            </a:rPr>
                          </m:ctrlPr>
                        </m:sSupPr>
                        <m:e>
                          <m:r>
                            <a:rPr lang="en-US" b="0" i="0" smtClean="0">
                              <a:latin typeface="Cambria Math" panose="02040503050406030204" pitchFamily="18" charset="0"/>
                              <a:ea typeface="Cambria Math" panose="02040503050406030204" pitchFamily="18" charset="0"/>
                            </a:rPr>
                            <m:t>10</m:t>
                          </m:r>
                        </m:e>
                        <m:sup>
                          <m:r>
                            <a:rPr lang="en-US" b="0" i="0" smtClean="0">
                              <a:latin typeface="Cambria Math" panose="02040503050406030204" pitchFamily="18" charset="0"/>
                              <a:ea typeface="Cambria Math" panose="02040503050406030204" pitchFamily="18" charset="0"/>
                            </a:rPr>
                            <m:t>−5</m:t>
                          </m:r>
                        </m:sup>
                      </m:sSup>
                      <m:r>
                        <a:rPr lang="en-US" b="0" i="1" smtClean="0">
                          <a:latin typeface="Cambria Math" panose="02040503050406030204" pitchFamily="18" charset="0"/>
                          <a:ea typeface="Cambria Math" panose="02040503050406030204" pitchFamily="18" charset="0"/>
                        </a:rPr>
                        <m:t>𝑀</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s</m:t>
                      </m:r>
                    </m:oMath>
                  </m:oMathPara>
                </a14:m>
                <a:endParaRPr lang="en-US"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24"/>
              </p:nvPr>
            </p:nvSpPr>
            <p:spPr>
              <a:xfrm>
                <a:off x="0" y="2712283"/>
                <a:ext cx="9144000" cy="1173917"/>
              </a:xfrm>
              <a:blipFill>
                <a:blip r:embed="rId2"/>
                <a:stretch>
                  <a:fillRect/>
                </a:stretch>
              </a:blipFill>
            </p:spPr>
            <p:txBody>
              <a:bodyPr/>
              <a:lstStyle/>
              <a:p>
                <a:r>
                  <a:rPr lang="en-US">
                    <a:noFill/>
                  </a:rPr>
                  <a:t> </a:t>
                </a:r>
              </a:p>
            </p:txBody>
          </p:sp>
        </mc:Fallback>
      </mc:AlternateContent>
      <p:sp>
        <p:nvSpPr>
          <p:cNvPr id="24" name="Text Placeholder 23"/>
          <p:cNvSpPr>
            <a:spLocks noGrp="1"/>
          </p:cNvSpPr>
          <p:nvPr>
            <p:ph type="body" sz="quarter" idx="25"/>
          </p:nvPr>
        </p:nvSpPr>
        <p:spPr>
          <a:xfrm>
            <a:off x="0" y="3987574"/>
            <a:ext cx="8991600" cy="990600"/>
          </a:xfrm>
        </p:spPr>
        <p:txBody>
          <a:bodyPr/>
          <a:lstStyle/>
          <a:p>
            <a:r>
              <a:rPr lang="en-US" dirty="0"/>
              <a:t>If we had chosen the first 100 s as our time interval, the average rate would then be given by</a:t>
            </a: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26"/>
              </p:nvPr>
            </p:nvSpPr>
            <p:spPr>
              <a:xfrm>
                <a:off x="0" y="5105400"/>
                <a:ext cx="9067800" cy="1143000"/>
              </a:xfrm>
            </p:spPr>
            <p:txBody>
              <a:bodyPr/>
              <a:lstStyle/>
              <a:p>
                <a:pPr/>
                <a14:m>
                  <m:oMathPara xmlns:m="http://schemas.openxmlformats.org/officeDocument/2006/math">
                    <m:oMathParaPr>
                      <m:jc m:val="left"/>
                    </m:oMathParaPr>
                    <m:oMath xmlns:m="http://schemas.openxmlformats.org/officeDocument/2006/math">
                      <m:r>
                        <m:rPr>
                          <m:sty m:val="p"/>
                        </m:rPr>
                        <a:rPr lang="en-US" sz="2700" b="0" i="0" smtClean="0">
                          <a:latin typeface="Cambria Math" panose="02040503050406030204" pitchFamily="18" charset="0"/>
                        </a:rPr>
                        <m:t>average</m:t>
                      </m:r>
                      <m:r>
                        <a:rPr lang="en-US" sz="2700" b="0" i="0" smtClean="0">
                          <a:latin typeface="Cambria Math" panose="02040503050406030204" pitchFamily="18" charset="0"/>
                        </a:rPr>
                        <m:t> </m:t>
                      </m:r>
                      <m:r>
                        <m:rPr>
                          <m:sty m:val="p"/>
                        </m:rPr>
                        <a:rPr lang="en-US" sz="2700" b="0" i="0" smtClean="0">
                          <a:latin typeface="Cambria Math" panose="02040503050406030204" pitchFamily="18" charset="0"/>
                        </a:rPr>
                        <m:t>rate</m:t>
                      </m:r>
                      <m:r>
                        <a:rPr lang="en-US" sz="2700" b="0" i="0" smtClean="0">
                          <a:latin typeface="Cambria Math" panose="02040503050406030204" pitchFamily="18" charset="0"/>
                        </a:rPr>
                        <m:t>=−</m:t>
                      </m:r>
                      <m:f>
                        <m:fPr>
                          <m:ctrlPr>
                            <a:rPr lang="en-US" sz="2700" b="0" i="1" smtClean="0">
                              <a:latin typeface="Cambria Math" panose="02040503050406030204" pitchFamily="18" charset="0"/>
                              <a:ea typeface="Cambria Math" panose="02040503050406030204" pitchFamily="18" charset="0"/>
                            </a:rPr>
                          </m:ctrlPr>
                        </m:fPr>
                        <m:num>
                          <m:d>
                            <m:dPr>
                              <m:ctrlPr>
                                <a:rPr lang="en-US" sz="2700" b="0" i="1" smtClean="0">
                                  <a:latin typeface="Cambria Math" panose="02040503050406030204" pitchFamily="18" charset="0"/>
                                  <a:ea typeface="Cambria Math" panose="02040503050406030204" pitchFamily="18" charset="0"/>
                                </a:rPr>
                              </m:ctrlPr>
                            </m:dPr>
                            <m:e>
                              <m:r>
                                <a:rPr lang="en-US" sz="2700" b="0" i="0" smtClean="0">
                                  <a:latin typeface="Cambria Math" panose="02040503050406030204" pitchFamily="18" charset="0"/>
                                  <a:ea typeface="Cambria Math" panose="02040503050406030204" pitchFamily="18" charset="0"/>
                                </a:rPr>
                                <m:t>0.00846−0.0120</m:t>
                              </m:r>
                            </m:e>
                          </m:d>
                          <m:r>
                            <a:rPr lang="en-US" sz="2700" b="0" i="1" smtClean="0">
                              <a:latin typeface="Cambria Math" panose="02040503050406030204" pitchFamily="18" charset="0"/>
                              <a:ea typeface="Cambria Math" panose="02040503050406030204" pitchFamily="18" charset="0"/>
                            </a:rPr>
                            <m:t> </m:t>
                          </m:r>
                          <m:r>
                            <a:rPr lang="en-US" sz="2700" b="0" i="1" smtClean="0">
                              <a:latin typeface="Cambria Math" panose="02040503050406030204" pitchFamily="18" charset="0"/>
                              <a:ea typeface="Cambria Math" panose="02040503050406030204" pitchFamily="18" charset="0"/>
                            </a:rPr>
                            <m:t>𝑀</m:t>
                          </m:r>
                        </m:num>
                        <m:den>
                          <m:r>
                            <a:rPr lang="en-US" sz="2700" b="0" i="0" smtClean="0">
                              <a:latin typeface="Cambria Math" panose="02040503050406030204" pitchFamily="18" charset="0"/>
                              <a:ea typeface="Cambria Math" panose="02040503050406030204" pitchFamily="18" charset="0"/>
                            </a:rPr>
                            <m:t>100.0</m:t>
                          </m:r>
                          <m:r>
                            <m:rPr>
                              <m:sty m:val="p"/>
                            </m:rPr>
                            <a:rPr lang="en-US" sz="2700" b="0" i="0" smtClean="0">
                              <a:latin typeface="Cambria Math" panose="02040503050406030204" pitchFamily="18" charset="0"/>
                              <a:ea typeface="Cambria Math" panose="02040503050406030204" pitchFamily="18" charset="0"/>
                            </a:rPr>
                            <m:t>s</m:t>
                          </m:r>
                        </m:den>
                      </m:f>
                      <m:r>
                        <a:rPr lang="en-US" sz="2700" b="0" i="0" smtClean="0">
                          <a:latin typeface="Cambria Math" panose="02040503050406030204" pitchFamily="18" charset="0"/>
                          <a:ea typeface="Cambria Math" panose="02040503050406030204" pitchFamily="18" charset="0"/>
                        </a:rPr>
                        <m:t>=3.54×</m:t>
                      </m:r>
                      <m:sSup>
                        <m:sSupPr>
                          <m:ctrlPr>
                            <a:rPr lang="en-US" sz="2700" b="0" i="1" smtClean="0">
                              <a:latin typeface="Cambria Math" panose="02040503050406030204" pitchFamily="18" charset="0"/>
                              <a:ea typeface="Cambria Math" panose="02040503050406030204" pitchFamily="18" charset="0"/>
                            </a:rPr>
                          </m:ctrlPr>
                        </m:sSupPr>
                        <m:e>
                          <m:r>
                            <a:rPr lang="en-US" sz="2700" b="0" i="0" smtClean="0">
                              <a:latin typeface="Cambria Math" panose="02040503050406030204" pitchFamily="18" charset="0"/>
                              <a:ea typeface="Cambria Math" panose="02040503050406030204" pitchFamily="18" charset="0"/>
                            </a:rPr>
                            <m:t>10</m:t>
                          </m:r>
                        </m:e>
                        <m:sup>
                          <m:r>
                            <a:rPr lang="en-US" sz="2700" b="0" i="0" smtClean="0">
                              <a:latin typeface="Cambria Math" panose="02040503050406030204" pitchFamily="18" charset="0"/>
                              <a:ea typeface="Cambria Math" panose="02040503050406030204" pitchFamily="18" charset="0"/>
                            </a:rPr>
                            <m:t>−5</m:t>
                          </m:r>
                        </m:sup>
                      </m:sSup>
                      <m:r>
                        <a:rPr lang="en-US" sz="2700" b="0" i="1" smtClean="0">
                          <a:latin typeface="Cambria Math" panose="02040503050406030204" pitchFamily="18" charset="0"/>
                          <a:ea typeface="Cambria Math" panose="02040503050406030204" pitchFamily="18" charset="0"/>
                        </a:rPr>
                        <m:t>𝑀</m:t>
                      </m:r>
                      <m:r>
                        <a:rPr lang="en-US" sz="2700" b="0" i="1"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s</m:t>
                      </m:r>
                    </m:oMath>
                  </m:oMathPara>
                </a14:m>
                <a:endParaRPr lang="en-US" sz="27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26"/>
              </p:nvPr>
            </p:nvSpPr>
            <p:spPr>
              <a:xfrm>
                <a:off x="0" y="5105400"/>
                <a:ext cx="9067800" cy="11430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89885216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31173" y="228600"/>
            <a:ext cx="5607627" cy="609599"/>
          </a:xfrm>
        </p:spPr>
        <p:txBody>
          <a:bodyPr/>
          <a:lstStyle/>
          <a:p>
            <a:pPr algn="ctr" defTabSz="1108075"/>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14.9</a:t>
            </a:r>
            <a:r>
              <a:rPr lang="en-US" sz="2800" b="1" spc="4000" dirty="0">
                <a:solidFill>
                  <a:schemeClr val="bg1"/>
                </a:solidFill>
                <a:latin typeface="+mn-lt"/>
              </a:rPr>
              <a:t> </a:t>
            </a:r>
            <a:r>
              <a:rPr lang="en-US" sz="2800" b="1" dirty="0">
                <a:solidFill>
                  <a:schemeClr val="bg1"/>
                </a:solidFill>
                <a:latin typeface="+mn-lt"/>
              </a:rPr>
              <a:t>Setup</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0" y="952500"/>
                <a:ext cx="9029700" cy="3009900"/>
              </a:xfrm>
              <a:prstGeom prst="rect">
                <a:avLst/>
              </a:prstGeom>
            </p:spPr>
            <p:txBody>
              <a:bodyPr/>
              <a:lstStyle/>
              <a:p>
                <a:pPr marL="0" indent="0">
                  <a:spcBef>
                    <a:spcPts val="0"/>
                  </a:spcBef>
                  <a:buNone/>
                </a:pPr>
                <a:r>
                  <a:rPr lang="en-US" sz="2800" b="1" dirty="0">
                    <a:solidFill>
                      <a:srgbClr val="43638E"/>
                    </a:solidFill>
                  </a:rPr>
                  <a:t>Setup</a:t>
                </a:r>
              </a:p>
              <a:p>
                <a:pPr marL="0" indent="0" algn="r">
                  <a:spcBef>
                    <a:spcPts val="0"/>
                  </a:spcBef>
                  <a:spcAft>
                    <a:spcPts val="4200"/>
                  </a:spcAft>
                  <a:buNone/>
                </a:pPr>
                <a14:m>
                  <m:oMathPara xmlns:m="http://schemas.openxmlformats.org/officeDocument/2006/math">
                    <m:oMathParaPr>
                      <m:jc m:val="centerGroup"/>
                    </m:oMathParaPr>
                    <m:oMath xmlns:m="http://schemas.openxmlformats.org/officeDocument/2006/math">
                      <m:sSub>
                        <m:sSubPr>
                          <m:ctrlPr>
                            <a:rPr lang="en-US" sz="2600" i="1">
                              <a:latin typeface="Cambria Math" panose="02040503050406030204" pitchFamily="18" charset="0"/>
                            </a:rPr>
                          </m:ctrlPr>
                        </m:sSubPr>
                        <m:e>
                          <m:r>
                            <a:rPr lang="en-US" sz="2600" i="1">
                              <a:latin typeface="Cambria Math" panose="02040503050406030204" pitchFamily="18" charset="0"/>
                            </a:rPr>
                            <m:t>𝐸</m:t>
                          </m:r>
                        </m:e>
                        <m:sub>
                          <m:r>
                            <m:rPr>
                              <m:sty m:val="p"/>
                            </m:rPr>
                            <a:rPr lang="en-US" sz="2600">
                              <a:latin typeface="Cambria Math" panose="02040503050406030204" pitchFamily="18" charset="0"/>
                            </a:rPr>
                            <m:t>a</m:t>
                          </m:r>
                        </m:sub>
                      </m:sSub>
                      <m:r>
                        <a:rPr lang="en-US" sz="2600" b="0" i="1" smtClean="0">
                          <a:solidFill>
                            <a:prstClr val="black"/>
                          </a:solidFill>
                          <a:latin typeface="Cambria Math" panose="02040503050406030204" pitchFamily="18" charset="0"/>
                        </a:rPr>
                        <m:t>=</m:t>
                      </m:r>
                      <m:r>
                        <a:rPr lang="en-US" sz="2600" b="0" i="1" smtClean="0">
                          <a:solidFill>
                            <a:prstClr val="black"/>
                          </a:solidFill>
                          <a:latin typeface="Cambria Math" panose="02040503050406030204" pitchFamily="18" charset="0"/>
                        </a:rPr>
                        <m:t>𝑅</m:t>
                      </m:r>
                      <m:d>
                        <m:dPr>
                          <m:ctrlPr>
                            <a:rPr lang="en-US" sz="2600" i="1" smtClean="0">
                              <a:solidFill>
                                <a:prstClr val="black"/>
                              </a:solidFill>
                              <a:latin typeface="Cambria Math" panose="02040503050406030204" pitchFamily="18" charset="0"/>
                            </a:rPr>
                          </m:ctrlPr>
                        </m:dPr>
                        <m:e>
                          <m:f>
                            <m:fPr>
                              <m:ctrlPr>
                                <a:rPr lang="en-US" sz="2600" i="1" smtClean="0">
                                  <a:solidFill>
                                    <a:prstClr val="black"/>
                                  </a:solidFill>
                                  <a:latin typeface="Cambria Math" panose="02040503050406030204" pitchFamily="18" charset="0"/>
                                </a:rPr>
                              </m:ctrlPr>
                            </m:fPr>
                            <m:num>
                              <m:r>
                                <m:rPr>
                                  <m:sty m:val="p"/>
                                </m:rPr>
                                <a:rPr lang="en-US" sz="2600">
                                  <a:latin typeface="Cambria Math" panose="02040503050406030204" pitchFamily="18" charset="0"/>
                                </a:rPr>
                                <m:t>ln</m:t>
                              </m:r>
                              <m:f>
                                <m:fPr>
                                  <m:ctrlPr>
                                    <a:rPr lang="en-US" sz="2600" i="1">
                                      <a:latin typeface="Cambria Math" panose="02040503050406030204" pitchFamily="18" charset="0"/>
                                    </a:rPr>
                                  </m:ctrlPr>
                                </m:fPr>
                                <m:num>
                                  <m:sSub>
                                    <m:sSubPr>
                                      <m:ctrlPr>
                                        <a:rPr lang="en-US" sz="2600" i="1">
                                          <a:latin typeface="Cambria Math" panose="02040503050406030204" pitchFamily="18" charset="0"/>
                                        </a:rPr>
                                      </m:ctrlPr>
                                    </m:sSubPr>
                                    <m:e>
                                      <m:r>
                                        <a:rPr lang="en-US" sz="2600" i="1">
                                          <a:latin typeface="Cambria Math" panose="02040503050406030204" pitchFamily="18" charset="0"/>
                                        </a:rPr>
                                        <m:t>𝑘</m:t>
                                      </m:r>
                                    </m:e>
                                    <m:sub>
                                      <m:r>
                                        <a:rPr lang="en-US" sz="2600" i="1">
                                          <a:latin typeface="Cambria Math" panose="02040503050406030204" pitchFamily="18" charset="0"/>
                                        </a:rPr>
                                        <m:t>1</m:t>
                                      </m:r>
                                    </m:sub>
                                  </m:sSub>
                                </m:num>
                                <m:den>
                                  <m:sSub>
                                    <m:sSubPr>
                                      <m:ctrlPr>
                                        <a:rPr lang="en-US" sz="2600" i="1">
                                          <a:latin typeface="Cambria Math" panose="02040503050406030204" pitchFamily="18" charset="0"/>
                                        </a:rPr>
                                      </m:ctrlPr>
                                    </m:sSubPr>
                                    <m:e>
                                      <m:r>
                                        <a:rPr lang="en-US" sz="2600" i="1">
                                          <a:latin typeface="Cambria Math" panose="02040503050406030204" pitchFamily="18" charset="0"/>
                                        </a:rPr>
                                        <m:t>𝑘</m:t>
                                      </m:r>
                                    </m:e>
                                    <m:sub>
                                      <m:r>
                                        <a:rPr lang="en-US" sz="2600" i="1">
                                          <a:latin typeface="Cambria Math" panose="02040503050406030204" pitchFamily="18" charset="0"/>
                                        </a:rPr>
                                        <m:t>2</m:t>
                                      </m:r>
                                    </m:sub>
                                  </m:sSub>
                                </m:den>
                              </m:f>
                            </m:num>
                            <m:den>
                              <m:f>
                                <m:fPr>
                                  <m:ctrlPr>
                                    <a:rPr lang="en-US" sz="2600" i="1">
                                      <a:latin typeface="Cambria Math" panose="02040503050406030204" pitchFamily="18" charset="0"/>
                                    </a:rPr>
                                  </m:ctrlPr>
                                </m:fPr>
                                <m:num>
                                  <m:r>
                                    <a:rPr lang="en-US" sz="2600" i="1">
                                      <a:latin typeface="Cambria Math" panose="02040503050406030204" pitchFamily="18" charset="0"/>
                                    </a:rPr>
                                    <m:t>1</m:t>
                                  </m:r>
                                </m:num>
                                <m:den>
                                  <m:sSub>
                                    <m:sSubPr>
                                      <m:ctrlPr>
                                        <a:rPr lang="en-US" sz="2600" i="1">
                                          <a:latin typeface="Cambria Math" panose="02040503050406030204" pitchFamily="18" charset="0"/>
                                        </a:rPr>
                                      </m:ctrlPr>
                                    </m:sSubPr>
                                    <m:e>
                                      <m:r>
                                        <a:rPr lang="en-US" sz="2600" i="1">
                                          <a:latin typeface="Cambria Math" panose="02040503050406030204" pitchFamily="18" charset="0"/>
                                        </a:rPr>
                                        <m:t>𝑇</m:t>
                                      </m:r>
                                    </m:e>
                                    <m:sub>
                                      <m:r>
                                        <a:rPr lang="en-US" sz="2600" i="1">
                                          <a:latin typeface="Cambria Math" panose="02040503050406030204" pitchFamily="18" charset="0"/>
                                        </a:rPr>
                                        <m:t>2</m:t>
                                      </m:r>
                                    </m:sub>
                                  </m:sSub>
                                </m:den>
                              </m:f>
                              <m:r>
                                <a:rPr lang="en-US" sz="2600" i="1">
                                  <a:latin typeface="Cambria Math" panose="02040503050406030204" pitchFamily="18" charset="0"/>
                                </a:rPr>
                                <m:t>−</m:t>
                              </m:r>
                              <m:f>
                                <m:fPr>
                                  <m:ctrlPr>
                                    <a:rPr lang="en-US" sz="2600" i="1">
                                      <a:latin typeface="Cambria Math" panose="02040503050406030204" pitchFamily="18" charset="0"/>
                                    </a:rPr>
                                  </m:ctrlPr>
                                </m:fPr>
                                <m:num>
                                  <m:r>
                                    <a:rPr lang="en-US" sz="2600" i="1">
                                      <a:latin typeface="Cambria Math" panose="02040503050406030204" pitchFamily="18" charset="0"/>
                                    </a:rPr>
                                    <m:t>1</m:t>
                                  </m:r>
                                </m:num>
                                <m:den>
                                  <m:sSub>
                                    <m:sSubPr>
                                      <m:ctrlPr>
                                        <a:rPr lang="en-US" sz="2600" i="1">
                                          <a:latin typeface="Cambria Math" panose="02040503050406030204" pitchFamily="18" charset="0"/>
                                        </a:rPr>
                                      </m:ctrlPr>
                                    </m:sSubPr>
                                    <m:e>
                                      <m:r>
                                        <a:rPr lang="en-US" sz="2600" i="1">
                                          <a:latin typeface="Cambria Math" panose="02040503050406030204" pitchFamily="18" charset="0"/>
                                        </a:rPr>
                                        <m:t>𝑇</m:t>
                                      </m:r>
                                    </m:e>
                                    <m:sub>
                                      <m:r>
                                        <a:rPr lang="en-US" sz="2600" i="1">
                                          <a:latin typeface="Cambria Math" panose="02040503050406030204" pitchFamily="18" charset="0"/>
                                        </a:rPr>
                                        <m:t>1</m:t>
                                      </m:r>
                                    </m:sub>
                                  </m:sSub>
                                </m:den>
                              </m:f>
                            </m:den>
                          </m:f>
                        </m:e>
                      </m:d>
                    </m:oMath>
                  </m:oMathPara>
                </a14:m>
                <a:endParaRPr lang="en-US" sz="2600" dirty="0">
                  <a:solidFill>
                    <a:prstClr val="black"/>
                  </a:solidFill>
                </a:endParaRPr>
              </a:p>
              <a:p>
                <a:pPr marL="0" indent="0">
                  <a:spcBef>
                    <a:spcPts val="0"/>
                  </a:spcBef>
                  <a:buNone/>
                </a:pPr>
                <a:r>
                  <a:rPr lang="en-US" sz="2800" b="1" dirty="0">
                    <a:solidFill>
                      <a:srgbClr val="43638E"/>
                    </a:solidFill>
                  </a:rPr>
                  <a:t>Solution</a:t>
                </a:r>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0" y="952500"/>
                <a:ext cx="9029700" cy="3009900"/>
              </a:xfrm>
              <a:prstGeom prst="rect">
                <a:avLst/>
              </a:prstGeom>
              <a:blipFill>
                <a:blip r:embed="rId2"/>
                <a:stretch>
                  <a:fillRect l="-1350" t="-1822" b="-40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1905000" y="3733800"/>
                <a:ext cx="6096000" cy="2182998"/>
              </a:xfrm>
              <a:prstGeom prst="rect">
                <a:avLst/>
              </a:prstGeom>
            </p:spPr>
            <p:txBody>
              <a:bodyPr/>
              <a:lstStyle/>
              <a:p>
                <a:pPr marL="0" indent="0">
                  <a:spcAft>
                    <a:spcPts val="1200"/>
                  </a:spcAft>
                  <a:buNone/>
                </a:pPr>
                <a14:m>
                  <m:oMathPara xmlns:m="http://schemas.openxmlformats.org/officeDocument/2006/math">
                    <m:oMathParaPr>
                      <m:jc m:val="centerGroup"/>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𝐸</m:t>
                          </m:r>
                        </m:e>
                        <m:sub>
                          <m:r>
                            <m:rPr>
                              <m:sty m:val="p"/>
                            </m:rPr>
                            <a:rPr lang="en-US" sz="2600" b="0" i="0" smtClean="0">
                              <a:latin typeface="Cambria Math" panose="02040503050406030204" pitchFamily="18" charset="0"/>
                            </a:rPr>
                            <m:t>a</m:t>
                          </m:r>
                        </m:sub>
                      </m:sSub>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8.314 </m:t>
                          </m:r>
                          <m:r>
                            <m:rPr>
                              <m:sty m:val="p"/>
                            </m:rPr>
                            <a:rPr lang="en-US" sz="2600" b="0" i="0" smtClean="0">
                              <a:latin typeface="Cambria Math" panose="02040503050406030204" pitchFamily="18" charset="0"/>
                            </a:rPr>
                            <m:t>J</m:t>
                          </m:r>
                        </m:num>
                        <m:den>
                          <m:r>
                            <m:rPr>
                              <m:sty m:val="p"/>
                            </m:rPr>
                            <a:rPr lang="en-US" sz="2600" b="0" i="0" smtClean="0">
                              <a:latin typeface="Cambria Math" panose="02040503050406030204" pitchFamily="18" charset="0"/>
                            </a:rPr>
                            <m:t>K</m:t>
                          </m:r>
                          <m:r>
                            <a:rPr lang="en-US" sz="2600" b="0" i="0" smtClean="0">
                              <a:latin typeface="Cambria Math" panose="02040503050406030204" pitchFamily="18" charset="0"/>
                              <a:ea typeface="Cambria Math" panose="02040503050406030204" pitchFamily="18" charset="0"/>
                            </a:rPr>
                            <m:t>∙</m:t>
                          </m:r>
                          <m:r>
                            <m:rPr>
                              <m:sty m:val="p"/>
                            </m:rPr>
                            <a:rPr lang="en-US" sz="2600" b="0" i="0" smtClean="0">
                              <a:latin typeface="Cambria Math" panose="02040503050406030204" pitchFamily="18" charset="0"/>
                              <a:ea typeface="Cambria Math" panose="02040503050406030204" pitchFamily="18" charset="0"/>
                            </a:rPr>
                            <m:t>mol</m:t>
                          </m:r>
                        </m:den>
                      </m:f>
                      <m:d>
                        <m:dPr>
                          <m:ctrlPr>
                            <a:rPr lang="en-US" sz="2600" b="0" i="1" smtClean="0">
                              <a:latin typeface="Cambria Math" panose="02040503050406030204" pitchFamily="18" charset="0"/>
                            </a:rPr>
                          </m:ctrlPr>
                        </m:dPr>
                        <m:e>
                          <m:f>
                            <m:fPr>
                              <m:ctrlPr>
                                <a:rPr lang="en-US" sz="2600" b="0" i="1" smtClean="0">
                                  <a:latin typeface="Cambria Math" panose="02040503050406030204" pitchFamily="18" charset="0"/>
                                </a:rPr>
                              </m:ctrlPr>
                            </m:fPr>
                            <m:num>
                              <m:r>
                                <m:rPr>
                                  <m:sty m:val="p"/>
                                </m:rPr>
                                <a:rPr lang="en-US" sz="2600" b="0" i="0" smtClean="0">
                                  <a:latin typeface="Cambria Math" panose="02040503050406030204" pitchFamily="18" charset="0"/>
                                </a:rPr>
                                <m:t>ln</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2.9</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−3</m:t>
                                      </m:r>
                                    </m:sup>
                                  </m:sSup>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 </m:t>
                                      </m:r>
                                      <m:r>
                                        <m:rPr>
                                          <m:sty m:val="p"/>
                                        </m:rPr>
                                        <a:rPr lang="en-US" sz="2600" b="0" i="0" smtClean="0">
                                          <a:latin typeface="Cambria Math" panose="02040503050406030204" pitchFamily="18" charset="0"/>
                                          <a:ea typeface="Cambria Math" panose="02040503050406030204" pitchFamily="18" charset="0"/>
                                        </a:rPr>
                                        <m:t>s</m:t>
                                      </m:r>
                                    </m:e>
                                    <m:sup>
                                      <m:r>
                                        <a:rPr lang="en-US" sz="2600" b="0" i="0" smtClean="0">
                                          <a:latin typeface="Cambria Math" panose="02040503050406030204" pitchFamily="18" charset="0"/>
                                          <a:ea typeface="Cambria Math" panose="02040503050406030204" pitchFamily="18" charset="0"/>
                                        </a:rPr>
                                        <m:t>−1</m:t>
                                      </m:r>
                                    </m:sup>
                                  </m:sSup>
                                </m:num>
                                <m:den>
                                  <m:r>
                                    <a:rPr lang="en-US" sz="2600" b="0" i="0" smtClean="0">
                                      <a:latin typeface="Cambria Math" panose="02040503050406030204" pitchFamily="18" charset="0"/>
                                    </a:rPr>
                                    <m:t>6.1</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−2</m:t>
                                      </m:r>
                                    </m:sup>
                                  </m:sSup>
                                  <m:r>
                                    <a:rPr lang="en-US" sz="2600" b="0" i="1" smtClean="0">
                                      <a:latin typeface="Cambria Math" panose="02040503050406030204" pitchFamily="18" charset="0"/>
                                      <a:ea typeface="Cambria Math" panose="02040503050406030204" pitchFamily="18" charset="0"/>
                                    </a:rPr>
                                    <m:t> </m:t>
                                  </m:r>
                                  <m:sSup>
                                    <m:sSupPr>
                                      <m:ctrlPr>
                                        <a:rPr lang="en-US" sz="2600" b="0" i="1" smtClean="0">
                                          <a:latin typeface="Cambria Math" panose="02040503050406030204" pitchFamily="18" charset="0"/>
                                          <a:ea typeface="Cambria Math" panose="02040503050406030204" pitchFamily="18" charset="0"/>
                                        </a:rPr>
                                      </m:ctrlPr>
                                    </m:sSupPr>
                                    <m:e>
                                      <m:r>
                                        <m:rPr>
                                          <m:sty m:val="p"/>
                                        </m:rPr>
                                        <a:rPr lang="en-US" sz="2600" b="0" i="0" smtClean="0">
                                          <a:latin typeface="Cambria Math" panose="02040503050406030204" pitchFamily="18" charset="0"/>
                                          <a:ea typeface="Cambria Math" panose="02040503050406030204" pitchFamily="18" charset="0"/>
                                        </a:rPr>
                                        <m:t>s</m:t>
                                      </m:r>
                                    </m:e>
                                    <m:sup>
                                      <m:r>
                                        <a:rPr lang="en-US" sz="2600" b="0" i="0" smtClean="0">
                                          <a:latin typeface="Cambria Math" panose="02040503050406030204" pitchFamily="18" charset="0"/>
                                          <a:ea typeface="Cambria Math" panose="02040503050406030204" pitchFamily="18" charset="0"/>
                                        </a:rPr>
                                        <m:t>−1</m:t>
                                      </m:r>
                                    </m:sup>
                                  </m:sSup>
                                </m:den>
                              </m:f>
                            </m:num>
                            <m:den>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m:t>
                                  </m:r>
                                </m:num>
                                <m:den>
                                  <m:r>
                                    <a:rPr lang="en-US" sz="2600" b="0" i="0" smtClean="0">
                                      <a:latin typeface="Cambria Math" panose="02040503050406030204" pitchFamily="18" charset="0"/>
                                    </a:rPr>
                                    <m:t>450 </m:t>
                                  </m:r>
                                  <m:r>
                                    <m:rPr>
                                      <m:sty m:val="p"/>
                                    </m:rPr>
                                    <a:rPr lang="en-US" sz="2600" b="0" i="0" smtClean="0">
                                      <a:latin typeface="Cambria Math" panose="02040503050406030204" pitchFamily="18" charset="0"/>
                                    </a:rPr>
                                    <m:t>K</m:t>
                                  </m:r>
                                </m:den>
                              </m:f>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m:t>
                                  </m:r>
                                </m:num>
                                <m:den>
                                  <m:r>
                                    <a:rPr lang="en-US" sz="2600" b="0" i="0" smtClean="0">
                                      <a:latin typeface="Cambria Math" panose="02040503050406030204" pitchFamily="18" charset="0"/>
                                    </a:rPr>
                                    <m:t>400</m:t>
                                  </m:r>
                                  <m:r>
                                    <m:rPr>
                                      <m:sty m:val="p"/>
                                    </m:rPr>
                                    <a:rPr lang="en-US" sz="2600" b="0" i="0" smtClean="0">
                                      <a:latin typeface="Cambria Math" panose="02040503050406030204" pitchFamily="18" charset="0"/>
                                    </a:rPr>
                                    <m:t>K</m:t>
                                  </m:r>
                                </m:den>
                              </m:f>
                            </m:den>
                          </m:f>
                        </m:e>
                      </m:d>
                    </m:oMath>
                  </m:oMathPara>
                </a14:m>
                <a:endParaRPr lang="en-US" sz="2600" b="0" dirty="0"/>
              </a:p>
              <a:p>
                <a:pPr marL="0" indent="0">
                  <a:buNone/>
                </a:pPr>
                <a14:m>
                  <m:oMathPara xmlns:m="http://schemas.openxmlformats.org/officeDocument/2006/math">
                    <m:oMathParaPr>
                      <m:jc m:val="centerGroup"/>
                    </m:oMathParaPr>
                    <m:oMath xmlns:m="http://schemas.openxmlformats.org/officeDocument/2006/math">
                      <m:r>
                        <a:rPr lang="en-US" sz="2600" b="0" i="0" smtClean="0">
                          <a:latin typeface="Cambria Math" panose="02040503050406030204" pitchFamily="18" charset="0"/>
                        </a:rPr>
                        <m:t>=91,173 </m:t>
                      </m:r>
                      <m:r>
                        <m:rPr>
                          <m:sty m:val="p"/>
                        </m:rPr>
                        <a:rPr lang="en-US" sz="2600">
                          <a:latin typeface="Cambria Math" panose="02040503050406030204" pitchFamily="18" charset="0"/>
                        </a:rPr>
                        <m:t>J</m:t>
                      </m:r>
                      <m:r>
                        <a:rPr lang="en-US" sz="2600">
                          <a:latin typeface="Cambria Math" panose="02040503050406030204" pitchFamily="18" charset="0"/>
                        </a:rPr>
                        <m:t>/</m:t>
                      </m:r>
                      <m:r>
                        <m:rPr>
                          <m:sty m:val="p"/>
                        </m:rPr>
                        <a:rPr lang="en-US" sz="2600">
                          <a:latin typeface="Cambria Math" panose="02040503050406030204" pitchFamily="18" charset="0"/>
                        </a:rPr>
                        <m:t>mol</m:t>
                      </m:r>
                      <m:r>
                        <a:rPr lang="en-US" sz="2600" b="0" i="0" smtClean="0">
                          <a:latin typeface="Cambria Math" panose="02040503050406030204" pitchFamily="18" charset="0"/>
                        </a:rPr>
                        <m:t>=91 </m:t>
                      </m:r>
                      <m:r>
                        <m:rPr>
                          <m:sty m:val="p"/>
                        </m:rPr>
                        <a:rPr lang="en-US" sz="2600" b="0" i="0" smtClean="0">
                          <a:latin typeface="Cambria Math" panose="02040503050406030204" pitchFamily="18" charset="0"/>
                        </a:rPr>
                        <m:t>KJ</m:t>
                      </m:r>
                      <m:r>
                        <a:rPr lang="en-US" sz="2600" b="0" i="0" smtClean="0">
                          <a:latin typeface="Cambria Math" panose="02040503050406030204" pitchFamily="18" charset="0"/>
                        </a:rPr>
                        <m:t>/</m:t>
                      </m:r>
                      <m:r>
                        <m:rPr>
                          <m:sty m:val="p"/>
                        </m:rPr>
                        <a:rPr lang="en-US" sz="2600" b="0" i="0" smtClean="0">
                          <a:latin typeface="Cambria Math" panose="02040503050406030204" pitchFamily="18" charset="0"/>
                        </a:rPr>
                        <m:t>mol</m:t>
                      </m:r>
                    </m:oMath>
                  </m:oMathPara>
                </a14:m>
                <a:endParaRPr lang="en-US" sz="26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1905000" y="3733800"/>
                <a:ext cx="6096000" cy="2182998"/>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4294967295"/>
              </p:nvPr>
            </p:nvSpPr>
            <p:spPr>
              <a:xfrm>
                <a:off x="1447800" y="5867400"/>
                <a:ext cx="7162800" cy="482546"/>
              </a:xfrm>
              <a:prstGeom prst="rect">
                <a:avLst/>
              </a:prstGeom>
            </p:spPr>
            <p:txBody>
              <a:bodyPr/>
              <a:lstStyle/>
              <a:p>
                <a:pPr marL="0" indent="0">
                  <a:buNone/>
                </a:pPr>
                <a:r>
                  <a:rPr lang="en-US" sz="2600" b="0" dirty="0"/>
                  <a:t>The activation energy of the reaction </a:t>
                </a:r>
                <a14:m>
                  <m:oMath xmlns:m="http://schemas.openxmlformats.org/officeDocument/2006/math">
                    <m:r>
                      <a:rPr lang="en-US" sz="2600" b="0" i="0" smtClean="0">
                        <a:latin typeface="Cambria Math" panose="02040503050406030204" pitchFamily="18" charset="0"/>
                      </a:rPr>
                      <m:t>91</m:t>
                    </m:r>
                    <m:f>
                      <m:fPr>
                        <m:type m:val="lin"/>
                        <m:ctrlPr>
                          <a:rPr lang="en-US" sz="2600" b="0" i="1" smtClean="0">
                            <a:latin typeface="Cambria Math" panose="02040503050406030204" pitchFamily="18" charset="0"/>
                          </a:rPr>
                        </m:ctrlPr>
                      </m:fPr>
                      <m:num>
                        <m:r>
                          <m:rPr>
                            <m:sty m:val="p"/>
                          </m:rPr>
                          <a:rPr lang="en-US" sz="2600" b="0" i="0" smtClean="0">
                            <a:latin typeface="Cambria Math" panose="02040503050406030204" pitchFamily="18" charset="0"/>
                          </a:rPr>
                          <m:t>KJ</m:t>
                        </m:r>
                      </m:num>
                      <m:den>
                        <m:r>
                          <m:rPr>
                            <m:sty m:val="p"/>
                          </m:rPr>
                          <a:rPr lang="en-US" sz="2600" b="0" i="0" smtClean="0">
                            <a:latin typeface="Cambria Math" panose="02040503050406030204" pitchFamily="18" charset="0"/>
                          </a:rPr>
                          <m:t>mol</m:t>
                        </m:r>
                      </m:den>
                    </m:f>
                    <m:r>
                      <a:rPr lang="en-US" sz="2600" b="0" i="1" smtClean="0">
                        <a:latin typeface="Cambria Math" panose="02040503050406030204" pitchFamily="18" charset="0"/>
                      </a:rPr>
                      <m:t>.</m:t>
                    </m:r>
                  </m:oMath>
                </a14:m>
                <a:endParaRPr lang="en-US" sz="2600"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4294967295"/>
              </p:nvPr>
            </p:nvSpPr>
            <p:spPr>
              <a:xfrm>
                <a:off x="1447800" y="5867400"/>
                <a:ext cx="7162800" cy="482546"/>
              </a:xfrm>
              <a:prstGeom prst="rect">
                <a:avLst/>
              </a:prstGeom>
              <a:blipFill>
                <a:blip r:embed="rId4"/>
                <a:stretch>
                  <a:fillRect l="-1532" t="-11392" b="-34177"/>
                </a:stretch>
              </a:blipFill>
            </p:spPr>
            <p:txBody>
              <a:bodyPr/>
              <a:lstStyle/>
              <a:p>
                <a:r>
                  <a:rPr lang="en-US">
                    <a:noFill/>
                  </a:rPr>
                  <a:t> </a:t>
                </a:r>
              </a:p>
            </p:txBody>
          </p:sp>
        </mc:Fallback>
      </mc:AlternateContent>
    </p:spTree>
    <p:extLst>
      <p:ext uri="{BB962C8B-B14F-4D97-AF65-F5344CB8AC3E}">
        <p14:creationId xmlns:p14="http://schemas.microsoft.com/office/powerpoint/2010/main" val="401146524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222767"/>
            <a:ext cx="6293427" cy="609599"/>
          </a:xfrm>
        </p:spPr>
        <p:txBody>
          <a:bodyPr/>
          <a:lstStyle/>
          <a:p>
            <a:pPr algn="ctr" defTabSz="1108075">
              <a:tabLst>
                <a:tab pos="3200400"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14.10</a:t>
            </a:r>
            <a:r>
              <a:rPr lang="en-US" sz="2800" b="1" spc="4000" dirty="0">
                <a:solidFill>
                  <a:schemeClr val="bg1"/>
                </a:solidFill>
                <a:latin typeface="+mn-lt"/>
              </a:rPr>
              <a:t> </a:t>
            </a:r>
            <a:r>
              <a:rPr lang="en-US" sz="2800" b="1" dirty="0">
                <a:solidFill>
                  <a:schemeClr val="bg1"/>
                </a:solidFill>
                <a:latin typeface="+mn-lt"/>
              </a:rPr>
              <a:t>Strategy</a:t>
            </a:r>
            <a:endParaRPr lang="en-US" sz="2800" dirty="0">
              <a:solidFill>
                <a:schemeClr val="bg1"/>
              </a:solidFill>
              <a:latin typeface="+mn-lt"/>
            </a:endParaRP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8021" y="952500"/>
                <a:ext cx="9105900" cy="5524500"/>
              </a:xfrm>
              <a:prstGeom prst="rect">
                <a:avLst/>
              </a:prstGeom>
            </p:spPr>
            <p:txBody>
              <a:bodyPr/>
              <a:lstStyle/>
              <a:p>
                <a:pPr marL="0" indent="0">
                  <a:spcBef>
                    <a:spcPts val="0"/>
                  </a:spcBef>
                  <a:spcAft>
                    <a:spcPts val="3400"/>
                  </a:spcAft>
                  <a:buNone/>
                </a:pPr>
                <a:r>
                  <a:rPr lang="en-US" sz="2800" dirty="0">
                    <a:solidFill>
                      <a:prstClr val="black"/>
                    </a:solidFill>
                  </a:rPr>
                  <a:t>A certain first-order reaction has an activation energy of 83 kJ/mol.</a:t>
                </a:r>
              </a:p>
              <a:p>
                <a:pPr marL="0" indent="0">
                  <a:spcBef>
                    <a:spcPts val="0"/>
                  </a:spcBef>
                  <a:spcAft>
                    <a:spcPts val="3300"/>
                  </a:spcAft>
                  <a:buNone/>
                </a:pPr>
                <a:r>
                  <a:rPr lang="en-US" sz="2800" dirty="0">
                    <a:solidFill>
                      <a:prstClr val="black"/>
                    </a:solidFill>
                  </a:rPr>
                  <a:t>If the rate constant for this reaction is </a:t>
                </a:r>
                <a14:m>
                  <m:oMath xmlns:m="http://schemas.openxmlformats.org/officeDocument/2006/math">
                    <m:r>
                      <a:rPr lang="en-US" sz="2800" i="0" dirty="0" smtClean="0">
                        <a:solidFill>
                          <a:prstClr val="black"/>
                        </a:solidFill>
                        <a:latin typeface="Cambria Math" panose="02040503050406030204" pitchFamily="18" charset="0"/>
                      </a:rPr>
                      <m:t>2.1×10</m:t>
                    </m:r>
                    <m:r>
                      <a:rPr lang="en-US" sz="2800" i="0" baseline="30000" dirty="0">
                        <a:solidFill>
                          <a:prstClr val="black"/>
                        </a:solidFill>
                        <a:latin typeface="Cambria Math" panose="02040503050406030204" pitchFamily="18" charset="0"/>
                      </a:rPr>
                      <m:t>–2</m:t>
                    </m:r>
                    <m:r>
                      <a:rPr lang="en-US" sz="2800" i="0" dirty="0">
                        <a:solidFill>
                          <a:prstClr val="black"/>
                        </a:solidFill>
                        <a:latin typeface="Cambria Math" panose="02040503050406030204" pitchFamily="18" charset="0"/>
                      </a:rPr>
                      <m:t> </m:t>
                    </m:r>
                    <m:r>
                      <m:rPr>
                        <m:sty m:val="p"/>
                      </m:rPr>
                      <a:rPr lang="en-US" sz="2800" i="0" dirty="0">
                        <a:solidFill>
                          <a:prstClr val="black"/>
                        </a:solidFill>
                        <a:latin typeface="Cambria Math" panose="02040503050406030204" pitchFamily="18" charset="0"/>
                      </a:rPr>
                      <m:t>s</m:t>
                    </m:r>
                    <m:r>
                      <a:rPr lang="en-US" sz="2800" i="0" baseline="30000" dirty="0">
                        <a:solidFill>
                          <a:prstClr val="black"/>
                        </a:solidFill>
                        <a:latin typeface="Cambria Math" panose="02040503050406030204" pitchFamily="18" charset="0"/>
                      </a:rPr>
                      <m:t>–1</m:t>
                    </m:r>
                  </m:oMath>
                </a14:m>
                <a:r>
                  <a:rPr lang="en-US" sz="2800" dirty="0">
                    <a:solidFill>
                      <a:prstClr val="black"/>
                    </a:solidFill>
                  </a:rPr>
                  <a:t> at </a:t>
                </a:r>
                <a14:m>
                  <m:oMath xmlns:m="http://schemas.openxmlformats.org/officeDocument/2006/math">
                    <m:r>
                      <a:rPr lang="en-US" sz="2800" i="0" dirty="0" smtClean="0">
                        <a:solidFill>
                          <a:prstClr val="black"/>
                        </a:solidFill>
                        <a:latin typeface="Cambria Math" panose="02040503050406030204" pitchFamily="18" charset="0"/>
                      </a:rPr>
                      <m:t>150°</m:t>
                    </m:r>
                    <m:r>
                      <m:rPr>
                        <m:sty m:val="p"/>
                      </m:rPr>
                      <a:rPr lang="en-US" sz="2800" i="0" dirty="0" smtClean="0">
                        <a:solidFill>
                          <a:prstClr val="black"/>
                        </a:solidFill>
                        <a:latin typeface="Cambria Math" panose="02040503050406030204" pitchFamily="18" charset="0"/>
                      </a:rPr>
                      <m:t>C</m:t>
                    </m:r>
                  </m:oMath>
                </a14:m>
                <a:r>
                  <a:rPr lang="en-US" sz="2800" dirty="0">
                    <a:solidFill>
                      <a:prstClr val="black"/>
                    </a:solidFill>
                  </a:rPr>
                  <a:t>, what is the rate constant at </a:t>
                </a:r>
                <a14:m>
                  <m:oMath xmlns:m="http://schemas.openxmlformats.org/officeDocument/2006/math">
                    <m:r>
                      <a:rPr lang="en-US" sz="2800" i="0" dirty="0" smtClean="0">
                        <a:solidFill>
                          <a:prstClr val="black"/>
                        </a:solidFill>
                        <a:latin typeface="Cambria Math" panose="02040503050406030204" pitchFamily="18" charset="0"/>
                      </a:rPr>
                      <m:t>300°</m:t>
                    </m:r>
                    <m:r>
                      <m:rPr>
                        <m:sty m:val="p"/>
                      </m:rPr>
                      <a:rPr lang="en-US" sz="2800" i="0" dirty="0" smtClean="0">
                        <a:solidFill>
                          <a:prstClr val="black"/>
                        </a:solidFill>
                        <a:latin typeface="Cambria Math" panose="02040503050406030204" pitchFamily="18" charset="0"/>
                      </a:rPr>
                      <m:t>C</m:t>
                    </m:r>
                  </m:oMath>
                </a14:m>
                <a:r>
                  <a:rPr lang="en-US" sz="2800" dirty="0">
                    <a:solidFill>
                      <a:prstClr val="black"/>
                    </a:solidFill>
                  </a:rPr>
                  <a:t>?</a:t>
                </a:r>
              </a:p>
              <a:p>
                <a:pPr marL="0" indent="0">
                  <a:spcBef>
                    <a:spcPts val="0"/>
                  </a:spcBef>
                  <a:spcAft>
                    <a:spcPts val="3300"/>
                  </a:spcAft>
                  <a:buNone/>
                </a:pPr>
                <a:r>
                  <a:rPr lang="en-US" sz="2800" b="1" dirty="0">
                    <a:solidFill>
                      <a:srgbClr val="43638E"/>
                    </a:solidFill>
                  </a:rPr>
                  <a:t>Strategy</a:t>
                </a:r>
                <a:endParaRPr lang="en-US" sz="2800" dirty="0">
                  <a:solidFill>
                    <a:srgbClr val="43638E"/>
                  </a:solidFill>
                </a:endParaRP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8021" y="952500"/>
                <a:ext cx="9105900" cy="5524500"/>
              </a:xfrm>
              <a:prstGeom prst="rect">
                <a:avLst/>
              </a:prstGeom>
              <a:blipFill>
                <a:blip r:embed="rId2"/>
                <a:stretch>
                  <a:fillRect l="-1339" t="-99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2819400" y="3200400"/>
                <a:ext cx="3514725" cy="990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a:latin typeface="Cambria Math" panose="02040503050406030204" pitchFamily="18" charset="0"/>
                        </a:rPr>
                        <m:t>l</m:t>
                      </m:r>
                      <m:r>
                        <m:rPr>
                          <m:sty m:val="p"/>
                        </m:rPr>
                        <a:rPr lang="en-US" sz="2700" b="0" i="0" smtClean="0">
                          <a:latin typeface="Cambria Math" panose="02040503050406030204" pitchFamily="18" charset="0"/>
                        </a:rPr>
                        <m:t>n</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𝐸</m:t>
                              </m:r>
                            </m:e>
                            <m:sub>
                              <m:r>
                                <m:rPr>
                                  <m:sty m:val="p"/>
                                </m:rPr>
                                <a:rPr lang="en-US" sz="2700" b="0" i="0" smtClean="0">
                                  <a:latin typeface="Cambria Math" panose="02040503050406030204" pitchFamily="18" charset="0"/>
                                </a:rPr>
                                <m:t>a</m:t>
                              </m:r>
                            </m:sub>
                          </m:sSub>
                        </m:num>
                        <m:den>
                          <m:r>
                            <a:rPr lang="en-US" sz="2700" b="0" i="1" smtClean="0">
                              <a:latin typeface="Cambria Math" panose="02040503050406030204" pitchFamily="18" charset="0"/>
                            </a:rPr>
                            <m:t>𝑅</m:t>
                          </m:r>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1</m:t>
                          </m:r>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𝑇</m:t>
                              </m:r>
                            </m:e>
                            <m:sub>
                              <m:r>
                                <a:rPr lang="en-US" sz="2700" b="0" i="1" smtClean="0">
                                  <a:latin typeface="Cambria Math" panose="02040503050406030204" pitchFamily="18" charset="0"/>
                                </a:rPr>
                                <m:t>2</m:t>
                              </m:r>
                            </m:sub>
                          </m:sSub>
                        </m:den>
                      </m:f>
                      <m:r>
                        <a:rPr lang="en-US" sz="2700" b="0" i="1" smtClean="0">
                          <a:latin typeface="Cambria Math" panose="02040503050406030204" pitchFamily="18" charset="0"/>
                        </a:rPr>
                        <m:t>−</m:t>
                      </m:r>
                      <m:f>
                        <m:fPr>
                          <m:ctrlPr>
                            <a:rPr lang="en-US" sz="2700" b="0" i="1" smtClean="0">
                              <a:latin typeface="Cambria Math" panose="02040503050406030204" pitchFamily="18" charset="0"/>
                            </a:rPr>
                          </m:ctrlPr>
                        </m:fPr>
                        <m:num>
                          <m:r>
                            <a:rPr lang="en-US" sz="2700" b="0" i="1" smtClean="0">
                              <a:latin typeface="Cambria Math" panose="02040503050406030204" pitchFamily="18" charset="0"/>
                            </a:rPr>
                            <m:t>1</m:t>
                          </m:r>
                        </m:num>
                        <m:den>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𝑇</m:t>
                              </m:r>
                            </m:e>
                            <m:sub>
                              <m:r>
                                <a:rPr lang="en-US" sz="2700" b="0" i="1" smtClean="0">
                                  <a:latin typeface="Cambria Math" panose="02040503050406030204" pitchFamily="18" charset="0"/>
                                </a:rPr>
                                <m:t>1</m:t>
                              </m:r>
                            </m:sub>
                          </m:sSub>
                        </m:den>
                      </m:f>
                      <m:r>
                        <a:rPr lang="en-US" sz="2700" b="0" i="1" smtClean="0">
                          <a:latin typeface="Cambria Math" panose="02040503050406030204" pitchFamily="18" charset="0"/>
                        </a:rPr>
                        <m:t>)</m:t>
                      </m:r>
                    </m:oMath>
                  </m:oMathPara>
                </a14:m>
                <a:endParaRPr lang="en-US" sz="27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2819400" y="3200400"/>
                <a:ext cx="3514725" cy="9906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4294967295"/>
              </p:nvPr>
            </p:nvSpPr>
            <p:spPr>
              <a:xfrm>
                <a:off x="8021" y="4343400"/>
                <a:ext cx="7916779" cy="1437409"/>
              </a:xfrm>
              <a:prstGeom prst="rect">
                <a:avLst/>
              </a:prstGeom>
            </p:spPr>
            <p:txBody>
              <a:bodyPr/>
              <a:lstStyle/>
              <a:p>
                <a:pPr marL="0" indent="0">
                  <a:buNone/>
                </a:pPr>
                <a:r>
                  <a:rPr lang="en-US" sz="2800" b="1" dirty="0">
                    <a:solidFill>
                      <a:srgbClr val="43638E"/>
                    </a:solidFill>
                  </a:rPr>
                  <a:t>Setup</a:t>
                </a:r>
              </a:p>
              <a:p>
                <a:pPr marL="3252788" indent="-3252788" defTabSz="990600">
                  <a:spcBef>
                    <a:spcPts val="0"/>
                  </a:spcBef>
                  <a:buNone/>
                </a:pPr>
                <a14:m>
                  <m:oMathPara xmlns:m="http://schemas.openxmlformats.org/officeDocument/2006/math">
                    <m:oMathParaPr>
                      <m:jc m:val="left"/>
                    </m:oMathParaPr>
                    <m:oMath xmlns:m="http://schemas.openxmlformats.org/officeDocument/2006/math">
                      <m:sSub>
                        <m:sSubPr>
                          <m:ctrlPr>
                            <a:rPr lang="en-US" sz="2500" i="1" smtClean="0">
                              <a:latin typeface="Cambria Math" panose="02040503050406030204" pitchFamily="18" charset="0"/>
                            </a:rPr>
                          </m:ctrlPr>
                        </m:sSubPr>
                        <m:e>
                          <m:r>
                            <a:rPr lang="en-US" sz="2500" b="0" i="1" smtClean="0">
                              <a:latin typeface="Cambria Math" panose="02040503050406030204" pitchFamily="18" charset="0"/>
                            </a:rPr>
                            <m:t>𝑘</m:t>
                          </m:r>
                        </m:e>
                        <m:sub>
                          <m:r>
                            <a:rPr lang="en-US" sz="2500" b="0" i="1" smtClean="0">
                              <a:latin typeface="Cambria Math" panose="02040503050406030204" pitchFamily="18" charset="0"/>
                            </a:rPr>
                            <m:t>2</m:t>
                          </m:r>
                        </m:sub>
                      </m:sSub>
                      <m:r>
                        <a:rPr lang="en-US" sz="2500" b="0" i="1" smtClean="0">
                          <a:latin typeface="Cambria Math" panose="02040503050406030204" pitchFamily="18" charset="0"/>
                        </a:rPr>
                        <m:t>=</m:t>
                      </m:r>
                      <m:f>
                        <m:fPr>
                          <m:ctrlPr>
                            <a:rPr lang="en-US" sz="2500" b="0" i="1" smtClean="0">
                              <a:latin typeface="Cambria Math" panose="02040503050406030204" pitchFamily="18" charset="0"/>
                            </a:rPr>
                          </m:ctrlPr>
                        </m:fPr>
                        <m:num>
                          <m:sSub>
                            <m:sSubPr>
                              <m:ctrlPr>
                                <a:rPr lang="en-US" sz="2500" b="0" i="1" smtClean="0">
                                  <a:latin typeface="Cambria Math" panose="02040503050406030204" pitchFamily="18" charset="0"/>
                                </a:rPr>
                              </m:ctrlPr>
                            </m:sSubPr>
                            <m:e>
                              <m:r>
                                <a:rPr lang="en-US" sz="2500" b="0" i="1" smtClean="0">
                                  <a:latin typeface="Cambria Math" panose="02040503050406030204" pitchFamily="18" charset="0"/>
                                </a:rPr>
                                <m:t>𝑘</m:t>
                              </m:r>
                            </m:e>
                            <m:sub>
                              <m:r>
                                <a:rPr lang="en-US" sz="2500" b="0" i="1" smtClean="0">
                                  <a:latin typeface="Cambria Math" panose="02040503050406030204" pitchFamily="18" charset="0"/>
                                </a:rPr>
                                <m:t>1</m:t>
                              </m:r>
                            </m:sub>
                          </m:sSub>
                        </m:num>
                        <m:den>
                          <m:sSup>
                            <m:sSupPr>
                              <m:ctrlPr>
                                <a:rPr lang="en-US" sz="2500" b="0" i="1" smtClean="0">
                                  <a:latin typeface="Cambria Math" panose="02040503050406030204" pitchFamily="18" charset="0"/>
                                </a:rPr>
                              </m:ctrlPr>
                            </m:sSupPr>
                            <m:e>
                              <m:r>
                                <a:rPr lang="en-US" sz="2500" b="0" i="1" smtClean="0">
                                  <a:latin typeface="Cambria Math" panose="02040503050406030204" pitchFamily="18" charset="0"/>
                                </a:rPr>
                                <m:t>𝑒</m:t>
                              </m:r>
                            </m:e>
                            <m:sup>
                              <m:r>
                                <a:rPr lang="en-US" sz="2500" b="0" i="1" smtClean="0">
                                  <a:latin typeface="Cambria Math" panose="02040503050406030204" pitchFamily="18" charset="0"/>
                                </a:rPr>
                                <m:t>(</m:t>
                              </m:r>
                              <m:f>
                                <m:fPr>
                                  <m:ctrlPr>
                                    <a:rPr lang="en-US" sz="2500" b="0" i="1" smtClean="0">
                                      <a:latin typeface="Cambria Math" panose="02040503050406030204" pitchFamily="18" charset="0"/>
                                    </a:rPr>
                                  </m:ctrlPr>
                                </m:fPr>
                                <m:num>
                                  <m:sSub>
                                    <m:sSubPr>
                                      <m:ctrlPr>
                                        <a:rPr lang="en-US" sz="2500" b="0" i="1" smtClean="0">
                                          <a:latin typeface="Cambria Math" panose="02040503050406030204" pitchFamily="18" charset="0"/>
                                        </a:rPr>
                                      </m:ctrlPr>
                                    </m:sSubPr>
                                    <m:e>
                                      <m:r>
                                        <a:rPr lang="en-US" sz="2500" b="0" i="1" smtClean="0">
                                          <a:latin typeface="Cambria Math" panose="02040503050406030204" pitchFamily="18" charset="0"/>
                                        </a:rPr>
                                        <m:t>𝐸</m:t>
                                      </m:r>
                                    </m:e>
                                    <m:sub>
                                      <m:r>
                                        <m:rPr>
                                          <m:sty m:val="p"/>
                                        </m:rPr>
                                        <a:rPr lang="en-US" sz="2500" b="0" i="0" smtClean="0">
                                          <a:latin typeface="Cambria Math" panose="02040503050406030204" pitchFamily="18" charset="0"/>
                                        </a:rPr>
                                        <m:t>a</m:t>
                                      </m:r>
                                    </m:sub>
                                  </m:sSub>
                                </m:num>
                                <m:den>
                                  <m:r>
                                    <a:rPr lang="en-US" sz="2500" b="0" i="1" smtClean="0">
                                      <a:latin typeface="Cambria Math" panose="02040503050406030204" pitchFamily="18" charset="0"/>
                                    </a:rPr>
                                    <m:t>𝑅</m:t>
                                  </m:r>
                                </m:den>
                              </m:f>
                              <m:r>
                                <a:rPr lang="en-US" sz="2500" b="0" i="1" smtClean="0">
                                  <a:latin typeface="Cambria Math" panose="02040503050406030204" pitchFamily="18" charset="0"/>
                                </a:rPr>
                                <m:t>)(</m:t>
                              </m:r>
                              <m:f>
                                <m:fPr>
                                  <m:ctrlPr>
                                    <a:rPr lang="en-US" sz="2500" b="0" i="1" smtClean="0">
                                      <a:latin typeface="Cambria Math" panose="02040503050406030204" pitchFamily="18" charset="0"/>
                                    </a:rPr>
                                  </m:ctrlPr>
                                </m:fPr>
                                <m:num>
                                  <m:r>
                                    <a:rPr lang="en-US" sz="2500" b="0" i="1" smtClean="0">
                                      <a:latin typeface="Cambria Math" panose="02040503050406030204" pitchFamily="18" charset="0"/>
                                    </a:rPr>
                                    <m:t>1</m:t>
                                  </m:r>
                                </m:num>
                                <m:den>
                                  <m:sSub>
                                    <m:sSubPr>
                                      <m:ctrlPr>
                                        <a:rPr lang="en-US" sz="2500" b="0" i="1" smtClean="0">
                                          <a:latin typeface="Cambria Math" panose="02040503050406030204" pitchFamily="18" charset="0"/>
                                        </a:rPr>
                                      </m:ctrlPr>
                                    </m:sSubPr>
                                    <m:e>
                                      <m:r>
                                        <a:rPr lang="en-US" sz="2500" b="0" i="1" smtClean="0">
                                          <a:latin typeface="Cambria Math" panose="02040503050406030204" pitchFamily="18" charset="0"/>
                                        </a:rPr>
                                        <m:t>𝑇</m:t>
                                      </m:r>
                                    </m:e>
                                    <m:sub>
                                      <m:r>
                                        <a:rPr lang="en-US" sz="2500" b="0" i="1" smtClean="0">
                                          <a:latin typeface="Cambria Math" panose="02040503050406030204" pitchFamily="18" charset="0"/>
                                        </a:rPr>
                                        <m:t>2</m:t>
                                      </m:r>
                                    </m:sub>
                                  </m:sSub>
                                </m:den>
                              </m:f>
                              <m:r>
                                <a:rPr lang="en-US" sz="2500" b="0" i="1" smtClean="0">
                                  <a:latin typeface="Cambria Math" panose="02040503050406030204" pitchFamily="18" charset="0"/>
                                </a:rPr>
                                <m:t>−</m:t>
                              </m:r>
                              <m:f>
                                <m:fPr>
                                  <m:ctrlPr>
                                    <a:rPr lang="en-US" sz="2500" b="0" i="1" smtClean="0">
                                      <a:latin typeface="Cambria Math" panose="02040503050406030204" pitchFamily="18" charset="0"/>
                                    </a:rPr>
                                  </m:ctrlPr>
                                </m:fPr>
                                <m:num>
                                  <m:r>
                                    <a:rPr lang="en-US" sz="2500" b="0" i="1" smtClean="0">
                                      <a:latin typeface="Cambria Math" panose="02040503050406030204" pitchFamily="18" charset="0"/>
                                    </a:rPr>
                                    <m:t>1</m:t>
                                  </m:r>
                                </m:num>
                                <m:den>
                                  <m:sSub>
                                    <m:sSubPr>
                                      <m:ctrlPr>
                                        <a:rPr lang="en-US" sz="2500" b="0" i="1" smtClean="0">
                                          <a:latin typeface="Cambria Math" panose="02040503050406030204" pitchFamily="18" charset="0"/>
                                        </a:rPr>
                                      </m:ctrlPr>
                                    </m:sSubPr>
                                    <m:e>
                                      <m:r>
                                        <a:rPr lang="en-US" sz="2500" b="0" i="1" smtClean="0">
                                          <a:latin typeface="Cambria Math" panose="02040503050406030204" pitchFamily="18" charset="0"/>
                                        </a:rPr>
                                        <m:t>𝑇</m:t>
                                      </m:r>
                                    </m:e>
                                    <m:sub>
                                      <m:r>
                                        <a:rPr lang="en-US" sz="2500" b="0" i="1" smtClean="0">
                                          <a:latin typeface="Cambria Math" panose="02040503050406030204" pitchFamily="18" charset="0"/>
                                        </a:rPr>
                                        <m:t>1</m:t>
                                      </m:r>
                                    </m:sub>
                                  </m:sSub>
                                </m:den>
                              </m:f>
                              <m:r>
                                <a:rPr lang="en-US" sz="2500" b="0" i="1" smtClean="0">
                                  <a:latin typeface="Cambria Math" panose="02040503050406030204" pitchFamily="18" charset="0"/>
                                </a:rPr>
                                <m:t>)</m:t>
                              </m:r>
                            </m:sup>
                          </m:sSup>
                        </m:den>
                      </m:f>
                    </m:oMath>
                  </m:oMathPara>
                </a14:m>
                <a:endParaRPr lang="en-US" sz="2500" dirty="0"/>
              </a:p>
            </p:txBody>
          </p:sp>
        </mc:Choice>
        <mc:Fallback xmlns="">
          <p:sp>
            <p:nvSpPr>
              <p:cNvPr id="27" name="Text Placeholder 26"/>
              <p:cNvSpPr>
                <a:spLocks noGrp="1" noRot="1" noChangeAspect="1" noMove="1" noResize="1" noEditPoints="1" noAdjustHandles="1" noChangeArrowheads="1" noChangeShapeType="1" noTextEdit="1"/>
              </p:cNvSpPr>
              <p:nvPr>
                <p:ph type="body" sz="quarter" idx="4294967295"/>
              </p:nvPr>
            </p:nvSpPr>
            <p:spPr>
              <a:xfrm>
                <a:off x="8021" y="4343400"/>
                <a:ext cx="7916779" cy="1437409"/>
              </a:xfrm>
              <a:prstGeom prst="rect">
                <a:avLst/>
              </a:prstGeom>
              <a:blipFill>
                <a:blip r:embed="rId4"/>
                <a:stretch>
                  <a:fillRect l="-1540" t="-4255"/>
                </a:stretch>
              </a:blipFill>
            </p:spPr>
            <p:txBody>
              <a:bodyPr/>
              <a:lstStyle/>
              <a:p>
                <a:r>
                  <a:rPr lang="en-US">
                    <a:noFill/>
                  </a:rPr>
                  <a:t> </a:t>
                </a:r>
              </a:p>
            </p:txBody>
          </p:sp>
        </mc:Fallback>
      </mc:AlternateContent>
    </p:spTree>
    <p:extLst>
      <p:ext uri="{BB962C8B-B14F-4D97-AF65-F5344CB8AC3E}">
        <p14:creationId xmlns:p14="http://schemas.microsoft.com/office/powerpoint/2010/main" val="250576673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9819"/>
            <a:ext cx="6293502" cy="609599"/>
          </a:xfrm>
        </p:spPr>
        <p:txBody>
          <a:bodyPr/>
          <a:lstStyle/>
          <a:p>
            <a:pPr algn="ctr" defTabSz="1108075">
              <a:tabLst>
                <a:tab pos="3200400" algn="l"/>
              </a:tabLst>
            </a:pPr>
            <a:r>
              <a:rPr lang="en-US" sz="2800" b="1" dirty="0">
                <a:solidFill>
                  <a:srgbClr val="FFF799"/>
                </a:solidFill>
                <a:latin typeface="+mn-lt"/>
              </a:rPr>
              <a:t>SAMPLE PROBLEM</a:t>
            </a:r>
            <a:r>
              <a:rPr lang="en-US" sz="2800" b="1" spc="3300" dirty="0">
                <a:latin typeface="+mn-lt"/>
              </a:rPr>
              <a:t>	</a:t>
            </a:r>
            <a:r>
              <a:rPr lang="en-US" sz="2800" b="1" dirty="0">
                <a:solidFill>
                  <a:schemeClr val="bg1"/>
                </a:solidFill>
                <a:latin typeface="+mn-lt"/>
              </a:rPr>
              <a:t>14.10</a:t>
            </a:r>
            <a:r>
              <a:rPr lang="en-US" sz="2800" b="1" spc="4000" dirty="0">
                <a:solidFill>
                  <a:schemeClr val="bg1"/>
                </a:solidFill>
                <a:latin typeface="+mn-lt"/>
              </a:rPr>
              <a:t> </a:t>
            </a:r>
            <a:r>
              <a:rPr lang="en-US" sz="2800" b="1" dirty="0">
                <a:solidFill>
                  <a:schemeClr val="bg1"/>
                </a:solidFill>
                <a:latin typeface="+mn-lt"/>
              </a:rPr>
              <a:t>Solution</a:t>
            </a:r>
            <a:endParaRPr lang="en-US" sz="2800" dirty="0">
              <a:solidFill>
                <a:schemeClr val="bg1"/>
              </a:solidFill>
              <a:latin typeface="+mn-lt"/>
            </a:endParaRPr>
          </a:p>
        </p:txBody>
      </p:sp>
      <p:sp>
        <p:nvSpPr>
          <p:cNvPr id="24" name="Text Placeholder 23"/>
          <p:cNvSpPr>
            <a:spLocks noGrp="1"/>
          </p:cNvSpPr>
          <p:nvPr>
            <p:ph type="body" sz="quarter" idx="4294967295"/>
          </p:nvPr>
        </p:nvSpPr>
        <p:spPr>
          <a:xfrm>
            <a:off x="0" y="982682"/>
            <a:ext cx="8115300" cy="683172"/>
          </a:xfrm>
          <a:prstGeom prst="rect">
            <a:avLst/>
          </a:prstGeom>
        </p:spPr>
        <p:txBody>
          <a:bodyPr/>
          <a:lstStyle/>
          <a:p>
            <a:pPr marL="0" indent="0">
              <a:buNone/>
            </a:pPr>
            <a:r>
              <a:rPr lang="en-US" sz="2800" b="1" dirty="0">
                <a:solidFill>
                  <a:srgbClr val="43638E"/>
                </a:solidFill>
                <a:latin typeface="Calibri" panose="020F0502020204030204" pitchFamily="34" charset="0"/>
              </a:rPr>
              <a:t>Solution</a:t>
            </a:r>
            <a:endParaRPr lang="en-US" sz="2800" dirty="0">
              <a:solidFill>
                <a:srgbClr val="43638E"/>
              </a:solidFill>
              <a:latin typeface="Calibri" panose="020F0502020204030204" pitchFamily="34" charset="0"/>
            </a:endParaRPr>
          </a:p>
        </p:txBody>
      </p:sp>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2286000" y="1324268"/>
                <a:ext cx="5410200" cy="2209801"/>
              </a:xfrm>
              <a:prstGeom prst="rect">
                <a:avLst/>
              </a:prstGeom>
            </p:spPr>
            <p:txBody>
              <a:bodyPr/>
              <a:lstStyle/>
              <a:p>
                <a:pPr marL="0" indent="0">
                  <a:spcBef>
                    <a:spcPts val="0"/>
                  </a:spcBef>
                  <a:spcAft>
                    <a:spcPts val="1800"/>
                  </a:spcAft>
                  <a:buNone/>
                </a:pPr>
                <a14:m>
                  <m:oMathPara xmlns:m="http://schemas.openxmlformats.org/officeDocument/2006/math">
                    <m:oMathParaPr>
                      <m:jc m:val="centerGroup"/>
                    </m:oMathParaPr>
                    <m:oMath xmlns:m="http://schemas.openxmlformats.org/officeDocument/2006/math">
                      <m:sSub>
                        <m:sSubPr>
                          <m:ctrlPr>
                            <a:rPr lang="en-US" sz="2600" i="1" smtClean="0">
                              <a:latin typeface="Cambria Math" panose="02040503050406030204" pitchFamily="18" charset="0"/>
                            </a:rPr>
                          </m:ctrlPr>
                        </m:sSubPr>
                        <m:e>
                          <m:r>
                            <a:rPr lang="en-US" sz="2600" b="0" i="1" smtClean="0">
                              <a:latin typeface="Cambria Math" panose="02040503050406030204" pitchFamily="18" charset="0"/>
                            </a:rPr>
                            <m:t>𝑘</m:t>
                          </m:r>
                        </m:e>
                        <m:sub>
                          <m:r>
                            <a:rPr lang="en-US" sz="2600" b="0" i="1" smtClean="0">
                              <a:latin typeface="Cambria Math" panose="02040503050406030204" pitchFamily="18" charset="0"/>
                            </a:rPr>
                            <m:t>2</m:t>
                          </m:r>
                        </m:sub>
                      </m:sSub>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2.1</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−2</m:t>
                              </m:r>
                            </m:sup>
                          </m:sSup>
                          <m:sSup>
                            <m:sSupPr>
                              <m:ctrlPr>
                                <a:rPr lang="en-US" sz="2600" b="0" i="1" smtClean="0">
                                  <a:latin typeface="Cambria Math" panose="02040503050406030204" pitchFamily="18" charset="0"/>
                                  <a:ea typeface="Cambria Math" panose="02040503050406030204" pitchFamily="18" charset="0"/>
                                </a:rPr>
                              </m:ctrlPr>
                            </m:sSupPr>
                            <m:e>
                              <m:r>
                                <m:rPr>
                                  <m:sty m:val="p"/>
                                </m:rPr>
                                <a:rPr lang="en-US" sz="2600" b="0" i="0" smtClean="0">
                                  <a:latin typeface="Cambria Math" panose="02040503050406030204" pitchFamily="18" charset="0"/>
                                  <a:ea typeface="Cambria Math" panose="02040503050406030204" pitchFamily="18" charset="0"/>
                                </a:rPr>
                                <m:t>s</m:t>
                              </m:r>
                            </m:e>
                            <m:sup>
                              <m:r>
                                <a:rPr lang="en-US" sz="2600" b="0" i="0" smtClean="0">
                                  <a:latin typeface="Cambria Math" panose="02040503050406030204" pitchFamily="18" charset="0"/>
                                  <a:ea typeface="Cambria Math" panose="02040503050406030204" pitchFamily="18" charset="0"/>
                                </a:rPr>
                                <m:t>−1</m:t>
                              </m:r>
                            </m:sup>
                          </m:sSup>
                        </m:num>
                        <m:den>
                          <m:sSup>
                            <m:sSupPr>
                              <m:ctrlPr>
                                <a:rPr lang="en-US" sz="2600" b="0" i="1" smtClean="0">
                                  <a:latin typeface="Cambria Math" panose="02040503050406030204" pitchFamily="18" charset="0"/>
                                </a:rPr>
                              </m:ctrlPr>
                            </m:sSupPr>
                            <m:e>
                              <m:r>
                                <a:rPr lang="en-US" sz="2600" b="0" i="1" smtClean="0">
                                  <a:latin typeface="Cambria Math" panose="02040503050406030204" pitchFamily="18" charset="0"/>
                                </a:rPr>
                                <m:t>𝑒</m:t>
                              </m:r>
                            </m:e>
                            <m:sup>
                              <m:r>
                                <a:rPr lang="en-US" sz="2600" b="0" i="1"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8.3</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4</m:t>
                                      </m:r>
                                    </m:sup>
                                  </m:sSup>
                                  <m:f>
                                    <m:fPr>
                                      <m:type m:val="lin"/>
                                      <m:ctrlPr>
                                        <a:rPr lang="en-US" sz="2600" b="0" i="1" smtClean="0">
                                          <a:latin typeface="Cambria Math" panose="02040503050406030204" pitchFamily="18" charset="0"/>
                                          <a:ea typeface="Cambria Math" panose="02040503050406030204" pitchFamily="18" charset="0"/>
                                        </a:rPr>
                                      </m:ctrlPr>
                                    </m:fPr>
                                    <m:num>
                                      <m:r>
                                        <m:rPr>
                                          <m:sty m:val="p"/>
                                        </m:rPr>
                                        <a:rPr lang="en-US" sz="2600" b="0" i="0" smtClean="0">
                                          <a:latin typeface="Cambria Math" panose="02040503050406030204" pitchFamily="18" charset="0"/>
                                          <a:ea typeface="Cambria Math" panose="02040503050406030204" pitchFamily="18" charset="0"/>
                                        </a:rPr>
                                        <m:t>J</m:t>
                                      </m:r>
                                    </m:num>
                                    <m:den>
                                      <m:r>
                                        <m:rPr>
                                          <m:sty m:val="p"/>
                                        </m:rPr>
                                        <a:rPr lang="en-US" sz="2600" b="0" i="0" smtClean="0">
                                          <a:latin typeface="Cambria Math" panose="02040503050406030204" pitchFamily="18" charset="0"/>
                                          <a:ea typeface="Cambria Math" panose="02040503050406030204" pitchFamily="18" charset="0"/>
                                        </a:rPr>
                                        <m:t>mol</m:t>
                                      </m:r>
                                    </m:den>
                                  </m:f>
                                </m:num>
                                <m:den>
                                  <m:r>
                                    <a:rPr lang="en-US" sz="2600" b="0" i="0" smtClean="0">
                                      <a:latin typeface="Cambria Math" panose="02040503050406030204" pitchFamily="18" charset="0"/>
                                      <a:ea typeface="Cambria Math" panose="02040503050406030204" pitchFamily="18" charset="0"/>
                                    </a:rPr>
                                    <m:t>8.314 </m:t>
                                  </m:r>
                                  <m:f>
                                    <m:fPr>
                                      <m:type m:val="lin"/>
                                      <m:ctrlPr>
                                        <a:rPr lang="en-US" sz="2600" b="0" i="1" smtClean="0">
                                          <a:latin typeface="Cambria Math" panose="02040503050406030204" pitchFamily="18" charset="0"/>
                                          <a:ea typeface="Cambria Math" panose="02040503050406030204" pitchFamily="18" charset="0"/>
                                        </a:rPr>
                                      </m:ctrlPr>
                                    </m:fPr>
                                    <m:num>
                                      <m:r>
                                        <m:rPr>
                                          <m:sty m:val="p"/>
                                        </m:rPr>
                                        <a:rPr lang="en-US" sz="2600" b="0" i="0" smtClean="0">
                                          <a:latin typeface="Cambria Math" panose="02040503050406030204" pitchFamily="18" charset="0"/>
                                          <a:ea typeface="Cambria Math" panose="02040503050406030204" pitchFamily="18" charset="0"/>
                                        </a:rPr>
                                        <m:t>J</m:t>
                                      </m:r>
                                    </m:num>
                                    <m:den>
                                      <m:r>
                                        <m:rPr>
                                          <m:sty m:val="p"/>
                                        </m:rPr>
                                        <a:rPr lang="en-US" sz="2600" b="0" i="0" smtClean="0">
                                          <a:latin typeface="Cambria Math" panose="02040503050406030204" pitchFamily="18" charset="0"/>
                                          <a:ea typeface="Cambria Math" panose="02040503050406030204" pitchFamily="18" charset="0"/>
                                        </a:rPr>
                                        <m:t>K</m:t>
                                      </m:r>
                                      <m:r>
                                        <a:rPr lang="en-US" sz="2600" b="0" i="0" smtClean="0">
                                          <a:latin typeface="Cambria Math" panose="02040503050406030204" pitchFamily="18" charset="0"/>
                                          <a:ea typeface="Cambria Math" panose="02040503050406030204" pitchFamily="18" charset="0"/>
                                        </a:rPr>
                                        <m:t>.</m:t>
                                      </m:r>
                                      <m:r>
                                        <a:rPr lang="en-US" sz="2600" b="0" i="1" smtClean="0">
                                          <a:latin typeface="Cambria Math" panose="02040503050406030204" pitchFamily="18" charset="0"/>
                                          <a:ea typeface="Cambria Math" panose="02040503050406030204" pitchFamily="18" charset="0"/>
                                        </a:rPr>
                                        <m:t> </m:t>
                                      </m:r>
                                      <m:r>
                                        <m:rPr>
                                          <m:sty m:val="p"/>
                                        </m:rPr>
                                        <a:rPr lang="en-US" sz="2600" b="0" i="0" smtClean="0">
                                          <a:latin typeface="Cambria Math" panose="02040503050406030204" pitchFamily="18" charset="0"/>
                                          <a:ea typeface="Cambria Math" panose="02040503050406030204" pitchFamily="18" charset="0"/>
                                        </a:rPr>
                                        <m:t>mol</m:t>
                                      </m:r>
                                    </m:den>
                                  </m:f>
                                </m:den>
                              </m:f>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m:t>
                                  </m:r>
                                </m:num>
                                <m:den>
                                  <m:r>
                                    <a:rPr lang="en-US" sz="2600" b="0" i="0" smtClean="0">
                                      <a:latin typeface="Cambria Math" panose="02040503050406030204" pitchFamily="18" charset="0"/>
                                    </a:rPr>
                                    <m:t>573 </m:t>
                                  </m:r>
                                  <m:r>
                                    <m:rPr>
                                      <m:sty m:val="p"/>
                                    </m:rPr>
                                    <a:rPr lang="en-US" sz="2600" b="0" i="0" smtClean="0">
                                      <a:latin typeface="Cambria Math" panose="02040503050406030204" pitchFamily="18" charset="0"/>
                                    </a:rPr>
                                    <m:t>K</m:t>
                                  </m:r>
                                </m:den>
                              </m:f>
                              <m:r>
                                <a:rPr lang="en-US" sz="2600" b="0" i="0" smtClean="0">
                                  <a:latin typeface="Cambria Math" panose="02040503050406030204" pitchFamily="18" charset="0"/>
                                </a:rPr>
                                <m:t>−</m:t>
                              </m:r>
                              <m:f>
                                <m:fPr>
                                  <m:ctrlPr>
                                    <a:rPr lang="en-US" sz="2600" b="0" i="1" smtClean="0">
                                      <a:latin typeface="Cambria Math" panose="02040503050406030204" pitchFamily="18" charset="0"/>
                                    </a:rPr>
                                  </m:ctrlPr>
                                </m:fPr>
                                <m:num>
                                  <m:r>
                                    <a:rPr lang="en-US" sz="2600" b="0" i="0" smtClean="0">
                                      <a:latin typeface="Cambria Math" panose="02040503050406030204" pitchFamily="18" charset="0"/>
                                    </a:rPr>
                                    <m:t>1</m:t>
                                  </m:r>
                                </m:num>
                                <m:den>
                                  <m:r>
                                    <a:rPr lang="en-US" sz="2600" b="0" i="0" smtClean="0">
                                      <a:latin typeface="Cambria Math" panose="02040503050406030204" pitchFamily="18" charset="0"/>
                                    </a:rPr>
                                    <m:t>423 </m:t>
                                  </m:r>
                                  <m:r>
                                    <m:rPr>
                                      <m:sty m:val="p"/>
                                    </m:rPr>
                                    <a:rPr lang="en-US" sz="2600" b="0" i="0" smtClean="0">
                                      <a:latin typeface="Cambria Math" panose="02040503050406030204" pitchFamily="18" charset="0"/>
                                    </a:rPr>
                                    <m:t>K</m:t>
                                  </m:r>
                                </m:den>
                              </m:f>
                              <m:r>
                                <a:rPr lang="en-US" sz="2600" b="0" i="1" smtClean="0">
                                  <a:latin typeface="Cambria Math" panose="02040503050406030204" pitchFamily="18" charset="0"/>
                                </a:rPr>
                                <m:t>)</m:t>
                              </m:r>
                            </m:sup>
                          </m:sSup>
                        </m:den>
                      </m:f>
                    </m:oMath>
                  </m:oMathPara>
                </a14:m>
                <a:endParaRPr lang="en-US" sz="2600" dirty="0"/>
              </a:p>
              <a:p>
                <a:pPr marL="0" indent="0">
                  <a:spcBef>
                    <a:spcPts val="0"/>
                  </a:spcBef>
                  <a:buNone/>
                </a:pPr>
                <a14:m>
                  <m:oMathPara xmlns:m="http://schemas.openxmlformats.org/officeDocument/2006/math">
                    <m:oMathParaPr>
                      <m:jc m:val="centerGroup"/>
                    </m:oMathParaPr>
                    <m:oMath xmlns:m="http://schemas.openxmlformats.org/officeDocument/2006/math">
                      <m:r>
                        <a:rPr lang="en-US" sz="2600" b="0" i="0" smtClean="0">
                          <a:latin typeface="Cambria Math" panose="02040503050406030204" pitchFamily="18" charset="0"/>
                        </a:rPr>
                        <m:t>=1.0</m:t>
                      </m:r>
                      <m:r>
                        <a:rPr lang="en-US" sz="2600" b="0" i="0" smtClean="0">
                          <a:latin typeface="Cambria Math" panose="02040503050406030204" pitchFamily="18" charset="0"/>
                          <a:ea typeface="Cambria Math" panose="02040503050406030204" pitchFamily="18" charset="0"/>
                        </a:rPr>
                        <m:t>×</m:t>
                      </m:r>
                      <m:sSup>
                        <m:sSupPr>
                          <m:ctrlPr>
                            <a:rPr lang="en-US" sz="2600" b="0" i="1" smtClean="0">
                              <a:latin typeface="Cambria Math" panose="02040503050406030204" pitchFamily="18" charset="0"/>
                              <a:ea typeface="Cambria Math" panose="02040503050406030204" pitchFamily="18" charset="0"/>
                            </a:rPr>
                          </m:ctrlPr>
                        </m:sSupPr>
                        <m:e>
                          <m:r>
                            <a:rPr lang="en-US" sz="2600" b="0" i="0" smtClean="0">
                              <a:latin typeface="Cambria Math" panose="02040503050406030204" pitchFamily="18" charset="0"/>
                              <a:ea typeface="Cambria Math" panose="02040503050406030204" pitchFamily="18" charset="0"/>
                            </a:rPr>
                            <m:t>10</m:t>
                          </m:r>
                        </m:e>
                        <m:sup>
                          <m:r>
                            <a:rPr lang="en-US" sz="2600" b="0" i="0" smtClean="0">
                              <a:latin typeface="Cambria Math" panose="02040503050406030204" pitchFamily="18" charset="0"/>
                              <a:ea typeface="Cambria Math" panose="02040503050406030204" pitchFamily="18" charset="0"/>
                            </a:rPr>
                            <m:t>1</m:t>
                          </m:r>
                        </m:sup>
                      </m:sSup>
                      <m:r>
                        <a:rPr lang="en-US" sz="2600" b="0" i="1" smtClean="0">
                          <a:latin typeface="Cambria Math" panose="02040503050406030204" pitchFamily="18" charset="0"/>
                          <a:ea typeface="Cambria Math" panose="02040503050406030204" pitchFamily="18" charset="0"/>
                        </a:rPr>
                        <m:t> </m:t>
                      </m:r>
                      <m:sSup>
                        <m:sSupPr>
                          <m:ctrlPr>
                            <a:rPr lang="en-US" sz="2600" b="0" i="1" smtClean="0">
                              <a:latin typeface="Cambria Math" panose="02040503050406030204" pitchFamily="18" charset="0"/>
                              <a:ea typeface="Cambria Math" panose="02040503050406030204" pitchFamily="18" charset="0"/>
                            </a:rPr>
                          </m:ctrlPr>
                        </m:sSupPr>
                        <m:e>
                          <m:r>
                            <m:rPr>
                              <m:sty m:val="p"/>
                            </m:rPr>
                            <a:rPr lang="en-US" sz="2600" b="0" i="0" smtClean="0">
                              <a:latin typeface="Cambria Math" panose="02040503050406030204" pitchFamily="18" charset="0"/>
                              <a:ea typeface="Cambria Math" panose="02040503050406030204" pitchFamily="18" charset="0"/>
                            </a:rPr>
                            <m:t>s</m:t>
                          </m:r>
                        </m:e>
                        <m:sup>
                          <m:r>
                            <a:rPr lang="en-US" sz="2600" b="0" i="0" smtClean="0">
                              <a:latin typeface="Cambria Math" panose="02040503050406030204" pitchFamily="18" charset="0"/>
                              <a:ea typeface="Cambria Math" panose="02040503050406030204" pitchFamily="18" charset="0"/>
                            </a:rPr>
                            <m:t>−1</m:t>
                          </m:r>
                        </m:sup>
                      </m:sSup>
                    </m:oMath>
                  </m:oMathPara>
                </a14:m>
                <a:endParaRPr lang="en-US" sz="26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2286000" y="1324268"/>
                <a:ext cx="5410200" cy="2209801"/>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2226878" y="3352800"/>
                <a:ext cx="5697922" cy="457200"/>
              </a:xfrm>
              <a:prstGeom prst="rect">
                <a:avLst/>
              </a:prstGeom>
            </p:spPr>
            <p:txBody>
              <a:bodyPr/>
              <a:lstStyle/>
              <a:p>
                <a:pPr marL="0" indent="0">
                  <a:spcBef>
                    <a:spcPts val="0"/>
                  </a:spcBef>
                  <a:buNone/>
                </a:pPr>
                <a:r>
                  <a:rPr lang="en-US" sz="2800" b="0" dirty="0"/>
                  <a:t> The rate constant at </a:t>
                </a:r>
                <a14:m>
                  <m:oMath xmlns:m="http://schemas.openxmlformats.org/officeDocument/2006/math">
                    <m:r>
                      <a:rPr lang="en-US" sz="2800" b="0" i="0" smtClean="0">
                        <a:latin typeface="Cambria Math" panose="02040503050406030204" pitchFamily="18" charset="0"/>
                      </a:rPr>
                      <m:t>300℃ </m:t>
                    </m:r>
                    <m:r>
                      <m:rPr>
                        <m:sty m:val="p"/>
                      </m:rPr>
                      <a:rPr lang="en-US" sz="2800" b="0" i="0" smtClean="0">
                        <a:latin typeface="Cambria Math" panose="02040503050406030204" pitchFamily="18" charset="0"/>
                        <a:ea typeface="Cambria Math" panose="02040503050406030204" pitchFamily="18" charset="0"/>
                      </a:rPr>
                      <m:t>is</m:t>
                    </m:r>
                    <m:r>
                      <a:rPr lang="en-US" sz="2800" b="0" i="0" smtClean="0">
                        <a:latin typeface="Cambria Math" panose="02040503050406030204" pitchFamily="18" charset="0"/>
                        <a:ea typeface="Cambria Math" panose="02040503050406030204" pitchFamily="18" charset="0"/>
                      </a:rPr>
                      <m:t> 10 </m:t>
                    </m:r>
                    <m:sSup>
                      <m:sSupPr>
                        <m:ctrlPr>
                          <a:rPr lang="en-US" sz="2800" b="0" i="1" smtClean="0">
                            <a:latin typeface="Cambria Math" panose="02040503050406030204" pitchFamily="18" charset="0"/>
                            <a:ea typeface="Cambria Math" panose="02040503050406030204" pitchFamily="18" charset="0"/>
                          </a:rPr>
                        </m:ctrlPr>
                      </m:sSupPr>
                      <m:e>
                        <m:r>
                          <m:rPr>
                            <m:sty m:val="p"/>
                          </m:rPr>
                          <a:rPr lang="en-US" sz="2800" b="0" i="0" smtClean="0">
                            <a:latin typeface="Cambria Math" panose="02040503050406030204" pitchFamily="18" charset="0"/>
                            <a:ea typeface="Cambria Math" panose="02040503050406030204" pitchFamily="18" charset="0"/>
                          </a:rPr>
                          <m:t>s</m:t>
                        </m:r>
                      </m:e>
                      <m:sup>
                        <m:r>
                          <a:rPr lang="en-US" sz="2800" b="0" i="0" smtClean="0">
                            <a:latin typeface="Cambria Math" panose="02040503050406030204" pitchFamily="18" charset="0"/>
                            <a:ea typeface="Cambria Math" panose="02040503050406030204" pitchFamily="18" charset="0"/>
                          </a:rPr>
                          <m:t>−1</m:t>
                        </m:r>
                      </m:sup>
                    </m:sSup>
                    <m:r>
                      <a:rPr lang="en-US" sz="2800" b="0" i="1" smtClean="0">
                        <a:latin typeface="Cambria Math" panose="02040503050406030204" pitchFamily="18" charset="0"/>
                        <a:ea typeface="Cambria Math" panose="02040503050406030204" pitchFamily="18" charset="0"/>
                      </a:rPr>
                      <m:t>.</m:t>
                    </m:r>
                  </m:oMath>
                </a14:m>
                <a:endParaRPr lang="en-US" sz="28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2226878" y="3352800"/>
                <a:ext cx="5697922" cy="457200"/>
              </a:xfrm>
              <a:prstGeom prst="rect">
                <a:avLst/>
              </a:prstGeom>
              <a:blipFill>
                <a:blip r:embed="rId3"/>
                <a:stretch>
                  <a:fillRect l="-749" t="-12000" b="-52000"/>
                </a:stretch>
              </a:blipFill>
            </p:spPr>
            <p:txBody>
              <a:bodyPr/>
              <a:lstStyle/>
              <a:p>
                <a:r>
                  <a:rPr lang="en-US">
                    <a:noFill/>
                  </a:rPr>
                  <a:t> </a:t>
                </a:r>
              </a:p>
            </p:txBody>
          </p:sp>
        </mc:Fallback>
      </mc:AlternateContent>
    </p:spTree>
    <p:extLst>
      <p:ext uri="{BB962C8B-B14F-4D97-AF65-F5344CB8AC3E}">
        <p14:creationId xmlns:p14="http://schemas.microsoft.com/office/powerpoint/2010/main" val="36617727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572"/>
            <a:ext cx="6208295" cy="545068"/>
          </a:xfrm>
        </p:spPr>
        <p:txBody>
          <a:bodyPr/>
          <a:lstStyle/>
          <a:p>
            <a:pPr algn="l"/>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a:t>
            </a:r>
          </a:p>
        </p:txBody>
      </p:sp>
      <p:sp>
        <p:nvSpPr>
          <p:cNvPr id="23" name="Text Placeholder 22"/>
          <p:cNvSpPr>
            <a:spLocks noGrp="1"/>
          </p:cNvSpPr>
          <p:nvPr>
            <p:ph type="body" sz="quarter" idx="4294967295"/>
          </p:nvPr>
        </p:nvSpPr>
        <p:spPr>
          <a:xfrm>
            <a:off x="3886200" y="1246107"/>
            <a:ext cx="1371600" cy="609600"/>
          </a:xfrm>
          <a:prstGeom prst="rect">
            <a:avLst/>
          </a:prstGeom>
        </p:spPr>
        <p:txBody>
          <a:bodyPr/>
          <a:lstStyle/>
          <a:p>
            <a:pPr marL="0" indent="0">
              <a:buNone/>
            </a:pPr>
            <a:r>
              <a:rPr lang="en-US" b="1" dirty="0">
                <a:solidFill>
                  <a:srgbClr val="4F74A7"/>
                </a:solidFill>
              </a:rPr>
              <a:t>Topics</a:t>
            </a:r>
            <a:endParaRPr lang="en-US" dirty="0">
              <a:solidFill>
                <a:srgbClr val="4F74A7"/>
              </a:solidFill>
            </a:endParaRPr>
          </a:p>
        </p:txBody>
      </p:sp>
      <p:sp>
        <p:nvSpPr>
          <p:cNvPr id="22" name="Text Placeholder 21"/>
          <p:cNvSpPr>
            <a:spLocks noGrp="1"/>
          </p:cNvSpPr>
          <p:nvPr>
            <p:ph type="body" sz="quarter" idx="4294967295"/>
          </p:nvPr>
        </p:nvSpPr>
        <p:spPr>
          <a:xfrm>
            <a:off x="0" y="1855707"/>
            <a:ext cx="9144000" cy="2286000"/>
          </a:xfrm>
          <a:prstGeom prst="rect">
            <a:avLst/>
          </a:prstGeom>
        </p:spPr>
        <p:txBody>
          <a:bodyPr/>
          <a:lstStyle/>
          <a:p>
            <a:pPr marL="0" indent="0" algn="ctr" fontAlgn="t">
              <a:spcBef>
                <a:spcPts val="0"/>
              </a:spcBef>
              <a:buNone/>
            </a:pPr>
            <a:r>
              <a:rPr lang="en-US" sz="2800" dirty="0"/>
              <a:t>Elementary Reactions</a:t>
            </a:r>
          </a:p>
          <a:p>
            <a:pPr marL="0" indent="0" algn="ctr">
              <a:spcBef>
                <a:spcPts val="0"/>
              </a:spcBef>
              <a:buNone/>
            </a:pPr>
            <a:r>
              <a:rPr lang="en-US" sz="2800" dirty="0"/>
              <a:t>Rate-Determining Step</a:t>
            </a:r>
          </a:p>
          <a:p>
            <a:pPr marL="0" indent="0" algn="ctr">
              <a:spcBef>
                <a:spcPts val="0"/>
              </a:spcBef>
              <a:buNone/>
            </a:pPr>
            <a:r>
              <a:rPr lang="en-US" sz="2800" dirty="0"/>
              <a:t>Experimental Support for Reaction Mechanisms</a:t>
            </a:r>
          </a:p>
          <a:p>
            <a:pPr marL="0" indent="0" algn="ctr">
              <a:spcBef>
                <a:spcPts val="0"/>
              </a:spcBef>
              <a:buNone/>
            </a:pPr>
            <a:r>
              <a:rPr lang="en-US" sz="2800" dirty="0"/>
              <a:t>Identifying Plausible Reaction Mechanisms</a:t>
            </a:r>
          </a:p>
          <a:p>
            <a:pPr marL="0" indent="0" algn="ctr">
              <a:spcBef>
                <a:spcPts val="0"/>
              </a:spcBef>
              <a:buNone/>
            </a:pPr>
            <a:r>
              <a:rPr lang="en-US" sz="2800" dirty="0"/>
              <a:t>Mechanisms with a Fast Initial Step</a:t>
            </a:r>
          </a:p>
        </p:txBody>
      </p:sp>
    </p:spTree>
    <p:extLst>
      <p:ext uri="{BB962C8B-B14F-4D97-AF65-F5344CB8AC3E}">
        <p14:creationId xmlns:p14="http://schemas.microsoft.com/office/powerpoint/2010/main" val="310663070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350323" cy="685800"/>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a:t>
            </a:r>
          </a:p>
        </p:txBody>
      </p:sp>
      <p:sp>
        <p:nvSpPr>
          <p:cNvPr id="20" name="Text Placeholder 19"/>
          <p:cNvSpPr>
            <a:spLocks noGrp="1"/>
          </p:cNvSpPr>
          <p:nvPr>
            <p:ph type="body" sz="quarter" idx="4294967295"/>
          </p:nvPr>
        </p:nvSpPr>
        <p:spPr>
          <a:xfrm>
            <a:off x="0" y="1091698"/>
            <a:ext cx="8991600" cy="533400"/>
          </a:xfrm>
          <a:prstGeom prst="rect">
            <a:avLst/>
          </a:prstGeom>
        </p:spPr>
        <p:txBody>
          <a:bodyPr/>
          <a:lstStyle/>
          <a:p>
            <a:pPr marL="0" indent="0">
              <a:buNone/>
            </a:pPr>
            <a:r>
              <a:rPr lang="en-US" sz="2800" dirty="0">
                <a:solidFill>
                  <a:srgbClr val="4F74A7"/>
                </a:solidFill>
                <a:latin typeface="Calibri" panose="020F0502020204030204" pitchFamily="34" charset="0"/>
              </a:rPr>
              <a:t>Elementary Reactions</a:t>
            </a:r>
          </a:p>
        </p:txBody>
      </p:sp>
      <p:sp>
        <p:nvSpPr>
          <p:cNvPr id="21" name="Text Placeholder 20"/>
          <p:cNvSpPr>
            <a:spLocks noGrp="1"/>
          </p:cNvSpPr>
          <p:nvPr>
            <p:ph type="body" sz="quarter" idx="4294967295"/>
          </p:nvPr>
        </p:nvSpPr>
        <p:spPr>
          <a:xfrm>
            <a:off x="0" y="1592434"/>
            <a:ext cx="9144000" cy="2362200"/>
          </a:xfrm>
          <a:prstGeom prst="rect">
            <a:avLst/>
          </a:prstGeom>
        </p:spPr>
        <p:txBody>
          <a:bodyPr/>
          <a:lstStyle/>
          <a:p>
            <a:pPr marL="0" indent="0">
              <a:spcBef>
                <a:spcPts val="0"/>
              </a:spcBef>
              <a:spcAft>
                <a:spcPts val="3600"/>
              </a:spcAft>
              <a:buNone/>
            </a:pPr>
            <a:r>
              <a:rPr lang="en-US" sz="2800" dirty="0"/>
              <a:t>A balanced chemical equation does not tell us much about </a:t>
            </a:r>
            <a:r>
              <a:rPr lang="en-US" sz="2800" i="1" dirty="0"/>
              <a:t>how </a:t>
            </a:r>
            <a:r>
              <a:rPr lang="en-US" sz="2800" dirty="0"/>
              <a:t>a reaction actually takes place.</a:t>
            </a:r>
          </a:p>
          <a:p>
            <a:pPr marL="0" indent="0">
              <a:spcBef>
                <a:spcPts val="0"/>
              </a:spcBef>
              <a:buNone/>
            </a:pPr>
            <a:r>
              <a:rPr lang="en-US" sz="2800" dirty="0"/>
              <a:t>In many cases, the balanced equation is simply the sum of a series of steps.</a:t>
            </a:r>
          </a:p>
        </p:txBody>
      </p:sp>
    </p:spTree>
    <p:extLst>
      <p:ext uri="{BB962C8B-B14F-4D97-AF65-F5344CB8AC3E}">
        <p14:creationId xmlns:p14="http://schemas.microsoft.com/office/powerpoint/2010/main" val="62110400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1"/>
            <a:ext cx="9144000" cy="53339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(2)</a:t>
            </a:r>
          </a:p>
        </p:txBody>
      </p:sp>
      <p:sp>
        <p:nvSpPr>
          <p:cNvPr id="20" name="Text Placeholder 19"/>
          <p:cNvSpPr>
            <a:spLocks noGrp="1"/>
          </p:cNvSpPr>
          <p:nvPr>
            <p:ph type="body" sz="quarter" idx="10"/>
          </p:nvPr>
        </p:nvSpPr>
        <p:spPr>
          <a:xfrm>
            <a:off x="0" y="990600"/>
            <a:ext cx="3575473" cy="737089"/>
          </a:xfrm>
          <a:prstGeom prst="rect">
            <a:avLst/>
          </a:prstGeom>
        </p:spPr>
        <p:txBody>
          <a:bodyPr/>
          <a:lstStyle/>
          <a:p>
            <a:pPr marL="0" indent="0" algn="l">
              <a:buNone/>
            </a:pPr>
            <a:r>
              <a:rPr lang="en-US" sz="2800" b="0" dirty="0">
                <a:solidFill>
                  <a:srgbClr val="4F74A7"/>
                </a:solidFill>
                <a:latin typeface="Calibri" panose="020F0502020204030204" pitchFamily="34" charset="0"/>
              </a:rPr>
              <a:t>Elementary</a:t>
            </a:r>
            <a:r>
              <a:rPr lang="en-US" sz="2800" dirty="0">
                <a:solidFill>
                  <a:srgbClr val="4F74A7"/>
                </a:solidFill>
                <a:latin typeface="Calibri" panose="020F0502020204030204" pitchFamily="34" charset="0"/>
              </a:rPr>
              <a:t> </a:t>
            </a:r>
            <a:r>
              <a:rPr lang="en-US" sz="2800" b="0" dirty="0">
                <a:solidFill>
                  <a:srgbClr val="4F74A7"/>
                </a:solidFill>
                <a:latin typeface="Calibri" panose="020F0502020204030204" pitchFamily="34" charset="0"/>
              </a:rPr>
              <a:t>Reactions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11"/>
              </p:nvPr>
            </p:nvSpPr>
            <p:spPr>
              <a:xfrm>
                <a:off x="2438400" y="1676400"/>
                <a:ext cx="3505200" cy="457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rPr>
                        <m:t>A</m:t>
                      </m:r>
                      <m:r>
                        <a:rPr lang="en-US" sz="2800" b="0" i="0" smtClean="0">
                          <a:latin typeface="Cambria Math" panose="02040503050406030204" pitchFamily="18" charset="0"/>
                        </a:rPr>
                        <m:t>+</m:t>
                      </m:r>
                      <m:r>
                        <m:rPr>
                          <m:sty m:val="p"/>
                        </m:rPr>
                        <a:rPr lang="en-US" sz="2800" b="0" i="0" smtClean="0">
                          <a:latin typeface="Cambria Math" panose="02040503050406030204" pitchFamily="18" charset="0"/>
                        </a:rPr>
                        <m:t>B</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C</m:t>
                      </m:r>
                    </m:oMath>
                  </m:oMathPara>
                </a14:m>
                <a:endParaRPr lang="en-US" sz="28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11"/>
              </p:nvPr>
            </p:nvSpPr>
            <p:spPr>
              <a:xfrm>
                <a:off x="2438400" y="1676400"/>
                <a:ext cx="3505200" cy="4572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12"/>
              </p:nvPr>
            </p:nvSpPr>
            <p:spPr>
              <a:xfrm>
                <a:off x="2514600" y="2362200"/>
                <a:ext cx="33528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rPr>
                        <m:t>C</m:t>
                      </m:r>
                      <m:r>
                        <a:rPr lang="en-US" sz="2800" b="0" i="0" smtClean="0">
                          <a:latin typeface="Cambria Math" panose="02040503050406030204" pitchFamily="18" charset="0"/>
                        </a:rPr>
                        <m:t>+</m:t>
                      </m:r>
                      <m:r>
                        <m:rPr>
                          <m:sty m:val="p"/>
                        </m:rPr>
                        <a:rPr lang="en-US" sz="2800" b="0" i="0" smtClean="0">
                          <a:latin typeface="Cambria Math" panose="02040503050406030204" pitchFamily="18" charset="0"/>
                        </a:rPr>
                        <m:t>B</m:t>
                      </m:r>
                      <m:r>
                        <a:rPr lang="en-US" sz="2800" b="0" i="0" smtClean="0">
                          <a:latin typeface="Cambria Math" panose="02040503050406030204" pitchFamily="18" charset="0"/>
                          <a:ea typeface="Cambria Math" panose="02040503050406030204" pitchFamily="18" charset="0"/>
                        </a:rPr>
                        <m:t>→</m:t>
                      </m:r>
                      <m:r>
                        <m:rPr>
                          <m:sty m:val="p"/>
                        </m:rPr>
                        <a:rPr lang="en-US" sz="2800" b="0" i="0" smtClean="0">
                          <a:latin typeface="Cambria Math" panose="02040503050406030204" pitchFamily="18" charset="0"/>
                          <a:ea typeface="Cambria Math" panose="02040503050406030204" pitchFamily="18" charset="0"/>
                        </a:rPr>
                        <m:t>D</m:t>
                      </m:r>
                    </m:oMath>
                  </m:oMathPara>
                </a14:m>
                <a:endParaRPr lang="en-US" sz="28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12"/>
              </p:nvPr>
            </p:nvSpPr>
            <p:spPr>
              <a:xfrm>
                <a:off x="2514600" y="2362200"/>
                <a:ext cx="3352800" cy="5334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 Placeholder 7"/>
              <p:cNvSpPr>
                <a:spLocks noGrp="1"/>
              </p:cNvSpPr>
              <p:nvPr>
                <p:ph type="body" sz="quarter" idx="15"/>
              </p:nvPr>
            </p:nvSpPr>
            <p:spPr>
              <a:xfrm>
                <a:off x="2479496" y="2819400"/>
                <a:ext cx="3997504" cy="1500188"/>
              </a:xfrm>
            </p:spPr>
            <p:txBody>
              <a:bodyPr/>
              <a:lstStyle/>
              <a:p>
                <a:pPr algn="l"/>
                <a:r>
                  <a:rPr lang="en-US" b="0" i="1" dirty="0">
                    <a:solidFill>
                      <a:schemeClr val="tx1"/>
                    </a:solidFill>
                  </a:rPr>
                  <a:t>Step 1:</a:t>
                </a:r>
                <a:r>
                  <a:rPr lang="en-US" i="1" dirty="0">
                    <a:solidFill>
                      <a:schemeClr val="tx1"/>
                    </a:solidFill>
                  </a:rPr>
                  <a:t>	</a:t>
                </a:r>
                <a14:m>
                  <m:oMath xmlns:m="http://schemas.openxmlformats.org/officeDocument/2006/math">
                    <m:r>
                      <m:rPr>
                        <m:sty m:val="p"/>
                      </m:rPr>
                      <a:rPr lang="en-US" b="0" smtClean="0">
                        <a:solidFill>
                          <a:schemeClr val="tx1"/>
                        </a:solidFill>
                        <a:latin typeface="Cambria Math" panose="02040503050406030204" pitchFamily="18" charset="0"/>
                      </a:rPr>
                      <m:t>A</m:t>
                    </m:r>
                    <m:r>
                      <a:rPr lang="en-US" b="0" smtClean="0">
                        <a:solidFill>
                          <a:schemeClr val="tx1"/>
                        </a:solidFill>
                        <a:latin typeface="Cambria Math" panose="02040503050406030204" pitchFamily="18" charset="0"/>
                      </a:rPr>
                      <m:t>+</m:t>
                    </m:r>
                    <m:r>
                      <m:rPr>
                        <m:sty m:val="p"/>
                      </m:rPr>
                      <a:rPr lang="en-US" b="0" smtClean="0">
                        <a:solidFill>
                          <a:schemeClr val="tx1"/>
                        </a:solidFill>
                        <a:latin typeface="Cambria Math" panose="02040503050406030204" pitchFamily="18" charset="0"/>
                      </a:rPr>
                      <m:t>B</m:t>
                    </m:r>
                    <m:r>
                      <a:rPr lang="en-US" b="0">
                        <a:solidFill>
                          <a:schemeClr val="tx1"/>
                        </a:solidFill>
                        <a:latin typeface="Cambria Math" panose="02040503050406030204" pitchFamily="18" charset="0"/>
                        <a:ea typeface="Cambria Math" panose="02040503050406030204" pitchFamily="18" charset="0"/>
                      </a:rPr>
                      <m:t>→</m:t>
                    </m:r>
                    <m:r>
                      <m:rPr>
                        <m:sty m:val="p"/>
                      </m:rPr>
                      <a:rPr lang="en-US" b="0" strike="sngStrike">
                        <a:solidFill>
                          <a:schemeClr val="tx1"/>
                        </a:solidFill>
                        <a:latin typeface="Cambria Math" panose="02040503050406030204" pitchFamily="18" charset="0"/>
                        <a:ea typeface="Cambria Math" panose="02040503050406030204" pitchFamily="18" charset="0"/>
                      </a:rPr>
                      <m:t>C</m:t>
                    </m:r>
                  </m:oMath>
                </a14:m>
                <a:endParaRPr lang="en-US" strike="sngStrike" dirty="0"/>
              </a:p>
              <a:p>
                <a:pPr algn="l"/>
                <a:r>
                  <a:rPr lang="en-US" b="0" i="1" dirty="0">
                    <a:solidFill>
                      <a:schemeClr val="tx1"/>
                    </a:solidFill>
                  </a:rPr>
                  <a:t>Step2:	</a:t>
                </a:r>
                <a:r>
                  <a:rPr lang="en-US" i="1" dirty="0">
                    <a:solidFill>
                      <a:schemeClr val="tx1"/>
                    </a:solidFill>
                  </a:rPr>
                  <a:t>	</a:t>
                </a:r>
                <a14:m>
                  <m:oMath xmlns:m="http://schemas.openxmlformats.org/officeDocument/2006/math">
                    <m:r>
                      <m:rPr>
                        <m:sty m:val="p"/>
                      </m:rPr>
                      <a:rPr lang="en-US" b="0" strike="sngStrike" smtClean="0">
                        <a:solidFill>
                          <a:schemeClr val="tx1"/>
                        </a:solidFill>
                        <a:latin typeface="Cambria Math" panose="02040503050406030204" pitchFamily="18" charset="0"/>
                      </a:rPr>
                      <m:t>C</m:t>
                    </m:r>
                    <m:r>
                      <a:rPr lang="en-US" b="0" smtClean="0">
                        <a:solidFill>
                          <a:schemeClr val="tx1"/>
                        </a:solidFill>
                        <a:latin typeface="Cambria Math" panose="02040503050406030204" pitchFamily="18" charset="0"/>
                      </a:rPr>
                      <m:t>+</m:t>
                    </m:r>
                    <m:r>
                      <m:rPr>
                        <m:sty m:val="p"/>
                      </m:rPr>
                      <a:rPr lang="en-US" b="0" smtClean="0">
                        <a:solidFill>
                          <a:schemeClr val="tx1"/>
                        </a:solidFill>
                        <a:latin typeface="Cambria Math" panose="02040503050406030204" pitchFamily="18" charset="0"/>
                      </a:rPr>
                      <m:t>B</m:t>
                    </m:r>
                    <m:r>
                      <a:rPr lang="en-US" b="0">
                        <a:solidFill>
                          <a:schemeClr val="tx1"/>
                        </a:solidFill>
                        <a:latin typeface="Cambria Math" panose="02040503050406030204" pitchFamily="18" charset="0"/>
                        <a:ea typeface="Cambria Math" panose="02040503050406030204" pitchFamily="18" charset="0"/>
                      </a:rPr>
                      <m:t>→</m:t>
                    </m:r>
                    <m:r>
                      <m:rPr>
                        <m:sty m:val="p"/>
                      </m:rPr>
                      <a:rPr lang="en-US" b="0">
                        <a:solidFill>
                          <a:schemeClr val="tx1"/>
                        </a:solidFill>
                        <a:latin typeface="Cambria Math" panose="02040503050406030204" pitchFamily="18" charset="0"/>
                        <a:ea typeface="Cambria Math" panose="02040503050406030204" pitchFamily="18" charset="0"/>
                      </a:rPr>
                      <m:t>D</m:t>
                    </m:r>
                  </m:oMath>
                </a14:m>
                <a:endParaRPr lang="en-US" dirty="0">
                  <a:solidFill>
                    <a:schemeClr val="tx1"/>
                  </a:solidFill>
                </a:endParaRPr>
              </a:p>
              <a:p>
                <a:pPr marL="1600200" indent="-1428750" algn="l"/>
                <a14:m>
                  <m:oMathPara xmlns:m="http://schemas.openxmlformats.org/officeDocument/2006/math">
                    <m:oMathParaPr>
                      <m:jc m:val="centerGroup"/>
                    </m:oMathParaPr>
                    <m:oMath xmlns:m="http://schemas.openxmlformats.org/officeDocument/2006/math">
                      <m:r>
                        <m:rPr>
                          <m:sty m:val="p"/>
                        </m:rPr>
                        <a:rPr lang="en-US" b="0" smtClean="0">
                          <a:solidFill>
                            <a:schemeClr val="tx1"/>
                          </a:solidFill>
                          <a:latin typeface="Cambria Math" panose="02040503050406030204" pitchFamily="18" charset="0"/>
                        </a:rPr>
                        <m:t>A</m:t>
                      </m:r>
                      <m:r>
                        <a:rPr lang="en-US" b="0">
                          <a:solidFill>
                            <a:schemeClr val="tx1"/>
                          </a:solidFill>
                          <a:latin typeface="Cambria Math" panose="02040503050406030204" pitchFamily="18" charset="0"/>
                        </a:rPr>
                        <m:t>+</m:t>
                      </m:r>
                      <m:r>
                        <a:rPr lang="en-US" b="0" i="0" smtClean="0">
                          <a:solidFill>
                            <a:schemeClr val="tx1"/>
                          </a:solidFill>
                          <a:latin typeface="Cambria Math" panose="02040503050406030204" pitchFamily="18" charset="0"/>
                        </a:rPr>
                        <m:t>2</m:t>
                      </m:r>
                      <m:r>
                        <m:rPr>
                          <m:sty m:val="p"/>
                        </m:rPr>
                        <a:rPr lang="en-US" b="0">
                          <a:solidFill>
                            <a:schemeClr val="tx1"/>
                          </a:solidFill>
                          <a:latin typeface="Cambria Math" panose="02040503050406030204" pitchFamily="18" charset="0"/>
                        </a:rPr>
                        <m:t>B</m:t>
                      </m:r>
                      <m:r>
                        <a:rPr lang="en-US" b="0">
                          <a:solidFill>
                            <a:schemeClr val="tx1"/>
                          </a:solidFill>
                          <a:latin typeface="Cambria Math" panose="02040503050406030204" pitchFamily="18" charset="0"/>
                          <a:ea typeface="Cambria Math" panose="02040503050406030204" pitchFamily="18" charset="0"/>
                        </a:rPr>
                        <m:t>→</m:t>
                      </m:r>
                      <m:r>
                        <m:rPr>
                          <m:sty m:val="p"/>
                        </m:rPr>
                        <a:rPr lang="en-US" b="0">
                          <a:solidFill>
                            <a:schemeClr val="tx1"/>
                          </a:solidFill>
                          <a:latin typeface="Cambria Math" panose="02040503050406030204" pitchFamily="18" charset="0"/>
                          <a:ea typeface="Cambria Math" panose="02040503050406030204" pitchFamily="18" charset="0"/>
                        </a:rPr>
                        <m:t>D</m:t>
                      </m:r>
                    </m:oMath>
                  </m:oMathPara>
                </a14:m>
                <a:endParaRPr lang="en-US" i="1" dirty="0">
                  <a:solidFill>
                    <a:schemeClr val="tx1"/>
                  </a:solidFill>
                </a:endParaRPr>
              </a:p>
            </p:txBody>
          </p:sp>
        </mc:Choice>
        <mc:Fallback xmlns="">
          <p:sp>
            <p:nvSpPr>
              <p:cNvPr id="8" name="Text Placeholder 7"/>
              <p:cNvSpPr>
                <a:spLocks noGrp="1" noRot="1" noChangeAspect="1" noMove="1" noResize="1" noEditPoints="1" noAdjustHandles="1" noChangeArrowheads="1" noChangeShapeType="1" noTextEdit="1"/>
              </p:cNvSpPr>
              <p:nvPr>
                <p:ph type="body" sz="quarter" idx="15"/>
              </p:nvPr>
            </p:nvSpPr>
            <p:spPr>
              <a:xfrm>
                <a:off x="2479496" y="2819400"/>
                <a:ext cx="3997504" cy="1500188"/>
              </a:xfrm>
              <a:blipFill>
                <a:blip r:embed="rId4"/>
                <a:stretch>
                  <a:fillRect l="-3201" t="-4065"/>
                </a:stretch>
              </a:blipFill>
            </p:spPr>
            <p:txBody>
              <a:bodyPr/>
              <a:lstStyle/>
              <a:p>
                <a:r>
                  <a:rPr lang="en-US">
                    <a:noFill/>
                  </a:rPr>
                  <a:t> </a:t>
                </a:r>
              </a:p>
            </p:txBody>
          </p:sp>
        </mc:Fallback>
      </mc:AlternateContent>
      <p:sp>
        <p:nvSpPr>
          <p:cNvPr id="24" name="Text Placeholder 23"/>
          <p:cNvSpPr>
            <a:spLocks noGrp="1"/>
          </p:cNvSpPr>
          <p:nvPr>
            <p:ph type="body" sz="quarter" idx="17"/>
          </p:nvPr>
        </p:nvSpPr>
        <p:spPr>
          <a:xfrm>
            <a:off x="0" y="4429126"/>
            <a:ext cx="9144000" cy="1326172"/>
          </a:xfrm>
          <a:prstGeom prst="rect">
            <a:avLst/>
          </a:prstGeom>
        </p:spPr>
        <p:txBody>
          <a:bodyPr/>
          <a:lstStyle/>
          <a:p>
            <a:pPr marL="0" indent="0">
              <a:spcBef>
                <a:spcPts val="0"/>
              </a:spcBef>
              <a:buNone/>
            </a:pPr>
            <a:r>
              <a:rPr lang="en-US" sz="2800" dirty="0"/>
              <a:t>The sequence of steps that sum to give the overall reaction is called the </a:t>
            </a:r>
            <a:r>
              <a:rPr lang="en-US" sz="2800" b="1" i="1" dirty="0"/>
              <a:t>reaction mechanism.</a:t>
            </a:r>
            <a:endParaRPr lang="en-US" sz="2800" dirty="0"/>
          </a:p>
        </p:txBody>
      </p:sp>
    </p:spTree>
    <p:extLst>
      <p:ext uri="{BB962C8B-B14F-4D97-AF65-F5344CB8AC3E}">
        <p14:creationId xmlns:p14="http://schemas.microsoft.com/office/powerpoint/2010/main" val="260579614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9144000" cy="53339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(3)</a:t>
            </a:r>
          </a:p>
        </p:txBody>
      </p:sp>
      <p:sp>
        <p:nvSpPr>
          <p:cNvPr id="20" name="Text Placeholder 19"/>
          <p:cNvSpPr>
            <a:spLocks noGrp="1"/>
          </p:cNvSpPr>
          <p:nvPr>
            <p:ph type="body" sz="quarter" idx="15"/>
          </p:nvPr>
        </p:nvSpPr>
        <p:spPr>
          <a:xfrm>
            <a:off x="0" y="1085849"/>
            <a:ext cx="3473290" cy="476250"/>
          </a:xfrm>
          <a:prstGeom prst="rect">
            <a:avLst/>
          </a:prstGeom>
        </p:spPr>
        <p:txBody>
          <a:bodyPr/>
          <a:lstStyle/>
          <a:p>
            <a:pPr marL="0" indent="0" algn="l">
              <a:buNone/>
            </a:pPr>
            <a:r>
              <a:rPr lang="en-US" sz="2800" b="0" dirty="0">
                <a:solidFill>
                  <a:srgbClr val="4F74A7"/>
                </a:solidFill>
                <a:latin typeface="Calibri" panose="020F0502020204030204" pitchFamily="34" charset="0"/>
              </a:rPr>
              <a:t>Elementary Reactions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12"/>
              </p:nvPr>
            </p:nvSpPr>
            <p:spPr>
              <a:xfrm>
                <a:off x="1924050" y="1600200"/>
                <a:ext cx="493395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700" b="0" i="0" smtClean="0">
                          <a:latin typeface="Cambria Math" panose="02040503050406030204" pitchFamily="18" charset="0"/>
                        </a:rPr>
                        <m:t>2</m:t>
                      </m:r>
                      <m:r>
                        <m:rPr>
                          <m:sty m:val="p"/>
                        </m:rPr>
                        <a:rPr lang="en-US" sz="2700" b="0" i="0" smtClean="0">
                          <a:latin typeface="Cambria Math" panose="02040503050406030204" pitchFamily="18" charset="0"/>
                        </a:rPr>
                        <m:t>NO</m:t>
                      </m:r>
                      <m:d>
                        <m:dPr>
                          <m:ctrlPr>
                            <a:rPr lang="en-US" sz="2700" b="0" i="1" smtClean="0">
                              <a:latin typeface="Cambria Math" panose="02040503050406030204" pitchFamily="18" charset="0"/>
                            </a:rPr>
                          </m:ctrlPr>
                        </m:dPr>
                        <m:e>
                          <m:r>
                            <a:rPr lang="en-US" sz="2700" b="0" i="1" smtClean="0">
                              <a:latin typeface="Cambria Math" panose="02040503050406030204" pitchFamily="18" charset="0"/>
                            </a:rPr>
                            <m:t>𝑔</m:t>
                          </m:r>
                        </m:e>
                      </m:d>
                      <m:r>
                        <a:rPr lang="en-US" sz="2700" b="0" i="0" smtClean="0">
                          <a:latin typeface="Cambria Math" panose="02040503050406030204" pitchFamily="18" charset="0"/>
                        </a:rPr>
                        <m:t>+</m:t>
                      </m: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O</m:t>
                          </m:r>
                        </m:e>
                        <m:sub>
                          <m:r>
                            <a:rPr lang="en-US" sz="2700" b="0" i="0" smtClean="0">
                              <a:latin typeface="Cambria Math" panose="02040503050406030204" pitchFamily="18" charset="0"/>
                            </a:rPr>
                            <m:t>2</m:t>
                          </m:r>
                        </m:sub>
                      </m:sSub>
                      <m:r>
                        <a:rPr lang="en-US" sz="2700" b="0" i="1" smtClean="0">
                          <a:latin typeface="Cambria Math" panose="02040503050406030204" pitchFamily="18" charset="0"/>
                        </a:rPr>
                        <m:t>(</m:t>
                      </m:r>
                      <m:r>
                        <a:rPr lang="en-US" sz="2700" b="0" i="1" smtClean="0">
                          <a:latin typeface="Cambria Math" panose="02040503050406030204" pitchFamily="18" charset="0"/>
                        </a:rPr>
                        <m:t>𝑔</m:t>
                      </m:r>
                      <m:r>
                        <a:rPr lang="en-US" sz="2700" b="0" i="1" smtClean="0">
                          <a:latin typeface="Cambria Math" panose="02040503050406030204" pitchFamily="18" charset="0"/>
                        </a:rPr>
                        <m:t>)</m:t>
                      </m:r>
                      <m:r>
                        <a:rPr lang="en-US" sz="2700" b="0" i="0" smtClean="0">
                          <a:latin typeface="Cambria Math" panose="02040503050406030204" pitchFamily="18" charset="0"/>
                        </a:rPr>
                        <m:t>→</m:t>
                      </m:r>
                      <m:sSub>
                        <m:sSubPr>
                          <m:ctrlPr>
                            <a:rPr lang="en-US" sz="2700" b="0" i="1" smtClean="0">
                              <a:latin typeface="Cambria Math" panose="02040503050406030204" pitchFamily="18" charset="0"/>
                              <a:ea typeface="Cambria Math" panose="02040503050406030204" pitchFamily="18" charset="0"/>
                            </a:rPr>
                          </m:ctrlPr>
                        </m:sSubPr>
                        <m:e>
                          <m:r>
                            <a:rPr lang="en-US" sz="2700" b="0" i="0" smtClean="0">
                              <a:latin typeface="Cambria Math" panose="02040503050406030204" pitchFamily="18" charset="0"/>
                              <a:ea typeface="Cambria Math" panose="02040503050406030204" pitchFamily="18" charset="0"/>
                            </a:rPr>
                            <m:t>2</m:t>
                          </m:r>
                          <m:r>
                            <m:rPr>
                              <m:sty m:val="p"/>
                            </m:rPr>
                            <a:rPr lang="en-US" sz="2700" b="0" i="0" smtClean="0">
                              <a:latin typeface="Cambria Math" panose="02040503050406030204" pitchFamily="18" charset="0"/>
                              <a:ea typeface="Cambria Math" panose="02040503050406030204" pitchFamily="18" charset="0"/>
                            </a:rPr>
                            <m:t>NO</m:t>
                          </m:r>
                        </m:e>
                        <m:sub>
                          <m:r>
                            <a:rPr lang="en-US" sz="2700" b="0" i="0" smtClean="0">
                              <a:latin typeface="Cambria Math" panose="02040503050406030204" pitchFamily="18" charset="0"/>
                              <a:ea typeface="Cambria Math" panose="02040503050406030204" pitchFamily="18" charset="0"/>
                            </a:rPr>
                            <m:t>2</m:t>
                          </m:r>
                        </m:sub>
                      </m:sSub>
                      <m:r>
                        <a:rPr lang="en-US" sz="2700" b="0" i="0"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𝑔</m:t>
                      </m:r>
                      <m:r>
                        <a:rPr lang="en-US" sz="2700" b="0" i="0" smtClean="0">
                          <a:latin typeface="Cambria Math" panose="02040503050406030204" pitchFamily="18" charset="0"/>
                          <a:ea typeface="Cambria Math" panose="02040503050406030204" pitchFamily="18" charset="0"/>
                        </a:rPr>
                        <m:t>)</m:t>
                      </m:r>
                    </m:oMath>
                  </m:oMathPara>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12"/>
              </p:nvPr>
            </p:nvSpPr>
            <p:spPr>
              <a:xfrm>
                <a:off x="1924050" y="1600200"/>
                <a:ext cx="4933950" cy="5334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11"/>
              </p:nvPr>
            </p:nvSpPr>
            <p:spPr>
              <a:xfrm>
                <a:off x="1143000" y="2209800"/>
                <a:ext cx="6200775" cy="1143000"/>
              </a:xfrm>
              <a:prstGeom prst="rect">
                <a:avLst/>
              </a:prstGeom>
            </p:spPr>
            <p:txBody>
              <a:bodyPr/>
              <a:lstStyle/>
              <a:p>
                <a:pPr marL="0" indent="0">
                  <a:buNone/>
                  <a:tabLst>
                    <a:tab pos="2743200" algn="l"/>
                  </a:tabLst>
                </a:pPr>
                <a:r>
                  <a:rPr lang="en-US" sz="2700" b="0" dirty="0"/>
                  <a:t>Step1:	</a:t>
                </a:r>
                <a14:m>
                  <m:oMath xmlns:m="http://schemas.openxmlformats.org/officeDocument/2006/math">
                    <m:r>
                      <m:rPr>
                        <m:sty m:val="p"/>
                      </m:rPr>
                      <a:rPr lang="en-US" sz="2700" b="0" i="0" smtClean="0">
                        <a:latin typeface="Cambria Math" panose="02040503050406030204" pitchFamily="18" charset="0"/>
                      </a:rPr>
                      <m:t>NO</m:t>
                    </m:r>
                    <m:r>
                      <a:rPr lang="en-US" sz="2700" b="0" i="0" smtClean="0">
                        <a:latin typeface="Cambria Math" panose="02040503050406030204" pitchFamily="18" charset="0"/>
                      </a:rPr>
                      <m:t>+</m:t>
                    </m:r>
                    <m:r>
                      <m:rPr>
                        <m:sty m:val="p"/>
                      </m:rPr>
                      <a:rPr lang="en-US" sz="2700" b="0" i="0" smtClean="0">
                        <a:latin typeface="Cambria Math" panose="02040503050406030204" pitchFamily="18" charset="0"/>
                      </a:rPr>
                      <m:t>NO</m:t>
                    </m:r>
                    <m:r>
                      <a:rPr lang="en-US" sz="2700" b="0" i="0" smtClean="0">
                        <a:latin typeface="Cambria Math" panose="02040503050406030204" pitchFamily="18" charset="0"/>
                        <a:ea typeface="Cambria Math" panose="02040503050406030204" pitchFamily="18" charset="0"/>
                      </a:rPr>
                      <m:t>→</m:t>
                    </m:r>
                    <m:sSub>
                      <m:sSubPr>
                        <m:ctrlPr>
                          <a:rPr lang="en-US" sz="2700" b="0" i="1" smtClean="0">
                            <a:latin typeface="Cambria Math" panose="02040503050406030204" pitchFamily="18" charset="0"/>
                            <a:ea typeface="Cambria Math" panose="02040503050406030204" pitchFamily="18" charset="0"/>
                          </a:rPr>
                        </m:ctrlPr>
                      </m:sSubPr>
                      <m:e>
                        <m:r>
                          <m:rPr>
                            <m:sty m:val="p"/>
                          </m:rPr>
                          <a:rPr lang="en-US" sz="2700" b="0" i="0" smtClean="0">
                            <a:latin typeface="Cambria Math" panose="02040503050406030204" pitchFamily="18" charset="0"/>
                            <a:ea typeface="Cambria Math" panose="02040503050406030204" pitchFamily="18" charset="0"/>
                          </a:rPr>
                          <m:t>N</m:t>
                        </m:r>
                      </m:e>
                      <m:sub>
                        <m:r>
                          <a:rPr lang="en-US" sz="2700" b="0" i="0" smtClean="0">
                            <a:latin typeface="Cambria Math" panose="02040503050406030204" pitchFamily="18" charset="0"/>
                            <a:ea typeface="Cambria Math" panose="02040503050406030204" pitchFamily="18" charset="0"/>
                          </a:rPr>
                          <m:t>2</m:t>
                        </m:r>
                      </m:sub>
                    </m:sSub>
                    <m:sSub>
                      <m:sSubPr>
                        <m:ctrlPr>
                          <a:rPr lang="en-US" sz="2700" b="0" i="1" smtClean="0">
                            <a:latin typeface="Cambria Math" panose="02040503050406030204" pitchFamily="18" charset="0"/>
                            <a:ea typeface="Cambria Math" panose="02040503050406030204" pitchFamily="18" charset="0"/>
                          </a:rPr>
                        </m:ctrlPr>
                      </m:sSubPr>
                      <m:e>
                        <m:r>
                          <m:rPr>
                            <m:sty m:val="p"/>
                          </m:rPr>
                          <a:rPr lang="en-US" sz="2700" b="0" i="0" smtClean="0">
                            <a:latin typeface="Cambria Math" panose="02040503050406030204" pitchFamily="18" charset="0"/>
                            <a:ea typeface="Cambria Math" panose="02040503050406030204" pitchFamily="18" charset="0"/>
                          </a:rPr>
                          <m:t>O</m:t>
                        </m:r>
                      </m:e>
                      <m:sub>
                        <m:r>
                          <a:rPr lang="en-US" sz="2700" b="0" i="0" smtClean="0">
                            <a:latin typeface="Cambria Math" panose="02040503050406030204" pitchFamily="18" charset="0"/>
                            <a:ea typeface="Cambria Math" panose="02040503050406030204" pitchFamily="18" charset="0"/>
                          </a:rPr>
                          <m:t>2</m:t>
                        </m:r>
                      </m:sub>
                    </m:sSub>
                  </m:oMath>
                </a14:m>
                <a:endParaRPr lang="en-US" sz="2700" b="0" i="1" dirty="0">
                  <a:latin typeface="Cambria Math" panose="02040503050406030204" pitchFamily="18" charset="0"/>
                  <a:ea typeface="Cambria Math" panose="02040503050406030204" pitchFamily="18" charset="0"/>
                </a:endParaRPr>
              </a:p>
              <a:p>
                <a:pPr marL="0" indent="0">
                  <a:tabLst>
                    <a:tab pos="2628900" algn="l"/>
                  </a:tabLst>
                </a:pPr>
                <a:r>
                  <a:rPr lang="en-US" sz="2700" b="0" dirty="0">
                    <a:ea typeface="Cambria Math" panose="02040503050406030204" pitchFamily="18" charset="0"/>
                  </a:rPr>
                  <a:t>Step2:</a:t>
                </a:r>
                <a:r>
                  <a:rPr lang="en-US" sz="2700" dirty="0">
                    <a:ea typeface="Cambria Math" panose="02040503050406030204" pitchFamily="18" charset="0"/>
                  </a:rPr>
                  <a:t>	</a:t>
                </a:r>
                <a14:m>
                  <m:oMath xmlns:m="http://schemas.openxmlformats.org/officeDocument/2006/math">
                    <m:sSub>
                      <m:sSubPr>
                        <m:ctrlPr>
                          <a:rPr lang="en-US" sz="2700" i="1">
                            <a:latin typeface="Cambria Math" panose="02040503050406030204" pitchFamily="18" charset="0"/>
                            <a:ea typeface="Cambria Math" panose="02040503050406030204" pitchFamily="18" charset="0"/>
                          </a:rPr>
                        </m:ctrlPr>
                      </m:sSubPr>
                      <m:e>
                        <m:r>
                          <m:rPr>
                            <m:sty m:val="p"/>
                          </m:rPr>
                          <a:rPr lang="en-US" sz="2700">
                            <a:latin typeface="Cambria Math" panose="02040503050406030204" pitchFamily="18" charset="0"/>
                            <a:ea typeface="Cambria Math" panose="02040503050406030204" pitchFamily="18" charset="0"/>
                          </a:rPr>
                          <m:t>N</m:t>
                        </m:r>
                      </m:e>
                      <m:sub>
                        <m:r>
                          <a:rPr lang="en-US" sz="2700">
                            <a:latin typeface="Cambria Math" panose="02040503050406030204" pitchFamily="18" charset="0"/>
                            <a:ea typeface="Cambria Math" panose="02040503050406030204" pitchFamily="18" charset="0"/>
                          </a:rPr>
                          <m:t>2</m:t>
                        </m:r>
                      </m:sub>
                    </m:sSub>
                    <m:sSub>
                      <m:sSubPr>
                        <m:ctrlPr>
                          <a:rPr lang="en-US" sz="2700" i="1">
                            <a:latin typeface="Cambria Math" panose="02040503050406030204" pitchFamily="18" charset="0"/>
                            <a:ea typeface="Cambria Math" panose="02040503050406030204" pitchFamily="18" charset="0"/>
                          </a:rPr>
                        </m:ctrlPr>
                      </m:sSubPr>
                      <m:e>
                        <m:r>
                          <m:rPr>
                            <m:sty m:val="p"/>
                          </m:rPr>
                          <a:rPr lang="en-US" sz="2700">
                            <a:latin typeface="Cambria Math" panose="02040503050406030204" pitchFamily="18" charset="0"/>
                            <a:ea typeface="Cambria Math" panose="02040503050406030204" pitchFamily="18" charset="0"/>
                          </a:rPr>
                          <m:t>O</m:t>
                        </m:r>
                      </m:e>
                      <m:sub>
                        <m:r>
                          <a:rPr lang="en-US" sz="2700">
                            <a:latin typeface="Cambria Math" panose="02040503050406030204" pitchFamily="18" charset="0"/>
                            <a:ea typeface="Cambria Math" panose="02040503050406030204" pitchFamily="18" charset="0"/>
                          </a:rPr>
                          <m:t>2</m:t>
                        </m:r>
                      </m:sub>
                    </m:sSub>
                    <m:r>
                      <a:rPr lang="en-US" sz="2700">
                        <a:latin typeface="Cambria Math" panose="02040503050406030204" pitchFamily="18" charset="0"/>
                        <a:ea typeface="Cambria Math" panose="02040503050406030204" pitchFamily="18" charset="0"/>
                      </a:rPr>
                      <m:t>+</m:t>
                    </m:r>
                    <m:sSub>
                      <m:sSubPr>
                        <m:ctrlPr>
                          <a:rPr lang="en-US" sz="2700" i="1">
                            <a:latin typeface="Cambria Math" panose="02040503050406030204" pitchFamily="18" charset="0"/>
                            <a:ea typeface="Cambria Math" panose="02040503050406030204" pitchFamily="18" charset="0"/>
                          </a:rPr>
                        </m:ctrlPr>
                      </m:sSubPr>
                      <m:e>
                        <m:r>
                          <m:rPr>
                            <m:sty m:val="p"/>
                          </m:rPr>
                          <a:rPr lang="en-US" sz="2700">
                            <a:latin typeface="Cambria Math" panose="02040503050406030204" pitchFamily="18" charset="0"/>
                            <a:ea typeface="Cambria Math" panose="02040503050406030204" pitchFamily="18" charset="0"/>
                          </a:rPr>
                          <m:t>O</m:t>
                        </m:r>
                      </m:e>
                      <m:sub>
                        <m:r>
                          <a:rPr lang="en-US" sz="2700">
                            <a:latin typeface="Cambria Math" panose="02040503050406030204" pitchFamily="18" charset="0"/>
                            <a:ea typeface="Cambria Math" panose="02040503050406030204" pitchFamily="18" charset="0"/>
                          </a:rPr>
                          <m:t>2</m:t>
                        </m:r>
                      </m:sub>
                    </m:sSub>
                    <m:r>
                      <a:rPr lang="en-US" sz="2700">
                        <a:latin typeface="Cambria Math" panose="02040503050406030204" pitchFamily="18" charset="0"/>
                        <a:ea typeface="Cambria Math" panose="02040503050406030204" pitchFamily="18" charset="0"/>
                      </a:rPr>
                      <m:t>→2</m:t>
                    </m:r>
                    <m:sSub>
                      <m:sSubPr>
                        <m:ctrlPr>
                          <a:rPr lang="en-US" sz="2700" i="1">
                            <a:latin typeface="Cambria Math" panose="02040503050406030204" pitchFamily="18" charset="0"/>
                            <a:ea typeface="Cambria Math" panose="02040503050406030204" pitchFamily="18" charset="0"/>
                          </a:rPr>
                        </m:ctrlPr>
                      </m:sSubPr>
                      <m:e>
                        <m:r>
                          <m:rPr>
                            <m:sty m:val="p"/>
                          </m:rPr>
                          <a:rPr lang="en-US" sz="2700">
                            <a:latin typeface="Cambria Math" panose="02040503050406030204" pitchFamily="18" charset="0"/>
                            <a:ea typeface="Cambria Math" panose="02040503050406030204" pitchFamily="18" charset="0"/>
                          </a:rPr>
                          <m:t>NO</m:t>
                        </m:r>
                      </m:e>
                      <m:sub>
                        <m:r>
                          <a:rPr lang="en-US" sz="2700">
                            <a:latin typeface="Cambria Math" panose="02040503050406030204" pitchFamily="18" charset="0"/>
                            <a:ea typeface="Cambria Math" panose="02040503050406030204" pitchFamily="18" charset="0"/>
                          </a:rPr>
                          <m:t>2</m:t>
                        </m:r>
                      </m:sub>
                    </m:sSub>
                  </m:oMath>
                </a14:m>
                <a:endParaRPr lang="en-US" sz="2700" b="0" dirty="0">
                  <a:ea typeface="Cambria Math" panose="02040503050406030204" pitchFamily="18" charset="0"/>
                </a:endParaRP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11"/>
              </p:nvPr>
            </p:nvSpPr>
            <p:spPr>
              <a:xfrm>
                <a:off x="1143000" y="2209800"/>
                <a:ext cx="6200775" cy="1143000"/>
              </a:xfrm>
              <a:prstGeom prst="rect">
                <a:avLst/>
              </a:prstGeom>
              <a:blipFill>
                <a:blip r:embed="rId3"/>
                <a:stretch>
                  <a:fillRect l="-1868" b="-80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 Placeholder 11"/>
              <p:cNvSpPr>
                <a:spLocks noGrp="1"/>
              </p:cNvSpPr>
              <p:nvPr>
                <p:ph type="body" sz="quarter" idx="19"/>
              </p:nvPr>
            </p:nvSpPr>
            <p:spPr>
              <a:xfrm>
                <a:off x="1057275" y="3314701"/>
                <a:ext cx="7562850" cy="621267"/>
              </a:xfrm>
            </p:spPr>
            <p:txBody>
              <a:bodyPr/>
              <a:lstStyle/>
              <a:p>
                <a:r>
                  <a:rPr lang="en-US" sz="2700" i="1" dirty="0">
                    <a:latin typeface="+mj-lt"/>
                  </a:rPr>
                  <a:t>Overall reaction:	</a:t>
                </a:r>
                <a14:m>
                  <m:oMath xmlns:m="http://schemas.openxmlformats.org/officeDocument/2006/math">
                    <m:r>
                      <a:rPr lang="en-US" sz="2700">
                        <a:latin typeface="Cambria Math" panose="02040503050406030204" pitchFamily="18" charset="0"/>
                      </a:rPr>
                      <m:t>2</m:t>
                    </m:r>
                    <m:r>
                      <m:rPr>
                        <m:sty m:val="p"/>
                      </m:rPr>
                      <a:rPr lang="en-US" sz="2700">
                        <a:latin typeface="Cambria Math" panose="02040503050406030204" pitchFamily="18" charset="0"/>
                      </a:rPr>
                      <m:t>NO</m:t>
                    </m:r>
                    <m:d>
                      <m:dPr>
                        <m:ctrlPr>
                          <a:rPr lang="en-US" sz="2700" i="1">
                            <a:latin typeface="Cambria Math" panose="02040503050406030204" pitchFamily="18" charset="0"/>
                          </a:rPr>
                        </m:ctrlPr>
                      </m:dPr>
                      <m:e>
                        <m:r>
                          <a:rPr lang="en-US" sz="2700" i="1">
                            <a:latin typeface="Cambria Math" panose="02040503050406030204" pitchFamily="18" charset="0"/>
                          </a:rPr>
                          <m:t>𝑔</m:t>
                        </m:r>
                      </m:e>
                    </m:d>
                    <m:r>
                      <a:rPr lang="en-US" sz="2700">
                        <a:latin typeface="Cambria Math" panose="02040503050406030204" pitchFamily="18" charset="0"/>
                      </a:rPr>
                      <m:t>+</m:t>
                    </m:r>
                    <m:sSub>
                      <m:sSubPr>
                        <m:ctrlPr>
                          <a:rPr lang="en-US" sz="2700" i="1">
                            <a:latin typeface="Cambria Math" panose="02040503050406030204" pitchFamily="18" charset="0"/>
                          </a:rPr>
                        </m:ctrlPr>
                      </m:sSubPr>
                      <m:e>
                        <m:r>
                          <m:rPr>
                            <m:sty m:val="p"/>
                          </m:rPr>
                          <a:rPr lang="en-US" sz="2700">
                            <a:latin typeface="Cambria Math" panose="02040503050406030204" pitchFamily="18" charset="0"/>
                          </a:rPr>
                          <m:t>O</m:t>
                        </m:r>
                      </m:e>
                      <m:sub>
                        <m:r>
                          <a:rPr lang="en-US" sz="2700">
                            <a:latin typeface="Cambria Math" panose="02040503050406030204" pitchFamily="18" charset="0"/>
                          </a:rPr>
                          <m:t>2</m:t>
                        </m:r>
                      </m:sub>
                    </m:sSub>
                    <m:r>
                      <a:rPr lang="en-US" sz="2700">
                        <a:latin typeface="Cambria Math" panose="02040503050406030204" pitchFamily="18" charset="0"/>
                      </a:rPr>
                      <m:t>(</m:t>
                    </m:r>
                    <m:r>
                      <a:rPr lang="en-US" sz="2700" i="1">
                        <a:latin typeface="Cambria Math" panose="02040503050406030204" pitchFamily="18" charset="0"/>
                      </a:rPr>
                      <m:t>𝑔</m:t>
                    </m:r>
                    <m:r>
                      <a:rPr lang="en-US" sz="2700">
                        <a:latin typeface="Cambria Math" panose="02040503050406030204" pitchFamily="18" charset="0"/>
                      </a:rPr>
                      <m:t>)→2</m:t>
                    </m:r>
                    <m:r>
                      <m:rPr>
                        <m:sty m:val="p"/>
                      </m:rPr>
                      <a:rPr lang="en-US" sz="2700">
                        <a:latin typeface="Cambria Math" panose="02040503050406030204" pitchFamily="18" charset="0"/>
                        <a:ea typeface="Cambria Math" panose="02040503050406030204" pitchFamily="18" charset="0"/>
                      </a:rPr>
                      <m:t>N</m:t>
                    </m:r>
                    <m:sSub>
                      <m:sSubPr>
                        <m:ctrlPr>
                          <a:rPr lang="en-US" sz="2700" i="1">
                            <a:latin typeface="Cambria Math" panose="02040503050406030204" pitchFamily="18" charset="0"/>
                            <a:ea typeface="Cambria Math" panose="02040503050406030204" pitchFamily="18" charset="0"/>
                          </a:rPr>
                        </m:ctrlPr>
                      </m:sSubPr>
                      <m:e>
                        <m:r>
                          <m:rPr>
                            <m:sty m:val="p"/>
                          </m:rPr>
                          <a:rPr lang="en-US" sz="2700">
                            <a:latin typeface="Cambria Math" panose="02040503050406030204" pitchFamily="18" charset="0"/>
                            <a:ea typeface="Cambria Math" panose="02040503050406030204" pitchFamily="18" charset="0"/>
                          </a:rPr>
                          <m:t>O</m:t>
                        </m:r>
                      </m:e>
                      <m:sub>
                        <m:r>
                          <a:rPr lang="en-US" sz="2700">
                            <a:latin typeface="Cambria Math" panose="02040503050406030204" pitchFamily="18" charset="0"/>
                            <a:ea typeface="Cambria Math" panose="02040503050406030204" pitchFamily="18" charset="0"/>
                          </a:rPr>
                          <m:t>2</m:t>
                        </m:r>
                      </m:sub>
                    </m:sSub>
                    <m:r>
                      <a:rPr lang="en-US" sz="2700">
                        <a:latin typeface="Cambria Math" panose="02040503050406030204" pitchFamily="18" charset="0"/>
                        <a:ea typeface="Cambria Math" panose="02040503050406030204" pitchFamily="18" charset="0"/>
                      </a:rPr>
                      <m:t>(</m:t>
                    </m:r>
                    <m:r>
                      <a:rPr lang="en-US" sz="2700" i="1">
                        <a:latin typeface="Cambria Math" panose="02040503050406030204" pitchFamily="18" charset="0"/>
                        <a:ea typeface="Cambria Math" panose="02040503050406030204" pitchFamily="18" charset="0"/>
                      </a:rPr>
                      <m:t>𝑔</m:t>
                    </m:r>
                    <m:r>
                      <a:rPr lang="en-US" sz="2700" i="1">
                        <a:latin typeface="Cambria Math" panose="02040503050406030204" pitchFamily="18" charset="0"/>
                        <a:ea typeface="Cambria Math" panose="02040503050406030204" pitchFamily="18" charset="0"/>
                      </a:rPr>
                      <m:t>)</m:t>
                    </m:r>
                  </m:oMath>
                </a14:m>
                <a:endParaRPr lang="en-US" sz="2700" i="1" dirty="0"/>
              </a:p>
            </p:txBody>
          </p:sp>
        </mc:Choice>
        <mc:Fallback xmlns="">
          <p:sp>
            <p:nvSpPr>
              <p:cNvPr id="12" name="Text Placeholder 11"/>
              <p:cNvSpPr>
                <a:spLocks noGrp="1" noRot="1" noChangeAspect="1" noMove="1" noResize="1" noEditPoints="1" noAdjustHandles="1" noChangeArrowheads="1" noChangeShapeType="1" noTextEdit="1"/>
              </p:cNvSpPr>
              <p:nvPr>
                <p:ph type="body" sz="quarter" idx="19"/>
              </p:nvPr>
            </p:nvSpPr>
            <p:spPr>
              <a:xfrm>
                <a:off x="1057275" y="3314701"/>
                <a:ext cx="7562850" cy="621267"/>
              </a:xfrm>
              <a:blipFill>
                <a:blip r:embed="rId4"/>
                <a:stretch>
                  <a:fillRect l="-1531" b="-1666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10"/>
              </p:nvPr>
            </p:nvSpPr>
            <p:spPr>
              <a:xfrm>
                <a:off x="0" y="4267202"/>
                <a:ext cx="9163050" cy="2057398"/>
              </a:xfrm>
              <a:prstGeom prst="rect">
                <a:avLst/>
              </a:prstGeom>
            </p:spPr>
            <p:txBody>
              <a:bodyPr/>
              <a:lstStyle/>
              <a:p>
                <a:pPr marL="0" indent="0" algn="l">
                  <a:spcBef>
                    <a:spcPts val="0"/>
                  </a:spcBef>
                  <a:buNone/>
                </a:pPr>
                <a:r>
                  <a:rPr lang="en-US" sz="2800" b="0" dirty="0">
                    <a:solidFill>
                      <a:schemeClr val="tx1"/>
                    </a:solidFill>
                  </a:rPr>
                  <a:t>Species such as </a:t>
                </a:r>
                <a14:m>
                  <m:oMath xmlns:m="http://schemas.openxmlformats.org/officeDocument/2006/math">
                    <m:r>
                      <m:rPr>
                        <m:sty m:val="p"/>
                      </m:rPr>
                      <a:rPr lang="en-US" sz="2800" b="0" i="0" dirty="0" smtClean="0">
                        <a:solidFill>
                          <a:schemeClr val="tx1"/>
                        </a:solidFill>
                        <a:latin typeface="Cambria Math" panose="02040503050406030204" pitchFamily="18" charset="0"/>
                      </a:rPr>
                      <m:t>N</m:t>
                    </m:r>
                    <m:r>
                      <a:rPr lang="en-US" sz="2800" b="0" i="0" baseline="-25000" dirty="0">
                        <a:solidFill>
                          <a:schemeClr val="tx1"/>
                        </a:solidFill>
                        <a:latin typeface="Cambria Math" panose="02040503050406030204" pitchFamily="18" charset="0"/>
                      </a:rPr>
                      <m:t>2</m:t>
                    </m:r>
                    <m:r>
                      <m:rPr>
                        <m:sty m:val="p"/>
                      </m:rPr>
                      <a:rPr lang="en-US" sz="2800" b="0" i="0" dirty="0">
                        <a:solidFill>
                          <a:schemeClr val="tx1"/>
                        </a:solidFill>
                        <a:latin typeface="Cambria Math" panose="02040503050406030204" pitchFamily="18" charset="0"/>
                      </a:rPr>
                      <m:t>O</m:t>
                    </m:r>
                    <m:r>
                      <a:rPr lang="en-US" sz="2800" b="0" i="0" baseline="-25000" dirty="0">
                        <a:solidFill>
                          <a:schemeClr val="tx1"/>
                        </a:solidFill>
                        <a:latin typeface="Cambria Math" panose="02040503050406030204" pitchFamily="18" charset="0"/>
                      </a:rPr>
                      <m:t>2</m:t>
                    </m:r>
                  </m:oMath>
                </a14:m>
                <a:r>
                  <a:rPr lang="en-US" sz="2800" b="0" dirty="0">
                    <a:solidFill>
                      <a:schemeClr val="tx1"/>
                    </a:solidFill>
                  </a:rPr>
                  <a:t> are called </a:t>
                </a:r>
                <a:r>
                  <a:rPr lang="en-US" sz="2800" b="0" i="1" dirty="0">
                    <a:solidFill>
                      <a:schemeClr val="tx1"/>
                    </a:solidFill>
                  </a:rPr>
                  <a:t>intermediates </a:t>
                </a:r>
                <a:r>
                  <a:rPr lang="en-US" sz="2800" b="0" dirty="0">
                    <a:solidFill>
                      <a:schemeClr val="tx1"/>
                    </a:solidFill>
                  </a:rPr>
                  <a:t>because they appear in the mechanism of the reaction but not in the overall balanced equation. An intermediate is produced in an early step in the reaction and consumed in a later step. </a:t>
                </a:r>
              </a:p>
            </p:txBody>
          </p:sp>
        </mc:Choice>
        <mc:Fallback xmlns="">
          <p:sp>
            <p:nvSpPr>
              <p:cNvPr id="23" name="Text Placeholder 22"/>
              <p:cNvSpPr>
                <a:spLocks noGrp="1" noRot="1" noChangeAspect="1" noMove="1" noResize="1" noEditPoints="1" noAdjustHandles="1" noChangeArrowheads="1" noChangeShapeType="1" noTextEdit="1"/>
              </p:cNvSpPr>
              <p:nvPr>
                <p:ph type="body" sz="quarter" idx="10"/>
              </p:nvPr>
            </p:nvSpPr>
            <p:spPr>
              <a:xfrm>
                <a:off x="0" y="4267202"/>
                <a:ext cx="9163050" cy="2057398"/>
              </a:xfrm>
              <a:prstGeom prst="rect">
                <a:avLst/>
              </a:prstGeom>
              <a:blipFill>
                <a:blip r:embed="rId5"/>
                <a:stretch>
                  <a:fillRect l="-1331" r="-200" b="-2071"/>
                </a:stretch>
              </a:blipFill>
            </p:spPr>
            <p:txBody>
              <a:bodyPr/>
              <a:lstStyle/>
              <a:p>
                <a:r>
                  <a:rPr lang="en-US">
                    <a:noFill/>
                  </a:rPr>
                  <a:t> </a:t>
                </a:r>
              </a:p>
            </p:txBody>
          </p:sp>
        </mc:Fallback>
      </mc:AlternateContent>
    </p:spTree>
    <p:extLst>
      <p:ext uri="{BB962C8B-B14F-4D97-AF65-F5344CB8AC3E}">
        <p14:creationId xmlns:p14="http://schemas.microsoft.com/office/powerpoint/2010/main" val="140069200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6136"/>
            <a:ext cx="6134100" cy="545432"/>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(4)</a:t>
            </a:r>
          </a:p>
        </p:txBody>
      </p:sp>
      <p:sp>
        <p:nvSpPr>
          <p:cNvPr id="20" name="Text Placeholder 19"/>
          <p:cNvSpPr>
            <a:spLocks noGrp="1"/>
          </p:cNvSpPr>
          <p:nvPr>
            <p:ph type="body" sz="quarter" idx="4294967295"/>
          </p:nvPr>
        </p:nvSpPr>
        <p:spPr>
          <a:xfrm>
            <a:off x="0" y="1092533"/>
            <a:ext cx="5177589" cy="533400"/>
          </a:xfrm>
          <a:prstGeom prst="rect">
            <a:avLst/>
          </a:prstGeom>
        </p:spPr>
        <p:txBody>
          <a:bodyPr/>
          <a:lstStyle/>
          <a:p>
            <a:pPr marL="0" indent="0">
              <a:buNone/>
            </a:pPr>
            <a:r>
              <a:rPr lang="en-US" sz="2800" dirty="0">
                <a:solidFill>
                  <a:srgbClr val="4F74A7"/>
                </a:solidFill>
                <a:latin typeface="Calibri" panose="020F0502020204030204" pitchFamily="34" charset="0"/>
              </a:rPr>
              <a:t>Elementary Reactions</a:t>
            </a:r>
          </a:p>
        </p:txBody>
      </p:sp>
      <p:sp>
        <p:nvSpPr>
          <p:cNvPr id="21" name="Text Placeholder 20"/>
          <p:cNvSpPr>
            <a:spLocks noGrp="1"/>
          </p:cNvSpPr>
          <p:nvPr>
            <p:ph type="body" sz="quarter" idx="4294967295"/>
          </p:nvPr>
        </p:nvSpPr>
        <p:spPr>
          <a:xfrm>
            <a:off x="0" y="1600199"/>
            <a:ext cx="9144000" cy="4981545"/>
          </a:xfrm>
          <a:prstGeom prst="rect">
            <a:avLst/>
          </a:prstGeom>
        </p:spPr>
        <p:txBody>
          <a:bodyPr/>
          <a:lstStyle/>
          <a:p>
            <a:pPr marL="0" indent="0">
              <a:spcBef>
                <a:spcPts val="0"/>
              </a:spcBef>
              <a:spcAft>
                <a:spcPts val="3250"/>
              </a:spcAft>
              <a:buNone/>
            </a:pPr>
            <a:r>
              <a:rPr lang="en-US" sz="2800" dirty="0"/>
              <a:t>Each step in a reaction mechanism represents an </a:t>
            </a:r>
            <a:r>
              <a:rPr lang="en-US" sz="2800" b="1" i="1" dirty="0"/>
              <a:t>elementary reaction, </a:t>
            </a:r>
            <a:r>
              <a:rPr lang="en-US" sz="2800" dirty="0"/>
              <a:t>one that occurs in a single collision of the reactant molecules.</a:t>
            </a:r>
          </a:p>
          <a:p>
            <a:pPr marL="0" indent="0">
              <a:spcBef>
                <a:spcPts val="0"/>
              </a:spcBef>
              <a:spcAft>
                <a:spcPts val="3400"/>
              </a:spcAft>
              <a:buNone/>
            </a:pPr>
            <a:r>
              <a:rPr lang="en-US" sz="2800" dirty="0"/>
              <a:t>The </a:t>
            </a:r>
            <a:r>
              <a:rPr lang="en-US" sz="2800" b="1" i="1" dirty="0"/>
              <a:t>molecularity </a:t>
            </a:r>
            <a:r>
              <a:rPr lang="en-US" sz="2800" dirty="0"/>
              <a:t>of an elementary reaction is essentially the </a:t>
            </a:r>
            <a:r>
              <a:rPr lang="en-US" sz="2800" i="1" dirty="0"/>
              <a:t>number </a:t>
            </a:r>
            <a:r>
              <a:rPr lang="en-US" sz="2800" dirty="0"/>
              <a:t>of reactant molecules involved in the collision.</a:t>
            </a:r>
          </a:p>
          <a:p>
            <a:pPr marL="0" indent="0">
              <a:spcBef>
                <a:spcPts val="0"/>
              </a:spcBef>
              <a:buNone/>
            </a:pPr>
            <a:r>
              <a:rPr lang="en-US" sz="2800" dirty="0"/>
              <a:t>Elementary reactions may be </a:t>
            </a:r>
            <a:r>
              <a:rPr lang="en-US" sz="2800" b="1" i="1" dirty="0"/>
              <a:t>unimolecular </a:t>
            </a:r>
            <a:r>
              <a:rPr lang="en-US" sz="2800" dirty="0"/>
              <a:t>(one reactant molecule), </a:t>
            </a:r>
            <a:r>
              <a:rPr lang="en-US" sz="2800" b="1" i="1" dirty="0"/>
              <a:t>bimolecular </a:t>
            </a:r>
            <a:r>
              <a:rPr lang="en-US" sz="2800" dirty="0"/>
              <a:t>(two reactant molecules), or </a:t>
            </a:r>
            <a:r>
              <a:rPr lang="en-US" sz="2800" b="1" i="1" dirty="0"/>
              <a:t>termolecular </a:t>
            </a:r>
            <a:r>
              <a:rPr lang="en-US" sz="2800" dirty="0"/>
              <a:t>(three reactant molecules). These molecules may be of the same or different types.</a:t>
            </a:r>
          </a:p>
        </p:txBody>
      </p:sp>
    </p:spTree>
    <p:extLst>
      <p:ext uri="{BB962C8B-B14F-4D97-AF65-F5344CB8AC3E}">
        <p14:creationId xmlns:p14="http://schemas.microsoft.com/office/powerpoint/2010/main" val="295912356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5743074" cy="591588"/>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(5)</a:t>
            </a:r>
          </a:p>
        </p:txBody>
      </p:sp>
      <p:sp>
        <p:nvSpPr>
          <p:cNvPr id="20" name="Text Placeholder 19"/>
          <p:cNvSpPr>
            <a:spLocks noGrp="1"/>
          </p:cNvSpPr>
          <p:nvPr>
            <p:ph type="body" sz="quarter" idx="4294967295"/>
          </p:nvPr>
        </p:nvSpPr>
        <p:spPr>
          <a:xfrm>
            <a:off x="0" y="1091046"/>
            <a:ext cx="6019800" cy="533400"/>
          </a:xfrm>
          <a:prstGeom prst="rect">
            <a:avLst/>
          </a:prstGeom>
        </p:spPr>
        <p:txBody>
          <a:bodyPr/>
          <a:lstStyle/>
          <a:p>
            <a:pPr marL="0" indent="0">
              <a:buNone/>
            </a:pPr>
            <a:r>
              <a:rPr lang="en-US" sz="2800" dirty="0">
                <a:solidFill>
                  <a:srgbClr val="4F74A7"/>
                </a:solidFill>
                <a:latin typeface="Calibri" panose="020F0502020204030204" pitchFamily="34" charset="0"/>
              </a:rPr>
              <a:t>Elementary Reactions</a:t>
            </a:r>
          </a:p>
        </p:txBody>
      </p:sp>
      <p:sp>
        <p:nvSpPr>
          <p:cNvPr id="21" name="Text Placeholder 20"/>
          <p:cNvSpPr>
            <a:spLocks noGrp="1"/>
          </p:cNvSpPr>
          <p:nvPr>
            <p:ph type="body" sz="quarter" idx="4294967295"/>
          </p:nvPr>
        </p:nvSpPr>
        <p:spPr>
          <a:xfrm>
            <a:off x="0" y="1600200"/>
            <a:ext cx="9144000" cy="1066800"/>
          </a:xfrm>
          <a:prstGeom prst="rect">
            <a:avLst/>
          </a:prstGeom>
        </p:spPr>
        <p:txBody>
          <a:bodyPr/>
          <a:lstStyle/>
          <a:p>
            <a:pPr marL="0" indent="0">
              <a:spcBef>
                <a:spcPts val="0"/>
              </a:spcBef>
              <a:buNone/>
            </a:pPr>
            <a:r>
              <a:rPr lang="en-US" sz="2800" dirty="0"/>
              <a:t>Knowing the steps of a reaction enables us to deduce the rate law. </a:t>
            </a:r>
            <a:endParaRPr lang="en-US" sz="2800" dirty="0">
              <a:solidFill>
                <a:prstClr val="black"/>
              </a:solidFill>
            </a:endParaRP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3132221" y="2726923"/>
                <a:ext cx="2362200" cy="4572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A</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products</m:t>
                      </m:r>
                    </m:oMath>
                  </m:oMathPara>
                </a14:m>
                <a:endParaRPr lang="en-US" sz="27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3132221" y="2726923"/>
                <a:ext cx="2362200" cy="4572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3581400" y="3597678"/>
                <a:ext cx="20574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rate</m:t>
                      </m:r>
                      <m:r>
                        <a:rPr lang="en-US" sz="2700" b="0" i="0" smtClean="0">
                          <a:latin typeface="Cambria Math" panose="02040503050406030204" pitchFamily="18" charset="0"/>
                        </a:rPr>
                        <m:t>=</m:t>
                      </m:r>
                      <m:r>
                        <a:rPr lang="en-US" sz="2700" b="0" i="1" smtClean="0">
                          <a:latin typeface="Cambria Math" panose="02040503050406030204" pitchFamily="18" charset="0"/>
                        </a:rPr>
                        <m:t>𝑘</m:t>
                      </m:r>
                      <m:r>
                        <a:rPr lang="en-US" sz="2700" b="0" i="0" smtClean="0">
                          <a:latin typeface="Cambria Math" panose="02040503050406030204" pitchFamily="18" charset="0"/>
                        </a:rPr>
                        <m:t>[</m:t>
                      </m:r>
                      <m:r>
                        <m:rPr>
                          <m:sty m:val="p"/>
                        </m:rPr>
                        <a:rPr lang="en-US" sz="2700" b="0" i="0" smtClean="0">
                          <a:latin typeface="Cambria Math" panose="02040503050406030204" pitchFamily="18" charset="0"/>
                        </a:rPr>
                        <m:t>A</m:t>
                      </m:r>
                      <m:r>
                        <a:rPr lang="en-US" sz="2700" b="0" i="0" smtClean="0">
                          <a:latin typeface="Cambria Math" panose="02040503050406030204" pitchFamily="18" charset="0"/>
                        </a:rPr>
                        <m:t>]</m:t>
                      </m:r>
                    </m:oMath>
                  </m:oMathPara>
                </a14:m>
                <a:endParaRPr lang="en-US" sz="27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3581400" y="3597678"/>
                <a:ext cx="2057400" cy="5334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2895600" y="4581555"/>
                <a:ext cx="29718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A</m:t>
                      </m:r>
                      <m:r>
                        <a:rPr lang="en-US" sz="2700" b="0" i="0" smtClean="0">
                          <a:latin typeface="Cambria Math" panose="02040503050406030204" pitchFamily="18" charset="0"/>
                        </a:rPr>
                        <m:t>+</m:t>
                      </m:r>
                      <m:r>
                        <m:rPr>
                          <m:sty m:val="p"/>
                        </m:rPr>
                        <a:rPr lang="en-US" sz="2700" b="0" i="0" smtClean="0">
                          <a:latin typeface="Cambria Math" panose="02040503050406030204" pitchFamily="18" charset="0"/>
                        </a:rPr>
                        <m:t>B</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products</m:t>
                      </m:r>
                    </m:oMath>
                  </m:oMathPara>
                </a14:m>
                <a:endParaRPr lang="en-US" sz="27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2895600" y="4581555"/>
                <a:ext cx="2971800" cy="533400"/>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3162300" y="5462101"/>
                <a:ext cx="25908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rate</m:t>
                      </m:r>
                      <m:r>
                        <a:rPr lang="en-US" sz="2700" b="0" i="0" smtClean="0">
                          <a:latin typeface="Cambria Math" panose="02040503050406030204" pitchFamily="18" charset="0"/>
                        </a:rPr>
                        <m:t>=</m:t>
                      </m:r>
                      <m:r>
                        <a:rPr lang="en-US" sz="2700" b="0" i="1" smtClean="0">
                          <a:latin typeface="Cambria Math" panose="02040503050406030204" pitchFamily="18" charset="0"/>
                        </a:rPr>
                        <m:t>𝑘</m:t>
                      </m:r>
                      <m:d>
                        <m:dPr>
                          <m:begChr m:val="["/>
                          <m:endChr m:val="]"/>
                          <m:ctrlPr>
                            <a:rPr lang="en-US" sz="2700" b="0" i="1" smtClean="0">
                              <a:latin typeface="Cambria Math" panose="02040503050406030204" pitchFamily="18" charset="0"/>
                            </a:rPr>
                          </m:ctrlPr>
                        </m:dPr>
                        <m:e>
                          <m:r>
                            <m:rPr>
                              <m:sty m:val="p"/>
                            </m:rPr>
                            <a:rPr lang="en-US" sz="2700" b="0" i="0" smtClean="0">
                              <a:latin typeface="Cambria Math" panose="02040503050406030204" pitchFamily="18" charset="0"/>
                            </a:rPr>
                            <m:t>A</m:t>
                          </m:r>
                        </m:e>
                      </m:d>
                      <m:r>
                        <a:rPr lang="en-US" sz="2700" b="0" i="0" smtClean="0">
                          <a:latin typeface="Cambria Math" panose="02040503050406030204" pitchFamily="18" charset="0"/>
                        </a:rPr>
                        <m:t>[</m:t>
                      </m:r>
                      <m:r>
                        <m:rPr>
                          <m:sty m:val="p"/>
                        </m:rPr>
                        <a:rPr lang="en-US" sz="2700" b="0" i="0" smtClean="0">
                          <a:latin typeface="Cambria Math" panose="02040503050406030204" pitchFamily="18" charset="0"/>
                        </a:rPr>
                        <m:t>B</m:t>
                      </m:r>
                      <m:r>
                        <a:rPr lang="en-US" sz="2700" b="0" i="0" smtClean="0">
                          <a:latin typeface="Cambria Math" panose="02040503050406030204" pitchFamily="18" charset="0"/>
                        </a:rPr>
                        <m:t>]</m:t>
                      </m:r>
                    </m:oMath>
                  </m:oMathPara>
                </a14:m>
                <a:endParaRPr lang="en-US" sz="2700" dirty="0"/>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3162300" y="5462101"/>
                <a:ext cx="2590800" cy="533400"/>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4709046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4777"/>
            <a:ext cx="6504709" cy="495300"/>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(6)</a:t>
            </a:r>
          </a:p>
        </p:txBody>
      </p:sp>
      <p:sp>
        <p:nvSpPr>
          <p:cNvPr id="20" name="Text Placeholder 19"/>
          <p:cNvSpPr>
            <a:spLocks noGrp="1"/>
          </p:cNvSpPr>
          <p:nvPr>
            <p:ph type="body" sz="quarter" idx="4294967295"/>
          </p:nvPr>
        </p:nvSpPr>
        <p:spPr>
          <a:xfrm>
            <a:off x="0" y="1086685"/>
            <a:ext cx="9144000" cy="533400"/>
          </a:xfrm>
          <a:prstGeom prst="rect">
            <a:avLst/>
          </a:prstGeom>
        </p:spPr>
        <p:txBody>
          <a:bodyPr/>
          <a:lstStyle/>
          <a:p>
            <a:pPr marL="0" indent="0">
              <a:buNone/>
            </a:pPr>
            <a:r>
              <a:rPr lang="en-US" sz="2800" dirty="0">
                <a:solidFill>
                  <a:srgbClr val="4F74A7"/>
                </a:solidFill>
                <a:latin typeface="Calibri" panose="020F0502020204030204" pitchFamily="34" charset="0"/>
              </a:rPr>
              <a:t>Elementary Reactions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2590800" y="1600200"/>
                <a:ext cx="33528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A</m:t>
                      </m:r>
                      <m:r>
                        <a:rPr lang="en-US" sz="2700" b="0" i="0" smtClean="0">
                          <a:latin typeface="Cambria Math" panose="02040503050406030204" pitchFamily="18" charset="0"/>
                        </a:rPr>
                        <m:t>+</m:t>
                      </m:r>
                      <m:r>
                        <m:rPr>
                          <m:sty m:val="p"/>
                        </m:rPr>
                        <a:rPr lang="en-US" sz="2700" b="0" i="0" smtClean="0">
                          <a:latin typeface="Cambria Math" panose="02040503050406030204" pitchFamily="18" charset="0"/>
                        </a:rPr>
                        <m:t>A</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products</m:t>
                      </m:r>
                    </m:oMath>
                  </m:oMathPara>
                </a14:m>
                <a:endParaRPr lang="en-US" sz="2700" dirty="0"/>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2590800" y="1600200"/>
                <a:ext cx="3352800" cy="533400"/>
              </a:xfrm>
              <a:prstGeom prst="rect">
                <a:avLst/>
              </a:prstGeom>
              <a:blipFill>
                <a:blip r:embed="rId2"/>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2971800" y="2362200"/>
                <a:ext cx="2895600" cy="609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a:rPr lang="en-US" sz="2700" b="0" i="0" smtClean="0">
                          <a:latin typeface="Cambria Math" panose="02040503050406030204" pitchFamily="18" charset="0"/>
                        </a:rPr>
                        <m:t>2</m:t>
                      </m:r>
                      <m:r>
                        <m:rPr>
                          <m:sty m:val="p"/>
                        </m:rPr>
                        <a:rPr lang="en-US" sz="2700" b="0" i="0" smtClean="0">
                          <a:latin typeface="Cambria Math" panose="02040503050406030204" pitchFamily="18" charset="0"/>
                        </a:rPr>
                        <m:t>A</m:t>
                      </m:r>
                      <m:r>
                        <a:rPr lang="en-US" sz="2700" b="0" i="0" smtClean="0">
                          <a:latin typeface="Cambria Math" panose="02040503050406030204" pitchFamily="18" charset="0"/>
                          <a:ea typeface="Cambria Math" panose="02040503050406030204" pitchFamily="18" charset="0"/>
                        </a:rPr>
                        <m:t>→</m:t>
                      </m:r>
                      <m:r>
                        <m:rPr>
                          <m:sty m:val="p"/>
                        </m:rPr>
                        <a:rPr lang="en-US" sz="2700" b="0" i="0" smtClean="0">
                          <a:latin typeface="Cambria Math" panose="02040503050406030204" pitchFamily="18" charset="0"/>
                          <a:ea typeface="Cambria Math" panose="02040503050406030204" pitchFamily="18" charset="0"/>
                        </a:rPr>
                        <m:t>products</m:t>
                      </m:r>
                    </m:oMath>
                  </m:oMathPara>
                </a14:m>
                <a:endParaRPr lang="en-US" sz="27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2971800" y="2362200"/>
                <a:ext cx="2895600" cy="6096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 Placeholder 22"/>
              <p:cNvSpPr>
                <a:spLocks noGrp="1"/>
              </p:cNvSpPr>
              <p:nvPr>
                <p:ph type="body" sz="quarter" idx="4294967295"/>
              </p:nvPr>
            </p:nvSpPr>
            <p:spPr>
              <a:xfrm>
                <a:off x="3505200" y="3048000"/>
                <a:ext cx="2286000" cy="609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rate</m:t>
                      </m:r>
                      <m:r>
                        <a:rPr lang="en-US" sz="2700" b="0" i="1" smtClean="0">
                          <a:latin typeface="Cambria Math" panose="02040503050406030204" pitchFamily="18" charset="0"/>
                        </a:rPr>
                        <m:t>=</m:t>
                      </m:r>
                      <m:r>
                        <a:rPr lang="en-US" sz="2700" b="0" i="1" smtClean="0">
                          <a:latin typeface="Cambria Math" panose="02040503050406030204" pitchFamily="18" charset="0"/>
                        </a:rPr>
                        <m:t>𝑘</m:t>
                      </m:r>
                      <m:sSup>
                        <m:sSupPr>
                          <m:ctrlPr>
                            <a:rPr lang="en-US" sz="2700" b="0" i="1" smtClean="0">
                              <a:latin typeface="Cambria Math" panose="02040503050406030204" pitchFamily="18" charset="0"/>
                            </a:rPr>
                          </m:ctrlPr>
                        </m:sSupPr>
                        <m:e>
                          <m:r>
                            <a:rPr lang="en-US" sz="2700" b="0" i="0" smtClean="0">
                              <a:latin typeface="Cambria Math" panose="02040503050406030204" pitchFamily="18" charset="0"/>
                            </a:rPr>
                            <m:t>[</m:t>
                          </m:r>
                          <m:r>
                            <m:rPr>
                              <m:sty m:val="p"/>
                            </m:rPr>
                            <a:rPr lang="en-US" sz="2700" b="0" i="0" smtClean="0">
                              <a:latin typeface="Cambria Math" panose="02040503050406030204" pitchFamily="18" charset="0"/>
                            </a:rPr>
                            <m:t>A</m:t>
                          </m:r>
                          <m:r>
                            <a:rPr lang="en-US" sz="2700" b="0" i="0" smtClean="0">
                              <a:latin typeface="Cambria Math" panose="02040503050406030204" pitchFamily="18" charset="0"/>
                            </a:rPr>
                            <m:t>]</m:t>
                          </m:r>
                        </m:e>
                        <m:sup>
                          <m:r>
                            <a:rPr lang="en-US" sz="2700" b="0" i="0" smtClean="0">
                              <a:latin typeface="Cambria Math" panose="02040503050406030204" pitchFamily="18" charset="0"/>
                            </a:rPr>
                            <m:t>2</m:t>
                          </m:r>
                        </m:sup>
                      </m:sSup>
                    </m:oMath>
                  </m:oMathPara>
                </a14:m>
                <a:endParaRPr lang="en-US" sz="2700" dirty="0"/>
              </a:p>
            </p:txBody>
          </p:sp>
        </mc:Choice>
        <mc:Fallback xmlns="">
          <p:sp>
            <p:nvSpPr>
              <p:cNvPr id="23" name="Text Placeholder 22"/>
              <p:cNvSpPr>
                <a:spLocks noGrp="1" noRot="1" noChangeAspect="1" noMove="1" noResize="1" noEditPoints="1" noAdjustHandles="1" noChangeArrowheads="1" noChangeShapeType="1" noTextEdit="1"/>
              </p:cNvSpPr>
              <p:nvPr>
                <p:ph type="body" sz="quarter" idx="4294967295"/>
              </p:nvPr>
            </p:nvSpPr>
            <p:spPr>
              <a:xfrm>
                <a:off x="3505200" y="3048000"/>
                <a:ext cx="2286000" cy="609600"/>
              </a:xfrm>
              <a:prstGeom prst="rect">
                <a:avLst/>
              </a:prstGeom>
              <a:blipFill>
                <a:blip r:embed="rId4"/>
                <a:stretch>
                  <a:fillRect/>
                </a:stretch>
              </a:blipFill>
            </p:spPr>
            <p:txBody>
              <a:bodyPr/>
              <a:lstStyle/>
              <a:p>
                <a:r>
                  <a:rPr lang="en-US">
                    <a:noFill/>
                  </a:rPr>
                  <a:t> </a:t>
                </a:r>
              </a:p>
            </p:txBody>
          </p:sp>
        </mc:Fallback>
      </mc:AlternateContent>
      <p:sp>
        <p:nvSpPr>
          <p:cNvPr id="24" name="Text Placeholder 23"/>
          <p:cNvSpPr>
            <a:spLocks noGrp="1"/>
          </p:cNvSpPr>
          <p:nvPr>
            <p:ph type="body" sz="quarter" idx="4294967295"/>
          </p:nvPr>
        </p:nvSpPr>
        <p:spPr>
          <a:xfrm>
            <a:off x="0" y="3857655"/>
            <a:ext cx="9144000" cy="1781145"/>
          </a:xfrm>
          <a:prstGeom prst="rect">
            <a:avLst/>
          </a:prstGeom>
        </p:spPr>
        <p:txBody>
          <a:bodyPr/>
          <a:lstStyle/>
          <a:p>
            <a:pPr marL="0" indent="0">
              <a:spcBef>
                <a:spcPts val="0"/>
              </a:spcBef>
              <a:buNone/>
            </a:pPr>
            <a:r>
              <a:rPr lang="en-US" sz="2800" dirty="0"/>
              <a:t>The preceding examples show that the reaction order for each reactant in an elementary reaction is equal to its stoichiometric coefficient in the chemical equation for that step.</a:t>
            </a:r>
          </a:p>
        </p:txBody>
      </p:sp>
    </p:spTree>
    <p:extLst>
      <p:ext uri="{BB962C8B-B14F-4D97-AF65-F5344CB8AC3E}">
        <p14:creationId xmlns:p14="http://schemas.microsoft.com/office/powerpoint/2010/main" val="11381357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7886700" cy="638363"/>
          </a:xfrm>
        </p:spPr>
        <p:txBody>
          <a:bodyPr/>
          <a:lstStyle/>
          <a:p>
            <a:pPr algn="l"/>
            <a:r>
              <a:rPr lang="en-US" sz="3200" dirty="0">
                <a:solidFill>
                  <a:srgbClr val="FFFFFF"/>
                </a:solidFill>
                <a:latin typeface="Calibri" panose="020F0502020204030204" pitchFamily="34" charset="0"/>
              </a:rPr>
              <a:t>14.1</a:t>
            </a:r>
            <a:r>
              <a:rPr lang="en-US" sz="3200" spc="3100" dirty="0">
                <a:solidFill>
                  <a:srgbClr val="FFFFFF"/>
                </a:solidFill>
                <a:latin typeface="Calibri" panose="020F0502020204030204" pitchFamily="34" charset="0"/>
              </a:rPr>
              <a:t> </a:t>
            </a:r>
            <a:r>
              <a:rPr lang="en-US" sz="3200" dirty="0">
                <a:solidFill>
                  <a:srgbClr val="CE171F"/>
                </a:solidFill>
                <a:latin typeface="Calibri" panose="020F0502020204030204" pitchFamily="34" charset="0"/>
              </a:rPr>
              <a:t>Reaction Rates (6)</a:t>
            </a:r>
          </a:p>
        </p:txBody>
      </p:sp>
      <p:sp>
        <p:nvSpPr>
          <p:cNvPr id="20" name="Text Placeholder 19"/>
          <p:cNvSpPr>
            <a:spLocks noGrp="1"/>
          </p:cNvSpPr>
          <p:nvPr>
            <p:ph type="body" sz="quarter" idx="22"/>
          </p:nvPr>
        </p:nvSpPr>
        <p:spPr>
          <a:xfrm>
            <a:off x="0" y="1158657"/>
            <a:ext cx="8763000" cy="457200"/>
          </a:xfrm>
        </p:spPr>
        <p:txBody>
          <a:bodyPr/>
          <a:lstStyle/>
          <a:p>
            <a:r>
              <a:rPr lang="en-US" dirty="0">
                <a:solidFill>
                  <a:srgbClr val="4F74A7"/>
                </a:solidFill>
                <a:latin typeface="Calibri" panose="020F0502020204030204" pitchFamily="34" charset="0"/>
              </a:rPr>
              <a:t>Instantaneous Rate</a:t>
            </a:r>
          </a:p>
        </p:txBody>
      </p:sp>
      <p:sp>
        <p:nvSpPr>
          <p:cNvPr id="21" name="Text Placeholder 20"/>
          <p:cNvSpPr>
            <a:spLocks noGrp="1"/>
          </p:cNvSpPr>
          <p:nvPr>
            <p:ph type="body" sz="quarter" idx="4294967295"/>
          </p:nvPr>
        </p:nvSpPr>
        <p:spPr>
          <a:xfrm>
            <a:off x="0" y="1615857"/>
            <a:ext cx="9144000" cy="3946743"/>
          </a:xfrm>
          <a:prstGeom prst="rect">
            <a:avLst/>
          </a:prstGeom>
        </p:spPr>
        <p:txBody>
          <a:bodyPr/>
          <a:lstStyle/>
          <a:p>
            <a:pPr marL="0" indent="0">
              <a:spcBef>
                <a:spcPts val="0"/>
              </a:spcBef>
              <a:spcAft>
                <a:spcPts val="6600"/>
              </a:spcAft>
              <a:buNone/>
            </a:pPr>
            <a:r>
              <a:rPr lang="en-US" sz="2800" dirty="0"/>
              <a:t>If we were to calculate the average rate over shorter and shorter time intervals, we could obtain the </a:t>
            </a:r>
            <a:r>
              <a:rPr lang="en-US" sz="2800" b="1" i="1" dirty="0"/>
              <a:t>instantaneous rate, </a:t>
            </a:r>
            <a:r>
              <a:rPr lang="en-US" sz="2800" dirty="0"/>
              <a:t>which is the rate for a specific instant in time.</a:t>
            </a:r>
          </a:p>
          <a:p>
            <a:pPr marL="0" indent="0">
              <a:spcBef>
                <a:spcPts val="0"/>
              </a:spcBef>
              <a:buNone/>
            </a:pPr>
            <a:r>
              <a:rPr lang="en-US" sz="2800" dirty="0"/>
              <a:t>The instantaneous rate is equal to the slope of a tangent to the curve at any particular time.</a:t>
            </a:r>
          </a:p>
        </p:txBody>
      </p:sp>
    </p:spTree>
    <p:extLst>
      <p:ext uri="{BB962C8B-B14F-4D97-AF65-F5344CB8AC3E}">
        <p14:creationId xmlns:p14="http://schemas.microsoft.com/office/powerpoint/2010/main" val="228343452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572"/>
            <a:ext cx="5963653" cy="457200"/>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(7)</a:t>
            </a:r>
          </a:p>
        </p:txBody>
      </p:sp>
      <p:sp>
        <p:nvSpPr>
          <p:cNvPr id="20" name="Text Placeholder 19"/>
          <p:cNvSpPr>
            <a:spLocks noGrp="1"/>
          </p:cNvSpPr>
          <p:nvPr>
            <p:ph type="body" sz="quarter" idx="4294967295"/>
          </p:nvPr>
        </p:nvSpPr>
        <p:spPr>
          <a:xfrm>
            <a:off x="0" y="1091698"/>
            <a:ext cx="9144000" cy="533400"/>
          </a:xfrm>
          <a:prstGeom prst="rect">
            <a:avLst/>
          </a:prstGeom>
        </p:spPr>
        <p:txBody>
          <a:bodyPr/>
          <a:lstStyle/>
          <a:p>
            <a:pPr marL="0" indent="0">
              <a:buNone/>
            </a:pPr>
            <a:r>
              <a:rPr lang="en-US" sz="2800" dirty="0">
                <a:solidFill>
                  <a:srgbClr val="4F74A7"/>
                </a:solidFill>
                <a:latin typeface="Calibri" panose="020F0502020204030204" pitchFamily="34" charset="0"/>
              </a:rPr>
              <a:t>Elementary Reactions</a:t>
            </a:r>
          </a:p>
        </p:txBody>
      </p:sp>
      <p:sp>
        <p:nvSpPr>
          <p:cNvPr id="21" name="Text Placeholder 20"/>
          <p:cNvSpPr>
            <a:spLocks noGrp="1"/>
          </p:cNvSpPr>
          <p:nvPr>
            <p:ph type="body" sz="quarter" idx="4294967295"/>
          </p:nvPr>
        </p:nvSpPr>
        <p:spPr>
          <a:xfrm>
            <a:off x="0" y="1600200"/>
            <a:ext cx="9144000" cy="2743200"/>
          </a:xfrm>
          <a:prstGeom prst="rect">
            <a:avLst/>
          </a:prstGeom>
        </p:spPr>
        <p:txBody>
          <a:bodyPr/>
          <a:lstStyle/>
          <a:p>
            <a:pPr marL="0" indent="0">
              <a:spcBef>
                <a:spcPts val="0"/>
              </a:spcBef>
              <a:spcAft>
                <a:spcPts val="3500"/>
              </a:spcAft>
              <a:buNone/>
            </a:pPr>
            <a:r>
              <a:rPr lang="en-US" sz="2800" dirty="0">
                <a:solidFill>
                  <a:prstClr val="black"/>
                </a:solidFill>
              </a:rPr>
              <a:t>In general, we cannot tell just by looking at the balanced equation whether the reaction occurs as shown or in a series of steps. </a:t>
            </a:r>
          </a:p>
          <a:p>
            <a:pPr marL="0" indent="0">
              <a:spcBef>
                <a:spcPts val="0"/>
              </a:spcBef>
              <a:buNone/>
            </a:pPr>
            <a:r>
              <a:rPr lang="en-US" sz="2800" dirty="0">
                <a:solidFill>
                  <a:prstClr val="black"/>
                </a:solidFill>
              </a:rPr>
              <a:t>This determination must be made using data obtained experimentally. </a:t>
            </a:r>
          </a:p>
        </p:txBody>
      </p:sp>
    </p:spTree>
    <p:extLst>
      <p:ext uri="{BB962C8B-B14F-4D97-AF65-F5344CB8AC3E}">
        <p14:creationId xmlns:p14="http://schemas.microsoft.com/office/powerpoint/2010/main" val="376332957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4156"/>
            <a:ext cx="5753100" cy="457200"/>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(8)</a:t>
            </a:r>
          </a:p>
        </p:txBody>
      </p:sp>
      <p:sp>
        <p:nvSpPr>
          <p:cNvPr id="20" name="Text Placeholder 19"/>
          <p:cNvSpPr>
            <a:spLocks noGrp="1"/>
          </p:cNvSpPr>
          <p:nvPr>
            <p:ph type="body" sz="quarter" idx="4294967295"/>
          </p:nvPr>
        </p:nvSpPr>
        <p:spPr>
          <a:xfrm>
            <a:off x="0" y="1091229"/>
            <a:ext cx="7519737" cy="537046"/>
          </a:xfrm>
          <a:prstGeom prst="rect">
            <a:avLst/>
          </a:prstGeom>
        </p:spPr>
        <p:txBody>
          <a:bodyPr/>
          <a:lstStyle/>
          <a:p>
            <a:pPr marL="0" indent="0">
              <a:buNone/>
            </a:pPr>
            <a:r>
              <a:rPr lang="en-US" sz="2800" dirty="0">
                <a:solidFill>
                  <a:srgbClr val="4F74A7"/>
                </a:solidFill>
                <a:latin typeface="Calibri" panose="020F0502020204030204" pitchFamily="34" charset="0"/>
              </a:rPr>
              <a:t>Rate-Determining Step</a:t>
            </a:r>
          </a:p>
        </p:txBody>
      </p:sp>
      <p:sp>
        <p:nvSpPr>
          <p:cNvPr id="21" name="Text Placeholder 20"/>
          <p:cNvSpPr>
            <a:spLocks noGrp="1"/>
          </p:cNvSpPr>
          <p:nvPr>
            <p:ph type="body" sz="quarter" idx="4294967295"/>
          </p:nvPr>
        </p:nvSpPr>
        <p:spPr>
          <a:xfrm>
            <a:off x="0" y="1600200"/>
            <a:ext cx="9144000" cy="5334000"/>
          </a:xfrm>
          <a:prstGeom prst="rect">
            <a:avLst/>
          </a:prstGeom>
        </p:spPr>
        <p:txBody>
          <a:bodyPr/>
          <a:lstStyle/>
          <a:p>
            <a:pPr marL="0" indent="0">
              <a:spcBef>
                <a:spcPts val="0"/>
              </a:spcBef>
              <a:spcAft>
                <a:spcPts val="3000"/>
              </a:spcAft>
              <a:buNone/>
            </a:pPr>
            <a:r>
              <a:rPr lang="en-US" sz="2600" dirty="0"/>
              <a:t>In a reaction mechanism consisting of more than one elementary step, the rate law for the overall process is given by the </a:t>
            </a:r>
            <a:r>
              <a:rPr lang="en-US" sz="2600" b="1" i="1" dirty="0"/>
              <a:t>rate-determining step, </a:t>
            </a:r>
            <a:r>
              <a:rPr lang="en-US" sz="2600" dirty="0"/>
              <a:t>the </a:t>
            </a:r>
            <a:r>
              <a:rPr lang="en-US" sz="2600" i="1" dirty="0"/>
              <a:t>slowest </a:t>
            </a:r>
            <a:r>
              <a:rPr lang="en-US" sz="2600" dirty="0"/>
              <a:t>step in the sequence.</a:t>
            </a:r>
          </a:p>
          <a:p>
            <a:pPr marL="0" indent="0">
              <a:spcBef>
                <a:spcPts val="0"/>
              </a:spcBef>
              <a:spcAft>
                <a:spcPts val="3050"/>
              </a:spcAft>
              <a:buNone/>
            </a:pPr>
            <a:r>
              <a:rPr lang="en-US" sz="2600" dirty="0"/>
              <a:t>To study reaction mechanisms, we first do a series of experiments to establish initial rates at various reactant concentrations.</a:t>
            </a:r>
          </a:p>
          <a:p>
            <a:pPr marL="0" indent="0">
              <a:spcBef>
                <a:spcPts val="0"/>
              </a:spcBef>
              <a:spcAft>
                <a:spcPts val="3100"/>
              </a:spcAft>
              <a:buNone/>
            </a:pPr>
            <a:r>
              <a:rPr lang="en-US" sz="2600" dirty="0"/>
              <a:t>We then analyze the data to determine the rate constant and overall order of the reaction, and we write the rate law.</a:t>
            </a:r>
          </a:p>
          <a:p>
            <a:pPr marL="0" indent="0">
              <a:spcBef>
                <a:spcPts val="0"/>
              </a:spcBef>
              <a:buNone/>
            </a:pPr>
            <a:r>
              <a:rPr lang="en-US" sz="2600" dirty="0"/>
              <a:t>Finally, we propose a plausible reaction mechanism in terms of logical elementary steps.</a:t>
            </a:r>
          </a:p>
        </p:txBody>
      </p:sp>
    </p:spTree>
    <p:extLst>
      <p:ext uri="{BB962C8B-B14F-4D97-AF65-F5344CB8AC3E}">
        <p14:creationId xmlns:p14="http://schemas.microsoft.com/office/powerpoint/2010/main" val="358977040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1374"/>
            <a:ext cx="6192253" cy="493233"/>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(9)</a:t>
            </a:r>
          </a:p>
        </p:txBody>
      </p:sp>
      <p:sp>
        <p:nvSpPr>
          <p:cNvPr id="20" name="Text Placeholder 19"/>
          <p:cNvSpPr>
            <a:spLocks noGrp="1"/>
          </p:cNvSpPr>
          <p:nvPr>
            <p:ph type="body" sz="quarter" idx="4294967295"/>
          </p:nvPr>
        </p:nvSpPr>
        <p:spPr>
          <a:xfrm>
            <a:off x="0" y="1094875"/>
            <a:ext cx="9144000" cy="533400"/>
          </a:xfrm>
          <a:prstGeom prst="rect">
            <a:avLst/>
          </a:prstGeom>
        </p:spPr>
        <p:txBody>
          <a:bodyPr/>
          <a:lstStyle/>
          <a:p>
            <a:pPr marL="0" indent="0">
              <a:buNone/>
            </a:pPr>
            <a:r>
              <a:rPr lang="en-US" sz="2800" dirty="0">
                <a:solidFill>
                  <a:srgbClr val="4F74A7"/>
                </a:solidFill>
                <a:latin typeface="Calibri" panose="020F0502020204030204" pitchFamily="34" charset="0"/>
              </a:rPr>
              <a:t>Rate-Determining Step</a:t>
            </a:r>
          </a:p>
        </p:txBody>
      </p:sp>
      <p:sp>
        <p:nvSpPr>
          <p:cNvPr id="21" name="Text Placeholder 20"/>
          <p:cNvSpPr>
            <a:spLocks noGrp="1"/>
          </p:cNvSpPr>
          <p:nvPr>
            <p:ph type="body" sz="quarter" idx="4294967295"/>
          </p:nvPr>
        </p:nvSpPr>
        <p:spPr>
          <a:xfrm>
            <a:off x="0" y="1600200"/>
            <a:ext cx="9144000" cy="3352800"/>
          </a:xfrm>
          <a:prstGeom prst="rect">
            <a:avLst/>
          </a:prstGeom>
        </p:spPr>
        <p:txBody>
          <a:bodyPr/>
          <a:lstStyle/>
          <a:p>
            <a:pPr marL="0" indent="0">
              <a:spcBef>
                <a:spcPts val="0"/>
              </a:spcBef>
              <a:spcAft>
                <a:spcPts val="3300"/>
              </a:spcAft>
              <a:buNone/>
            </a:pPr>
            <a:r>
              <a:rPr lang="en-US" sz="2800" dirty="0"/>
              <a:t>The steps of the proposed mechanism must satisfy two requirements:</a:t>
            </a:r>
          </a:p>
          <a:p>
            <a:pPr marL="514350" indent="-514350">
              <a:spcBef>
                <a:spcPts val="0"/>
              </a:spcBef>
              <a:spcAft>
                <a:spcPts val="3300"/>
              </a:spcAft>
              <a:buAutoNum type="arabicPeriod"/>
            </a:pPr>
            <a:r>
              <a:rPr lang="en-US" sz="2800" dirty="0"/>
              <a:t>The sum of the elementary reactions must be the overall balanced equation for the reaction.</a:t>
            </a:r>
          </a:p>
          <a:p>
            <a:pPr marL="514350" indent="-514350">
              <a:spcBef>
                <a:spcPts val="0"/>
              </a:spcBef>
              <a:buAutoNum type="arabicPeriod"/>
            </a:pPr>
            <a:r>
              <a:rPr lang="en-US" sz="2800" dirty="0"/>
              <a:t>The rate-determining step must have the same rate law as that determined from the experimental data.</a:t>
            </a:r>
          </a:p>
        </p:txBody>
      </p:sp>
    </p:spTree>
    <p:extLst>
      <p:ext uri="{BB962C8B-B14F-4D97-AF65-F5344CB8AC3E}">
        <p14:creationId xmlns:p14="http://schemas.microsoft.com/office/powerpoint/2010/main" val="3903615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4590" y="-7342"/>
            <a:ext cx="6212305" cy="429657"/>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(10)</a:t>
            </a:r>
          </a:p>
        </p:txBody>
      </p:sp>
      <p:sp>
        <p:nvSpPr>
          <p:cNvPr id="22" name="Text Placeholder 21"/>
          <p:cNvSpPr>
            <a:spLocks noGrp="1"/>
          </p:cNvSpPr>
          <p:nvPr>
            <p:ph type="body" sz="quarter" idx="4294967295"/>
          </p:nvPr>
        </p:nvSpPr>
        <p:spPr>
          <a:xfrm>
            <a:off x="0" y="1094343"/>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Rate-Determining Step</a:t>
            </a:r>
          </a:p>
        </p:txBody>
      </p:sp>
      <p:sp>
        <p:nvSpPr>
          <p:cNvPr id="23" name="Text Placeholder 22"/>
          <p:cNvSpPr>
            <a:spLocks noGrp="1"/>
          </p:cNvSpPr>
          <p:nvPr>
            <p:ph type="body" sz="quarter" idx="4294967295"/>
          </p:nvPr>
        </p:nvSpPr>
        <p:spPr>
          <a:xfrm>
            <a:off x="0" y="1676400"/>
            <a:ext cx="9144000" cy="990600"/>
          </a:xfrm>
          <a:prstGeom prst="rect">
            <a:avLst/>
          </a:prstGeom>
        </p:spPr>
        <p:txBody>
          <a:bodyPr/>
          <a:lstStyle/>
          <a:p>
            <a:pPr marL="0" indent="0">
              <a:spcBef>
                <a:spcPts val="0"/>
              </a:spcBef>
              <a:buNone/>
            </a:pPr>
            <a:r>
              <a:rPr lang="en-US" sz="2800" dirty="0"/>
              <a:t>The decomposition of hydrogen peroxide can be facilitated by iodide ions. The overall reaction is</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1524000" y="2819400"/>
                <a:ext cx="55626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sSub>
                        <m:sSubPr>
                          <m:ctrlPr>
                            <a:rPr lang="en-US" sz="2700" i="1" smtClean="0">
                              <a:latin typeface="Cambria Math" panose="02040503050406030204" pitchFamily="18" charset="0"/>
                            </a:rPr>
                          </m:ctrlPr>
                        </m:sSubPr>
                        <m:e>
                          <m:r>
                            <a:rPr lang="en-US" sz="2700" b="0" i="0" smtClean="0">
                              <a:latin typeface="Cambria Math" panose="02040503050406030204" pitchFamily="18" charset="0"/>
                            </a:rPr>
                            <m:t>2</m:t>
                          </m:r>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sSub>
                        <m:sSubPr>
                          <m:ctrlPr>
                            <a:rPr lang="en-US" sz="2700" i="1" smtClean="0">
                              <a:latin typeface="Cambria Math" panose="02040503050406030204" pitchFamily="18" charset="0"/>
                            </a:rPr>
                          </m:ctrlPr>
                        </m:sSubPr>
                        <m:e>
                          <m:r>
                            <m:rPr>
                              <m:sty m:val="p"/>
                            </m:rPr>
                            <a:rPr lang="en-US" sz="2700" b="0" i="0" smtClean="0">
                              <a:latin typeface="Cambria Math" panose="02040503050406030204" pitchFamily="18" charset="0"/>
                            </a:rPr>
                            <m:t>O</m:t>
                          </m:r>
                        </m:e>
                        <m:sub>
                          <m:r>
                            <a:rPr lang="en-US" sz="2700" b="0" i="0" smtClean="0">
                              <a:latin typeface="Cambria Math" panose="02040503050406030204" pitchFamily="18" charset="0"/>
                            </a:rPr>
                            <m:t>2</m:t>
                          </m:r>
                        </m:sub>
                      </m:sSub>
                      <m:d>
                        <m:dPr>
                          <m:ctrlPr>
                            <a:rPr lang="en-US" sz="2700" i="1" smtClean="0">
                              <a:latin typeface="Cambria Math" panose="02040503050406030204" pitchFamily="18" charset="0"/>
                            </a:rPr>
                          </m:ctrlPr>
                        </m:dPr>
                        <m:e>
                          <m:r>
                            <a:rPr lang="en-US" sz="2700" b="0" i="1" smtClean="0">
                              <a:latin typeface="Cambria Math" panose="02040503050406030204" pitchFamily="18" charset="0"/>
                            </a:rPr>
                            <m:t>𝑎𝑞</m:t>
                          </m:r>
                        </m:e>
                      </m:d>
                      <m:r>
                        <a:rPr lang="en-US" sz="2700" b="0" i="0" smtClean="0">
                          <a:latin typeface="Cambria Math" panose="02040503050406030204" pitchFamily="18" charset="0"/>
                          <a:ea typeface="Cambria Math" panose="02040503050406030204" pitchFamily="18" charset="0"/>
                        </a:rPr>
                        <m:t>→2</m:t>
                      </m:r>
                      <m:sSub>
                        <m:sSubPr>
                          <m:ctrlPr>
                            <a:rPr lang="en-US" sz="2700" i="1" smtClean="0">
                              <a:latin typeface="Cambria Math" panose="02040503050406030204" pitchFamily="18" charset="0"/>
                              <a:ea typeface="Cambria Math" panose="02040503050406030204" pitchFamily="18" charset="0"/>
                            </a:rPr>
                          </m:ctrlPr>
                        </m:sSubPr>
                        <m:e>
                          <m:r>
                            <m:rPr>
                              <m:sty m:val="p"/>
                            </m:rPr>
                            <a:rPr lang="en-US" sz="2700" b="0" i="0" smtClean="0">
                              <a:latin typeface="Cambria Math" panose="02040503050406030204" pitchFamily="18" charset="0"/>
                              <a:ea typeface="Cambria Math" panose="02040503050406030204" pitchFamily="18" charset="0"/>
                            </a:rPr>
                            <m:t>H</m:t>
                          </m:r>
                        </m:e>
                        <m:sub>
                          <m:r>
                            <a:rPr lang="en-US" sz="2700" b="0" i="0" smtClean="0">
                              <a:latin typeface="Cambria Math" panose="02040503050406030204" pitchFamily="18" charset="0"/>
                              <a:ea typeface="Cambria Math" panose="02040503050406030204" pitchFamily="18" charset="0"/>
                            </a:rPr>
                            <m:t>2</m:t>
                          </m:r>
                        </m:sub>
                      </m:sSub>
                      <m:r>
                        <m:rPr>
                          <m:sty m:val="p"/>
                        </m:rPr>
                        <a:rPr lang="en-US" sz="2700" b="0" i="0" smtClean="0">
                          <a:latin typeface="Cambria Math" panose="02040503050406030204" pitchFamily="18" charset="0"/>
                          <a:ea typeface="Cambria Math" panose="02040503050406030204" pitchFamily="18" charset="0"/>
                        </a:rPr>
                        <m:t>O</m:t>
                      </m:r>
                      <m:d>
                        <m:dPr>
                          <m:ctrlPr>
                            <a:rPr lang="en-US" sz="2700" i="1" smtClean="0">
                              <a:latin typeface="Cambria Math" panose="02040503050406030204" pitchFamily="18" charset="0"/>
                              <a:ea typeface="Cambria Math" panose="02040503050406030204" pitchFamily="18" charset="0"/>
                            </a:rPr>
                          </m:ctrlPr>
                        </m:dPr>
                        <m:e>
                          <m:r>
                            <a:rPr lang="en-US" sz="2700" b="0" i="1" smtClean="0">
                              <a:latin typeface="Cambria Math" panose="02040503050406030204" pitchFamily="18" charset="0"/>
                              <a:ea typeface="Cambria Math" panose="02040503050406030204" pitchFamily="18" charset="0"/>
                            </a:rPr>
                            <m:t>𝑙</m:t>
                          </m:r>
                        </m:e>
                      </m:d>
                      <m:r>
                        <a:rPr lang="en-US" sz="2700" b="0" i="0" smtClean="0">
                          <a:latin typeface="Cambria Math" panose="02040503050406030204" pitchFamily="18" charset="0"/>
                          <a:ea typeface="Cambria Math" panose="02040503050406030204" pitchFamily="18" charset="0"/>
                        </a:rPr>
                        <m:t>+</m:t>
                      </m:r>
                      <m:sSub>
                        <m:sSubPr>
                          <m:ctrlPr>
                            <a:rPr lang="en-US" sz="2700" i="1" smtClean="0">
                              <a:latin typeface="Cambria Math" panose="02040503050406030204" pitchFamily="18" charset="0"/>
                              <a:ea typeface="Cambria Math" panose="02040503050406030204" pitchFamily="18" charset="0"/>
                            </a:rPr>
                          </m:ctrlPr>
                        </m:sSubPr>
                        <m:e>
                          <m:r>
                            <m:rPr>
                              <m:sty m:val="p"/>
                            </m:rPr>
                            <a:rPr lang="en-US" sz="2700" b="0" i="0" smtClean="0">
                              <a:latin typeface="Cambria Math" panose="02040503050406030204" pitchFamily="18" charset="0"/>
                              <a:ea typeface="Cambria Math" panose="02040503050406030204" pitchFamily="18" charset="0"/>
                            </a:rPr>
                            <m:t>O</m:t>
                          </m:r>
                        </m:e>
                        <m:sub>
                          <m:r>
                            <a:rPr lang="en-US" sz="2700" b="0" i="0" smtClean="0">
                              <a:latin typeface="Cambria Math" panose="02040503050406030204" pitchFamily="18" charset="0"/>
                              <a:ea typeface="Cambria Math" panose="02040503050406030204" pitchFamily="18" charset="0"/>
                            </a:rPr>
                            <m:t>2</m:t>
                          </m:r>
                        </m:sub>
                      </m:sSub>
                      <m:r>
                        <a:rPr lang="en-US" sz="2700" b="0" i="0" smtClean="0">
                          <a:latin typeface="Cambria Math" panose="02040503050406030204" pitchFamily="18" charset="0"/>
                          <a:ea typeface="Cambria Math" panose="02040503050406030204" pitchFamily="18" charset="0"/>
                        </a:rPr>
                        <m:t>(</m:t>
                      </m:r>
                      <m:r>
                        <a:rPr lang="en-US" sz="2700" b="0" i="1" smtClean="0">
                          <a:latin typeface="Cambria Math" panose="02040503050406030204" pitchFamily="18" charset="0"/>
                          <a:ea typeface="Cambria Math" panose="02040503050406030204" pitchFamily="18" charset="0"/>
                        </a:rPr>
                        <m:t>𝑔</m:t>
                      </m:r>
                      <m:r>
                        <a:rPr lang="en-US" sz="2700" b="0" i="0" smtClean="0">
                          <a:latin typeface="Cambria Math" panose="02040503050406030204" pitchFamily="18" charset="0"/>
                          <a:ea typeface="Cambria Math" panose="02040503050406030204" pitchFamily="18" charset="0"/>
                        </a:rPr>
                        <m:t>)</m:t>
                      </m:r>
                    </m:oMath>
                  </m:oMathPara>
                </a14:m>
                <a:endParaRPr lang="en-US" sz="27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1524000" y="2819400"/>
                <a:ext cx="5562600" cy="533400"/>
              </a:xfrm>
              <a:prstGeom prst="rect">
                <a:avLst/>
              </a:prstGeom>
              <a:blipFill>
                <a:blip r:embed="rId2"/>
                <a:stretch>
                  <a:fillRect/>
                </a:stretch>
              </a:blipFill>
            </p:spPr>
            <p:txBody>
              <a:bodyPr/>
              <a:lstStyle/>
              <a:p>
                <a:r>
                  <a:rPr lang="en-US">
                    <a:noFill/>
                  </a:rPr>
                  <a:t> </a:t>
                </a:r>
              </a:p>
            </p:txBody>
          </p:sp>
        </mc:Fallback>
      </mc:AlternateContent>
      <p:sp>
        <p:nvSpPr>
          <p:cNvPr id="25" name="Text Placeholder 24"/>
          <p:cNvSpPr>
            <a:spLocks noGrp="1"/>
          </p:cNvSpPr>
          <p:nvPr>
            <p:ph type="body" sz="quarter" idx="4294967295"/>
          </p:nvPr>
        </p:nvSpPr>
        <p:spPr>
          <a:xfrm>
            <a:off x="0" y="3581400"/>
            <a:ext cx="7010400" cy="609600"/>
          </a:xfrm>
          <a:prstGeom prst="rect">
            <a:avLst/>
          </a:prstGeom>
        </p:spPr>
        <p:txBody>
          <a:bodyPr/>
          <a:lstStyle/>
          <a:p>
            <a:pPr marL="0" indent="0">
              <a:buNone/>
            </a:pPr>
            <a:r>
              <a:rPr lang="en-US" sz="2800" dirty="0"/>
              <a:t>By experiment, we find the rate law to be</a:t>
            </a:r>
          </a:p>
        </p:txBody>
      </p:sp>
      <mc:AlternateContent xmlns:mc="http://schemas.openxmlformats.org/markup-compatibility/2006" xmlns:a14="http://schemas.microsoft.com/office/drawing/2010/main">
        <mc:Choice Requires="a14">
          <p:sp>
            <p:nvSpPr>
              <p:cNvPr id="26" name="Text Placeholder 25"/>
              <p:cNvSpPr>
                <a:spLocks noGrp="1"/>
              </p:cNvSpPr>
              <p:nvPr>
                <p:ph type="body" sz="quarter" idx="4294967295"/>
              </p:nvPr>
            </p:nvSpPr>
            <p:spPr>
              <a:xfrm>
                <a:off x="3048000" y="4191000"/>
                <a:ext cx="3124200" cy="5334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800" b="0" i="0" smtClean="0">
                          <a:latin typeface="Cambria Math" panose="02040503050406030204" pitchFamily="18" charset="0"/>
                        </a:rPr>
                        <m:t>rate</m:t>
                      </m:r>
                      <m:r>
                        <a:rPr lang="en-US" sz="2800" b="0" i="0" smtClean="0">
                          <a:latin typeface="Cambria Math" panose="02040503050406030204" pitchFamily="18" charset="0"/>
                        </a:rPr>
                        <m:t>=</m:t>
                      </m:r>
                      <m:r>
                        <a:rPr lang="en-US" sz="2800" b="0" i="1" smtClean="0">
                          <a:latin typeface="Cambria Math" panose="02040503050406030204" pitchFamily="18" charset="0"/>
                        </a:rPr>
                        <m:t>𝑘</m:t>
                      </m:r>
                      <m:d>
                        <m:dPr>
                          <m:begChr m:val="["/>
                          <m:endChr m:val="]"/>
                          <m:ctrlPr>
                            <a:rPr lang="en-US" sz="2800" b="0" i="1" smtClean="0">
                              <a:latin typeface="Cambria Math" panose="02040503050406030204" pitchFamily="18" charset="0"/>
                            </a:rPr>
                          </m:ctrlPr>
                        </m:dPr>
                        <m:e>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H</m:t>
                              </m:r>
                            </m:e>
                            <m:sub>
                              <m:r>
                                <a:rPr lang="en-US" sz="2800" b="0" i="0" smtClean="0">
                                  <a:latin typeface="Cambria Math" panose="02040503050406030204" pitchFamily="18" charset="0"/>
                                </a:rPr>
                                <m:t>2</m:t>
                              </m:r>
                            </m:sub>
                          </m:sSub>
                          <m:sSub>
                            <m:sSubPr>
                              <m:ctrlPr>
                                <a:rPr lang="en-US" sz="2800" b="0" i="1" smtClean="0">
                                  <a:latin typeface="Cambria Math" panose="02040503050406030204" pitchFamily="18" charset="0"/>
                                </a:rPr>
                              </m:ctrlPr>
                            </m:sSubPr>
                            <m:e>
                              <m:r>
                                <m:rPr>
                                  <m:sty m:val="p"/>
                                </m:rPr>
                                <a:rPr lang="en-US" sz="2800" b="0" i="0" smtClean="0">
                                  <a:latin typeface="Cambria Math" panose="02040503050406030204" pitchFamily="18" charset="0"/>
                                </a:rPr>
                                <m:t>O</m:t>
                              </m:r>
                            </m:e>
                            <m:sub>
                              <m:r>
                                <a:rPr lang="en-US" sz="2800" b="0" i="0" smtClean="0">
                                  <a:latin typeface="Cambria Math" panose="02040503050406030204" pitchFamily="18" charset="0"/>
                                </a:rPr>
                                <m:t>2</m:t>
                              </m:r>
                            </m:sub>
                          </m:sSub>
                        </m:e>
                      </m:d>
                      <m:r>
                        <a:rPr lang="en-US" sz="2800" b="0" i="0" smtClean="0">
                          <a:latin typeface="Cambria Math" panose="02040503050406030204" pitchFamily="18" charset="0"/>
                        </a:rPr>
                        <m:t>[</m:t>
                      </m:r>
                      <m:sSup>
                        <m:sSupPr>
                          <m:ctrlPr>
                            <a:rPr lang="en-US" sz="2800" b="0" i="1" smtClean="0">
                              <a:latin typeface="Cambria Math" panose="02040503050406030204" pitchFamily="18" charset="0"/>
                            </a:rPr>
                          </m:ctrlPr>
                        </m:sSupPr>
                        <m:e>
                          <m:r>
                            <m:rPr>
                              <m:sty m:val="p"/>
                            </m:rPr>
                            <a:rPr lang="en-US" sz="2800" b="0" i="0" smtClean="0">
                              <a:latin typeface="Cambria Math" panose="02040503050406030204" pitchFamily="18" charset="0"/>
                            </a:rPr>
                            <m:t>I</m:t>
                          </m:r>
                        </m:e>
                        <m:sup>
                          <m:r>
                            <a:rPr lang="en-US" sz="2800" b="0" i="0" smtClean="0">
                              <a:latin typeface="Cambria Math" panose="02040503050406030204" pitchFamily="18" charset="0"/>
                            </a:rPr>
                            <m:t>−</m:t>
                          </m:r>
                        </m:sup>
                      </m:sSup>
                      <m:r>
                        <a:rPr lang="en-US" sz="2800" b="0" i="0" smtClean="0">
                          <a:latin typeface="Cambria Math" panose="02040503050406030204" pitchFamily="18" charset="0"/>
                        </a:rPr>
                        <m:t>]</m:t>
                      </m:r>
                    </m:oMath>
                  </m:oMathPara>
                </a14:m>
                <a:endParaRPr lang="en-US" sz="2800" dirty="0"/>
              </a:p>
            </p:txBody>
          </p:sp>
        </mc:Choice>
        <mc:Fallback xmlns="">
          <p:sp>
            <p:nvSpPr>
              <p:cNvPr id="26" name="Text Placeholder 25"/>
              <p:cNvSpPr>
                <a:spLocks noGrp="1" noRot="1" noChangeAspect="1" noMove="1" noResize="1" noEditPoints="1" noAdjustHandles="1" noChangeArrowheads="1" noChangeShapeType="1" noTextEdit="1"/>
              </p:cNvSpPr>
              <p:nvPr>
                <p:ph type="body" sz="quarter" idx="4294967295"/>
              </p:nvPr>
            </p:nvSpPr>
            <p:spPr>
              <a:xfrm>
                <a:off x="3048000" y="4191000"/>
                <a:ext cx="3124200" cy="5334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7" name="Text Placeholder 26"/>
              <p:cNvSpPr>
                <a:spLocks noGrp="1"/>
              </p:cNvSpPr>
              <p:nvPr>
                <p:ph type="body" sz="quarter" idx="4294967295"/>
              </p:nvPr>
            </p:nvSpPr>
            <p:spPr>
              <a:xfrm>
                <a:off x="0" y="5073714"/>
                <a:ext cx="9144000" cy="1143000"/>
              </a:xfrm>
              <a:prstGeom prst="rect">
                <a:avLst/>
              </a:prstGeom>
            </p:spPr>
            <p:txBody>
              <a:bodyPr/>
              <a:lstStyle/>
              <a:p>
                <a:pPr marL="0" indent="0">
                  <a:buNone/>
                </a:pPr>
                <a:r>
                  <a:rPr lang="en-US" sz="2800" dirty="0"/>
                  <a:t>The decomposition of </a:t>
                </a:r>
                <a14:m>
                  <m:oMath xmlns:m="http://schemas.openxmlformats.org/officeDocument/2006/math">
                    <m:r>
                      <m:rPr>
                        <m:sty m:val="p"/>
                      </m:rPr>
                      <a:rPr lang="en-US" sz="2800" b="0" i="0" dirty="0" smtClean="0">
                        <a:latin typeface="Cambria Math" panose="02040503050406030204" pitchFamily="18" charset="0"/>
                      </a:rPr>
                      <m:t>H</m:t>
                    </m:r>
                    <m:r>
                      <a:rPr lang="en-US" sz="2800" b="0" i="0" baseline="-25000" dirty="0">
                        <a:latin typeface="Cambria Math" panose="02040503050406030204" pitchFamily="18" charset="0"/>
                      </a:rPr>
                      <m:t>2</m:t>
                    </m:r>
                    <m:r>
                      <m:rPr>
                        <m:sty m:val="p"/>
                      </m:rPr>
                      <a:rPr lang="en-US" sz="2800" b="0" i="0" dirty="0">
                        <a:latin typeface="Cambria Math" panose="02040503050406030204" pitchFamily="18" charset="0"/>
                      </a:rPr>
                      <m:t>O</m:t>
                    </m:r>
                    <m:r>
                      <a:rPr lang="en-US" sz="2800" b="0" i="0" baseline="-25000" dirty="0">
                        <a:latin typeface="Cambria Math" panose="02040503050406030204" pitchFamily="18" charset="0"/>
                      </a:rPr>
                      <m:t>2</m:t>
                    </m:r>
                  </m:oMath>
                </a14:m>
                <a:r>
                  <a:rPr lang="en-US" sz="2800" dirty="0"/>
                  <a:t> is not an elementary reaction, because it does not occur in a single step. </a:t>
                </a:r>
              </a:p>
            </p:txBody>
          </p:sp>
        </mc:Choice>
        <mc:Fallback xmlns="">
          <p:sp>
            <p:nvSpPr>
              <p:cNvPr id="27" name="Text Placeholder 26"/>
              <p:cNvSpPr>
                <a:spLocks noGrp="1" noRot="1" noChangeAspect="1" noMove="1" noResize="1" noEditPoints="1" noAdjustHandles="1" noChangeArrowheads="1" noChangeShapeType="1" noTextEdit="1"/>
              </p:cNvSpPr>
              <p:nvPr>
                <p:ph type="body" sz="quarter" idx="4294967295"/>
              </p:nvPr>
            </p:nvSpPr>
            <p:spPr>
              <a:xfrm>
                <a:off x="0" y="5073714"/>
                <a:ext cx="9144000" cy="1143000"/>
              </a:xfrm>
              <a:prstGeom prst="rect">
                <a:avLst/>
              </a:prstGeom>
              <a:blipFill>
                <a:blip r:embed="rId4"/>
                <a:stretch>
                  <a:fillRect l="-1333" t="-4787"/>
                </a:stretch>
              </a:blipFill>
            </p:spPr>
            <p:txBody>
              <a:bodyPr/>
              <a:lstStyle/>
              <a:p>
                <a:r>
                  <a:rPr lang="en-US">
                    <a:noFill/>
                  </a:rPr>
                  <a:t> </a:t>
                </a:r>
              </a:p>
            </p:txBody>
          </p:sp>
        </mc:Fallback>
      </mc:AlternateContent>
    </p:spTree>
    <p:extLst>
      <p:ext uri="{BB962C8B-B14F-4D97-AF65-F5344CB8AC3E}">
        <p14:creationId xmlns:p14="http://schemas.microsoft.com/office/powerpoint/2010/main" val="397758540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0"/>
            <a:ext cx="5981700" cy="457200"/>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(11)</a:t>
            </a:r>
          </a:p>
        </p:txBody>
      </p:sp>
      <p:sp>
        <p:nvSpPr>
          <p:cNvPr id="21" name="Text Placeholder 20"/>
          <p:cNvSpPr>
            <a:spLocks noGrp="1"/>
          </p:cNvSpPr>
          <p:nvPr>
            <p:ph type="body" sz="quarter" idx="4294967295"/>
          </p:nvPr>
        </p:nvSpPr>
        <p:spPr>
          <a:xfrm>
            <a:off x="0" y="1092672"/>
            <a:ext cx="4648200" cy="457200"/>
          </a:xfrm>
          <a:prstGeom prst="rect">
            <a:avLst/>
          </a:prstGeom>
        </p:spPr>
        <p:txBody>
          <a:bodyPr/>
          <a:lstStyle/>
          <a:p>
            <a:pPr marL="0" indent="0">
              <a:buNone/>
            </a:pPr>
            <a:r>
              <a:rPr lang="en-US" sz="2800" dirty="0">
                <a:solidFill>
                  <a:srgbClr val="4F74A7"/>
                </a:solidFill>
                <a:latin typeface="Calibri" panose="020F0502020204030204" pitchFamily="34" charset="0"/>
              </a:rPr>
              <a:t>Rate-Determining Step</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1295400" y="1524000"/>
                <a:ext cx="7848600" cy="1219200"/>
              </a:xfrm>
              <a:prstGeom prst="rect">
                <a:avLst/>
              </a:prstGeom>
            </p:spPr>
            <p:txBody>
              <a:bodyPr/>
              <a:lstStyle/>
              <a:p>
                <a:pPr marL="0" indent="0" defTabSz="1485900">
                  <a:buNone/>
                  <a:tabLst>
                    <a:tab pos="749300" algn="l"/>
                    <a:tab pos="1600200" algn="l"/>
                  </a:tabLst>
                </a:pPr>
                <a:r>
                  <a:rPr lang="en-US" sz="2700" b="0" i="1" dirty="0">
                    <a:latin typeface="+mj-lt"/>
                  </a:rPr>
                  <a:t>Step 1:	</a:t>
                </a:r>
                <a14:m>
                  <m:oMath xmlns:m="http://schemas.openxmlformats.org/officeDocument/2006/math">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O</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m:t>
                    </m:r>
                    <m:sSup>
                      <m:sSupPr>
                        <m:ctrlPr>
                          <a:rPr lang="en-US" sz="2700" b="0" i="1" smtClean="0">
                            <a:latin typeface="Cambria Math" panose="02040503050406030204" pitchFamily="18" charset="0"/>
                          </a:rPr>
                        </m:ctrlPr>
                      </m:sSupPr>
                      <m:e>
                        <m:r>
                          <m:rPr>
                            <m:sty m:val="p"/>
                          </m:rPr>
                          <a:rPr lang="en-US" sz="2700" b="0" i="0" smtClean="0">
                            <a:latin typeface="Cambria Math" panose="02040503050406030204" pitchFamily="18" charset="0"/>
                          </a:rPr>
                          <m:t>I</m:t>
                        </m:r>
                      </m:e>
                      <m:sup>
                        <m:r>
                          <a:rPr lang="en-US" sz="2700" b="0" i="0" smtClean="0">
                            <a:latin typeface="Cambria Math" panose="02040503050406030204" pitchFamily="18" charset="0"/>
                          </a:rPr>
                          <m:t>−</m:t>
                        </m:r>
                      </m:sup>
                    </m:sSup>
                    <m:groupChr>
                      <m:groupChrPr>
                        <m:chr m:val="→"/>
                        <m:vertJc m:val="bot"/>
                        <m:ctrlPr>
                          <a:rPr lang="en-US" sz="2700" b="0" i="1" smtClean="0">
                            <a:latin typeface="Cambria Math" panose="02040503050406030204" pitchFamily="18" charset="0"/>
                          </a:rPr>
                        </m:ctrlPr>
                      </m:groupChrPr>
                      <m:e>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1</m:t>
                            </m:r>
                          </m:sub>
                        </m:sSub>
                      </m:e>
                    </m:groupCh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r>
                      <m:rPr>
                        <m:sty m:val="p"/>
                      </m:rPr>
                      <a:rPr lang="en-US" sz="2700" b="0" i="0" smtClean="0">
                        <a:latin typeface="Cambria Math" panose="02040503050406030204" pitchFamily="18" charset="0"/>
                      </a:rPr>
                      <m:t>O</m:t>
                    </m:r>
                    <m:r>
                      <a:rPr lang="en-US" sz="2700" b="0" i="0" smtClean="0">
                        <a:latin typeface="Cambria Math" panose="02040503050406030204" pitchFamily="18" charset="0"/>
                      </a:rPr>
                      <m:t>+</m:t>
                    </m:r>
                    <m:sSup>
                      <m:sSupPr>
                        <m:ctrlPr>
                          <a:rPr lang="en-US" sz="2700" b="0" i="1" smtClean="0">
                            <a:latin typeface="Cambria Math" panose="02040503050406030204" pitchFamily="18" charset="0"/>
                          </a:rPr>
                        </m:ctrlPr>
                      </m:sSupPr>
                      <m:e>
                        <m:r>
                          <m:rPr>
                            <m:sty m:val="p"/>
                          </m:rPr>
                          <a:rPr lang="en-US" sz="2700" b="0" i="0" smtClean="0">
                            <a:latin typeface="Cambria Math" panose="02040503050406030204" pitchFamily="18" charset="0"/>
                          </a:rPr>
                          <m:t>IO</m:t>
                        </m:r>
                      </m:e>
                      <m:sup>
                        <m:r>
                          <a:rPr lang="en-US" sz="2700" b="0" i="0" smtClean="0">
                            <a:latin typeface="Cambria Math" panose="02040503050406030204" pitchFamily="18" charset="0"/>
                          </a:rPr>
                          <m:t>−</m:t>
                        </m:r>
                      </m:sup>
                    </m:sSup>
                  </m:oMath>
                </a14:m>
                <a:endParaRPr lang="en-US" sz="2700" b="0" dirty="0"/>
              </a:p>
              <a:p>
                <a:pPr marL="0" indent="0" defTabSz="742950">
                  <a:buNone/>
                  <a:tabLst>
                    <a:tab pos="1319213" algn="l"/>
                  </a:tabLst>
                </a:pPr>
                <a:r>
                  <a:rPr lang="en-US" sz="2700" b="0" i="1" dirty="0">
                    <a:latin typeface="+mj-lt"/>
                  </a:rPr>
                  <a:t>Step 2:	</a:t>
                </a:r>
                <a14:m>
                  <m:oMath xmlns:m="http://schemas.openxmlformats.org/officeDocument/2006/math">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O</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m:t>
                    </m:r>
                    <m:sSup>
                      <m:sSupPr>
                        <m:ctrlPr>
                          <a:rPr lang="en-US" sz="2700" b="0" i="1" smtClean="0">
                            <a:latin typeface="Cambria Math" panose="02040503050406030204" pitchFamily="18" charset="0"/>
                          </a:rPr>
                        </m:ctrlPr>
                      </m:sSupPr>
                      <m:e>
                        <m:r>
                          <m:rPr>
                            <m:sty m:val="p"/>
                          </m:rPr>
                          <a:rPr lang="en-US" sz="2700" b="0" i="0" smtClean="0">
                            <a:latin typeface="Cambria Math" panose="02040503050406030204" pitchFamily="18" charset="0"/>
                          </a:rPr>
                          <m:t>IO</m:t>
                        </m:r>
                      </m:e>
                      <m:sup>
                        <m:r>
                          <a:rPr lang="en-US" sz="2700" b="0" i="0" smtClean="0">
                            <a:latin typeface="Cambria Math" panose="02040503050406030204" pitchFamily="18" charset="0"/>
                          </a:rPr>
                          <m:t>−</m:t>
                        </m:r>
                      </m:sup>
                    </m:sSup>
                    <m:groupChr>
                      <m:groupChrPr>
                        <m:chr m:val="→"/>
                        <m:vertJc m:val="bot"/>
                        <m:ctrlPr>
                          <a:rPr lang="en-US" sz="2700" b="0" i="1" smtClean="0">
                            <a:latin typeface="Cambria Math" panose="02040503050406030204" pitchFamily="18" charset="0"/>
                          </a:rPr>
                        </m:ctrlPr>
                      </m:groupChrPr>
                      <m:e>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1" smtClean="0">
                                <a:latin typeface="Cambria Math" panose="02040503050406030204" pitchFamily="18" charset="0"/>
                              </a:rPr>
                              <m:t>2</m:t>
                            </m:r>
                          </m:sub>
                        </m:sSub>
                      </m:e>
                    </m:groupCh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r>
                      <m:rPr>
                        <m:sty m:val="p"/>
                      </m:rPr>
                      <a:rPr lang="en-US" sz="2700" b="0" i="0" smtClean="0">
                        <a:latin typeface="Cambria Math" panose="02040503050406030204" pitchFamily="18" charset="0"/>
                      </a:rPr>
                      <m:t>O</m:t>
                    </m:r>
                    <m:r>
                      <a:rPr lang="en-US" sz="2700" b="0" i="0" smtClean="0">
                        <a:latin typeface="Cambria Math" panose="02040503050406030204" pitchFamily="18" charset="0"/>
                      </a:rPr>
                      <m:t>+</m:t>
                    </m:r>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O</m:t>
                        </m:r>
                      </m:e>
                      <m:sub>
                        <m:r>
                          <a:rPr lang="en-US" sz="2700" b="0" i="0" smtClean="0">
                            <a:latin typeface="Cambria Math" panose="02040503050406030204" pitchFamily="18" charset="0"/>
                          </a:rPr>
                          <m:t>2</m:t>
                        </m:r>
                      </m:sub>
                    </m:sSub>
                    <m:r>
                      <a:rPr lang="en-US" sz="2700" b="0" i="0" smtClean="0">
                        <a:latin typeface="Cambria Math" panose="02040503050406030204" pitchFamily="18" charset="0"/>
                      </a:rPr>
                      <m:t>+</m:t>
                    </m:r>
                    <m:sSup>
                      <m:sSupPr>
                        <m:ctrlPr>
                          <a:rPr lang="en-US" sz="2700" b="0" i="1" smtClean="0">
                            <a:latin typeface="Cambria Math" panose="02040503050406030204" pitchFamily="18" charset="0"/>
                          </a:rPr>
                        </m:ctrlPr>
                      </m:sSupPr>
                      <m:e>
                        <m:r>
                          <m:rPr>
                            <m:sty m:val="p"/>
                          </m:rPr>
                          <a:rPr lang="en-US" sz="2700" b="0" i="0" smtClean="0">
                            <a:latin typeface="Cambria Math" panose="02040503050406030204" pitchFamily="18" charset="0"/>
                          </a:rPr>
                          <m:t>I</m:t>
                        </m:r>
                      </m:e>
                      <m:sup>
                        <m:r>
                          <a:rPr lang="en-US" sz="2700" b="0" i="0" smtClean="0">
                            <a:latin typeface="Cambria Math" panose="02040503050406030204" pitchFamily="18" charset="0"/>
                          </a:rPr>
                          <m:t>−</m:t>
                        </m:r>
                      </m:sup>
                    </m:sSup>
                  </m:oMath>
                </a14:m>
                <a:endParaRPr lang="en-US" sz="2700" dirty="0"/>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1295400" y="1524000"/>
                <a:ext cx="7848600" cy="1219200"/>
              </a:xfrm>
              <a:prstGeom prst="rect">
                <a:avLst/>
              </a:prstGeom>
              <a:blipFill>
                <a:blip r:embed="rId2"/>
                <a:stretch>
                  <a:fillRect l="-1476" b="-22000"/>
                </a:stretch>
              </a:blipFill>
            </p:spPr>
            <p:txBody>
              <a:bodyPr/>
              <a:lstStyle/>
              <a:p>
                <a:r>
                  <a:rPr lang="en-US">
                    <a:noFill/>
                  </a:rPr>
                  <a:t> </a:t>
                </a:r>
              </a:p>
            </p:txBody>
          </p:sp>
        </mc:Fallback>
      </mc:AlternateContent>
      <p:sp>
        <p:nvSpPr>
          <p:cNvPr id="23" name="Text Placeholder 22"/>
          <p:cNvSpPr>
            <a:spLocks noGrp="1"/>
          </p:cNvSpPr>
          <p:nvPr>
            <p:ph type="body" sz="quarter" idx="4294967295"/>
          </p:nvPr>
        </p:nvSpPr>
        <p:spPr>
          <a:xfrm>
            <a:off x="0" y="3048000"/>
            <a:ext cx="9144000" cy="1219200"/>
          </a:xfrm>
          <a:prstGeom prst="rect">
            <a:avLst/>
          </a:prstGeom>
        </p:spPr>
        <p:txBody>
          <a:bodyPr/>
          <a:lstStyle/>
          <a:p>
            <a:pPr marL="0" indent="0">
              <a:spcBef>
                <a:spcPts val="0"/>
              </a:spcBef>
              <a:buNone/>
            </a:pPr>
            <a:r>
              <a:rPr lang="en-US" sz="2800" dirty="0"/>
              <a:t>If we further assume that step 1 is the rate-determining step, then the rate of the reaction can be determined from the first step alone:</a:t>
            </a:r>
          </a:p>
        </p:txBody>
      </p:sp>
      <mc:AlternateContent xmlns:mc="http://schemas.openxmlformats.org/markup-compatibility/2006" xmlns:a14="http://schemas.microsoft.com/office/drawing/2010/main">
        <mc:Choice Requires="a14">
          <p:sp>
            <p:nvSpPr>
              <p:cNvPr id="24" name="Text Placeholder 23"/>
              <p:cNvSpPr>
                <a:spLocks noGrp="1"/>
              </p:cNvSpPr>
              <p:nvPr>
                <p:ph type="body" sz="quarter" idx="4294967295"/>
              </p:nvPr>
            </p:nvSpPr>
            <p:spPr>
              <a:xfrm>
                <a:off x="3429000" y="4495800"/>
                <a:ext cx="3200400" cy="609600"/>
              </a:xfrm>
              <a:prstGeom prst="rect">
                <a:avLst/>
              </a:prstGeom>
            </p:spPr>
            <p:txBody>
              <a:bodyPr/>
              <a:lstStyle/>
              <a:p>
                <a:pPr marL="0" indent="0">
                  <a:buNone/>
                </a:pPr>
                <a14:m>
                  <m:oMathPara xmlns:m="http://schemas.openxmlformats.org/officeDocument/2006/math">
                    <m:oMathParaPr>
                      <m:jc m:val="centerGroup"/>
                    </m:oMathParaPr>
                    <m:oMath xmlns:m="http://schemas.openxmlformats.org/officeDocument/2006/math">
                      <m:r>
                        <m:rPr>
                          <m:sty m:val="p"/>
                        </m:rPr>
                        <a:rPr lang="en-US" sz="2700" b="0" i="0" smtClean="0">
                          <a:latin typeface="Cambria Math" panose="02040503050406030204" pitchFamily="18" charset="0"/>
                        </a:rPr>
                        <m:t>rate</m:t>
                      </m:r>
                      <m:r>
                        <a:rPr lang="en-US" sz="2700" b="0" i="0" smtClean="0">
                          <a:latin typeface="Cambria Math" panose="02040503050406030204" pitchFamily="18" charset="0"/>
                        </a:rPr>
                        <m:t>=</m:t>
                      </m:r>
                      <m:sSub>
                        <m:sSubPr>
                          <m:ctrlPr>
                            <a:rPr lang="en-US" sz="2700" b="0" i="1" smtClean="0">
                              <a:latin typeface="Cambria Math" panose="02040503050406030204" pitchFamily="18" charset="0"/>
                            </a:rPr>
                          </m:ctrlPr>
                        </m:sSubPr>
                        <m:e>
                          <m:r>
                            <a:rPr lang="en-US" sz="2700" b="0" i="1" smtClean="0">
                              <a:latin typeface="Cambria Math" panose="02040503050406030204" pitchFamily="18" charset="0"/>
                            </a:rPr>
                            <m:t>𝑘</m:t>
                          </m:r>
                        </m:e>
                        <m:sub>
                          <m:r>
                            <a:rPr lang="en-US" sz="2700" b="0" i="0" smtClean="0">
                              <a:latin typeface="Cambria Math" panose="02040503050406030204" pitchFamily="18" charset="0"/>
                            </a:rPr>
                            <m:t>1</m:t>
                          </m:r>
                        </m:sub>
                      </m:sSub>
                      <m:d>
                        <m:dPr>
                          <m:begChr m:val="["/>
                          <m:endChr m:val="]"/>
                          <m:ctrlPr>
                            <a:rPr lang="en-US" sz="2700" b="0" i="1" smtClean="0">
                              <a:latin typeface="Cambria Math" panose="02040503050406030204" pitchFamily="18" charset="0"/>
                            </a:rPr>
                          </m:ctrlPr>
                        </m:dPr>
                        <m:e>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H</m:t>
                              </m:r>
                            </m:e>
                            <m:sub>
                              <m:r>
                                <a:rPr lang="en-US" sz="2700" b="0" i="0" smtClean="0">
                                  <a:latin typeface="Cambria Math" panose="02040503050406030204" pitchFamily="18" charset="0"/>
                                </a:rPr>
                                <m:t>2</m:t>
                              </m:r>
                            </m:sub>
                          </m:sSub>
                          <m:sSub>
                            <m:sSubPr>
                              <m:ctrlPr>
                                <a:rPr lang="en-US" sz="2700" b="0" i="1" smtClean="0">
                                  <a:latin typeface="Cambria Math" panose="02040503050406030204" pitchFamily="18" charset="0"/>
                                </a:rPr>
                              </m:ctrlPr>
                            </m:sSubPr>
                            <m:e>
                              <m:r>
                                <m:rPr>
                                  <m:sty m:val="p"/>
                                </m:rPr>
                                <a:rPr lang="en-US" sz="2700" b="0" i="0" smtClean="0">
                                  <a:latin typeface="Cambria Math" panose="02040503050406030204" pitchFamily="18" charset="0"/>
                                </a:rPr>
                                <m:t>O</m:t>
                              </m:r>
                            </m:e>
                            <m:sub>
                              <m:r>
                                <a:rPr lang="en-US" sz="2700" b="0" i="0" smtClean="0">
                                  <a:latin typeface="Cambria Math" panose="02040503050406030204" pitchFamily="18" charset="0"/>
                                </a:rPr>
                                <m:t>2</m:t>
                              </m:r>
                            </m:sub>
                          </m:sSub>
                        </m:e>
                      </m:d>
                      <m:r>
                        <a:rPr lang="en-US" sz="2700" b="0" i="0" smtClean="0">
                          <a:latin typeface="Cambria Math" panose="02040503050406030204" pitchFamily="18" charset="0"/>
                        </a:rPr>
                        <m:t>[</m:t>
                      </m:r>
                      <m:sSup>
                        <m:sSupPr>
                          <m:ctrlPr>
                            <a:rPr lang="en-US" sz="2700" b="0" i="1" smtClean="0">
                              <a:latin typeface="Cambria Math" panose="02040503050406030204" pitchFamily="18" charset="0"/>
                            </a:rPr>
                          </m:ctrlPr>
                        </m:sSupPr>
                        <m:e>
                          <m:r>
                            <m:rPr>
                              <m:sty m:val="p"/>
                            </m:rPr>
                            <a:rPr lang="en-US" sz="2700" b="0" i="0" smtClean="0">
                              <a:latin typeface="Cambria Math" panose="02040503050406030204" pitchFamily="18" charset="0"/>
                            </a:rPr>
                            <m:t>I</m:t>
                          </m:r>
                        </m:e>
                        <m:sup>
                          <m:r>
                            <a:rPr lang="en-US" sz="2700" b="0" i="0" smtClean="0">
                              <a:latin typeface="Cambria Math" panose="02040503050406030204" pitchFamily="18" charset="0"/>
                            </a:rPr>
                            <m:t>−</m:t>
                          </m:r>
                        </m:sup>
                      </m:sSup>
                      <m:r>
                        <a:rPr lang="en-US" sz="2700" b="0" i="0" smtClean="0">
                          <a:latin typeface="Cambria Math" panose="02040503050406030204" pitchFamily="18" charset="0"/>
                        </a:rPr>
                        <m:t>]</m:t>
                      </m:r>
                    </m:oMath>
                  </m:oMathPara>
                </a14:m>
                <a:endParaRPr lang="en-US" sz="2700" dirty="0"/>
              </a:p>
            </p:txBody>
          </p:sp>
        </mc:Choice>
        <mc:Fallback xmlns="">
          <p:sp>
            <p:nvSpPr>
              <p:cNvPr id="24" name="Text Placeholder 23"/>
              <p:cNvSpPr>
                <a:spLocks noGrp="1" noRot="1" noChangeAspect="1" noMove="1" noResize="1" noEditPoints="1" noAdjustHandles="1" noChangeArrowheads="1" noChangeShapeType="1" noTextEdit="1"/>
              </p:cNvSpPr>
              <p:nvPr>
                <p:ph type="body" sz="quarter" idx="4294967295"/>
              </p:nvPr>
            </p:nvSpPr>
            <p:spPr>
              <a:xfrm>
                <a:off x="3429000" y="4495800"/>
                <a:ext cx="3200400" cy="609600"/>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5" name="Text Placeholder 24"/>
              <p:cNvSpPr>
                <a:spLocks noGrp="1"/>
              </p:cNvSpPr>
              <p:nvPr>
                <p:ph type="body" sz="quarter" idx="4294967295"/>
              </p:nvPr>
            </p:nvSpPr>
            <p:spPr>
              <a:xfrm>
                <a:off x="6016" y="5065693"/>
                <a:ext cx="9144000" cy="1219200"/>
              </a:xfrm>
              <a:prstGeom prst="rect">
                <a:avLst/>
              </a:prstGeom>
            </p:spPr>
            <p:txBody>
              <a:bodyPr/>
              <a:lstStyle/>
              <a:p>
                <a:pPr marL="0" indent="0">
                  <a:buNone/>
                </a:pPr>
                <a:r>
                  <a:rPr lang="en-US" sz="2800" dirty="0"/>
                  <a:t>where </a:t>
                </a:r>
                <a14:m>
                  <m:oMath xmlns:m="http://schemas.openxmlformats.org/officeDocument/2006/math">
                    <m:r>
                      <a:rPr lang="en-US" sz="2800" i="1" dirty="0" smtClean="0">
                        <a:latin typeface="Cambria Math" panose="02040503050406030204" pitchFamily="18" charset="0"/>
                      </a:rPr>
                      <m:t>𝑘</m:t>
                    </m:r>
                    <m:r>
                      <a:rPr lang="en-US" sz="2800" i="1" baseline="-25000" dirty="0">
                        <a:latin typeface="Cambria Math" panose="02040503050406030204" pitchFamily="18" charset="0"/>
                      </a:rPr>
                      <m:t>1</m:t>
                    </m:r>
                    <m:r>
                      <a:rPr lang="en-US" sz="2800" i="1" dirty="0">
                        <a:latin typeface="Cambria Math" panose="02040503050406030204" pitchFamily="18" charset="0"/>
                      </a:rPr>
                      <m:t> = </m:t>
                    </m:r>
                    <m:r>
                      <a:rPr lang="en-US" sz="2800" i="1" dirty="0">
                        <a:latin typeface="Cambria Math" panose="02040503050406030204" pitchFamily="18" charset="0"/>
                      </a:rPr>
                      <m:t>𝑘</m:t>
                    </m:r>
                  </m:oMath>
                </a14:m>
                <a:r>
                  <a:rPr lang="en-US" sz="2800" i="1" dirty="0"/>
                  <a:t>. </a:t>
                </a:r>
                <a:r>
                  <a:rPr lang="en-US" sz="2800" dirty="0"/>
                  <a:t>The </a:t>
                </a:r>
                <a14:m>
                  <m:oMath xmlns:m="http://schemas.openxmlformats.org/officeDocument/2006/math">
                    <m:r>
                      <m:rPr>
                        <m:sty m:val="p"/>
                      </m:rPr>
                      <a:rPr lang="en-US" sz="2800" i="0" dirty="0" smtClean="0">
                        <a:latin typeface="Cambria Math" panose="02040503050406030204" pitchFamily="18" charset="0"/>
                      </a:rPr>
                      <m:t>IO</m:t>
                    </m:r>
                    <m:r>
                      <a:rPr lang="en-US" sz="2800" i="0" baseline="-25000" dirty="0">
                        <a:latin typeface="Cambria Math" panose="02040503050406030204" pitchFamily="18" charset="0"/>
                      </a:rPr>
                      <m:t>2</m:t>
                    </m:r>
                  </m:oMath>
                </a14:m>
                <a:r>
                  <a:rPr lang="en-US" sz="2800" dirty="0"/>
                  <a:t> ion is an intermediate because it is produced in the first step and consumed in the second step. </a:t>
                </a:r>
              </a:p>
            </p:txBody>
          </p:sp>
        </mc:Choice>
        <mc:Fallback xmlns="">
          <p:sp>
            <p:nvSpPr>
              <p:cNvPr id="25" name="Text Placeholder 24"/>
              <p:cNvSpPr>
                <a:spLocks noGrp="1" noRot="1" noChangeAspect="1" noMove="1" noResize="1" noEditPoints="1" noAdjustHandles="1" noChangeArrowheads="1" noChangeShapeType="1" noTextEdit="1"/>
              </p:cNvSpPr>
              <p:nvPr>
                <p:ph type="body" sz="quarter" idx="4294967295"/>
              </p:nvPr>
            </p:nvSpPr>
            <p:spPr>
              <a:xfrm>
                <a:off x="6016" y="5065693"/>
                <a:ext cx="9144000" cy="1219200"/>
              </a:xfrm>
              <a:prstGeom prst="rect">
                <a:avLst/>
              </a:prstGeom>
              <a:blipFill>
                <a:blip r:embed="rId4"/>
                <a:stretch>
                  <a:fillRect l="-1400" t="-5000"/>
                </a:stretch>
              </a:blipFill>
            </p:spPr>
            <p:txBody>
              <a:bodyPr/>
              <a:lstStyle/>
              <a:p>
                <a:r>
                  <a:rPr lang="en-US">
                    <a:noFill/>
                  </a:rPr>
                  <a:t> </a:t>
                </a:r>
              </a:p>
            </p:txBody>
          </p:sp>
        </mc:Fallback>
      </mc:AlternateContent>
    </p:spTree>
    <p:extLst>
      <p:ext uri="{BB962C8B-B14F-4D97-AF65-F5344CB8AC3E}">
        <p14:creationId xmlns:p14="http://schemas.microsoft.com/office/powerpoint/2010/main" val="93548680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9144000" cy="53339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(12)</a:t>
            </a:r>
          </a:p>
        </p:txBody>
      </p:sp>
      <p:sp>
        <p:nvSpPr>
          <p:cNvPr id="20" name="Text Placeholder 19"/>
          <p:cNvSpPr>
            <a:spLocks noGrp="1"/>
          </p:cNvSpPr>
          <p:nvPr>
            <p:ph type="body" sz="quarter" idx="10"/>
          </p:nvPr>
        </p:nvSpPr>
        <p:spPr>
          <a:xfrm>
            <a:off x="0" y="1092672"/>
            <a:ext cx="4114800" cy="533400"/>
          </a:xfrm>
          <a:prstGeom prst="rect">
            <a:avLst/>
          </a:prstGeom>
        </p:spPr>
        <p:txBody>
          <a:bodyPr/>
          <a:lstStyle/>
          <a:p>
            <a:pPr marL="0" indent="0" algn="l">
              <a:buNone/>
            </a:pPr>
            <a:r>
              <a:rPr lang="en-US" sz="2800" b="0" dirty="0">
                <a:solidFill>
                  <a:srgbClr val="4F74A7"/>
                </a:solidFill>
                <a:latin typeface="Calibri" panose="020F0502020204030204" pitchFamily="34" charset="0"/>
              </a:rPr>
              <a:t>Rate-Determining Step</a:t>
            </a:r>
          </a:p>
        </p:txBody>
      </p:sp>
      <p:sp>
        <p:nvSpPr>
          <p:cNvPr id="2" name="Text Placeholder 1"/>
          <p:cNvSpPr>
            <a:spLocks noGrp="1"/>
          </p:cNvSpPr>
          <p:nvPr>
            <p:ph type="body" sz="quarter" idx="11"/>
          </p:nvPr>
        </p:nvSpPr>
        <p:spPr>
          <a:xfrm>
            <a:off x="0" y="1447800"/>
            <a:ext cx="9144000" cy="4876800"/>
          </a:xfrm>
        </p:spPr>
        <p:txBody>
          <a:bodyPr/>
          <a:lstStyle/>
          <a:p>
            <a:pPr marL="0" indent="0">
              <a:spcAft>
                <a:spcPts val="3000"/>
              </a:spcAft>
            </a:pPr>
            <a:r>
              <a:rPr lang="en-US" sz="2800" dirty="0"/>
              <a:t>The I</a:t>
            </a:r>
            <a:r>
              <a:rPr lang="en-US" sz="2800" baseline="30000" dirty="0"/>
              <a:t>–</a:t>
            </a:r>
            <a:r>
              <a:rPr lang="en-US" sz="2800" dirty="0"/>
              <a:t> ion also does not appear in the overall equation, but it is consumed in the first step and then produced in the second step.</a:t>
            </a:r>
          </a:p>
          <a:p>
            <a:pPr marL="0" indent="0">
              <a:spcAft>
                <a:spcPts val="3000"/>
              </a:spcAft>
            </a:pPr>
            <a:r>
              <a:rPr lang="en-US" sz="2800" dirty="0"/>
              <a:t>In other words, it is present at the start of the reaction, and it is present at the end.</a:t>
            </a:r>
          </a:p>
          <a:p>
            <a:pPr marL="0" indent="0"/>
            <a:r>
              <a:rPr lang="en-US" sz="2800" dirty="0"/>
              <a:t>The I</a:t>
            </a:r>
            <a:r>
              <a:rPr lang="en-US" sz="2800" baseline="30000" dirty="0"/>
              <a:t>–</a:t>
            </a:r>
            <a:r>
              <a:rPr lang="en-US" sz="2800" dirty="0"/>
              <a:t> ion is a </a:t>
            </a:r>
            <a:r>
              <a:rPr lang="en-US" sz="2800" i="1" dirty="0"/>
              <a:t>catalyst</a:t>
            </a:r>
            <a:r>
              <a:rPr lang="en-US" sz="2800" dirty="0"/>
              <a:t>, and its function is to </a:t>
            </a:r>
            <a:r>
              <a:rPr lang="en-US" sz="2800" i="1" dirty="0"/>
              <a:t>speed up </a:t>
            </a:r>
            <a:r>
              <a:rPr lang="en-US" sz="2800" dirty="0"/>
              <a:t>the reaction</a:t>
            </a:r>
          </a:p>
        </p:txBody>
      </p:sp>
    </p:spTree>
    <p:extLst>
      <p:ext uri="{BB962C8B-B14F-4D97-AF65-F5344CB8AC3E}">
        <p14:creationId xmlns:p14="http://schemas.microsoft.com/office/powerpoint/2010/main" val="168751603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3572"/>
            <a:ext cx="5839326" cy="523009"/>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(13)</a:t>
            </a:r>
          </a:p>
        </p:txBody>
      </p:sp>
      <p:sp>
        <p:nvSpPr>
          <p:cNvPr id="20" name="Text Placeholder 19"/>
          <p:cNvSpPr>
            <a:spLocks noGrp="1"/>
          </p:cNvSpPr>
          <p:nvPr>
            <p:ph type="body" sz="quarter" idx="4294967295"/>
          </p:nvPr>
        </p:nvSpPr>
        <p:spPr>
          <a:xfrm>
            <a:off x="0" y="1092672"/>
            <a:ext cx="5021179" cy="582478"/>
          </a:xfrm>
          <a:prstGeom prst="rect">
            <a:avLst/>
          </a:prstGeom>
        </p:spPr>
        <p:txBody>
          <a:bodyPr/>
          <a:lstStyle/>
          <a:p>
            <a:pPr marL="0" indent="0">
              <a:buNone/>
            </a:pPr>
            <a:r>
              <a:rPr lang="en-US" sz="2800" dirty="0">
                <a:solidFill>
                  <a:srgbClr val="4F74A7"/>
                </a:solidFill>
                <a:latin typeface="Calibri" panose="020F0502020204030204" pitchFamily="34" charset="0"/>
              </a:rPr>
              <a:t>Rate-Determining Step</a:t>
            </a:r>
          </a:p>
        </p:txBody>
      </p:sp>
      <p:sp>
        <p:nvSpPr>
          <p:cNvPr id="21" name="Text Placeholder 20"/>
          <p:cNvSpPr>
            <a:spLocks noGrp="1"/>
          </p:cNvSpPr>
          <p:nvPr>
            <p:ph type="body" sz="quarter" idx="4294967295"/>
          </p:nvPr>
        </p:nvSpPr>
        <p:spPr>
          <a:xfrm>
            <a:off x="0" y="1626525"/>
            <a:ext cx="9144000" cy="1066800"/>
          </a:xfrm>
          <a:prstGeom prst="rect">
            <a:avLst/>
          </a:prstGeom>
        </p:spPr>
        <p:txBody>
          <a:bodyPr/>
          <a:lstStyle/>
          <a:p>
            <a:pPr marL="0" indent="0">
              <a:spcBef>
                <a:spcPts val="0"/>
              </a:spcBef>
              <a:buNone/>
            </a:pPr>
            <a:r>
              <a:rPr lang="en-US" sz="2800" dirty="0"/>
              <a:t>Potential-energy profile for a two-step reaction in which the first step is rate determining.</a:t>
            </a:r>
          </a:p>
        </p:txBody>
      </p:sp>
      <p:pic>
        <p:nvPicPr>
          <p:cNvPr id="15362" name="Picture 2" descr="A potential energy profile is shown for a two-step reaction in which the first step is rate-determining. "/>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571128" y="2601191"/>
            <a:ext cx="4001745" cy="37234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216603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0"/>
            <a:ext cx="6428874" cy="493295"/>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(14)</a:t>
            </a:r>
          </a:p>
        </p:txBody>
      </p:sp>
      <p:sp>
        <p:nvSpPr>
          <p:cNvPr id="20" name="Text Placeholder 19"/>
          <p:cNvSpPr>
            <a:spLocks noGrp="1"/>
          </p:cNvSpPr>
          <p:nvPr>
            <p:ph type="body" sz="quarter" idx="4294967295"/>
          </p:nvPr>
        </p:nvSpPr>
        <p:spPr>
          <a:xfrm>
            <a:off x="0" y="1066800"/>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Experimental Support for Reaction Mechanisms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0" y="1676400"/>
                <a:ext cx="9144000" cy="4724400"/>
              </a:xfrm>
              <a:prstGeom prst="rect">
                <a:avLst/>
              </a:prstGeom>
            </p:spPr>
            <p:txBody>
              <a:bodyPr/>
              <a:lstStyle/>
              <a:p>
                <a:pPr marL="0" indent="0">
                  <a:spcBef>
                    <a:spcPts val="0"/>
                  </a:spcBef>
                  <a:spcAft>
                    <a:spcPts val="3500"/>
                  </a:spcAft>
                  <a:buNone/>
                </a:pPr>
                <a:r>
                  <a:rPr lang="en-US" sz="2800" dirty="0"/>
                  <a:t>We can say that the proposed mechanism is </a:t>
                </a:r>
                <a:r>
                  <a:rPr lang="en-US" sz="2800" i="1" dirty="0"/>
                  <a:t>plausible</a:t>
                </a:r>
                <a:r>
                  <a:rPr lang="en-US" sz="2800" dirty="0"/>
                  <a:t>— not that it is necessarily </a:t>
                </a:r>
                <a:r>
                  <a:rPr lang="en-US" sz="2800" i="1" dirty="0"/>
                  <a:t>correct.</a:t>
                </a:r>
              </a:p>
              <a:p>
                <a:pPr marL="0" indent="0">
                  <a:spcBef>
                    <a:spcPts val="0"/>
                  </a:spcBef>
                  <a:spcAft>
                    <a:spcPts val="3100"/>
                  </a:spcAft>
                  <a:buNone/>
                </a:pPr>
                <a:r>
                  <a:rPr lang="en-US" sz="2800" dirty="0"/>
                  <a:t>It is not possible to prove that a mechanism is correct using rate data alone. To determine whether or not a proposed reaction mechanism is actually correct, we must conduct other experiments.</a:t>
                </a:r>
              </a:p>
              <a:p>
                <a:pPr marL="0" indent="0">
                  <a:spcBef>
                    <a:spcPts val="0"/>
                  </a:spcBef>
                  <a:buNone/>
                </a:pPr>
                <a:r>
                  <a:rPr lang="en-US" sz="2800" dirty="0"/>
                  <a:t>In the case of hydrogen peroxide decomposition, we might try to detect the presence of the </a:t>
                </a:r>
                <a14:m>
                  <m:oMath xmlns:m="http://schemas.openxmlformats.org/officeDocument/2006/math">
                    <m:r>
                      <m:rPr>
                        <m:sty m:val="p"/>
                      </m:rPr>
                      <a:rPr lang="en-US" sz="2800" i="0" dirty="0" smtClean="0">
                        <a:latin typeface="Cambria Math" panose="02040503050406030204" pitchFamily="18" charset="0"/>
                      </a:rPr>
                      <m:t>IO</m:t>
                    </m:r>
                    <m:r>
                      <a:rPr lang="en-US" sz="2800" i="0" baseline="-25000" dirty="0">
                        <a:latin typeface="Cambria Math" panose="02040503050406030204" pitchFamily="18" charset="0"/>
                      </a:rPr>
                      <m:t>2</m:t>
                    </m:r>
                  </m:oMath>
                </a14:m>
                <a:r>
                  <a:rPr lang="en-US" sz="2800" dirty="0"/>
                  <a:t> ions. If we can detect them, it will support the proposed mechanism.</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0" y="1676400"/>
                <a:ext cx="9144000" cy="4724400"/>
              </a:xfrm>
              <a:prstGeom prst="rect">
                <a:avLst/>
              </a:prstGeom>
              <a:blipFill>
                <a:blip r:embed="rId2"/>
                <a:stretch>
                  <a:fillRect l="-1333" t="-1161" r="-2000" b="-4645"/>
                </a:stretch>
              </a:blipFill>
            </p:spPr>
            <p:txBody>
              <a:bodyPr/>
              <a:lstStyle/>
              <a:p>
                <a:r>
                  <a:rPr lang="en-US">
                    <a:noFill/>
                  </a:rPr>
                  <a:t> </a:t>
                </a:r>
              </a:p>
            </p:txBody>
          </p:sp>
        </mc:Fallback>
      </mc:AlternateContent>
    </p:spTree>
    <p:extLst>
      <p:ext uri="{BB962C8B-B14F-4D97-AF65-F5344CB8AC3E}">
        <p14:creationId xmlns:p14="http://schemas.microsoft.com/office/powerpoint/2010/main" val="93295323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28600" y="3572"/>
            <a:ext cx="6063916" cy="473075"/>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(15)</a:t>
            </a:r>
          </a:p>
        </p:txBody>
      </p:sp>
      <p:sp>
        <p:nvSpPr>
          <p:cNvPr id="20" name="Text Placeholder 19"/>
          <p:cNvSpPr>
            <a:spLocks noGrp="1"/>
          </p:cNvSpPr>
          <p:nvPr>
            <p:ph type="body" sz="quarter" idx="4294967295"/>
          </p:nvPr>
        </p:nvSpPr>
        <p:spPr>
          <a:xfrm>
            <a:off x="0" y="1066800"/>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Experimental Support for Reaction Mechanisms</a:t>
            </a:r>
          </a:p>
        </p:txBody>
      </p:sp>
      <mc:AlternateContent xmlns:mc="http://schemas.openxmlformats.org/markup-compatibility/2006" xmlns:a14="http://schemas.microsoft.com/office/drawing/2010/main">
        <mc:Choice Requires="a14">
          <p:sp>
            <p:nvSpPr>
              <p:cNvPr id="21" name="Text Placeholder 20"/>
              <p:cNvSpPr>
                <a:spLocks noGrp="1"/>
              </p:cNvSpPr>
              <p:nvPr>
                <p:ph type="body" sz="quarter" idx="4294967295"/>
              </p:nvPr>
            </p:nvSpPr>
            <p:spPr>
              <a:xfrm>
                <a:off x="0" y="1676400"/>
                <a:ext cx="9144000" cy="4572000"/>
              </a:xfrm>
              <a:prstGeom prst="rect">
                <a:avLst/>
              </a:prstGeom>
            </p:spPr>
            <p:txBody>
              <a:bodyPr/>
              <a:lstStyle/>
              <a:p>
                <a:pPr marL="0" indent="0">
                  <a:spcBef>
                    <a:spcPts val="0"/>
                  </a:spcBef>
                  <a:spcAft>
                    <a:spcPts val="3400"/>
                  </a:spcAft>
                  <a:buNone/>
                </a:pPr>
                <a:r>
                  <a:rPr lang="en-US" sz="2800" dirty="0">
                    <a:solidFill>
                      <a:prstClr val="black"/>
                    </a:solidFill>
                  </a:rPr>
                  <a:t>Similarly, for the hydrogen iodide reaction, detection of iodine atoms would lend support to the proposed two-step mechanism.</a:t>
                </a:r>
              </a:p>
              <a:p>
                <a:pPr marL="0" indent="0">
                  <a:spcBef>
                    <a:spcPts val="0"/>
                  </a:spcBef>
                  <a:buNone/>
                </a:pPr>
                <a:r>
                  <a:rPr lang="en-US" sz="2800" dirty="0">
                    <a:solidFill>
                      <a:prstClr val="black"/>
                    </a:solidFill>
                  </a:rPr>
                  <a:t>For example, </a:t>
                </a:r>
                <a14:m>
                  <m:oMath xmlns:m="http://schemas.openxmlformats.org/officeDocument/2006/math">
                    <m:r>
                      <m:rPr>
                        <m:sty m:val="p"/>
                      </m:rPr>
                      <a:rPr lang="en-US" sz="2800" i="0" dirty="0" smtClean="0">
                        <a:solidFill>
                          <a:prstClr val="black"/>
                        </a:solidFill>
                        <a:latin typeface="Cambria Math" panose="02040503050406030204" pitchFamily="18" charset="0"/>
                      </a:rPr>
                      <m:t>I</m:t>
                    </m:r>
                    <m:r>
                      <a:rPr lang="en-US" sz="2800" i="0" baseline="-25000" dirty="0">
                        <a:solidFill>
                          <a:prstClr val="black"/>
                        </a:solidFill>
                        <a:latin typeface="Cambria Math" panose="02040503050406030204" pitchFamily="18" charset="0"/>
                      </a:rPr>
                      <m:t>2</m:t>
                    </m:r>
                  </m:oMath>
                </a14:m>
                <a:r>
                  <a:rPr lang="en-US" sz="2800" dirty="0">
                    <a:solidFill>
                      <a:prstClr val="black"/>
                    </a:solidFill>
                  </a:rPr>
                  <a:t> dissociates into atoms when it is irradiated with visible light. Thus, we might predict that the formation of HI from </a:t>
                </a:r>
                <a14:m>
                  <m:oMath xmlns:m="http://schemas.openxmlformats.org/officeDocument/2006/math">
                    <m:r>
                      <m:rPr>
                        <m:sty m:val="p"/>
                      </m:rPr>
                      <a:rPr lang="en-US" sz="2800" i="0" dirty="0" smtClean="0">
                        <a:solidFill>
                          <a:prstClr val="black"/>
                        </a:solidFill>
                        <a:latin typeface="Cambria Math" panose="02040503050406030204" pitchFamily="18" charset="0"/>
                      </a:rPr>
                      <m:t>H</m:t>
                    </m:r>
                    <m:r>
                      <a:rPr lang="en-US" sz="2800" i="0" baseline="-25000" dirty="0">
                        <a:solidFill>
                          <a:prstClr val="black"/>
                        </a:solidFill>
                        <a:latin typeface="Cambria Math" panose="02040503050406030204" pitchFamily="18" charset="0"/>
                      </a:rPr>
                      <m:t>2</m:t>
                    </m:r>
                  </m:oMath>
                </a14:m>
                <a:r>
                  <a:rPr lang="en-US" sz="2800" dirty="0">
                    <a:solidFill>
                      <a:prstClr val="black"/>
                    </a:solidFill>
                  </a:rPr>
                  <a:t> and </a:t>
                </a:r>
                <a14:m>
                  <m:oMath xmlns:m="http://schemas.openxmlformats.org/officeDocument/2006/math">
                    <m:r>
                      <m:rPr>
                        <m:sty m:val="p"/>
                      </m:rPr>
                      <a:rPr lang="en-US" sz="2800" i="0" dirty="0" smtClean="0">
                        <a:solidFill>
                          <a:prstClr val="black"/>
                        </a:solidFill>
                        <a:latin typeface="Cambria Math" panose="02040503050406030204" pitchFamily="18" charset="0"/>
                      </a:rPr>
                      <m:t>I</m:t>
                    </m:r>
                    <m:r>
                      <a:rPr lang="en-US" sz="2800" i="0" baseline="-25000" dirty="0">
                        <a:solidFill>
                          <a:prstClr val="black"/>
                        </a:solidFill>
                        <a:latin typeface="Cambria Math" panose="02040503050406030204" pitchFamily="18" charset="0"/>
                      </a:rPr>
                      <m:t>2</m:t>
                    </m:r>
                  </m:oMath>
                </a14:m>
                <a:r>
                  <a:rPr lang="en-US" sz="2800" dirty="0">
                    <a:solidFill>
                      <a:prstClr val="black"/>
                    </a:solidFill>
                  </a:rPr>
                  <a:t> would speed up as the intensity of light is increased—because that would increase the concentration of I atoms. Indeed, this is just what is observed. </a:t>
                </a:r>
              </a:p>
            </p:txBody>
          </p:sp>
        </mc:Choice>
        <mc:Fallback xmlns="">
          <p:sp>
            <p:nvSpPr>
              <p:cNvPr id="21" name="Text Placeholder 20"/>
              <p:cNvSpPr>
                <a:spLocks noGrp="1" noRot="1" noChangeAspect="1" noMove="1" noResize="1" noEditPoints="1" noAdjustHandles="1" noChangeArrowheads="1" noChangeShapeType="1" noTextEdit="1"/>
              </p:cNvSpPr>
              <p:nvPr>
                <p:ph type="body" sz="quarter" idx="4294967295"/>
              </p:nvPr>
            </p:nvSpPr>
            <p:spPr>
              <a:xfrm>
                <a:off x="0" y="1676400"/>
                <a:ext cx="9144000" cy="4572000"/>
              </a:xfrm>
              <a:prstGeom prst="rect">
                <a:avLst/>
              </a:prstGeom>
              <a:blipFill>
                <a:blip r:embed="rId2"/>
                <a:stretch>
                  <a:fillRect l="-1333" t="-1200" r="-2067"/>
                </a:stretch>
              </a:blipFill>
            </p:spPr>
            <p:txBody>
              <a:bodyPr/>
              <a:lstStyle/>
              <a:p>
                <a:r>
                  <a:rPr lang="en-US">
                    <a:noFill/>
                  </a:rPr>
                  <a:t> </a:t>
                </a:r>
              </a:p>
            </p:txBody>
          </p:sp>
        </mc:Fallback>
      </mc:AlternateContent>
    </p:spTree>
    <p:extLst>
      <p:ext uri="{BB962C8B-B14F-4D97-AF65-F5344CB8AC3E}">
        <p14:creationId xmlns:p14="http://schemas.microsoft.com/office/powerpoint/2010/main" val="402915115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28600" y="-6397"/>
            <a:ext cx="5800976" cy="436586"/>
          </a:xfrm>
        </p:spPr>
        <p:txBody>
          <a:bodyPr/>
          <a:lstStyle/>
          <a:p>
            <a:r>
              <a:rPr lang="en-US" dirty="0">
                <a:solidFill>
                  <a:srgbClr val="FFFFFF"/>
                </a:solidFill>
                <a:latin typeface="Calibri" panose="020F0502020204030204" pitchFamily="34" charset="0"/>
              </a:rPr>
              <a:t>14.5</a:t>
            </a:r>
            <a:r>
              <a:rPr lang="en-US" spc="3100" dirty="0">
                <a:solidFill>
                  <a:srgbClr val="FFFFFF"/>
                </a:solidFill>
                <a:latin typeface="Calibri" panose="020F0502020204030204" pitchFamily="34" charset="0"/>
              </a:rPr>
              <a:t> </a:t>
            </a:r>
            <a:r>
              <a:rPr lang="en-US" dirty="0">
                <a:solidFill>
                  <a:srgbClr val="CE171F"/>
                </a:solidFill>
                <a:latin typeface="Calibri" panose="020F0502020204030204" pitchFamily="34" charset="0"/>
              </a:rPr>
              <a:t>Reaction Mechanisms (16)</a:t>
            </a:r>
          </a:p>
        </p:txBody>
      </p:sp>
      <p:sp>
        <p:nvSpPr>
          <p:cNvPr id="21" name="Text Placeholder 20"/>
          <p:cNvSpPr>
            <a:spLocks noGrp="1"/>
          </p:cNvSpPr>
          <p:nvPr>
            <p:ph type="body" sz="quarter" idx="4294967295"/>
          </p:nvPr>
        </p:nvSpPr>
        <p:spPr>
          <a:xfrm>
            <a:off x="-2" y="1066800"/>
            <a:ext cx="9144000" cy="457200"/>
          </a:xfrm>
          <a:prstGeom prst="rect">
            <a:avLst/>
          </a:prstGeom>
        </p:spPr>
        <p:txBody>
          <a:bodyPr/>
          <a:lstStyle/>
          <a:p>
            <a:pPr marL="0" indent="0">
              <a:buNone/>
            </a:pPr>
            <a:r>
              <a:rPr lang="en-US" sz="2800" dirty="0">
                <a:solidFill>
                  <a:srgbClr val="4F74A7"/>
                </a:solidFill>
                <a:latin typeface="Calibri" panose="020F0502020204030204" pitchFamily="34" charset="0"/>
              </a:rPr>
              <a:t>Experimental Support for Reaction Mechanisms</a:t>
            </a:r>
          </a:p>
        </p:txBody>
      </p:sp>
      <mc:AlternateContent xmlns:mc="http://schemas.openxmlformats.org/markup-compatibility/2006" xmlns:a14="http://schemas.microsoft.com/office/drawing/2010/main">
        <mc:Choice Requires="a14">
          <p:sp>
            <p:nvSpPr>
              <p:cNvPr id="22" name="Text Placeholder 21"/>
              <p:cNvSpPr>
                <a:spLocks noGrp="1"/>
              </p:cNvSpPr>
              <p:nvPr>
                <p:ph type="body" sz="quarter" idx="4294967295"/>
              </p:nvPr>
            </p:nvSpPr>
            <p:spPr>
              <a:xfrm>
                <a:off x="0" y="1676400"/>
                <a:ext cx="9144000" cy="1524000"/>
              </a:xfrm>
              <a:prstGeom prst="rect">
                <a:avLst/>
              </a:prstGeom>
            </p:spPr>
            <p:txBody>
              <a:bodyPr/>
              <a:lstStyle/>
              <a:p>
                <a:pPr marL="0" indent="0">
                  <a:spcBef>
                    <a:spcPts val="0"/>
                  </a:spcBef>
                  <a:buNone/>
                </a:pPr>
                <a:r>
                  <a:rPr lang="en-US" sz="2800" dirty="0"/>
                  <a:t>In one case, chemists wanted to know which </a:t>
                </a:r>
                <a14:m>
                  <m:oMath xmlns:m="http://schemas.openxmlformats.org/officeDocument/2006/math">
                    <m:r>
                      <m:rPr>
                        <m:sty m:val="p"/>
                      </m:rPr>
                      <a:rPr lang="en-US" sz="2800" i="0" dirty="0" smtClean="0">
                        <a:latin typeface="Cambria Math" panose="02040503050406030204" pitchFamily="18" charset="0"/>
                      </a:rPr>
                      <m:t>C</m:t>
                    </m:r>
                    <m:r>
                      <a:rPr lang="en-US" sz="2800" i="0" dirty="0" smtClean="0">
                        <a:latin typeface="Cambria Math" panose="02040503050406030204" pitchFamily="18" charset="0"/>
                      </a:rPr>
                      <m:t>—</m:t>
                    </m:r>
                    <m:r>
                      <m:rPr>
                        <m:sty m:val="p"/>
                      </m:rPr>
                      <a:rPr lang="en-US" sz="2800" i="0" dirty="0" smtClean="0">
                        <a:latin typeface="Cambria Math" panose="02040503050406030204" pitchFamily="18" charset="0"/>
                      </a:rPr>
                      <m:t>O</m:t>
                    </m:r>
                  </m:oMath>
                </a14:m>
                <a:r>
                  <a:rPr lang="en-US" sz="2800" dirty="0"/>
                  <a:t> bond was broken in the reaction between methyl acetate and water to better understand the reaction.</a:t>
                </a:r>
              </a:p>
            </p:txBody>
          </p:sp>
        </mc:Choice>
        <mc:Fallback xmlns="">
          <p:sp>
            <p:nvSpPr>
              <p:cNvPr id="22" name="Text Placeholder 21"/>
              <p:cNvSpPr>
                <a:spLocks noGrp="1" noRot="1" noChangeAspect="1" noMove="1" noResize="1" noEditPoints="1" noAdjustHandles="1" noChangeArrowheads="1" noChangeShapeType="1" noTextEdit="1"/>
              </p:cNvSpPr>
              <p:nvPr>
                <p:ph type="body" sz="quarter" idx="4294967295"/>
              </p:nvPr>
            </p:nvSpPr>
            <p:spPr>
              <a:xfrm>
                <a:off x="0" y="1676400"/>
                <a:ext cx="9144000" cy="1524000"/>
              </a:xfrm>
              <a:prstGeom prst="rect">
                <a:avLst/>
              </a:prstGeom>
              <a:blipFill>
                <a:blip r:embed="rId2"/>
                <a:stretch>
                  <a:fillRect l="-1333" t="-3600" r="-733" b="-1600"/>
                </a:stretch>
              </a:blipFill>
            </p:spPr>
            <p:txBody>
              <a:bodyPr/>
              <a:lstStyle/>
              <a:p>
                <a:r>
                  <a:rPr lang="en-US">
                    <a:noFill/>
                  </a:rPr>
                  <a:t> </a:t>
                </a:r>
              </a:p>
            </p:txBody>
          </p:sp>
        </mc:Fallback>
      </mc:AlternateContent>
      <p:pic>
        <p:nvPicPr>
          <p:cNvPr id="16386" name="Picture 2" descr="A reaction is shown. The reactants are methyl acetate ( CH3-CO-O-CH3 ) and water. The products are CH3-COOH and CH3-OH.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6" y="3147762"/>
            <a:ext cx="842962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 Placeholder 23"/>
          <p:cNvSpPr>
            <a:spLocks noGrp="1"/>
          </p:cNvSpPr>
          <p:nvPr>
            <p:ph type="body" sz="quarter" idx="4294967295"/>
          </p:nvPr>
        </p:nvSpPr>
        <p:spPr>
          <a:xfrm>
            <a:off x="0" y="4495800"/>
            <a:ext cx="9144000" cy="838200"/>
          </a:xfrm>
          <a:prstGeom prst="rect">
            <a:avLst/>
          </a:prstGeom>
        </p:spPr>
        <p:txBody>
          <a:bodyPr/>
          <a:lstStyle/>
          <a:p>
            <a:pPr marL="0" indent="0">
              <a:spcBef>
                <a:spcPts val="0"/>
              </a:spcBef>
              <a:buNone/>
            </a:pPr>
            <a:r>
              <a:rPr lang="en-US" sz="2800" dirty="0"/>
              <a:t>The two possibilities of bond breaking are</a:t>
            </a:r>
          </a:p>
        </p:txBody>
      </p:sp>
      <p:pic>
        <p:nvPicPr>
          <p:cNvPr id="16387" name="Picture 3" descr="Two possibilities for bond breakage are show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249" y="5233737"/>
            <a:ext cx="59055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25833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2, "/>
  <p:tag name="AMPSPUBLISHER" val="The McGraw-Hill Compa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11.xml><?xml version="1.0" encoding="utf-8"?>
<a:theme xmlns:a="http://schemas.openxmlformats.org/drawingml/2006/main" name="5_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12.xml><?xml version="1.0" encoding="utf-8"?>
<a:theme xmlns:a="http://schemas.openxmlformats.org/drawingml/2006/main" name="4_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13.xml><?xml version="1.0" encoding="utf-8"?>
<a:theme xmlns:a="http://schemas.openxmlformats.org/drawingml/2006/main" name="3_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14.xml><?xml version="1.0" encoding="utf-8"?>
<a:theme xmlns:a="http://schemas.openxmlformats.org/drawingml/2006/main" name="2_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15.xml><?xml version="1.0" encoding="utf-8"?>
<a:theme xmlns:a="http://schemas.openxmlformats.org/drawingml/2006/main" name="1_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2_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1_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14537</TotalTime>
  <Words>6837</Words>
  <Application>Microsoft Office PowerPoint</Application>
  <PresentationFormat>On-screen Show (4:3)</PresentationFormat>
  <Paragraphs>928</Paragraphs>
  <Slides>144</Slides>
  <Notes>2</Notes>
  <HiddenSlides>0</HiddenSlides>
  <MMClips>0</MMClips>
  <ScaleCrop>false</ScaleCrop>
  <HeadingPairs>
    <vt:vector size="6" baseType="variant">
      <vt:variant>
        <vt:lpstr>Fonts Used</vt:lpstr>
      </vt:variant>
      <vt:variant>
        <vt:i4>6</vt:i4>
      </vt:variant>
      <vt:variant>
        <vt:lpstr>Theme</vt:lpstr>
      </vt:variant>
      <vt:variant>
        <vt:i4>15</vt:i4>
      </vt:variant>
      <vt:variant>
        <vt:lpstr>Slide Titles</vt:lpstr>
      </vt:variant>
      <vt:variant>
        <vt:i4>144</vt:i4>
      </vt:variant>
    </vt:vector>
  </HeadingPairs>
  <TitlesOfParts>
    <vt:vector size="165" baseType="lpstr">
      <vt:lpstr>Arial</vt:lpstr>
      <vt:lpstr>Calibri</vt:lpstr>
      <vt:lpstr>Cambria Math</vt:lpstr>
      <vt:lpstr>Helvetica</vt:lpstr>
      <vt:lpstr>Sylfaen</vt:lpstr>
      <vt:lpstr>Wingdings</vt:lpstr>
      <vt:lpstr>Cover</vt:lpstr>
      <vt:lpstr>Sections</vt:lpstr>
      <vt:lpstr>2_Sections</vt:lpstr>
      <vt:lpstr>1_Sections</vt:lpstr>
      <vt:lpstr>Objectives</vt:lpstr>
      <vt:lpstr>Exposition</vt:lpstr>
      <vt:lpstr>3_Exposition</vt:lpstr>
      <vt:lpstr>2_Exposition</vt:lpstr>
      <vt:lpstr>1_Exposition</vt:lpstr>
      <vt:lpstr>Example</vt:lpstr>
      <vt:lpstr>5_Example</vt:lpstr>
      <vt:lpstr>4_Example</vt:lpstr>
      <vt:lpstr>3_Example</vt:lpstr>
      <vt:lpstr>2_Example</vt:lpstr>
      <vt:lpstr>1_Example</vt:lpstr>
      <vt:lpstr>Chemistry</vt:lpstr>
      <vt:lpstr>Chemical Kinetics </vt:lpstr>
      <vt:lpstr>14.1  Reaction Rates</vt:lpstr>
      <vt:lpstr>14.1 Reaction Rates (1)</vt:lpstr>
      <vt:lpstr>14.1 Reaction Rates (2)</vt:lpstr>
      <vt:lpstr>14.1 Reaction Rates (3)</vt:lpstr>
      <vt:lpstr>14.1 Reaction Rates (4)</vt:lpstr>
      <vt:lpstr>14.1 Reaction Rates (5)</vt:lpstr>
      <vt:lpstr>14.1 Reaction Rates (6)</vt:lpstr>
      <vt:lpstr>14.1 Reaction Rates (7)</vt:lpstr>
      <vt:lpstr>14.1 Reaction Rates (8)</vt:lpstr>
      <vt:lpstr>14.1 Reaction Rates (9)</vt:lpstr>
      <vt:lpstr>14.1 Reaction Rates (10)</vt:lpstr>
      <vt:lpstr>14.1 Reaction Rates (11)</vt:lpstr>
      <vt:lpstr>14.1 Reaction Rates (12)</vt:lpstr>
      <vt:lpstr>14.1 Reaction Rates (13)</vt:lpstr>
      <vt:lpstr>14.1 Reaction Rates (14)</vt:lpstr>
      <vt:lpstr>SAMPLE PROBLEM 14.1</vt:lpstr>
      <vt:lpstr>SAMPLE PROBLEM 14.1 Solution</vt:lpstr>
      <vt:lpstr>SAMPLE PROBLEM 14.2</vt:lpstr>
      <vt:lpstr>SAMPLE PROBLEM 14.2 Setup</vt:lpstr>
      <vt:lpstr>SAMPLE PROBLEM 14.2 Solution</vt:lpstr>
      <vt:lpstr>SAMPLE PROBLEM 14.2 Solution, Cont.</vt:lpstr>
      <vt:lpstr>14.2 Dependence of Reaction Rate on Reactant Concentration</vt:lpstr>
      <vt:lpstr>14.2 Dependence of Reaction Rate on Reactant Concentration (1)</vt:lpstr>
      <vt:lpstr>14.2 Dependence of Reaction Rate on Reactant Concentration (2)</vt:lpstr>
      <vt:lpstr>14.2 Dependence of Reaction Rate on Reactant Concentration (3)</vt:lpstr>
      <vt:lpstr>14.2 Dependence of Reaction Rate on Reactant Concentration (4)</vt:lpstr>
      <vt:lpstr>14.2 Dependence of Reaction Rate on Reactant Concentration (5)</vt:lpstr>
      <vt:lpstr>14.2 Dependence of Reaction Rate on Reactant Concentration (6)</vt:lpstr>
      <vt:lpstr>14.2 Dependence of Reaction Rate on Reactant Concentration (7)</vt:lpstr>
      <vt:lpstr>14.2 Dependence of Reaction Rate on Reactant Concentration (8)</vt:lpstr>
      <vt:lpstr>14.2 Dependence of Reaction Rate on Reactant Concentration (9)</vt:lpstr>
      <vt:lpstr>14.2 Dependence of Reaction Rate on Reactant Concentration (10)</vt:lpstr>
      <vt:lpstr>14.2 Dependence of Reaction Rate on Reactant Concentration (11)</vt:lpstr>
      <vt:lpstr>SAMPLE PROBLEM 14.3</vt:lpstr>
      <vt:lpstr>SAMPLE PROBLEM 14.3 Strategy</vt:lpstr>
      <vt:lpstr>SAMPLE PROBLEM 14.3 Setup</vt:lpstr>
      <vt:lpstr>SAMPLE PROBLEM 14.3 Setup, Cont. </vt:lpstr>
      <vt:lpstr>SAMPLE PROBLEM 14.3 Solution</vt:lpstr>
      <vt:lpstr>SAMPLE PROBLEM 14.3 Solution, Conti.</vt:lpstr>
      <vt:lpstr>SAMPLE PROBLEM 14.3 Solution, Cont.1</vt:lpstr>
      <vt:lpstr>14.3 Dependence of Reactant Concentration on Time</vt:lpstr>
      <vt:lpstr>14.3 Dependence of Reactant Concentration on Time (1)</vt:lpstr>
      <vt:lpstr>SAMPLE PROBLEM 14.4</vt:lpstr>
      <vt:lpstr>SAMPLE PROBLEM 14.4 Setup</vt:lpstr>
      <vt:lpstr>SAMPLE PROBLEM 14.4 Solution</vt:lpstr>
      <vt:lpstr>14.3 Dependence of Reactant Concentration on Time (2)</vt:lpstr>
      <vt:lpstr>14.3 Dependence of Reactant Concentration on Time (3)</vt:lpstr>
      <vt:lpstr>SAMPLE PROBLEM 14.5</vt:lpstr>
      <vt:lpstr>SAMPLE PROBLEM 14.5 Setup</vt:lpstr>
      <vt:lpstr>SAMPLE PROBLEM 14.5 Solution</vt:lpstr>
      <vt:lpstr>14.3 Dependence of Reactant Concentration on Time (4)</vt:lpstr>
      <vt:lpstr>SAMPLE PROBLEM 14.6 Setup</vt:lpstr>
      <vt:lpstr>SAMPLE PROBLEM 14.6 Solution</vt:lpstr>
      <vt:lpstr>14.3 Dependence of Reactant Concentration on Time (5)</vt:lpstr>
      <vt:lpstr>14.3 Dependence of Reactant Concentration on Time (6)</vt:lpstr>
      <vt:lpstr>14.3 Dependence of Reactant Concentration on Time (7)</vt:lpstr>
      <vt:lpstr>14.3 Dependence of Reactant Concentration on Time (8)</vt:lpstr>
      <vt:lpstr>SAMPLE PROBLEM 14.7</vt:lpstr>
      <vt:lpstr>SAMPLE PROBLEM 14.7 Cont.</vt:lpstr>
      <vt:lpstr>SAMPLE PROBLEM 14.7 Setup</vt:lpstr>
      <vt:lpstr>SAMPLE PROBLEM 14.7 Solution</vt:lpstr>
      <vt:lpstr>14.3 Dependence of Reactant Concentration on Time (9)</vt:lpstr>
      <vt:lpstr>14. 4 Temperature Dependence of Reaction Rate on</vt:lpstr>
      <vt:lpstr>14.4 Dependence of Reaction Rate on Temperature (1)</vt:lpstr>
      <vt:lpstr>14.4 Dependence of Reaction Rate on Temperature (2)</vt:lpstr>
      <vt:lpstr>14.4 Dependence of Reaction Rate on Temperature (3)</vt:lpstr>
      <vt:lpstr>14.4 Dependence of Reaction Rate on Temperature (4)</vt:lpstr>
      <vt:lpstr>14.4 Dependence of Reaction Rate on Temperature (5)</vt:lpstr>
      <vt:lpstr>14.4 Dependence of Reaction Rate on Temperature (6)</vt:lpstr>
      <vt:lpstr>14.4 Dependence of Reaction Rate on Temperature (7)</vt:lpstr>
      <vt:lpstr>SAMPLE PROBLEM 14.8</vt:lpstr>
      <vt:lpstr>SAMPLE PROBLEM 14.8 Strategy</vt:lpstr>
      <vt:lpstr>SAMPLE PROBLEM 14.8 Solution</vt:lpstr>
      <vt:lpstr>SAMPLE PROBLEM 14.8 Solution, Cont.</vt:lpstr>
      <vt:lpstr>14.4 Dependence of Reaction Rate on Temperature (8)</vt:lpstr>
      <vt:lpstr>14.4 Dependence of Reaction Rate on Temperature (9)</vt:lpstr>
      <vt:lpstr>SAMPLE PROBLEM 14.9 Strategy</vt:lpstr>
      <vt:lpstr>SAMPLE PROBLEM 14.9 Setup</vt:lpstr>
      <vt:lpstr>SAMPLE PROBLEM 14.10 Strategy</vt:lpstr>
      <vt:lpstr>SAMPLE PROBLEM 14.10 Solution</vt:lpstr>
      <vt:lpstr>14.5 Reaction Mechanisms</vt:lpstr>
      <vt:lpstr>14.5 Reaction Mechanisms (1)</vt:lpstr>
      <vt:lpstr>14.5 Reaction Mechanisms (2)</vt:lpstr>
      <vt:lpstr>14.5 Reaction Mechanisms (3)</vt:lpstr>
      <vt:lpstr>14.5 Reaction Mechanisms (4)</vt:lpstr>
      <vt:lpstr>14.5 Reaction Mechanisms (5)</vt:lpstr>
      <vt:lpstr>14.5 Reaction Mechanisms (6)</vt:lpstr>
      <vt:lpstr>14.5 Reaction Mechanisms (7)</vt:lpstr>
      <vt:lpstr>14.5 Reaction Mechanisms (8)</vt:lpstr>
      <vt:lpstr>14.5 Reaction Mechanisms (9)</vt:lpstr>
      <vt:lpstr>14.5 Reaction Mechanisms (10)</vt:lpstr>
      <vt:lpstr>14.5 Reaction Mechanisms (11)</vt:lpstr>
      <vt:lpstr>14.5 Reaction Mechanisms (12)</vt:lpstr>
      <vt:lpstr>14.5 Reaction Mechanisms (13)</vt:lpstr>
      <vt:lpstr>14.5 Reaction Mechanisms (14)</vt:lpstr>
      <vt:lpstr>14.5 Reaction Mechanisms (15)</vt:lpstr>
      <vt:lpstr>14.5 Reaction Mechanisms (16)</vt:lpstr>
      <vt:lpstr>14.5 Reaction Mechanisms (17)</vt:lpstr>
      <vt:lpstr>14.5 Reaction Mechanisms (18)</vt:lpstr>
      <vt:lpstr>14.5 Reaction Mechanisms (19)</vt:lpstr>
      <vt:lpstr>14.5 Reaction Mechanisms (20)</vt:lpstr>
      <vt:lpstr>14.5 Reaction Mechanisms (21)</vt:lpstr>
      <vt:lpstr>14.5 Reaction Mechanisms (22)</vt:lpstr>
      <vt:lpstr>14.5 Reaction Mechanisms (23)</vt:lpstr>
      <vt:lpstr>14.5 Reaction Mechanisms (24)</vt:lpstr>
      <vt:lpstr>14.5 Reaction Mechanisms (25)</vt:lpstr>
      <vt:lpstr>14.5 Reaction Mechanisms (26)</vt:lpstr>
      <vt:lpstr>SAMPLE PROBLEM 14.11</vt:lpstr>
      <vt:lpstr>SAMPLE PROBLEM 14.11 Strategy</vt:lpstr>
      <vt:lpstr>SAMPLE PROBLEM 14.11 Setup</vt:lpstr>
      <vt:lpstr>14.5 Reaction Mechanisms (27)</vt:lpstr>
      <vt:lpstr>14.5 Reaction Mechanisms (28)</vt:lpstr>
      <vt:lpstr>14.5 Reaction Mechanisms (29)</vt:lpstr>
      <vt:lpstr>14.5 Reaction Mechanisms (30)</vt:lpstr>
      <vt:lpstr>14.5 Reaction Mechanisms (31)</vt:lpstr>
      <vt:lpstr>SAMPLE PROBLEM 14.12 Setup</vt:lpstr>
      <vt:lpstr>SAMPLE PROBLEM 14.12 Solution</vt:lpstr>
      <vt:lpstr>14.6 Catalysis</vt:lpstr>
      <vt:lpstr>14.6 Catalysis (1)</vt:lpstr>
      <vt:lpstr>14.6 Catalysis (2)</vt:lpstr>
      <vt:lpstr>14.6 Catalysis (3)</vt:lpstr>
      <vt:lpstr>14.6 Catalysis (4)</vt:lpstr>
      <vt:lpstr>14.6 Catalysis (5)</vt:lpstr>
      <vt:lpstr>14.6 Catalysis (6)</vt:lpstr>
      <vt:lpstr>14.6 Catalysis (7)</vt:lpstr>
      <vt:lpstr>14.6 Catalysis (8)</vt:lpstr>
      <vt:lpstr>14.6 Catalysis (9)</vt:lpstr>
      <vt:lpstr>14.6 Catalysis (10)</vt:lpstr>
      <vt:lpstr>14.6 Catalysis (11)</vt:lpstr>
      <vt:lpstr>14.6 Catalysis (12)</vt:lpstr>
      <vt:lpstr>14.1 Reaction Rates (7) - Appendix</vt:lpstr>
      <vt:lpstr>14.3 Dependence of Reactant Concentration on Time (3) - Appendix</vt:lpstr>
      <vt:lpstr>14.3 Dependence of Reactant Concentration on Time (7) - Appendix</vt:lpstr>
      <vt:lpstr>14.4 Dependence of Reaction Rate on Temperature (4) - Appendix</vt:lpstr>
      <vt:lpstr>SAMPLE PROBLEM 14.8 Solution - Appendix</vt:lpstr>
      <vt:lpstr>14.5 Reaction Mechanisms (13) - Appendix</vt:lpstr>
      <vt:lpstr>14.5 Reaction Mechanisms (16) - Appendix</vt:lpstr>
      <vt:lpstr>14.6 Catalysis (2) - Appendix</vt:lpstr>
      <vt:lpstr>14.6 Catalysis (3) - Appendix</vt:lpstr>
      <vt:lpstr>14.6 Catalysis (8) - Appendix</vt:lpstr>
      <vt:lpstr>14.6 Catalysis (10) - Appendix</vt:lpstr>
      <vt:lpstr>14.6 Catalysis (12) - Appendix</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14</dc:title>
  <dc:creator>Jon</dc:creator>
  <cp:lastModifiedBy>Sureshkumar Manickam</cp:lastModifiedBy>
  <cp:revision>2234</cp:revision>
  <dcterms:created xsi:type="dcterms:W3CDTF">2012-08-06T19:10:39Z</dcterms:created>
  <dcterms:modified xsi:type="dcterms:W3CDTF">2019-02-05T14:47:32Z</dcterms:modified>
</cp:coreProperties>
</file>